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61"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62"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9" d="100"/>
          <a:sy n="49" d="100"/>
        </p:scale>
        <p:origin x="3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F872EA-615E-4B3A-AAE8-9EA4C6F13B9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id="{E0D2CAE8-7A1A-427B-8219-C17B344FCB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A79C4A2E-EFAB-419D-97A3-9A0E16BB4F8C}"/>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DDFE0173-364E-441C-80AD-14192E7356F3}"/>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01724592-E5F5-4711-851F-F4F9BBF8A913}"/>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329465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8908E2-E474-4CFE-9BD3-5D55A0AFF621}"/>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B71E33A5-0C19-480F-A1F0-5C901F03D109}"/>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E90AB604-108B-4E0D-937E-AA31BF043F7D}"/>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1FEB4F1A-56A2-4C7B-A928-4716DF7D4888}"/>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3835A8BB-1332-46D2-93C7-1A1323235D6A}"/>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218538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CD00A62-6F38-4B43-8DD4-834D8D6D8FB8}"/>
              </a:ext>
            </a:extLst>
          </p:cNvPr>
          <p:cNvSpPr>
            <a:spLocks noGrp="1"/>
          </p:cNvSpPr>
          <p:nvPr>
            <p:ph type="title" orient="vert"/>
          </p:nvPr>
        </p:nvSpPr>
        <p:spPr>
          <a:xfrm>
            <a:off x="8724900" y="365125"/>
            <a:ext cx="2628900"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78585BE6-11E4-45DE-A630-3EB339AA75B2}"/>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2B15487-8B4D-4605-ACD7-573A2FF54190}"/>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F6BFCA8E-AC5C-4A88-ACE0-0A8E29F4F68B}"/>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1832D073-296C-4B50-9E93-2369E08D58A2}"/>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375084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FC1828-CA4C-4674-B64F-BF651B6D9761}"/>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F70B6904-C675-4797-93CE-C78098E31FC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0DF303EC-40FB-4683-8468-AC178CFBC9DA}"/>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A8D3096B-2FE8-49E4-BBA4-458A98F9C523}"/>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6CB23419-A085-4276-878E-AA7A5A64374E}"/>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159332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13930C-FE3A-4E49-BE69-8F233769B4C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D72B80C6-69FA-40CB-98F0-B9339E572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1AF9124-8F73-4D86-9F73-66F0DA8BFA2D}"/>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74091841-7122-477D-A5FB-3EE3D89687B2}"/>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7DEC35C9-EFB2-434B-9672-181B6B78FA6E}"/>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180937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55403-054C-4E12-B358-9CE5F0E9E477}"/>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9DCE4DB9-8701-462B-AD3B-D09979FDA1D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id="{912C4A23-3C5D-4EE2-BB33-5C449C2C56B7}"/>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id="{5D20F058-A9EE-4DEC-9CEB-C5BC9E7BBA59}"/>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6" name="Espaço Reservado para Rodapé 5">
            <a:extLst>
              <a:ext uri="{FF2B5EF4-FFF2-40B4-BE49-F238E27FC236}">
                <a16:creationId xmlns:a16="http://schemas.microsoft.com/office/drawing/2014/main" id="{F722AA78-7BEE-46BA-A077-1F2C5CB12117}"/>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8D23952-A9C5-4EFE-8BD6-EEBB048CDE28}"/>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141728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F5AC3-32CE-456B-A0DD-51721F757455}"/>
              </a:ext>
            </a:extLst>
          </p:cNvPr>
          <p:cNvSpPr>
            <a:spLocks noGrp="1"/>
          </p:cNvSpPr>
          <p:nvPr>
            <p:ph type="title"/>
          </p:nvPr>
        </p:nvSpPr>
        <p:spPr>
          <a:xfrm>
            <a:off x="839788" y="365125"/>
            <a:ext cx="105156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922D0357-C113-41D7-9EE0-256B8F58A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9F86C5E-DEFD-4722-B79D-6422039B011B}"/>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id="{4D608D31-9C32-4497-A577-5BA07FAC6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6E7F366-F16F-4CBA-B7E9-B201EF403F0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id="{B16ACE14-89B9-4BB4-89FC-086A31D3FCA2}"/>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8" name="Espaço Reservado para Rodapé 7">
            <a:extLst>
              <a:ext uri="{FF2B5EF4-FFF2-40B4-BE49-F238E27FC236}">
                <a16:creationId xmlns:a16="http://schemas.microsoft.com/office/drawing/2014/main" id="{1B67C723-E124-4BA5-8E9C-0698CC61D9C4}"/>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id="{6CF3E60D-EE46-440C-B3D9-1AE61CEEF9FE}"/>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291093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17AAAD-B306-4DEB-B83D-9DA44763B4FF}"/>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6CF57B4B-D447-484C-A7DB-13D958568FB2}"/>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4" name="Espaço Reservado para Rodapé 3">
            <a:extLst>
              <a:ext uri="{FF2B5EF4-FFF2-40B4-BE49-F238E27FC236}">
                <a16:creationId xmlns:a16="http://schemas.microsoft.com/office/drawing/2014/main" id="{5ED2C69E-0BA8-4A9D-9A69-9B82A9549B7F}"/>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id="{F23CBF05-7BD8-4254-8F8C-F70CA9C75E51}"/>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66944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BC52CDF-3732-47E6-AA69-E4B4D0FB9055}"/>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3" name="Espaço Reservado para Rodapé 2">
            <a:extLst>
              <a:ext uri="{FF2B5EF4-FFF2-40B4-BE49-F238E27FC236}">
                <a16:creationId xmlns:a16="http://schemas.microsoft.com/office/drawing/2014/main" id="{0FA619A6-673B-4B84-AEC2-1ACDEBFBCE81}"/>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id="{19599C9C-5F0F-4A32-8BE4-09D67C60543A}"/>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2868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46A47-F5BC-4878-843C-6201B5E16AA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E18B09BC-404E-4225-85B5-320384E7F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id="{7CD6CB55-4C90-4DC2-909F-DA34A9AA7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86FACA8-CBAA-4C27-B5CF-78D4A7B5DDDE}"/>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6" name="Espaço Reservado para Rodapé 5">
            <a:extLst>
              <a:ext uri="{FF2B5EF4-FFF2-40B4-BE49-F238E27FC236}">
                <a16:creationId xmlns:a16="http://schemas.microsoft.com/office/drawing/2014/main" id="{3AD34B2E-0990-4287-A959-5189BD8212CA}"/>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3F799D04-E38E-49C5-BDC8-22676E25A727}"/>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378489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FCF77-69C9-4A02-9564-A0CA20E78E6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id="{D591E0BA-4ED8-435D-B21E-50EF15BD3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id="{D673A5B9-0E82-4793-BBB5-8E8C9E1F0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FAD547C-5908-4CA5-A55E-B48B6A2D544A}"/>
              </a:ext>
            </a:extLst>
          </p:cNvPr>
          <p:cNvSpPr>
            <a:spLocks noGrp="1"/>
          </p:cNvSpPr>
          <p:nvPr>
            <p:ph type="dt" sz="half" idx="10"/>
          </p:nvPr>
        </p:nvSpPr>
        <p:spPr/>
        <p:txBody>
          <a:bodyPr/>
          <a:lstStyle/>
          <a:p>
            <a:fld id="{8DCEA5A3-F547-4348-84B6-788E99C545C1}" type="datetimeFigureOut">
              <a:rPr lang="en-US" smtClean="0"/>
              <a:t>4/3/2019</a:t>
            </a:fld>
            <a:endParaRPr lang="en-US"/>
          </a:p>
        </p:txBody>
      </p:sp>
      <p:sp>
        <p:nvSpPr>
          <p:cNvPr id="6" name="Espaço Reservado para Rodapé 5">
            <a:extLst>
              <a:ext uri="{FF2B5EF4-FFF2-40B4-BE49-F238E27FC236}">
                <a16:creationId xmlns:a16="http://schemas.microsoft.com/office/drawing/2014/main" id="{C88E68F4-FAD4-4DBD-91A6-7B0148BB4F25}"/>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68552459-3AAA-4331-BE71-13A9960AA8A0}"/>
              </a:ext>
            </a:extLst>
          </p:cNvPr>
          <p:cNvSpPr>
            <a:spLocks noGrp="1"/>
          </p:cNvSpPr>
          <p:nvPr>
            <p:ph type="sldNum" sz="quarter" idx="12"/>
          </p:nvPr>
        </p:nvSpPr>
        <p:spPr/>
        <p:txBody>
          <a:bodyPr/>
          <a:lstStyle/>
          <a:p>
            <a:fld id="{A3FEB495-B40A-468F-8BAB-5B985F72C926}" type="slidenum">
              <a:rPr lang="en-US" smtClean="0"/>
              <a:t>‹nº›</a:t>
            </a:fld>
            <a:endParaRPr lang="en-US"/>
          </a:p>
        </p:txBody>
      </p:sp>
    </p:spTree>
    <p:extLst>
      <p:ext uri="{BB962C8B-B14F-4D97-AF65-F5344CB8AC3E}">
        <p14:creationId xmlns:p14="http://schemas.microsoft.com/office/powerpoint/2010/main" val="408843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65F517-6D80-476B-BF16-B2DA6BC08A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AF68843B-5CF8-4C38-A6D3-7D48DF675B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A50E79E4-E48F-434B-908C-87C8E5C676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EA5A3-F547-4348-84B6-788E99C545C1}" type="datetimeFigureOut">
              <a:rPr lang="en-US" smtClean="0"/>
              <a:t>4/3/2019</a:t>
            </a:fld>
            <a:endParaRPr lang="en-US"/>
          </a:p>
        </p:txBody>
      </p:sp>
      <p:sp>
        <p:nvSpPr>
          <p:cNvPr id="5" name="Espaço Reservado para Rodapé 4">
            <a:extLst>
              <a:ext uri="{FF2B5EF4-FFF2-40B4-BE49-F238E27FC236}">
                <a16:creationId xmlns:a16="http://schemas.microsoft.com/office/drawing/2014/main" id="{4A9DBE81-030E-4833-BF3D-005D6E7426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id="{5439FFC6-95F7-4B61-9E4B-A86067FA4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EB495-B40A-468F-8BAB-5B985F72C926}" type="slidenum">
              <a:rPr lang="en-US" smtClean="0"/>
              <a:t>‹nº›</a:t>
            </a:fld>
            <a:endParaRPr lang="en-US"/>
          </a:p>
        </p:txBody>
      </p:sp>
    </p:spTree>
    <p:extLst>
      <p:ext uri="{BB962C8B-B14F-4D97-AF65-F5344CB8AC3E}">
        <p14:creationId xmlns:p14="http://schemas.microsoft.com/office/powerpoint/2010/main" val="227772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11C05-3592-45B6-AEA6-4D8FE07CE798}"/>
              </a:ext>
            </a:extLst>
          </p:cNvPr>
          <p:cNvSpPr>
            <a:spLocks noGrp="1"/>
          </p:cNvSpPr>
          <p:nvPr>
            <p:ph type="ctrTitle"/>
          </p:nvPr>
        </p:nvSpPr>
        <p:spPr/>
        <p:txBody>
          <a:bodyPr/>
          <a:lstStyle/>
          <a:p>
            <a:r>
              <a:rPr lang="pt-BR" dirty="0"/>
              <a:t>Diferença, diversidade, diferenciação</a:t>
            </a:r>
            <a:endParaRPr lang="en-US" dirty="0"/>
          </a:p>
        </p:txBody>
      </p:sp>
      <p:sp>
        <p:nvSpPr>
          <p:cNvPr id="3" name="Subtítulo 2">
            <a:extLst>
              <a:ext uri="{FF2B5EF4-FFF2-40B4-BE49-F238E27FC236}">
                <a16:creationId xmlns:a16="http://schemas.microsoft.com/office/drawing/2014/main" id="{04912AD1-5B05-4659-BC66-516F74704B74}"/>
              </a:ext>
            </a:extLst>
          </p:cNvPr>
          <p:cNvSpPr>
            <a:spLocks noGrp="1"/>
          </p:cNvSpPr>
          <p:nvPr>
            <p:ph type="subTitle" idx="1"/>
          </p:nvPr>
        </p:nvSpPr>
        <p:spPr/>
        <p:txBody>
          <a:bodyPr/>
          <a:lstStyle/>
          <a:p>
            <a:r>
              <a:rPr lang="pt-BR" dirty="0" err="1"/>
              <a:t>Avtar</a:t>
            </a:r>
            <a:r>
              <a:rPr lang="pt-BR" dirty="0"/>
              <a:t> </a:t>
            </a:r>
            <a:r>
              <a:rPr lang="pt-BR" dirty="0" err="1"/>
              <a:t>Brah</a:t>
            </a:r>
            <a:endParaRPr lang="en-US" dirty="0"/>
          </a:p>
        </p:txBody>
      </p:sp>
    </p:spTree>
    <p:extLst>
      <p:ext uri="{BB962C8B-B14F-4D97-AF65-F5344CB8AC3E}">
        <p14:creationId xmlns:p14="http://schemas.microsoft.com/office/powerpoint/2010/main" val="332257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063459-49BB-42A9-90AA-A3D55E6F2F3C}"/>
              </a:ext>
            </a:extLst>
          </p:cNvPr>
          <p:cNvSpPr>
            <a:spLocks noGrp="1"/>
          </p:cNvSpPr>
          <p:nvPr>
            <p:ph type="title"/>
          </p:nvPr>
        </p:nvSpPr>
        <p:spPr/>
        <p:txBody>
          <a:bodyPr/>
          <a:lstStyle/>
          <a:p>
            <a:r>
              <a:rPr lang="pt-BR" dirty="0"/>
              <a:t>Alternativas: indiano</a:t>
            </a:r>
            <a:endParaRPr lang="en-US" dirty="0"/>
          </a:p>
        </p:txBody>
      </p:sp>
      <p:sp>
        <p:nvSpPr>
          <p:cNvPr id="3" name="Espaço Reservado para Conteúdo 2">
            <a:extLst>
              <a:ext uri="{FF2B5EF4-FFF2-40B4-BE49-F238E27FC236}">
                <a16:creationId xmlns:a16="http://schemas.microsoft.com/office/drawing/2014/main" id="{F75F3D64-626F-46D9-916B-FC237027B55E}"/>
              </a:ext>
            </a:extLst>
          </p:cNvPr>
          <p:cNvSpPr>
            <a:spLocks noGrp="1"/>
          </p:cNvSpPr>
          <p:nvPr>
            <p:ph idx="1"/>
          </p:nvPr>
        </p:nvSpPr>
        <p:spPr/>
        <p:txBody>
          <a:bodyPr/>
          <a:lstStyle/>
          <a:p>
            <a:r>
              <a:rPr lang="en-US" dirty="0"/>
              <a:t>“</a:t>
            </a:r>
            <a:r>
              <a:rPr lang="en-US" dirty="0" err="1"/>
              <a:t>Também</a:t>
            </a:r>
            <a:r>
              <a:rPr lang="en-US" dirty="0"/>
              <a:t> </a:t>
            </a:r>
            <a:r>
              <a:rPr lang="en-US" dirty="0" err="1"/>
              <a:t>ele</a:t>
            </a:r>
            <a:r>
              <a:rPr lang="en-US" dirty="0"/>
              <a:t> </a:t>
            </a:r>
            <a:r>
              <a:rPr lang="en-US" dirty="0" err="1"/>
              <a:t>privilegia</a:t>
            </a:r>
            <a:r>
              <a:rPr lang="en-US" dirty="0"/>
              <a:t> </a:t>
            </a:r>
            <a:r>
              <a:rPr lang="pt-BR" dirty="0"/>
              <a:t>processos históricos e contemporâneos de dominação, e o papel do estado na mediação desses processos, como centralmente importantes na estruturação da experiência das pessoas. Sua </a:t>
            </a:r>
            <a:r>
              <a:rPr lang="pt-BR" dirty="0" err="1"/>
              <a:t>idéia</a:t>
            </a:r>
            <a:r>
              <a:rPr lang="pt-BR" dirty="0"/>
              <a:t> de uma cultura indiana comum pode ser vista por muitos </a:t>
            </a:r>
            <a:r>
              <a:rPr lang="pt-BR" dirty="0" err="1"/>
              <a:t>sulasiáticos</a:t>
            </a:r>
            <a:r>
              <a:rPr lang="pt-BR" dirty="0"/>
              <a:t> como “uma tentativa de por sua experiência numa camisa de força”. Dada a posição do moderno estado da Índia em relação a outros países do subcontinente asiático, o conceito de </a:t>
            </a:r>
            <a:r>
              <a:rPr lang="pt-BR" dirty="0" err="1"/>
              <a:t>Hazareesingh</a:t>
            </a:r>
            <a:r>
              <a:rPr lang="pt-BR" dirty="0"/>
              <a:t> de “indiano” pode ser considerado por alguns como se reforçasse um projeto hegemônico naquela região. Como se reconheceriam nessa definição paquistaneses ou pessoas de Bangladesh, dada a história recente da divisão?”</a:t>
            </a:r>
            <a:endParaRPr lang="en-US" dirty="0"/>
          </a:p>
          <a:p>
            <a:endParaRPr lang="en-US" dirty="0"/>
          </a:p>
        </p:txBody>
      </p:sp>
    </p:spTree>
    <p:extLst>
      <p:ext uri="{BB962C8B-B14F-4D97-AF65-F5344CB8AC3E}">
        <p14:creationId xmlns:p14="http://schemas.microsoft.com/office/powerpoint/2010/main" val="130704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724444-460C-4692-BE6A-D13DE5E5FAC9}"/>
              </a:ext>
            </a:extLst>
          </p:cNvPr>
          <p:cNvSpPr>
            <a:spLocks noGrp="1"/>
          </p:cNvSpPr>
          <p:nvPr>
            <p:ph type="title"/>
          </p:nvPr>
        </p:nvSpPr>
        <p:spPr/>
        <p:txBody>
          <a:bodyPr/>
          <a:lstStyle/>
          <a:p>
            <a:r>
              <a:rPr lang="pt-BR" dirty="0"/>
              <a:t>Alternativas: asiático (</a:t>
            </a:r>
            <a:r>
              <a:rPr lang="pt-BR" dirty="0" err="1"/>
              <a:t>Hindustão</a:t>
            </a:r>
            <a:r>
              <a:rPr lang="pt-BR" dirty="0"/>
              <a:t>)</a:t>
            </a:r>
            <a:endParaRPr lang="en-US" dirty="0"/>
          </a:p>
        </p:txBody>
      </p:sp>
      <p:sp>
        <p:nvSpPr>
          <p:cNvPr id="3" name="Espaço Reservado para Conteúdo 2">
            <a:extLst>
              <a:ext uri="{FF2B5EF4-FFF2-40B4-BE49-F238E27FC236}">
                <a16:creationId xmlns:a16="http://schemas.microsoft.com/office/drawing/2014/main" id="{F4E45196-D27E-4808-A789-A72004355D52}"/>
              </a:ext>
            </a:extLst>
          </p:cNvPr>
          <p:cNvSpPr>
            <a:spLocks noGrp="1"/>
          </p:cNvSpPr>
          <p:nvPr>
            <p:ph idx="1"/>
          </p:nvPr>
        </p:nvSpPr>
        <p:spPr/>
        <p:txBody>
          <a:bodyPr>
            <a:normAutofit/>
          </a:bodyPr>
          <a:lstStyle/>
          <a:p>
            <a:r>
              <a:rPr lang="pt-BR" dirty="0"/>
              <a:t>Primeiro, o termo </a:t>
            </a:r>
            <a:r>
              <a:rPr lang="pt-BR" dirty="0" err="1"/>
              <a:t>Hindustão</a:t>
            </a:r>
            <a:r>
              <a:rPr lang="pt-BR" dirty="0"/>
              <a:t>, usado pelos </a:t>
            </a:r>
            <a:r>
              <a:rPr lang="pt-BR" dirty="0" err="1"/>
              <a:t>Mughals</a:t>
            </a:r>
            <a:r>
              <a:rPr lang="pt-BR" dirty="0"/>
              <a:t> se referia em termos gerais aos estados do norte da Índia. O que é mais importante, </a:t>
            </a:r>
            <a:r>
              <a:rPr lang="pt-BR" dirty="0" err="1"/>
              <a:t>Modood</a:t>
            </a:r>
            <a:r>
              <a:rPr lang="pt-BR" dirty="0"/>
              <a:t> parece atribuir uma identidade unificada à Índia pré-colonial que, por implicação, foi destruída pelo </a:t>
            </a:r>
            <a:r>
              <a:rPr lang="pt-BR" dirty="0" err="1"/>
              <a:t>Raj</a:t>
            </a:r>
            <a:r>
              <a:rPr lang="pt-BR" dirty="0"/>
              <a:t> britânico. A evidência histórica mostra, contudo, que a Índia pré-colonial era uma entidade heterogênea, e que as pessoas provavelmente se definiam mais em termos de sua filiação regional, </a:t>
            </a:r>
            <a:r>
              <a:rPr lang="pt-BR" dirty="0" err="1"/>
              <a:t>lingüística</a:t>
            </a:r>
            <a:r>
              <a:rPr lang="pt-BR" dirty="0"/>
              <a:t> ou religiosa do que como membros do </a:t>
            </a:r>
            <a:r>
              <a:rPr lang="pt-BR" dirty="0" err="1"/>
              <a:t>Hindustão</a:t>
            </a:r>
            <a:r>
              <a:rPr lang="pt-BR" dirty="0"/>
              <a:t>. De fato, pode-se argumentar que a “identidade indiana” como conjunto de identificações com um estado-nação foi o resultado da resistência e luta contra o colonialismo e não algo que existiu antes desse período</a:t>
            </a:r>
            <a:endParaRPr lang="en-US" dirty="0"/>
          </a:p>
        </p:txBody>
      </p:sp>
    </p:spTree>
    <p:extLst>
      <p:ext uri="{BB962C8B-B14F-4D97-AF65-F5344CB8AC3E}">
        <p14:creationId xmlns:p14="http://schemas.microsoft.com/office/powerpoint/2010/main" val="2516050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B19E3B-273C-4C70-9136-FDABA45E089A}"/>
              </a:ext>
            </a:extLst>
          </p:cNvPr>
          <p:cNvSpPr>
            <a:spLocks noGrp="1"/>
          </p:cNvSpPr>
          <p:nvPr>
            <p:ph type="title"/>
          </p:nvPr>
        </p:nvSpPr>
        <p:spPr/>
        <p:txBody>
          <a:bodyPr/>
          <a:lstStyle/>
          <a:p>
            <a:r>
              <a:rPr lang="pt-BR" dirty="0"/>
              <a:t>Construção dos termos</a:t>
            </a:r>
            <a:endParaRPr lang="en-US" dirty="0"/>
          </a:p>
        </p:txBody>
      </p:sp>
      <p:sp>
        <p:nvSpPr>
          <p:cNvPr id="3" name="Espaço Reservado para Conteúdo 2">
            <a:extLst>
              <a:ext uri="{FF2B5EF4-FFF2-40B4-BE49-F238E27FC236}">
                <a16:creationId xmlns:a16="http://schemas.microsoft.com/office/drawing/2014/main" id="{64DE18FF-F7E6-4E3F-BC5C-AFB03EE79A60}"/>
              </a:ext>
            </a:extLst>
          </p:cNvPr>
          <p:cNvSpPr>
            <a:spLocks noGrp="1"/>
          </p:cNvSpPr>
          <p:nvPr>
            <p:ph idx="1"/>
          </p:nvPr>
        </p:nvSpPr>
        <p:spPr/>
        <p:txBody>
          <a:bodyPr>
            <a:normAutofit/>
          </a:bodyPr>
          <a:lstStyle/>
          <a:p>
            <a:r>
              <a:rPr lang="pt-BR" dirty="0"/>
              <a:t>O que quero destacar com esta incursão no debate em torno do uso do termo “negro” na Grã-Bretanha é como a “diferença” é construída de maneira diferente dentro desses discursos. </a:t>
            </a:r>
            <a:r>
              <a:rPr lang="pt-BR" b="1" dirty="0"/>
              <a:t>Isto é, o uso de “negro”, “indiano” ou “asiático” é determinado não tanto pela natureza de seu referente como por sua função semiótica dentro de diferentes discursos. Esses vários significados assinalam diferentes estratégias e resultados políticos.</a:t>
            </a:r>
            <a:r>
              <a:rPr lang="pt-BR" dirty="0"/>
              <a:t> Mobilizam diferentes conjuntos de identidades culturais ou políticas, e colocam limites ao estabelecimento de fronteiras da “comunidade”.</a:t>
            </a:r>
            <a:endParaRPr lang="en-US" dirty="0"/>
          </a:p>
        </p:txBody>
      </p:sp>
    </p:spTree>
    <p:extLst>
      <p:ext uri="{BB962C8B-B14F-4D97-AF65-F5344CB8AC3E}">
        <p14:creationId xmlns:p14="http://schemas.microsoft.com/office/powerpoint/2010/main" val="69219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4D0F5-26BC-4756-8105-C9E428A8ABEE}"/>
              </a:ext>
            </a:extLst>
          </p:cNvPr>
          <p:cNvSpPr>
            <a:spLocks noGrp="1"/>
          </p:cNvSpPr>
          <p:nvPr>
            <p:ph type="title"/>
          </p:nvPr>
        </p:nvSpPr>
        <p:spPr/>
        <p:txBody>
          <a:bodyPr/>
          <a:lstStyle/>
          <a:p>
            <a:r>
              <a:rPr lang="pt-BR" dirty="0"/>
              <a:t>2. Diferença e feminismo</a:t>
            </a:r>
            <a:endParaRPr lang="en-US" dirty="0"/>
          </a:p>
        </p:txBody>
      </p:sp>
      <p:sp>
        <p:nvSpPr>
          <p:cNvPr id="3" name="Espaço Reservado para Conteúdo 2">
            <a:extLst>
              <a:ext uri="{FF2B5EF4-FFF2-40B4-BE49-F238E27FC236}">
                <a16:creationId xmlns:a16="http://schemas.microsoft.com/office/drawing/2014/main" id="{844FE470-58AE-4D7D-8621-E11CAA3FC479}"/>
              </a:ext>
            </a:extLst>
          </p:cNvPr>
          <p:cNvSpPr>
            <a:spLocks noGrp="1"/>
          </p:cNvSpPr>
          <p:nvPr>
            <p:ph idx="1"/>
          </p:nvPr>
        </p:nvSpPr>
        <p:spPr/>
        <p:txBody>
          <a:bodyPr>
            <a:normAutofit/>
          </a:bodyPr>
          <a:lstStyle/>
          <a:p>
            <a:r>
              <a:rPr lang="pt-BR" dirty="0"/>
              <a:t>Conferência de </a:t>
            </a:r>
            <a:r>
              <a:rPr lang="pt-BR" dirty="0" err="1"/>
              <a:t>Nairobi</a:t>
            </a:r>
            <a:r>
              <a:rPr lang="pt-BR" dirty="0"/>
              <a:t> (198)</a:t>
            </a:r>
          </a:p>
          <a:p>
            <a:r>
              <a:rPr lang="pt-BR" dirty="0"/>
              <a:t>Nosso gênero é constituído e representado de maneira diferente segundo nossa localização dentro de relações globais de poder. Nossa inserção nessas relações globais de poder se realiza através de uma miríade de processos econômicos, políticos e </a:t>
            </a:r>
            <a:r>
              <a:rPr lang="en-US" dirty="0" err="1"/>
              <a:t>ideológicos</a:t>
            </a:r>
            <a:endParaRPr lang="en-US" dirty="0"/>
          </a:p>
          <a:p>
            <a:r>
              <a:rPr lang="en-US" dirty="0" err="1"/>
              <a:t>Mulher</a:t>
            </a:r>
            <a:r>
              <a:rPr lang="en-US" dirty="0"/>
              <a:t> </a:t>
            </a:r>
            <a:r>
              <a:rPr lang="en-US" dirty="0" err="1"/>
              <a:t>não</a:t>
            </a:r>
            <a:r>
              <a:rPr lang="en-US" dirty="0"/>
              <a:t> é </a:t>
            </a:r>
            <a:r>
              <a:rPr lang="en-US" dirty="0" err="1"/>
              <a:t>categoria</a:t>
            </a:r>
            <a:r>
              <a:rPr lang="en-US" dirty="0"/>
              <a:t> </a:t>
            </a:r>
            <a:r>
              <a:rPr lang="en-US" dirty="0" err="1"/>
              <a:t>unitária</a:t>
            </a:r>
            <a:r>
              <a:rPr lang="en-US" dirty="0"/>
              <a:t>. Mas o </a:t>
            </a:r>
            <a:r>
              <a:rPr lang="en-US" dirty="0" err="1"/>
              <a:t>termo</a:t>
            </a:r>
            <a:r>
              <a:rPr lang="en-US" dirty="0"/>
              <a:t> </a:t>
            </a:r>
            <a:r>
              <a:rPr lang="en-US" dirty="0" err="1"/>
              <a:t>tem</a:t>
            </a:r>
            <a:r>
              <a:rPr lang="en-US" dirty="0"/>
              <a:t> </a:t>
            </a:r>
            <a:r>
              <a:rPr lang="en-US" dirty="0" err="1"/>
              <a:t>sentido</a:t>
            </a:r>
            <a:endParaRPr lang="en-US" dirty="0"/>
          </a:p>
          <a:p>
            <a:r>
              <a:rPr lang="pt-BR" dirty="0"/>
              <a:t>O signo “mulher” tem sua própria especificidade constituída dentro e através de configurações historicamente específicas de relações de gênero... Diferença nesse sentido é uma diferença de condições </a:t>
            </a:r>
            <a:r>
              <a:rPr lang="en-US" dirty="0" err="1"/>
              <a:t>sociais</a:t>
            </a:r>
            <a:r>
              <a:rPr lang="en-US" dirty="0"/>
              <a:t>.</a:t>
            </a:r>
          </a:p>
          <a:p>
            <a:pPr marL="0" indent="0">
              <a:buNone/>
            </a:pPr>
            <a:endParaRPr lang="en-US" dirty="0"/>
          </a:p>
        </p:txBody>
      </p:sp>
    </p:spTree>
    <p:extLst>
      <p:ext uri="{BB962C8B-B14F-4D97-AF65-F5344CB8AC3E}">
        <p14:creationId xmlns:p14="http://schemas.microsoft.com/office/powerpoint/2010/main" val="2973405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102AF-C8DC-4843-BCFB-4A632B556319}"/>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id="{2EA8646D-4475-4661-9E27-62950EC96874}"/>
              </a:ext>
            </a:extLst>
          </p:cNvPr>
          <p:cNvSpPr>
            <a:spLocks noGrp="1"/>
          </p:cNvSpPr>
          <p:nvPr>
            <p:ph idx="1"/>
          </p:nvPr>
        </p:nvSpPr>
        <p:spPr/>
        <p:txBody>
          <a:bodyPr>
            <a:normAutofit/>
          </a:bodyPr>
          <a:lstStyle/>
          <a:p>
            <a:r>
              <a:rPr lang="pt-BR" dirty="0"/>
              <a:t>Uma categoria individual não é internamente homogênea: mulheres trabalhadoras, por exemplo.</a:t>
            </a:r>
          </a:p>
          <a:p>
            <a:r>
              <a:rPr lang="pt-BR" dirty="0"/>
              <a:t>a classe se articula com outros eixos de diferenciação como o racismo, o heterossexismo ou a casta no delineamento de formas variáveis de oportunidades de vida para categorias </a:t>
            </a:r>
            <a:r>
              <a:rPr lang="en-US" dirty="0" err="1"/>
              <a:t>específicas</a:t>
            </a:r>
            <a:r>
              <a:rPr lang="en-US" dirty="0"/>
              <a:t> de </a:t>
            </a:r>
            <a:r>
              <a:rPr lang="en-US" dirty="0" err="1"/>
              <a:t>mulheres</a:t>
            </a:r>
            <a:endParaRPr lang="en-US" dirty="0"/>
          </a:p>
          <a:p>
            <a:r>
              <a:rPr lang="en-US" dirty="0"/>
              <a:t>As </a:t>
            </a:r>
            <a:r>
              <a:rPr lang="pt-BR" dirty="0"/>
              <a:t>feministas, é claro, não ignoram a biologia das mulheres, mas questionam ideologias que constroem e representam a subordinação das mulheres como resultado de suas capacidades </a:t>
            </a:r>
            <a:r>
              <a:rPr lang="en-US" dirty="0" err="1"/>
              <a:t>biológicas</a:t>
            </a:r>
            <a:r>
              <a:rPr lang="en-US" dirty="0"/>
              <a:t>.</a:t>
            </a:r>
          </a:p>
        </p:txBody>
      </p:sp>
    </p:spTree>
    <p:extLst>
      <p:ext uri="{BB962C8B-B14F-4D97-AF65-F5344CB8AC3E}">
        <p14:creationId xmlns:p14="http://schemas.microsoft.com/office/powerpoint/2010/main" val="216533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D9263B-26F9-480F-B52A-2603D36D0156}"/>
              </a:ext>
            </a:extLst>
          </p:cNvPr>
          <p:cNvSpPr>
            <a:spLocks noGrp="1"/>
          </p:cNvSpPr>
          <p:nvPr>
            <p:ph type="title"/>
          </p:nvPr>
        </p:nvSpPr>
        <p:spPr/>
        <p:txBody>
          <a:bodyPr/>
          <a:lstStyle/>
          <a:p>
            <a:r>
              <a:rPr lang="pt-BR" dirty="0"/>
              <a:t>Tipologia de manual (diferenças que são objeto de contestação)</a:t>
            </a:r>
            <a:endParaRPr lang="en-US" dirty="0"/>
          </a:p>
        </p:txBody>
      </p:sp>
      <p:sp>
        <p:nvSpPr>
          <p:cNvPr id="3" name="Espaço Reservado para Conteúdo 2">
            <a:extLst>
              <a:ext uri="{FF2B5EF4-FFF2-40B4-BE49-F238E27FC236}">
                <a16:creationId xmlns:a16="http://schemas.microsoft.com/office/drawing/2014/main" id="{A804A0DE-94C3-4543-A6DB-829162667938}"/>
              </a:ext>
            </a:extLst>
          </p:cNvPr>
          <p:cNvSpPr>
            <a:spLocks noGrp="1"/>
          </p:cNvSpPr>
          <p:nvPr>
            <p:ph idx="1"/>
          </p:nvPr>
        </p:nvSpPr>
        <p:spPr/>
        <p:txBody>
          <a:bodyPr/>
          <a:lstStyle/>
          <a:p>
            <a:r>
              <a:rPr lang="pt-BR" dirty="0"/>
              <a:t>Análises “radicais” - podem tender a identificar a subordinação biologicamente fundada das mulheres como base fundamental da desigualdade de gênero – às vezes levando ao apagamento de determinantes como classe e racismo.</a:t>
            </a:r>
          </a:p>
          <a:p>
            <a:r>
              <a:rPr lang="pt-BR" dirty="0"/>
              <a:t>Já se disse que, ainda que repudiando o determinismo biológico implicado em discursos patriarcais, algumas versões do feminismo “radical”, por sua vez, constroem uma noção </a:t>
            </a:r>
            <a:r>
              <a:rPr lang="pt-BR" dirty="0" err="1"/>
              <a:t>trans-histórica</a:t>
            </a:r>
            <a:r>
              <a:rPr lang="pt-BR" dirty="0"/>
              <a:t> da feminilidade essencial que precisaria ser resgatada e recuperada para além das relações patriarcais</a:t>
            </a:r>
            <a:endParaRPr lang="en-US" dirty="0"/>
          </a:p>
        </p:txBody>
      </p:sp>
    </p:spTree>
    <p:extLst>
      <p:ext uri="{BB962C8B-B14F-4D97-AF65-F5344CB8AC3E}">
        <p14:creationId xmlns:p14="http://schemas.microsoft.com/office/powerpoint/2010/main" val="289944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344FE-65F7-4966-BBC2-CF564256135E}"/>
              </a:ext>
            </a:extLst>
          </p:cNvPr>
          <p:cNvSpPr>
            <a:spLocks noGrp="1"/>
          </p:cNvSpPr>
          <p:nvPr>
            <p:ph type="title"/>
          </p:nvPr>
        </p:nvSpPr>
        <p:spPr/>
        <p:txBody>
          <a:bodyPr/>
          <a:lstStyle/>
          <a:p>
            <a:r>
              <a:rPr lang="pt-BR" dirty="0"/>
              <a:t>Feminismo “socialista”</a:t>
            </a:r>
            <a:endParaRPr lang="en-US" dirty="0"/>
          </a:p>
        </p:txBody>
      </p:sp>
      <p:sp>
        <p:nvSpPr>
          <p:cNvPr id="3" name="Espaço Reservado para Conteúdo 2">
            <a:extLst>
              <a:ext uri="{FF2B5EF4-FFF2-40B4-BE49-F238E27FC236}">
                <a16:creationId xmlns:a16="http://schemas.microsoft.com/office/drawing/2014/main" id="{631C7E3F-4F2E-4E1E-92D2-CC654E4DC686}"/>
              </a:ext>
            </a:extLst>
          </p:cNvPr>
          <p:cNvSpPr>
            <a:spLocks noGrp="1"/>
          </p:cNvSpPr>
          <p:nvPr>
            <p:ph idx="1"/>
          </p:nvPr>
        </p:nvSpPr>
        <p:spPr/>
        <p:txBody>
          <a:bodyPr/>
          <a:lstStyle/>
          <a:p>
            <a:r>
              <a:rPr lang="pt-BR" dirty="0"/>
              <a:t>Ser mulher como variável histórica</a:t>
            </a:r>
          </a:p>
          <a:p>
            <a:r>
              <a:rPr lang="en-US" dirty="0"/>
              <a:t>O </a:t>
            </a:r>
            <a:r>
              <a:rPr lang="pt-BR" dirty="0"/>
              <a:t>feminismo “socialista” montou uma poderosa crítica daquelas perspectivas materialistas que priorizam a classe, negligenciam as consequências sociais da divisão sexual do trabalho, privilegiam as heterossexualidades e dedicam escassa atenção aos mecanismos sociais que impedem as mulheres de atingir igualdade econômica, </a:t>
            </a:r>
            <a:r>
              <a:rPr lang="en-US" dirty="0" err="1"/>
              <a:t>política</a:t>
            </a:r>
            <a:r>
              <a:rPr lang="en-US" dirty="0"/>
              <a:t> e social.</a:t>
            </a:r>
          </a:p>
          <a:p>
            <a:r>
              <a:rPr lang="en-US" dirty="0" err="1"/>
              <a:t>Fim</a:t>
            </a:r>
            <a:r>
              <a:rPr lang="en-US" dirty="0"/>
              <a:t> do </a:t>
            </a:r>
            <a:r>
              <a:rPr lang="en-US" dirty="0" err="1"/>
              <a:t>socialismo</a:t>
            </a:r>
            <a:r>
              <a:rPr lang="en-US" dirty="0"/>
              <a:t> de </a:t>
            </a:r>
            <a:r>
              <a:rPr lang="en-US" dirty="0" err="1"/>
              <a:t>estado</a:t>
            </a:r>
            <a:r>
              <a:rPr lang="en-US" dirty="0"/>
              <a:t> e </a:t>
            </a:r>
            <a:r>
              <a:rPr lang="en-US" dirty="0" err="1"/>
              <a:t>mudanças</a:t>
            </a:r>
            <a:r>
              <a:rPr lang="en-US" dirty="0"/>
              <a:t> </a:t>
            </a:r>
            <a:r>
              <a:rPr lang="en-US" dirty="0" err="1"/>
              <a:t>nas</a:t>
            </a:r>
            <a:r>
              <a:rPr lang="en-US" dirty="0"/>
              <a:t> </a:t>
            </a:r>
            <a:r>
              <a:rPr lang="en-US" dirty="0" err="1"/>
              <a:t>nomenclaturas</a:t>
            </a:r>
            <a:endParaRPr lang="en-US" dirty="0"/>
          </a:p>
        </p:txBody>
      </p:sp>
    </p:spTree>
    <p:extLst>
      <p:ext uri="{BB962C8B-B14F-4D97-AF65-F5344CB8AC3E}">
        <p14:creationId xmlns:p14="http://schemas.microsoft.com/office/powerpoint/2010/main" val="2446038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55CE7-03A6-4D9A-BEE4-AAB8DC359A73}"/>
              </a:ext>
            </a:extLst>
          </p:cNvPr>
          <p:cNvSpPr>
            <a:spLocks noGrp="1"/>
          </p:cNvSpPr>
          <p:nvPr>
            <p:ph type="title"/>
          </p:nvPr>
        </p:nvSpPr>
        <p:spPr/>
        <p:txBody>
          <a:bodyPr/>
          <a:lstStyle/>
          <a:p>
            <a:r>
              <a:rPr lang="pt-BR" dirty="0"/>
              <a:t>Pouca atenção (ocidental) à </a:t>
            </a:r>
            <a:r>
              <a:rPr lang="pt-BR" dirty="0" err="1"/>
              <a:t>racialização</a:t>
            </a:r>
            <a:r>
              <a:rPr lang="pt-BR" dirty="0"/>
              <a:t> de gênero, classe e sexualidade</a:t>
            </a:r>
            <a:endParaRPr lang="en-US" dirty="0"/>
          </a:p>
        </p:txBody>
      </p:sp>
      <p:sp>
        <p:nvSpPr>
          <p:cNvPr id="3" name="Espaço Reservado para Conteúdo 2">
            <a:extLst>
              <a:ext uri="{FF2B5EF4-FFF2-40B4-BE49-F238E27FC236}">
                <a16:creationId xmlns:a16="http://schemas.microsoft.com/office/drawing/2014/main" id="{B3F9FBB0-1729-497C-9C4E-7A695AE2593E}"/>
              </a:ext>
            </a:extLst>
          </p:cNvPr>
          <p:cNvSpPr>
            <a:spLocks noGrp="1"/>
          </p:cNvSpPr>
          <p:nvPr>
            <p:ph idx="1"/>
          </p:nvPr>
        </p:nvSpPr>
        <p:spPr/>
        <p:txBody>
          <a:bodyPr/>
          <a:lstStyle/>
          <a:p>
            <a:r>
              <a:rPr lang="pt-BR" dirty="0"/>
              <a:t>Processos de </a:t>
            </a:r>
            <a:r>
              <a:rPr lang="pt-BR" dirty="0" err="1"/>
              <a:t>racialização</a:t>
            </a:r>
            <a:r>
              <a:rPr lang="pt-BR" dirty="0"/>
              <a:t> são, é claro, historicamente específicos, e diferentes grupos foram </a:t>
            </a:r>
            <a:r>
              <a:rPr lang="pt-BR" dirty="0" err="1"/>
              <a:t>racializados</a:t>
            </a:r>
            <a:r>
              <a:rPr lang="pt-BR" dirty="0"/>
              <a:t> de maneira diferente em circunstâncias variadas, e na base de diferentes significantes de </a:t>
            </a:r>
            <a:r>
              <a:rPr lang="en-US" dirty="0"/>
              <a:t>“</a:t>
            </a:r>
            <a:r>
              <a:rPr lang="en-US" dirty="0" err="1"/>
              <a:t>diferença</a:t>
            </a:r>
            <a:r>
              <a:rPr lang="en-US" dirty="0"/>
              <a:t>”.</a:t>
            </a:r>
          </a:p>
          <a:p>
            <a:r>
              <a:rPr lang="pt-BR" dirty="0"/>
              <a:t>O racismo </a:t>
            </a:r>
            <a:r>
              <a:rPr lang="pt-BR" dirty="0" err="1"/>
              <a:t>antinegro</a:t>
            </a:r>
            <a:r>
              <a:rPr lang="pt-BR" dirty="0"/>
              <a:t>, o racismo </a:t>
            </a:r>
            <a:r>
              <a:rPr lang="pt-BR" dirty="0" err="1"/>
              <a:t>antiirlandês</a:t>
            </a:r>
            <a:r>
              <a:rPr lang="pt-BR" dirty="0"/>
              <a:t>, o racismo </a:t>
            </a:r>
            <a:r>
              <a:rPr lang="pt-BR" dirty="0" err="1"/>
              <a:t>anti-semita</a:t>
            </a:r>
            <a:r>
              <a:rPr lang="pt-BR" dirty="0"/>
              <a:t>, o racismo </a:t>
            </a:r>
            <a:r>
              <a:rPr lang="pt-BR" dirty="0" err="1"/>
              <a:t>antiárabe</a:t>
            </a:r>
            <a:r>
              <a:rPr lang="pt-BR" dirty="0"/>
              <a:t>, diferentes variedades de orientalismos: todos têm suas características distintivas</a:t>
            </a:r>
          </a:p>
          <a:p>
            <a:pPr marL="0" indent="0">
              <a:buNone/>
            </a:pPr>
            <a:endParaRPr lang="en-US" dirty="0"/>
          </a:p>
        </p:txBody>
      </p:sp>
    </p:spTree>
    <p:extLst>
      <p:ext uri="{BB962C8B-B14F-4D97-AF65-F5344CB8AC3E}">
        <p14:creationId xmlns:p14="http://schemas.microsoft.com/office/powerpoint/2010/main" val="4197290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54F042-28FB-4380-B570-CAB90F6CE8DF}"/>
              </a:ext>
            </a:extLst>
          </p:cNvPr>
          <p:cNvSpPr>
            <a:spLocks noGrp="1"/>
          </p:cNvSpPr>
          <p:nvPr>
            <p:ph type="title"/>
          </p:nvPr>
        </p:nvSpPr>
        <p:spPr/>
        <p:txBody>
          <a:bodyPr/>
          <a:lstStyle/>
          <a:p>
            <a:r>
              <a:rPr lang="pt-BR" dirty="0"/>
              <a:t>As diversas diferenças</a:t>
            </a:r>
            <a:endParaRPr lang="en-US" dirty="0"/>
          </a:p>
        </p:txBody>
      </p:sp>
      <p:sp>
        <p:nvSpPr>
          <p:cNvPr id="3" name="Espaço Reservado para Conteúdo 2">
            <a:extLst>
              <a:ext uri="{FF2B5EF4-FFF2-40B4-BE49-F238E27FC236}">
                <a16:creationId xmlns:a16="http://schemas.microsoft.com/office/drawing/2014/main" id="{B4A85996-0D7D-4E62-ACEE-BC28BFDADF66}"/>
              </a:ext>
            </a:extLst>
          </p:cNvPr>
          <p:cNvSpPr>
            <a:spLocks noGrp="1"/>
          </p:cNvSpPr>
          <p:nvPr>
            <p:ph idx="1"/>
          </p:nvPr>
        </p:nvSpPr>
        <p:spPr/>
        <p:txBody>
          <a:bodyPr/>
          <a:lstStyle/>
          <a:p>
            <a:r>
              <a:rPr lang="pt-BR" dirty="0"/>
              <a:t>Africanas-caribenhas: experiência coletiva em relação ao sistema de justiça criminal</a:t>
            </a:r>
          </a:p>
          <a:p>
            <a:r>
              <a:rPr lang="pt-BR" dirty="0"/>
              <a:t>Grupos asiáticos: ataques racistas, assédio racial nas moradias, imigração</a:t>
            </a:r>
          </a:p>
          <a:p>
            <a:r>
              <a:rPr lang="pt-BR" dirty="0"/>
              <a:t>Representações estereotipadas também são distintas</a:t>
            </a:r>
          </a:p>
          <a:p>
            <a:r>
              <a:rPr lang="pt-BR" dirty="0"/>
              <a:t>linhas de um racismo comum estruturado em torno da cor/fenótipo/cultura como significantes de superioridade e </a:t>
            </a:r>
            <a:r>
              <a:rPr lang="en-US" dirty="0" err="1"/>
              <a:t>inferioridade</a:t>
            </a:r>
            <a:r>
              <a:rPr lang="en-US" dirty="0"/>
              <a:t> </a:t>
            </a:r>
            <a:r>
              <a:rPr lang="en-US" dirty="0" err="1"/>
              <a:t>na</a:t>
            </a:r>
            <a:r>
              <a:rPr lang="en-US" dirty="0"/>
              <a:t> </a:t>
            </a:r>
            <a:r>
              <a:rPr lang="en-US" dirty="0" err="1"/>
              <a:t>Grã-Bretanha</a:t>
            </a:r>
            <a:r>
              <a:rPr lang="en-US" dirty="0"/>
              <a:t> </a:t>
            </a:r>
            <a:r>
              <a:rPr lang="en-US" dirty="0" err="1"/>
              <a:t>pós</a:t>
            </a:r>
            <a:r>
              <a:rPr lang="en-US" dirty="0"/>
              <a:t>-colonial.</a:t>
            </a:r>
          </a:p>
        </p:txBody>
      </p:sp>
    </p:spTree>
    <p:extLst>
      <p:ext uri="{BB962C8B-B14F-4D97-AF65-F5344CB8AC3E}">
        <p14:creationId xmlns:p14="http://schemas.microsoft.com/office/powerpoint/2010/main" val="1548212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0F224-07E7-40B7-A48B-CF9B57FA8562}"/>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id="{11E80D8E-8E95-4444-9012-31694717E0C4}"/>
              </a:ext>
            </a:extLst>
          </p:cNvPr>
          <p:cNvSpPr>
            <a:spLocks noGrp="1"/>
          </p:cNvSpPr>
          <p:nvPr>
            <p:ph idx="1"/>
          </p:nvPr>
        </p:nvSpPr>
        <p:spPr/>
        <p:txBody>
          <a:bodyPr>
            <a:normAutofit fontScale="92500" lnSpcReduction="10000"/>
          </a:bodyPr>
          <a:lstStyle/>
          <a:p>
            <a:r>
              <a:rPr lang="pt-BR" dirty="0"/>
              <a:t>A </a:t>
            </a:r>
            <a:r>
              <a:rPr lang="pt-BR" dirty="0" err="1"/>
              <a:t>racialização</a:t>
            </a:r>
            <a:r>
              <a:rPr lang="pt-BR" dirty="0"/>
              <a:t> da subjetividade branca não é muitas vezes manifestamente clara para os grupos brancos, porque “branco” é um significante de dominância, mas isso não torna o processo de </a:t>
            </a:r>
            <a:r>
              <a:rPr lang="en-US" dirty="0" err="1"/>
              <a:t>racialização</a:t>
            </a:r>
            <a:r>
              <a:rPr lang="en-US" dirty="0"/>
              <a:t> </a:t>
            </a:r>
            <a:r>
              <a:rPr lang="en-US" dirty="0" err="1"/>
              <a:t>menos</a:t>
            </a:r>
            <a:r>
              <a:rPr lang="en-US" dirty="0"/>
              <a:t> </a:t>
            </a:r>
            <a:r>
              <a:rPr lang="en-US" dirty="0" err="1"/>
              <a:t>significativo</a:t>
            </a:r>
            <a:r>
              <a:rPr lang="en-US" dirty="0"/>
              <a:t>.</a:t>
            </a:r>
          </a:p>
          <a:p>
            <a:r>
              <a:rPr lang="en-US" dirty="0" err="1"/>
              <a:t>Desconstruir</a:t>
            </a:r>
            <a:r>
              <a:rPr lang="en-US" dirty="0"/>
              <a:t> o que </a:t>
            </a:r>
            <a:r>
              <a:rPr lang="en-US" dirty="0" err="1"/>
              <a:t>gera</a:t>
            </a:r>
            <a:r>
              <a:rPr lang="en-US" dirty="0"/>
              <a:t> as </a:t>
            </a:r>
            <a:r>
              <a:rPr lang="en-US" dirty="0" err="1"/>
              <a:t>categorias</a:t>
            </a:r>
            <a:r>
              <a:rPr lang="en-US" dirty="0"/>
              <a:t> </a:t>
            </a:r>
            <a:r>
              <a:rPr lang="en-US" dirty="0" err="1"/>
              <a:t>mulher</a:t>
            </a:r>
            <a:r>
              <a:rPr lang="en-US" dirty="0"/>
              <a:t> </a:t>
            </a:r>
            <a:r>
              <a:rPr lang="en-US" dirty="0" err="1"/>
              <a:t>branca</a:t>
            </a:r>
            <a:r>
              <a:rPr lang="en-US" dirty="0"/>
              <a:t>, </a:t>
            </a:r>
            <a:r>
              <a:rPr lang="en-US" dirty="0" err="1"/>
              <a:t>mulher</a:t>
            </a:r>
            <a:r>
              <a:rPr lang="en-US" dirty="0"/>
              <a:t> </a:t>
            </a:r>
            <a:r>
              <a:rPr lang="en-US" dirty="0" err="1"/>
              <a:t>negra</a:t>
            </a:r>
            <a:r>
              <a:rPr lang="en-US" dirty="0"/>
              <a:t>, etc.</a:t>
            </a:r>
          </a:p>
          <a:p>
            <a:r>
              <a:rPr lang="en-US" dirty="0" err="1"/>
              <a:t>Década</a:t>
            </a:r>
            <a:r>
              <a:rPr lang="en-US" dirty="0"/>
              <a:t> de 70 – </a:t>
            </a:r>
            <a:r>
              <a:rPr lang="en-US" dirty="0" err="1"/>
              <a:t>Organização</a:t>
            </a:r>
            <a:r>
              <a:rPr lang="en-US" dirty="0"/>
              <a:t> das </a:t>
            </a:r>
            <a:r>
              <a:rPr lang="en-US" dirty="0" err="1"/>
              <a:t>Mulheres</a:t>
            </a:r>
            <a:r>
              <a:rPr lang="en-US" dirty="0"/>
              <a:t> de </a:t>
            </a:r>
            <a:r>
              <a:rPr lang="en-US" dirty="0" err="1"/>
              <a:t>Ascendência</a:t>
            </a:r>
            <a:r>
              <a:rPr lang="en-US" dirty="0"/>
              <a:t> </a:t>
            </a:r>
            <a:r>
              <a:rPr lang="en-US" dirty="0" err="1"/>
              <a:t>Asiática</a:t>
            </a:r>
            <a:r>
              <a:rPr lang="en-US" dirty="0"/>
              <a:t> e Africana</a:t>
            </a:r>
          </a:p>
          <a:p>
            <a:r>
              <a:rPr lang="pt-BR" dirty="0"/>
              <a:t>O compromisso de forjar a unidade entre mulheres africanas, caribenhas e asiáticas demandava tentativas contínuas de analisar, compreender e trabalhar com o que era comum, mas também com a </a:t>
            </a:r>
            <a:r>
              <a:rPr lang="en-US" dirty="0" err="1"/>
              <a:t>heterogeneidade</a:t>
            </a:r>
            <a:r>
              <a:rPr lang="en-US" dirty="0"/>
              <a:t> de </a:t>
            </a:r>
            <a:r>
              <a:rPr lang="en-US" dirty="0" err="1"/>
              <a:t>experiências</a:t>
            </a:r>
            <a:r>
              <a:rPr lang="en-US" dirty="0"/>
              <a:t>.</a:t>
            </a:r>
          </a:p>
        </p:txBody>
      </p:sp>
    </p:spTree>
    <p:extLst>
      <p:ext uri="{BB962C8B-B14F-4D97-AF65-F5344CB8AC3E}">
        <p14:creationId xmlns:p14="http://schemas.microsoft.com/office/powerpoint/2010/main" val="353408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8F617A-592A-4145-AF77-E9B6CF60D6D8}"/>
              </a:ext>
            </a:extLst>
          </p:cNvPr>
          <p:cNvSpPr>
            <a:spLocks noGrp="1"/>
          </p:cNvSpPr>
          <p:nvPr>
            <p:ph type="title"/>
          </p:nvPr>
        </p:nvSpPr>
        <p:spPr/>
        <p:txBody>
          <a:bodyPr/>
          <a:lstStyle/>
          <a:p>
            <a:r>
              <a:rPr lang="pt-BR" dirty="0"/>
              <a:t>Livro</a:t>
            </a:r>
            <a:endParaRPr lang="en-US" dirty="0"/>
          </a:p>
        </p:txBody>
      </p:sp>
      <p:sp>
        <p:nvSpPr>
          <p:cNvPr id="3" name="Espaço Reservado para Conteúdo 2">
            <a:extLst>
              <a:ext uri="{FF2B5EF4-FFF2-40B4-BE49-F238E27FC236}">
                <a16:creationId xmlns:a16="http://schemas.microsoft.com/office/drawing/2014/main" id="{E651CB97-42D3-452E-82D1-265DD844ADC3}"/>
              </a:ext>
            </a:extLst>
          </p:cNvPr>
          <p:cNvSpPr>
            <a:spLocks noGrp="1"/>
          </p:cNvSpPr>
          <p:nvPr>
            <p:ph idx="1"/>
          </p:nvPr>
        </p:nvSpPr>
        <p:spPr/>
        <p:txBody>
          <a:bodyPr>
            <a:normAutofit fontScale="92500" lnSpcReduction="20000"/>
          </a:bodyPr>
          <a:lstStyle/>
          <a:p>
            <a:r>
              <a:rPr lang="pt-BR" dirty="0"/>
              <a:t>1996</a:t>
            </a:r>
          </a:p>
          <a:p>
            <a:r>
              <a:rPr lang="pt-BR" dirty="0"/>
              <a:t>2006 em Cadernos </a:t>
            </a:r>
            <a:r>
              <a:rPr lang="pt-BR" dirty="0" err="1"/>
              <a:t>Pagu</a:t>
            </a:r>
            <a:endParaRPr lang="pt-BR" dirty="0"/>
          </a:p>
          <a:p>
            <a:r>
              <a:rPr lang="en-US" dirty="0"/>
              <a:t>Debate </a:t>
            </a:r>
            <a:r>
              <a:rPr lang="en-US" dirty="0" err="1"/>
              <a:t>britânico</a:t>
            </a:r>
            <a:endParaRPr lang="en-US" dirty="0"/>
          </a:p>
          <a:p>
            <a:r>
              <a:rPr lang="en-US" dirty="0" err="1"/>
              <a:t>Diferença</a:t>
            </a:r>
            <a:r>
              <a:rPr lang="en-US" dirty="0"/>
              <a:t>, </a:t>
            </a:r>
            <a:r>
              <a:rPr lang="en-US" dirty="0" err="1"/>
              <a:t>diversidade</a:t>
            </a:r>
            <a:r>
              <a:rPr lang="en-US" dirty="0"/>
              <a:t>, </a:t>
            </a:r>
            <a:r>
              <a:rPr lang="en-US" dirty="0" err="1"/>
              <a:t>pluralismo</a:t>
            </a:r>
            <a:r>
              <a:rPr lang="en-US" dirty="0"/>
              <a:t>, </a:t>
            </a:r>
            <a:r>
              <a:rPr lang="en-US" dirty="0" err="1"/>
              <a:t>hibridismo</a:t>
            </a:r>
            <a:endParaRPr lang="en-US" dirty="0"/>
          </a:p>
          <a:p>
            <a:r>
              <a:rPr lang="en-US" dirty="0" err="1"/>
              <a:t>Questões</a:t>
            </a:r>
            <a:r>
              <a:rPr lang="en-US" dirty="0"/>
              <a:t> da </a:t>
            </a:r>
            <a:r>
              <a:rPr lang="en-US" dirty="0" err="1"/>
              <a:t>diferença</a:t>
            </a:r>
            <a:r>
              <a:rPr lang="en-US" dirty="0"/>
              <a:t> </a:t>
            </a:r>
            <a:r>
              <a:rPr lang="en-US" dirty="0" err="1"/>
              <a:t>estão</a:t>
            </a:r>
            <a:r>
              <a:rPr lang="en-US" dirty="0"/>
              <a:t> no </a:t>
            </a:r>
            <a:r>
              <a:rPr lang="en-US" dirty="0" err="1"/>
              <a:t>centro</a:t>
            </a:r>
            <a:r>
              <a:rPr lang="en-US" dirty="0"/>
              <a:t> do debate do feminism</a:t>
            </a:r>
          </a:p>
          <a:p>
            <a:r>
              <a:rPr lang="en-US" dirty="0" err="1"/>
              <a:t>Compreender</a:t>
            </a:r>
            <a:r>
              <a:rPr lang="en-US" dirty="0"/>
              <a:t> a </a:t>
            </a:r>
            <a:r>
              <a:rPr lang="en-US" dirty="0" err="1"/>
              <a:t>racialização</a:t>
            </a:r>
            <a:r>
              <a:rPr lang="en-US" dirty="0"/>
              <a:t> do </a:t>
            </a:r>
            <a:r>
              <a:rPr lang="en-US" dirty="0" err="1"/>
              <a:t>gênero</a:t>
            </a:r>
            <a:endParaRPr lang="en-US" dirty="0"/>
          </a:p>
          <a:p>
            <a:r>
              <a:rPr lang="en-US" dirty="0" err="1"/>
              <a:t>Raça</a:t>
            </a:r>
            <a:r>
              <a:rPr lang="en-US" dirty="0"/>
              <a:t> </a:t>
            </a:r>
            <a:r>
              <a:rPr lang="en-US" dirty="0" err="1"/>
              <a:t>como</a:t>
            </a:r>
            <a:r>
              <a:rPr lang="en-US" dirty="0"/>
              <a:t> </a:t>
            </a:r>
            <a:r>
              <a:rPr lang="en-US" dirty="0" err="1"/>
              <a:t>marcador</a:t>
            </a:r>
            <a:r>
              <a:rPr lang="en-US" dirty="0"/>
              <a:t> </a:t>
            </a:r>
            <a:r>
              <a:rPr lang="en-US" dirty="0" err="1"/>
              <a:t>irradicável</a:t>
            </a:r>
            <a:r>
              <a:rPr lang="en-US" dirty="0"/>
              <a:t> da </a:t>
            </a:r>
            <a:r>
              <a:rPr lang="en-US" dirty="0" err="1"/>
              <a:t>diferença</a:t>
            </a:r>
            <a:r>
              <a:rPr lang="en-US" dirty="0"/>
              <a:t> social</a:t>
            </a:r>
          </a:p>
          <a:p>
            <a:r>
              <a:rPr lang="en-US" dirty="0"/>
              <a:t>“</a:t>
            </a:r>
            <a:r>
              <a:rPr lang="pt-BR" dirty="0"/>
              <a:t>Qual é a natureza das diferenças sociais e culturais, e o que lhes dá força? Como, então, a diferença “racial” se liga a diferenças e antagonismos organizados em torno a outros marcadores como “gênero” e “classe”?”</a:t>
            </a:r>
          </a:p>
          <a:p>
            <a:r>
              <a:rPr lang="pt-BR" dirty="0"/>
              <a:t>Explicar o investimento das pessoas em identidade, comunidade, tradição</a:t>
            </a:r>
            <a:endParaRPr lang="en-US" dirty="0"/>
          </a:p>
        </p:txBody>
      </p:sp>
    </p:spTree>
    <p:extLst>
      <p:ext uri="{BB962C8B-B14F-4D97-AF65-F5344CB8AC3E}">
        <p14:creationId xmlns:p14="http://schemas.microsoft.com/office/powerpoint/2010/main" val="1966227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D8401-4DF3-4D8F-9EFD-BAFD83252527}"/>
              </a:ext>
            </a:extLst>
          </p:cNvPr>
          <p:cNvSpPr>
            <a:spLocks noGrp="1"/>
          </p:cNvSpPr>
          <p:nvPr>
            <p:ph type="title"/>
          </p:nvPr>
        </p:nvSpPr>
        <p:spPr/>
        <p:txBody>
          <a:bodyPr/>
          <a:lstStyle/>
          <a:p>
            <a:r>
              <a:rPr lang="pt-BR" dirty="0"/>
              <a:t>Diferenças</a:t>
            </a:r>
            <a:endParaRPr lang="en-US" dirty="0"/>
          </a:p>
        </p:txBody>
      </p:sp>
      <p:sp>
        <p:nvSpPr>
          <p:cNvPr id="3" name="Espaço Reservado para Conteúdo 2">
            <a:extLst>
              <a:ext uri="{FF2B5EF4-FFF2-40B4-BE49-F238E27FC236}">
                <a16:creationId xmlns:a16="http://schemas.microsoft.com/office/drawing/2014/main" id="{467A6018-CCFB-43B8-BA09-9F2D73B0BECC}"/>
              </a:ext>
            </a:extLst>
          </p:cNvPr>
          <p:cNvSpPr>
            <a:spLocks noGrp="1"/>
          </p:cNvSpPr>
          <p:nvPr>
            <p:ph idx="1"/>
          </p:nvPr>
        </p:nvSpPr>
        <p:spPr/>
        <p:txBody>
          <a:bodyPr>
            <a:normAutofit lnSpcReduction="10000"/>
          </a:bodyPr>
          <a:lstStyle/>
          <a:p>
            <a:r>
              <a:rPr lang="en-US" dirty="0"/>
              <a:t>A </a:t>
            </a:r>
            <a:r>
              <a:rPr lang="pt-BR" dirty="0"/>
              <a:t>desvalorização das culturas negras pelos ataques do racismo significava que para algumas mulheres a prioridade era “reivindicar” esses sítios culturais e situar a si mesmas “como mulheres” dentro deles. Conquanto esse fosse um projeto importante, havia, às vezes, mais que uma sugestão de idealização </a:t>
            </a:r>
            <a:r>
              <a:rPr lang="en-US" dirty="0"/>
              <a:t>de um </a:t>
            </a:r>
            <a:r>
              <a:rPr lang="en-US" dirty="0" err="1"/>
              <a:t>passado</a:t>
            </a:r>
            <a:r>
              <a:rPr lang="en-US" dirty="0"/>
              <a:t> </a:t>
            </a:r>
            <a:r>
              <a:rPr lang="en-US" dirty="0" err="1"/>
              <a:t>perdido</a:t>
            </a:r>
            <a:r>
              <a:rPr lang="en-US" dirty="0"/>
              <a:t>.</a:t>
            </a:r>
          </a:p>
          <a:p>
            <a:r>
              <a:rPr lang="pt-BR" dirty="0"/>
              <a:t>Outras mulheres diziam que, embora a afirmação da identidade cultural fosse crucial, era igualmente importante tratar das práticas culturais em suas formas opressivas. O problema da violência masculina contra mulheres e crianças, a desigual divisão sexual do trabalho em casa, questões de dote e de casamentos forçados, a </a:t>
            </a:r>
            <a:r>
              <a:rPr lang="pt-BR" dirty="0" err="1"/>
              <a:t>clitoridectomia</a:t>
            </a:r>
            <a:r>
              <a:rPr lang="pt-BR" dirty="0"/>
              <a:t>, o heterossexismo e a </a:t>
            </a:r>
            <a:r>
              <a:rPr lang="en-US" dirty="0" err="1"/>
              <a:t>supressão</a:t>
            </a:r>
            <a:r>
              <a:rPr lang="en-US" dirty="0"/>
              <a:t> das </a:t>
            </a:r>
            <a:r>
              <a:rPr lang="en-US" dirty="0" err="1"/>
              <a:t>sexualidades</a:t>
            </a:r>
            <a:r>
              <a:rPr lang="en-US" dirty="0"/>
              <a:t> </a:t>
            </a:r>
            <a:r>
              <a:rPr lang="en-US" dirty="0" err="1"/>
              <a:t>lésbicas</a:t>
            </a:r>
            <a:endParaRPr lang="en-US" dirty="0"/>
          </a:p>
        </p:txBody>
      </p:sp>
    </p:spTree>
    <p:extLst>
      <p:ext uri="{BB962C8B-B14F-4D97-AF65-F5344CB8AC3E}">
        <p14:creationId xmlns:p14="http://schemas.microsoft.com/office/powerpoint/2010/main" val="3169162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DAF648-B98A-4FF2-9339-E11673E27A8F}"/>
              </a:ext>
            </a:extLst>
          </p:cNvPr>
          <p:cNvSpPr>
            <a:spLocks noGrp="1"/>
          </p:cNvSpPr>
          <p:nvPr>
            <p:ph type="title"/>
          </p:nvPr>
        </p:nvSpPr>
        <p:spPr/>
        <p:txBody>
          <a:bodyPr/>
          <a:lstStyle/>
          <a:p>
            <a:r>
              <a:rPr lang="pt-BR" dirty="0"/>
              <a:t>Hierarquias de opressão</a:t>
            </a:r>
            <a:endParaRPr lang="en-US" dirty="0"/>
          </a:p>
        </p:txBody>
      </p:sp>
      <p:sp>
        <p:nvSpPr>
          <p:cNvPr id="3" name="Espaço Reservado para Conteúdo 2">
            <a:extLst>
              <a:ext uri="{FF2B5EF4-FFF2-40B4-BE49-F238E27FC236}">
                <a16:creationId xmlns:a16="http://schemas.microsoft.com/office/drawing/2014/main" id="{2153D584-FA98-4650-AA6F-9FB9B8F7B143}"/>
              </a:ext>
            </a:extLst>
          </p:cNvPr>
          <p:cNvSpPr>
            <a:spLocks noGrp="1"/>
          </p:cNvSpPr>
          <p:nvPr>
            <p:ph idx="1"/>
          </p:nvPr>
        </p:nvSpPr>
        <p:spPr/>
        <p:txBody>
          <a:bodyPr>
            <a:normAutofit fontScale="92500" lnSpcReduction="10000"/>
          </a:bodyPr>
          <a:lstStyle/>
          <a:p>
            <a:r>
              <a:rPr lang="pt-BR" dirty="0"/>
              <a:t>Política de identidade</a:t>
            </a:r>
          </a:p>
          <a:p>
            <a:r>
              <a:rPr lang="pt-BR" dirty="0"/>
              <a:t>Em vez de: identificar as especificidades de opressões particulares, entendendo suas interconexões com outras formas de opressão, e construir uma política de solidariedade, algumas mulheres começavam a diferenciar essas especificidades em </a:t>
            </a:r>
            <a:r>
              <a:rPr lang="en-US" dirty="0" err="1"/>
              <a:t>hierarquias</a:t>
            </a:r>
            <a:r>
              <a:rPr lang="en-US" dirty="0"/>
              <a:t> de </a:t>
            </a:r>
            <a:r>
              <a:rPr lang="en-US" dirty="0" err="1"/>
              <a:t>opressão</a:t>
            </a:r>
            <a:r>
              <a:rPr lang="en-US" dirty="0"/>
              <a:t>.</a:t>
            </a:r>
          </a:p>
          <a:p>
            <a:r>
              <a:rPr lang="pt-BR" dirty="0"/>
              <a:t>Opressões múltiplas passaram a ser vistas não em termos de seus padrões de articulação, mas como elementos separados que podiam ser adicionados de maneira linear, de tal modo que, quanto mais opressões uma mulher pudesse listar, maior sua reivindicação a ocupar uma posição moral mais elevada</a:t>
            </a:r>
          </a:p>
          <a:p>
            <a:r>
              <a:rPr lang="pt-BR" dirty="0"/>
              <a:t>Autoridade da experiência pessoal como não problemática para entender os processos de subordinação e dominação</a:t>
            </a:r>
            <a:endParaRPr lang="en-US" dirty="0"/>
          </a:p>
        </p:txBody>
      </p:sp>
    </p:spTree>
    <p:extLst>
      <p:ext uri="{BB962C8B-B14F-4D97-AF65-F5344CB8AC3E}">
        <p14:creationId xmlns:p14="http://schemas.microsoft.com/office/powerpoint/2010/main" val="2413901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F4A96-0FFC-47A3-9746-78D897C339CF}"/>
              </a:ext>
            </a:extLst>
          </p:cNvPr>
          <p:cNvSpPr>
            <a:spLocks noGrp="1"/>
          </p:cNvSpPr>
          <p:nvPr>
            <p:ph type="title"/>
          </p:nvPr>
        </p:nvSpPr>
        <p:spPr/>
        <p:txBody>
          <a:bodyPr/>
          <a:lstStyle/>
          <a:p>
            <a:r>
              <a:rPr lang="pt-BR" dirty="0"/>
              <a:t>Efeito das críticas</a:t>
            </a:r>
            <a:endParaRPr lang="en-US" dirty="0"/>
          </a:p>
        </p:txBody>
      </p:sp>
      <p:sp>
        <p:nvSpPr>
          <p:cNvPr id="3" name="Espaço Reservado para Conteúdo 2">
            <a:extLst>
              <a:ext uri="{FF2B5EF4-FFF2-40B4-BE49-F238E27FC236}">
                <a16:creationId xmlns:a16="http://schemas.microsoft.com/office/drawing/2014/main" id="{F80FE294-2F29-4ED8-A9D0-92C3792F0D52}"/>
              </a:ext>
            </a:extLst>
          </p:cNvPr>
          <p:cNvSpPr>
            <a:spLocks noGrp="1"/>
          </p:cNvSpPr>
          <p:nvPr>
            <p:ph idx="1"/>
          </p:nvPr>
        </p:nvSpPr>
        <p:spPr/>
        <p:txBody>
          <a:bodyPr/>
          <a:lstStyle/>
          <a:p>
            <a:r>
              <a:rPr lang="pt-BR" dirty="0"/>
              <a:t>Patriarcado para patriarcal (?)</a:t>
            </a:r>
          </a:p>
          <a:p>
            <a:r>
              <a:rPr lang="en-US" dirty="0" err="1"/>
              <a:t>Estruturas</a:t>
            </a:r>
            <a:r>
              <a:rPr lang="en-US" dirty="0"/>
              <a:t> de </a:t>
            </a:r>
            <a:r>
              <a:rPr lang="en-US" dirty="0" err="1"/>
              <a:t>classe</a:t>
            </a:r>
            <a:r>
              <a:rPr lang="en-US" dirty="0"/>
              <a:t>, </a:t>
            </a:r>
            <a:r>
              <a:rPr lang="en-US" dirty="0" err="1"/>
              <a:t>racismo</a:t>
            </a:r>
            <a:r>
              <a:rPr lang="en-US" dirty="0"/>
              <a:t>, </a:t>
            </a:r>
            <a:r>
              <a:rPr lang="pt-BR" dirty="0"/>
              <a:t>gênero e sexualidade não podem ser tratadas como “variáveis independentes” porque a opressão de cada uma está inscrita dentro da outra – é constituída pela outra e é constitutiva dela.</a:t>
            </a:r>
          </a:p>
          <a:p>
            <a:endParaRPr lang="en-US" dirty="0"/>
          </a:p>
        </p:txBody>
      </p:sp>
    </p:spTree>
    <p:extLst>
      <p:ext uri="{BB962C8B-B14F-4D97-AF65-F5344CB8AC3E}">
        <p14:creationId xmlns:p14="http://schemas.microsoft.com/office/powerpoint/2010/main" val="2408653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C7E050-44E7-4FE4-B086-A77EBCD8800A}"/>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id="{36E8C549-A058-468F-AA19-9B0930A69BEF}"/>
              </a:ext>
            </a:extLst>
          </p:cNvPr>
          <p:cNvSpPr>
            <a:spLocks noGrp="1"/>
          </p:cNvSpPr>
          <p:nvPr>
            <p:ph idx="1"/>
          </p:nvPr>
        </p:nvSpPr>
        <p:spPr/>
        <p:txBody>
          <a:bodyPr>
            <a:normAutofit lnSpcReduction="10000"/>
          </a:bodyPr>
          <a:lstStyle/>
          <a:p>
            <a:r>
              <a:rPr lang="pt-BR" dirty="0"/>
              <a:t>destacam a necessidade de analisar a construção ideológica da feminilidade branca através do racismo. Isso, em minha opinião, é essencial, pois ainda há uma tendência a tratar questões de desigualdade através do foco nas vítimas da desigualdade. Discussões sobre o feminismo e o racismo muitas vezes se centram na opressão das mulheres negras e não exploram como o gênero tanto das mulheres negras como das brancas é construído através da classe e do racismo. Isso significa que a “posição privilegiada” das mulheres brancas em discursos </a:t>
            </a:r>
            <a:r>
              <a:rPr lang="pt-BR" dirty="0" err="1"/>
              <a:t>racializados</a:t>
            </a:r>
            <a:r>
              <a:rPr lang="pt-BR" dirty="0"/>
              <a:t> (mesmo quando elas compartilham uma posição de classe com mulheres negras) deixa de ser adequadamente teorizada, e os processos de </a:t>
            </a:r>
            <a:r>
              <a:rPr lang="en-US" dirty="0" err="1"/>
              <a:t>dominação</a:t>
            </a:r>
            <a:r>
              <a:rPr lang="en-US" dirty="0"/>
              <a:t> </a:t>
            </a:r>
            <a:r>
              <a:rPr lang="en-US" dirty="0" err="1"/>
              <a:t>permanecem</a:t>
            </a:r>
            <a:r>
              <a:rPr lang="en-US" dirty="0"/>
              <a:t> </a:t>
            </a:r>
            <a:r>
              <a:rPr lang="en-US" dirty="0" err="1"/>
              <a:t>invisíveis</a:t>
            </a:r>
            <a:endParaRPr lang="en-US" dirty="0"/>
          </a:p>
        </p:txBody>
      </p:sp>
    </p:spTree>
    <p:extLst>
      <p:ext uri="{BB962C8B-B14F-4D97-AF65-F5344CB8AC3E}">
        <p14:creationId xmlns:p14="http://schemas.microsoft.com/office/powerpoint/2010/main" val="1158975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80CD3F-2283-4A7B-BBC2-85D25E2A47B4}"/>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id="{54B4964D-AFBC-415C-B093-7BD37E9F21B4}"/>
              </a:ext>
            </a:extLst>
          </p:cNvPr>
          <p:cNvSpPr>
            <a:spLocks noGrp="1"/>
          </p:cNvSpPr>
          <p:nvPr>
            <p:ph idx="1"/>
          </p:nvPr>
        </p:nvSpPr>
        <p:spPr/>
        <p:txBody>
          <a:bodyPr/>
          <a:lstStyle/>
          <a:p>
            <a:r>
              <a:rPr lang="pt-BR" dirty="0"/>
              <a:t>Racismo é forma independente de dominação?</a:t>
            </a:r>
          </a:p>
          <a:p>
            <a:r>
              <a:rPr lang="pt-BR" dirty="0"/>
              <a:t>Eu diria que o racismo não é nem redutível à classe social ou ao gênero, nem inteiramente autônomo</a:t>
            </a:r>
          </a:p>
          <a:p>
            <a:r>
              <a:rPr lang="pt-BR" dirty="0"/>
              <a:t>Articulação (diferenças e semelhanças)</a:t>
            </a:r>
          </a:p>
          <a:p>
            <a:r>
              <a:rPr lang="pt-BR" dirty="0"/>
              <a:t>A procura por grandes teorias que especifiquem as interconexões entre racismo, gênero e classe foi bem menos do que produtiva. Melhor construí-las como relações historicamente contingentes e específicas a determinado contexto</a:t>
            </a:r>
          </a:p>
          <a:p>
            <a:pPr marL="0" indent="0">
              <a:buNone/>
            </a:pPr>
            <a:endParaRPr lang="en-US" dirty="0"/>
          </a:p>
        </p:txBody>
      </p:sp>
    </p:spTree>
    <p:extLst>
      <p:ext uri="{BB962C8B-B14F-4D97-AF65-F5344CB8AC3E}">
        <p14:creationId xmlns:p14="http://schemas.microsoft.com/office/powerpoint/2010/main" val="3639888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A17D4-4C65-4F25-A832-AE87E3F2F075}"/>
              </a:ext>
            </a:extLst>
          </p:cNvPr>
          <p:cNvSpPr>
            <a:spLocks noGrp="1"/>
          </p:cNvSpPr>
          <p:nvPr>
            <p:ph type="title"/>
          </p:nvPr>
        </p:nvSpPr>
        <p:spPr/>
        <p:txBody>
          <a:bodyPr/>
          <a:lstStyle/>
          <a:p>
            <a:r>
              <a:rPr lang="pt-BR" dirty="0"/>
              <a:t>Feminismo negro e branco</a:t>
            </a:r>
            <a:endParaRPr lang="en-US" dirty="0"/>
          </a:p>
        </p:txBody>
      </p:sp>
      <p:sp>
        <p:nvSpPr>
          <p:cNvPr id="3" name="Espaço Reservado para Conteúdo 2">
            <a:extLst>
              <a:ext uri="{FF2B5EF4-FFF2-40B4-BE49-F238E27FC236}">
                <a16:creationId xmlns:a16="http://schemas.microsoft.com/office/drawing/2014/main" id="{51CBA1E7-3BD2-4AF2-8919-1559AD2B48FF}"/>
              </a:ext>
            </a:extLst>
          </p:cNvPr>
          <p:cNvSpPr>
            <a:spLocks noGrp="1"/>
          </p:cNvSpPr>
          <p:nvPr>
            <p:ph idx="1"/>
          </p:nvPr>
        </p:nvSpPr>
        <p:spPr/>
        <p:txBody>
          <a:bodyPr>
            <a:normAutofit/>
          </a:bodyPr>
          <a:lstStyle/>
          <a:p>
            <a:r>
              <a:rPr lang="en-US" dirty="0" err="1"/>
              <a:t>Feminismo</a:t>
            </a:r>
            <a:r>
              <a:rPr lang="en-US" dirty="0"/>
              <a:t> </a:t>
            </a:r>
            <a:r>
              <a:rPr lang="pt-BR" dirty="0"/>
              <a:t>“branco” ou feminismo “negro” na Grã-Bretanha não são categorias essencialistas, mas antes campos de contestação inscritos dentro de processos e práticas discursivas e materiais num terreno pós-colonial. Representam lutas sobre esquemas políticos de análise; os significados de conceitos teóricos; as relações entre teoria, prática e experiências subjetivas, e sobre prioridades e modos de mobilização política. </a:t>
            </a:r>
            <a:r>
              <a:rPr lang="pt-BR" b="1" dirty="0"/>
              <a:t>Mas não devem, em minha opinião, ser entendidas como construindo as mulheres “brancas” e “negras” como categorias “essencialmente” fixas em oposição</a:t>
            </a:r>
            <a:r>
              <a:rPr lang="pt-BR" dirty="0"/>
              <a:t>.</a:t>
            </a:r>
            <a:endParaRPr lang="en-US" dirty="0"/>
          </a:p>
        </p:txBody>
      </p:sp>
    </p:spTree>
    <p:extLst>
      <p:ext uri="{BB962C8B-B14F-4D97-AF65-F5344CB8AC3E}">
        <p14:creationId xmlns:p14="http://schemas.microsoft.com/office/powerpoint/2010/main" val="2215193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75FEB5-4AD0-452A-8D0A-7039FFBA2314}"/>
              </a:ext>
            </a:extLst>
          </p:cNvPr>
          <p:cNvSpPr>
            <a:spLocks noGrp="1"/>
          </p:cNvSpPr>
          <p:nvPr>
            <p:ph type="title"/>
          </p:nvPr>
        </p:nvSpPr>
        <p:spPr/>
        <p:txBody>
          <a:bodyPr/>
          <a:lstStyle/>
          <a:p>
            <a:r>
              <a:rPr lang="pt-BR" dirty="0"/>
              <a:t>Feminismo negro na GB</a:t>
            </a:r>
            <a:endParaRPr lang="en-US" dirty="0"/>
          </a:p>
        </p:txBody>
      </p:sp>
      <p:sp>
        <p:nvSpPr>
          <p:cNvPr id="3" name="Espaço Reservado para Conteúdo 2">
            <a:extLst>
              <a:ext uri="{FF2B5EF4-FFF2-40B4-BE49-F238E27FC236}">
                <a16:creationId xmlns:a16="http://schemas.microsoft.com/office/drawing/2014/main" id="{6285E62C-8E21-42CC-844E-05F79EF0B2F0}"/>
              </a:ext>
            </a:extLst>
          </p:cNvPr>
          <p:cNvSpPr>
            <a:spLocks noGrp="1"/>
          </p:cNvSpPr>
          <p:nvPr>
            <p:ph idx="1"/>
          </p:nvPr>
        </p:nvSpPr>
        <p:spPr/>
        <p:txBody>
          <a:bodyPr>
            <a:normAutofit/>
          </a:bodyPr>
          <a:lstStyle/>
          <a:p>
            <a:r>
              <a:rPr lang="pt-BR" dirty="0"/>
              <a:t>Na medida em que mulheres negras compreendiam uma categoria altamente diferenciada em termos de classe, etnia e religião, e incluíam mulheres que tinham migrado da África, do subcontinente asiático e do Caribe, tanto como aquelas nascidas na Grã-Bretanha, o negro do “feminismo negro” inscrevia uma multiplicidade de experiências ainda que articulasse uma posição particular de sujeito feminista</a:t>
            </a:r>
          </a:p>
          <a:p>
            <a:r>
              <a:rPr lang="pt-BR" dirty="0"/>
              <a:t>Isso quer dizer que, embora constituído em torno da problemática da “raça”, o feminismo negro desafia </a:t>
            </a:r>
            <a:r>
              <a:rPr lang="pt-BR" dirty="0" err="1"/>
              <a:t>performativamente</a:t>
            </a:r>
            <a:r>
              <a:rPr lang="pt-BR" dirty="0"/>
              <a:t> os limites de sua constituição</a:t>
            </a:r>
            <a:endParaRPr lang="en-US" dirty="0"/>
          </a:p>
        </p:txBody>
      </p:sp>
    </p:spTree>
    <p:extLst>
      <p:ext uri="{BB962C8B-B14F-4D97-AF65-F5344CB8AC3E}">
        <p14:creationId xmlns:p14="http://schemas.microsoft.com/office/powerpoint/2010/main" val="495585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69F45C-5113-4115-BA7A-AA86668FF66A}"/>
              </a:ext>
            </a:extLst>
          </p:cNvPr>
          <p:cNvSpPr>
            <a:spLocks noGrp="1"/>
          </p:cNvSpPr>
          <p:nvPr>
            <p:ph type="title"/>
          </p:nvPr>
        </p:nvSpPr>
        <p:spPr/>
        <p:txBody>
          <a:bodyPr/>
          <a:lstStyle/>
          <a:p>
            <a:r>
              <a:rPr lang="pt-BR" dirty="0"/>
              <a:t>Proposta</a:t>
            </a:r>
            <a:endParaRPr lang="en-US" dirty="0"/>
          </a:p>
        </p:txBody>
      </p:sp>
      <p:sp>
        <p:nvSpPr>
          <p:cNvPr id="3" name="Espaço Reservado para Conteúdo 2">
            <a:extLst>
              <a:ext uri="{FF2B5EF4-FFF2-40B4-BE49-F238E27FC236}">
                <a16:creationId xmlns:a16="http://schemas.microsoft.com/office/drawing/2014/main" id="{13D43594-F67E-409D-AD61-7540E78DF53F}"/>
              </a:ext>
            </a:extLst>
          </p:cNvPr>
          <p:cNvSpPr>
            <a:spLocks noGrp="1"/>
          </p:cNvSpPr>
          <p:nvPr>
            <p:ph idx="1"/>
          </p:nvPr>
        </p:nvSpPr>
        <p:spPr/>
        <p:txBody>
          <a:bodyPr>
            <a:normAutofit/>
          </a:bodyPr>
          <a:lstStyle/>
          <a:p>
            <a:r>
              <a:rPr lang="pt-BR" dirty="0"/>
              <a:t>Minha proposta de que os feminismos “negro” e “branco” sejam tratados como práticas discursivas não essencialistas e historicamente contingentes implica que mulheres negras e brancas podem trabalhar em conjunto pela criação de teoria e prática feministas não-racistas. A questão-chave, então, não diz respeito à “diferença” em si, mas a quem define a diferença, como diferentes categorias de mulheres são representadas dentro dos discursos da “diferença” e se a “diferença” diferencia lateral ou </a:t>
            </a:r>
            <a:r>
              <a:rPr lang="en-US" dirty="0" err="1"/>
              <a:t>hierarquicamente</a:t>
            </a:r>
            <a:endParaRPr lang="en-US" dirty="0"/>
          </a:p>
        </p:txBody>
      </p:sp>
    </p:spTree>
    <p:extLst>
      <p:ext uri="{BB962C8B-B14F-4D97-AF65-F5344CB8AC3E}">
        <p14:creationId xmlns:p14="http://schemas.microsoft.com/office/powerpoint/2010/main" val="4269466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80F070-0364-473B-9B7D-04676EDC3D5B}"/>
              </a:ext>
            </a:extLst>
          </p:cNvPr>
          <p:cNvSpPr>
            <a:spLocks noGrp="1"/>
          </p:cNvSpPr>
          <p:nvPr>
            <p:ph type="title"/>
          </p:nvPr>
        </p:nvSpPr>
        <p:spPr/>
        <p:txBody>
          <a:bodyPr/>
          <a:lstStyle/>
          <a:p>
            <a:r>
              <a:rPr lang="pt-BR" dirty="0"/>
              <a:t>3. Quadro analítico diferente</a:t>
            </a:r>
            <a:endParaRPr lang="en-US" dirty="0"/>
          </a:p>
        </p:txBody>
      </p:sp>
      <p:sp>
        <p:nvSpPr>
          <p:cNvPr id="3" name="Espaço Reservado para Conteúdo 2">
            <a:extLst>
              <a:ext uri="{FF2B5EF4-FFF2-40B4-BE49-F238E27FC236}">
                <a16:creationId xmlns:a16="http://schemas.microsoft.com/office/drawing/2014/main" id="{A1A835FF-4235-471B-9FCE-53D84897B6C6}"/>
              </a:ext>
            </a:extLst>
          </p:cNvPr>
          <p:cNvSpPr>
            <a:spLocks noGrp="1"/>
          </p:cNvSpPr>
          <p:nvPr>
            <p:ph idx="1"/>
          </p:nvPr>
        </p:nvSpPr>
        <p:spPr/>
        <p:txBody>
          <a:bodyPr/>
          <a:lstStyle/>
          <a:p>
            <a:r>
              <a:rPr lang="pt-BR" dirty="0"/>
              <a:t>Como a diferença designa o “outro”? Quem define a diferença? Quais são as normas presumidas a partir das quais um grupo é marcado como </a:t>
            </a:r>
            <a:r>
              <a:rPr lang="en-US" dirty="0" err="1"/>
              <a:t>diferente</a:t>
            </a:r>
            <a:r>
              <a:rPr lang="en-US" dirty="0"/>
              <a:t>? </a:t>
            </a:r>
            <a:r>
              <a:rPr lang="pt-BR" dirty="0"/>
              <a:t>Qual é a natureza das atribuições que são levadas em conta para caracterizar um grupo como diferente? Como as fronteiras da diferença são constituídas, mantidas ou dissipadas? Como a diferença é interiorizada nas paisagens da psique? Como são os vários grupos representados em diferentes discursos da diferença? A diferença diferencia lateral ou hierarquicamente?</a:t>
            </a:r>
            <a:endParaRPr lang="en-US" dirty="0"/>
          </a:p>
          <a:p>
            <a:endParaRPr lang="en-US" dirty="0"/>
          </a:p>
        </p:txBody>
      </p:sp>
    </p:spTree>
    <p:extLst>
      <p:ext uri="{BB962C8B-B14F-4D97-AF65-F5344CB8AC3E}">
        <p14:creationId xmlns:p14="http://schemas.microsoft.com/office/powerpoint/2010/main" val="1696805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E561AB-43E0-4C8E-A257-340D15643089}"/>
              </a:ext>
            </a:extLst>
          </p:cNvPr>
          <p:cNvSpPr>
            <a:spLocks noGrp="1"/>
          </p:cNvSpPr>
          <p:nvPr>
            <p:ph type="title"/>
          </p:nvPr>
        </p:nvSpPr>
        <p:spPr/>
        <p:txBody>
          <a:bodyPr/>
          <a:lstStyle/>
          <a:p>
            <a:r>
              <a:rPr lang="pt-BR" dirty="0"/>
              <a:t>Diferença como Experiência</a:t>
            </a:r>
            <a:endParaRPr lang="en-US" dirty="0"/>
          </a:p>
        </p:txBody>
      </p:sp>
      <p:sp>
        <p:nvSpPr>
          <p:cNvPr id="3" name="Espaço Reservado para Conteúdo 2">
            <a:extLst>
              <a:ext uri="{FF2B5EF4-FFF2-40B4-BE49-F238E27FC236}">
                <a16:creationId xmlns:a16="http://schemas.microsoft.com/office/drawing/2014/main" id="{4E981282-6C33-48A0-9736-8DC89A6BECF4}"/>
              </a:ext>
            </a:extLst>
          </p:cNvPr>
          <p:cNvSpPr>
            <a:spLocks noGrp="1"/>
          </p:cNvSpPr>
          <p:nvPr>
            <p:ph idx="1"/>
          </p:nvPr>
        </p:nvSpPr>
        <p:spPr/>
        <p:txBody>
          <a:bodyPr/>
          <a:lstStyle/>
          <a:p>
            <a:r>
              <a:rPr lang="pt-BR" dirty="0"/>
              <a:t>Constrói-se mulher</a:t>
            </a:r>
          </a:p>
          <a:p>
            <a:r>
              <a:rPr lang="pt-BR" dirty="0"/>
              <a:t>Pessoal é político</a:t>
            </a:r>
          </a:p>
          <a:p>
            <a:r>
              <a:rPr lang="pt-BR" dirty="0"/>
              <a:t>“experiência” é um processo de significação que é a condição mesma para a constituição daquilo a que chamamos </a:t>
            </a:r>
            <a:r>
              <a:rPr lang="en-US" dirty="0"/>
              <a:t>“</a:t>
            </a:r>
            <a:r>
              <a:rPr lang="en-US" dirty="0" err="1"/>
              <a:t>realidade</a:t>
            </a:r>
            <a:r>
              <a:rPr lang="en-US" dirty="0"/>
              <a:t>”.</a:t>
            </a:r>
          </a:p>
          <a:p>
            <a:r>
              <a:rPr lang="en-US" dirty="0" err="1"/>
              <a:t>Prática</a:t>
            </a:r>
            <a:r>
              <a:rPr lang="en-US" dirty="0"/>
              <a:t> de </a:t>
            </a:r>
            <a:r>
              <a:rPr lang="en-US" dirty="0" err="1"/>
              <a:t>atribuir</a:t>
            </a:r>
            <a:r>
              <a:rPr lang="en-US" dirty="0"/>
              <a:t> </a:t>
            </a:r>
            <a:r>
              <a:rPr lang="en-US" dirty="0" err="1"/>
              <a:t>sentido</a:t>
            </a:r>
            <a:endParaRPr lang="en-US" dirty="0"/>
          </a:p>
          <a:p>
            <a:r>
              <a:rPr lang="en-US" dirty="0"/>
              <a:t>Lugar de </a:t>
            </a:r>
            <a:r>
              <a:rPr lang="en-US" dirty="0" err="1"/>
              <a:t>formação</a:t>
            </a:r>
            <a:r>
              <a:rPr lang="en-US" dirty="0"/>
              <a:t> do </a:t>
            </a:r>
            <a:r>
              <a:rPr lang="en-US" dirty="0" err="1"/>
              <a:t>sujeito</a:t>
            </a:r>
            <a:endParaRPr lang="en-US" dirty="0"/>
          </a:p>
          <a:p>
            <a:r>
              <a:rPr lang="en-US" dirty="0"/>
              <a:t>A </a:t>
            </a:r>
            <a:r>
              <a:rPr lang="en-US" dirty="0" err="1"/>
              <a:t>percepção</a:t>
            </a:r>
            <a:r>
              <a:rPr lang="en-US" dirty="0"/>
              <a:t> individual </a:t>
            </a:r>
            <a:r>
              <a:rPr lang="en-US" dirty="0" err="1"/>
              <a:t>varia</a:t>
            </a:r>
            <a:r>
              <a:rPr lang="en-US" dirty="0"/>
              <a:t> </a:t>
            </a:r>
            <a:r>
              <a:rPr lang="en-US" dirty="0" err="1"/>
              <a:t>conforme</a:t>
            </a:r>
            <a:r>
              <a:rPr lang="en-US" dirty="0"/>
              <a:t> a </a:t>
            </a:r>
            <a:r>
              <a:rPr lang="en-US" dirty="0" err="1"/>
              <a:t>construção</a:t>
            </a:r>
            <a:r>
              <a:rPr lang="en-US" dirty="0"/>
              <a:t> cultural (habitus)</a:t>
            </a:r>
          </a:p>
          <a:p>
            <a:endParaRPr lang="en-US" dirty="0"/>
          </a:p>
          <a:p>
            <a:endParaRPr lang="en-US" dirty="0"/>
          </a:p>
        </p:txBody>
      </p:sp>
    </p:spTree>
    <p:extLst>
      <p:ext uri="{BB962C8B-B14F-4D97-AF65-F5344CB8AC3E}">
        <p14:creationId xmlns:p14="http://schemas.microsoft.com/office/powerpoint/2010/main" val="874142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B2FE8-57C2-4DF7-8DAE-AD03AC19283C}"/>
              </a:ext>
            </a:extLst>
          </p:cNvPr>
          <p:cNvSpPr>
            <a:spLocks noGrp="1"/>
          </p:cNvSpPr>
          <p:nvPr>
            <p:ph type="title"/>
          </p:nvPr>
        </p:nvSpPr>
        <p:spPr/>
        <p:txBody>
          <a:bodyPr/>
          <a:lstStyle/>
          <a:p>
            <a:r>
              <a:rPr lang="pt-BR" dirty="0"/>
              <a:t>Essencialismo</a:t>
            </a:r>
            <a:endParaRPr lang="en-US" dirty="0"/>
          </a:p>
        </p:txBody>
      </p:sp>
      <p:sp>
        <p:nvSpPr>
          <p:cNvPr id="3" name="Espaço Reservado para Conteúdo 2">
            <a:extLst>
              <a:ext uri="{FF2B5EF4-FFF2-40B4-BE49-F238E27FC236}">
                <a16:creationId xmlns:a16="http://schemas.microsoft.com/office/drawing/2014/main" id="{6591FF88-BD43-4BAA-ACC0-A150E305F695}"/>
              </a:ext>
            </a:extLst>
          </p:cNvPr>
          <p:cNvSpPr>
            <a:spLocks noGrp="1"/>
          </p:cNvSpPr>
          <p:nvPr>
            <p:ph idx="1"/>
          </p:nvPr>
        </p:nvSpPr>
        <p:spPr/>
        <p:txBody>
          <a:bodyPr>
            <a:normAutofit/>
          </a:bodyPr>
          <a:lstStyle/>
          <a:p>
            <a:r>
              <a:rPr lang="pt-BR" dirty="0"/>
              <a:t>“Em que ponto e de que maneiras, por exemplo, a especificidade de uma experiência social particular se torna sinal de essencialismo?”</a:t>
            </a:r>
          </a:p>
          <a:p>
            <a:r>
              <a:rPr lang="pt-BR" dirty="0"/>
              <a:t>“sugiro que os feminismos negro e branco não devem ser vistos como categorias essencialmente fixas e em oposição, mas antes como campos historicamente contingentes de contestação dentro de práticas discursivas e materiais”</a:t>
            </a:r>
          </a:p>
          <a:p>
            <a:r>
              <a:rPr lang="en-US" dirty="0"/>
              <a:t>“De modo </a:t>
            </a:r>
            <a:r>
              <a:rPr lang="en-US" dirty="0" err="1"/>
              <a:t>semelhante</a:t>
            </a:r>
            <a:r>
              <a:rPr lang="en-US" dirty="0"/>
              <a:t>, </a:t>
            </a:r>
            <a:r>
              <a:rPr lang="pt-BR" dirty="0"/>
              <a:t>argumentarei que a análise das interconexões entre racismo, classe, gênero, sexualidade ou qualquer outro marcador de “diferença” deve levar em conta a posição dos diferentes racismos </a:t>
            </a:r>
            <a:r>
              <a:rPr lang="en-US" dirty="0"/>
              <a:t>entre </a:t>
            </a:r>
            <a:r>
              <a:rPr lang="en-US" dirty="0" err="1"/>
              <a:t>si</a:t>
            </a:r>
            <a:r>
              <a:rPr lang="en-US" dirty="0"/>
              <a:t>.”</a:t>
            </a:r>
          </a:p>
        </p:txBody>
      </p:sp>
    </p:spTree>
    <p:extLst>
      <p:ext uri="{BB962C8B-B14F-4D97-AF65-F5344CB8AC3E}">
        <p14:creationId xmlns:p14="http://schemas.microsoft.com/office/powerpoint/2010/main" val="1175104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438FD4-3A64-4F5C-B222-E57A7A1D88DC}"/>
              </a:ext>
            </a:extLst>
          </p:cNvPr>
          <p:cNvSpPr>
            <a:spLocks noGrp="1"/>
          </p:cNvSpPr>
          <p:nvPr>
            <p:ph type="title"/>
          </p:nvPr>
        </p:nvSpPr>
        <p:spPr/>
        <p:txBody>
          <a:bodyPr/>
          <a:lstStyle/>
          <a:p>
            <a:r>
              <a:rPr lang="pt-BR" dirty="0"/>
              <a:t>Diferença como Relação Social</a:t>
            </a:r>
            <a:endParaRPr lang="en-US" dirty="0"/>
          </a:p>
        </p:txBody>
      </p:sp>
      <p:sp>
        <p:nvSpPr>
          <p:cNvPr id="3" name="Espaço Reservado para Conteúdo 2">
            <a:extLst>
              <a:ext uri="{FF2B5EF4-FFF2-40B4-BE49-F238E27FC236}">
                <a16:creationId xmlns:a16="http://schemas.microsoft.com/office/drawing/2014/main" id="{45B26B42-03FC-4E5F-9E30-DA1FF109845B}"/>
              </a:ext>
            </a:extLst>
          </p:cNvPr>
          <p:cNvSpPr>
            <a:spLocks noGrp="1"/>
          </p:cNvSpPr>
          <p:nvPr>
            <p:ph idx="1"/>
          </p:nvPr>
        </p:nvSpPr>
        <p:spPr/>
        <p:txBody>
          <a:bodyPr>
            <a:normAutofit fontScale="92500" lnSpcReduction="10000"/>
          </a:bodyPr>
          <a:lstStyle/>
          <a:p>
            <a:r>
              <a:rPr lang="pt-BR" dirty="0"/>
              <a:t>O conceito de “diferença como relação social” se refere à maneira como a diferença é constituída e organizada em relações sistemáticas através de discursos econômicos, culturais e políticos e práticas institucionais. Isso quer dizer que destaca a </a:t>
            </a:r>
            <a:r>
              <a:rPr lang="en-US" dirty="0" err="1"/>
              <a:t>sistematicidade</a:t>
            </a:r>
            <a:r>
              <a:rPr lang="en-US" dirty="0"/>
              <a:t> </a:t>
            </a:r>
            <a:r>
              <a:rPr lang="en-US" dirty="0" err="1"/>
              <a:t>através</a:t>
            </a:r>
            <a:r>
              <a:rPr lang="en-US" dirty="0"/>
              <a:t> das </a:t>
            </a:r>
            <a:r>
              <a:rPr lang="en-US" dirty="0" err="1"/>
              <a:t>contingências</a:t>
            </a:r>
            <a:endParaRPr lang="en-US" dirty="0"/>
          </a:p>
          <a:p>
            <a:r>
              <a:rPr lang="en-US" dirty="0" err="1"/>
              <a:t>Discursos</a:t>
            </a:r>
            <a:r>
              <a:rPr lang="en-US" dirty="0"/>
              <a:t> </a:t>
            </a:r>
            <a:r>
              <a:rPr lang="en-US" dirty="0" err="1"/>
              <a:t>abstratos</a:t>
            </a:r>
            <a:r>
              <a:rPr lang="en-US" dirty="0"/>
              <a:t> que se </a:t>
            </a:r>
            <a:r>
              <a:rPr lang="en-US" dirty="0" err="1"/>
              <a:t>inscrevem</a:t>
            </a:r>
            <a:r>
              <a:rPr lang="en-US" dirty="0"/>
              <a:t> </a:t>
            </a:r>
            <a:r>
              <a:rPr lang="en-US" dirty="0" err="1"/>
              <a:t>nos</a:t>
            </a:r>
            <a:r>
              <a:rPr lang="en-US" dirty="0"/>
              <a:t> </a:t>
            </a:r>
            <a:r>
              <a:rPr lang="en-US" dirty="0" err="1"/>
              <a:t>diversos</a:t>
            </a:r>
            <a:r>
              <a:rPr lang="en-US" dirty="0"/>
              <a:t> </a:t>
            </a:r>
            <a:r>
              <a:rPr lang="en-US" dirty="0" err="1"/>
              <a:t>locais</a:t>
            </a:r>
            <a:r>
              <a:rPr lang="en-US" dirty="0"/>
              <a:t>, inclusive </a:t>
            </a:r>
            <a:r>
              <a:rPr lang="en-US" dirty="0" err="1"/>
              <a:t>nos</a:t>
            </a:r>
            <a:r>
              <a:rPr lang="en-US" dirty="0"/>
              <a:t> </a:t>
            </a:r>
            <a:r>
              <a:rPr lang="en-US" dirty="0" err="1"/>
              <a:t>nossos</a:t>
            </a:r>
            <a:r>
              <a:rPr lang="en-US" dirty="0"/>
              <a:t> </a:t>
            </a:r>
            <a:r>
              <a:rPr lang="en-US" dirty="0" err="1"/>
              <a:t>corpos</a:t>
            </a:r>
            <a:endParaRPr lang="en-US" dirty="0"/>
          </a:p>
          <a:p>
            <a:r>
              <a:rPr lang="pt-BR" dirty="0"/>
              <a:t>Isso significa que, na prática, a experiência como relação social e como o cotidiano da experiência vivida não habitam espaços mutuamente exclusivos</a:t>
            </a:r>
          </a:p>
          <a:p>
            <a:r>
              <a:rPr lang="pt-BR" b="1" dirty="0"/>
              <a:t>Como a diferença é definida – afirmação da diversidade ou práticas excludentes?</a:t>
            </a:r>
            <a:endParaRPr lang="en-US" b="1" dirty="0"/>
          </a:p>
        </p:txBody>
      </p:sp>
    </p:spTree>
    <p:extLst>
      <p:ext uri="{BB962C8B-B14F-4D97-AF65-F5344CB8AC3E}">
        <p14:creationId xmlns:p14="http://schemas.microsoft.com/office/powerpoint/2010/main" val="504796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56FDBE-2FAD-466C-A653-741A8E4E6783}"/>
              </a:ext>
            </a:extLst>
          </p:cNvPr>
          <p:cNvSpPr>
            <a:spLocks noGrp="1"/>
          </p:cNvSpPr>
          <p:nvPr>
            <p:ph type="title"/>
          </p:nvPr>
        </p:nvSpPr>
        <p:spPr/>
        <p:txBody>
          <a:bodyPr/>
          <a:lstStyle/>
          <a:p>
            <a:r>
              <a:rPr lang="pt-BR" dirty="0"/>
              <a:t>Diferença como subjetividade</a:t>
            </a:r>
            <a:endParaRPr lang="en-US" dirty="0"/>
          </a:p>
        </p:txBody>
      </p:sp>
      <p:sp>
        <p:nvSpPr>
          <p:cNvPr id="3" name="Espaço Reservado para Conteúdo 2">
            <a:extLst>
              <a:ext uri="{FF2B5EF4-FFF2-40B4-BE49-F238E27FC236}">
                <a16:creationId xmlns:a16="http://schemas.microsoft.com/office/drawing/2014/main" id="{9CC3194E-13CE-434E-9BFD-21DC9B2CE9A4}"/>
              </a:ext>
            </a:extLst>
          </p:cNvPr>
          <p:cNvSpPr>
            <a:spLocks noGrp="1"/>
          </p:cNvSpPr>
          <p:nvPr>
            <p:ph idx="1"/>
          </p:nvPr>
        </p:nvSpPr>
        <p:spPr/>
        <p:txBody>
          <a:bodyPr>
            <a:normAutofit fontScale="92500" lnSpcReduction="20000"/>
          </a:bodyPr>
          <a:lstStyle/>
          <a:p>
            <a:r>
              <a:rPr lang="pt-BR" dirty="0"/>
              <a:t>Sujeito universal racional</a:t>
            </a:r>
          </a:p>
          <a:p>
            <a:r>
              <a:rPr lang="pt-BR" dirty="0"/>
              <a:t>No período do pós-segunda guerra, os projetos do pós-estruturalismo, do feminismo, do anticolonialismo, do </a:t>
            </a:r>
            <a:r>
              <a:rPr lang="pt-BR" dirty="0" err="1"/>
              <a:t>antiimperialismo</a:t>
            </a:r>
            <a:r>
              <a:rPr lang="pt-BR" dirty="0"/>
              <a:t> e do </a:t>
            </a:r>
            <a:r>
              <a:rPr lang="pt-BR" dirty="0" err="1"/>
              <a:t>anti-racismo</a:t>
            </a:r>
            <a:r>
              <a:rPr lang="pt-BR" dirty="0"/>
              <a:t>, todos eles, de uma forma ou de outra, problematizaram seriamente a universalização das afirmações de verdade reivindicadas pelas grandes narrativas da história que colocam o “Homem” europeu em seu centro</a:t>
            </a:r>
          </a:p>
          <a:p>
            <a:r>
              <a:rPr lang="en-US" dirty="0" err="1"/>
              <a:t>Centralidade</a:t>
            </a:r>
            <a:r>
              <a:rPr lang="en-US" dirty="0"/>
              <a:t> do </a:t>
            </a:r>
            <a:r>
              <a:rPr lang="en-US" dirty="0" err="1"/>
              <a:t>discurso</a:t>
            </a:r>
            <a:r>
              <a:rPr lang="en-US" dirty="0"/>
              <a:t> </a:t>
            </a:r>
            <a:r>
              <a:rPr lang="en-US" dirty="0" err="1"/>
              <a:t>como</a:t>
            </a:r>
            <a:r>
              <a:rPr lang="en-US" dirty="0"/>
              <a:t> </a:t>
            </a:r>
            <a:r>
              <a:rPr lang="en-US" dirty="0" err="1"/>
              <a:t>constituinte</a:t>
            </a:r>
            <a:r>
              <a:rPr lang="en-US" dirty="0"/>
              <a:t> do </a:t>
            </a:r>
            <a:r>
              <a:rPr lang="en-US" dirty="0" err="1"/>
              <a:t>sujeito</a:t>
            </a:r>
            <a:r>
              <a:rPr lang="en-US" dirty="0"/>
              <a:t> – </a:t>
            </a:r>
            <a:r>
              <a:rPr lang="en-US" dirty="0" err="1"/>
              <a:t>não</a:t>
            </a:r>
            <a:r>
              <a:rPr lang="en-US" dirty="0"/>
              <a:t> </a:t>
            </a:r>
            <a:r>
              <a:rPr lang="en-US" dirty="0" err="1"/>
              <a:t>explica</a:t>
            </a:r>
            <a:r>
              <a:rPr lang="en-US" dirty="0"/>
              <a:t> as </a:t>
            </a:r>
            <a:r>
              <a:rPr lang="en-US" dirty="0" err="1"/>
              <a:t>resistências</a:t>
            </a:r>
            <a:r>
              <a:rPr lang="en-US" dirty="0"/>
              <a:t>, </a:t>
            </a:r>
            <a:r>
              <a:rPr lang="en-US" dirty="0" err="1"/>
              <a:t>motivações</a:t>
            </a:r>
            <a:endParaRPr lang="en-US" dirty="0"/>
          </a:p>
          <a:p>
            <a:r>
              <a:rPr lang="en-US" dirty="0" err="1"/>
              <a:t>precisamos</a:t>
            </a:r>
            <a:r>
              <a:rPr lang="en-US" dirty="0"/>
              <a:t> </a:t>
            </a:r>
            <a:r>
              <a:rPr lang="en-US" dirty="0" err="1"/>
              <a:t>molduras</a:t>
            </a:r>
            <a:r>
              <a:rPr lang="en-US" dirty="0"/>
              <a:t> </a:t>
            </a:r>
            <a:r>
              <a:rPr lang="en-US" dirty="0" err="1"/>
              <a:t>conceituais</a:t>
            </a:r>
            <a:r>
              <a:rPr lang="en-US" dirty="0"/>
              <a:t> que </a:t>
            </a:r>
            <a:r>
              <a:rPr lang="pt-BR" dirty="0"/>
              <a:t>possam tratar plenamente a questão de que os processos de formação da subjetividade são ao mesmo tempo sociais e subjetivos; que podem nos ajudar a entender os investimentos psíquicos que fazemos ao assumir posições específicas de sujeito </a:t>
            </a:r>
            <a:r>
              <a:rPr lang="en-US" dirty="0"/>
              <a:t>que </a:t>
            </a:r>
            <a:r>
              <a:rPr lang="en-US" dirty="0" err="1"/>
              <a:t>são</a:t>
            </a:r>
            <a:r>
              <a:rPr lang="en-US" dirty="0"/>
              <a:t> </a:t>
            </a:r>
            <a:r>
              <a:rPr lang="en-US" dirty="0" err="1"/>
              <a:t>socialmente</a:t>
            </a:r>
            <a:r>
              <a:rPr lang="en-US" dirty="0"/>
              <a:t> </a:t>
            </a:r>
            <a:r>
              <a:rPr lang="en-US" dirty="0" err="1"/>
              <a:t>produzidas</a:t>
            </a:r>
            <a:endParaRPr lang="en-US" dirty="0"/>
          </a:p>
          <a:p>
            <a:endParaRPr lang="en-US" dirty="0"/>
          </a:p>
        </p:txBody>
      </p:sp>
    </p:spTree>
    <p:extLst>
      <p:ext uri="{BB962C8B-B14F-4D97-AF65-F5344CB8AC3E}">
        <p14:creationId xmlns:p14="http://schemas.microsoft.com/office/powerpoint/2010/main" val="48687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6B936A-0FF5-458D-97B7-E4F4572C592E}"/>
              </a:ext>
            </a:extLst>
          </p:cNvPr>
          <p:cNvSpPr>
            <a:spLocks noGrp="1"/>
          </p:cNvSpPr>
          <p:nvPr>
            <p:ph type="title"/>
          </p:nvPr>
        </p:nvSpPr>
        <p:spPr/>
        <p:txBody>
          <a:bodyPr/>
          <a:lstStyle/>
          <a:p>
            <a:r>
              <a:rPr lang="pt-BR" dirty="0"/>
              <a:t>Diferença como identidade</a:t>
            </a:r>
            <a:endParaRPr lang="en-US" dirty="0"/>
          </a:p>
        </p:txBody>
      </p:sp>
      <p:sp>
        <p:nvSpPr>
          <p:cNvPr id="3" name="Espaço Reservado para Conteúdo 2">
            <a:extLst>
              <a:ext uri="{FF2B5EF4-FFF2-40B4-BE49-F238E27FC236}">
                <a16:creationId xmlns:a16="http://schemas.microsoft.com/office/drawing/2014/main" id="{3A393737-4767-4C12-A06F-FF6C95340E61}"/>
              </a:ext>
            </a:extLst>
          </p:cNvPr>
          <p:cNvSpPr>
            <a:spLocks noGrp="1"/>
          </p:cNvSpPr>
          <p:nvPr>
            <p:ph idx="1"/>
          </p:nvPr>
        </p:nvSpPr>
        <p:spPr/>
        <p:txBody>
          <a:bodyPr>
            <a:normAutofit/>
          </a:bodyPr>
          <a:lstStyle/>
          <a:p>
            <a:r>
              <a:rPr lang="en-US" dirty="0" err="1"/>
              <a:t>Questões</a:t>
            </a:r>
            <a:r>
              <a:rPr lang="pt-BR" dirty="0"/>
              <a:t>de identidade estão intimamente ligadas a questões de experiência, subjetividade e relações sociais. Identidades são inscritas através de experiências culturalmente construídas em relações sociais. A subjetividade – o lugar do processo de dar sentido a nossas relações com o mundo – é a modalidade em que a natureza precária e contraditória do sujeito-em-processo ganha significado ou é experimentada como identidade</a:t>
            </a:r>
          </a:p>
          <a:p>
            <a:r>
              <a:rPr lang="pt-BR" dirty="0"/>
              <a:t>identidade não é fixa nem singular; ela é uma multiplicidade relacional em constante </a:t>
            </a:r>
            <a:r>
              <a:rPr lang="en-US" dirty="0" err="1"/>
              <a:t>mudança</a:t>
            </a:r>
            <a:r>
              <a:rPr lang="en-US" dirty="0"/>
              <a:t> – a </a:t>
            </a:r>
            <a:r>
              <a:rPr lang="en-US" dirty="0" err="1"/>
              <a:t>coerência</a:t>
            </a:r>
            <a:r>
              <a:rPr lang="en-US" dirty="0"/>
              <a:t> </a:t>
            </a:r>
            <a:r>
              <a:rPr lang="en-US" dirty="0" err="1"/>
              <a:t>expressa</a:t>
            </a:r>
            <a:r>
              <a:rPr lang="en-US" dirty="0"/>
              <a:t> da </a:t>
            </a:r>
            <a:r>
              <a:rPr lang="en-US" dirty="0" err="1"/>
              <a:t>subjetividade</a:t>
            </a:r>
            <a:endParaRPr lang="en-US" dirty="0"/>
          </a:p>
          <a:p>
            <a:endParaRPr lang="en-US" dirty="0"/>
          </a:p>
        </p:txBody>
      </p:sp>
    </p:spTree>
    <p:extLst>
      <p:ext uri="{BB962C8B-B14F-4D97-AF65-F5344CB8AC3E}">
        <p14:creationId xmlns:p14="http://schemas.microsoft.com/office/powerpoint/2010/main" val="2627703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22B7E5-C46E-41C9-AA32-C811835B02C3}"/>
              </a:ext>
            </a:extLst>
          </p:cNvPr>
          <p:cNvSpPr>
            <a:spLocks noGrp="1"/>
          </p:cNvSpPr>
          <p:nvPr>
            <p:ph type="title"/>
          </p:nvPr>
        </p:nvSpPr>
        <p:spPr/>
        <p:txBody>
          <a:bodyPr/>
          <a:lstStyle/>
          <a:p>
            <a:r>
              <a:rPr lang="pt-BR" dirty="0"/>
              <a:t>Construção da identidade coletiva</a:t>
            </a:r>
            <a:endParaRPr lang="en-US" dirty="0"/>
          </a:p>
        </p:txBody>
      </p:sp>
      <p:sp>
        <p:nvSpPr>
          <p:cNvPr id="3" name="Espaço Reservado para Conteúdo 2">
            <a:extLst>
              <a:ext uri="{FF2B5EF4-FFF2-40B4-BE49-F238E27FC236}">
                <a16:creationId xmlns:a16="http://schemas.microsoft.com/office/drawing/2014/main" id="{52373C7C-03AD-4B01-B000-73EEC812AF05}"/>
              </a:ext>
            </a:extLst>
          </p:cNvPr>
          <p:cNvSpPr>
            <a:spLocks noGrp="1"/>
          </p:cNvSpPr>
          <p:nvPr>
            <p:ph idx="1"/>
          </p:nvPr>
        </p:nvSpPr>
        <p:spPr/>
        <p:txBody>
          <a:bodyPr>
            <a:normAutofit fontScale="92500"/>
          </a:bodyPr>
          <a:lstStyle/>
          <a:p>
            <a:r>
              <a:rPr lang="pt-BR" dirty="0"/>
              <a:t>Política</a:t>
            </a:r>
          </a:p>
          <a:p>
            <a:r>
              <a:rPr lang="en-US" dirty="0"/>
              <a:t>O </a:t>
            </a:r>
            <a:r>
              <a:rPr lang="en-US" dirty="0" err="1"/>
              <a:t>processo</a:t>
            </a:r>
            <a:r>
              <a:rPr lang="en-US" dirty="0"/>
              <a:t> </a:t>
            </a:r>
            <a:r>
              <a:rPr lang="pt-BR" dirty="0"/>
              <a:t>político da proclamação de uma identidade coletiva específica envolve a criação de uma identidade coletiva a partir de uma miríade de fragmentos (como colagens) da mente. O processo bem pode gerar considerável disjunção psíquica e emocional no domínio da subjetividade, mesmo que aumente o poder em termos da política de grupo.</a:t>
            </a:r>
          </a:p>
          <a:p>
            <a:r>
              <a:rPr lang="en-US" dirty="0" err="1"/>
              <a:t>sujeito</a:t>
            </a:r>
            <a:r>
              <a:rPr lang="en-US" dirty="0"/>
              <a:t> </a:t>
            </a:r>
            <a:r>
              <a:rPr lang="en-US" dirty="0" err="1"/>
              <a:t>pode</a:t>
            </a:r>
            <a:r>
              <a:rPr lang="en-US" dirty="0"/>
              <a:t> ser </a:t>
            </a:r>
            <a:r>
              <a:rPr lang="pt-BR" dirty="0"/>
              <a:t>o efeito de discursos, instituições e práticas, mas a qualquer momento o sujeito-em-processo experimenta a si mesmo como o “eu”, e tanto consciente como inconscientemente desempenha novamente posições em que está situado e investido, e novamente </a:t>
            </a:r>
            <a:r>
              <a:rPr lang="en-US" dirty="0" err="1"/>
              <a:t>lhes</a:t>
            </a:r>
            <a:r>
              <a:rPr lang="en-US" dirty="0"/>
              <a:t> </a:t>
            </a:r>
            <a:r>
              <a:rPr lang="en-US" dirty="0" err="1"/>
              <a:t>dá</a:t>
            </a:r>
            <a:r>
              <a:rPr lang="en-US" dirty="0"/>
              <a:t> </a:t>
            </a:r>
            <a:r>
              <a:rPr lang="en-US" dirty="0" err="1"/>
              <a:t>significado</a:t>
            </a:r>
            <a:r>
              <a:rPr lang="en-US" dirty="0"/>
              <a:t>.</a:t>
            </a:r>
          </a:p>
        </p:txBody>
      </p:sp>
    </p:spTree>
    <p:extLst>
      <p:ext uri="{BB962C8B-B14F-4D97-AF65-F5344CB8AC3E}">
        <p14:creationId xmlns:p14="http://schemas.microsoft.com/office/powerpoint/2010/main" val="1838536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214AA9-1178-4427-AFA1-C6A313B34174}"/>
              </a:ext>
            </a:extLst>
          </p:cNvPr>
          <p:cNvSpPr>
            <a:spLocks noGrp="1"/>
          </p:cNvSpPr>
          <p:nvPr>
            <p:ph type="title"/>
          </p:nvPr>
        </p:nvSpPr>
        <p:spPr/>
        <p:txBody>
          <a:bodyPr/>
          <a:lstStyle/>
          <a:p>
            <a:r>
              <a:rPr lang="pt-BR" dirty="0"/>
              <a:t>Diferença</a:t>
            </a:r>
            <a:endParaRPr lang="en-US" dirty="0"/>
          </a:p>
        </p:txBody>
      </p:sp>
      <p:sp>
        <p:nvSpPr>
          <p:cNvPr id="3" name="Espaço Reservado para Conteúdo 2">
            <a:extLst>
              <a:ext uri="{FF2B5EF4-FFF2-40B4-BE49-F238E27FC236}">
                <a16:creationId xmlns:a16="http://schemas.microsoft.com/office/drawing/2014/main" id="{68CF2AAA-BD54-4364-9D59-C26E7547C56D}"/>
              </a:ext>
            </a:extLst>
          </p:cNvPr>
          <p:cNvSpPr>
            <a:spLocks noGrp="1"/>
          </p:cNvSpPr>
          <p:nvPr>
            <p:ph idx="1"/>
          </p:nvPr>
        </p:nvSpPr>
        <p:spPr/>
        <p:txBody>
          <a:bodyPr>
            <a:normAutofit/>
          </a:bodyPr>
          <a:lstStyle/>
          <a:p>
            <a:r>
              <a:rPr lang="pt-BR" dirty="0"/>
              <a:t>O conceito de diferença, então, se refere à variedade de maneiras como discursos específicos da diferença são constituídos, contestados, reproduzidos e </a:t>
            </a:r>
            <a:r>
              <a:rPr lang="pt-BR" dirty="0" err="1"/>
              <a:t>resignificados</a:t>
            </a:r>
            <a:r>
              <a:rPr lang="pt-BR" dirty="0"/>
              <a:t>. Algumas construções da diferença, como o racismo, postulam fronteiras fixas e imutáveis entre grupos tidos como inerentemente diferentes. Outras construções podem apresentar a diferença como relacional, contingente e variável. Em outras palavras, a diferença não é sempre um marcador de hierarquia e opressão. Portanto, é uma questão contextualmente contingente saber se a diferença resulta em desigualdade, exploração e opressão ou em igualitarismo, diversidade e formas democráticas de agência política.</a:t>
            </a:r>
            <a:endParaRPr lang="en-US" dirty="0"/>
          </a:p>
        </p:txBody>
      </p:sp>
    </p:spTree>
    <p:extLst>
      <p:ext uri="{BB962C8B-B14F-4D97-AF65-F5344CB8AC3E}">
        <p14:creationId xmlns:p14="http://schemas.microsoft.com/office/powerpoint/2010/main" val="803832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C0C76E-C802-4BF8-8544-524F328D434A}"/>
              </a:ext>
            </a:extLst>
          </p:cNvPr>
          <p:cNvSpPr>
            <a:spLocks noGrp="1"/>
          </p:cNvSpPr>
          <p:nvPr>
            <p:ph type="title"/>
          </p:nvPr>
        </p:nvSpPr>
        <p:spPr/>
        <p:txBody>
          <a:bodyPr/>
          <a:lstStyle/>
          <a:p>
            <a:r>
              <a:rPr lang="pt-BR" dirty="0"/>
              <a:t>Essencialismo estratégico</a:t>
            </a:r>
            <a:endParaRPr lang="en-US" dirty="0"/>
          </a:p>
        </p:txBody>
      </p:sp>
      <p:sp>
        <p:nvSpPr>
          <p:cNvPr id="3" name="Espaço Reservado para Conteúdo 2">
            <a:extLst>
              <a:ext uri="{FF2B5EF4-FFF2-40B4-BE49-F238E27FC236}">
                <a16:creationId xmlns:a16="http://schemas.microsoft.com/office/drawing/2014/main" id="{6B9EE63A-490A-4417-B7CA-BBE2667EB444}"/>
              </a:ext>
            </a:extLst>
          </p:cNvPr>
          <p:cNvSpPr>
            <a:spLocks noGrp="1"/>
          </p:cNvSpPr>
          <p:nvPr>
            <p:ph idx="1"/>
          </p:nvPr>
        </p:nvSpPr>
        <p:spPr/>
        <p:txBody>
          <a:bodyPr/>
          <a:lstStyle/>
          <a:p>
            <a:r>
              <a:rPr lang="pt-BR" dirty="0"/>
              <a:t>etnias sempre têm gênero e não há garantia de que sua recuperação não essencialista se oporá simultaneamente a práticas patriarcais a menos que essa tarefa seja tornada um objetivo consciente</a:t>
            </a:r>
          </a:p>
          <a:p>
            <a:r>
              <a:rPr lang="en-US" dirty="0" err="1"/>
              <a:t>Em</a:t>
            </a:r>
            <a:r>
              <a:rPr lang="en-US" dirty="0"/>
              <a:t> </a:t>
            </a:r>
            <a:r>
              <a:rPr lang="en-US" dirty="0" err="1"/>
              <a:t>sua</a:t>
            </a:r>
            <a:r>
              <a:rPr lang="en-US" dirty="0"/>
              <a:t> </a:t>
            </a:r>
            <a:r>
              <a:rPr lang="en-US" dirty="0" err="1"/>
              <a:t>necessidade</a:t>
            </a:r>
            <a:r>
              <a:rPr lang="en-US" dirty="0"/>
              <a:t> </a:t>
            </a:r>
            <a:r>
              <a:rPr lang="pt-BR"/>
              <a:t>de </a:t>
            </a:r>
            <a:r>
              <a:rPr lang="pt-BR" dirty="0"/>
              <a:t>criar novas identidades políticas, </a:t>
            </a:r>
            <a:r>
              <a:rPr lang="pt-BR"/>
              <a:t>grupos dominados muitas </a:t>
            </a:r>
            <a:r>
              <a:rPr lang="pt-BR" dirty="0"/>
              <a:t>vezes apelarão para laços de experiência cultural </a:t>
            </a:r>
            <a:r>
              <a:rPr lang="pt-BR"/>
              <a:t>comum a fim </a:t>
            </a:r>
            <a:r>
              <a:rPr lang="pt-BR" dirty="0"/>
              <a:t>de mobilizar seu público.</a:t>
            </a:r>
            <a:endParaRPr lang="en-US" dirty="0"/>
          </a:p>
        </p:txBody>
      </p:sp>
    </p:spTree>
    <p:extLst>
      <p:ext uri="{BB962C8B-B14F-4D97-AF65-F5344CB8AC3E}">
        <p14:creationId xmlns:p14="http://schemas.microsoft.com/office/powerpoint/2010/main" val="399478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B8445-E84C-4C96-921E-3E350A3FEE80}"/>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id="{41FB3D29-1CAE-4065-86E6-0525C1425C31}"/>
              </a:ext>
            </a:extLst>
          </p:cNvPr>
          <p:cNvSpPr>
            <a:spLocks noGrp="1"/>
          </p:cNvSpPr>
          <p:nvPr>
            <p:ph idx="1"/>
          </p:nvPr>
        </p:nvSpPr>
        <p:spPr/>
        <p:txBody>
          <a:bodyPr>
            <a:normAutofit/>
          </a:bodyPr>
          <a:lstStyle/>
          <a:p>
            <a:r>
              <a:rPr lang="pt-BR" dirty="0"/>
              <a:t>Acima de tudo, sublinho a importância de uma </a:t>
            </a:r>
            <a:r>
              <a:rPr lang="pt-BR" dirty="0" err="1"/>
              <a:t>macroanálise</a:t>
            </a:r>
            <a:r>
              <a:rPr lang="pt-BR" dirty="0"/>
              <a:t> que estude as inter-relações das várias formas de diferenciação social, empírica e historicamente, mas sem necessariamente derivar todas elas de uma só instância determinante. Em outras palavras, tentarei também evitar o perigo do “reducionismo”. Ao mesmo tempo, chamo a atenção para a importância de analisar a problemática da subjetividade e identidade para compreender a dinâmica de poder da </a:t>
            </a:r>
            <a:r>
              <a:rPr lang="en-US" dirty="0" err="1"/>
              <a:t>diferenciação</a:t>
            </a:r>
            <a:r>
              <a:rPr lang="en-US" dirty="0"/>
              <a:t> social.”</a:t>
            </a:r>
          </a:p>
        </p:txBody>
      </p:sp>
    </p:spTree>
    <p:extLst>
      <p:ext uri="{BB962C8B-B14F-4D97-AF65-F5344CB8AC3E}">
        <p14:creationId xmlns:p14="http://schemas.microsoft.com/office/powerpoint/2010/main" val="47040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747EBF-DA44-4BED-9FE4-C77669B6A38F}"/>
              </a:ext>
            </a:extLst>
          </p:cNvPr>
          <p:cNvSpPr>
            <a:spLocks noGrp="1"/>
          </p:cNvSpPr>
          <p:nvPr>
            <p:ph type="title"/>
          </p:nvPr>
        </p:nvSpPr>
        <p:spPr/>
        <p:txBody>
          <a:bodyPr/>
          <a:lstStyle/>
          <a:p>
            <a:r>
              <a:rPr lang="pt-BR" dirty="0"/>
              <a:t>1. Diferença a partir da categoria “negro”</a:t>
            </a:r>
            <a:endParaRPr lang="en-US" dirty="0"/>
          </a:p>
        </p:txBody>
      </p:sp>
      <p:sp>
        <p:nvSpPr>
          <p:cNvPr id="3" name="Espaço Reservado para Conteúdo 2">
            <a:extLst>
              <a:ext uri="{FF2B5EF4-FFF2-40B4-BE49-F238E27FC236}">
                <a16:creationId xmlns:a16="http://schemas.microsoft.com/office/drawing/2014/main" id="{A2386BD7-C296-4598-82F3-1FBE23A7EA91}"/>
              </a:ext>
            </a:extLst>
          </p:cNvPr>
          <p:cNvSpPr>
            <a:spLocks noGrp="1"/>
          </p:cNvSpPr>
          <p:nvPr>
            <p:ph idx="1"/>
          </p:nvPr>
        </p:nvSpPr>
        <p:spPr/>
        <p:txBody>
          <a:bodyPr/>
          <a:lstStyle/>
          <a:p>
            <a:r>
              <a:rPr lang="pt-BR" dirty="0"/>
              <a:t>Grã Bretanha</a:t>
            </a:r>
          </a:p>
          <a:p>
            <a:r>
              <a:rPr lang="pt-BR" dirty="0"/>
              <a:t>Grupos africanos-caribenhos e do sul da Ásia</a:t>
            </a:r>
          </a:p>
          <a:p>
            <a:r>
              <a:rPr lang="pt-BR" dirty="0"/>
              <a:t>“Pessoas de cor” – relação de dominação colonial: “não brancos”</a:t>
            </a:r>
          </a:p>
          <a:p>
            <a:r>
              <a:rPr lang="pt-BR" dirty="0"/>
              <a:t>Experiências de subalternização similares entre os grupos</a:t>
            </a:r>
          </a:p>
          <a:p>
            <a:r>
              <a:rPr lang="pt-BR" dirty="0"/>
              <a:t>Conceito de “negro” – Black Power  americano– ressignificação, identidade afirmativa de grupo.</a:t>
            </a:r>
          </a:p>
          <a:p>
            <a:r>
              <a:rPr lang="pt-BR" dirty="0"/>
              <a:t>Evitar o “cromatismo” – </a:t>
            </a:r>
          </a:p>
          <a:p>
            <a:r>
              <a:rPr lang="pt-BR" dirty="0"/>
              <a:t>“</a:t>
            </a:r>
            <a:r>
              <a:rPr lang="pt-BR" dirty="0" err="1"/>
              <a:t>Colorismo</a:t>
            </a:r>
            <a:r>
              <a:rPr lang="pt-BR" dirty="0"/>
              <a:t>. Cor política. (Brasil e cotas?)”</a:t>
            </a:r>
            <a:endParaRPr lang="en-US" dirty="0"/>
          </a:p>
        </p:txBody>
      </p:sp>
    </p:spTree>
    <p:extLst>
      <p:ext uri="{BB962C8B-B14F-4D97-AF65-F5344CB8AC3E}">
        <p14:creationId xmlns:p14="http://schemas.microsoft.com/office/powerpoint/2010/main" val="202873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321DE-15D7-42C5-975E-75364BD6AE85}"/>
              </a:ext>
            </a:extLst>
          </p:cNvPr>
          <p:cNvSpPr>
            <a:spLocks noGrp="1"/>
          </p:cNvSpPr>
          <p:nvPr>
            <p:ph type="title"/>
          </p:nvPr>
        </p:nvSpPr>
        <p:spPr/>
        <p:txBody>
          <a:bodyPr/>
          <a:lstStyle/>
          <a:p>
            <a:r>
              <a:rPr lang="pt-BR" dirty="0"/>
              <a:t>Negro e classe</a:t>
            </a:r>
            <a:endParaRPr lang="en-US" dirty="0"/>
          </a:p>
        </p:txBody>
      </p:sp>
      <p:sp>
        <p:nvSpPr>
          <p:cNvPr id="3" name="Espaço Reservado para Conteúdo 2">
            <a:extLst>
              <a:ext uri="{FF2B5EF4-FFF2-40B4-BE49-F238E27FC236}">
                <a16:creationId xmlns:a16="http://schemas.microsoft.com/office/drawing/2014/main" id="{D9E54AF5-C210-40D4-8093-506F7B11C5A2}"/>
              </a:ext>
            </a:extLst>
          </p:cNvPr>
          <p:cNvSpPr>
            <a:spLocks noGrp="1"/>
          </p:cNvSpPr>
          <p:nvPr>
            <p:ph idx="1"/>
          </p:nvPr>
        </p:nvSpPr>
        <p:spPr/>
        <p:txBody>
          <a:bodyPr/>
          <a:lstStyle/>
          <a:p>
            <a:r>
              <a:rPr lang="pt-BR" dirty="0"/>
              <a:t>Na origem</a:t>
            </a:r>
          </a:p>
          <a:p>
            <a:r>
              <a:rPr lang="en-US" dirty="0" err="1"/>
              <a:t>Associação</a:t>
            </a:r>
            <a:r>
              <a:rPr lang="en-US" dirty="0"/>
              <a:t> dos </a:t>
            </a:r>
            <a:r>
              <a:rPr lang="en-US" dirty="0" err="1"/>
              <a:t>Trabalhadores</a:t>
            </a:r>
            <a:r>
              <a:rPr lang="en-US" dirty="0"/>
              <a:t> </a:t>
            </a:r>
            <a:r>
              <a:rPr lang="pt-BR" dirty="0"/>
              <a:t>Indianos e a Aliança das Pessoas Negras. Publicações políticas </a:t>
            </a:r>
            <a:r>
              <a:rPr lang="en-US" dirty="0" err="1"/>
              <a:t>importantes</a:t>
            </a:r>
            <a:r>
              <a:rPr lang="en-US" dirty="0"/>
              <a:t> do </a:t>
            </a:r>
            <a:r>
              <a:rPr lang="en-US" dirty="0" err="1"/>
              <a:t>período</a:t>
            </a:r>
            <a:r>
              <a:rPr lang="en-US" dirty="0"/>
              <a:t>, </a:t>
            </a:r>
            <a:r>
              <a:rPr lang="en-US" dirty="0" err="1"/>
              <a:t>como</a:t>
            </a:r>
            <a:r>
              <a:rPr lang="en-US" dirty="0"/>
              <a:t> Race Today e Race and Class, </a:t>
            </a:r>
            <a:r>
              <a:rPr lang="pt-BR" dirty="0"/>
              <a:t>tratavam da articulação entre racismo e relações de classe. A revista </a:t>
            </a:r>
            <a:r>
              <a:rPr lang="pt-BR" dirty="0" err="1"/>
              <a:t>Race</a:t>
            </a:r>
            <a:r>
              <a:rPr lang="pt-BR" dirty="0"/>
              <a:t> </a:t>
            </a:r>
            <a:r>
              <a:rPr lang="pt-BR" dirty="0" err="1"/>
              <a:t>and</a:t>
            </a:r>
            <a:r>
              <a:rPr lang="pt-BR" dirty="0"/>
              <a:t> </a:t>
            </a:r>
            <a:r>
              <a:rPr lang="pt-BR" dirty="0" err="1"/>
              <a:t>Class</a:t>
            </a:r>
            <a:r>
              <a:rPr lang="pt-BR" dirty="0"/>
              <a:t> ainda estava forte na década de 1990 como importante revista comprometida com a resistência aos racismos e </a:t>
            </a:r>
            <a:r>
              <a:rPr lang="en-US" dirty="0" err="1"/>
              <a:t>desigualdades</a:t>
            </a:r>
            <a:r>
              <a:rPr lang="en-US" dirty="0"/>
              <a:t> de </a:t>
            </a:r>
            <a:r>
              <a:rPr lang="en-US" dirty="0" err="1"/>
              <a:t>classe</a:t>
            </a:r>
            <a:r>
              <a:rPr lang="en-US" dirty="0"/>
              <a:t> </a:t>
            </a:r>
            <a:r>
              <a:rPr lang="en-US" dirty="0" err="1"/>
              <a:t>globais</a:t>
            </a:r>
            <a:endParaRPr lang="en-US" dirty="0"/>
          </a:p>
          <a:p>
            <a:r>
              <a:rPr lang="en-US" dirty="0" err="1"/>
              <a:t>Lutas</a:t>
            </a:r>
            <a:r>
              <a:rPr lang="en-US" dirty="0"/>
              <a:t> </a:t>
            </a:r>
            <a:r>
              <a:rPr lang="en-US" dirty="0" err="1"/>
              <a:t>anticoloniais</a:t>
            </a:r>
            <a:r>
              <a:rPr lang="en-US" dirty="0"/>
              <a:t> Africa, Asia e Caribe</a:t>
            </a:r>
          </a:p>
          <a:p>
            <a:r>
              <a:rPr lang="en-US" dirty="0" err="1"/>
              <a:t>Deslocar</a:t>
            </a:r>
            <a:r>
              <a:rPr lang="en-US" dirty="0"/>
              <a:t> </a:t>
            </a:r>
            <a:r>
              <a:rPr lang="en-US" dirty="0" err="1"/>
              <a:t>categorias</a:t>
            </a:r>
            <a:r>
              <a:rPr lang="en-US" dirty="0"/>
              <a:t> </a:t>
            </a:r>
            <a:r>
              <a:rPr lang="en-US" dirty="0" err="1"/>
              <a:t>imigrante</a:t>
            </a:r>
            <a:r>
              <a:rPr lang="en-US" dirty="0"/>
              <a:t> e </a:t>
            </a:r>
            <a:r>
              <a:rPr lang="en-US" dirty="0" err="1"/>
              <a:t>minoria</a:t>
            </a:r>
            <a:r>
              <a:rPr lang="en-US" dirty="0"/>
              <a:t> </a:t>
            </a:r>
            <a:r>
              <a:rPr lang="en-US" dirty="0" err="1"/>
              <a:t>étnica</a:t>
            </a:r>
            <a:endParaRPr lang="en-US" dirty="0"/>
          </a:p>
        </p:txBody>
      </p:sp>
    </p:spTree>
    <p:extLst>
      <p:ext uri="{BB962C8B-B14F-4D97-AF65-F5344CB8AC3E}">
        <p14:creationId xmlns:p14="http://schemas.microsoft.com/office/powerpoint/2010/main" val="15481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50940-5FFF-43D5-B45E-DDE0A3873237}"/>
              </a:ext>
            </a:extLst>
          </p:cNvPr>
          <p:cNvSpPr>
            <a:spLocks noGrp="1"/>
          </p:cNvSpPr>
          <p:nvPr>
            <p:ph type="title"/>
          </p:nvPr>
        </p:nvSpPr>
        <p:spPr/>
        <p:txBody>
          <a:bodyPr/>
          <a:lstStyle/>
          <a:p>
            <a:r>
              <a:rPr lang="pt-BR" dirty="0"/>
              <a:t>Críticas</a:t>
            </a:r>
            <a:endParaRPr lang="en-US" dirty="0"/>
          </a:p>
        </p:txBody>
      </p:sp>
      <p:sp>
        <p:nvSpPr>
          <p:cNvPr id="3" name="Espaço Reservado para Conteúdo 2">
            <a:extLst>
              <a:ext uri="{FF2B5EF4-FFF2-40B4-BE49-F238E27FC236}">
                <a16:creationId xmlns:a16="http://schemas.microsoft.com/office/drawing/2014/main" id="{5D0DB7A8-561F-411C-8864-00A1377A55A5}"/>
              </a:ext>
            </a:extLst>
          </p:cNvPr>
          <p:cNvSpPr>
            <a:spLocks noGrp="1"/>
          </p:cNvSpPr>
          <p:nvPr>
            <p:ph idx="1"/>
          </p:nvPr>
        </p:nvSpPr>
        <p:spPr/>
        <p:txBody>
          <a:bodyPr>
            <a:normAutofit fontScale="92500" lnSpcReduction="20000"/>
          </a:bodyPr>
          <a:lstStyle/>
          <a:p>
            <a:r>
              <a:rPr lang="pt-BR" i="1" dirty="0"/>
              <a:t>O conceito nega a identidade cultural asiática</a:t>
            </a:r>
          </a:p>
          <a:p>
            <a:r>
              <a:rPr lang="pt-BR" dirty="0"/>
              <a:t>Para </a:t>
            </a:r>
            <a:r>
              <a:rPr lang="pt-BR" dirty="0" err="1"/>
              <a:t>Brha</a:t>
            </a:r>
            <a:r>
              <a:rPr lang="pt-BR" dirty="0"/>
              <a:t> “a diferença cultural não era o princípio organizador” “As lutas políticas concretas em que o novo significado se fundava reconhecia diferenças culturais, mas buscava realizar a unidade política contra o racismo.”</a:t>
            </a:r>
          </a:p>
          <a:p>
            <a:r>
              <a:rPr lang="pt-BR" dirty="0"/>
              <a:t>Existem especificidades culturais dentro dos próprios grupos (África </a:t>
            </a:r>
            <a:r>
              <a:rPr lang="pt-BR" dirty="0" err="1"/>
              <a:t>sub-sahariana</a:t>
            </a:r>
            <a:r>
              <a:rPr lang="pt-BR" dirty="0"/>
              <a:t>)</a:t>
            </a:r>
          </a:p>
          <a:p>
            <a:r>
              <a:rPr lang="pt-BR" i="1" dirty="0"/>
              <a:t>Não tem sentido </a:t>
            </a:r>
            <a:r>
              <a:rPr lang="pt-BR" i="1" dirty="0" err="1"/>
              <a:t>pq</a:t>
            </a:r>
            <a:r>
              <a:rPr lang="pt-BR" i="1" dirty="0"/>
              <a:t> muitos não se identificam como “negro”. </a:t>
            </a:r>
          </a:p>
          <a:p>
            <a:r>
              <a:rPr lang="en-US" dirty="0"/>
              <a:t>“Como </a:t>
            </a:r>
            <a:r>
              <a:rPr lang="en-US" dirty="0" err="1"/>
              <a:t>movimento</a:t>
            </a:r>
            <a:r>
              <a:rPr lang="en-US" dirty="0"/>
              <a:t> social, o </a:t>
            </a:r>
            <a:r>
              <a:rPr lang="pt-BR" dirty="0"/>
              <a:t>ativismo negro tinha como alvo gerar solidariedade; ele não necessariamente supunha que todos os membros das diversas comunidades negras inevitavelmente se identificariam com o conceito em seu uso britânico.”</a:t>
            </a:r>
          </a:p>
          <a:p>
            <a:endParaRPr lang="en-US" dirty="0"/>
          </a:p>
        </p:txBody>
      </p:sp>
    </p:spTree>
    <p:extLst>
      <p:ext uri="{BB962C8B-B14F-4D97-AF65-F5344CB8AC3E}">
        <p14:creationId xmlns:p14="http://schemas.microsoft.com/office/powerpoint/2010/main" val="212634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97FA06-0527-4635-A92E-37B6A2D8E667}"/>
              </a:ext>
            </a:extLst>
          </p:cNvPr>
          <p:cNvSpPr>
            <a:spLocks noGrp="1"/>
          </p:cNvSpPr>
          <p:nvPr>
            <p:ph type="title"/>
          </p:nvPr>
        </p:nvSpPr>
        <p:spPr/>
        <p:txBody>
          <a:bodyPr/>
          <a:lstStyle/>
          <a:p>
            <a:r>
              <a:rPr lang="pt-BR" dirty="0"/>
              <a:t>Distribuição de recursos</a:t>
            </a:r>
            <a:endParaRPr lang="en-US" dirty="0"/>
          </a:p>
        </p:txBody>
      </p:sp>
      <p:sp>
        <p:nvSpPr>
          <p:cNvPr id="3" name="Espaço Reservado para Conteúdo 2">
            <a:extLst>
              <a:ext uri="{FF2B5EF4-FFF2-40B4-BE49-F238E27FC236}">
                <a16:creationId xmlns:a16="http://schemas.microsoft.com/office/drawing/2014/main" id="{E08CEA46-5B51-4E37-BF01-10C8A2870DB5}"/>
              </a:ext>
            </a:extLst>
          </p:cNvPr>
          <p:cNvSpPr>
            <a:spLocks noGrp="1"/>
          </p:cNvSpPr>
          <p:nvPr>
            <p:ph idx="1"/>
          </p:nvPr>
        </p:nvSpPr>
        <p:spPr/>
        <p:txBody>
          <a:bodyPr>
            <a:normAutofit/>
          </a:bodyPr>
          <a:lstStyle/>
          <a:p>
            <a:r>
              <a:rPr lang="pt-BR" dirty="0"/>
              <a:t>Argumenta-se que o termo “negro” serve para ocultar as necessidades culturais de outros grupos que não aqueles de </a:t>
            </a:r>
            <a:r>
              <a:rPr lang="en-US" dirty="0" err="1"/>
              <a:t>origem</a:t>
            </a:r>
            <a:r>
              <a:rPr lang="en-US" dirty="0"/>
              <a:t> </a:t>
            </a:r>
            <a:r>
              <a:rPr lang="en-US" dirty="0" err="1"/>
              <a:t>africano-caribenha</a:t>
            </a:r>
            <a:endParaRPr lang="en-US" dirty="0"/>
          </a:p>
          <a:p>
            <a:r>
              <a:rPr lang="en-US" dirty="0" err="1"/>
              <a:t>Etnicismo</a:t>
            </a:r>
            <a:r>
              <a:rPr lang="en-US" dirty="0"/>
              <a:t>: “</a:t>
            </a:r>
            <a:r>
              <a:rPr lang="pt-BR" dirty="0"/>
              <a:t>postula “diferença étnica” como modalidade principal em torno da qual a vida social é constituída e experimentada. Necessidades culturais são definidas em termos amplos como independentes de outras experiências sociais centradas em classe, gênero, raça ou sexualidade. Isso significa que se supõe que um grupo identificado como culturalmente diferente é internamente homogêneo, quando esse, patentemente, não é o caso.”</a:t>
            </a:r>
            <a:endParaRPr lang="en-US" dirty="0"/>
          </a:p>
        </p:txBody>
      </p:sp>
    </p:spTree>
    <p:extLst>
      <p:ext uri="{BB962C8B-B14F-4D97-AF65-F5344CB8AC3E}">
        <p14:creationId xmlns:p14="http://schemas.microsoft.com/office/powerpoint/2010/main" val="415204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185A77-22FC-40B1-B08A-B35066F5154D}"/>
              </a:ext>
            </a:extLst>
          </p:cNvPr>
          <p:cNvSpPr>
            <a:spLocks noGrp="1"/>
          </p:cNvSpPr>
          <p:nvPr>
            <p:ph type="title"/>
          </p:nvPr>
        </p:nvSpPr>
        <p:spPr/>
        <p:txBody>
          <a:bodyPr/>
          <a:lstStyle/>
          <a:p>
            <a:r>
              <a:rPr lang="pt-BR" dirty="0"/>
              <a:t>Ressignificação pelo Estado</a:t>
            </a:r>
            <a:endParaRPr lang="en-US" dirty="0"/>
          </a:p>
        </p:txBody>
      </p:sp>
      <p:sp>
        <p:nvSpPr>
          <p:cNvPr id="3" name="Espaço Reservado para Conteúdo 2">
            <a:extLst>
              <a:ext uri="{FF2B5EF4-FFF2-40B4-BE49-F238E27FC236}">
                <a16:creationId xmlns:a16="http://schemas.microsoft.com/office/drawing/2014/main" id="{D8C4D7C9-8D72-46CD-94FE-3A82BCF6BE35}"/>
              </a:ext>
            </a:extLst>
          </p:cNvPr>
          <p:cNvSpPr>
            <a:spLocks noGrp="1"/>
          </p:cNvSpPr>
          <p:nvPr>
            <p:ph idx="1"/>
          </p:nvPr>
        </p:nvSpPr>
        <p:spPr/>
        <p:txBody>
          <a:bodyPr>
            <a:normAutofit/>
          </a:bodyPr>
          <a:lstStyle/>
          <a:p>
            <a:r>
              <a:rPr lang="pt-BR" dirty="0"/>
              <a:t>Base política</a:t>
            </a:r>
          </a:p>
          <a:p>
            <a:r>
              <a:rPr lang="pt-BR" dirty="0"/>
              <a:t>Da solidariedade aos conflitos: Financiamento em relação ao Estado </a:t>
            </a:r>
          </a:p>
          <a:p>
            <a:r>
              <a:rPr lang="pt-BR" dirty="0"/>
              <a:t>Substituição do termo “negro” para pessoas de ascendência africana e “indianos” para sul-asiáticas – Diversidades de culturas</a:t>
            </a:r>
          </a:p>
        </p:txBody>
      </p:sp>
    </p:spTree>
    <p:extLst>
      <p:ext uri="{BB962C8B-B14F-4D97-AF65-F5344CB8AC3E}">
        <p14:creationId xmlns:p14="http://schemas.microsoft.com/office/powerpoint/2010/main" val="2100109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3057</Words>
  <Application>Microsoft Office PowerPoint</Application>
  <PresentationFormat>Widescreen</PresentationFormat>
  <Paragraphs>130</Paragraphs>
  <Slides>35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35</vt:i4>
      </vt:variant>
    </vt:vector>
  </HeadingPairs>
  <TitlesOfParts>
    <vt:vector size="39" baseType="lpstr">
      <vt:lpstr>Arial</vt:lpstr>
      <vt:lpstr>Calibri</vt:lpstr>
      <vt:lpstr>Calibri Light</vt:lpstr>
      <vt:lpstr>Tema do Office</vt:lpstr>
      <vt:lpstr>Diferença, diversidade, diferenciação</vt:lpstr>
      <vt:lpstr>Livro</vt:lpstr>
      <vt:lpstr>Essencialismo</vt:lpstr>
      <vt:lpstr>Apresentação do PowerPoint</vt:lpstr>
      <vt:lpstr>1. Diferença a partir da categoria “negro”</vt:lpstr>
      <vt:lpstr>Negro e classe</vt:lpstr>
      <vt:lpstr>Críticas</vt:lpstr>
      <vt:lpstr>Distribuição de recursos</vt:lpstr>
      <vt:lpstr>Ressignificação pelo Estado</vt:lpstr>
      <vt:lpstr>Alternativas: indiano</vt:lpstr>
      <vt:lpstr>Alternativas: asiático (Hindustão)</vt:lpstr>
      <vt:lpstr>Construção dos termos</vt:lpstr>
      <vt:lpstr>2. Diferença e feminismo</vt:lpstr>
      <vt:lpstr>Apresentação do PowerPoint</vt:lpstr>
      <vt:lpstr>Tipologia de manual (diferenças que são objeto de contestação)</vt:lpstr>
      <vt:lpstr>Feminismo “socialista”</vt:lpstr>
      <vt:lpstr>Pouca atenção (ocidental) à racialização de gênero, classe e sexualidade</vt:lpstr>
      <vt:lpstr>As diversas diferenças</vt:lpstr>
      <vt:lpstr>Apresentação do PowerPoint</vt:lpstr>
      <vt:lpstr>Diferenças</vt:lpstr>
      <vt:lpstr>Hierarquias de opressão</vt:lpstr>
      <vt:lpstr>Efeito das críticas</vt:lpstr>
      <vt:lpstr>Apresentação do PowerPoint</vt:lpstr>
      <vt:lpstr>Apresentação do PowerPoint</vt:lpstr>
      <vt:lpstr>Feminismo negro e branco</vt:lpstr>
      <vt:lpstr>Feminismo negro na GB</vt:lpstr>
      <vt:lpstr>Proposta</vt:lpstr>
      <vt:lpstr>3. Quadro analítico diferente</vt:lpstr>
      <vt:lpstr>Diferença como Experiência</vt:lpstr>
      <vt:lpstr>Diferença como Relação Social</vt:lpstr>
      <vt:lpstr>Diferença como subjetividade</vt:lpstr>
      <vt:lpstr>Diferença como identidade</vt:lpstr>
      <vt:lpstr>Construção da identidade coletiva</vt:lpstr>
      <vt:lpstr>Diferença</vt:lpstr>
      <vt:lpstr>Essencialismo estratégico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Diferença, diversidade, diferenciação</dc:title>
  <dc:creator>Claudia</dc:creator>
  <cp:lastModifiedBy>Claudia</cp:lastModifiedBy>
  <cp:revision>19</cp:revision>
  <dcterms:created xsi:type="dcterms:W3CDTF">2019-04-03T13:28:32Z</dcterms:created>
  <dcterms:modified xsi:type="dcterms:W3CDTF">2019-04-03T15:54:59Z</dcterms:modified>
</cp:coreProperties>
</file>