
<file path=[Content_Types].xml><?xml version="1.0" encoding="utf-8"?>
<Types xmlns="http://schemas.openxmlformats.org/package/2006/content-types">
  <Default ContentType="image/gif" Extension="gif"/>
  <Default ContentType="application/xml" Extension="xml"/>
  <Default ContentType="image/png" Extension="png"/>
  <Default ContentType="image/jpeg" Extension="jpe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10.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121.xml"/>
  <Override ContentType="application/vnd.openxmlformats-officedocument.presentationml.slide+xml" PartName="/ppt/slides/slide43.xml"/>
  <Override ContentType="application/vnd.openxmlformats-officedocument.presentationml.slide+xml" PartName="/ppt/slides/slide78.xml"/>
  <Override ContentType="application/vnd.openxmlformats-officedocument.presentationml.slide+xml" PartName="/ppt/slides/slide86.xml"/>
  <Override ContentType="application/vnd.openxmlformats-officedocument.presentationml.slide+xml" PartName="/ppt/slides/slide35.xml"/>
  <Override ContentType="application/vnd.openxmlformats-officedocument.presentationml.slide+xml" PartName="/ppt/slides/slide105.xml"/>
  <Override ContentType="application/vnd.openxmlformats-officedocument.presentationml.slide+xml" PartName="/ppt/slides/slide148.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138.xml"/>
  <Override ContentType="application/vnd.openxmlformats-officedocument.presentationml.slide+xml" PartName="/ppt/slides/slide25.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13.xml"/>
  <Override ContentType="application/vnd.openxmlformats-officedocument.presentationml.slide+xml" PartName="/ppt/slides/slide94.xml"/>
  <Override ContentType="application/vnd.openxmlformats-officedocument.presentationml.slide+xml" PartName="/ppt/slides/slide68.xml"/>
  <Override ContentType="application/vnd.openxmlformats-officedocument.presentationml.slide+xml" PartName="/ppt/slides/slide156.xml"/>
  <Override ContentType="application/vnd.openxmlformats-officedocument.presentationml.slide+xml" PartName="/ppt/slides/slide84.xml"/>
  <Override ContentType="application/vnd.openxmlformats-officedocument.presentationml.slide+xml" PartName="/ppt/slides/slide107.xml"/>
  <Override ContentType="application/vnd.openxmlformats-officedocument.presentationml.slide+xml" PartName="/ppt/slides/slide37.xml"/>
  <Override ContentType="application/vnd.openxmlformats-officedocument.presentationml.slide+xml" PartName="/ppt/slides/slide123.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136.xml"/>
  <Override ContentType="application/vnd.openxmlformats-officedocument.presentationml.slide+xml" PartName="/ppt/slides/slide154.xml"/>
  <Override ContentType="application/vnd.openxmlformats-officedocument.presentationml.slide+xml" PartName="/ppt/slides/slide111.xml"/>
  <Override ContentType="application/vnd.openxmlformats-officedocument.presentationml.slide+xml" PartName="/ppt/slides/slide10.xml"/>
  <Override ContentType="application/vnd.openxmlformats-officedocument.presentationml.slide+xml" PartName="/ppt/slides/slide53.xml"/>
  <Override ContentType="application/vnd.openxmlformats-officedocument.presentationml.slide+xml" PartName="/ppt/slides/slide141.xml"/>
  <Override ContentType="application/vnd.openxmlformats-officedocument.presentationml.slide+xml" PartName="/ppt/slides/slide96.xml"/>
  <Override ContentType="application/vnd.openxmlformats-officedocument.presentationml.slide+xml" PartName="/ppt/slides/slide48.xml"/>
  <Override ContentType="application/vnd.openxmlformats-officedocument.presentationml.slide+xml" PartName="/ppt/slides/slide22.xml"/>
  <Override ContentType="application/vnd.openxmlformats-officedocument.presentationml.slide+xml" PartName="/ppt/slides/slide82.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18.xml"/>
  <Override ContentType="application/vnd.openxmlformats-officedocument.presentationml.slide+xml" PartName="/ppt/slides/slide142.xml"/>
  <Override ContentType="application/vnd.openxmlformats-officedocument.presentationml.slide+xml" PartName="/ppt/slides/slide108.xml"/>
  <Override ContentType="application/vnd.openxmlformats-officedocument.presentationml.slide+xml" PartName="/ppt/slides/slide12.xml"/>
  <Override ContentType="application/vnd.openxmlformats-officedocument.presentationml.slide+xml" PartName="/ppt/slides/slide98.xml"/>
  <Override ContentType="application/vnd.openxmlformats-officedocument.presentationml.slide+xml" PartName="/ppt/slides/slide152.xml"/>
  <Override ContentType="application/vnd.openxmlformats-officedocument.presentationml.slide+xml" PartName="/ppt/slides/slide125.xml"/>
  <Override ContentType="application/vnd.openxmlformats-officedocument.presentationml.slide+xml" PartName="/ppt/slides/slide72.xml"/>
  <Override ContentType="application/vnd.openxmlformats-officedocument.presentationml.slide+xml" PartName="/ppt/slides/slide135.xml"/>
  <Override ContentType="application/vnd.openxmlformats-officedocument.presentationml.slide+xml" PartName="/ppt/slides/slide20.xml"/>
  <Override ContentType="application/vnd.openxmlformats-officedocument.presentationml.slide+xml" PartName="/ppt/slides/slide46.xml"/>
  <Override ContentType="application/vnd.openxmlformats-officedocument.presentationml.slide+xml" PartName="/ppt/slides/slide3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89.xml"/>
  <Override ContentType="application/vnd.openxmlformats-officedocument.presentationml.slide+xml" PartName="/ppt/slides/slide76.xml"/>
  <Override ContentType="application/vnd.openxmlformats-officedocument.presentationml.slide+xml" PartName="/ppt/slides/slide129.xml"/>
  <Override ContentType="application/vnd.openxmlformats-officedocument.presentationml.slide+xml" PartName="/ppt/slides/slide63.xml"/>
  <Override ContentType="application/vnd.openxmlformats-officedocument.presentationml.slide+xml" PartName="/ppt/slides/slide159.xml"/>
  <Override ContentType="application/vnd.openxmlformats-officedocument.presentationml.slide+xml" PartName="/ppt/slides/slide131.xml"/>
  <Override ContentType="application/vnd.openxmlformats-officedocument.presentationml.slide+xml" PartName="/ppt/slides/slide93.xml"/>
  <Override ContentType="application/vnd.openxmlformats-officedocument.presentationml.slide+xml" PartName="/ppt/slides/slide116.xml"/>
  <Override ContentType="application/vnd.openxmlformats-officedocument.presentationml.slide+xml" PartName="/ppt/slides/slide101.xml"/>
  <Override ContentType="application/vnd.openxmlformats-officedocument.presentationml.slide+xml" PartName="/ppt/slides/slide144.xml"/>
  <Override ContentType="application/vnd.openxmlformats-officedocument.presentationml.slide+xml" PartName="/ppt/slides/slide80.xml"/>
  <Override ContentType="application/vnd.openxmlformats-officedocument.presentationml.slide+xml" PartName="/ppt/slides/slide103.xml"/>
  <Override ContentType="application/vnd.openxmlformats-officedocument.presentationml.slide+xml" PartName="/ppt/slides/slide61.xml"/>
  <Override ContentType="application/vnd.openxmlformats-officedocument.presentationml.slide+xml" PartName="/ppt/slides/slide133.xml"/>
  <Override ContentType="application/vnd.openxmlformats-officedocument.presentationml.slide+xml" PartName="/ppt/slides/slide91.xml"/>
  <Override ContentType="application/vnd.openxmlformats-officedocument.presentationml.slide+xml" PartName="/ppt/slides/slide114.xml"/>
  <Override ContentType="application/vnd.openxmlformats-officedocument.presentationml.slide+xml" PartName="/ppt/slides/slide31.xml"/>
  <Override ContentType="application/vnd.openxmlformats-officedocument.presentationml.slide+xml" PartName="/ppt/slides/slide127.xml"/>
  <Override ContentType="application/vnd.openxmlformats-officedocument.presentationml.slide+xml" PartName="/ppt/slides/slide146.xml"/>
  <Override ContentType="application/vnd.openxmlformats-officedocument.presentationml.slide+xml" PartName="/ppt/slides/slide150.xml"/>
  <Override ContentType="application/vnd.openxmlformats-officedocument.presentationml.slide+xml" PartName="/ppt/slides/slide120.xml"/>
  <Override ContentType="application/vnd.openxmlformats-officedocument.presentationml.slide+xml" PartName="/ppt/slides/slide87.xml"/>
  <Override ContentType="application/vnd.openxmlformats-officedocument.presentationml.slide+xml" PartName="/ppt/slides/slide74.xml"/>
  <Override ContentType="application/vnd.openxmlformats-officedocument.presentationml.slide+xml" PartName="/ppt/slides/slide57.xml"/>
  <Override ContentType="application/vnd.openxmlformats-officedocument.presentationml.slide+xml" PartName="/ppt/slides/slide27.xml"/>
  <Override ContentType="application/vnd.openxmlformats-officedocument.presentationml.slide+xml" PartName="/ppt/slides/slide44.xml"/>
  <Override ContentType="application/vnd.openxmlformats-officedocument.presentationml.slide+xml" PartName="/ppt/slides/slide2.xml"/>
  <Override ContentType="application/vnd.openxmlformats-officedocument.presentationml.slide+xml" PartName="/ppt/slides/slide1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39.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12.xml"/>
  <Override ContentType="application/vnd.openxmlformats-officedocument.presentationml.slide+xml" PartName="/ppt/slides/slide95.xml"/>
  <Override ContentType="application/vnd.openxmlformats-officedocument.presentationml.slide+xml" PartName="/ppt/slides/slide155.xml"/>
  <Override ContentType="application/vnd.openxmlformats-officedocument.presentationml.slide+xml" PartName="/ppt/slides/slide69.xml"/>
  <Override ContentType="application/vnd.openxmlformats-officedocument.presentationml.slide+xml" PartName="/ppt/slides/slide85.xml"/>
  <Override ContentType="application/vnd.openxmlformats-officedocument.presentationml.slide+xml" PartName="/ppt/slides/slide157.xml"/>
  <Override ContentType="application/vnd.openxmlformats-officedocument.presentationml.slide+xml" PartName="/ppt/slides/slide42.xml"/>
  <Override ContentType="application/vnd.openxmlformats-officedocument.presentationml.slide+xml" PartName="/ppt/slides/slide50.xml"/>
  <Override ContentType="application/vnd.openxmlformats-officedocument.presentationml.slide+xml" PartName="/ppt/slides/slide77.xml"/>
  <Override ContentType="application/vnd.openxmlformats-officedocument.presentationml.slide+xml" PartName="/ppt/slides/slide34.xml"/>
  <Override ContentType="application/vnd.openxmlformats-officedocument.presentationml.slide+xml" PartName="/ppt/slides/slide122.xml"/>
  <Override ContentType="application/vnd.openxmlformats-officedocument.presentationml.slide+xml" PartName="/ppt/slides/slide130.xml"/>
  <Override ContentType="application/vnd.openxmlformats-officedocument.presentationml.slide+xml" PartName="/ppt/slides/slide147.xml"/>
  <Override ContentType="application/vnd.openxmlformats-officedocument.presentationml.slide+xml" PartName="/ppt/slides/slide16.xml"/>
  <Override ContentType="application/vnd.openxmlformats-officedocument.presentationml.slide+xml" PartName="/ppt/slides/slide104.xml"/>
  <Override ContentType="application/vnd.openxmlformats-officedocument.presentationml.slide+xml" PartName="/ppt/slides/slide97.xml"/>
  <Override ContentType="application/vnd.openxmlformats-officedocument.presentationml.slide+xml" PartName="/ppt/slides/slide24.xml"/>
  <Override ContentType="application/vnd.openxmlformats-officedocument.presentationml.slide+xml" PartName="/ppt/slides/slide140.xml"/>
  <Override ContentType="application/vnd.openxmlformats-officedocument.presentationml.slide+xml" PartName="/ppt/slides/slide11.xml"/>
  <Override ContentType="application/vnd.openxmlformats-officedocument.presentationml.slide+xml" PartName="/ppt/slides/slide137.xml"/>
  <Override ContentType="application/vnd.openxmlformats-officedocument.presentationml.slide+xml" PartName="/ppt/slides/slide110.xml"/>
  <Override ContentType="application/vnd.openxmlformats-officedocument.presentationml.slide+xml" PartName="/ppt/slides/slide153.xml"/>
  <Override ContentType="application/vnd.openxmlformats-officedocument.presentationml.slide+xml" PartName="/ppt/slides/slide6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79.xml"/>
  <Override ContentType="application/vnd.openxmlformats-officedocument.presentationml.slide+xml" PartName="/ppt/slides/slide149.xml"/>
  <Override ContentType="application/vnd.openxmlformats-officedocument.presentationml.slide+xml" PartName="/ppt/slides/slide49.xml"/>
  <Override ContentType="application/vnd.openxmlformats-officedocument.presentationml.slide+xml" PartName="/ppt/slides/slide124.xml"/>
  <Override ContentType="application/vnd.openxmlformats-officedocument.presentationml.slide+xml" PartName="/ppt/slides/slide83.xml"/>
  <Override ContentType="application/vnd.openxmlformats-officedocument.presentationml.slide+xml" PartName="/ppt/slides/slide106.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119.xml"/>
  <Override ContentType="application/vnd.openxmlformats-officedocument.presentationml.slide+xml" PartName="/ppt/slides/slide40.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126.xml"/>
  <Override ContentType="application/vnd.openxmlformats-officedocument.presentationml.slide+xml" PartName="/ppt/slides/slide151.xml"/>
  <Override ContentType="application/vnd.openxmlformats-officedocument.presentationml.slide+xml" PartName="/ppt/slides/slide109.xml"/>
  <Override ContentType="application/vnd.openxmlformats-officedocument.presentationml.slide+xml" PartName="/ppt/slides/slide134.xml"/>
  <Override ContentType="application/vnd.openxmlformats-officedocument.presentationml.slide+xml" PartName="/ppt/slides/slide99.xml"/>
  <Override ContentType="application/vnd.openxmlformats-officedocument.presentationml.slide+xml" PartName="/ppt/slides/slide39.xml"/>
  <Override ContentType="application/vnd.openxmlformats-officedocument.presentationml.slide+xml" PartName="/ppt/slides/slide56.xml"/>
  <Override ContentType="application/vnd.openxmlformats-officedocument.presentationml.slide+xml" PartName="/ppt/slides/slide13.xml"/>
  <Override ContentType="application/vnd.openxmlformats-officedocument.presentationml.slide+xml" PartName="/ppt/slides/slide47.xml"/>
  <Override ContentType="application/vnd.openxmlformats-officedocument.presentationml.slide+xml" PartName="/ppt/slides/slide160.xml"/>
  <Override ContentType="application/vnd.openxmlformats-officedocument.presentationml.slide+xml" PartName="/ppt/slides/slide21.xml"/>
  <Override ContentType="application/vnd.openxmlformats-officedocument.presentationml.slide+xml" PartName="/ppt/slides/slide100.xml"/>
  <Override ContentType="application/vnd.openxmlformats-officedocument.presentationml.slide+xml" PartName="/ppt/slides/slide64.xml"/>
  <Override ContentType="application/vnd.openxmlformats-officedocument.presentationml.slide+xml" PartName="/ppt/slides/slide90.xml"/>
  <Override ContentType="application/vnd.openxmlformats-officedocument.presentationml.slide+xml" PartName="/ppt/slides/slide81.xml"/>
  <Override ContentType="application/vnd.openxmlformats-officedocument.presentationml.slide+xml" PartName="/ppt/slides/slide8.xml"/>
  <Override ContentType="application/vnd.openxmlformats-officedocument.presentationml.slide+xml" PartName="/ppt/slides/slide143.xml"/>
  <Override ContentType="application/vnd.openxmlformats-officedocument.presentationml.slide+xml" PartName="/ppt/slides/slide117.xml"/>
  <Override ContentType="application/vnd.openxmlformats-officedocument.presentationml.slide+xml" PartName="/ppt/slides/slide145.xml"/>
  <Override ContentType="application/vnd.openxmlformats-officedocument.presentationml.slide+xml" PartName="/ppt/slides/slide132.xml"/>
  <Override ContentType="application/vnd.openxmlformats-officedocument.presentationml.slide+xml" PartName="/ppt/slides/slide62.xml"/>
  <Override ContentType="application/vnd.openxmlformats-officedocument.presentationml.slide+xml" PartName="/ppt/slides/slide32.xml"/>
  <Override ContentType="application/vnd.openxmlformats-officedocument.presentationml.slide+xml" PartName="/ppt/slides/slide75.xml"/>
  <Override ContentType="application/vnd.openxmlformats-officedocument.presentationml.slide+xml" PartName="/ppt/slides/slide58.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88.xml"/>
  <Override ContentType="application/vnd.openxmlformats-officedocument.presentationml.slide+xml" PartName="/ppt/slides/slide128.xml"/>
  <Override ContentType="application/vnd.openxmlformats-officedocument.presentationml.slide+xml" PartName="/ppt/slides/slide158.xml"/>
  <Override ContentType="application/vnd.openxmlformats-officedocument.presentationml.slide+xml" PartName="/ppt/slides/slide92.xml"/>
  <Override ContentType="application/vnd.openxmlformats-officedocument.presentationml.slide+xml" PartName="/ppt/slides/slide115.xml"/>
  <Override ContentType="application/vnd.openxmlformats-officedocument.presentationml.slide+xml" PartName="/ppt/slides/slide10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2" r:id="rId82"/>
    <p:sldId id="333" r:id="rId83"/>
    <p:sldId id="334" r:id="rId84"/>
    <p:sldId id="335" r:id="rId85"/>
    <p:sldId id="336" r:id="rId86"/>
    <p:sldId id="337" r:id="rId87"/>
    <p:sldId id="338" r:id="rId88"/>
    <p:sldId id="339" r:id="rId89"/>
    <p:sldId id="340" r:id="rId90"/>
    <p:sldId id="341" r:id="rId91"/>
    <p:sldId id="342" r:id="rId92"/>
    <p:sldId id="343" r:id="rId93"/>
    <p:sldId id="344" r:id="rId94"/>
    <p:sldId id="345" r:id="rId95"/>
    <p:sldId id="346" r:id="rId96"/>
    <p:sldId id="347" r:id="rId97"/>
    <p:sldId id="348" r:id="rId98"/>
    <p:sldId id="349" r:id="rId99"/>
    <p:sldId id="350" r:id="rId100"/>
    <p:sldId id="351" r:id="rId101"/>
    <p:sldId id="352" r:id="rId102"/>
    <p:sldId id="353" r:id="rId103"/>
    <p:sldId id="354" r:id="rId104"/>
    <p:sldId id="355" r:id="rId105"/>
    <p:sldId id="356" r:id="rId106"/>
    <p:sldId id="357" r:id="rId107"/>
    <p:sldId id="358" r:id="rId108"/>
    <p:sldId id="359" r:id="rId109"/>
    <p:sldId id="360" r:id="rId110"/>
    <p:sldId id="361" r:id="rId111"/>
    <p:sldId id="362" r:id="rId112"/>
    <p:sldId id="363" r:id="rId113"/>
    <p:sldId id="364" r:id="rId114"/>
    <p:sldId id="365" r:id="rId115"/>
    <p:sldId id="366" r:id="rId116"/>
    <p:sldId id="367" r:id="rId117"/>
    <p:sldId id="368" r:id="rId118"/>
    <p:sldId id="369" r:id="rId119"/>
    <p:sldId id="370" r:id="rId120"/>
    <p:sldId id="371" r:id="rId121"/>
    <p:sldId id="372" r:id="rId122"/>
    <p:sldId id="373" r:id="rId123"/>
    <p:sldId id="374" r:id="rId124"/>
    <p:sldId id="375" r:id="rId125"/>
    <p:sldId id="376" r:id="rId126"/>
    <p:sldId id="377" r:id="rId127"/>
    <p:sldId id="378" r:id="rId128"/>
    <p:sldId id="379" r:id="rId129"/>
    <p:sldId id="380" r:id="rId130"/>
    <p:sldId id="381" r:id="rId131"/>
    <p:sldId id="382" r:id="rId132"/>
    <p:sldId id="383" r:id="rId133"/>
    <p:sldId id="384" r:id="rId134"/>
    <p:sldId id="385" r:id="rId135"/>
    <p:sldId id="386" r:id="rId136"/>
    <p:sldId id="387" r:id="rId137"/>
    <p:sldId id="388" r:id="rId138"/>
    <p:sldId id="389" r:id="rId139"/>
    <p:sldId id="390" r:id="rId140"/>
    <p:sldId id="391" r:id="rId141"/>
    <p:sldId id="392" r:id="rId142"/>
    <p:sldId id="393" r:id="rId143"/>
    <p:sldId id="394" r:id="rId144"/>
    <p:sldId id="395" r:id="rId145"/>
    <p:sldId id="396" r:id="rId146"/>
    <p:sldId id="397" r:id="rId147"/>
    <p:sldId id="398" r:id="rId148"/>
    <p:sldId id="399" r:id="rId149"/>
    <p:sldId id="400" r:id="rId150"/>
    <p:sldId id="401" r:id="rId151"/>
    <p:sldId id="402" r:id="rId152"/>
    <p:sldId id="403" r:id="rId153"/>
    <p:sldId id="404" r:id="rId154"/>
    <p:sldId id="405" r:id="rId155"/>
    <p:sldId id="406" r:id="rId156"/>
    <p:sldId id="407" r:id="rId157"/>
    <p:sldId id="408" r:id="rId158"/>
    <p:sldId id="409" r:id="rId159"/>
    <p:sldId id="410" r:id="rId160"/>
    <p:sldId id="411" r:id="rId161"/>
    <p:sldId id="412" r:id="rId162"/>
    <p:sldId id="413" r:id="rId163"/>
    <p:sldId id="414" r:id="rId164"/>
    <p:sldId id="415" r:id="rId165"/>
  </p:sldIdLst>
  <p:sldSz cy="6858000" cx="9144000"/>
  <p:notesSz cx="6877050" cy="9656750"/>
  <p:defaultTextStyle>
    <a:defPPr lvl="0">
      <a:defRPr lang="de-DE"/>
    </a:defPPr>
    <a:lvl1pPr eaLnBrk="0" hangingPunct="0" lvl="0" rtl="0" algn="l" fontAlgn="base">
      <a:spcBef>
        <a:spcPct val="0"/>
      </a:spcBef>
      <a:spcAft>
        <a:spcPct val="0"/>
      </a:spcAft>
      <a:defRPr kern="1200">
        <a:solidFill>
          <a:schemeClr val="tx1"/>
        </a:solidFill>
        <a:latin typeface="Arial" panose="020B0604020202020204" pitchFamily="34" charset="0"/>
        <a:ea typeface="+mn-ea"/>
        <a:cs typeface="+mn-cs"/>
      </a:defRPr>
    </a:lvl1pPr>
    <a:lvl2pPr eaLnBrk="0" hangingPunct="0" lvl="1" marL="457200" rtl="0" algn="l" fontAlgn="base">
      <a:spcBef>
        <a:spcPct val="0"/>
      </a:spcBef>
      <a:spcAft>
        <a:spcPct val="0"/>
      </a:spcAft>
      <a:defRPr kern="1200">
        <a:solidFill>
          <a:schemeClr val="tx1"/>
        </a:solidFill>
        <a:latin typeface="Arial" panose="020B0604020202020204" pitchFamily="34" charset="0"/>
        <a:ea typeface="+mn-ea"/>
        <a:cs typeface="+mn-cs"/>
      </a:defRPr>
    </a:lvl2pPr>
    <a:lvl3pPr eaLnBrk="0" hangingPunct="0" lvl="2" marL="914400" rtl="0" algn="l" fontAlgn="base">
      <a:spcBef>
        <a:spcPct val="0"/>
      </a:spcBef>
      <a:spcAft>
        <a:spcPct val="0"/>
      </a:spcAft>
      <a:defRPr kern="1200">
        <a:solidFill>
          <a:schemeClr val="tx1"/>
        </a:solidFill>
        <a:latin typeface="Arial" panose="020B0604020202020204" pitchFamily="34" charset="0"/>
        <a:ea typeface="+mn-ea"/>
        <a:cs typeface="+mn-cs"/>
      </a:defRPr>
    </a:lvl3pPr>
    <a:lvl4pPr eaLnBrk="0" hangingPunct="0" lvl="3" marL="1371600" rtl="0" algn="l" fontAlgn="base">
      <a:spcBef>
        <a:spcPct val="0"/>
      </a:spcBef>
      <a:spcAft>
        <a:spcPct val="0"/>
      </a:spcAft>
      <a:defRPr kern="1200">
        <a:solidFill>
          <a:schemeClr val="tx1"/>
        </a:solidFill>
        <a:latin typeface="Arial" panose="020B0604020202020204" pitchFamily="34" charset="0"/>
        <a:ea typeface="+mn-ea"/>
        <a:cs typeface="+mn-cs"/>
      </a:defRPr>
    </a:lvl4pPr>
    <a:lvl5pPr eaLnBrk="0" hangingPunct="0" lvl="4" marL="1828800" rtl="0" algn="l" fontAlgn="base">
      <a:spcBef>
        <a:spcPct val="0"/>
      </a:spcBef>
      <a:spcAft>
        <a:spcPct val="0"/>
      </a:spcAft>
      <a:defRPr kern="1200">
        <a:solidFill>
          <a:schemeClr val="tx1"/>
        </a:solidFill>
        <a:latin typeface="Arial" panose="020B0604020202020204" pitchFamily="34" charset="0"/>
        <a:ea typeface="+mn-ea"/>
        <a:cs typeface="+mn-cs"/>
      </a:defRPr>
    </a:lvl5pPr>
    <a:lvl6pPr defTabSz="914400" eaLnBrk="1" hangingPunct="1" latinLnBrk="0" lvl="5" marL="2286000" rtl="0" algn="l">
      <a:defRPr kern="1200">
        <a:solidFill>
          <a:schemeClr val="tx1"/>
        </a:solidFill>
        <a:latin typeface="Arial" panose="020B0604020202020204" pitchFamily="34" charset="0"/>
        <a:ea typeface="+mn-ea"/>
        <a:cs typeface="+mn-cs"/>
      </a:defRPr>
    </a:lvl6pPr>
    <a:lvl7pPr defTabSz="914400" eaLnBrk="1" hangingPunct="1" latinLnBrk="0" lvl="6" marL="2743200" rtl="0" algn="l">
      <a:defRPr kern="1200">
        <a:solidFill>
          <a:schemeClr val="tx1"/>
        </a:solidFill>
        <a:latin typeface="Arial" panose="020B0604020202020204" pitchFamily="34" charset="0"/>
        <a:ea typeface="+mn-ea"/>
        <a:cs typeface="+mn-cs"/>
      </a:defRPr>
    </a:lvl7pPr>
    <a:lvl8pPr defTabSz="914400" eaLnBrk="1" hangingPunct="1" latinLnBrk="0" lvl="7" marL="3200400" rtl="0" algn="l">
      <a:defRPr kern="1200">
        <a:solidFill>
          <a:schemeClr val="tx1"/>
        </a:solidFill>
        <a:latin typeface="Arial" panose="020B0604020202020204" pitchFamily="34" charset="0"/>
        <a:ea typeface="+mn-ea"/>
        <a:cs typeface="+mn-cs"/>
      </a:defRPr>
    </a:lvl8pPr>
    <a:lvl9pPr defTabSz="914400" eaLnBrk="1" hangingPunct="1" latinLnBrk="0" lvl="8" marL="3657600" rtl="0" algn="l">
      <a:defRPr kern="1200">
        <a:solidFill>
          <a:schemeClr val="tx1"/>
        </a:solidFill>
        <a:latin typeface="Arial" panose="020B0604020202020204" pitchFamily="34" charset="0"/>
        <a:ea typeface="+mn-ea"/>
        <a:cs typeface="+mn-cs"/>
      </a:defRPr>
    </a:lvl9pPr>
  </p:defaultTextStyle>
  <p:extLst>
    <p:ext uri="{EFAFB233-063F-42B5-8137-9DF3F51BA10A}">
      <p15:sldGuideLst>
        <p15:guide id="1" orient="horz" pos="2160">
          <p15:clr>
            <a:srgbClr val="A4A3A4"/>
          </p15:clr>
        </p15:guide>
        <p15:guide id="2" pos="2880">
          <p15:clr>
            <a:srgbClr val="A4A3A4"/>
          </p15:clr>
        </p15:guide>
      </p15:sldGuideLst>
    </p:ext>
    <p:ext uri="{2D200454-40CA-4A62-9FC3-DE9A4176ACB9}">
      <p15:notesGuideLst>
        <p15:guide id="1" orient="horz" pos="3041">
          <p15:clr>
            <a:srgbClr val="A4A3A4"/>
          </p15:clr>
        </p15:guide>
        <p15:guide id="2" pos="2166">
          <p15:clr>
            <a:srgbClr val="A4A3A4"/>
          </p15:clr>
        </p15:guide>
      </p15:notesGuideLst>
    </p:ext>
  </p:extLst>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1.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3041" orient="horz"/>
        <p:guide pos="2166"/>
      </p:guideLst>
    </p:cSldViewPr>
  </p:notes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07" Type="http://schemas.openxmlformats.org/officeDocument/2006/relationships/slide" Target="slides/slide102.xml"/><Relationship Id="rId106" Type="http://schemas.openxmlformats.org/officeDocument/2006/relationships/slide" Target="slides/slide101.xml"/><Relationship Id="rId105" Type="http://schemas.openxmlformats.org/officeDocument/2006/relationships/slide" Target="slides/slide100.xml"/><Relationship Id="rId104" Type="http://schemas.openxmlformats.org/officeDocument/2006/relationships/slide" Target="slides/slide99.xml"/><Relationship Id="rId109" Type="http://schemas.openxmlformats.org/officeDocument/2006/relationships/slide" Target="slides/slide104.xml"/><Relationship Id="rId108" Type="http://schemas.openxmlformats.org/officeDocument/2006/relationships/slide" Target="slides/slide103.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103" Type="http://schemas.openxmlformats.org/officeDocument/2006/relationships/slide" Target="slides/slide98.xml"/><Relationship Id="rId102" Type="http://schemas.openxmlformats.org/officeDocument/2006/relationships/slide" Target="slides/slide97.xml"/><Relationship Id="rId101" Type="http://schemas.openxmlformats.org/officeDocument/2006/relationships/slide" Target="slides/slide96.xml"/><Relationship Id="rId100" Type="http://schemas.openxmlformats.org/officeDocument/2006/relationships/slide" Target="slides/slide95.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29" Type="http://schemas.openxmlformats.org/officeDocument/2006/relationships/slide" Target="slides/slide124.xml"/><Relationship Id="rId128" Type="http://schemas.openxmlformats.org/officeDocument/2006/relationships/slide" Target="slides/slide123.xml"/><Relationship Id="rId127" Type="http://schemas.openxmlformats.org/officeDocument/2006/relationships/slide" Target="slides/slide122.xml"/><Relationship Id="rId126" Type="http://schemas.openxmlformats.org/officeDocument/2006/relationships/slide" Target="slides/slide121.xml"/><Relationship Id="rId26" Type="http://schemas.openxmlformats.org/officeDocument/2006/relationships/slide" Target="slides/slide21.xml"/><Relationship Id="rId121" Type="http://schemas.openxmlformats.org/officeDocument/2006/relationships/slide" Target="slides/slide116.xml"/><Relationship Id="rId25" Type="http://schemas.openxmlformats.org/officeDocument/2006/relationships/slide" Target="slides/slide20.xml"/><Relationship Id="rId120" Type="http://schemas.openxmlformats.org/officeDocument/2006/relationships/slide" Target="slides/slide115.xml"/><Relationship Id="rId28" Type="http://schemas.openxmlformats.org/officeDocument/2006/relationships/slide" Target="slides/slide23.xml"/><Relationship Id="rId27" Type="http://schemas.openxmlformats.org/officeDocument/2006/relationships/slide" Target="slides/slide22.xml"/><Relationship Id="rId125" Type="http://schemas.openxmlformats.org/officeDocument/2006/relationships/slide" Target="slides/slide120.xml"/><Relationship Id="rId29" Type="http://schemas.openxmlformats.org/officeDocument/2006/relationships/slide" Target="slides/slide24.xml"/><Relationship Id="rId124" Type="http://schemas.openxmlformats.org/officeDocument/2006/relationships/slide" Target="slides/slide119.xml"/><Relationship Id="rId123" Type="http://schemas.openxmlformats.org/officeDocument/2006/relationships/slide" Target="slides/slide118.xml"/><Relationship Id="rId122" Type="http://schemas.openxmlformats.org/officeDocument/2006/relationships/slide" Target="slides/slide117.xml"/><Relationship Id="rId95" Type="http://schemas.openxmlformats.org/officeDocument/2006/relationships/slide" Target="slides/slide90.xml"/><Relationship Id="rId94" Type="http://schemas.openxmlformats.org/officeDocument/2006/relationships/slide" Target="slides/slide89.xml"/><Relationship Id="rId97" Type="http://schemas.openxmlformats.org/officeDocument/2006/relationships/slide" Target="slides/slide92.xml"/><Relationship Id="rId96" Type="http://schemas.openxmlformats.org/officeDocument/2006/relationships/slide" Target="slides/slide91.xml"/><Relationship Id="rId11" Type="http://schemas.openxmlformats.org/officeDocument/2006/relationships/slide" Target="slides/slide6.xml"/><Relationship Id="rId99" Type="http://schemas.openxmlformats.org/officeDocument/2006/relationships/slide" Target="slides/slide94.xml"/><Relationship Id="rId10" Type="http://schemas.openxmlformats.org/officeDocument/2006/relationships/slide" Target="slides/slide5.xml"/><Relationship Id="rId98" Type="http://schemas.openxmlformats.org/officeDocument/2006/relationships/slide" Target="slides/slide93.xml"/><Relationship Id="rId13" Type="http://schemas.openxmlformats.org/officeDocument/2006/relationships/slide" Target="slides/slide8.xml"/><Relationship Id="rId12" Type="http://schemas.openxmlformats.org/officeDocument/2006/relationships/slide" Target="slides/slide7.xml"/><Relationship Id="rId91" Type="http://schemas.openxmlformats.org/officeDocument/2006/relationships/slide" Target="slides/slide86.xml"/><Relationship Id="rId90" Type="http://schemas.openxmlformats.org/officeDocument/2006/relationships/slide" Target="slides/slide85.xml"/><Relationship Id="rId93" Type="http://schemas.openxmlformats.org/officeDocument/2006/relationships/slide" Target="slides/slide88.xml"/><Relationship Id="rId92" Type="http://schemas.openxmlformats.org/officeDocument/2006/relationships/slide" Target="slides/slide87.xml"/><Relationship Id="rId118" Type="http://schemas.openxmlformats.org/officeDocument/2006/relationships/slide" Target="slides/slide113.xml"/><Relationship Id="rId117" Type="http://schemas.openxmlformats.org/officeDocument/2006/relationships/slide" Target="slides/slide112.xml"/><Relationship Id="rId116" Type="http://schemas.openxmlformats.org/officeDocument/2006/relationships/slide" Target="slides/slide111.xml"/><Relationship Id="rId115" Type="http://schemas.openxmlformats.org/officeDocument/2006/relationships/slide" Target="slides/slide110.xml"/><Relationship Id="rId119" Type="http://schemas.openxmlformats.org/officeDocument/2006/relationships/slide" Target="slides/slide114.xml"/><Relationship Id="rId15" Type="http://schemas.openxmlformats.org/officeDocument/2006/relationships/slide" Target="slides/slide10.xml"/><Relationship Id="rId110" Type="http://schemas.openxmlformats.org/officeDocument/2006/relationships/slide" Target="slides/slide105.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14" Type="http://schemas.openxmlformats.org/officeDocument/2006/relationships/slide" Target="slides/slide109.xml"/><Relationship Id="rId18" Type="http://schemas.openxmlformats.org/officeDocument/2006/relationships/slide" Target="slides/slide13.xml"/><Relationship Id="rId113" Type="http://schemas.openxmlformats.org/officeDocument/2006/relationships/slide" Target="slides/slide108.xml"/><Relationship Id="rId112" Type="http://schemas.openxmlformats.org/officeDocument/2006/relationships/slide" Target="slides/slide107.xml"/><Relationship Id="rId111" Type="http://schemas.openxmlformats.org/officeDocument/2006/relationships/slide" Target="slides/slide106.xml"/><Relationship Id="rId84" Type="http://schemas.openxmlformats.org/officeDocument/2006/relationships/slide" Target="slides/slide79.xml"/><Relationship Id="rId83" Type="http://schemas.openxmlformats.org/officeDocument/2006/relationships/slide" Target="slides/slide78.xml"/><Relationship Id="rId86" Type="http://schemas.openxmlformats.org/officeDocument/2006/relationships/slide" Target="slides/slide81.xml"/><Relationship Id="rId85" Type="http://schemas.openxmlformats.org/officeDocument/2006/relationships/slide" Target="slides/slide80.xml"/><Relationship Id="rId88" Type="http://schemas.openxmlformats.org/officeDocument/2006/relationships/slide" Target="slides/slide83.xml"/><Relationship Id="rId150" Type="http://schemas.openxmlformats.org/officeDocument/2006/relationships/slide" Target="slides/slide145.xml"/><Relationship Id="rId87" Type="http://schemas.openxmlformats.org/officeDocument/2006/relationships/slide" Target="slides/slide82.xml"/><Relationship Id="rId89" Type="http://schemas.openxmlformats.org/officeDocument/2006/relationships/slide" Target="slides/slide84.xml"/><Relationship Id="rId80" Type="http://schemas.openxmlformats.org/officeDocument/2006/relationships/slide" Target="slides/slide75.xml"/><Relationship Id="rId82" Type="http://schemas.openxmlformats.org/officeDocument/2006/relationships/slide" Target="slides/slide77.xml"/><Relationship Id="rId81" Type="http://schemas.openxmlformats.org/officeDocument/2006/relationships/slide" Target="slides/slide76.xml"/><Relationship Id="rId1" Type="http://schemas.openxmlformats.org/officeDocument/2006/relationships/theme" Target="theme/theme1.xml"/><Relationship Id="rId2" Type="http://schemas.openxmlformats.org/officeDocument/2006/relationships/viewProps" Target="viewProps1.xml"/><Relationship Id="rId3" Type="http://schemas.openxmlformats.org/officeDocument/2006/relationships/presProps" Target="presProps1.xml"/><Relationship Id="rId149" Type="http://schemas.openxmlformats.org/officeDocument/2006/relationships/slide" Target="slides/slide144.xml"/><Relationship Id="rId4" Type="http://schemas.openxmlformats.org/officeDocument/2006/relationships/slideMaster" Target="slideMasters/slideMaster1.xml"/><Relationship Id="rId148" Type="http://schemas.openxmlformats.org/officeDocument/2006/relationships/slide" Target="slides/slide143.xml"/><Relationship Id="rId9" Type="http://schemas.openxmlformats.org/officeDocument/2006/relationships/slide" Target="slides/slide4.xml"/><Relationship Id="rId143" Type="http://schemas.openxmlformats.org/officeDocument/2006/relationships/slide" Target="slides/slide138.xml"/><Relationship Id="rId142" Type="http://schemas.openxmlformats.org/officeDocument/2006/relationships/slide" Target="slides/slide137.xml"/><Relationship Id="rId141" Type="http://schemas.openxmlformats.org/officeDocument/2006/relationships/slide" Target="slides/slide136.xml"/><Relationship Id="rId140" Type="http://schemas.openxmlformats.org/officeDocument/2006/relationships/slide" Target="slides/slide135.xml"/><Relationship Id="rId5" Type="http://schemas.openxmlformats.org/officeDocument/2006/relationships/notesMaster" Target="notesMasters/notesMaster1.xml"/><Relationship Id="rId147" Type="http://schemas.openxmlformats.org/officeDocument/2006/relationships/slide" Target="slides/slide142.xml"/><Relationship Id="rId6" Type="http://schemas.openxmlformats.org/officeDocument/2006/relationships/slide" Target="slides/slide1.xml"/><Relationship Id="rId146" Type="http://schemas.openxmlformats.org/officeDocument/2006/relationships/slide" Target="slides/slide141.xml"/><Relationship Id="rId7" Type="http://schemas.openxmlformats.org/officeDocument/2006/relationships/slide" Target="slides/slide2.xml"/><Relationship Id="rId145" Type="http://schemas.openxmlformats.org/officeDocument/2006/relationships/slide" Target="slides/slide140.xml"/><Relationship Id="rId8" Type="http://schemas.openxmlformats.org/officeDocument/2006/relationships/slide" Target="slides/slide3.xml"/><Relationship Id="rId144" Type="http://schemas.openxmlformats.org/officeDocument/2006/relationships/slide" Target="slides/slide139.xml"/><Relationship Id="rId73" Type="http://schemas.openxmlformats.org/officeDocument/2006/relationships/slide" Target="slides/slide68.xml"/><Relationship Id="rId72" Type="http://schemas.openxmlformats.org/officeDocument/2006/relationships/slide" Target="slides/slide67.xml"/><Relationship Id="rId75" Type="http://schemas.openxmlformats.org/officeDocument/2006/relationships/slide" Target="slides/slide70.xml"/><Relationship Id="rId74" Type="http://schemas.openxmlformats.org/officeDocument/2006/relationships/slide" Target="slides/slide69.xml"/><Relationship Id="rId77" Type="http://schemas.openxmlformats.org/officeDocument/2006/relationships/slide" Target="slides/slide72.xml"/><Relationship Id="rId76" Type="http://schemas.openxmlformats.org/officeDocument/2006/relationships/slide" Target="slides/slide71.xml"/><Relationship Id="rId79" Type="http://schemas.openxmlformats.org/officeDocument/2006/relationships/slide" Target="slides/slide74.xml"/><Relationship Id="rId78" Type="http://schemas.openxmlformats.org/officeDocument/2006/relationships/slide" Target="slides/slide73.xml"/><Relationship Id="rId71" Type="http://schemas.openxmlformats.org/officeDocument/2006/relationships/slide" Target="slides/slide66.xml"/><Relationship Id="rId70" Type="http://schemas.openxmlformats.org/officeDocument/2006/relationships/slide" Target="slides/slide65.xml"/><Relationship Id="rId139" Type="http://schemas.openxmlformats.org/officeDocument/2006/relationships/slide" Target="slides/slide134.xml"/><Relationship Id="rId138" Type="http://schemas.openxmlformats.org/officeDocument/2006/relationships/slide" Target="slides/slide133.xml"/><Relationship Id="rId137" Type="http://schemas.openxmlformats.org/officeDocument/2006/relationships/slide" Target="slides/slide132.xml"/><Relationship Id="rId132" Type="http://schemas.openxmlformats.org/officeDocument/2006/relationships/slide" Target="slides/slide127.xml"/><Relationship Id="rId131" Type="http://schemas.openxmlformats.org/officeDocument/2006/relationships/slide" Target="slides/slide126.xml"/><Relationship Id="rId130" Type="http://schemas.openxmlformats.org/officeDocument/2006/relationships/slide" Target="slides/slide125.xml"/><Relationship Id="rId136" Type="http://schemas.openxmlformats.org/officeDocument/2006/relationships/slide" Target="slides/slide131.xml"/><Relationship Id="rId135" Type="http://schemas.openxmlformats.org/officeDocument/2006/relationships/slide" Target="slides/slide130.xml"/><Relationship Id="rId134" Type="http://schemas.openxmlformats.org/officeDocument/2006/relationships/slide" Target="slides/slide129.xml"/><Relationship Id="rId133" Type="http://schemas.openxmlformats.org/officeDocument/2006/relationships/slide" Target="slides/slide128.xml"/><Relationship Id="rId62" Type="http://schemas.openxmlformats.org/officeDocument/2006/relationships/slide" Target="slides/slide57.xml"/><Relationship Id="rId61" Type="http://schemas.openxmlformats.org/officeDocument/2006/relationships/slide" Target="slides/slide56.xml"/><Relationship Id="rId64" Type="http://schemas.openxmlformats.org/officeDocument/2006/relationships/slide" Target="slides/slide59.xml"/><Relationship Id="rId63" Type="http://schemas.openxmlformats.org/officeDocument/2006/relationships/slide" Target="slides/slide58.xml"/><Relationship Id="rId66" Type="http://schemas.openxmlformats.org/officeDocument/2006/relationships/slide" Target="slides/slide61.xml"/><Relationship Id="rId65" Type="http://schemas.openxmlformats.org/officeDocument/2006/relationships/slide" Target="slides/slide60.xml"/><Relationship Id="rId68" Type="http://schemas.openxmlformats.org/officeDocument/2006/relationships/slide" Target="slides/slide63.xml"/><Relationship Id="rId67" Type="http://schemas.openxmlformats.org/officeDocument/2006/relationships/slide" Target="slides/slide62.xml"/><Relationship Id="rId60" Type="http://schemas.openxmlformats.org/officeDocument/2006/relationships/slide" Target="slides/slide55.xml"/><Relationship Id="rId165" Type="http://schemas.openxmlformats.org/officeDocument/2006/relationships/slide" Target="slides/slide160.xml"/><Relationship Id="rId69" Type="http://schemas.openxmlformats.org/officeDocument/2006/relationships/slide" Target="slides/slide64.xml"/><Relationship Id="rId164" Type="http://schemas.openxmlformats.org/officeDocument/2006/relationships/slide" Target="slides/slide159.xml"/><Relationship Id="rId163" Type="http://schemas.openxmlformats.org/officeDocument/2006/relationships/slide" Target="slides/slide158.xml"/><Relationship Id="rId162" Type="http://schemas.openxmlformats.org/officeDocument/2006/relationships/slide" Target="slides/slide157.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55" Type="http://schemas.openxmlformats.org/officeDocument/2006/relationships/slide" Target="slides/slide50.xml"/><Relationship Id="rId161" Type="http://schemas.openxmlformats.org/officeDocument/2006/relationships/slide" Target="slides/slide156.xml"/><Relationship Id="rId54" Type="http://schemas.openxmlformats.org/officeDocument/2006/relationships/slide" Target="slides/slide49.xml"/><Relationship Id="rId160" Type="http://schemas.openxmlformats.org/officeDocument/2006/relationships/slide" Target="slides/slide155.xml"/><Relationship Id="rId57" Type="http://schemas.openxmlformats.org/officeDocument/2006/relationships/slide" Target="slides/slide52.xml"/><Relationship Id="rId56" Type="http://schemas.openxmlformats.org/officeDocument/2006/relationships/slide" Target="slides/slide51.xml"/><Relationship Id="rId159" Type="http://schemas.openxmlformats.org/officeDocument/2006/relationships/slide" Target="slides/slide154.xml"/><Relationship Id="rId59" Type="http://schemas.openxmlformats.org/officeDocument/2006/relationships/slide" Target="slides/slide54.xml"/><Relationship Id="rId154" Type="http://schemas.openxmlformats.org/officeDocument/2006/relationships/slide" Target="slides/slide149.xml"/><Relationship Id="rId58" Type="http://schemas.openxmlformats.org/officeDocument/2006/relationships/slide" Target="slides/slide53.xml"/><Relationship Id="rId153" Type="http://schemas.openxmlformats.org/officeDocument/2006/relationships/slide" Target="slides/slide148.xml"/><Relationship Id="rId152" Type="http://schemas.openxmlformats.org/officeDocument/2006/relationships/slide" Target="slides/slide147.xml"/><Relationship Id="rId151" Type="http://schemas.openxmlformats.org/officeDocument/2006/relationships/slide" Target="slides/slide146.xml"/><Relationship Id="rId158" Type="http://schemas.openxmlformats.org/officeDocument/2006/relationships/slide" Target="slides/slide153.xml"/><Relationship Id="rId157" Type="http://schemas.openxmlformats.org/officeDocument/2006/relationships/slide" Target="slides/slide152.xml"/><Relationship Id="rId156" Type="http://schemas.openxmlformats.org/officeDocument/2006/relationships/slide" Target="slides/slide151.xml"/><Relationship Id="rId155" Type="http://schemas.openxmlformats.org/officeDocument/2006/relationships/slide" Target="slides/slide15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a:extLst>
              <a:ext uri="{FF2B5EF4-FFF2-40B4-BE49-F238E27FC236}">
                <a16:creationId xmlns="" xmlns:a16="http://schemas.microsoft.com/office/drawing/2014/main" id="{213D8CDF-B13A-4865-8750-28739A9BBED8}"/>
              </a:ext>
            </a:extLst>
          </p:cNvPr>
          <p:cNvSpPr>
            <a:spLocks noGrp="1" noChangeArrowheads="1"/>
          </p:cNvSpPr>
          <p:nvPr>
            <p:ph type="hdr" sz="quarter"/>
          </p:nvPr>
        </p:nvSpPr>
        <p:spPr bwMode="auto">
          <a:xfrm>
            <a:off x="0" y="0"/>
            <a:ext cx="2979738" cy="48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de-DE"/>
          </a:p>
        </p:txBody>
      </p:sp>
      <p:sp>
        <p:nvSpPr>
          <p:cNvPr id="38915" name="Rectangle 3">
            <a:extLst>
              <a:ext uri="{FF2B5EF4-FFF2-40B4-BE49-F238E27FC236}">
                <a16:creationId xmlns="" xmlns:a16="http://schemas.microsoft.com/office/drawing/2014/main" id="{BA229832-42A7-47FD-90B1-43F25D69634F}"/>
              </a:ext>
            </a:extLst>
          </p:cNvPr>
          <p:cNvSpPr>
            <a:spLocks noGrp="1" noChangeArrowheads="1"/>
          </p:cNvSpPr>
          <p:nvPr>
            <p:ph type="dt" idx="1"/>
          </p:nvPr>
        </p:nvSpPr>
        <p:spPr bwMode="auto">
          <a:xfrm>
            <a:off x="3895725" y="0"/>
            <a:ext cx="2979738" cy="48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de-DE"/>
          </a:p>
        </p:txBody>
      </p:sp>
      <p:sp>
        <p:nvSpPr>
          <p:cNvPr id="3076" name="Rectangle 4">
            <a:extLst>
              <a:ext uri="{FF2B5EF4-FFF2-40B4-BE49-F238E27FC236}">
                <a16:creationId xmlns="" xmlns:a16="http://schemas.microsoft.com/office/drawing/2014/main" id="{27D9B1B6-866B-4A46-BAFC-2CA33427D05C}"/>
              </a:ext>
            </a:extLst>
          </p:cNvPr>
          <p:cNvSpPr>
            <a:spLocks noGrp="1" noRot="1" noChangeAspect="1" noChangeArrowheads="1" noTextEdit="1"/>
          </p:cNvSpPr>
          <p:nvPr>
            <p:ph type="sldImg" idx="2"/>
          </p:nvPr>
        </p:nvSpPr>
        <p:spPr bwMode="auto">
          <a:xfrm>
            <a:off x="1023938" y="723900"/>
            <a:ext cx="4829175" cy="3621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7" name="Rectangle 5">
            <a:extLst>
              <a:ext uri="{FF2B5EF4-FFF2-40B4-BE49-F238E27FC236}">
                <a16:creationId xmlns="" xmlns:a16="http://schemas.microsoft.com/office/drawing/2014/main" id="{0F1B5BAD-251F-4677-9FDA-21F81598841C}"/>
              </a:ext>
            </a:extLst>
          </p:cNvPr>
          <p:cNvSpPr>
            <a:spLocks noGrp="1" noChangeArrowheads="1"/>
          </p:cNvSpPr>
          <p:nvPr>
            <p:ph type="body" sz="quarter" idx="3"/>
          </p:nvPr>
        </p:nvSpPr>
        <p:spPr bwMode="auto">
          <a:xfrm>
            <a:off x="687388" y="4586288"/>
            <a:ext cx="5502275" cy="43465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8918" name="Rectangle 6">
            <a:extLst>
              <a:ext uri="{FF2B5EF4-FFF2-40B4-BE49-F238E27FC236}">
                <a16:creationId xmlns="" xmlns:a16="http://schemas.microsoft.com/office/drawing/2014/main" id="{028C8028-2EF2-45A1-901A-C4DC8D9FD942}"/>
              </a:ext>
            </a:extLst>
          </p:cNvPr>
          <p:cNvSpPr>
            <a:spLocks noGrp="1" noChangeArrowheads="1"/>
          </p:cNvSpPr>
          <p:nvPr>
            <p:ph type="ftr" sz="quarter" idx="4"/>
          </p:nvPr>
        </p:nvSpPr>
        <p:spPr bwMode="auto">
          <a:xfrm>
            <a:off x="0" y="9172575"/>
            <a:ext cx="2979738" cy="482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de-DE"/>
          </a:p>
        </p:txBody>
      </p:sp>
      <p:sp>
        <p:nvSpPr>
          <p:cNvPr id="38919" name="Rectangle 7">
            <a:extLst>
              <a:ext uri="{FF2B5EF4-FFF2-40B4-BE49-F238E27FC236}">
                <a16:creationId xmlns="" xmlns:a16="http://schemas.microsoft.com/office/drawing/2014/main" id="{8D3D6F9D-1517-431C-AB0A-1E07B91F0C93}"/>
              </a:ext>
            </a:extLst>
          </p:cNvPr>
          <p:cNvSpPr>
            <a:spLocks noGrp="1" noChangeArrowheads="1"/>
          </p:cNvSpPr>
          <p:nvPr>
            <p:ph type="sldNum" sz="quarter" idx="5"/>
          </p:nvPr>
        </p:nvSpPr>
        <p:spPr bwMode="auto">
          <a:xfrm>
            <a:off x="3895725" y="9172575"/>
            <a:ext cx="2979738" cy="482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2BD5B9A-B895-40C5-9CCC-3A299FC5997E}" type="slidenum">
              <a:rPr lang="de-DE" altLang="de-DE"/>
              <a:pPr>
                <a:defRPr/>
              </a:pPr>
              <a:t>‹Nr.›</a:t>
            </a:fld>
            <a:endParaRPr lang="de-DE" altLang="de-DE"/>
          </a:p>
        </p:txBody>
      </p:sp>
    </p:spTree>
    <p:extLst>
      <p:ext uri="{BB962C8B-B14F-4D97-AF65-F5344CB8AC3E}">
        <p14:creationId xmlns:p14="http://schemas.microsoft.com/office/powerpoint/2010/main" val="19805455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Labor market ‘flexibilization’ or ‘deregulation’ is seen by many as a requirement for economic and occupational growth. As one route towards more flexibility, many European countries increased the so-called atypical or non-standard forms of employment while leaving the regulation of existing employment relations largely unchanged. In Italy, this led to a strong segmentation of the </a:t>
            </a:r>
            <a:r>
              <a:rPr lang="en-US" dirty="0" err="1"/>
              <a:t>labour</a:t>
            </a:r>
            <a:r>
              <a:rPr lang="en-US" dirty="0"/>
              <a:t> market. As employment is the only connection to a series of welfare entitlements, this praxis might lead to strong cleavages in the society. In this paper, we investigate the ongoing process of </a:t>
            </a:r>
            <a:r>
              <a:rPr lang="en-US" dirty="0" err="1"/>
              <a:t>labour</a:t>
            </a:r>
            <a:r>
              <a:rPr lang="en-US" dirty="0"/>
              <a:t> market ‘flexibilization’ and its consequences for individual </a:t>
            </a:r>
            <a:r>
              <a:rPr lang="en-US" dirty="0" err="1"/>
              <a:t>labour</a:t>
            </a:r>
            <a:r>
              <a:rPr lang="en-US" dirty="0"/>
              <a:t> market careers and social inequalities and ask whether the deregulation has fulfilled the expectations attached to it. In detail, we study the entries into the marginal </a:t>
            </a:r>
            <a:r>
              <a:rPr lang="en-US" dirty="0" err="1"/>
              <a:t>labour</a:t>
            </a:r>
            <a:r>
              <a:rPr lang="en-US" dirty="0"/>
              <a:t> market and the consequences for employment careers of these forms of ‘new’ flexible employment. Empirical findings based on </a:t>
            </a:r>
            <a:r>
              <a:rPr lang="en-US" dirty="0" err="1"/>
              <a:t>Indagine</a:t>
            </a:r>
            <a:r>
              <a:rPr lang="en-US" dirty="0"/>
              <a:t> </a:t>
            </a:r>
            <a:r>
              <a:rPr lang="en-US" dirty="0" err="1"/>
              <a:t>Longitudinale</a:t>
            </a:r>
            <a:r>
              <a:rPr lang="en-US" dirty="0"/>
              <a:t> </a:t>
            </a:r>
            <a:r>
              <a:rPr lang="en-US" dirty="0" err="1"/>
              <a:t>sulle</a:t>
            </a:r>
            <a:r>
              <a:rPr lang="en-US" dirty="0"/>
              <a:t> </a:t>
            </a:r>
            <a:r>
              <a:rPr lang="en-US" dirty="0" err="1"/>
              <a:t>Famiglie</a:t>
            </a:r>
            <a:r>
              <a:rPr lang="en-US" dirty="0"/>
              <a:t> </a:t>
            </a:r>
            <a:r>
              <a:rPr lang="en-US" dirty="0" err="1"/>
              <a:t>Italiane</a:t>
            </a:r>
            <a:r>
              <a:rPr lang="en-US" dirty="0"/>
              <a:t> data cast doubts on the effectiveness of the specific form of market deregulation in Italy and confirm strong long-term implications of atypical employment episodes for career chances.</a:t>
            </a:r>
            <a:endParaRPr lang="de-DE" dirty="0"/>
          </a:p>
        </p:txBody>
      </p:sp>
      <p:sp>
        <p:nvSpPr>
          <p:cNvPr id="4" name="Foliennummernplatzhalter 3"/>
          <p:cNvSpPr>
            <a:spLocks noGrp="1"/>
          </p:cNvSpPr>
          <p:nvPr>
            <p:ph type="sldNum" sz="quarter" idx="5"/>
          </p:nvPr>
        </p:nvSpPr>
        <p:spPr/>
        <p:txBody>
          <a:bodyPr/>
          <a:lstStyle/>
          <a:p>
            <a:pPr>
              <a:defRPr/>
            </a:pPr>
            <a:fld id="{42BD5B9A-B895-40C5-9CCC-3A299FC5997E}" type="slidenum">
              <a:rPr lang="de-DE" altLang="de-DE" smtClean="0"/>
              <a:pPr>
                <a:defRPr/>
              </a:pPr>
              <a:t>3</a:t>
            </a:fld>
            <a:endParaRPr lang="de-DE" altLang="de-DE"/>
          </a:p>
        </p:txBody>
      </p:sp>
    </p:spTree>
    <p:extLst>
      <p:ext uri="{BB962C8B-B14F-4D97-AF65-F5344CB8AC3E}">
        <p14:creationId xmlns:p14="http://schemas.microsoft.com/office/powerpoint/2010/main" val="40865072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3" name="Picture 15" descr="Final-aktuell Kopiered">
            <a:extLst>
              <a:ext uri="{FF2B5EF4-FFF2-40B4-BE49-F238E27FC236}">
                <a16:creationId xmlns="" xmlns:a16="http://schemas.microsoft.com/office/drawing/2014/main" id="{4B4A913C-0FBB-41D2-B7E0-FF6AAAB8B17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588"/>
            <a:ext cx="9144000"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17">
            <a:extLst>
              <a:ext uri="{FF2B5EF4-FFF2-40B4-BE49-F238E27FC236}">
                <a16:creationId xmlns="" xmlns:a16="http://schemas.microsoft.com/office/drawing/2014/main" id="{196BFD4B-B511-45DC-8EF3-DA9D80B9A980}"/>
              </a:ext>
            </a:extLst>
          </p:cNvPr>
          <p:cNvSpPr>
            <a:spLocks noChangeArrowheads="1"/>
          </p:cNvSpPr>
          <p:nvPr userDrawn="1"/>
        </p:nvSpPr>
        <p:spPr bwMode="auto">
          <a:xfrm>
            <a:off x="2743200" y="6096000"/>
            <a:ext cx="64008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r" eaLnBrk="1" hangingPunct="1">
              <a:spcBef>
                <a:spcPct val="20000"/>
              </a:spcBef>
              <a:defRPr/>
            </a:pPr>
            <a:r>
              <a:rPr lang="de-DE" altLang="de-DE" sz="1200" dirty="0">
                <a:latin typeface="Verdana" pitchFamily="34" charset="0"/>
              </a:rPr>
              <a:t>Institut für Arbeits-, Sozial- und Wirtschaftsrecht </a:t>
            </a:r>
          </a:p>
          <a:p>
            <a:pPr algn="r" eaLnBrk="1" hangingPunct="1">
              <a:spcBef>
                <a:spcPct val="20000"/>
              </a:spcBef>
              <a:defRPr/>
            </a:pPr>
            <a:r>
              <a:rPr lang="de-DE" altLang="de-DE" sz="1200" dirty="0">
                <a:latin typeface="Verdana" pitchFamily="34" charset="0"/>
              </a:rPr>
              <a:t>Prof. Dr. Heinz-Dietrich Steinmeyer</a:t>
            </a:r>
          </a:p>
        </p:txBody>
      </p:sp>
      <p:sp>
        <p:nvSpPr>
          <p:cNvPr id="15362" name="Rectangle 2"/>
          <p:cNvSpPr>
            <a:spLocks noGrp="1" noChangeArrowheads="1"/>
          </p:cNvSpPr>
          <p:nvPr>
            <p:ph type="ctrTitle"/>
          </p:nvPr>
        </p:nvSpPr>
        <p:spPr>
          <a:xfrm>
            <a:off x="457200" y="2133600"/>
            <a:ext cx="4724400" cy="2362200"/>
          </a:xfrm>
        </p:spPr>
        <p:txBody>
          <a:bodyPr/>
          <a:lstStyle>
            <a:lvl1pPr>
              <a:defRPr sz="3600"/>
            </a:lvl1pPr>
          </a:lstStyle>
          <a:p>
            <a:r>
              <a:rPr lang="de-DE"/>
              <a:t>Titel der Vorlesung</a:t>
            </a:r>
            <a:br>
              <a:rPr lang="de-DE"/>
            </a:br>
            <a:r>
              <a:rPr lang="de-DE"/>
              <a:t>Semesterangabe</a:t>
            </a:r>
          </a:p>
        </p:txBody>
      </p:sp>
    </p:spTree>
    <p:extLst>
      <p:ext uri="{BB962C8B-B14F-4D97-AF65-F5344CB8AC3E}">
        <p14:creationId xmlns:p14="http://schemas.microsoft.com/office/powerpoint/2010/main" val="440951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37940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00850" y="0"/>
            <a:ext cx="2190750" cy="59436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228600" y="0"/>
            <a:ext cx="6419850" cy="59436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763165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973190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extLst>
      <p:ext uri="{BB962C8B-B14F-4D97-AF65-F5344CB8AC3E}">
        <p14:creationId xmlns:p14="http://schemas.microsoft.com/office/powerpoint/2010/main" val="733761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28600" y="1066800"/>
            <a:ext cx="42672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066800"/>
            <a:ext cx="42672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82532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143342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469055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8946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1219279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3589145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5" descr="untenseite2red">
            <a:extLst>
              <a:ext uri="{FF2B5EF4-FFF2-40B4-BE49-F238E27FC236}">
                <a16:creationId xmlns="" xmlns:a16="http://schemas.microsoft.com/office/drawing/2014/main" id="{0929242C-E3C5-4821-A6B4-EF659E288919}"/>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594360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4" descr="obenseite2red">
            <a:extLst>
              <a:ext uri="{FF2B5EF4-FFF2-40B4-BE49-F238E27FC236}">
                <a16:creationId xmlns="" xmlns:a16="http://schemas.microsoft.com/office/drawing/2014/main" id="{158E4BEE-DEEE-4D83-A3D1-56F6EDD0622F}"/>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a:extLst>
              <a:ext uri="{FF2B5EF4-FFF2-40B4-BE49-F238E27FC236}">
                <a16:creationId xmlns="" xmlns:a16="http://schemas.microsoft.com/office/drawing/2014/main" id="{224175B6-C660-4E34-8E49-CB344109E3CE}"/>
              </a:ext>
            </a:extLst>
          </p:cNvPr>
          <p:cNvSpPr>
            <a:spLocks noGrp="1" noChangeArrowheads="1"/>
          </p:cNvSpPr>
          <p:nvPr>
            <p:ph type="title"/>
          </p:nvPr>
        </p:nvSpPr>
        <p:spPr bwMode="auto">
          <a:xfrm>
            <a:off x="1295400" y="0"/>
            <a:ext cx="7696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1029" name="Rectangle 3">
            <a:extLst>
              <a:ext uri="{FF2B5EF4-FFF2-40B4-BE49-F238E27FC236}">
                <a16:creationId xmlns="" xmlns:a16="http://schemas.microsoft.com/office/drawing/2014/main" id="{6E9A5E35-9EB4-4C8F-AF54-55C066A5F49B}"/>
              </a:ext>
            </a:extLst>
          </p:cNvPr>
          <p:cNvSpPr>
            <a:spLocks noGrp="1" noChangeArrowheads="1"/>
          </p:cNvSpPr>
          <p:nvPr>
            <p:ph type="body" idx="1"/>
          </p:nvPr>
        </p:nvSpPr>
        <p:spPr bwMode="auto">
          <a:xfrm>
            <a:off x="228600" y="1066800"/>
            <a:ext cx="8686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1030" name="Text Box 21">
            <a:extLst>
              <a:ext uri="{FF2B5EF4-FFF2-40B4-BE49-F238E27FC236}">
                <a16:creationId xmlns="" xmlns:a16="http://schemas.microsoft.com/office/drawing/2014/main" id="{EE985600-30D4-42BE-A8C8-96B305492479}"/>
              </a:ext>
            </a:extLst>
          </p:cNvPr>
          <p:cNvSpPr txBox="1">
            <a:spLocks noChangeArrowheads="1"/>
          </p:cNvSpPr>
          <p:nvPr userDrawn="1"/>
        </p:nvSpPr>
        <p:spPr bwMode="auto">
          <a:xfrm>
            <a:off x="4038600" y="6096000"/>
            <a:ext cx="5105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r>
              <a:rPr lang="de-DE" altLang="de-DE" sz="1200" dirty="0">
                <a:solidFill>
                  <a:srgbClr val="000000"/>
                </a:solidFill>
                <a:latin typeface="Verdana" panose="020B0604030504040204" pitchFamily="34" charset="0"/>
              </a:rPr>
              <a:t>Institut für Arbeits-, Sozial- und Wirtschaftsrecht</a:t>
            </a:r>
          </a:p>
          <a:p>
            <a:pPr algn="r" eaLnBrk="1" hangingPunct="1">
              <a:defRPr/>
            </a:pPr>
            <a:r>
              <a:rPr lang="de-DE" altLang="de-DE" sz="1200" dirty="0">
                <a:solidFill>
                  <a:srgbClr val="000000"/>
                </a:solidFill>
                <a:latin typeface="Verdana" panose="020B0604030504040204" pitchFamily="34" charset="0"/>
              </a:rPr>
              <a:t>Prof. Dr. Heinz-Dietrich Steinmeyer</a:t>
            </a:r>
          </a:p>
          <a:p>
            <a:pPr algn="r" eaLnBrk="1" hangingPunct="1">
              <a:defRPr/>
            </a:pPr>
            <a:r>
              <a:rPr lang="de-DE" altLang="de-DE" sz="1200" dirty="0">
                <a:solidFill>
                  <a:srgbClr val="000000"/>
                </a:solidFill>
                <a:latin typeface="Verdana" panose="020B0604030504040204" pitchFamily="34" charset="0"/>
              </a:rPr>
              <a:t>Folie </a:t>
            </a:r>
            <a:fld id="{8DD94C9E-71CD-4938-A400-1B7FE853E3EA}" type="slidenum">
              <a:rPr lang="de-DE" altLang="de-DE" sz="1200" smtClean="0">
                <a:solidFill>
                  <a:srgbClr val="000000"/>
                </a:solidFill>
                <a:latin typeface="Verdana" panose="020B0604030504040204" pitchFamily="34" charset="0"/>
              </a:rPr>
              <a:pPr algn="r" eaLnBrk="1" hangingPunct="1">
                <a:defRPr/>
              </a:pPr>
              <a:t>‹Nr.›</a:t>
            </a:fld>
            <a:r>
              <a:rPr lang="de-DE" altLang="de-DE" sz="1200" dirty="0">
                <a:solidFill>
                  <a:srgbClr val="000000"/>
                </a:solidFill>
                <a:latin typeface="Verdana" panose="020B0604030504040204" pitchFamily="34" charset="0"/>
              </a:rPr>
              <a:t/>
            </a:r>
            <a:br>
              <a:rPr lang="de-DE" altLang="de-DE" sz="1200" dirty="0">
                <a:solidFill>
                  <a:srgbClr val="000000"/>
                </a:solidFill>
                <a:latin typeface="Verdana" panose="020B0604030504040204" pitchFamily="34" charset="0"/>
              </a:rPr>
            </a:br>
            <a:endParaRPr lang="de-DE" altLang="de-DE" sz="1200" dirty="0">
              <a:solidFill>
                <a:srgbClr val="000000"/>
              </a:solidFill>
              <a:latin typeface="Verdan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4238" r:id="rId1"/>
    <p:sldLayoutId id="2147484228" r:id="rId2"/>
    <p:sldLayoutId id="2147484229" r:id="rId3"/>
    <p:sldLayoutId id="2147484230" r:id="rId4"/>
    <p:sldLayoutId id="2147484231" r:id="rId5"/>
    <p:sldLayoutId id="2147484232" r:id="rId6"/>
    <p:sldLayoutId id="2147484233" r:id="rId7"/>
    <p:sldLayoutId id="2147484234" r:id="rId8"/>
    <p:sldLayoutId id="2147484235" r:id="rId9"/>
    <p:sldLayoutId id="2147484236" r:id="rId10"/>
    <p:sldLayoutId id="2147484237" r:id="rId11"/>
  </p:sldLayoutIdLst>
  <p:txStyles>
    <p:titleStyle>
      <a:lvl1pPr algn="ctr" rtl="0" eaLnBrk="0" fontAlgn="base" hangingPunct="0">
        <a:spcBef>
          <a:spcPct val="0"/>
        </a:spcBef>
        <a:spcAft>
          <a:spcPct val="0"/>
        </a:spcAft>
        <a:defRPr sz="3200">
          <a:solidFill>
            <a:srgbClr val="000000"/>
          </a:solidFill>
          <a:latin typeface="+mj-lt"/>
          <a:ea typeface="+mj-ea"/>
          <a:cs typeface="+mj-cs"/>
        </a:defRPr>
      </a:lvl1pPr>
      <a:lvl2pPr algn="ctr" rtl="0" eaLnBrk="0" fontAlgn="base" hangingPunct="0">
        <a:spcBef>
          <a:spcPct val="0"/>
        </a:spcBef>
        <a:spcAft>
          <a:spcPct val="0"/>
        </a:spcAft>
        <a:defRPr sz="3200">
          <a:solidFill>
            <a:srgbClr val="000000"/>
          </a:solidFill>
          <a:latin typeface="Verdana" pitchFamily="34" charset="0"/>
        </a:defRPr>
      </a:lvl2pPr>
      <a:lvl3pPr algn="ctr" rtl="0" eaLnBrk="0" fontAlgn="base" hangingPunct="0">
        <a:spcBef>
          <a:spcPct val="0"/>
        </a:spcBef>
        <a:spcAft>
          <a:spcPct val="0"/>
        </a:spcAft>
        <a:defRPr sz="3200">
          <a:solidFill>
            <a:srgbClr val="000000"/>
          </a:solidFill>
          <a:latin typeface="Verdana" pitchFamily="34" charset="0"/>
        </a:defRPr>
      </a:lvl3pPr>
      <a:lvl4pPr algn="ctr" rtl="0" eaLnBrk="0" fontAlgn="base" hangingPunct="0">
        <a:spcBef>
          <a:spcPct val="0"/>
        </a:spcBef>
        <a:spcAft>
          <a:spcPct val="0"/>
        </a:spcAft>
        <a:defRPr sz="3200">
          <a:solidFill>
            <a:srgbClr val="000000"/>
          </a:solidFill>
          <a:latin typeface="Verdana" pitchFamily="34" charset="0"/>
        </a:defRPr>
      </a:lvl4pPr>
      <a:lvl5pPr algn="ctr" rtl="0" eaLnBrk="0" fontAlgn="base" hangingPunct="0">
        <a:spcBef>
          <a:spcPct val="0"/>
        </a:spcBef>
        <a:spcAft>
          <a:spcPct val="0"/>
        </a:spcAft>
        <a:defRPr sz="3200">
          <a:solidFill>
            <a:srgbClr val="000000"/>
          </a:solidFill>
          <a:latin typeface="Verdana" pitchFamily="34" charset="0"/>
        </a:defRPr>
      </a:lvl5pPr>
      <a:lvl6pPr marL="457200" algn="ctr" rtl="0" fontAlgn="base">
        <a:spcBef>
          <a:spcPct val="0"/>
        </a:spcBef>
        <a:spcAft>
          <a:spcPct val="0"/>
        </a:spcAft>
        <a:defRPr sz="3200">
          <a:solidFill>
            <a:srgbClr val="000000"/>
          </a:solidFill>
          <a:latin typeface="Verdana" pitchFamily="34" charset="0"/>
        </a:defRPr>
      </a:lvl6pPr>
      <a:lvl7pPr marL="914400" algn="ctr" rtl="0" fontAlgn="base">
        <a:spcBef>
          <a:spcPct val="0"/>
        </a:spcBef>
        <a:spcAft>
          <a:spcPct val="0"/>
        </a:spcAft>
        <a:defRPr sz="3200">
          <a:solidFill>
            <a:srgbClr val="000000"/>
          </a:solidFill>
          <a:latin typeface="Verdana" pitchFamily="34" charset="0"/>
        </a:defRPr>
      </a:lvl7pPr>
      <a:lvl8pPr marL="1371600" algn="ctr" rtl="0" fontAlgn="base">
        <a:spcBef>
          <a:spcPct val="0"/>
        </a:spcBef>
        <a:spcAft>
          <a:spcPct val="0"/>
        </a:spcAft>
        <a:defRPr sz="3200">
          <a:solidFill>
            <a:srgbClr val="000000"/>
          </a:solidFill>
          <a:latin typeface="Verdana" pitchFamily="34" charset="0"/>
        </a:defRPr>
      </a:lvl8pPr>
      <a:lvl9pPr marL="1828800" algn="ctr" rtl="0" fontAlgn="base">
        <a:spcBef>
          <a:spcPct val="0"/>
        </a:spcBef>
        <a:spcAft>
          <a:spcPct val="0"/>
        </a:spcAft>
        <a:defRPr sz="3200">
          <a:solidFill>
            <a:srgbClr val="000000"/>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6157649-8B81-44FB-A95F-1AF223C7C66B}"/>
              </a:ext>
            </a:extLst>
          </p:cNvPr>
          <p:cNvSpPr>
            <a:spLocks noGrp="1"/>
          </p:cNvSpPr>
          <p:nvPr>
            <p:ph type="ctrTitle"/>
          </p:nvPr>
        </p:nvSpPr>
        <p:spPr>
          <a:xfrm>
            <a:off x="609600" y="2057400"/>
            <a:ext cx="4724400" cy="2362200"/>
          </a:xfrm>
        </p:spPr>
        <p:txBody>
          <a:bodyPr/>
          <a:lstStyle/>
          <a:p>
            <a:r>
              <a:rPr lang="de-DE" dirty="0" err="1"/>
              <a:t>Flexibilization</a:t>
            </a:r>
            <a:r>
              <a:rPr lang="de-DE" dirty="0"/>
              <a:t> of </a:t>
            </a:r>
            <a:r>
              <a:rPr lang="de-DE" dirty="0" err="1"/>
              <a:t>labor</a:t>
            </a:r>
            <a:r>
              <a:rPr lang="de-DE" dirty="0"/>
              <a:t> and social </a:t>
            </a:r>
            <a:r>
              <a:rPr lang="de-DE" dirty="0" err="1"/>
              <a:t>security</a:t>
            </a:r>
            <a:r>
              <a:rPr lang="de-DE" dirty="0"/>
              <a:t> </a:t>
            </a:r>
            <a:r>
              <a:rPr lang="de-DE" dirty="0" err="1"/>
              <a:t>laws</a:t>
            </a:r>
            <a:r>
              <a:rPr lang="de-DE" dirty="0"/>
              <a:t> </a:t>
            </a:r>
            <a:r>
              <a:rPr lang="de-DE"/>
              <a:t>in Europe</a:t>
            </a:r>
            <a:br>
              <a:rPr lang="de-DE"/>
            </a:br>
            <a:r>
              <a:rPr lang="de-DE" dirty="0"/>
              <a:t/>
            </a:r>
            <a:br>
              <a:rPr lang="de-DE" dirty="0"/>
            </a:br>
            <a:r>
              <a:rPr lang="de-DE" sz="2000" dirty="0" err="1"/>
              <a:t>by</a:t>
            </a:r>
            <a:r>
              <a:rPr lang="de-DE" sz="2000" dirty="0"/>
              <a:t/>
            </a:r>
            <a:br>
              <a:rPr lang="de-DE" sz="2000" dirty="0"/>
            </a:br>
            <a:r>
              <a:rPr lang="de-DE" sz="2000" dirty="0"/>
              <a:t/>
            </a:r>
            <a:br>
              <a:rPr lang="de-DE" sz="2000" dirty="0"/>
            </a:br>
            <a:r>
              <a:rPr lang="de-DE" sz="2000" dirty="0"/>
              <a:t>Prof. Dr. Heinz-Dietrich Steinmeyer</a:t>
            </a:r>
          </a:p>
        </p:txBody>
      </p:sp>
    </p:spTree>
    <p:extLst>
      <p:ext uri="{BB962C8B-B14F-4D97-AF65-F5344CB8AC3E}">
        <p14:creationId xmlns:p14="http://schemas.microsoft.com/office/powerpoint/2010/main" val="2786044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1B70C2A-6600-4A5C-A308-69AD289EEEA2}"/>
              </a:ext>
            </a:extLst>
          </p:cNvPr>
          <p:cNvSpPr>
            <a:spLocks noGrp="1"/>
          </p:cNvSpPr>
          <p:nvPr>
            <p:ph type="title"/>
          </p:nvPr>
        </p:nvSpPr>
        <p:spPr/>
        <p:txBody>
          <a:bodyPr/>
          <a:lstStyle/>
          <a:p>
            <a:r>
              <a:rPr lang="de-DE" dirty="0" err="1"/>
              <a:t>Some</a:t>
            </a:r>
            <a:r>
              <a:rPr lang="de-DE" dirty="0"/>
              <a:t> </a:t>
            </a:r>
            <a:r>
              <a:rPr lang="de-DE" dirty="0" err="1"/>
              <a:t>cases</a:t>
            </a:r>
            <a:endParaRPr lang="de-DE" dirty="0"/>
          </a:p>
        </p:txBody>
      </p:sp>
      <p:sp>
        <p:nvSpPr>
          <p:cNvPr id="3" name="Inhaltsplatzhalter 2">
            <a:extLst>
              <a:ext uri="{FF2B5EF4-FFF2-40B4-BE49-F238E27FC236}">
                <a16:creationId xmlns="" xmlns:a16="http://schemas.microsoft.com/office/drawing/2014/main" id="{95D3790B-E393-4936-A431-32E90DDE4170}"/>
              </a:ext>
            </a:extLst>
          </p:cNvPr>
          <p:cNvSpPr>
            <a:spLocks noGrp="1"/>
          </p:cNvSpPr>
          <p:nvPr>
            <p:ph idx="1"/>
          </p:nvPr>
        </p:nvSpPr>
        <p:spPr/>
        <p:txBody>
          <a:bodyPr/>
          <a:lstStyle/>
          <a:p>
            <a:pPr>
              <a:buFont typeface="Wingdings" panose="05000000000000000000" pitchFamily="2" charset="2"/>
              <a:buChar char="v"/>
            </a:pPr>
            <a:r>
              <a:rPr lang="de-DE" dirty="0" err="1"/>
              <a:t>Flexibilization</a:t>
            </a:r>
            <a:r>
              <a:rPr lang="de-DE" dirty="0"/>
              <a:t> of </a:t>
            </a:r>
            <a:r>
              <a:rPr lang="de-DE" dirty="0" err="1"/>
              <a:t>retirement</a:t>
            </a:r>
            <a:r>
              <a:rPr lang="de-DE" dirty="0"/>
              <a:t> </a:t>
            </a:r>
            <a:r>
              <a:rPr lang="de-DE" dirty="0" err="1"/>
              <a:t>age</a:t>
            </a:r>
            <a:endParaRPr lang="de-DE" dirty="0"/>
          </a:p>
          <a:p>
            <a:pPr>
              <a:buFont typeface="Wingdings" panose="05000000000000000000" pitchFamily="2" charset="2"/>
              <a:buChar char="Ø"/>
            </a:pPr>
            <a:r>
              <a:rPr lang="de-DE" dirty="0"/>
              <a:t>    </a:t>
            </a:r>
            <a:r>
              <a:rPr lang="de-DE" dirty="0" err="1"/>
              <a:t>Currently</a:t>
            </a:r>
            <a:r>
              <a:rPr lang="de-DE" dirty="0"/>
              <a:t> in Germany </a:t>
            </a:r>
            <a:r>
              <a:rPr lang="de-DE" dirty="0" err="1"/>
              <a:t>age</a:t>
            </a:r>
            <a:r>
              <a:rPr lang="de-DE" dirty="0"/>
              <a:t> 65 plus</a:t>
            </a:r>
          </a:p>
          <a:p>
            <a:pPr marL="0" indent="0">
              <a:buNone/>
            </a:pPr>
            <a:r>
              <a:rPr lang="de-DE" dirty="0"/>
              <a:t>      and </a:t>
            </a:r>
            <a:r>
              <a:rPr lang="de-DE" dirty="0" err="1"/>
              <a:t>increasing</a:t>
            </a:r>
            <a:r>
              <a:rPr lang="de-DE" dirty="0"/>
              <a:t> </a:t>
            </a:r>
            <a:r>
              <a:rPr lang="de-DE" dirty="0" err="1"/>
              <a:t>to</a:t>
            </a:r>
            <a:r>
              <a:rPr lang="de-DE" dirty="0"/>
              <a:t> 67</a:t>
            </a:r>
          </a:p>
          <a:p>
            <a:pPr>
              <a:buFont typeface="Wingdings" panose="05000000000000000000" pitchFamily="2" charset="2"/>
              <a:buChar char="ü"/>
            </a:pPr>
            <a:r>
              <a:rPr lang="de-DE" dirty="0"/>
              <a:t>       Not all </a:t>
            </a:r>
            <a:r>
              <a:rPr lang="de-DE" dirty="0" err="1"/>
              <a:t>people</a:t>
            </a:r>
            <a:r>
              <a:rPr lang="de-DE" dirty="0"/>
              <a:t> in a </a:t>
            </a:r>
            <a:r>
              <a:rPr lang="de-DE" dirty="0" err="1"/>
              <a:t>position</a:t>
            </a:r>
            <a:r>
              <a:rPr lang="de-DE" dirty="0"/>
              <a:t> </a:t>
            </a:r>
            <a:r>
              <a:rPr lang="de-DE" dirty="0" err="1"/>
              <a:t>or</a:t>
            </a:r>
            <a:endParaRPr lang="de-DE" dirty="0"/>
          </a:p>
          <a:p>
            <a:pPr marL="0" indent="0">
              <a:buNone/>
            </a:pPr>
            <a:r>
              <a:rPr lang="de-DE" dirty="0"/>
              <a:t>          </a:t>
            </a:r>
            <a:r>
              <a:rPr lang="de-DE" dirty="0" err="1"/>
              <a:t>willing</a:t>
            </a:r>
            <a:r>
              <a:rPr lang="de-DE" dirty="0"/>
              <a:t> </a:t>
            </a:r>
            <a:r>
              <a:rPr lang="de-DE" dirty="0" err="1"/>
              <a:t>to</a:t>
            </a:r>
            <a:r>
              <a:rPr lang="de-DE" dirty="0"/>
              <a:t> </a:t>
            </a:r>
            <a:r>
              <a:rPr lang="de-DE" dirty="0" err="1"/>
              <a:t>work</a:t>
            </a:r>
            <a:r>
              <a:rPr lang="de-DE" dirty="0"/>
              <a:t> </a:t>
            </a:r>
            <a:r>
              <a:rPr lang="de-DE" dirty="0" err="1"/>
              <a:t>that</a:t>
            </a:r>
            <a:r>
              <a:rPr lang="de-DE" dirty="0"/>
              <a:t> </a:t>
            </a:r>
            <a:r>
              <a:rPr lang="de-DE" dirty="0" err="1"/>
              <a:t>long</a:t>
            </a:r>
            <a:endParaRPr lang="de-DE" dirty="0"/>
          </a:p>
          <a:p>
            <a:pPr>
              <a:buFont typeface="Wingdings" panose="05000000000000000000" pitchFamily="2" charset="2"/>
              <a:buChar char="§"/>
            </a:pPr>
            <a:r>
              <a:rPr lang="de-DE" dirty="0"/>
              <a:t>              Flexible </a:t>
            </a:r>
            <a:r>
              <a:rPr lang="de-DE" dirty="0" err="1"/>
              <a:t>retirement</a:t>
            </a:r>
            <a:endParaRPr lang="de-DE" dirty="0"/>
          </a:p>
        </p:txBody>
      </p:sp>
    </p:spTree>
    <p:extLst>
      <p:ext uri="{BB962C8B-B14F-4D97-AF65-F5344CB8AC3E}">
        <p14:creationId xmlns:p14="http://schemas.microsoft.com/office/powerpoint/2010/main" val="211914781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el 1">
            <a:extLst>
              <a:ext uri="{FF2B5EF4-FFF2-40B4-BE49-F238E27FC236}">
                <a16:creationId xmlns="" xmlns:a16="http://schemas.microsoft.com/office/drawing/2014/main" id="{6AC871A9-59AC-454D-B132-0555884FD881}"/>
              </a:ext>
            </a:extLst>
          </p:cNvPr>
          <p:cNvSpPr>
            <a:spLocks noGrp="1"/>
          </p:cNvSpPr>
          <p:nvPr>
            <p:ph type="title"/>
          </p:nvPr>
        </p:nvSpPr>
        <p:spPr/>
        <p:txBody>
          <a:bodyPr/>
          <a:lstStyle/>
          <a:p>
            <a:r>
              <a:rPr lang="de-DE" altLang="de-DE"/>
              <a:t>Social Assistance</a:t>
            </a:r>
          </a:p>
        </p:txBody>
      </p:sp>
      <p:sp>
        <p:nvSpPr>
          <p:cNvPr id="24579" name="Inhaltsplatzhalter 2">
            <a:extLst>
              <a:ext uri="{FF2B5EF4-FFF2-40B4-BE49-F238E27FC236}">
                <a16:creationId xmlns="" xmlns:a16="http://schemas.microsoft.com/office/drawing/2014/main" id="{EE900419-C7BD-4CF7-B8AB-E26F1DA97384}"/>
              </a:ext>
            </a:extLst>
          </p:cNvPr>
          <p:cNvSpPr>
            <a:spLocks noGrp="1"/>
          </p:cNvSpPr>
          <p:nvPr>
            <p:ph idx="1"/>
          </p:nvPr>
        </p:nvSpPr>
        <p:spPr/>
        <p:txBody>
          <a:bodyPr/>
          <a:lstStyle/>
          <a:p>
            <a:pPr>
              <a:buFontTx/>
              <a:buBlip>
                <a:blip r:embed="rId2"/>
              </a:buBlip>
            </a:pPr>
            <a:endParaRPr lang="de-DE" altLang="de-DE"/>
          </a:p>
          <a:p>
            <a:pPr>
              <a:buFontTx/>
              <a:buBlip>
                <a:blip r:embed="rId2"/>
              </a:buBlip>
            </a:pPr>
            <a:r>
              <a:rPr lang="de-DE" altLang="de-DE"/>
              <a:t>There is also a special social assistance system for people in old age or invalidity – being a bit more generous</a:t>
            </a:r>
          </a:p>
          <a:p>
            <a:endParaRPr lang="de-DE" altLang="de-DE"/>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6FAF672-8DC3-413C-8E8D-1F587E021064}"/>
              </a:ext>
            </a:extLst>
          </p:cNvPr>
          <p:cNvSpPr>
            <a:spLocks noGrp="1"/>
          </p:cNvSpPr>
          <p:nvPr>
            <p:ph type="title"/>
          </p:nvPr>
        </p:nvSpPr>
        <p:spPr/>
        <p:txBody>
          <a:bodyPr/>
          <a:lstStyle/>
          <a:p>
            <a:r>
              <a:rPr lang="de-DE" dirty="0" err="1"/>
              <a:t>Some</a:t>
            </a:r>
            <a:r>
              <a:rPr lang="de-DE" dirty="0"/>
              <a:t> </a:t>
            </a:r>
            <a:r>
              <a:rPr lang="de-DE" dirty="0" err="1"/>
              <a:t>words</a:t>
            </a:r>
            <a:r>
              <a:rPr lang="de-DE" dirty="0"/>
              <a:t> </a:t>
            </a:r>
            <a:r>
              <a:rPr lang="de-DE" dirty="0" err="1"/>
              <a:t>about</a:t>
            </a:r>
            <a:r>
              <a:rPr lang="de-DE" dirty="0"/>
              <a:t> </a:t>
            </a:r>
            <a:r>
              <a:rPr lang="de-DE" dirty="0" err="1"/>
              <a:t>Flexicurity</a:t>
            </a:r>
            <a:endParaRPr lang="de-DE" dirty="0"/>
          </a:p>
        </p:txBody>
      </p:sp>
      <p:sp>
        <p:nvSpPr>
          <p:cNvPr id="3" name="Inhaltsplatzhalter 2">
            <a:extLst>
              <a:ext uri="{FF2B5EF4-FFF2-40B4-BE49-F238E27FC236}">
                <a16:creationId xmlns="" xmlns:a16="http://schemas.microsoft.com/office/drawing/2014/main" id="{F587DEA9-CB53-4D47-9918-88548758A272}"/>
              </a:ext>
            </a:extLst>
          </p:cNvPr>
          <p:cNvSpPr>
            <a:spLocks noGrp="1"/>
          </p:cNvSpPr>
          <p:nvPr>
            <p:ph idx="1"/>
          </p:nvPr>
        </p:nvSpPr>
        <p:spPr/>
        <p:txBody>
          <a:bodyPr/>
          <a:lstStyle/>
          <a:p>
            <a:pPr>
              <a:buFont typeface="Wingdings" panose="05000000000000000000" pitchFamily="2" charset="2"/>
              <a:buChar char="v"/>
            </a:pPr>
            <a:r>
              <a:rPr lang="de-DE" dirty="0"/>
              <a:t>Was an </a:t>
            </a:r>
            <a:r>
              <a:rPr lang="de-DE" dirty="0" err="1"/>
              <a:t>idea</a:t>
            </a:r>
            <a:r>
              <a:rPr lang="de-DE" dirty="0"/>
              <a:t> and a </a:t>
            </a:r>
            <a:r>
              <a:rPr lang="de-DE" dirty="0" err="1"/>
              <a:t>campaign</a:t>
            </a:r>
            <a:r>
              <a:rPr lang="de-DE" dirty="0"/>
              <a:t> </a:t>
            </a:r>
            <a:r>
              <a:rPr lang="de-DE" dirty="0" err="1"/>
              <a:t>by</a:t>
            </a:r>
            <a:r>
              <a:rPr lang="de-DE" dirty="0"/>
              <a:t> EU </a:t>
            </a:r>
            <a:r>
              <a:rPr lang="de-DE" dirty="0" err="1"/>
              <a:t>Commission</a:t>
            </a:r>
            <a:r>
              <a:rPr lang="de-DE" dirty="0"/>
              <a:t> in 2007</a:t>
            </a:r>
          </a:p>
          <a:p>
            <a:pPr>
              <a:buFont typeface="Wingdings" panose="05000000000000000000" pitchFamily="2" charset="2"/>
              <a:buChar char="Ø"/>
            </a:pPr>
            <a:r>
              <a:rPr lang="de-DE" dirty="0"/>
              <a:t>   Background of </a:t>
            </a:r>
            <a:r>
              <a:rPr lang="de-DE" dirty="0" err="1"/>
              <a:t>challenges</a:t>
            </a:r>
            <a:r>
              <a:rPr lang="de-DE" dirty="0"/>
              <a:t> of a</a:t>
            </a:r>
          </a:p>
          <a:p>
            <a:pPr marL="0" indent="0">
              <a:buNone/>
            </a:pPr>
            <a:r>
              <a:rPr lang="de-DE" dirty="0"/>
              <a:t>     </a:t>
            </a:r>
            <a:r>
              <a:rPr lang="de-DE" dirty="0" err="1"/>
              <a:t>changing</a:t>
            </a:r>
            <a:r>
              <a:rPr lang="de-DE" dirty="0"/>
              <a:t> </a:t>
            </a:r>
            <a:r>
              <a:rPr lang="de-DE" dirty="0" err="1"/>
              <a:t>world</a:t>
            </a:r>
            <a:endParaRPr lang="de-DE" dirty="0"/>
          </a:p>
          <a:p>
            <a:pPr>
              <a:buFont typeface="Wingdings" panose="05000000000000000000" pitchFamily="2" charset="2"/>
              <a:buChar char="ü"/>
            </a:pPr>
            <a:r>
              <a:rPr lang="de-DE" dirty="0"/>
              <a:t>           At </a:t>
            </a:r>
            <a:r>
              <a:rPr lang="de-DE" dirty="0" err="1"/>
              <a:t>that</a:t>
            </a:r>
            <a:r>
              <a:rPr lang="de-DE" dirty="0"/>
              <a:t> time </a:t>
            </a:r>
            <a:r>
              <a:rPr lang="de-DE" dirty="0" err="1"/>
              <a:t>globalisation</a:t>
            </a:r>
            <a:endParaRPr lang="de-DE" dirty="0"/>
          </a:p>
          <a:p>
            <a:pPr>
              <a:buFont typeface="Wingdings" panose="05000000000000000000" pitchFamily="2" charset="2"/>
              <a:buChar char="ü"/>
            </a:pPr>
            <a:r>
              <a:rPr lang="de-DE" dirty="0"/>
              <a:t>           These </a:t>
            </a:r>
            <a:r>
              <a:rPr lang="de-DE" dirty="0" err="1"/>
              <a:t>days</a:t>
            </a:r>
            <a:r>
              <a:rPr lang="de-DE" dirty="0"/>
              <a:t> </a:t>
            </a:r>
            <a:r>
              <a:rPr lang="de-DE" dirty="0" err="1"/>
              <a:t>digitalisation</a:t>
            </a:r>
            <a:r>
              <a:rPr lang="de-DE" dirty="0"/>
              <a:t>??</a:t>
            </a:r>
          </a:p>
        </p:txBody>
      </p:sp>
    </p:spTree>
    <p:extLst>
      <p:ext uri="{BB962C8B-B14F-4D97-AF65-F5344CB8AC3E}">
        <p14:creationId xmlns:p14="http://schemas.microsoft.com/office/powerpoint/2010/main" val="83107529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E8523E5-C483-4EB0-9EC7-EB75F55C4597}"/>
              </a:ext>
            </a:extLst>
          </p:cNvPr>
          <p:cNvSpPr>
            <a:spLocks noGrp="1"/>
          </p:cNvSpPr>
          <p:nvPr>
            <p:ph type="title"/>
          </p:nvPr>
        </p:nvSpPr>
        <p:spPr/>
        <p:txBody>
          <a:bodyPr/>
          <a:lstStyle/>
          <a:p>
            <a:r>
              <a:rPr lang="de-DE" dirty="0" err="1"/>
              <a:t>Flexicurity</a:t>
            </a:r>
            <a:endParaRPr lang="de-DE" dirty="0"/>
          </a:p>
        </p:txBody>
      </p:sp>
      <p:sp>
        <p:nvSpPr>
          <p:cNvPr id="3" name="Inhaltsplatzhalter 2">
            <a:extLst>
              <a:ext uri="{FF2B5EF4-FFF2-40B4-BE49-F238E27FC236}">
                <a16:creationId xmlns="" xmlns:a16="http://schemas.microsoft.com/office/drawing/2014/main" id="{912F0695-3736-4F80-BD3A-CE0125A09F51}"/>
              </a:ext>
            </a:extLst>
          </p:cNvPr>
          <p:cNvSpPr>
            <a:spLocks noGrp="1"/>
          </p:cNvSpPr>
          <p:nvPr>
            <p:ph idx="1"/>
          </p:nvPr>
        </p:nvSpPr>
        <p:spPr/>
        <p:txBody>
          <a:bodyPr/>
          <a:lstStyle/>
          <a:p>
            <a:pPr>
              <a:buFont typeface="Wingdings" panose="05000000000000000000" pitchFamily="2" charset="2"/>
              <a:buChar char="v"/>
            </a:pPr>
            <a:r>
              <a:rPr lang="de-DE" sz="2400" dirty="0"/>
              <a:t>Found:</a:t>
            </a:r>
          </a:p>
          <a:p>
            <a:pPr>
              <a:buFont typeface="Wingdings" panose="05000000000000000000" pitchFamily="2" charset="2"/>
              <a:buChar char="Ø"/>
            </a:pPr>
            <a:r>
              <a:rPr lang="de-DE" sz="2400" dirty="0" err="1"/>
              <a:t>Individuals</a:t>
            </a:r>
            <a:r>
              <a:rPr lang="de-DE" sz="2400" dirty="0"/>
              <a:t> </a:t>
            </a:r>
            <a:r>
              <a:rPr lang="de-DE" sz="2400" dirty="0" err="1"/>
              <a:t>increasingly</a:t>
            </a:r>
            <a:r>
              <a:rPr lang="de-DE" sz="2400" dirty="0"/>
              <a:t> </a:t>
            </a:r>
            <a:r>
              <a:rPr lang="de-DE" sz="2400" dirty="0" err="1"/>
              <a:t>need</a:t>
            </a:r>
            <a:r>
              <a:rPr lang="de-DE" sz="2400" dirty="0"/>
              <a:t> </a:t>
            </a:r>
            <a:r>
              <a:rPr lang="de-DE" sz="2400" dirty="0" err="1"/>
              <a:t>employment</a:t>
            </a:r>
            <a:r>
              <a:rPr lang="de-DE" sz="2400" dirty="0"/>
              <a:t> </a:t>
            </a:r>
            <a:r>
              <a:rPr lang="de-DE" sz="2400" dirty="0" err="1"/>
              <a:t>security</a:t>
            </a:r>
            <a:r>
              <a:rPr lang="de-DE" sz="2400" dirty="0"/>
              <a:t> </a:t>
            </a:r>
            <a:r>
              <a:rPr lang="de-DE" sz="2400" dirty="0" err="1"/>
              <a:t>rather</a:t>
            </a:r>
            <a:r>
              <a:rPr lang="de-DE" sz="2400" dirty="0"/>
              <a:t> </a:t>
            </a:r>
            <a:r>
              <a:rPr lang="de-DE" sz="2400" dirty="0" err="1"/>
              <a:t>than</a:t>
            </a:r>
            <a:r>
              <a:rPr lang="de-DE" sz="2400" dirty="0"/>
              <a:t> </a:t>
            </a:r>
            <a:r>
              <a:rPr lang="de-DE" sz="2400" dirty="0" err="1"/>
              <a:t>job</a:t>
            </a:r>
            <a:r>
              <a:rPr lang="de-DE" sz="2400" dirty="0"/>
              <a:t> </a:t>
            </a:r>
            <a:r>
              <a:rPr lang="de-DE" sz="2400" dirty="0" err="1"/>
              <a:t>security</a:t>
            </a:r>
            <a:endParaRPr lang="de-DE" sz="2400" dirty="0"/>
          </a:p>
          <a:p>
            <a:pPr>
              <a:buFont typeface="Wingdings" panose="05000000000000000000" pitchFamily="2" charset="2"/>
              <a:buChar char="Ø"/>
            </a:pPr>
            <a:r>
              <a:rPr lang="de-DE" sz="2400" dirty="0" err="1"/>
              <a:t>Concern</a:t>
            </a:r>
            <a:r>
              <a:rPr lang="de-DE" sz="2400" dirty="0"/>
              <a:t> </a:t>
            </a:r>
            <a:r>
              <a:rPr lang="de-DE" sz="2400" dirty="0" err="1"/>
              <a:t>related</a:t>
            </a:r>
            <a:r>
              <a:rPr lang="de-DE" sz="2400" dirty="0"/>
              <a:t> </a:t>
            </a:r>
            <a:r>
              <a:rPr lang="de-DE" sz="2400" dirty="0" err="1"/>
              <a:t>to</a:t>
            </a:r>
            <a:r>
              <a:rPr lang="de-DE" sz="2400" dirty="0"/>
              <a:t> </a:t>
            </a:r>
            <a:r>
              <a:rPr lang="de-DE" sz="2400" dirty="0" err="1"/>
              <a:t>outsiuracing</a:t>
            </a:r>
            <a:r>
              <a:rPr lang="de-DE" sz="2400" dirty="0"/>
              <a:t> and </a:t>
            </a:r>
            <a:r>
              <a:rPr lang="de-DE" sz="2400" dirty="0" err="1"/>
              <a:t>relocation</a:t>
            </a:r>
            <a:r>
              <a:rPr lang="de-DE" sz="2400" dirty="0"/>
              <a:t> and </a:t>
            </a:r>
            <a:r>
              <a:rPr lang="de-DE" sz="2400" dirty="0" err="1"/>
              <a:t>incraese</a:t>
            </a:r>
            <a:r>
              <a:rPr lang="de-DE" sz="2400" dirty="0"/>
              <a:t> </a:t>
            </a:r>
            <a:r>
              <a:rPr lang="de-DE" sz="2400" dirty="0" err="1"/>
              <a:t>income</a:t>
            </a:r>
            <a:r>
              <a:rPr lang="de-DE" sz="2400" dirty="0"/>
              <a:t> </a:t>
            </a:r>
            <a:r>
              <a:rPr lang="de-DE" sz="2400" dirty="0" err="1"/>
              <a:t>inequalities</a:t>
            </a:r>
            <a:r>
              <a:rPr lang="de-DE" sz="2400" dirty="0"/>
              <a:t> and </a:t>
            </a:r>
            <a:r>
              <a:rPr lang="de-DE" sz="2400" dirty="0" err="1"/>
              <a:t>gaps</a:t>
            </a:r>
            <a:r>
              <a:rPr lang="de-DE" sz="2400" dirty="0"/>
              <a:t> </a:t>
            </a:r>
            <a:r>
              <a:rPr lang="de-DE" sz="2400" dirty="0" err="1"/>
              <a:t>between</a:t>
            </a:r>
            <a:r>
              <a:rPr lang="de-DE" sz="2400" dirty="0"/>
              <a:t> </a:t>
            </a:r>
            <a:r>
              <a:rPr lang="de-DE" sz="2400" dirty="0" err="1"/>
              <a:t>skilled</a:t>
            </a:r>
            <a:r>
              <a:rPr lang="de-DE" sz="2400" dirty="0"/>
              <a:t> and </a:t>
            </a:r>
            <a:r>
              <a:rPr lang="de-DE" sz="2400" dirty="0" err="1"/>
              <a:t>unskilled</a:t>
            </a:r>
            <a:r>
              <a:rPr lang="de-DE" sz="2400" dirty="0"/>
              <a:t> </a:t>
            </a:r>
            <a:r>
              <a:rPr lang="de-DE" sz="2400" dirty="0" err="1"/>
              <a:t>workers</a:t>
            </a:r>
            <a:endParaRPr lang="de-DE" sz="2400" dirty="0"/>
          </a:p>
          <a:p>
            <a:pPr>
              <a:buFont typeface="Wingdings" panose="05000000000000000000" pitchFamily="2" charset="2"/>
              <a:buChar char="Ø"/>
            </a:pPr>
            <a:r>
              <a:rPr lang="de-DE" sz="2400" dirty="0"/>
              <a:t>Lifetime </a:t>
            </a:r>
            <a:r>
              <a:rPr lang="de-DE" sz="2400" dirty="0" err="1"/>
              <a:t>jobs</a:t>
            </a:r>
            <a:r>
              <a:rPr lang="de-DE" sz="2400" dirty="0"/>
              <a:t> </a:t>
            </a:r>
            <a:r>
              <a:rPr lang="de-DE" sz="2400" dirty="0" err="1"/>
              <a:t>with</a:t>
            </a:r>
            <a:r>
              <a:rPr lang="de-DE" sz="2400" dirty="0"/>
              <a:t> </a:t>
            </a:r>
            <a:r>
              <a:rPr lang="de-DE" sz="2400" dirty="0" err="1"/>
              <a:t>the</a:t>
            </a:r>
            <a:r>
              <a:rPr lang="de-DE" sz="2400" dirty="0"/>
              <a:t> same </a:t>
            </a:r>
            <a:r>
              <a:rPr lang="de-DE" sz="2400" dirty="0" err="1"/>
              <a:t>employer</a:t>
            </a:r>
            <a:r>
              <a:rPr lang="de-DE" sz="2400" dirty="0"/>
              <a:t> a </a:t>
            </a:r>
            <a:r>
              <a:rPr lang="de-DE" sz="2400" dirty="0" err="1"/>
              <a:t>thing</a:t>
            </a:r>
            <a:r>
              <a:rPr lang="de-DE" sz="2400" dirty="0"/>
              <a:t> of </a:t>
            </a:r>
            <a:r>
              <a:rPr lang="de-DE" sz="2400" dirty="0" err="1"/>
              <a:t>the</a:t>
            </a:r>
            <a:r>
              <a:rPr lang="de-DE" sz="2400" dirty="0"/>
              <a:t> </a:t>
            </a:r>
            <a:r>
              <a:rPr lang="de-DE" sz="2400" dirty="0" err="1"/>
              <a:t>past</a:t>
            </a:r>
            <a:endParaRPr lang="de-DE" sz="2400" dirty="0"/>
          </a:p>
          <a:p>
            <a:pPr>
              <a:buFont typeface="Wingdings" panose="05000000000000000000" pitchFamily="2" charset="2"/>
              <a:buChar char="Ø"/>
            </a:pPr>
            <a:r>
              <a:rPr lang="de-DE" sz="2400" dirty="0" err="1"/>
              <a:t>Majority</a:t>
            </a:r>
            <a:r>
              <a:rPr lang="de-DE" sz="2400" dirty="0"/>
              <a:t> </a:t>
            </a:r>
            <a:r>
              <a:rPr lang="de-DE" sz="2400" dirty="0" err="1"/>
              <a:t>endorsed</a:t>
            </a:r>
            <a:r>
              <a:rPr lang="de-DE" sz="2400" dirty="0"/>
              <a:t> </a:t>
            </a:r>
            <a:r>
              <a:rPr lang="de-DE" sz="2400" dirty="0" err="1"/>
              <a:t>more</a:t>
            </a:r>
            <a:r>
              <a:rPr lang="de-DE" sz="2400" dirty="0"/>
              <a:t> flexible </a:t>
            </a:r>
            <a:r>
              <a:rPr lang="de-DE" sz="2400" dirty="0" err="1"/>
              <a:t>work</a:t>
            </a:r>
            <a:r>
              <a:rPr lang="de-DE" sz="2400" dirty="0"/>
              <a:t> </a:t>
            </a:r>
            <a:r>
              <a:rPr lang="de-DE" sz="2400" dirty="0" err="1"/>
              <a:t>contracts</a:t>
            </a:r>
            <a:r>
              <a:rPr lang="de-DE" sz="2400" dirty="0"/>
              <a:t> </a:t>
            </a:r>
            <a:r>
              <a:rPr lang="de-DE" sz="2400" dirty="0" err="1"/>
              <a:t>to</a:t>
            </a:r>
            <a:r>
              <a:rPr lang="de-DE" sz="2400" dirty="0"/>
              <a:t> </a:t>
            </a:r>
            <a:r>
              <a:rPr lang="de-DE" sz="2400" dirty="0" err="1"/>
              <a:t>encourage</a:t>
            </a:r>
            <a:r>
              <a:rPr lang="de-DE" sz="2400" dirty="0"/>
              <a:t> </a:t>
            </a:r>
            <a:r>
              <a:rPr lang="de-DE" sz="2400" dirty="0" err="1"/>
              <a:t>job</a:t>
            </a:r>
            <a:r>
              <a:rPr lang="de-DE" sz="2400" dirty="0"/>
              <a:t> </a:t>
            </a:r>
            <a:r>
              <a:rPr lang="de-DE" sz="2400" dirty="0" err="1"/>
              <a:t>creation</a:t>
            </a:r>
            <a:endParaRPr lang="de-DE" sz="2400" dirty="0"/>
          </a:p>
          <a:p>
            <a:endParaRPr lang="de-DE" dirty="0"/>
          </a:p>
        </p:txBody>
      </p:sp>
    </p:spTree>
    <p:extLst>
      <p:ext uri="{BB962C8B-B14F-4D97-AF65-F5344CB8AC3E}">
        <p14:creationId xmlns:p14="http://schemas.microsoft.com/office/powerpoint/2010/main" val="175340786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A43D026-BC5C-4D41-9E51-E4728DB17405}"/>
              </a:ext>
            </a:extLst>
          </p:cNvPr>
          <p:cNvSpPr>
            <a:spLocks noGrp="1"/>
          </p:cNvSpPr>
          <p:nvPr>
            <p:ph type="title"/>
          </p:nvPr>
        </p:nvSpPr>
        <p:spPr/>
        <p:txBody>
          <a:bodyPr/>
          <a:lstStyle/>
          <a:p>
            <a:r>
              <a:rPr lang="de-DE" dirty="0" err="1"/>
              <a:t>Flexicurity</a:t>
            </a:r>
            <a:endParaRPr lang="de-DE" dirty="0"/>
          </a:p>
        </p:txBody>
      </p:sp>
      <p:sp>
        <p:nvSpPr>
          <p:cNvPr id="3" name="Inhaltsplatzhalter 2">
            <a:extLst>
              <a:ext uri="{FF2B5EF4-FFF2-40B4-BE49-F238E27FC236}">
                <a16:creationId xmlns="" xmlns:a16="http://schemas.microsoft.com/office/drawing/2014/main" id="{D13DE52B-CA31-4EF7-ACEA-7D91EA17EE64}"/>
              </a:ext>
            </a:extLst>
          </p:cNvPr>
          <p:cNvSpPr>
            <a:spLocks noGrp="1"/>
          </p:cNvSpPr>
          <p:nvPr>
            <p:ph idx="1"/>
          </p:nvPr>
        </p:nvSpPr>
        <p:spPr/>
        <p:txBody>
          <a:bodyPr/>
          <a:lstStyle/>
          <a:p>
            <a:pPr>
              <a:buFont typeface="Wingdings" panose="05000000000000000000" pitchFamily="2" charset="2"/>
              <a:buChar char="v"/>
            </a:pPr>
            <a:r>
              <a:rPr lang="en-US" sz="2200" b="1" i="1" dirty="0">
                <a:solidFill>
                  <a:srgbClr val="00B0F0"/>
                </a:solidFill>
              </a:rPr>
              <a:t>Four</a:t>
            </a:r>
            <a:r>
              <a:rPr lang="en-US" sz="2200" i="1" dirty="0"/>
              <a:t> components</a:t>
            </a:r>
          </a:p>
          <a:p>
            <a:pPr>
              <a:buFont typeface="Wingdings" panose="05000000000000000000" pitchFamily="2" charset="2"/>
              <a:buChar char="Ø"/>
            </a:pPr>
            <a:r>
              <a:rPr lang="en-US" sz="2200" dirty="0">
                <a:solidFill>
                  <a:srgbClr val="FF0000"/>
                </a:solidFill>
              </a:rPr>
              <a:t>Flexible and reliable contractual arrangements (from the perspective of the employer and the employee, of ''insiders'' and ''outsiders'') through modern </a:t>
            </a:r>
            <a:r>
              <a:rPr lang="en-US" sz="2200" dirty="0" err="1">
                <a:solidFill>
                  <a:srgbClr val="FF0000"/>
                </a:solidFill>
              </a:rPr>
              <a:t>labour</a:t>
            </a:r>
            <a:r>
              <a:rPr lang="en-US" sz="2200" dirty="0">
                <a:solidFill>
                  <a:srgbClr val="FF0000"/>
                </a:solidFill>
              </a:rPr>
              <a:t> laws, collective agreements and work </a:t>
            </a:r>
            <a:r>
              <a:rPr lang="en-US" sz="2200" dirty="0" err="1">
                <a:solidFill>
                  <a:srgbClr val="FF0000"/>
                </a:solidFill>
              </a:rPr>
              <a:t>organisation</a:t>
            </a:r>
            <a:r>
              <a:rPr lang="en-US" sz="2200" dirty="0">
                <a:solidFill>
                  <a:srgbClr val="FF0000"/>
                </a:solidFill>
              </a:rPr>
              <a:t>;</a:t>
            </a:r>
          </a:p>
          <a:p>
            <a:pPr>
              <a:buFont typeface="Wingdings" panose="05000000000000000000" pitchFamily="2" charset="2"/>
              <a:buChar char="ü"/>
            </a:pPr>
            <a:r>
              <a:rPr lang="en-US" sz="2200" dirty="0"/>
              <a:t>    a major aspect is that in case of strict protection</a:t>
            </a:r>
          </a:p>
          <a:p>
            <a:pPr marL="0" indent="0">
              <a:buNone/>
            </a:pPr>
            <a:r>
              <a:rPr lang="en-US" sz="2200" dirty="0"/>
              <a:t>        there is a reduction in dismissals </a:t>
            </a:r>
          </a:p>
          <a:p>
            <a:pPr>
              <a:buFont typeface="Wingdings" panose="05000000000000000000" pitchFamily="2" charset="2"/>
              <a:buChar char="ü"/>
            </a:pPr>
            <a:r>
              <a:rPr lang="en-US" sz="2200" dirty="0"/>
              <a:t>´  But less entry from unemployment into work</a:t>
            </a:r>
          </a:p>
          <a:p>
            <a:pPr>
              <a:buFont typeface="Wingdings" panose="05000000000000000000" pitchFamily="2" charset="2"/>
              <a:buChar char="ü"/>
            </a:pPr>
            <a:r>
              <a:rPr lang="en-US" sz="2200" dirty="0"/>
              <a:t>    High dismissal cost and requiring to work overtime</a:t>
            </a:r>
          </a:p>
          <a:p>
            <a:pPr>
              <a:buFont typeface="Wingdings" panose="05000000000000000000" pitchFamily="2" charset="2"/>
              <a:buChar char="ü"/>
            </a:pPr>
            <a:r>
              <a:rPr lang="en-US" sz="2200" dirty="0"/>
              <a:t>    Women are more affected than men – seeking to</a:t>
            </a:r>
          </a:p>
          <a:p>
            <a:pPr marL="0" indent="0">
              <a:buNone/>
            </a:pPr>
            <a:r>
              <a:rPr lang="en-US" sz="2200" dirty="0"/>
              <a:t>       balance work and family life</a:t>
            </a:r>
          </a:p>
          <a:p>
            <a:pPr marL="0" indent="0">
              <a:buNone/>
            </a:pPr>
            <a:endParaRPr lang="de-DE" dirty="0"/>
          </a:p>
        </p:txBody>
      </p:sp>
    </p:spTree>
    <p:extLst>
      <p:ext uri="{BB962C8B-B14F-4D97-AF65-F5344CB8AC3E}">
        <p14:creationId xmlns:p14="http://schemas.microsoft.com/office/powerpoint/2010/main" val="192406543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1236AB2-FEAB-46FE-A327-4CD64C723697}"/>
              </a:ext>
            </a:extLst>
          </p:cNvPr>
          <p:cNvSpPr>
            <a:spLocks noGrp="1"/>
          </p:cNvSpPr>
          <p:nvPr>
            <p:ph type="title"/>
          </p:nvPr>
        </p:nvSpPr>
        <p:spPr/>
        <p:txBody>
          <a:bodyPr/>
          <a:lstStyle/>
          <a:p>
            <a:r>
              <a:rPr lang="de-DE" dirty="0" err="1"/>
              <a:t>Flexicurity</a:t>
            </a:r>
            <a:endParaRPr lang="de-DE" dirty="0"/>
          </a:p>
        </p:txBody>
      </p:sp>
      <p:sp>
        <p:nvSpPr>
          <p:cNvPr id="3" name="Inhaltsplatzhalter 2">
            <a:extLst>
              <a:ext uri="{FF2B5EF4-FFF2-40B4-BE49-F238E27FC236}">
                <a16:creationId xmlns="" xmlns:a16="http://schemas.microsoft.com/office/drawing/2014/main" id="{44746B98-FE5D-4334-82DB-3D1F3A070EFA}"/>
              </a:ext>
            </a:extLst>
          </p:cNvPr>
          <p:cNvSpPr>
            <a:spLocks noGrp="1"/>
          </p:cNvSpPr>
          <p:nvPr>
            <p:ph idx="1"/>
          </p:nvPr>
        </p:nvSpPr>
        <p:spPr/>
        <p:txBody>
          <a:bodyPr/>
          <a:lstStyle/>
          <a:p>
            <a:pPr>
              <a:buFont typeface="Wingdings" panose="05000000000000000000" pitchFamily="2" charset="2"/>
              <a:buChar char="Ø"/>
            </a:pPr>
            <a:r>
              <a:rPr lang="en-US" sz="2400" i="1" dirty="0">
                <a:solidFill>
                  <a:srgbClr val="FF0000"/>
                </a:solidFill>
              </a:rPr>
              <a:t>Comprehensive lifelong learning (LLL) strategies to ensure the continual adaptability and employability of workers, particularly the most vulnerable</a:t>
            </a:r>
          </a:p>
          <a:p>
            <a:pPr>
              <a:buFont typeface="Wingdings" panose="05000000000000000000" pitchFamily="2" charset="2"/>
              <a:buChar char="ü"/>
            </a:pPr>
            <a:r>
              <a:rPr lang="de-DE" sz="2400" dirty="0"/>
              <a:t>      Skills </a:t>
            </a:r>
            <a:r>
              <a:rPr lang="de-DE" sz="2400" dirty="0" err="1"/>
              <a:t>necessary</a:t>
            </a:r>
            <a:r>
              <a:rPr lang="de-DE" sz="2400" dirty="0"/>
              <a:t> </a:t>
            </a:r>
          </a:p>
          <a:p>
            <a:pPr>
              <a:buFont typeface="Wingdings" panose="05000000000000000000" pitchFamily="2" charset="2"/>
              <a:buChar char="ü"/>
            </a:pPr>
            <a:r>
              <a:rPr lang="de-DE" sz="2400" dirty="0"/>
              <a:t>      But </a:t>
            </a:r>
            <a:r>
              <a:rPr lang="de-DE" sz="2400" dirty="0" err="1"/>
              <a:t>underinvestment</a:t>
            </a:r>
            <a:r>
              <a:rPr lang="de-DE" sz="2400" dirty="0"/>
              <a:t> in </a:t>
            </a:r>
            <a:r>
              <a:rPr lang="de-DE" sz="2400" dirty="0" err="1"/>
              <a:t>training</a:t>
            </a:r>
            <a:endParaRPr lang="de-DE" sz="2400" dirty="0"/>
          </a:p>
          <a:p>
            <a:pPr>
              <a:buFont typeface="Wingdings" panose="05000000000000000000" pitchFamily="2" charset="2"/>
              <a:buChar char="ü"/>
            </a:pPr>
            <a:r>
              <a:rPr lang="de-DE" sz="2400" dirty="0"/>
              <a:t>      Enterprises </a:t>
            </a:r>
            <a:r>
              <a:rPr lang="de-DE" sz="2400" dirty="0" err="1"/>
              <a:t>reluctant</a:t>
            </a:r>
            <a:r>
              <a:rPr lang="de-DE" sz="2400" dirty="0"/>
              <a:t> – </a:t>
            </a:r>
            <a:r>
              <a:rPr lang="de-DE" sz="2400" dirty="0" err="1"/>
              <a:t>especially</a:t>
            </a:r>
            <a:r>
              <a:rPr lang="de-DE" sz="2400" dirty="0"/>
              <a:t> </a:t>
            </a:r>
            <a:r>
              <a:rPr lang="de-DE" sz="2400" dirty="0" err="1"/>
              <a:t>smaller</a:t>
            </a:r>
            <a:r>
              <a:rPr lang="de-DE" sz="2400" dirty="0"/>
              <a:t> </a:t>
            </a:r>
            <a:r>
              <a:rPr lang="de-DE" sz="2400" dirty="0" err="1"/>
              <a:t>ones</a:t>
            </a:r>
            <a:r>
              <a:rPr lang="de-DE" sz="2400" dirty="0"/>
              <a:t>:</a:t>
            </a:r>
          </a:p>
          <a:p>
            <a:pPr marL="0" indent="0">
              <a:buNone/>
            </a:pPr>
            <a:r>
              <a:rPr lang="de-DE" sz="2400" dirty="0"/>
              <a:t>         </a:t>
            </a:r>
            <a:r>
              <a:rPr lang="de-DE" sz="2400" dirty="0" err="1"/>
              <a:t>good</a:t>
            </a:r>
            <a:r>
              <a:rPr lang="de-DE" sz="2400" dirty="0"/>
              <a:t> </a:t>
            </a:r>
            <a:r>
              <a:rPr lang="de-DE" sz="2400" dirty="0" err="1"/>
              <a:t>training</a:t>
            </a:r>
            <a:r>
              <a:rPr lang="de-DE" sz="2400" dirty="0"/>
              <a:t>  and </a:t>
            </a:r>
            <a:r>
              <a:rPr lang="de-DE" sz="2400" dirty="0" err="1"/>
              <a:t>recruited</a:t>
            </a:r>
            <a:r>
              <a:rPr lang="de-DE" sz="2400" dirty="0"/>
              <a:t> </a:t>
            </a:r>
            <a:r>
              <a:rPr lang="de-DE" sz="2400" dirty="0" err="1"/>
              <a:t>afterwards</a:t>
            </a:r>
            <a:r>
              <a:rPr lang="de-DE" sz="2400" dirty="0"/>
              <a:t> </a:t>
            </a:r>
            <a:r>
              <a:rPr lang="de-DE" sz="2400" dirty="0" err="1"/>
              <a:t>by</a:t>
            </a:r>
            <a:endParaRPr lang="de-DE" sz="2400" dirty="0"/>
          </a:p>
          <a:p>
            <a:pPr marL="0" indent="0">
              <a:buNone/>
            </a:pPr>
            <a:r>
              <a:rPr lang="de-DE" sz="2400" dirty="0"/>
              <a:t>         </a:t>
            </a:r>
            <a:r>
              <a:rPr lang="de-DE" sz="2400" dirty="0" err="1"/>
              <a:t>others</a:t>
            </a:r>
            <a:endParaRPr lang="de-DE" sz="2400" dirty="0"/>
          </a:p>
          <a:p>
            <a:pPr>
              <a:buFont typeface="Wingdings" panose="05000000000000000000" pitchFamily="2" charset="2"/>
              <a:buChar char="ü"/>
            </a:pPr>
            <a:r>
              <a:rPr lang="de-DE" sz="2400" dirty="0"/>
              <a:t>      More </a:t>
            </a:r>
            <a:r>
              <a:rPr lang="de-DE" sz="2400" dirty="0" err="1"/>
              <a:t>involvement</a:t>
            </a:r>
            <a:r>
              <a:rPr lang="de-DE" sz="2400" dirty="0"/>
              <a:t> of </a:t>
            </a:r>
            <a:r>
              <a:rPr lang="de-DE" sz="2400" dirty="0" err="1"/>
              <a:t>governments</a:t>
            </a:r>
            <a:r>
              <a:rPr lang="de-DE" sz="2400" dirty="0"/>
              <a:t>, social</a:t>
            </a:r>
          </a:p>
          <a:p>
            <a:pPr marL="0" indent="0">
              <a:buNone/>
            </a:pPr>
            <a:r>
              <a:rPr lang="de-DE" sz="2400" dirty="0"/>
              <a:t>         </a:t>
            </a:r>
            <a:r>
              <a:rPr lang="de-DE" sz="2400" dirty="0" err="1"/>
              <a:t>partners</a:t>
            </a:r>
            <a:r>
              <a:rPr lang="de-DE" sz="2400" dirty="0"/>
              <a:t> etc.</a:t>
            </a:r>
          </a:p>
        </p:txBody>
      </p:sp>
    </p:spTree>
    <p:extLst>
      <p:ext uri="{BB962C8B-B14F-4D97-AF65-F5344CB8AC3E}">
        <p14:creationId xmlns:p14="http://schemas.microsoft.com/office/powerpoint/2010/main" val="218851591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7C103FF-6A26-46C0-A5AF-04ED4542DD70}"/>
              </a:ext>
            </a:extLst>
          </p:cNvPr>
          <p:cNvSpPr>
            <a:spLocks noGrp="1"/>
          </p:cNvSpPr>
          <p:nvPr>
            <p:ph type="title"/>
          </p:nvPr>
        </p:nvSpPr>
        <p:spPr/>
        <p:txBody>
          <a:bodyPr/>
          <a:lstStyle/>
          <a:p>
            <a:r>
              <a:rPr lang="de-DE" dirty="0" err="1"/>
              <a:t>Flexicurity</a:t>
            </a:r>
            <a:endParaRPr lang="de-DE" dirty="0"/>
          </a:p>
        </p:txBody>
      </p:sp>
      <p:sp>
        <p:nvSpPr>
          <p:cNvPr id="3" name="Inhaltsplatzhalter 2">
            <a:extLst>
              <a:ext uri="{FF2B5EF4-FFF2-40B4-BE49-F238E27FC236}">
                <a16:creationId xmlns="" xmlns:a16="http://schemas.microsoft.com/office/drawing/2014/main" id="{4575176B-9AE1-46E4-AD2D-B53F711DB75D}"/>
              </a:ext>
            </a:extLst>
          </p:cNvPr>
          <p:cNvSpPr>
            <a:spLocks noGrp="1"/>
          </p:cNvSpPr>
          <p:nvPr>
            <p:ph idx="1"/>
          </p:nvPr>
        </p:nvSpPr>
        <p:spPr>
          <a:xfrm>
            <a:off x="304800" y="914400"/>
            <a:ext cx="8610600" cy="5029200"/>
          </a:xfrm>
        </p:spPr>
        <p:txBody>
          <a:bodyPr/>
          <a:lstStyle/>
          <a:p>
            <a:pPr>
              <a:buFont typeface="Wingdings" panose="05000000000000000000" pitchFamily="2" charset="2"/>
              <a:buChar char="v"/>
            </a:pPr>
            <a:r>
              <a:rPr lang="en-US" sz="2400" i="1" dirty="0">
                <a:solidFill>
                  <a:srgbClr val="FF0000"/>
                </a:solidFill>
              </a:rPr>
              <a:t>Effective active </a:t>
            </a:r>
            <a:r>
              <a:rPr lang="en-US" sz="2400" i="1" dirty="0" err="1">
                <a:solidFill>
                  <a:srgbClr val="FF0000"/>
                </a:solidFill>
              </a:rPr>
              <a:t>labour</a:t>
            </a:r>
            <a:r>
              <a:rPr lang="en-US" sz="2400" i="1" dirty="0">
                <a:solidFill>
                  <a:srgbClr val="FF0000"/>
                </a:solidFill>
              </a:rPr>
              <a:t> market policies (ALMP) that help people cope with rapid change, reduce unemployment spells and ease transitions to new jobs</a:t>
            </a:r>
          </a:p>
          <a:p>
            <a:pPr>
              <a:buFont typeface="Wingdings" panose="05000000000000000000" pitchFamily="2" charset="2"/>
              <a:buChar char="ü"/>
            </a:pPr>
            <a:r>
              <a:rPr lang="en-US" sz="2400" dirty="0"/>
              <a:t>   Good unemployment benefits  to offset negative</a:t>
            </a:r>
          </a:p>
          <a:p>
            <a:pPr marL="0" indent="0">
              <a:buNone/>
            </a:pPr>
            <a:r>
              <a:rPr lang="en-US" sz="2400" dirty="0"/>
              <a:t>      income consequences during job transfers</a:t>
            </a:r>
          </a:p>
          <a:p>
            <a:pPr>
              <a:buFont typeface="Wingdings" panose="05000000000000000000" pitchFamily="2" charset="2"/>
              <a:buChar char="ü"/>
            </a:pPr>
            <a:r>
              <a:rPr lang="en-US" sz="2400" dirty="0"/>
              <a:t>   But less incentives to return to work?</a:t>
            </a:r>
          </a:p>
          <a:p>
            <a:pPr>
              <a:buFont typeface="Wingdings" panose="05000000000000000000" pitchFamily="2" charset="2"/>
              <a:buChar char="ü"/>
            </a:pPr>
            <a:r>
              <a:rPr lang="en-US" sz="2400" dirty="0"/>
              <a:t>   Active </a:t>
            </a:r>
            <a:r>
              <a:rPr lang="en-US" sz="2400" dirty="0" err="1"/>
              <a:t>labour</a:t>
            </a:r>
            <a:r>
              <a:rPr lang="en-US" sz="2400" dirty="0"/>
              <a:t> market policies</a:t>
            </a:r>
          </a:p>
          <a:p>
            <a:pPr>
              <a:buFont typeface="Wingdings" panose="05000000000000000000" pitchFamily="2" charset="2"/>
              <a:buChar char="ü"/>
            </a:pPr>
            <a:r>
              <a:rPr lang="en-US" sz="2400" dirty="0"/>
              <a:t>   Income insurance vs. activation strategy</a:t>
            </a:r>
          </a:p>
          <a:p>
            <a:pPr>
              <a:buFont typeface="Wingdings" panose="05000000000000000000" pitchFamily="2" charset="2"/>
              <a:buChar char="ü"/>
            </a:pPr>
            <a:r>
              <a:rPr lang="en-US" sz="2400" dirty="0"/>
              <a:t>France: strict employment rules – difficult to et back into employment</a:t>
            </a:r>
          </a:p>
          <a:p>
            <a:pPr>
              <a:buFont typeface="Wingdings" panose="05000000000000000000" pitchFamily="2" charset="2"/>
              <a:buChar char="ü"/>
            </a:pPr>
            <a:r>
              <a:rPr lang="en-US" sz="2400" dirty="0"/>
              <a:t>Denmark: less strict rules - easier</a:t>
            </a:r>
          </a:p>
          <a:p>
            <a:pPr marL="0" indent="0">
              <a:buNone/>
            </a:pPr>
            <a:endParaRPr lang="de-DE" dirty="0"/>
          </a:p>
        </p:txBody>
      </p:sp>
    </p:spTree>
    <p:extLst>
      <p:ext uri="{BB962C8B-B14F-4D97-AF65-F5344CB8AC3E}">
        <p14:creationId xmlns:p14="http://schemas.microsoft.com/office/powerpoint/2010/main" val="230243631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643AC8B-2675-481E-93D4-E9D1E556F66E}"/>
              </a:ext>
            </a:extLst>
          </p:cNvPr>
          <p:cNvSpPr>
            <a:spLocks noGrp="1"/>
          </p:cNvSpPr>
          <p:nvPr>
            <p:ph type="title"/>
          </p:nvPr>
        </p:nvSpPr>
        <p:spPr/>
        <p:txBody>
          <a:bodyPr/>
          <a:lstStyle/>
          <a:p>
            <a:r>
              <a:rPr lang="de-DE" dirty="0" err="1"/>
              <a:t>Flexicurity</a:t>
            </a:r>
            <a:endParaRPr lang="de-DE" dirty="0"/>
          </a:p>
        </p:txBody>
      </p:sp>
      <p:sp>
        <p:nvSpPr>
          <p:cNvPr id="3" name="Inhaltsplatzhalter 2">
            <a:extLst>
              <a:ext uri="{FF2B5EF4-FFF2-40B4-BE49-F238E27FC236}">
                <a16:creationId xmlns="" xmlns:a16="http://schemas.microsoft.com/office/drawing/2014/main" id="{D0A787E4-6052-4A3B-A351-5D4AF179D6DB}"/>
              </a:ext>
            </a:extLst>
          </p:cNvPr>
          <p:cNvSpPr>
            <a:spLocks noGrp="1"/>
          </p:cNvSpPr>
          <p:nvPr>
            <p:ph idx="1"/>
          </p:nvPr>
        </p:nvSpPr>
        <p:spPr/>
        <p:txBody>
          <a:bodyPr/>
          <a:lstStyle/>
          <a:p>
            <a:pPr>
              <a:buFont typeface="Wingdings" panose="05000000000000000000" pitchFamily="2" charset="2"/>
              <a:buChar char="v"/>
            </a:pPr>
            <a:r>
              <a:rPr lang="en-US" sz="2400" dirty="0">
                <a:solidFill>
                  <a:srgbClr val="FF0000"/>
                </a:solidFill>
              </a:rPr>
              <a:t>Modern social security systems that provide adequate income support, encourage employment and facilitate </a:t>
            </a:r>
            <a:r>
              <a:rPr lang="en-US" sz="2400" dirty="0" err="1">
                <a:solidFill>
                  <a:srgbClr val="FF0000"/>
                </a:solidFill>
              </a:rPr>
              <a:t>labour</a:t>
            </a:r>
            <a:r>
              <a:rPr lang="en-US" sz="2400" dirty="0">
                <a:solidFill>
                  <a:srgbClr val="FF0000"/>
                </a:solidFill>
              </a:rPr>
              <a:t> market mobility. This includes broad coverage of social protection provisions (unemployment benefits, pensions and healthcare) that help people combine work with private and family responsibilities such as childcare.</a:t>
            </a:r>
          </a:p>
          <a:p>
            <a:pPr>
              <a:buFont typeface="Wingdings" panose="05000000000000000000" pitchFamily="2" charset="2"/>
              <a:buChar char="Ø"/>
            </a:pPr>
            <a:r>
              <a:rPr lang="en-US" sz="2400" dirty="0"/>
              <a:t>    Especially Denmark and Nordic countries in</a:t>
            </a:r>
          </a:p>
          <a:p>
            <a:pPr marL="0" indent="0">
              <a:buNone/>
            </a:pPr>
            <a:r>
              <a:rPr lang="en-US" sz="2400" dirty="0"/>
              <a:t>       general – no sharp financial and other</a:t>
            </a:r>
          </a:p>
          <a:p>
            <a:pPr marL="0" indent="0">
              <a:buNone/>
            </a:pPr>
            <a:r>
              <a:rPr lang="en-US" sz="2400" dirty="0"/>
              <a:t>       consequences</a:t>
            </a:r>
          </a:p>
          <a:p>
            <a:pPr>
              <a:buFont typeface="Wingdings" panose="05000000000000000000" pitchFamily="2" charset="2"/>
              <a:buChar char="Ø"/>
            </a:pPr>
            <a:r>
              <a:rPr lang="en-US" sz="2400" dirty="0"/>
              <a:t>    not necessarily a conflict between flexibility and</a:t>
            </a:r>
          </a:p>
          <a:p>
            <a:pPr marL="0" indent="0">
              <a:buNone/>
            </a:pPr>
            <a:r>
              <a:rPr lang="en-US" sz="2400" dirty="0"/>
              <a:t>       high standards of social protection</a:t>
            </a:r>
          </a:p>
          <a:p>
            <a:endParaRPr lang="de-DE" sz="2400" dirty="0"/>
          </a:p>
          <a:p>
            <a:endParaRPr lang="de-DE" dirty="0"/>
          </a:p>
        </p:txBody>
      </p:sp>
    </p:spTree>
    <p:extLst>
      <p:ext uri="{BB962C8B-B14F-4D97-AF65-F5344CB8AC3E}">
        <p14:creationId xmlns:p14="http://schemas.microsoft.com/office/powerpoint/2010/main" val="385165285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0FE4C80-7C89-4C30-AF12-D527DA372C23}"/>
              </a:ext>
            </a:extLst>
          </p:cNvPr>
          <p:cNvSpPr>
            <a:spLocks noGrp="1"/>
          </p:cNvSpPr>
          <p:nvPr>
            <p:ph type="title"/>
          </p:nvPr>
        </p:nvSpPr>
        <p:spPr/>
        <p:txBody>
          <a:bodyPr/>
          <a:lstStyle/>
          <a:p>
            <a:endParaRPr lang="de-DE"/>
          </a:p>
        </p:txBody>
      </p:sp>
      <p:sp>
        <p:nvSpPr>
          <p:cNvPr id="3" name="Inhaltsplatzhalter 2">
            <a:extLst>
              <a:ext uri="{FF2B5EF4-FFF2-40B4-BE49-F238E27FC236}">
                <a16:creationId xmlns="" xmlns:a16="http://schemas.microsoft.com/office/drawing/2014/main" id="{7AADF676-EC2A-4598-B29B-8B8E465BCE82}"/>
              </a:ext>
            </a:extLst>
          </p:cNvPr>
          <p:cNvSpPr>
            <a:spLocks noGrp="1"/>
          </p:cNvSpPr>
          <p:nvPr>
            <p:ph idx="1"/>
          </p:nvPr>
        </p:nvSpPr>
        <p:spPr/>
        <p:txBody>
          <a:bodyPr/>
          <a:lstStyle/>
          <a:p>
            <a:pPr>
              <a:buFont typeface="Wingdings" panose="05000000000000000000" pitchFamily="2" charset="2"/>
              <a:buChar char="v"/>
            </a:pPr>
            <a:r>
              <a:rPr lang="de-DE" sz="2600" dirty="0" err="1"/>
              <a:t>Some</a:t>
            </a:r>
            <a:r>
              <a:rPr lang="de-DE" sz="2600" dirty="0"/>
              <a:t> national </a:t>
            </a:r>
            <a:r>
              <a:rPr lang="de-DE" sz="2600" dirty="0" err="1"/>
              <a:t>examples</a:t>
            </a:r>
            <a:r>
              <a:rPr lang="de-DE" sz="2600" dirty="0"/>
              <a:t>:</a:t>
            </a:r>
          </a:p>
          <a:p>
            <a:pPr>
              <a:buFont typeface="Wingdings" panose="05000000000000000000" pitchFamily="2" charset="2"/>
              <a:buChar char="Ø"/>
            </a:pPr>
            <a:r>
              <a:rPr lang="de-DE" sz="2600" b="1" dirty="0">
                <a:solidFill>
                  <a:srgbClr val="7030A0"/>
                </a:solidFill>
              </a:rPr>
              <a:t>Austria:</a:t>
            </a:r>
          </a:p>
          <a:p>
            <a:pPr>
              <a:buFont typeface="Wingdings" panose="05000000000000000000" pitchFamily="2" charset="2"/>
              <a:buChar char="ü"/>
            </a:pPr>
            <a:r>
              <a:rPr lang="de-DE" sz="2600" dirty="0"/>
              <a:t>     High </a:t>
            </a:r>
            <a:r>
              <a:rPr lang="de-DE" sz="2600" dirty="0" err="1"/>
              <a:t>labour</a:t>
            </a:r>
            <a:r>
              <a:rPr lang="de-DE" sz="2600" dirty="0"/>
              <a:t> </a:t>
            </a:r>
            <a:r>
              <a:rPr lang="de-DE" sz="2600" dirty="0" err="1"/>
              <a:t>market</a:t>
            </a:r>
            <a:r>
              <a:rPr lang="de-DE" sz="2600" dirty="0"/>
              <a:t> </a:t>
            </a:r>
            <a:r>
              <a:rPr lang="de-DE" sz="2600" dirty="0" err="1"/>
              <a:t>flexibility</a:t>
            </a:r>
            <a:endParaRPr lang="de-DE" sz="2600" dirty="0"/>
          </a:p>
          <a:p>
            <a:pPr>
              <a:buFont typeface="Wingdings" panose="05000000000000000000" pitchFamily="2" charset="2"/>
              <a:buChar char="ü"/>
            </a:pPr>
            <a:r>
              <a:rPr lang="de-DE" sz="2600" dirty="0"/>
              <a:t>     Average </a:t>
            </a:r>
            <a:r>
              <a:rPr lang="de-DE" sz="2600" dirty="0" err="1"/>
              <a:t>level</a:t>
            </a:r>
            <a:r>
              <a:rPr lang="de-DE" sz="2600" dirty="0"/>
              <a:t> of social </a:t>
            </a:r>
            <a:r>
              <a:rPr lang="de-DE" sz="2600" dirty="0" err="1"/>
              <a:t>benefits</a:t>
            </a:r>
            <a:endParaRPr lang="de-DE" sz="2600" dirty="0"/>
          </a:p>
          <a:p>
            <a:pPr>
              <a:buFont typeface="Wingdings" panose="05000000000000000000" pitchFamily="2" charset="2"/>
              <a:buChar char="ü"/>
            </a:pPr>
            <a:r>
              <a:rPr lang="de-DE" sz="2600" dirty="0"/>
              <a:t>     </a:t>
            </a:r>
            <a:r>
              <a:rPr lang="de-DE" sz="2600" dirty="0" err="1"/>
              <a:t>Effective</a:t>
            </a:r>
            <a:r>
              <a:rPr lang="de-DE" sz="2600" dirty="0"/>
              <a:t> </a:t>
            </a:r>
            <a:r>
              <a:rPr lang="de-DE" sz="2600" dirty="0" err="1"/>
              <a:t>labour</a:t>
            </a:r>
            <a:r>
              <a:rPr lang="de-DE" sz="2600" dirty="0"/>
              <a:t> </a:t>
            </a:r>
            <a:r>
              <a:rPr lang="de-DE" sz="2600" dirty="0" err="1"/>
              <a:t>market</a:t>
            </a:r>
            <a:r>
              <a:rPr lang="de-DE" sz="2600" dirty="0"/>
              <a:t> </a:t>
            </a:r>
            <a:r>
              <a:rPr lang="de-DE" sz="2600" dirty="0" err="1"/>
              <a:t>policies</a:t>
            </a:r>
            <a:endParaRPr lang="de-DE" sz="2600" dirty="0"/>
          </a:p>
          <a:p>
            <a:pPr>
              <a:buFont typeface="Wingdings" panose="05000000000000000000" pitchFamily="2" charset="2"/>
              <a:buChar char="ü"/>
            </a:pPr>
            <a:r>
              <a:rPr lang="de-DE" sz="2600" dirty="0"/>
              <a:t>     </a:t>
            </a:r>
            <a:r>
              <a:rPr lang="de-DE" sz="2600" dirty="0" err="1"/>
              <a:t>Reliance</a:t>
            </a:r>
            <a:r>
              <a:rPr lang="de-DE" sz="2600" dirty="0"/>
              <a:t> on social </a:t>
            </a:r>
            <a:r>
              <a:rPr lang="de-DE" sz="2600" dirty="0" err="1"/>
              <a:t>partnership</a:t>
            </a:r>
            <a:endParaRPr lang="de-DE" sz="2600" dirty="0"/>
          </a:p>
          <a:p>
            <a:pPr>
              <a:buFont typeface="Wingdings" panose="05000000000000000000" pitchFamily="2" charset="2"/>
              <a:buChar char="ü"/>
            </a:pPr>
            <a:r>
              <a:rPr lang="de-DE" sz="2600" dirty="0"/>
              <a:t>     </a:t>
            </a:r>
            <a:r>
              <a:rPr lang="de-DE" sz="2600" dirty="0" err="1"/>
              <a:t>Relatively</a:t>
            </a:r>
            <a:r>
              <a:rPr lang="de-DE" sz="2600" dirty="0"/>
              <a:t> </a:t>
            </a:r>
            <a:r>
              <a:rPr lang="de-DE" sz="2600" dirty="0" err="1"/>
              <a:t>low</a:t>
            </a:r>
            <a:r>
              <a:rPr lang="de-DE" sz="2600" dirty="0"/>
              <a:t> </a:t>
            </a:r>
            <a:r>
              <a:rPr lang="de-DE" sz="2600" dirty="0" err="1"/>
              <a:t>level</a:t>
            </a:r>
            <a:r>
              <a:rPr lang="de-DE" sz="2600" dirty="0"/>
              <a:t> of </a:t>
            </a:r>
            <a:r>
              <a:rPr lang="de-DE" sz="2600" dirty="0" err="1"/>
              <a:t>employment</a:t>
            </a:r>
            <a:endParaRPr lang="de-DE" sz="2600" dirty="0"/>
          </a:p>
          <a:p>
            <a:pPr marL="0" indent="0">
              <a:buNone/>
            </a:pPr>
            <a:r>
              <a:rPr lang="de-DE" sz="2600" dirty="0"/>
              <a:t>        </a:t>
            </a:r>
            <a:r>
              <a:rPr lang="de-DE" sz="2600" dirty="0" err="1"/>
              <a:t>protection</a:t>
            </a:r>
            <a:endParaRPr lang="de-DE" sz="2600" dirty="0"/>
          </a:p>
          <a:p>
            <a:pPr>
              <a:buFont typeface="Wingdings" panose="05000000000000000000" pitchFamily="2" charset="2"/>
              <a:buChar char="§"/>
            </a:pPr>
            <a:r>
              <a:rPr lang="de-DE" sz="2600" dirty="0"/>
              <a:t>         Low </a:t>
            </a:r>
            <a:r>
              <a:rPr lang="de-DE" sz="2600" dirty="0" err="1"/>
              <a:t>unemployment</a:t>
            </a:r>
            <a:endParaRPr lang="de-DE" sz="2600" dirty="0"/>
          </a:p>
          <a:p>
            <a:pPr>
              <a:buFont typeface="Wingdings" panose="05000000000000000000" pitchFamily="2" charset="2"/>
              <a:buChar char="§"/>
            </a:pPr>
            <a:r>
              <a:rPr lang="de-DE" sz="2600" dirty="0"/>
              <a:t>         Low at-</a:t>
            </a:r>
            <a:r>
              <a:rPr lang="de-DE" sz="2600" dirty="0" err="1"/>
              <a:t>risk</a:t>
            </a:r>
            <a:r>
              <a:rPr lang="de-DE" sz="2600" dirty="0"/>
              <a:t> of </a:t>
            </a:r>
            <a:r>
              <a:rPr lang="de-DE" sz="2600" dirty="0" err="1"/>
              <a:t>poverty</a:t>
            </a:r>
            <a:r>
              <a:rPr lang="de-DE" sz="2600" dirty="0"/>
              <a:t> rate</a:t>
            </a:r>
          </a:p>
        </p:txBody>
      </p:sp>
    </p:spTree>
    <p:extLst>
      <p:ext uri="{BB962C8B-B14F-4D97-AF65-F5344CB8AC3E}">
        <p14:creationId xmlns:p14="http://schemas.microsoft.com/office/powerpoint/2010/main" val="384249854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8C55390-ADEC-46F7-B98A-9208090F20C6}"/>
              </a:ext>
            </a:extLst>
          </p:cNvPr>
          <p:cNvSpPr>
            <a:spLocks noGrp="1"/>
          </p:cNvSpPr>
          <p:nvPr>
            <p:ph type="title"/>
          </p:nvPr>
        </p:nvSpPr>
        <p:spPr/>
        <p:txBody>
          <a:bodyPr/>
          <a:lstStyle/>
          <a:p>
            <a:endParaRPr lang="de-DE"/>
          </a:p>
        </p:txBody>
      </p:sp>
      <p:sp>
        <p:nvSpPr>
          <p:cNvPr id="3" name="Inhaltsplatzhalter 2">
            <a:extLst>
              <a:ext uri="{FF2B5EF4-FFF2-40B4-BE49-F238E27FC236}">
                <a16:creationId xmlns="" xmlns:a16="http://schemas.microsoft.com/office/drawing/2014/main" id="{A17267DA-5AD5-4082-AEA2-4F47FC141A28}"/>
              </a:ext>
            </a:extLst>
          </p:cNvPr>
          <p:cNvSpPr>
            <a:spLocks noGrp="1"/>
          </p:cNvSpPr>
          <p:nvPr>
            <p:ph idx="1"/>
          </p:nvPr>
        </p:nvSpPr>
        <p:spPr/>
        <p:txBody>
          <a:bodyPr/>
          <a:lstStyle/>
          <a:p>
            <a:pPr>
              <a:buFont typeface="Wingdings" panose="05000000000000000000" pitchFamily="2" charset="2"/>
              <a:buChar char="v"/>
            </a:pPr>
            <a:endParaRPr lang="de-DE" dirty="0"/>
          </a:p>
          <a:p>
            <a:pPr>
              <a:buFont typeface="Wingdings" panose="05000000000000000000" pitchFamily="2" charset="2"/>
              <a:buChar char="v"/>
            </a:pPr>
            <a:endParaRPr lang="de-DE" dirty="0"/>
          </a:p>
          <a:p>
            <a:pPr>
              <a:buFont typeface="Wingdings" panose="05000000000000000000" pitchFamily="2" charset="2"/>
              <a:buChar char="v"/>
            </a:pPr>
            <a:r>
              <a:rPr lang="de-DE" dirty="0"/>
              <a:t>But </a:t>
            </a:r>
            <a:r>
              <a:rPr lang="de-DE" dirty="0" err="1"/>
              <a:t>can</a:t>
            </a:r>
            <a:r>
              <a:rPr lang="de-DE" dirty="0"/>
              <a:t> all </a:t>
            </a:r>
            <a:r>
              <a:rPr lang="de-DE" dirty="0" err="1"/>
              <a:t>this</a:t>
            </a:r>
            <a:r>
              <a:rPr lang="de-DE" dirty="0"/>
              <a:t> </a:t>
            </a:r>
            <a:r>
              <a:rPr lang="de-DE" dirty="0" err="1"/>
              <a:t>be</a:t>
            </a:r>
            <a:r>
              <a:rPr lang="de-DE" dirty="0"/>
              <a:t> </a:t>
            </a:r>
            <a:r>
              <a:rPr lang="de-DE" dirty="0" err="1"/>
              <a:t>transferred</a:t>
            </a:r>
            <a:r>
              <a:rPr lang="de-DE" dirty="0"/>
              <a:t> </a:t>
            </a:r>
            <a:r>
              <a:rPr lang="de-DE" dirty="0" err="1"/>
              <a:t>to</a:t>
            </a:r>
            <a:r>
              <a:rPr lang="de-DE" dirty="0"/>
              <a:t> </a:t>
            </a:r>
            <a:r>
              <a:rPr lang="de-DE" dirty="0" err="1"/>
              <a:t>any</a:t>
            </a:r>
            <a:r>
              <a:rPr lang="de-DE" dirty="0"/>
              <a:t> Member State?</a:t>
            </a:r>
          </a:p>
          <a:p>
            <a:pPr>
              <a:buFont typeface="Wingdings" panose="05000000000000000000" pitchFamily="2" charset="2"/>
              <a:buChar char="v"/>
            </a:pPr>
            <a:r>
              <a:rPr lang="de-DE" dirty="0" err="1"/>
              <a:t>Would</a:t>
            </a:r>
            <a:r>
              <a:rPr lang="de-DE" dirty="0"/>
              <a:t> </a:t>
            </a:r>
            <a:r>
              <a:rPr lang="de-DE" dirty="0" err="1"/>
              <a:t>the</a:t>
            </a:r>
            <a:r>
              <a:rPr lang="de-DE" dirty="0"/>
              <a:t> Nordic </a:t>
            </a:r>
            <a:r>
              <a:rPr lang="de-DE" dirty="0" err="1"/>
              <a:t>model</a:t>
            </a:r>
            <a:r>
              <a:rPr lang="de-DE" dirty="0"/>
              <a:t> </a:t>
            </a:r>
            <a:r>
              <a:rPr lang="de-DE" dirty="0" err="1"/>
              <a:t>work</a:t>
            </a:r>
            <a:r>
              <a:rPr lang="de-DE" dirty="0"/>
              <a:t> in Germany, in Spain, in France etc.?</a:t>
            </a:r>
          </a:p>
        </p:txBody>
      </p:sp>
    </p:spTree>
    <p:extLst>
      <p:ext uri="{BB962C8B-B14F-4D97-AF65-F5344CB8AC3E}">
        <p14:creationId xmlns:p14="http://schemas.microsoft.com/office/powerpoint/2010/main" val="411248832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53054C75-D3C1-45E0-B8EE-20D9355F409B}"/>
              </a:ext>
            </a:extLst>
          </p:cNvPr>
          <p:cNvSpPr>
            <a:spLocks noGrp="1"/>
          </p:cNvSpPr>
          <p:nvPr>
            <p:ph type="title"/>
          </p:nvPr>
        </p:nvSpPr>
        <p:spPr/>
        <p:txBody>
          <a:bodyPr/>
          <a:lstStyle/>
          <a:p>
            <a:endParaRPr lang="de-DE"/>
          </a:p>
        </p:txBody>
      </p:sp>
      <p:sp>
        <p:nvSpPr>
          <p:cNvPr id="3" name="Inhaltsplatzhalter 2">
            <a:extLst>
              <a:ext uri="{FF2B5EF4-FFF2-40B4-BE49-F238E27FC236}">
                <a16:creationId xmlns="" xmlns:a16="http://schemas.microsoft.com/office/drawing/2014/main" id="{92A1BEA5-2E46-4BE0-882D-51BA025C2CA7}"/>
              </a:ext>
            </a:extLst>
          </p:cNvPr>
          <p:cNvSpPr>
            <a:spLocks noGrp="1"/>
          </p:cNvSpPr>
          <p:nvPr>
            <p:ph idx="1"/>
          </p:nvPr>
        </p:nvSpPr>
        <p:spPr/>
        <p:txBody>
          <a:bodyPr/>
          <a:lstStyle/>
          <a:p>
            <a:pPr>
              <a:buFont typeface="Wingdings" panose="05000000000000000000" pitchFamily="2" charset="2"/>
              <a:buChar char="v"/>
            </a:pPr>
            <a:r>
              <a:rPr lang="de-DE" b="1" dirty="0" err="1">
                <a:solidFill>
                  <a:srgbClr val="7030A0"/>
                </a:solidFill>
              </a:rPr>
              <a:t>Denmark</a:t>
            </a:r>
            <a:r>
              <a:rPr lang="de-DE" b="1" dirty="0">
                <a:solidFill>
                  <a:srgbClr val="7030A0"/>
                </a:solidFill>
              </a:rPr>
              <a:t>:</a:t>
            </a:r>
          </a:p>
          <a:p>
            <a:pPr>
              <a:buFont typeface="Wingdings" panose="05000000000000000000" pitchFamily="2" charset="2"/>
              <a:buChar char="Ø"/>
            </a:pPr>
            <a:r>
              <a:rPr lang="de-DE" dirty="0"/>
              <a:t>   </a:t>
            </a:r>
            <a:r>
              <a:rPr lang="de-DE" dirty="0" err="1"/>
              <a:t>Danish</a:t>
            </a:r>
            <a:r>
              <a:rPr lang="de-DE" dirty="0"/>
              <a:t> Golden </a:t>
            </a:r>
            <a:r>
              <a:rPr lang="de-DE" dirty="0" err="1"/>
              <a:t>Triangle</a:t>
            </a:r>
            <a:endParaRPr lang="de-DE" dirty="0"/>
          </a:p>
          <a:p>
            <a:pPr>
              <a:buFont typeface="Wingdings" panose="05000000000000000000" pitchFamily="2" charset="2"/>
              <a:buChar char="ü"/>
            </a:pPr>
            <a:r>
              <a:rPr lang="de-DE" dirty="0"/>
              <a:t>       Flexible </a:t>
            </a:r>
            <a:r>
              <a:rPr lang="de-DE" dirty="0" err="1"/>
              <a:t>contractual</a:t>
            </a:r>
            <a:r>
              <a:rPr lang="de-DE" dirty="0"/>
              <a:t> </a:t>
            </a:r>
            <a:r>
              <a:rPr lang="de-DE" dirty="0" err="1"/>
              <a:t>arrangements</a:t>
            </a:r>
            <a:endParaRPr lang="de-DE" dirty="0"/>
          </a:p>
          <a:p>
            <a:pPr>
              <a:buFont typeface="Wingdings" panose="05000000000000000000" pitchFamily="2" charset="2"/>
              <a:buChar char="ü"/>
            </a:pPr>
            <a:r>
              <a:rPr lang="de-DE" dirty="0"/>
              <a:t>       </a:t>
            </a:r>
            <a:r>
              <a:rPr lang="de-DE" dirty="0" err="1"/>
              <a:t>Generous</a:t>
            </a:r>
            <a:r>
              <a:rPr lang="de-DE" dirty="0"/>
              <a:t> social </a:t>
            </a:r>
            <a:r>
              <a:rPr lang="de-DE" dirty="0" err="1"/>
              <a:t>security</a:t>
            </a:r>
            <a:r>
              <a:rPr lang="de-DE" dirty="0"/>
              <a:t> and</a:t>
            </a:r>
          </a:p>
          <a:p>
            <a:pPr marL="0" indent="0">
              <a:buNone/>
            </a:pPr>
            <a:r>
              <a:rPr lang="de-DE" dirty="0"/>
              <a:t>          </a:t>
            </a:r>
            <a:r>
              <a:rPr lang="de-DE" dirty="0" err="1"/>
              <a:t>welfare</a:t>
            </a:r>
            <a:r>
              <a:rPr lang="de-DE" dirty="0"/>
              <a:t> </a:t>
            </a:r>
            <a:r>
              <a:rPr lang="de-DE" dirty="0" err="1"/>
              <a:t>schemes</a:t>
            </a:r>
            <a:endParaRPr lang="de-DE" dirty="0"/>
          </a:p>
          <a:p>
            <a:pPr>
              <a:buFont typeface="Wingdings" panose="05000000000000000000" pitchFamily="2" charset="2"/>
              <a:buChar char="ü"/>
            </a:pPr>
            <a:r>
              <a:rPr lang="de-DE" dirty="0"/>
              <a:t>        Extensive </a:t>
            </a:r>
            <a:r>
              <a:rPr lang="de-DE" dirty="0" err="1"/>
              <a:t>active</a:t>
            </a:r>
            <a:r>
              <a:rPr lang="de-DE" dirty="0"/>
              <a:t> </a:t>
            </a:r>
            <a:r>
              <a:rPr lang="de-DE" dirty="0" err="1"/>
              <a:t>labour</a:t>
            </a:r>
            <a:r>
              <a:rPr lang="de-DE" dirty="0"/>
              <a:t> </a:t>
            </a:r>
            <a:r>
              <a:rPr lang="de-DE" dirty="0" err="1"/>
              <a:t>market</a:t>
            </a:r>
            <a:endParaRPr lang="de-DE" dirty="0"/>
          </a:p>
          <a:p>
            <a:pPr marL="0" indent="0">
              <a:buNone/>
            </a:pPr>
            <a:r>
              <a:rPr lang="de-DE" dirty="0"/>
              <a:t>          </a:t>
            </a:r>
            <a:r>
              <a:rPr lang="de-DE" dirty="0" err="1"/>
              <a:t>policies</a:t>
            </a:r>
            <a:endParaRPr lang="de-DE" dirty="0"/>
          </a:p>
        </p:txBody>
      </p:sp>
    </p:spTree>
    <p:extLst>
      <p:ext uri="{BB962C8B-B14F-4D97-AF65-F5344CB8AC3E}">
        <p14:creationId xmlns:p14="http://schemas.microsoft.com/office/powerpoint/2010/main" val="4188178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AF4F02A-C7D2-48DB-B24A-71125FD99B1F}"/>
              </a:ext>
            </a:extLst>
          </p:cNvPr>
          <p:cNvSpPr>
            <a:spLocks noGrp="1"/>
          </p:cNvSpPr>
          <p:nvPr>
            <p:ph type="title"/>
          </p:nvPr>
        </p:nvSpPr>
        <p:spPr/>
        <p:txBody>
          <a:bodyPr/>
          <a:lstStyle/>
          <a:p>
            <a:r>
              <a:rPr lang="de-DE" dirty="0" err="1"/>
              <a:t>Some</a:t>
            </a:r>
            <a:r>
              <a:rPr lang="de-DE" dirty="0"/>
              <a:t> </a:t>
            </a:r>
            <a:r>
              <a:rPr lang="de-DE" dirty="0" err="1"/>
              <a:t>cases</a:t>
            </a:r>
            <a:endParaRPr lang="de-DE" dirty="0"/>
          </a:p>
        </p:txBody>
      </p:sp>
      <p:sp>
        <p:nvSpPr>
          <p:cNvPr id="3" name="Inhaltsplatzhalter 2">
            <a:extLst>
              <a:ext uri="{FF2B5EF4-FFF2-40B4-BE49-F238E27FC236}">
                <a16:creationId xmlns="" xmlns:a16="http://schemas.microsoft.com/office/drawing/2014/main" id="{DB4286F7-3F17-4DEE-8309-97F1AA259141}"/>
              </a:ext>
            </a:extLst>
          </p:cNvPr>
          <p:cNvSpPr>
            <a:spLocks noGrp="1"/>
          </p:cNvSpPr>
          <p:nvPr>
            <p:ph idx="1"/>
          </p:nvPr>
        </p:nvSpPr>
        <p:spPr/>
        <p:txBody>
          <a:bodyPr/>
          <a:lstStyle/>
          <a:p>
            <a:pPr>
              <a:buFont typeface="Wingdings" panose="05000000000000000000" pitchFamily="2" charset="2"/>
              <a:buChar char="v"/>
            </a:pPr>
            <a:r>
              <a:rPr lang="de-DE" dirty="0" err="1"/>
              <a:t>Flexibilization</a:t>
            </a:r>
            <a:r>
              <a:rPr lang="de-DE" dirty="0"/>
              <a:t> </a:t>
            </a:r>
            <a:r>
              <a:rPr lang="de-DE" dirty="0" err="1"/>
              <a:t>as</a:t>
            </a:r>
            <a:r>
              <a:rPr lang="de-DE" dirty="0"/>
              <a:t> </a:t>
            </a:r>
            <a:r>
              <a:rPr lang="de-DE" dirty="0" err="1"/>
              <a:t>chance</a:t>
            </a:r>
            <a:r>
              <a:rPr lang="de-DE" dirty="0"/>
              <a:t> </a:t>
            </a:r>
            <a:r>
              <a:rPr lang="de-DE" dirty="0" err="1"/>
              <a:t>or</a:t>
            </a:r>
            <a:r>
              <a:rPr lang="de-DE" dirty="0"/>
              <a:t> </a:t>
            </a:r>
            <a:r>
              <a:rPr lang="de-DE" dirty="0" err="1"/>
              <a:t>danger</a:t>
            </a:r>
            <a:r>
              <a:rPr lang="de-DE" dirty="0"/>
              <a:t>?</a:t>
            </a:r>
          </a:p>
          <a:p>
            <a:pPr>
              <a:buFont typeface="Wingdings" panose="05000000000000000000" pitchFamily="2" charset="2"/>
              <a:buChar char="Ø"/>
            </a:pPr>
            <a:r>
              <a:rPr lang="de-DE" dirty="0"/>
              <a:t>    </a:t>
            </a:r>
            <a:r>
              <a:rPr lang="de-DE" dirty="0" err="1"/>
              <a:t>Digitalization</a:t>
            </a:r>
            <a:endParaRPr lang="de-DE" dirty="0"/>
          </a:p>
          <a:p>
            <a:pPr>
              <a:buFont typeface="Wingdings" panose="05000000000000000000" pitchFamily="2" charset="2"/>
              <a:buChar char="ü"/>
            </a:pPr>
            <a:r>
              <a:rPr lang="de-DE" dirty="0"/>
              <a:t>          </a:t>
            </a:r>
            <a:r>
              <a:rPr lang="de-DE" dirty="0" err="1"/>
              <a:t>shared</a:t>
            </a:r>
            <a:r>
              <a:rPr lang="de-DE" dirty="0"/>
              <a:t> </a:t>
            </a:r>
            <a:r>
              <a:rPr lang="de-DE" dirty="0" err="1"/>
              <a:t>economy</a:t>
            </a:r>
            <a:endParaRPr lang="de-DE" dirty="0"/>
          </a:p>
          <a:p>
            <a:pPr>
              <a:buFont typeface="Wingdings" panose="05000000000000000000" pitchFamily="2" charset="2"/>
              <a:buChar char="ü"/>
            </a:pPr>
            <a:r>
              <a:rPr lang="de-DE" dirty="0"/>
              <a:t>          </a:t>
            </a:r>
            <a:r>
              <a:rPr lang="de-DE" dirty="0" err="1"/>
              <a:t>platform</a:t>
            </a:r>
            <a:r>
              <a:rPr lang="de-DE" dirty="0"/>
              <a:t> </a:t>
            </a:r>
            <a:r>
              <a:rPr lang="de-DE" dirty="0" err="1"/>
              <a:t>economy</a:t>
            </a:r>
            <a:endParaRPr lang="de-DE" dirty="0"/>
          </a:p>
          <a:p>
            <a:pPr>
              <a:buFont typeface="Wingdings" panose="05000000000000000000" pitchFamily="2" charset="2"/>
              <a:buChar char="ü"/>
            </a:pPr>
            <a:r>
              <a:rPr lang="de-DE" dirty="0"/>
              <a:t>          Uber</a:t>
            </a:r>
          </a:p>
          <a:p>
            <a:pPr>
              <a:buFont typeface="Wingdings" panose="05000000000000000000" pitchFamily="2" charset="2"/>
              <a:buChar char="§"/>
            </a:pPr>
            <a:r>
              <a:rPr lang="de-DE" dirty="0"/>
              <a:t>    </a:t>
            </a:r>
            <a:r>
              <a:rPr lang="de-DE" dirty="0" err="1"/>
              <a:t>Switching</a:t>
            </a:r>
            <a:r>
              <a:rPr lang="de-DE" dirty="0"/>
              <a:t> </a:t>
            </a:r>
            <a:r>
              <a:rPr lang="de-DE" dirty="0" err="1"/>
              <a:t>between</a:t>
            </a:r>
            <a:r>
              <a:rPr lang="de-DE" dirty="0"/>
              <a:t> </a:t>
            </a:r>
            <a:r>
              <a:rPr lang="de-DE" dirty="0" err="1"/>
              <a:t>employment</a:t>
            </a:r>
            <a:r>
              <a:rPr lang="de-DE" dirty="0"/>
              <a:t> and</a:t>
            </a:r>
          </a:p>
          <a:p>
            <a:pPr marL="0" indent="0">
              <a:buNone/>
            </a:pPr>
            <a:r>
              <a:rPr lang="de-DE" dirty="0"/>
              <a:t>      </a:t>
            </a:r>
            <a:r>
              <a:rPr lang="de-DE" dirty="0" err="1"/>
              <a:t>being</a:t>
            </a:r>
            <a:r>
              <a:rPr lang="de-DE" dirty="0"/>
              <a:t> </a:t>
            </a:r>
            <a:r>
              <a:rPr lang="de-DE" dirty="0" err="1"/>
              <a:t>self-employed</a:t>
            </a:r>
            <a:endParaRPr lang="de-DE" dirty="0"/>
          </a:p>
          <a:p>
            <a:pPr>
              <a:buFont typeface="Wingdings" panose="05000000000000000000" pitchFamily="2" charset="2"/>
              <a:buChar char="§"/>
            </a:pPr>
            <a:r>
              <a:rPr lang="de-DE" dirty="0"/>
              <a:t>   Flexible </a:t>
            </a:r>
            <a:r>
              <a:rPr lang="de-DE" dirty="0" err="1"/>
              <a:t>working</a:t>
            </a:r>
            <a:r>
              <a:rPr lang="de-DE" dirty="0"/>
              <a:t> </a:t>
            </a:r>
            <a:r>
              <a:rPr lang="de-DE" dirty="0" err="1"/>
              <a:t>place</a:t>
            </a:r>
            <a:endParaRPr lang="de-DE" dirty="0"/>
          </a:p>
        </p:txBody>
      </p:sp>
    </p:spTree>
    <p:extLst>
      <p:ext uri="{BB962C8B-B14F-4D97-AF65-F5344CB8AC3E}">
        <p14:creationId xmlns:p14="http://schemas.microsoft.com/office/powerpoint/2010/main" val="130028032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F2C81AE-0994-4BDB-9C90-6CD205C593EB}"/>
              </a:ext>
            </a:extLst>
          </p:cNvPr>
          <p:cNvSpPr>
            <a:spLocks noGrp="1"/>
          </p:cNvSpPr>
          <p:nvPr>
            <p:ph type="title"/>
          </p:nvPr>
        </p:nvSpPr>
        <p:spPr/>
        <p:txBody>
          <a:bodyPr/>
          <a:lstStyle/>
          <a:p>
            <a:endParaRPr lang="de-DE"/>
          </a:p>
        </p:txBody>
      </p:sp>
      <p:sp>
        <p:nvSpPr>
          <p:cNvPr id="3" name="Inhaltsplatzhalter 2">
            <a:extLst>
              <a:ext uri="{FF2B5EF4-FFF2-40B4-BE49-F238E27FC236}">
                <a16:creationId xmlns="" xmlns:a16="http://schemas.microsoft.com/office/drawing/2014/main" id="{0F3F081D-0174-4A96-90A7-08955F469A2C}"/>
              </a:ext>
            </a:extLst>
          </p:cNvPr>
          <p:cNvSpPr>
            <a:spLocks noGrp="1"/>
          </p:cNvSpPr>
          <p:nvPr>
            <p:ph idx="1"/>
          </p:nvPr>
        </p:nvSpPr>
        <p:spPr/>
        <p:txBody>
          <a:bodyPr/>
          <a:lstStyle/>
          <a:p>
            <a:pPr>
              <a:buFont typeface="Wingdings" panose="05000000000000000000" pitchFamily="2" charset="2"/>
              <a:buChar char="Ø"/>
            </a:pPr>
            <a:r>
              <a:rPr lang="de-DE" dirty="0" err="1"/>
              <a:t>Active</a:t>
            </a:r>
            <a:r>
              <a:rPr lang="de-DE" dirty="0"/>
              <a:t> </a:t>
            </a:r>
            <a:r>
              <a:rPr lang="de-DE" dirty="0" err="1"/>
              <a:t>labour</a:t>
            </a:r>
            <a:r>
              <a:rPr lang="de-DE" dirty="0"/>
              <a:t> </a:t>
            </a:r>
            <a:r>
              <a:rPr lang="de-DE" dirty="0" err="1"/>
              <a:t>market</a:t>
            </a:r>
            <a:r>
              <a:rPr lang="de-DE" dirty="0"/>
              <a:t> </a:t>
            </a:r>
            <a:r>
              <a:rPr lang="de-DE" dirty="0" err="1"/>
              <a:t>policies</a:t>
            </a:r>
            <a:r>
              <a:rPr lang="de-DE" dirty="0"/>
              <a:t>:</a:t>
            </a:r>
          </a:p>
          <a:p>
            <a:pPr>
              <a:buFont typeface="Wingdings" panose="05000000000000000000" pitchFamily="2" charset="2"/>
              <a:buChar char="ü"/>
            </a:pPr>
            <a:r>
              <a:rPr lang="de-DE" dirty="0"/>
              <a:t>    </a:t>
            </a:r>
            <a:r>
              <a:rPr lang="de-DE" dirty="0" err="1"/>
              <a:t>Activation</a:t>
            </a:r>
            <a:r>
              <a:rPr lang="de-DE" dirty="0"/>
              <a:t> </a:t>
            </a:r>
            <a:r>
              <a:rPr lang="de-DE" dirty="0" err="1"/>
              <a:t>policies</a:t>
            </a:r>
            <a:endParaRPr lang="de-DE" dirty="0"/>
          </a:p>
          <a:p>
            <a:pPr>
              <a:buFont typeface="Wingdings" panose="05000000000000000000" pitchFamily="2" charset="2"/>
              <a:buChar char="ü"/>
            </a:pPr>
            <a:r>
              <a:rPr lang="de-DE" dirty="0"/>
              <a:t>    </a:t>
            </a:r>
            <a:r>
              <a:rPr lang="de-DE" dirty="0" err="1"/>
              <a:t>Shortening</a:t>
            </a:r>
            <a:r>
              <a:rPr lang="de-DE" dirty="0"/>
              <a:t> of </a:t>
            </a:r>
            <a:r>
              <a:rPr lang="de-DE" dirty="0" err="1"/>
              <a:t>the</a:t>
            </a:r>
            <a:r>
              <a:rPr lang="de-DE" dirty="0"/>
              <a:t> </a:t>
            </a:r>
            <a:r>
              <a:rPr lang="de-DE" dirty="0" err="1"/>
              <a:t>benefit</a:t>
            </a:r>
            <a:r>
              <a:rPr lang="de-DE" dirty="0"/>
              <a:t> </a:t>
            </a:r>
            <a:r>
              <a:rPr lang="de-DE" dirty="0" err="1"/>
              <a:t>period</a:t>
            </a:r>
            <a:endParaRPr lang="de-DE" dirty="0"/>
          </a:p>
          <a:p>
            <a:pPr>
              <a:buFont typeface="Wingdings" panose="05000000000000000000" pitchFamily="2" charset="2"/>
              <a:buChar char="§"/>
            </a:pPr>
            <a:r>
              <a:rPr lang="de-DE" dirty="0"/>
              <a:t>       Problem: </a:t>
            </a:r>
          </a:p>
          <a:p>
            <a:pPr marL="0" indent="0">
              <a:buNone/>
            </a:pPr>
            <a:r>
              <a:rPr lang="de-DE" dirty="0"/>
              <a:t>          </a:t>
            </a:r>
            <a:r>
              <a:rPr lang="de-DE" dirty="0" err="1"/>
              <a:t>requires</a:t>
            </a:r>
            <a:r>
              <a:rPr lang="de-DE" dirty="0"/>
              <a:t> </a:t>
            </a:r>
            <a:r>
              <a:rPr lang="de-DE" dirty="0" err="1"/>
              <a:t>considerable</a:t>
            </a:r>
            <a:r>
              <a:rPr lang="de-DE" dirty="0"/>
              <a:t> </a:t>
            </a:r>
            <a:r>
              <a:rPr lang="de-DE" dirty="0" err="1"/>
              <a:t>resources</a:t>
            </a:r>
            <a:endParaRPr lang="de-DE" dirty="0"/>
          </a:p>
        </p:txBody>
      </p:sp>
    </p:spTree>
    <p:extLst>
      <p:ext uri="{BB962C8B-B14F-4D97-AF65-F5344CB8AC3E}">
        <p14:creationId xmlns:p14="http://schemas.microsoft.com/office/powerpoint/2010/main" val="350465562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CBA8086-B84C-4F54-8BD6-A28C93C0A755}"/>
              </a:ext>
            </a:extLst>
          </p:cNvPr>
          <p:cNvSpPr>
            <a:spLocks noGrp="1"/>
          </p:cNvSpPr>
          <p:nvPr>
            <p:ph type="title"/>
          </p:nvPr>
        </p:nvSpPr>
        <p:spPr/>
        <p:txBody>
          <a:bodyPr/>
          <a:lstStyle/>
          <a:p>
            <a:endParaRPr lang="de-DE"/>
          </a:p>
        </p:txBody>
      </p:sp>
      <p:sp>
        <p:nvSpPr>
          <p:cNvPr id="3" name="Inhaltsplatzhalter 2">
            <a:extLst>
              <a:ext uri="{FF2B5EF4-FFF2-40B4-BE49-F238E27FC236}">
                <a16:creationId xmlns="" xmlns:a16="http://schemas.microsoft.com/office/drawing/2014/main" id="{32BC9D6F-3C60-417F-B13C-52A056E4D3DD}"/>
              </a:ext>
            </a:extLst>
          </p:cNvPr>
          <p:cNvSpPr>
            <a:spLocks noGrp="1"/>
          </p:cNvSpPr>
          <p:nvPr>
            <p:ph idx="1"/>
          </p:nvPr>
        </p:nvSpPr>
        <p:spPr/>
        <p:txBody>
          <a:bodyPr/>
          <a:lstStyle/>
          <a:p>
            <a:pPr>
              <a:buFont typeface="Wingdings" panose="05000000000000000000" pitchFamily="2" charset="2"/>
              <a:buChar char="v"/>
            </a:pPr>
            <a:r>
              <a:rPr lang="de-DE" sz="2000" b="1" dirty="0" err="1">
                <a:solidFill>
                  <a:srgbClr val="7030A0"/>
                </a:solidFill>
              </a:rPr>
              <a:t>Netherlands</a:t>
            </a:r>
            <a:r>
              <a:rPr lang="de-DE" sz="2000" b="1" dirty="0">
                <a:solidFill>
                  <a:srgbClr val="7030A0"/>
                </a:solidFill>
              </a:rPr>
              <a:t>:</a:t>
            </a:r>
          </a:p>
          <a:p>
            <a:pPr>
              <a:buFont typeface="Wingdings" panose="05000000000000000000" pitchFamily="2" charset="2"/>
              <a:buChar char="Ø"/>
            </a:pPr>
            <a:r>
              <a:rPr lang="de-DE" sz="2000" dirty="0"/>
              <a:t>Wassenaar Agreement</a:t>
            </a:r>
          </a:p>
          <a:p>
            <a:pPr>
              <a:buFont typeface="Wingdings" panose="05000000000000000000" pitchFamily="2" charset="2"/>
              <a:buChar char="ü"/>
            </a:pPr>
            <a:r>
              <a:rPr lang="de-DE" sz="2000" dirty="0"/>
              <a:t>     Relative </a:t>
            </a:r>
            <a:r>
              <a:rPr lang="de-DE" sz="2000" dirty="0" err="1"/>
              <a:t>inflexibility</a:t>
            </a:r>
            <a:r>
              <a:rPr lang="de-DE" sz="2000" dirty="0"/>
              <a:t> of </a:t>
            </a:r>
            <a:r>
              <a:rPr lang="de-DE" sz="2000" dirty="0" err="1"/>
              <a:t>labour</a:t>
            </a:r>
            <a:r>
              <a:rPr lang="de-DE" sz="2000" dirty="0"/>
              <a:t> </a:t>
            </a:r>
            <a:r>
              <a:rPr lang="de-DE" sz="2000" dirty="0" err="1"/>
              <a:t>market</a:t>
            </a:r>
            <a:endParaRPr lang="de-DE" sz="2000" dirty="0"/>
          </a:p>
          <a:p>
            <a:pPr>
              <a:buFont typeface="Wingdings" panose="05000000000000000000" pitchFamily="2" charset="2"/>
              <a:buChar char="ü"/>
            </a:pPr>
            <a:r>
              <a:rPr lang="de-DE" sz="2000" dirty="0"/>
              <a:t>     </a:t>
            </a:r>
            <a:r>
              <a:rPr lang="de-DE" sz="2000" dirty="0" err="1"/>
              <a:t>Difficulties</a:t>
            </a:r>
            <a:r>
              <a:rPr lang="de-DE" sz="2000" dirty="0"/>
              <a:t> </a:t>
            </a:r>
            <a:r>
              <a:rPr lang="de-DE" sz="2000" dirty="0" err="1"/>
              <a:t>to</a:t>
            </a:r>
            <a:r>
              <a:rPr lang="de-DE" sz="2000" dirty="0"/>
              <a:t> </a:t>
            </a:r>
            <a:r>
              <a:rPr lang="de-DE" sz="2000" dirty="0" err="1"/>
              <a:t>ease</a:t>
            </a:r>
            <a:r>
              <a:rPr lang="de-DE" sz="2000" dirty="0"/>
              <a:t> strong </a:t>
            </a:r>
            <a:r>
              <a:rPr lang="de-DE" sz="2000" dirty="0" err="1"/>
              <a:t>employment</a:t>
            </a:r>
            <a:r>
              <a:rPr lang="de-DE" sz="2000" dirty="0"/>
              <a:t> </a:t>
            </a:r>
            <a:r>
              <a:rPr lang="de-DE" sz="2000" dirty="0" err="1"/>
              <a:t>protection</a:t>
            </a:r>
            <a:endParaRPr lang="de-DE" sz="2000" dirty="0"/>
          </a:p>
          <a:p>
            <a:pPr>
              <a:buFont typeface="Wingdings" panose="05000000000000000000" pitchFamily="2" charset="2"/>
              <a:buChar char="ü"/>
            </a:pPr>
            <a:r>
              <a:rPr lang="de-DE" sz="2000" dirty="0"/>
              <a:t>     Evasion </a:t>
            </a:r>
            <a:r>
              <a:rPr lang="de-DE" sz="2000" dirty="0" err="1"/>
              <a:t>towards</a:t>
            </a:r>
            <a:r>
              <a:rPr lang="de-DE" sz="2000" dirty="0"/>
              <a:t> </a:t>
            </a:r>
            <a:r>
              <a:rPr lang="de-DE" sz="2000" dirty="0" err="1"/>
              <a:t>temporary</a:t>
            </a:r>
            <a:r>
              <a:rPr lang="de-DE" sz="2000" dirty="0"/>
              <a:t> and </a:t>
            </a:r>
            <a:r>
              <a:rPr lang="de-DE" sz="2000" dirty="0" err="1"/>
              <a:t>fixed</a:t>
            </a:r>
            <a:r>
              <a:rPr lang="de-DE" sz="2000" dirty="0"/>
              <a:t>-term </a:t>
            </a:r>
            <a:r>
              <a:rPr lang="de-DE" sz="2000" dirty="0" err="1"/>
              <a:t>contracts</a:t>
            </a:r>
            <a:endParaRPr lang="de-DE" sz="2000" dirty="0"/>
          </a:p>
          <a:p>
            <a:pPr>
              <a:buFont typeface="Wingdings" panose="05000000000000000000" pitchFamily="2" charset="2"/>
              <a:buChar char="Ø"/>
            </a:pPr>
            <a:r>
              <a:rPr lang="de-DE" sz="2000" dirty="0"/>
              <a:t>Agreement: </a:t>
            </a:r>
          </a:p>
          <a:p>
            <a:pPr>
              <a:buFont typeface="Wingdings" panose="05000000000000000000" pitchFamily="2" charset="2"/>
              <a:buChar char="ü"/>
            </a:pPr>
            <a:r>
              <a:rPr lang="de-DE" sz="2000" dirty="0"/>
              <a:t>      </a:t>
            </a:r>
            <a:r>
              <a:rPr lang="de-DE" sz="2000" dirty="0" err="1"/>
              <a:t>limiting</a:t>
            </a:r>
            <a:r>
              <a:rPr lang="de-DE" sz="2000" dirty="0"/>
              <a:t> </a:t>
            </a:r>
            <a:r>
              <a:rPr lang="de-DE" sz="2000" dirty="0" err="1"/>
              <a:t>the</a:t>
            </a:r>
            <a:r>
              <a:rPr lang="de-DE" sz="2000" dirty="0"/>
              <a:t> </a:t>
            </a:r>
            <a:r>
              <a:rPr lang="de-DE" sz="2000" dirty="0" err="1"/>
              <a:t>consecutive</a:t>
            </a:r>
            <a:r>
              <a:rPr lang="de-DE" sz="2000" dirty="0"/>
              <a:t> </a:t>
            </a:r>
            <a:r>
              <a:rPr lang="de-DE" sz="2000" dirty="0" err="1"/>
              <a:t>use</a:t>
            </a:r>
            <a:r>
              <a:rPr lang="de-DE" sz="2000" dirty="0"/>
              <a:t> of </a:t>
            </a:r>
            <a:r>
              <a:rPr lang="de-DE" sz="2000" dirty="0" err="1"/>
              <a:t>fixed</a:t>
            </a:r>
            <a:r>
              <a:rPr lang="de-DE" sz="2000" dirty="0"/>
              <a:t>-term </a:t>
            </a:r>
            <a:r>
              <a:rPr lang="de-DE" sz="2000" dirty="0" err="1"/>
              <a:t>contracts</a:t>
            </a:r>
            <a:r>
              <a:rPr lang="de-DE" sz="2000" dirty="0"/>
              <a:t> </a:t>
            </a:r>
            <a:r>
              <a:rPr lang="de-DE" sz="2000" dirty="0" err="1"/>
              <a:t>to</a:t>
            </a:r>
            <a:endParaRPr lang="de-DE" sz="2000" dirty="0"/>
          </a:p>
          <a:p>
            <a:pPr marL="0" indent="0">
              <a:buNone/>
            </a:pPr>
            <a:r>
              <a:rPr lang="de-DE" sz="2000" dirty="0"/>
              <a:t>          </a:t>
            </a:r>
            <a:r>
              <a:rPr lang="de-DE" sz="2000" dirty="0" err="1"/>
              <a:t>three</a:t>
            </a:r>
            <a:endParaRPr lang="de-DE" sz="2000" dirty="0"/>
          </a:p>
          <a:p>
            <a:pPr>
              <a:buFont typeface="Wingdings" panose="05000000000000000000" pitchFamily="2" charset="2"/>
              <a:buChar char="ü"/>
            </a:pPr>
            <a:r>
              <a:rPr lang="de-DE" sz="2000" dirty="0"/>
              <a:t>      </a:t>
            </a:r>
            <a:r>
              <a:rPr lang="de-DE" sz="2000" dirty="0" err="1"/>
              <a:t>Eliminating</a:t>
            </a:r>
            <a:r>
              <a:rPr lang="de-DE" sz="2000" dirty="0"/>
              <a:t> </a:t>
            </a:r>
            <a:r>
              <a:rPr lang="de-DE" sz="2000" dirty="0" err="1"/>
              <a:t>obstacles</a:t>
            </a:r>
            <a:r>
              <a:rPr lang="de-DE" sz="2000" dirty="0"/>
              <a:t> </a:t>
            </a:r>
            <a:r>
              <a:rPr lang="de-DE" sz="2000" dirty="0" err="1"/>
              <a:t>for</a:t>
            </a:r>
            <a:r>
              <a:rPr lang="de-DE" sz="2000" dirty="0"/>
              <a:t> </a:t>
            </a:r>
            <a:r>
              <a:rPr lang="de-DE" sz="2000" dirty="0" err="1"/>
              <a:t>temporary</a:t>
            </a:r>
            <a:r>
              <a:rPr lang="de-DE" sz="2000" dirty="0"/>
              <a:t> </a:t>
            </a:r>
            <a:r>
              <a:rPr lang="de-DE" sz="2000" dirty="0" err="1"/>
              <a:t>agencies</a:t>
            </a:r>
            <a:endParaRPr lang="de-DE" sz="2000" dirty="0"/>
          </a:p>
          <a:p>
            <a:pPr>
              <a:buFont typeface="Wingdings" panose="05000000000000000000" pitchFamily="2" charset="2"/>
              <a:buChar char="ü"/>
            </a:pPr>
            <a:r>
              <a:rPr lang="de-DE" sz="2000" dirty="0"/>
              <a:t>      Recognition of </a:t>
            </a:r>
            <a:r>
              <a:rPr lang="de-DE" sz="2000" dirty="0" err="1"/>
              <a:t>fixed</a:t>
            </a:r>
            <a:r>
              <a:rPr lang="de-DE" sz="2000" dirty="0"/>
              <a:t>-term and </a:t>
            </a:r>
            <a:r>
              <a:rPr lang="de-DE" sz="2000" dirty="0" err="1"/>
              <a:t>temporary</a:t>
            </a:r>
            <a:r>
              <a:rPr lang="de-DE" sz="2000" dirty="0"/>
              <a:t> </a:t>
            </a:r>
            <a:r>
              <a:rPr lang="de-DE" sz="2000" dirty="0" err="1"/>
              <a:t>agency</a:t>
            </a:r>
            <a:r>
              <a:rPr lang="de-DE" sz="2000" dirty="0"/>
              <a:t> </a:t>
            </a:r>
            <a:r>
              <a:rPr lang="de-DE" sz="2000" dirty="0" err="1"/>
              <a:t>contracts</a:t>
            </a:r>
            <a:endParaRPr lang="de-DE" sz="2000" dirty="0"/>
          </a:p>
          <a:p>
            <a:pPr marL="0" indent="0">
              <a:buNone/>
            </a:pPr>
            <a:r>
              <a:rPr lang="de-DE" sz="2000" dirty="0"/>
              <a:t>          in </a:t>
            </a:r>
            <a:r>
              <a:rPr lang="de-DE" sz="2000" dirty="0" err="1"/>
              <a:t>the</a:t>
            </a:r>
            <a:r>
              <a:rPr lang="de-DE" sz="2000" dirty="0"/>
              <a:t> Labour Code and </a:t>
            </a:r>
            <a:r>
              <a:rPr lang="de-DE" sz="2000" dirty="0" err="1"/>
              <a:t>introducing</a:t>
            </a:r>
            <a:r>
              <a:rPr lang="de-DE" sz="2000" dirty="0"/>
              <a:t> </a:t>
            </a:r>
            <a:r>
              <a:rPr lang="de-DE" sz="2000" dirty="0" err="1"/>
              <a:t>minimum</a:t>
            </a:r>
            <a:r>
              <a:rPr lang="de-DE" sz="2000" dirty="0"/>
              <a:t> </a:t>
            </a:r>
            <a:r>
              <a:rPr lang="de-DE" sz="2000" dirty="0" err="1"/>
              <a:t>protection</a:t>
            </a:r>
            <a:endParaRPr lang="de-DE" sz="2000" dirty="0"/>
          </a:p>
          <a:p>
            <a:pPr marL="0" indent="0">
              <a:buNone/>
            </a:pPr>
            <a:r>
              <a:rPr lang="de-DE" sz="2000" dirty="0"/>
              <a:t>          and </a:t>
            </a:r>
            <a:r>
              <a:rPr lang="de-DE" sz="2000" dirty="0" err="1"/>
              <a:t>payment</a:t>
            </a:r>
            <a:endParaRPr lang="de-DE" sz="2000" dirty="0"/>
          </a:p>
        </p:txBody>
      </p:sp>
    </p:spTree>
    <p:extLst>
      <p:ext uri="{BB962C8B-B14F-4D97-AF65-F5344CB8AC3E}">
        <p14:creationId xmlns:p14="http://schemas.microsoft.com/office/powerpoint/2010/main" val="194962961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914C1D4-E82F-493F-9FDE-B75948CE636A}"/>
              </a:ext>
            </a:extLst>
          </p:cNvPr>
          <p:cNvSpPr>
            <a:spLocks noGrp="1"/>
          </p:cNvSpPr>
          <p:nvPr>
            <p:ph type="title"/>
          </p:nvPr>
        </p:nvSpPr>
        <p:spPr/>
        <p:txBody>
          <a:bodyPr/>
          <a:lstStyle/>
          <a:p>
            <a:endParaRPr lang="de-DE"/>
          </a:p>
        </p:txBody>
      </p:sp>
      <p:sp>
        <p:nvSpPr>
          <p:cNvPr id="3" name="Inhaltsplatzhalter 2">
            <a:extLst>
              <a:ext uri="{FF2B5EF4-FFF2-40B4-BE49-F238E27FC236}">
                <a16:creationId xmlns="" xmlns:a16="http://schemas.microsoft.com/office/drawing/2014/main" id="{B88D72E9-6D6F-48E6-BA61-8B7E530E4C41}"/>
              </a:ext>
            </a:extLst>
          </p:cNvPr>
          <p:cNvSpPr>
            <a:spLocks noGrp="1"/>
          </p:cNvSpPr>
          <p:nvPr>
            <p:ph idx="1"/>
          </p:nvPr>
        </p:nvSpPr>
        <p:spPr/>
        <p:txBody>
          <a:bodyPr/>
          <a:lstStyle/>
          <a:p>
            <a:pPr>
              <a:buFont typeface="Wingdings" panose="05000000000000000000" pitchFamily="2" charset="2"/>
              <a:buChar char="v"/>
            </a:pPr>
            <a:r>
              <a:rPr lang="de-DE" b="1" dirty="0">
                <a:solidFill>
                  <a:srgbClr val="7030A0"/>
                </a:solidFill>
              </a:rPr>
              <a:t>Spain</a:t>
            </a:r>
          </a:p>
          <a:p>
            <a:pPr>
              <a:buFont typeface="Wingdings" panose="05000000000000000000" pitchFamily="2" charset="2"/>
              <a:buChar char="Ø"/>
            </a:pPr>
            <a:r>
              <a:rPr lang="de-DE" dirty="0"/>
              <a:t>High </a:t>
            </a:r>
            <a:r>
              <a:rPr lang="de-DE" dirty="0" err="1"/>
              <a:t>share</a:t>
            </a:r>
            <a:r>
              <a:rPr lang="de-DE" dirty="0"/>
              <a:t> of </a:t>
            </a:r>
            <a:r>
              <a:rPr lang="de-DE" dirty="0" err="1"/>
              <a:t>fixed</a:t>
            </a:r>
            <a:r>
              <a:rPr lang="de-DE" dirty="0"/>
              <a:t>-term </a:t>
            </a:r>
            <a:r>
              <a:rPr lang="de-DE" dirty="0" err="1"/>
              <a:t>contracts</a:t>
            </a:r>
            <a:endParaRPr lang="de-DE" dirty="0"/>
          </a:p>
          <a:p>
            <a:pPr>
              <a:buFont typeface="Wingdings" panose="05000000000000000000" pitchFamily="2" charset="2"/>
              <a:buChar char="Ø"/>
            </a:pPr>
            <a:r>
              <a:rPr lang="de-DE" dirty="0" err="1"/>
              <a:t>If</a:t>
            </a:r>
            <a:r>
              <a:rPr lang="de-DE" dirty="0"/>
              <a:t> a </a:t>
            </a:r>
            <a:r>
              <a:rPr lang="de-DE" dirty="0" err="1"/>
              <a:t>certain</a:t>
            </a:r>
            <a:r>
              <a:rPr lang="de-DE" dirty="0"/>
              <a:t> </a:t>
            </a:r>
            <a:r>
              <a:rPr lang="de-DE" dirty="0" err="1"/>
              <a:t>number</a:t>
            </a:r>
            <a:r>
              <a:rPr lang="de-DE" dirty="0"/>
              <a:t> of </a:t>
            </a:r>
            <a:r>
              <a:rPr lang="de-DE" dirty="0" err="1"/>
              <a:t>fixed</a:t>
            </a:r>
            <a:r>
              <a:rPr lang="de-DE" dirty="0"/>
              <a:t>-term </a:t>
            </a:r>
            <a:r>
              <a:rPr lang="de-DE" dirty="0" err="1"/>
              <a:t>contracts</a:t>
            </a:r>
            <a:r>
              <a:rPr lang="de-DE" dirty="0"/>
              <a:t> </a:t>
            </a:r>
            <a:r>
              <a:rPr lang="de-DE" dirty="0" err="1"/>
              <a:t>is</a:t>
            </a:r>
            <a:r>
              <a:rPr lang="de-DE" dirty="0"/>
              <a:t> </a:t>
            </a:r>
            <a:r>
              <a:rPr lang="de-DE" dirty="0" err="1"/>
              <a:t>exceeded</a:t>
            </a:r>
            <a:r>
              <a:rPr lang="de-DE" dirty="0"/>
              <a:t> – </a:t>
            </a:r>
            <a:r>
              <a:rPr lang="de-DE" dirty="0" err="1"/>
              <a:t>the</a:t>
            </a:r>
            <a:r>
              <a:rPr lang="de-DE" dirty="0"/>
              <a:t> </a:t>
            </a:r>
            <a:r>
              <a:rPr lang="de-DE" dirty="0" err="1"/>
              <a:t>fixed</a:t>
            </a:r>
            <a:r>
              <a:rPr lang="de-DE" dirty="0"/>
              <a:t>-term </a:t>
            </a:r>
            <a:r>
              <a:rPr lang="de-DE" dirty="0" err="1"/>
              <a:t>contract</a:t>
            </a:r>
            <a:r>
              <a:rPr lang="de-DE" dirty="0"/>
              <a:t> </a:t>
            </a:r>
            <a:r>
              <a:rPr lang="de-DE" dirty="0" err="1"/>
              <a:t>becomes</a:t>
            </a:r>
            <a:r>
              <a:rPr lang="de-DE" dirty="0"/>
              <a:t> an </a:t>
            </a:r>
            <a:r>
              <a:rPr lang="de-DE" dirty="0" err="1"/>
              <a:t>openended</a:t>
            </a:r>
            <a:r>
              <a:rPr lang="de-DE" dirty="0"/>
              <a:t> </a:t>
            </a:r>
            <a:r>
              <a:rPr lang="de-DE" dirty="0" err="1"/>
              <a:t>contract</a:t>
            </a:r>
            <a:endParaRPr lang="de-DE" dirty="0"/>
          </a:p>
        </p:txBody>
      </p:sp>
    </p:spTree>
    <p:extLst>
      <p:ext uri="{BB962C8B-B14F-4D97-AF65-F5344CB8AC3E}">
        <p14:creationId xmlns:p14="http://schemas.microsoft.com/office/powerpoint/2010/main" val="27996514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EF8E587-EB7F-4F30-9389-9AD228CB03FE}"/>
              </a:ext>
            </a:extLst>
          </p:cNvPr>
          <p:cNvSpPr>
            <a:spLocks noGrp="1"/>
          </p:cNvSpPr>
          <p:nvPr>
            <p:ph type="title"/>
          </p:nvPr>
        </p:nvSpPr>
        <p:spPr/>
        <p:txBody>
          <a:bodyPr/>
          <a:lstStyle/>
          <a:p>
            <a:r>
              <a:rPr lang="de-DE" dirty="0" err="1"/>
              <a:t>Criticism</a:t>
            </a:r>
            <a:r>
              <a:rPr lang="de-DE" dirty="0"/>
              <a:t> on </a:t>
            </a:r>
            <a:r>
              <a:rPr lang="de-DE" dirty="0" err="1"/>
              <a:t>Flexicurity</a:t>
            </a:r>
            <a:endParaRPr lang="de-DE" dirty="0"/>
          </a:p>
        </p:txBody>
      </p:sp>
      <p:sp>
        <p:nvSpPr>
          <p:cNvPr id="3" name="Inhaltsplatzhalter 2">
            <a:extLst>
              <a:ext uri="{FF2B5EF4-FFF2-40B4-BE49-F238E27FC236}">
                <a16:creationId xmlns="" xmlns:a16="http://schemas.microsoft.com/office/drawing/2014/main" id="{9092470B-84AE-4FE1-8B46-A80BE231508E}"/>
              </a:ext>
            </a:extLst>
          </p:cNvPr>
          <p:cNvSpPr>
            <a:spLocks noGrp="1"/>
          </p:cNvSpPr>
          <p:nvPr>
            <p:ph idx="1"/>
          </p:nvPr>
        </p:nvSpPr>
        <p:spPr/>
        <p:txBody>
          <a:bodyPr/>
          <a:lstStyle/>
          <a:p>
            <a:pPr>
              <a:buFont typeface="Wingdings" panose="05000000000000000000" pitchFamily="2" charset="2"/>
              <a:buChar char="v"/>
            </a:pPr>
            <a:r>
              <a:rPr lang="de-DE" sz="2400" dirty="0"/>
              <a:t>More </a:t>
            </a:r>
            <a:r>
              <a:rPr lang="de-DE" sz="2400" dirty="0" err="1"/>
              <a:t>endorsed</a:t>
            </a:r>
            <a:r>
              <a:rPr lang="de-DE" sz="2400" dirty="0"/>
              <a:t> </a:t>
            </a:r>
            <a:r>
              <a:rPr lang="de-DE" sz="2400" dirty="0" err="1"/>
              <a:t>by</a:t>
            </a:r>
            <a:r>
              <a:rPr lang="de-DE" sz="2400" dirty="0"/>
              <a:t> </a:t>
            </a:r>
            <a:r>
              <a:rPr lang="de-DE" sz="2400" dirty="0" err="1"/>
              <a:t>business</a:t>
            </a:r>
            <a:r>
              <a:rPr lang="de-DE" sz="2400" dirty="0"/>
              <a:t> </a:t>
            </a:r>
            <a:r>
              <a:rPr lang="de-DE" sz="2400" dirty="0" err="1"/>
              <a:t>than</a:t>
            </a:r>
            <a:r>
              <a:rPr lang="de-DE" sz="2400" dirty="0"/>
              <a:t> </a:t>
            </a:r>
            <a:r>
              <a:rPr lang="de-DE" sz="2400" dirty="0" err="1"/>
              <a:t>by</a:t>
            </a:r>
            <a:r>
              <a:rPr lang="de-DE" sz="2400" dirty="0"/>
              <a:t> trade </a:t>
            </a:r>
            <a:r>
              <a:rPr lang="de-DE" sz="2400" dirty="0" err="1"/>
              <a:t>unions</a:t>
            </a:r>
            <a:r>
              <a:rPr lang="de-DE" sz="2400" dirty="0"/>
              <a:t> </a:t>
            </a:r>
          </a:p>
          <a:p>
            <a:pPr>
              <a:buFont typeface="Wingdings" panose="05000000000000000000" pitchFamily="2" charset="2"/>
              <a:buChar char="Ø"/>
            </a:pPr>
            <a:r>
              <a:rPr lang="de-DE" sz="2400" dirty="0"/>
              <a:t>     But trade </a:t>
            </a:r>
            <a:r>
              <a:rPr lang="de-DE" sz="2400" dirty="0" err="1"/>
              <a:t>unions</a:t>
            </a:r>
            <a:r>
              <a:rPr lang="de-DE" sz="2400" dirty="0"/>
              <a:t> not </a:t>
            </a:r>
            <a:r>
              <a:rPr lang="de-DE" sz="2400" dirty="0" err="1"/>
              <a:t>generally</a:t>
            </a:r>
            <a:r>
              <a:rPr lang="de-DE" sz="2400" dirty="0"/>
              <a:t> </a:t>
            </a:r>
            <a:r>
              <a:rPr lang="de-DE" sz="2400" dirty="0" err="1"/>
              <a:t>against</a:t>
            </a:r>
            <a:r>
              <a:rPr lang="de-DE" sz="2400" dirty="0"/>
              <a:t> </a:t>
            </a:r>
            <a:r>
              <a:rPr lang="de-DE" sz="2400" dirty="0" err="1"/>
              <a:t>it</a:t>
            </a:r>
            <a:endParaRPr lang="de-DE" sz="2400" dirty="0"/>
          </a:p>
          <a:p>
            <a:pPr>
              <a:buFont typeface="Wingdings" panose="05000000000000000000" pitchFamily="2" charset="2"/>
              <a:buChar char="Ø"/>
            </a:pPr>
            <a:r>
              <a:rPr lang="de-DE" sz="2400" dirty="0"/>
              <a:t>     Making </a:t>
            </a:r>
            <a:r>
              <a:rPr lang="de-DE" sz="2400" dirty="0" err="1"/>
              <a:t>certain</a:t>
            </a:r>
            <a:r>
              <a:rPr lang="de-DE" sz="2400" dirty="0"/>
              <a:t> </a:t>
            </a:r>
            <a:r>
              <a:rPr lang="de-DE" sz="2400" dirty="0" err="1"/>
              <a:t>specific</a:t>
            </a:r>
            <a:r>
              <a:rPr lang="de-DE" sz="2400" dirty="0"/>
              <a:t> </a:t>
            </a:r>
            <a:r>
              <a:rPr lang="de-DE" sz="2400" dirty="0" err="1"/>
              <a:t>points</a:t>
            </a:r>
            <a:endParaRPr lang="de-DE" sz="2400" dirty="0"/>
          </a:p>
          <a:p>
            <a:pPr>
              <a:buFont typeface="Wingdings" panose="05000000000000000000" pitchFamily="2" charset="2"/>
              <a:buChar char="v"/>
            </a:pPr>
            <a:r>
              <a:rPr lang="de-DE" sz="2400" dirty="0"/>
              <a:t> </a:t>
            </a:r>
            <a:r>
              <a:rPr lang="de-DE" sz="2400" dirty="0" err="1"/>
              <a:t>Less</a:t>
            </a:r>
            <a:r>
              <a:rPr lang="de-DE" sz="2400" dirty="0"/>
              <a:t> </a:t>
            </a:r>
            <a:r>
              <a:rPr lang="de-DE" sz="2400" dirty="0" err="1"/>
              <a:t>workers</a:t>
            </a:r>
            <a:r>
              <a:rPr lang="de-DE" sz="2400" dirty="0"/>
              <a:t> </a:t>
            </a:r>
            <a:r>
              <a:rPr lang="de-DE" sz="2400" dirty="0" err="1"/>
              <a:t>rights</a:t>
            </a:r>
            <a:endParaRPr lang="de-DE" sz="2400" dirty="0"/>
          </a:p>
          <a:p>
            <a:pPr>
              <a:buFont typeface="Wingdings" panose="05000000000000000000" pitchFamily="2" charset="2"/>
              <a:buChar char="Ø"/>
            </a:pPr>
            <a:r>
              <a:rPr lang="de-DE" sz="2400" dirty="0"/>
              <a:t>    </a:t>
            </a:r>
            <a:r>
              <a:rPr lang="de-DE" sz="2400" dirty="0" err="1"/>
              <a:t>compensation</a:t>
            </a:r>
            <a:r>
              <a:rPr lang="de-DE" sz="2400" dirty="0"/>
              <a:t> </a:t>
            </a:r>
            <a:r>
              <a:rPr lang="de-DE" sz="2400" dirty="0" err="1"/>
              <a:t>by</a:t>
            </a:r>
            <a:r>
              <a:rPr lang="de-DE" sz="2400" dirty="0"/>
              <a:t> </a:t>
            </a:r>
            <a:r>
              <a:rPr lang="de-DE" sz="2400" dirty="0" err="1"/>
              <a:t>labour</a:t>
            </a:r>
            <a:r>
              <a:rPr lang="de-DE" sz="2400" dirty="0"/>
              <a:t> </a:t>
            </a:r>
            <a:r>
              <a:rPr lang="de-DE" sz="2400" dirty="0" err="1"/>
              <a:t>market</a:t>
            </a:r>
            <a:r>
              <a:rPr lang="de-DE" sz="2400" dirty="0"/>
              <a:t> </a:t>
            </a:r>
            <a:r>
              <a:rPr lang="de-DE" sz="2400" dirty="0" err="1"/>
              <a:t>policies</a:t>
            </a:r>
            <a:r>
              <a:rPr lang="de-DE" sz="2400" dirty="0"/>
              <a:t> </a:t>
            </a:r>
            <a:r>
              <a:rPr lang="de-DE" sz="2400" dirty="0" err="1"/>
              <a:t>cannot</a:t>
            </a:r>
            <a:endParaRPr lang="de-DE" sz="2400" dirty="0"/>
          </a:p>
          <a:p>
            <a:pPr marL="0" indent="0">
              <a:buNone/>
            </a:pPr>
            <a:r>
              <a:rPr lang="de-DE" sz="2400" dirty="0"/>
              <a:t>       </a:t>
            </a:r>
            <a:r>
              <a:rPr lang="de-DE" sz="2400" dirty="0" err="1"/>
              <a:t>be</a:t>
            </a:r>
            <a:r>
              <a:rPr lang="de-DE" sz="2400" dirty="0"/>
              <a:t> </a:t>
            </a:r>
            <a:r>
              <a:rPr lang="de-DE" sz="2400" dirty="0" err="1"/>
              <a:t>taken</a:t>
            </a:r>
            <a:r>
              <a:rPr lang="de-DE" sz="2400" dirty="0"/>
              <a:t> </a:t>
            </a:r>
            <a:r>
              <a:rPr lang="de-DE" sz="2400" dirty="0" err="1"/>
              <a:t>for</a:t>
            </a:r>
            <a:r>
              <a:rPr lang="de-DE" sz="2400" dirty="0"/>
              <a:t> </a:t>
            </a:r>
            <a:r>
              <a:rPr lang="de-DE" sz="2400" dirty="0" err="1"/>
              <a:t>granted</a:t>
            </a:r>
            <a:endParaRPr lang="de-DE" sz="2400" dirty="0"/>
          </a:p>
          <a:p>
            <a:pPr>
              <a:buFont typeface="Wingdings" panose="05000000000000000000" pitchFamily="2" charset="2"/>
              <a:buChar char="ü"/>
            </a:pPr>
            <a:r>
              <a:rPr lang="de-DE" sz="2400" dirty="0"/>
              <a:t>        German </a:t>
            </a:r>
            <a:r>
              <a:rPr lang="de-DE" sz="2400" dirty="0" err="1"/>
              <a:t>workfare</a:t>
            </a:r>
            <a:r>
              <a:rPr lang="de-DE" sz="2400" dirty="0"/>
              <a:t> </a:t>
            </a:r>
            <a:r>
              <a:rPr lang="de-DE" sz="2400" dirty="0" err="1"/>
              <a:t>program</a:t>
            </a:r>
            <a:r>
              <a:rPr lang="de-DE" sz="2400" dirty="0"/>
              <a:t> </a:t>
            </a:r>
            <a:r>
              <a:rPr lang="de-DE" sz="2400" dirty="0" err="1"/>
              <a:t>only</a:t>
            </a:r>
            <a:r>
              <a:rPr lang="de-DE" sz="2400" dirty="0"/>
              <a:t> </a:t>
            </a:r>
            <a:r>
              <a:rPr lang="de-DE" sz="2400" dirty="0" err="1"/>
              <a:t>with</a:t>
            </a:r>
            <a:r>
              <a:rPr lang="de-DE" sz="2400" dirty="0"/>
              <a:t> limited</a:t>
            </a:r>
          </a:p>
          <a:p>
            <a:pPr marL="0" indent="0">
              <a:buNone/>
            </a:pPr>
            <a:r>
              <a:rPr lang="de-DE" sz="2400" dirty="0"/>
              <a:t>           </a:t>
            </a:r>
            <a:r>
              <a:rPr lang="de-DE" sz="2400" dirty="0" err="1"/>
              <a:t>results</a:t>
            </a:r>
            <a:endParaRPr lang="de-DE" sz="2400" dirty="0"/>
          </a:p>
          <a:p>
            <a:pPr>
              <a:buFont typeface="Wingdings" panose="05000000000000000000" pitchFamily="2" charset="2"/>
              <a:buChar char="Ø"/>
            </a:pPr>
            <a:r>
              <a:rPr lang="de-DE" sz="2400" dirty="0"/>
              <a:t>    </a:t>
            </a:r>
            <a:r>
              <a:rPr lang="de-DE" sz="2400" dirty="0" err="1"/>
              <a:t>life-long</a:t>
            </a:r>
            <a:r>
              <a:rPr lang="de-DE" sz="2400" dirty="0"/>
              <a:t> </a:t>
            </a:r>
            <a:r>
              <a:rPr lang="de-DE" sz="2400" dirty="0" err="1"/>
              <a:t>learning</a:t>
            </a:r>
            <a:r>
              <a:rPr lang="de-DE" sz="2400" dirty="0"/>
              <a:t> </a:t>
            </a:r>
            <a:r>
              <a:rPr lang="de-DE" sz="2400" dirty="0" err="1"/>
              <a:t>may</a:t>
            </a:r>
            <a:r>
              <a:rPr lang="de-DE" sz="2400" dirty="0"/>
              <a:t> not </a:t>
            </a:r>
            <a:r>
              <a:rPr lang="de-DE" sz="2400" dirty="0" err="1"/>
              <a:t>reach</a:t>
            </a:r>
            <a:r>
              <a:rPr lang="de-DE" sz="2400" dirty="0"/>
              <a:t> </a:t>
            </a:r>
            <a:r>
              <a:rPr lang="de-DE" sz="2400" dirty="0" err="1"/>
              <a:t>everybody</a:t>
            </a:r>
            <a:endParaRPr lang="de-DE" sz="2400" dirty="0"/>
          </a:p>
          <a:p>
            <a:pPr>
              <a:buFont typeface="Wingdings" panose="05000000000000000000" pitchFamily="2" charset="2"/>
              <a:buChar char="Ø"/>
            </a:pPr>
            <a:endParaRPr lang="de-DE" sz="2400" dirty="0"/>
          </a:p>
          <a:p>
            <a:pPr marL="0" indent="0">
              <a:buNone/>
            </a:pPr>
            <a:r>
              <a:rPr lang="de-DE" sz="2400" dirty="0" err="1"/>
              <a:t>Idealistic</a:t>
            </a:r>
            <a:r>
              <a:rPr lang="de-DE" sz="2400" dirty="0"/>
              <a:t> </a:t>
            </a:r>
            <a:r>
              <a:rPr lang="de-DE" sz="2400" dirty="0" err="1"/>
              <a:t>view</a:t>
            </a:r>
            <a:r>
              <a:rPr lang="de-DE" sz="2400" dirty="0"/>
              <a:t>?</a:t>
            </a:r>
          </a:p>
        </p:txBody>
      </p:sp>
    </p:spTree>
    <p:extLst>
      <p:ext uri="{BB962C8B-B14F-4D97-AF65-F5344CB8AC3E}">
        <p14:creationId xmlns:p14="http://schemas.microsoft.com/office/powerpoint/2010/main" val="71893069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8996DDF2-F1F1-46DA-B356-D0BBB23256D9}"/>
              </a:ext>
            </a:extLst>
          </p:cNvPr>
          <p:cNvSpPr>
            <a:spLocks noGrp="1"/>
          </p:cNvSpPr>
          <p:nvPr>
            <p:ph type="title"/>
          </p:nvPr>
        </p:nvSpPr>
        <p:spPr/>
        <p:txBody>
          <a:bodyPr/>
          <a:lstStyle/>
          <a:p>
            <a:r>
              <a:rPr lang="de-DE" dirty="0" err="1"/>
              <a:t>Criticism</a:t>
            </a:r>
            <a:r>
              <a:rPr lang="de-DE" dirty="0"/>
              <a:t> on </a:t>
            </a:r>
            <a:r>
              <a:rPr lang="de-DE" dirty="0" err="1"/>
              <a:t>Flexicurity</a:t>
            </a:r>
            <a:endParaRPr lang="de-DE" dirty="0"/>
          </a:p>
        </p:txBody>
      </p:sp>
      <p:sp>
        <p:nvSpPr>
          <p:cNvPr id="3" name="Inhaltsplatzhalter 2">
            <a:extLst>
              <a:ext uri="{FF2B5EF4-FFF2-40B4-BE49-F238E27FC236}">
                <a16:creationId xmlns="" xmlns:a16="http://schemas.microsoft.com/office/drawing/2014/main" id="{F14136C0-B9ED-42FF-A341-1954ADEC8948}"/>
              </a:ext>
            </a:extLst>
          </p:cNvPr>
          <p:cNvSpPr>
            <a:spLocks noGrp="1"/>
          </p:cNvSpPr>
          <p:nvPr>
            <p:ph idx="1"/>
          </p:nvPr>
        </p:nvSpPr>
        <p:spPr/>
        <p:txBody>
          <a:bodyPr/>
          <a:lstStyle/>
          <a:p>
            <a:pPr>
              <a:buFont typeface="Wingdings" panose="05000000000000000000" pitchFamily="2" charset="2"/>
              <a:buChar char="v"/>
            </a:pPr>
            <a:r>
              <a:rPr lang="de-DE" dirty="0"/>
              <a:t>Traditional </a:t>
            </a:r>
            <a:r>
              <a:rPr lang="de-DE" dirty="0" err="1"/>
              <a:t>lifelong</a:t>
            </a:r>
            <a:r>
              <a:rPr lang="de-DE" dirty="0"/>
              <a:t> </a:t>
            </a:r>
            <a:r>
              <a:rPr lang="de-DE" dirty="0" err="1"/>
              <a:t>employment</a:t>
            </a:r>
            <a:r>
              <a:rPr lang="de-DE" dirty="0"/>
              <a:t> </a:t>
            </a:r>
            <a:r>
              <a:rPr lang="de-DE" dirty="0" err="1"/>
              <a:t>contract</a:t>
            </a:r>
            <a:endParaRPr lang="de-DE" dirty="0"/>
          </a:p>
          <a:p>
            <a:pPr>
              <a:buFont typeface="Wingdings" panose="05000000000000000000" pitchFamily="2" charset="2"/>
              <a:buChar char="Ø"/>
            </a:pPr>
            <a:r>
              <a:rPr lang="de-DE" dirty="0"/>
              <a:t>  </a:t>
            </a:r>
            <a:r>
              <a:rPr lang="de-DE" dirty="0" err="1"/>
              <a:t>thing</a:t>
            </a:r>
            <a:r>
              <a:rPr lang="de-DE" dirty="0"/>
              <a:t> of </a:t>
            </a:r>
            <a:r>
              <a:rPr lang="de-DE" dirty="0" err="1"/>
              <a:t>the</a:t>
            </a:r>
            <a:r>
              <a:rPr lang="de-DE" dirty="0"/>
              <a:t> </a:t>
            </a:r>
            <a:r>
              <a:rPr lang="de-DE" dirty="0" err="1"/>
              <a:t>past</a:t>
            </a:r>
            <a:r>
              <a:rPr lang="de-DE" dirty="0"/>
              <a:t>?</a:t>
            </a:r>
          </a:p>
          <a:p>
            <a:pPr>
              <a:buFont typeface="Wingdings" panose="05000000000000000000" pitchFamily="2" charset="2"/>
              <a:buChar char="Ø"/>
            </a:pPr>
            <a:r>
              <a:rPr lang="de-DE" dirty="0"/>
              <a:t>  </a:t>
            </a:r>
            <a:r>
              <a:rPr lang="de-DE" dirty="0" err="1"/>
              <a:t>development</a:t>
            </a:r>
            <a:r>
              <a:rPr lang="de-DE" dirty="0"/>
              <a:t> </a:t>
            </a:r>
            <a:r>
              <a:rPr lang="de-DE" dirty="0" err="1"/>
              <a:t>unavoidable</a:t>
            </a:r>
            <a:r>
              <a:rPr lang="de-DE" dirty="0"/>
              <a:t>?</a:t>
            </a:r>
          </a:p>
          <a:p>
            <a:pPr>
              <a:buFont typeface="Wingdings" panose="05000000000000000000" pitchFamily="2" charset="2"/>
              <a:buChar char="v"/>
            </a:pPr>
            <a:r>
              <a:rPr lang="de-DE" dirty="0" err="1" smtClean="0"/>
              <a:t>Atypical</a:t>
            </a:r>
            <a:r>
              <a:rPr lang="de-DE" dirty="0" smtClean="0"/>
              <a:t> </a:t>
            </a:r>
            <a:r>
              <a:rPr lang="de-DE" dirty="0" err="1"/>
              <a:t>work</a:t>
            </a:r>
            <a:r>
              <a:rPr lang="de-DE" dirty="0"/>
              <a:t> </a:t>
            </a:r>
            <a:r>
              <a:rPr lang="de-DE" dirty="0" err="1"/>
              <a:t>becomes</a:t>
            </a:r>
            <a:r>
              <a:rPr lang="de-DE" dirty="0"/>
              <a:t> </a:t>
            </a:r>
            <a:r>
              <a:rPr lang="de-DE" dirty="0" err="1"/>
              <a:t>typical</a:t>
            </a:r>
            <a:r>
              <a:rPr lang="de-DE" dirty="0"/>
              <a:t> and vice </a:t>
            </a:r>
            <a:r>
              <a:rPr lang="de-DE" dirty="0" err="1"/>
              <a:t>versa</a:t>
            </a:r>
            <a:r>
              <a:rPr lang="de-DE" dirty="0"/>
              <a:t>?</a:t>
            </a:r>
          </a:p>
          <a:p>
            <a:pPr>
              <a:buFont typeface="Wingdings" panose="05000000000000000000" pitchFamily="2" charset="2"/>
              <a:buChar char="v"/>
            </a:pPr>
            <a:r>
              <a:rPr lang="de-DE" dirty="0"/>
              <a:t>More </a:t>
            </a:r>
            <a:r>
              <a:rPr lang="de-DE" dirty="0" err="1"/>
              <a:t>precarious</a:t>
            </a:r>
            <a:r>
              <a:rPr lang="de-DE" dirty="0"/>
              <a:t> </a:t>
            </a:r>
            <a:r>
              <a:rPr lang="de-DE" dirty="0" err="1"/>
              <a:t>work</a:t>
            </a:r>
            <a:r>
              <a:rPr lang="de-DE" dirty="0"/>
              <a:t>?</a:t>
            </a:r>
          </a:p>
        </p:txBody>
      </p:sp>
    </p:spTree>
    <p:extLst>
      <p:ext uri="{BB962C8B-B14F-4D97-AF65-F5344CB8AC3E}">
        <p14:creationId xmlns:p14="http://schemas.microsoft.com/office/powerpoint/2010/main" val="310175902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C3DCF07-8A80-4F68-8313-D3B553D6DA7C}"/>
              </a:ext>
            </a:extLst>
          </p:cNvPr>
          <p:cNvSpPr>
            <a:spLocks noGrp="1"/>
          </p:cNvSpPr>
          <p:nvPr>
            <p:ph type="title"/>
          </p:nvPr>
        </p:nvSpPr>
        <p:spPr/>
        <p:txBody>
          <a:bodyPr/>
          <a:lstStyle/>
          <a:p>
            <a:r>
              <a:rPr lang="de-DE" dirty="0"/>
              <a:t>European </a:t>
            </a:r>
            <a:r>
              <a:rPr lang="de-DE" dirty="0" err="1"/>
              <a:t>Social</a:t>
            </a:r>
            <a:r>
              <a:rPr lang="de-DE" dirty="0"/>
              <a:t> Models</a:t>
            </a:r>
          </a:p>
        </p:txBody>
      </p:sp>
      <p:sp>
        <p:nvSpPr>
          <p:cNvPr id="3" name="Inhaltsplatzhalter 2">
            <a:extLst>
              <a:ext uri="{FF2B5EF4-FFF2-40B4-BE49-F238E27FC236}">
                <a16:creationId xmlns="" xmlns:a16="http://schemas.microsoft.com/office/drawing/2014/main" id="{D2ED0655-5857-43D3-AB0A-4C941FCDC09A}"/>
              </a:ext>
            </a:extLst>
          </p:cNvPr>
          <p:cNvSpPr>
            <a:spLocks noGrp="1"/>
          </p:cNvSpPr>
          <p:nvPr>
            <p:ph idx="1"/>
          </p:nvPr>
        </p:nvSpPr>
        <p:spPr/>
        <p:txBody>
          <a:bodyPr/>
          <a:lstStyle/>
          <a:p>
            <a:pPr>
              <a:buFont typeface="Wingdings" panose="05000000000000000000" pitchFamily="2" charset="2"/>
              <a:buChar char="v"/>
            </a:pPr>
            <a:r>
              <a:rPr lang="de-DE" dirty="0" err="1">
                <a:solidFill>
                  <a:srgbClr val="FF0000"/>
                </a:solidFill>
              </a:rPr>
              <a:t>Mediterranean</a:t>
            </a:r>
            <a:r>
              <a:rPr lang="de-DE" dirty="0">
                <a:solidFill>
                  <a:srgbClr val="FF0000"/>
                </a:solidFill>
              </a:rPr>
              <a:t> Model (</a:t>
            </a:r>
            <a:r>
              <a:rPr lang="de-DE" dirty="0" err="1">
                <a:solidFill>
                  <a:srgbClr val="FF0000"/>
                </a:solidFill>
              </a:rPr>
              <a:t>Italy</a:t>
            </a:r>
            <a:r>
              <a:rPr lang="de-DE" dirty="0">
                <a:solidFill>
                  <a:srgbClr val="FF0000"/>
                </a:solidFill>
              </a:rPr>
              <a:t>, Spain, </a:t>
            </a:r>
            <a:r>
              <a:rPr lang="de-DE" dirty="0" err="1">
                <a:solidFill>
                  <a:srgbClr val="FF0000"/>
                </a:solidFill>
              </a:rPr>
              <a:t>Greece</a:t>
            </a:r>
            <a:r>
              <a:rPr lang="de-DE" dirty="0">
                <a:solidFill>
                  <a:srgbClr val="FF0000"/>
                </a:solidFill>
              </a:rPr>
              <a:t>):</a:t>
            </a:r>
          </a:p>
          <a:p>
            <a:pPr>
              <a:buFont typeface="Wingdings" panose="05000000000000000000" pitchFamily="2" charset="2"/>
              <a:buChar char="Ø"/>
            </a:pPr>
            <a:r>
              <a:rPr lang="de-DE" dirty="0"/>
              <a:t>     </a:t>
            </a:r>
            <a:r>
              <a:rPr lang="de-DE" dirty="0" err="1"/>
              <a:t>Social</a:t>
            </a:r>
            <a:r>
              <a:rPr lang="de-DE" dirty="0"/>
              <a:t> </a:t>
            </a:r>
            <a:r>
              <a:rPr lang="de-DE" dirty="0" err="1"/>
              <a:t>expenditures</a:t>
            </a:r>
            <a:r>
              <a:rPr lang="de-DE" dirty="0"/>
              <a:t> </a:t>
            </a:r>
            <a:r>
              <a:rPr lang="de-DE" dirty="0" err="1"/>
              <a:t>focussed</a:t>
            </a:r>
            <a:r>
              <a:rPr lang="de-DE" dirty="0"/>
              <a:t> on</a:t>
            </a:r>
          </a:p>
          <a:p>
            <a:pPr marL="0" indent="0">
              <a:buNone/>
            </a:pPr>
            <a:r>
              <a:rPr lang="de-DE" dirty="0"/>
              <a:t>        </a:t>
            </a:r>
            <a:r>
              <a:rPr lang="de-DE" dirty="0" err="1"/>
              <a:t>retirement</a:t>
            </a:r>
            <a:r>
              <a:rPr lang="de-DE" dirty="0"/>
              <a:t> </a:t>
            </a:r>
            <a:r>
              <a:rPr lang="de-DE" dirty="0" err="1"/>
              <a:t>benefits</a:t>
            </a:r>
            <a:endParaRPr lang="de-DE" dirty="0"/>
          </a:p>
          <a:p>
            <a:pPr>
              <a:buFont typeface="Wingdings" panose="05000000000000000000" pitchFamily="2" charset="2"/>
              <a:buChar char="Ø"/>
            </a:pPr>
            <a:r>
              <a:rPr lang="de-DE" dirty="0"/>
              <a:t>      Strong </a:t>
            </a:r>
            <a:r>
              <a:rPr lang="de-DE" dirty="0" err="1"/>
              <a:t>employment</a:t>
            </a:r>
            <a:r>
              <a:rPr lang="de-DE" dirty="0"/>
              <a:t> </a:t>
            </a:r>
            <a:r>
              <a:rPr lang="de-DE" dirty="0" err="1"/>
              <a:t>protection</a:t>
            </a:r>
            <a:r>
              <a:rPr lang="de-DE" dirty="0"/>
              <a:t> </a:t>
            </a:r>
          </a:p>
          <a:p>
            <a:pPr>
              <a:buFont typeface="Wingdings" panose="05000000000000000000" pitchFamily="2" charset="2"/>
              <a:buChar char="Ø"/>
            </a:pPr>
            <a:r>
              <a:rPr lang="de-DE" dirty="0"/>
              <a:t>      Early </a:t>
            </a:r>
            <a:r>
              <a:rPr lang="de-DE" dirty="0" err="1"/>
              <a:t>retirement</a:t>
            </a:r>
            <a:endParaRPr lang="de-DE" dirty="0"/>
          </a:p>
          <a:p>
            <a:pPr>
              <a:buFont typeface="Wingdings" panose="05000000000000000000" pitchFamily="2" charset="2"/>
              <a:buChar char="ü"/>
            </a:pPr>
            <a:r>
              <a:rPr lang="de-DE" dirty="0"/>
              <a:t>          </a:t>
            </a:r>
            <a:r>
              <a:rPr lang="de-DE" dirty="0" err="1"/>
              <a:t>Inefficient</a:t>
            </a:r>
            <a:r>
              <a:rPr lang="de-DE" dirty="0"/>
              <a:t> </a:t>
            </a:r>
            <a:r>
              <a:rPr lang="de-DE" dirty="0" err="1"/>
              <a:t>to</a:t>
            </a:r>
            <a:r>
              <a:rPr lang="de-DE" dirty="0"/>
              <a:t> </a:t>
            </a:r>
            <a:r>
              <a:rPr lang="de-DE" dirty="0" err="1"/>
              <a:t>fight</a:t>
            </a:r>
            <a:r>
              <a:rPr lang="de-DE" dirty="0"/>
              <a:t> </a:t>
            </a:r>
            <a:r>
              <a:rPr lang="de-DE" dirty="0" err="1"/>
              <a:t>poverty</a:t>
            </a:r>
            <a:r>
              <a:rPr lang="de-DE" dirty="0"/>
              <a:t> and</a:t>
            </a:r>
          </a:p>
          <a:p>
            <a:pPr marL="0" indent="0">
              <a:buNone/>
            </a:pPr>
            <a:r>
              <a:rPr lang="de-DE" dirty="0"/>
              <a:t>            </a:t>
            </a:r>
            <a:r>
              <a:rPr lang="de-DE" dirty="0" err="1"/>
              <a:t>to</a:t>
            </a:r>
            <a:r>
              <a:rPr lang="de-DE" dirty="0"/>
              <a:t> </a:t>
            </a:r>
            <a:r>
              <a:rPr lang="de-DE" dirty="0" err="1"/>
              <a:t>create</a:t>
            </a:r>
            <a:r>
              <a:rPr lang="de-DE" dirty="0"/>
              <a:t> </a:t>
            </a:r>
            <a:r>
              <a:rPr lang="de-DE" dirty="0" err="1"/>
              <a:t>jobs</a:t>
            </a:r>
            <a:endParaRPr lang="de-DE" dirty="0"/>
          </a:p>
        </p:txBody>
      </p:sp>
    </p:spTree>
    <p:extLst>
      <p:ext uri="{BB962C8B-B14F-4D97-AF65-F5344CB8AC3E}">
        <p14:creationId xmlns:p14="http://schemas.microsoft.com/office/powerpoint/2010/main" val="186099334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3B113B1-A779-4280-A3B4-421192C9623B}"/>
              </a:ext>
            </a:extLst>
          </p:cNvPr>
          <p:cNvSpPr>
            <a:spLocks noGrp="1"/>
          </p:cNvSpPr>
          <p:nvPr>
            <p:ph type="title"/>
          </p:nvPr>
        </p:nvSpPr>
        <p:spPr/>
        <p:txBody>
          <a:bodyPr/>
          <a:lstStyle/>
          <a:p>
            <a:endParaRPr lang="de-DE"/>
          </a:p>
        </p:txBody>
      </p:sp>
      <p:sp>
        <p:nvSpPr>
          <p:cNvPr id="3" name="Inhaltsplatzhalter 2">
            <a:extLst>
              <a:ext uri="{FF2B5EF4-FFF2-40B4-BE49-F238E27FC236}">
                <a16:creationId xmlns="" xmlns:a16="http://schemas.microsoft.com/office/drawing/2014/main" id="{972C5A3E-E008-456E-9AB5-0F231454E3E9}"/>
              </a:ext>
            </a:extLst>
          </p:cNvPr>
          <p:cNvSpPr>
            <a:spLocks noGrp="1"/>
          </p:cNvSpPr>
          <p:nvPr>
            <p:ph idx="1"/>
          </p:nvPr>
        </p:nvSpPr>
        <p:spPr/>
        <p:txBody>
          <a:bodyPr/>
          <a:lstStyle/>
          <a:p>
            <a:pPr>
              <a:buFont typeface="Wingdings" panose="05000000000000000000" pitchFamily="2" charset="2"/>
              <a:buChar char="v"/>
            </a:pPr>
            <a:r>
              <a:rPr lang="de-DE" dirty="0">
                <a:solidFill>
                  <a:srgbClr val="FF0000"/>
                </a:solidFill>
              </a:rPr>
              <a:t>Continental Model (France, </a:t>
            </a:r>
            <a:r>
              <a:rPr lang="de-DE" dirty="0" smtClean="0">
                <a:solidFill>
                  <a:srgbClr val="FF0000"/>
                </a:solidFill>
              </a:rPr>
              <a:t>Germany, </a:t>
            </a:r>
            <a:r>
              <a:rPr lang="de-DE" dirty="0">
                <a:solidFill>
                  <a:srgbClr val="FF0000"/>
                </a:solidFill>
              </a:rPr>
              <a:t>Luxembourg):</a:t>
            </a:r>
          </a:p>
          <a:p>
            <a:pPr>
              <a:buFont typeface="Wingdings" panose="05000000000000000000" pitchFamily="2" charset="2"/>
              <a:buChar char="Ø"/>
            </a:pPr>
            <a:r>
              <a:rPr lang="de-DE" dirty="0"/>
              <a:t>    Strong </a:t>
            </a:r>
            <a:r>
              <a:rPr lang="de-DE" dirty="0" err="1"/>
              <a:t>employment</a:t>
            </a:r>
            <a:r>
              <a:rPr lang="de-DE" dirty="0"/>
              <a:t> </a:t>
            </a:r>
            <a:r>
              <a:rPr lang="de-DE" dirty="0" err="1"/>
              <a:t>protection</a:t>
            </a:r>
            <a:endParaRPr lang="de-DE" dirty="0"/>
          </a:p>
          <a:p>
            <a:pPr>
              <a:buFont typeface="Wingdings" panose="05000000000000000000" pitchFamily="2" charset="2"/>
              <a:buChar char="Ø"/>
            </a:pPr>
            <a:r>
              <a:rPr lang="de-DE" dirty="0"/>
              <a:t>    </a:t>
            </a:r>
            <a:r>
              <a:rPr lang="de-DE" dirty="0" err="1"/>
              <a:t>Retirement</a:t>
            </a:r>
            <a:r>
              <a:rPr lang="de-DE" dirty="0"/>
              <a:t> </a:t>
            </a:r>
            <a:r>
              <a:rPr lang="de-DE" dirty="0" err="1"/>
              <a:t>benefits</a:t>
            </a:r>
            <a:endParaRPr lang="de-DE" dirty="0"/>
          </a:p>
          <a:p>
            <a:pPr>
              <a:buFont typeface="Wingdings" panose="05000000000000000000" pitchFamily="2" charset="2"/>
              <a:buChar char="Ø"/>
            </a:pPr>
            <a:r>
              <a:rPr lang="de-DE" dirty="0"/>
              <a:t>    </a:t>
            </a:r>
            <a:r>
              <a:rPr lang="de-DE" dirty="0" err="1"/>
              <a:t>Unemployment</a:t>
            </a:r>
            <a:r>
              <a:rPr lang="de-DE" dirty="0"/>
              <a:t> </a:t>
            </a:r>
            <a:r>
              <a:rPr lang="de-DE" dirty="0" err="1"/>
              <a:t>benefits</a:t>
            </a:r>
            <a:endParaRPr lang="de-DE" dirty="0"/>
          </a:p>
          <a:p>
            <a:pPr>
              <a:buFont typeface="Wingdings" panose="05000000000000000000" pitchFamily="2" charset="2"/>
              <a:buChar char="ü"/>
            </a:pPr>
            <a:r>
              <a:rPr lang="de-DE" dirty="0"/>
              <a:t>        </a:t>
            </a:r>
            <a:r>
              <a:rPr lang="de-DE" dirty="0" err="1"/>
              <a:t>Good</a:t>
            </a:r>
            <a:r>
              <a:rPr lang="de-DE" dirty="0"/>
              <a:t> in </a:t>
            </a:r>
            <a:r>
              <a:rPr lang="de-DE" dirty="0" err="1"/>
              <a:t>fighting</a:t>
            </a:r>
            <a:r>
              <a:rPr lang="de-DE" dirty="0"/>
              <a:t> </a:t>
            </a:r>
            <a:r>
              <a:rPr lang="de-DE" dirty="0" err="1"/>
              <a:t>poverty</a:t>
            </a:r>
            <a:endParaRPr lang="de-DE" dirty="0"/>
          </a:p>
          <a:p>
            <a:pPr>
              <a:buFont typeface="Wingdings" panose="05000000000000000000" pitchFamily="2" charset="2"/>
              <a:buChar char="ü"/>
            </a:pPr>
            <a:r>
              <a:rPr lang="de-DE" dirty="0"/>
              <a:t>        Bad in </a:t>
            </a:r>
            <a:r>
              <a:rPr lang="de-DE" dirty="0" err="1"/>
              <a:t>creating</a:t>
            </a:r>
            <a:r>
              <a:rPr lang="de-DE" dirty="0"/>
              <a:t> </a:t>
            </a:r>
            <a:r>
              <a:rPr lang="de-DE" dirty="0" err="1"/>
              <a:t>jobs</a:t>
            </a:r>
            <a:endParaRPr lang="de-DE" dirty="0"/>
          </a:p>
          <a:p>
            <a:endParaRPr lang="de-DE" dirty="0"/>
          </a:p>
        </p:txBody>
      </p:sp>
    </p:spTree>
    <p:extLst>
      <p:ext uri="{BB962C8B-B14F-4D97-AF65-F5344CB8AC3E}">
        <p14:creationId xmlns:p14="http://schemas.microsoft.com/office/powerpoint/2010/main" val="355064617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20A5A57-1B6A-4439-A6D0-F516CD8C4F01}"/>
              </a:ext>
            </a:extLst>
          </p:cNvPr>
          <p:cNvSpPr>
            <a:spLocks noGrp="1"/>
          </p:cNvSpPr>
          <p:nvPr>
            <p:ph type="title"/>
          </p:nvPr>
        </p:nvSpPr>
        <p:spPr/>
        <p:txBody>
          <a:bodyPr/>
          <a:lstStyle/>
          <a:p>
            <a:endParaRPr lang="de-DE"/>
          </a:p>
        </p:txBody>
      </p:sp>
      <p:sp>
        <p:nvSpPr>
          <p:cNvPr id="3" name="Inhaltsplatzhalter 2">
            <a:extLst>
              <a:ext uri="{FF2B5EF4-FFF2-40B4-BE49-F238E27FC236}">
                <a16:creationId xmlns="" xmlns:a16="http://schemas.microsoft.com/office/drawing/2014/main" id="{46932A81-91B9-46CF-91DD-FE74E7141A32}"/>
              </a:ext>
            </a:extLst>
          </p:cNvPr>
          <p:cNvSpPr>
            <a:spLocks noGrp="1"/>
          </p:cNvSpPr>
          <p:nvPr>
            <p:ph idx="1"/>
          </p:nvPr>
        </p:nvSpPr>
        <p:spPr/>
        <p:txBody>
          <a:bodyPr/>
          <a:lstStyle/>
          <a:p>
            <a:pPr>
              <a:buFont typeface="Wingdings" panose="05000000000000000000" pitchFamily="2" charset="2"/>
              <a:buChar char="v"/>
            </a:pPr>
            <a:r>
              <a:rPr lang="de-DE" dirty="0">
                <a:solidFill>
                  <a:srgbClr val="FF0000"/>
                </a:solidFill>
              </a:rPr>
              <a:t>Anglo-Saxon Model (</a:t>
            </a:r>
            <a:r>
              <a:rPr lang="de-DE" dirty="0" err="1">
                <a:solidFill>
                  <a:srgbClr val="FF0000"/>
                </a:solidFill>
              </a:rPr>
              <a:t>Ireland</a:t>
            </a:r>
            <a:r>
              <a:rPr lang="de-DE" dirty="0">
                <a:solidFill>
                  <a:srgbClr val="FF0000"/>
                </a:solidFill>
              </a:rPr>
              <a:t>, UK, Portugal)</a:t>
            </a:r>
          </a:p>
          <a:p>
            <a:pPr>
              <a:buFont typeface="Wingdings" panose="05000000000000000000" pitchFamily="2" charset="2"/>
              <a:buChar char="Ø"/>
            </a:pPr>
            <a:r>
              <a:rPr lang="de-DE" dirty="0"/>
              <a:t>Many </a:t>
            </a:r>
            <a:r>
              <a:rPr lang="de-DE" dirty="0" err="1"/>
              <a:t>jobs</a:t>
            </a:r>
            <a:r>
              <a:rPr lang="de-DE" dirty="0"/>
              <a:t> in </a:t>
            </a:r>
            <a:r>
              <a:rPr lang="de-DE" dirty="0" err="1"/>
              <a:t>low-income</a:t>
            </a:r>
            <a:r>
              <a:rPr lang="de-DE" dirty="0"/>
              <a:t> </a:t>
            </a:r>
            <a:r>
              <a:rPr lang="de-DE" dirty="0" err="1"/>
              <a:t>area</a:t>
            </a:r>
            <a:endParaRPr lang="de-DE" dirty="0"/>
          </a:p>
          <a:p>
            <a:pPr>
              <a:buFont typeface="Wingdings" panose="05000000000000000000" pitchFamily="2" charset="2"/>
              <a:buChar char="Ø"/>
            </a:pPr>
            <a:r>
              <a:rPr lang="de-DE" dirty="0"/>
              <a:t>Incentives</a:t>
            </a:r>
          </a:p>
          <a:p>
            <a:pPr>
              <a:buFont typeface="Wingdings" panose="05000000000000000000" pitchFamily="2" charset="2"/>
              <a:buChar char="Ø"/>
            </a:pPr>
            <a:r>
              <a:rPr lang="de-DE" dirty="0"/>
              <a:t>Rather limited </a:t>
            </a:r>
            <a:r>
              <a:rPr lang="de-DE" dirty="0" err="1"/>
              <a:t>employment</a:t>
            </a:r>
            <a:r>
              <a:rPr lang="de-DE" dirty="0"/>
              <a:t> </a:t>
            </a:r>
            <a:r>
              <a:rPr lang="de-DE" dirty="0" err="1"/>
              <a:t>protect</a:t>
            </a:r>
            <a:endParaRPr lang="de-DE" dirty="0"/>
          </a:p>
          <a:p>
            <a:pPr>
              <a:buFont typeface="Wingdings" panose="05000000000000000000" pitchFamily="2" charset="2"/>
              <a:buChar char="ü"/>
            </a:pPr>
            <a:r>
              <a:rPr lang="de-DE" dirty="0"/>
              <a:t>      </a:t>
            </a:r>
            <a:r>
              <a:rPr lang="de-DE" dirty="0" err="1"/>
              <a:t>Efficient</a:t>
            </a:r>
            <a:r>
              <a:rPr lang="de-DE" dirty="0"/>
              <a:t> in </a:t>
            </a:r>
            <a:r>
              <a:rPr lang="de-DE" dirty="0" err="1"/>
              <a:t>creating</a:t>
            </a:r>
            <a:r>
              <a:rPr lang="de-DE" dirty="0"/>
              <a:t> </a:t>
            </a:r>
            <a:r>
              <a:rPr lang="de-DE" dirty="0" err="1"/>
              <a:t>jobs</a:t>
            </a:r>
            <a:r>
              <a:rPr lang="de-DE" dirty="0"/>
              <a:t> </a:t>
            </a:r>
          </a:p>
          <a:p>
            <a:pPr>
              <a:buFont typeface="Wingdings" panose="05000000000000000000" pitchFamily="2" charset="2"/>
              <a:buChar char="ü"/>
            </a:pPr>
            <a:r>
              <a:rPr lang="de-DE" dirty="0"/>
              <a:t>      Bad on </a:t>
            </a:r>
            <a:r>
              <a:rPr lang="de-DE" dirty="0" err="1"/>
              <a:t>fighting</a:t>
            </a:r>
            <a:r>
              <a:rPr lang="de-DE" dirty="0"/>
              <a:t> (</a:t>
            </a:r>
            <a:r>
              <a:rPr lang="de-DE" dirty="0" err="1"/>
              <a:t>preventing</a:t>
            </a:r>
            <a:r>
              <a:rPr lang="de-DE" dirty="0"/>
              <a:t>)</a:t>
            </a:r>
          </a:p>
          <a:p>
            <a:pPr marL="0" indent="0">
              <a:buNone/>
            </a:pPr>
            <a:r>
              <a:rPr lang="de-DE" dirty="0"/>
              <a:t>        </a:t>
            </a:r>
            <a:r>
              <a:rPr lang="de-DE" dirty="0" err="1"/>
              <a:t>poverty</a:t>
            </a:r>
            <a:endParaRPr lang="de-DE" dirty="0"/>
          </a:p>
        </p:txBody>
      </p:sp>
    </p:spTree>
    <p:extLst>
      <p:ext uri="{BB962C8B-B14F-4D97-AF65-F5344CB8AC3E}">
        <p14:creationId xmlns:p14="http://schemas.microsoft.com/office/powerpoint/2010/main" val="40748332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FF4B535-5BC0-427A-8697-C2BA62EA02DE}"/>
              </a:ext>
            </a:extLst>
          </p:cNvPr>
          <p:cNvSpPr>
            <a:spLocks noGrp="1"/>
          </p:cNvSpPr>
          <p:nvPr>
            <p:ph type="title"/>
          </p:nvPr>
        </p:nvSpPr>
        <p:spPr/>
        <p:txBody>
          <a:bodyPr/>
          <a:lstStyle/>
          <a:p>
            <a:endParaRPr lang="de-DE"/>
          </a:p>
        </p:txBody>
      </p:sp>
      <p:sp>
        <p:nvSpPr>
          <p:cNvPr id="3" name="Inhaltsplatzhalter 2">
            <a:extLst>
              <a:ext uri="{FF2B5EF4-FFF2-40B4-BE49-F238E27FC236}">
                <a16:creationId xmlns="" xmlns:a16="http://schemas.microsoft.com/office/drawing/2014/main" id="{FCCF6E0C-E87B-4701-9D20-A408D323D5EE}"/>
              </a:ext>
            </a:extLst>
          </p:cNvPr>
          <p:cNvSpPr>
            <a:spLocks noGrp="1"/>
          </p:cNvSpPr>
          <p:nvPr>
            <p:ph idx="1"/>
          </p:nvPr>
        </p:nvSpPr>
        <p:spPr/>
        <p:txBody>
          <a:bodyPr/>
          <a:lstStyle/>
          <a:p>
            <a:pPr>
              <a:buFont typeface="Wingdings" panose="05000000000000000000" pitchFamily="2" charset="2"/>
              <a:buChar char="v"/>
            </a:pPr>
            <a:r>
              <a:rPr lang="de-DE" dirty="0">
                <a:solidFill>
                  <a:srgbClr val="FF0000"/>
                </a:solidFill>
              </a:rPr>
              <a:t>Nordic Model (</a:t>
            </a:r>
            <a:r>
              <a:rPr lang="de-DE" dirty="0" err="1">
                <a:solidFill>
                  <a:srgbClr val="FF0000"/>
                </a:solidFill>
              </a:rPr>
              <a:t>Denmark</a:t>
            </a:r>
            <a:r>
              <a:rPr lang="de-DE" dirty="0">
                <a:solidFill>
                  <a:srgbClr val="FF0000"/>
                </a:solidFill>
              </a:rPr>
              <a:t>, </a:t>
            </a:r>
            <a:r>
              <a:rPr lang="de-DE" dirty="0" err="1">
                <a:solidFill>
                  <a:srgbClr val="FF0000"/>
                </a:solidFill>
              </a:rPr>
              <a:t>Sweden</a:t>
            </a:r>
            <a:r>
              <a:rPr lang="de-DE" dirty="0">
                <a:solidFill>
                  <a:srgbClr val="FF0000"/>
                </a:solidFill>
              </a:rPr>
              <a:t>, Finnland, </a:t>
            </a:r>
            <a:r>
              <a:rPr lang="de-DE" dirty="0" err="1">
                <a:solidFill>
                  <a:srgbClr val="FF0000"/>
                </a:solidFill>
              </a:rPr>
              <a:t>Netherlands</a:t>
            </a:r>
            <a:r>
              <a:rPr lang="de-DE" dirty="0">
                <a:solidFill>
                  <a:srgbClr val="FF0000"/>
                </a:solidFill>
              </a:rPr>
              <a:t> and Austria)</a:t>
            </a:r>
          </a:p>
          <a:p>
            <a:pPr>
              <a:buFont typeface="Wingdings" panose="05000000000000000000" pitchFamily="2" charset="2"/>
              <a:buChar char="Ø"/>
            </a:pPr>
            <a:r>
              <a:rPr lang="de-DE" dirty="0"/>
              <a:t> High </a:t>
            </a:r>
            <a:r>
              <a:rPr lang="de-DE" dirty="0" err="1"/>
              <a:t>expenditures</a:t>
            </a:r>
            <a:r>
              <a:rPr lang="de-DE" dirty="0"/>
              <a:t> on social </a:t>
            </a:r>
            <a:r>
              <a:rPr lang="de-DE" dirty="0" err="1"/>
              <a:t>security</a:t>
            </a:r>
            <a:endParaRPr lang="de-DE" dirty="0"/>
          </a:p>
          <a:p>
            <a:pPr>
              <a:buFont typeface="Wingdings" panose="05000000000000000000" pitchFamily="2" charset="2"/>
              <a:buChar char="Ø"/>
            </a:pPr>
            <a:r>
              <a:rPr lang="de-DE" dirty="0"/>
              <a:t>High </a:t>
            </a:r>
            <a:r>
              <a:rPr lang="de-DE" dirty="0" err="1"/>
              <a:t>taxes</a:t>
            </a:r>
            <a:endParaRPr lang="de-DE" dirty="0"/>
          </a:p>
          <a:p>
            <a:pPr>
              <a:buFont typeface="Wingdings" panose="05000000000000000000" pitchFamily="2" charset="2"/>
              <a:buChar char="Ø"/>
            </a:pPr>
            <a:r>
              <a:rPr lang="de-DE" dirty="0"/>
              <a:t>Lower </a:t>
            </a:r>
            <a:r>
              <a:rPr lang="de-DE" dirty="0" err="1"/>
              <a:t>employment</a:t>
            </a:r>
            <a:r>
              <a:rPr lang="de-DE" dirty="0"/>
              <a:t> </a:t>
            </a:r>
            <a:r>
              <a:rPr lang="de-DE" dirty="0" err="1"/>
              <a:t>protection</a:t>
            </a:r>
            <a:r>
              <a:rPr lang="de-DE" dirty="0"/>
              <a:t> but</a:t>
            </a:r>
          </a:p>
          <a:p>
            <a:pPr>
              <a:buFont typeface="Wingdings" panose="05000000000000000000" pitchFamily="2" charset="2"/>
              <a:buChar char="Ø"/>
            </a:pPr>
            <a:r>
              <a:rPr lang="de-DE" dirty="0" err="1"/>
              <a:t>Good</a:t>
            </a:r>
            <a:r>
              <a:rPr lang="de-DE" dirty="0"/>
              <a:t> </a:t>
            </a:r>
            <a:r>
              <a:rPr lang="de-DE" dirty="0" err="1"/>
              <a:t>employment</a:t>
            </a:r>
            <a:r>
              <a:rPr lang="de-DE" dirty="0"/>
              <a:t> </a:t>
            </a:r>
            <a:r>
              <a:rPr lang="de-DE" dirty="0" err="1"/>
              <a:t>chances</a:t>
            </a:r>
            <a:endParaRPr lang="de-DE" dirty="0"/>
          </a:p>
          <a:p>
            <a:pPr>
              <a:buFont typeface="Wingdings" panose="05000000000000000000" pitchFamily="2" charset="2"/>
              <a:buChar char="ü"/>
            </a:pPr>
            <a:r>
              <a:rPr lang="de-DE" dirty="0"/>
              <a:t>    </a:t>
            </a:r>
            <a:r>
              <a:rPr lang="de-DE" dirty="0" err="1"/>
              <a:t>good</a:t>
            </a:r>
            <a:r>
              <a:rPr lang="de-DE" dirty="0"/>
              <a:t> in </a:t>
            </a:r>
            <a:r>
              <a:rPr lang="de-DE" dirty="0" err="1"/>
              <a:t>job</a:t>
            </a:r>
            <a:r>
              <a:rPr lang="de-DE" dirty="0"/>
              <a:t> </a:t>
            </a:r>
            <a:r>
              <a:rPr lang="de-DE" dirty="0" err="1"/>
              <a:t>creation</a:t>
            </a:r>
            <a:endParaRPr lang="de-DE" dirty="0"/>
          </a:p>
          <a:p>
            <a:pPr>
              <a:buFont typeface="Wingdings" panose="05000000000000000000" pitchFamily="2" charset="2"/>
              <a:buChar char="ü"/>
            </a:pPr>
            <a:r>
              <a:rPr lang="de-DE" dirty="0"/>
              <a:t>    </a:t>
            </a:r>
            <a:r>
              <a:rPr lang="de-DE" dirty="0" err="1"/>
              <a:t>good</a:t>
            </a:r>
            <a:r>
              <a:rPr lang="de-DE" dirty="0"/>
              <a:t> in </a:t>
            </a:r>
            <a:r>
              <a:rPr lang="de-DE" dirty="0" err="1"/>
              <a:t>fighting</a:t>
            </a:r>
            <a:r>
              <a:rPr lang="de-DE" dirty="0"/>
              <a:t> </a:t>
            </a:r>
            <a:r>
              <a:rPr lang="de-DE" dirty="0" err="1"/>
              <a:t>poverty</a:t>
            </a:r>
            <a:endParaRPr lang="de-DE" dirty="0"/>
          </a:p>
        </p:txBody>
      </p:sp>
    </p:spTree>
    <p:extLst>
      <p:ext uri="{BB962C8B-B14F-4D97-AF65-F5344CB8AC3E}">
        <p14:creationId xmlns:p14="http://schemas.microsoft.com/office/powerpoint/2010/main" val="91175384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8A54560-F791-4B82-A0B8-E8527F8A6188}"/>
              </a:ext>
            </a:extLst>
          </p:cNvPr>
          <p:cNvSpPr>
            <a:spLocks noGrp="1"/>
          </p:cNvSpPr>
          <p:nvPr>
            <p:ph type="title"/>
          </p:nvPr>
        </p:nvSpPr>
        <p:spPr/>
        <p:txBody>
          <a:bodyPr/>
          <a:lstStyle/>
          <a:p>
            <a:r>
              <a:rPr lang="de-DE" dirty="0" err="1"/>
              <a:t>Some</a:t>
            </a:r>
            <a:r>
              <a:rPr lang="de-DE" dirty="0"/>
              <a:t> </a:t>
            </a:r>
            <a:r>
              <a:rPr lang="de-DE" dirty="0" err="1"/>
              <a:t>thoughts</a:t>
            </a:r>
            <a:r>
              <a:rPr lang="de-DE" dirty="0"/>
              <a:t> </a:t>
            </a:r>
            <a:r>
              <a:rPr lang="de-DE" dirty="0" err="1"/>
              <a:t>about</a:t>
            </a:r>
            <a:r>
              <a:rPr lang="de-DE" dirty="0"/>
              <a:t> </a:t>
            </a:r>
            <a:r>
              <a:rPr lang="de-DE" dirty="0" err="1"/>
              <a:t>digitilisation</a:t>
            </a:r>
            <a:endParaRPr lang="de-DE" dirty="0"/>
          </a:p>
        </p:txBody>
      </p:sp>
      <p:sp>
        <p:nvSpPr>
          <p:cNvPr id="3" name="Inhaltsplatzhalter 2">
            <a:extLst>
              <a:ext uri="{FF2B5EF4-FFF2-40B4-BE49-F238E27FC236}">
                <a16:creationId xmlns="" xmlns:a16="http://schemas.microsoft.com/office/drawing/2014/main" id="{3BD397D5-5B79-4255-9FC5-540B0AEBF500}"/>
              </a:ext>
            </a:extLst>
          </p:cNvPr>
          <p:cNvSpPr>
            <a:spLocks noGrp="1"/>
          </p:cNvSpPr>
          <p:nvPr>
            <p:ph idx="1"/>
          </p:nvPr>
        </p:nvSpPr>
        <p:spPr/>
        <p:txBody>
          <a:bodyPr/>
          <a:lstStyle/>
          <a:p>
            <a:pPr>
              <a:buFont typeface="Wingdings" panose="05000000000000000000" pitchFamily="2" charset="2"/>
              <a:buChar char="v"/>
            </a:pPr>
            <a:r>
              <a:rPr lang="de-DE" sz="2400" dirty="0"/>
              <a:t>Will </a:t>
            </a:r>
            <a:r>
              <a:rPr lang="de-DE" sz="2400" dirty="0" err="1"/>
              <a:t>it</a:t>
            </a:r>
            <a:r>
              <a:rPr lang="de-DE" sz="2400" dirty="0"/>
              <a:t> </a:t>
            </a:r>
            <a:r>
              <a:rPr lang="de-DE" sz="2400" dirty="0" err="1"/>
              <a:t>lead</a:t>
            </a:r>
            <a:r>
              <a:rPr lang="de-DE" sz="2400" dirty="0"/>
              <a:t> </a:t>
            </a:r>
            <a:r>
              <a:rPr lang="de-DE" sz="2400" dirty="0" err="1"/>
              <a:t>to</a:t>
            </a:r>
            <a:r>
              <a:rPr lang="de-DE" sz="2400" dirty="0"/>
              <a:t> </a:t>
            </a:r>
            <a:r>
              <a:rPr lang="de-DE" sz="2400" dirty="0" err="1"/>
              <a:t>unemployment</a:t>
            </a:r>
            <a:r>
              <a:rPr lang="de-DE" sz="2400" dirty="0"/>
              <a:t>?</a:t>
            </a:r>
          </a:p>
          <a:p>
            <a:pPr>
              <a:buFont typeface="Wingdings" panose="05000000000000000000" pitchFamily="2" charset="2"/>
              <a:buChar char="Ø"/>
            </a:pPr>
            <a:r>
              <a:rPr lang="de-DE" sz="2400" dirty="0"/>
              <a:t>     </a:t>
            </a:r>
            <a:r>
              <a:rPr lang="de-DE" sz="2400" dirty="0" err="1"/>
              <a:t>It</a:t>
            </a:r>
            <a:r>
              <a:rPr lang="de-DE" sz="2400" dirty="0"/>
              <a:t> will </a:t>
            </a:r>
            <a:r>
              <a:rPr lang="de-DE" sz="2400" dirty="0" err="1"/>
              <a:t>be</a:t>
            </a:r>
            <a:r>
              <a:rPr lang="de-DE" sz="2400" dirty="0"/>
              <a:t> a </a:t>
            </a:r>
            <a:r>
              <a:rPr lang="de-DE" sz="2400" dirty="0" err="1"/>
              <a:t>challenge</a:t>
            </a:r>
            <a:r>
              <a:rPr lang="de-DE" sz="2400" dirty="0"/>
              <a:t> of </a:t>
            </a:r>
            <a:r>
              <a:rPr lang="de-DE" sz="2400" dirty="0" err="1"/>
              <a:t>adjustment</a:t>
            </a:r>
            <a:r>
              <a:rPr lang="de-DE" sz="2400" dirty="0"/>
              <a:t> </a:t>
            </a:r>
            <a:r>
              <a:rPr lang="de-DE" sz="2400" dirty="0" err="1"/>
              <a:t>to</a:t>
            </a:r>
            <a:r>
              <a:rPr lang="de-DE" sz="2400" dirty="0"/>
              <a:t> </a:t>
            </a:r>
            <a:r>
              <a:rPr lang="de-DE" sz="2400" dirty="0" err="1"/>
              <a:t>the</a:t>
            </a:r>
            <a:r>
              <a:rPr lang="de-DE" sz="2400" dirty="0"/>
              <a:t> </a:t>
            </a:r>
            <a:r>
              <a:rPr lang="de-DE" sz="2400" dirty="0" err="1"/>
              <a:t>new</a:t>
            </a:r>
            <a:endParaRPr lang="de-DE" sz="2400" dirty="0"/>
          </a:p>
          <a:p>
            <a:pPr marL="0" indent="0">
              <a:buNone/>
            </a:pPr>
            <a:r>
              <a:rPr lang="de-DE" sz="2400" dirty="0"/>
              <a:t>        </a:t>
            </a:r>
            <a:r>
              <a:rPr lang="de-DE" sz="2400" dirty="0" err="1"/>
              <a:t>situation</a:t>
            </a:r>
            <a:endParaRPr lang="de-DE" sz="2400" dirty="0"/>
          </a:p>
          <a:p>
            <a:pPr>
              <a:buFont typeface="Wingdings" panose="05000000000000000000" pitchFamily="2" charset="2"/>
              <a:buChar char="ü"/>
            </a:pPr>
            <a:r>
              <a:rPr lang="de-DE" sz="2400" dirty="0"/>
              <a:t>        </a:t>
            </a:r>
            <a:r>
              <a:rPr lang="de-DE" sz="2400" dirty="0" err="1"/>
              <a:t>Lifelong</a:t>
            </a:r>
            <a:r>
              <a:rPr lang="de-DE" sz="2400" dirty="0"/>
              <a:t> </a:t>
            </a:r>
            <a:r>
              <a:rPr lang="de-DE" sz="2400" dirty="0" err="1"/>
              <a:t>learning</a:t>
            </a:r>
            <a:r>
              <a:rPr lang="de-DE" sz="2400" dirty="0"/>
              <a:t> will not </a:t>
            </a:r>
            <a:r>
              <a:rPr lang="de-DE" sz="2400" dirty="0" err="1"/>
              <a:t>work</a:t>
            </a:r>
            <a:r>
              <a:rPr lang="de-DE" sz="2400" dirty="0"/>
              <a:t> </a:t>
            </a:r>
            <a:r>
              <a:rPr lang="de-DE" sz="2400" dirty="0" err="1"/>
              <a:t>for</a:t>
            </a:r>
            <a:r>
              <a:rPr lang="de-DE" sz="2400" dirty="0"/>
              <a:t> </a:t>
            </a:r>
            <a:r>
              <a:rPr lang="de-DE" sz="2400" dirty="0" err="1"/>
              <a:t>everybody</a:t>
            </a:r>
            <a:endParaRPr lang="de-DE" sz="2400" dirty="0"/>
          </a:p>
          <a:p>
            <a:pPr>
              <a:buFont typeface="Wingdings" panose="05000000000000000000" pitchFamily="2" charset="2"/>
              <a:buChar char="§"/>
            </a:pPr>
            <a:r>
              <a:rPr lang="de-DE" sz="2400" dirty="0"/>
              <a:t>             Also </a:t>
            </a:r>
            <a:r>
              <a:rPr lang="de-DE" sz="2400" dirty="0" err="1"/>
              <a:t>problem</a:t>
            </a:r>
            <a:r>
              <a:rPr lang="de-DE" sz="2400" dirty="0"/>
              <a:t> of </a:t>
            </a:r>
            <a:r>
              <a:rPr lang="de-DE" sz="2400" dirty="0" err="1"/>
              <a:t>learning</a:t>
            </a:r>
            <a:r>
              <a:rPr lang="de-DE" sz="2400" dirty="0"/>
              <a:t> in </a:t>
            </a:r>
            <a:r>
              <a:rPr lang="de-DE" sz="2400" dirty="0" err="1"/>
              <a:t>what</a:t>
            </a:r>
            <a:r>
              <a:rPr lang="de-DE" sz="2400" dirty="0"/>
              <a:t> </a:t>
            </a:r>
            <a:r>
              <a:rPr lang="de-DE" sz="2400" dirty="0" err="1"/>
              <a:t>direction</a:t>
            </a:r>
            <a:r>
              <a:rPr lang="de-DE" sz="2400" dirty="0"/>
              <a:t>?</a:t>
            </a:r>
          </a:p>
          <a:p>
            <a:pPr marL="0" indent="0">
              <a:buNone/>
            </a:pPr>
            <a:r>
              <a:rPr lang="de-DE" sz="2400" dirty="0"/>
              <a:t>               (</a:t>
            </a:r>
            <a:r>
              <a:rPr lang="de-DE" sz="2400" dirty="0" err="1"/>
              <a:t>from</a:t>
            </a:r>
            <a:r>
              <a:rPr lang="de-DE" sz="2400" dirty="0"/>
              <a:t> </a:t>
            </a:r>
            <a:r>
              <a:rPr lang="de-DE" sz="2400" dirty="0" err="1"/>
              <a:t>steelworker</a:t>
            </a:r>
            <a:r>
              <a:rPr lang="de-DE" sz="2400" dirty="0"/>
              <a:t> </a:t>
            </a:r>
            <a:r>
              <a:rPr lang="de-DE" sz="2400" dirty="0" err="1"/>
              <a:t>to</a:t>
            </a:r>
            <a:r>
              <a:rPr lang="de-DE" sz="2400" dirty="0"/>
              <a:t> Siemens </a:t>
            </a:r>
            <a:r>
              <a:rPr lang="de-DE" sz="2400" dirty="0" err="1"/>
              <a:t>to</a:t>
            </a:r>
            <a:r>
              <a:rPr lang="de-DE" sz="2400" dirty="0"/>
              <a:t> </a:t>
            </a:r>
            <a:r>
              <a:rPr lang="de-DE" sz="2400" dirty="0" err="1"/>
              <a:t>BenQ</a:t>
            </a:r>
            <a:r>
              <a:rPr lang="de-DE" sz="2400" dirty="0"/>
              <a:t> </a:t>
            </a:r>
            <a:r>
              <a:rPr lang="de-DE" sz="2400" dirty="0" err="1"/>
              <a:t>to</a:t>
            </a:r>
            <a:endParaRPr lang="de-DE" sz="2400" dirty="0"/>
          </a:p>
          <a:p>
            <a:pPr marL="0" indent="0">
              <a:buNone/>
            </a:pPr>
            <a:r>
              <a:rPr lang="de-DE" sz="2400" dirty="0"/>
              <a:t>                Nokia…)</a:t>
            </a:r>
          </a:p>
          <a:p>
            <a:pPr>
              <a:buFont typeface="Wingdings" panose="05000000000000000000" pitchFamily="2" charset="2"/>
              <a:buChar char="Ø"/>
            </a:pPr>
            <a:r>
              <a:rPr lang="de-DE" sz="2400" dirty="0"/>
              <a:t>    Flexible </a:t>
            </a:r>
            <a:r>
              <a:rPr lang="de-DE" sz="2400" dirty="0" err="1"/>
              <a:t>forms</a:t>
            </a:r>
            <a:r>
              <a:rPr lang="de-DE" sz="2400" dirty="0"/>
              <a:t> of </a:t>
            </a:r>
            <a:r>
              <a:rPr lang="de-DE" sz="2400" dirty="0" err="1"/>
              <a:t>work</a:t>
            </a:r>
            <a:r>
              <a:rPr lang="de-DE" sz="2400" dirty="0"/>
              <a:t> – </a:t>
            </a:r>
            <a:r>
              <a:rPr lang="de-DE" sz="2400" dirty="0" err="1"/>
              <a:t>how</a:t>
            </a:r>
            <a:r>
              <a:rPr lang="de-DE" sz="2400" dirty="0"/>
              <a:t> </a:t>
            </a:r>
            <a:r>
              <a:rPr lang="de-DE" sz="2400" dirty="0" err="1"/>
              <a:t>to</a:t>
            </a:r>
            <a:r>
              <a:rPr lang="de-DE" sz="2400" dirty="0"/>
              <a:t> </a:t>
            </a:r>
            <a:r>
              <a:rPr lang="de-DE" sz="2400" dirty="0" err="1"/>
              <a:t>cover</a:t>
            </a:r>
            <a:r>
              <a:rPr lang="de-DE" sz="2400" dirty="0"/>
              <a:t> </a:t>
            </a:r>
            <a:r>
              <a:rPr lang="de-DE" sz="2400" dirty="0" err="1"/>
              <a:t>by</a:t>
            </a:r>
            <a:endParaRPr lang="de-DE" sz="2400" dirty="0"/>
          </a:p>
          <a:p>
            <a:pPr marL="0" indent="0">
              <a:buNone/>
            </a:pPr>
            <a:r>
              <a:rPr lang="de-DE" sz="2400" dirty="0"/>
              <a:t>       </a:t>
            </a:r>
            <a:r>
              <a:rPr lang="de-DE" sz="2400" dirty="0" err="1"/>
              <a:t>protection</a:t>
            </a:r>
            <a:r>
              <a:rPr lang="de-DE" sz="2400" dirty="0"/>
              <a:t> </a:t>
            </a:r>
            <a:r>
              <a:rPr lang="de-DE" sz="2400" dirty="0" err="1"/>
              <a:t>systems</a:t>
            </a:r>
            <a:r>
              <a:rPr lang="de-DE" sz="2400" dirty="0"/>
              <a:t>?</a:t>
            </a:r>
          </a:p>
        </p:txBody>
      </p:sp>
    </p:spTree>
    <p:extLst>
      <p:ext uri="{BB962C8B-B14F-4D97-AF65-F5344CB8AC3E}">
        <p14:creationId xmlns:p14="http://schemas.microsoft.com/office/powerpoint/2010/main" val="2206736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D044472-C384-4314-AF48-50FB78D8B14F}"/>
              </a:ext>
            </a:extLst>
          </p:cNvPr>
          <p:cNvSpPr>
            <a:spLocks noGrp="1"/>
          </p:cNvSpPr>
          <p:nvPr>
            <p:ph type="title"/>
          </p:nvPr>
        </p:nvSpPr>
        <p:spPr/>
        <p:txBody>
          <a:bodyPr/>
          <a:lstStyle/>
          <a:p>
            <a:r>
              <a:rPr lang="de-DE" dirty="0" err="1"/>
              <a:t>Some</a:t>
            </a:r>
            <a:r>
              <a:rPr lang="de-DE" dirty="0"/>
              <a:t> </a:t>
            </a:r>
            <a:r>
              <a:rPr lang="de-DE" dirty="0" err="1"/>
              <a:t>cases</a:t>
            </a:r>
            <a:endParaRPr lang="de-DE" dirty="0"/>
          </a:p>
        </p:txBody>
      </p:sp>
      <p:sp>
        <p:nvSpPr>
          <p:cNvPr id="3" name="Inhaltsplatzhalter 2">
            <a:extLst>
              <a:ext uri="{FF2B5EF4-FFF2-40B4-BE49-F238E27FC236}">
                <a16:creationId xmlns="" xmlns:a16="http://schemas.microsoft.com/office/drawing/2014/main" id="{FFD2F281-3A11-419B-B66E-85EB4173291E}"/>
              </a:ext>
            </a:extLst>
          </p:cNvPr>
          <p:cNvSpPr>
            <a:spLocks noGrp="1"/>
          </p:cNvSpPr>
          <p:nvPr>
            <p:ph idx="1"/>
          </p:nvPr>
        </p:nvSpPr>
        <p:spPr/>
        <p:txBody>
          <a:bodyPr/>
          <a:lstStyle/>
          <a:p>
            <a:pPr>
              <a:buFont typeface="Wingdings" panose="05000000000000000000" pitchFamily="2" charset="2"/>
              <a:buChar char="v"/>
            </a:pPr>
            <a:r>
              <a:rPr lang="de-DE" dirty="0"/>
              <a:t>Coverage of social </a:t>
            </a:r>
            <a:r>
              <a:rPr lang="de-DE" dirty="0" err="1"/>
              <a:t>security</a:t>
            </a:r>
            <a:r>
              <a:rPr lang="de-DE" dirty="0"/>
              <a:t> </a:t>
            </a:r>
            <a:r>
              <a:rPr lang="de-DE" dirty="0" err="1"/>
              <a:t>to</a:t>
            </a:r>
            <a:r>
              <a:rPr lang="de-DE" dirty="0"/>
              <a:t> </a:t>
            </a:r>
            <a:r>
              <a:rPr lang="de-DE" dirty="0" err="1"/>
              <a:t>be</a:t>
            </a:r>
            <a:r>
              <a:rPr lang="de-DE" dirty="0"/>
              <a:t> </a:t>
            </a:r>
            <a:r>
              <a:rPr lang="de-DE" dirty="0" err="1"/>
              <a:t>extended</a:t>
            </a:r>
            <a:r>
              <a:rPr lang="de-DE" dirty="0"/>
              <a:t>?</a:t>
            </a:r>
          </a:p>
          <a:p>
            <a:pPr>
              <a:buFont typeface="Wingdings" panose="05000000000000000000" pitchFamily="2" charset="2"/>
              <a:buChar char="Ø"/>
            </a:pPr>
            <a:r>
              <a:rPr lang="de-DE" dirty="0"/>
              <a:t>     </a:t>
            </a:r>
            <a:r>
              <a:rPr lang="de-DE" dirty="0" err="1"/>
              <a:t>we</a:t>
            </a:r>
            <a:r>
              <a:rPr lang="de-DE" dirty="0"/>
              <a:t> </a:t>
            </a:r>
            <a:r>
              <a:rPr lang="de-DE" dirty="0" err="1"/>
              <a:t>have</a:t>
            </a:r>
            <a:r>
              <a:rPr lang="de-DE" dirty="0"/>
              <a:t> </a:t>
            </a:r>
            <a:r>
              <a:rPr lang="de-DE" dirty="0" err="1"/>
              <a:t>to</a:t>
            </a:r>
            <a:r>
              <a:rPr lang="de-DE" dirty="0"/>
              <a:t> </a:t>
            </a:r>
            <a:r>
              <a:rPr lang="de-DE" dirty="0" err="1"/>
              <a:t>give</a:t>
            </a:r>
            <a:r>
              <a:rPr lang="de-DE" dirty="0"/>
              <a:t> </a:t>
            </a:r>
            <a:r>
              <a:rPr lang="de-DE" dirty="0" err="1"/>
              <a:t>up</a:t>
            </a:r>
            <a:r>
              <a:rPr lang="de-DE" dirty="0"/>
              <a:t> </a:t>
            </a:r>
            <a:r>
              <a:rPr lang="de-DE" dirty="0" err="1"/>
              <a:t>the</a:t>
            </a:r>
            <a:r>
              <a:rPr lang="de-DE" dirty="0"/>
              <a:t> </a:t>
            </a:r>
            <a:r>
              <a:rPr lang="de-DE" dirty="0" err="1"/>
              <a:t>old</a:t>
            </a:r>
            <a:r>
              <a:rPr lang="de-DE" dirty="0"/>
              <a:t> </a:t>
            </a:r>
            <a:r>
              <a:rPr lang="de-DE" dirty="0" err="1"/>
              <a:t>system</a:t>
            </a:r>
            <a:endParaRPr lang="de-DE" dirty="0"/>
          </a:p>
          <a:p>
            <a:pPr marL="0" indent="0">
              <a:buNone/>
            </a:pPr>
            <a:r>
              <a:rPr lang="de-DE" dirty="0"/>
              <a:t>       in social </a:t>
            </a:r>
            <a:r>
              <a:rPr lang="de-DE" dirty="0" err="1"/>
              <a:t>security</a:t>
            </a:r>
            <a:r>
              <a:rPr lang="de-DE" dirty="0"/>
              <a:t> </a:t>
            </a:r>
            <a:r>
              <a:rPr lang="de-DE" dirty="0" err="1"/>
              <a:t>law</a:t>
            </a:r>
            <a:r>
              <a:rPr lang="de-DE" dirty="0"/>
              <a:t>?</a:t>
            </a:r>
          </a:p>
          <a:p>
            <a:pPr>
              <a:buFont typeface="Wingdings" panose="05000000000000000000" pitchFamily="2" charset="2"/>
              <a:buChar char="Ø"/>
            </a:pPr>
            <a:r>
              <a:rPr lang="de-DE" dirty="0"/>
              <a:t>     And also in </a:t>
            </a:r>
            <a:r>
              <a:rPr lang="de-DE" dirty="0" err="1"/>
              <a:t>labour</a:t>
            </a:r>
            <a:r>
              <a:rPr lang="de-DE" dirty="0"/>
              <a:t> </a:t>
            </a:r>
            <a:r>
              <a:rPr lang="de-DE" dirty="0" err="1"/>
              <a:t>law</a:t>
            </a:r>
            <a:r>
              <a:rPr lang="de-DE" dirty="0"/>
              <a:t>?</a:t>
            </a:r>
          </a:p>
          <a:p>
            <a:pPr>
              <a:buFont typeface="Wingdings" panose="05000000000000000000" pitchFamily="2" charset="2"/>
              <a:buChar char="ü"/>
            </a:pPr>
            <a:r>
              <a:rPr lang="de-DE" dirty="0"/>
              <a:t>         and </a:t>
            </a:r>
            <a:r>
              <a:rPr lang="de-DE" dirty="0" err="1"/>
              <a:t>if</a:t>
            </a:r>
            <a:r>
              <a:rPr lang="de-DE" dirty="0"/>
              <a:t> so – </a:t>
            </a:r>
            <a:r>
              <a:rPr lang="de-DE" dirty="0" err="1"/>
              <a:t>how</a:t>
            </a:r>
            <a:r>
              <a:rPr lang="de-DE" dirty="0"/>
              <a:t> </a:t>
            </a:r>
            <a:r>
              <a:rPr lang="de-DE" dirty="0" err="1"/>
              <a:t>far</a:t>
            </a:r>
            <a:r>
              <a:rPr lang="de-DE" dirty="0"/>
              <a:t>?</a:t>
            </a:r>
          </a:p>
          <a:p>
            <a:pPr marL="0" indent="0">
              <a:buNone/>
            </a:pPr>
            <a:r>
              <a:rPr lang="de-DE" dirty="0" err="1"/>
              <a:t>We</a:t>
            </a:r>
            <a:r>
              <a:rPr lang="de-DE" dirty="0"/>
              <a:t> </a:t>
            </a:r>
            <a:r>
              <a:rPr lang="de-DE" dirty="0" err="1"/>
              <a:t>have</a:t>
            </a:r>
            <a:r>
              <a:rPr lang="de-DE" dirty="0"/>
              <a:t> </a:t>
            </a:r>
            <a:r>
              <a:rPr lang="de-DE" dirty="0" err="1"/>
              <a:t>to</a:t>
            </a:r>
            <a:r>
              <a:rPr lang="de-DE" dirty="0"/>
              <a:t> deal </a:t>
            </a:r>
            <a:r>
              <a:rPr lang="de-DE" dirty="0" err="1"/>
              <a:t>with</a:t>
            </a:r>
            <a:r>
              <a:rPr lang="de-DE" dirty="0"/>
              <a:t> a </a:t>
            </a:r>
            <a:r>
              <a:rPr lang="de-DE" dirty="0" err="1"/>
              <a:t>flexibilization</a:t>
            </a:r>
            <a:r>
              <a:rPr lang="de-DE" dirty="0"/>
              <a:t> of </a:t>
            </a:r>
            <a:r>
              <a:rPr lang="de-DE" dirty="0" err="1"/>
              <a:t>the</a:t>
            </a:r>
            <a:r>
              <a:rPr lang="de-DE" dirty="0"/>
              <a:t> </a:t>
            </a:r>
            <a:r>
              <a:rPr lang="de-DE" dirty="0" err="1"/>
              <a:t>economy</a:t>
            </a:r>
            <a:endParaRPr lang="de-DE" dirty="0"/>
          </a:p>
        </p:txBody>
      </p:sp>
    </p:spTree>
    <p:extLst>
      <p:ext uri="{BB962C8B-B14F-4D97-AF65-F5344CB8AC3E}">
        <p14:creationId xmlns:p14="http://schemas.microsoft.com/office/powerpoint/2010/main" val="273138415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D7CDC6D-71CC-464B-8D5E-183484A4B8AA}"/>
              </a:ext>
            </a:extLst>
          </p:cNvPr>
          <p:cNvSpPr>
            <a:spLocks noGrp="1"/>
          </p:cNvSpPr>
          <p:nvPr>
            <p:ph type="title"/>
          </p:nvPr>
        </p:nvSpPr>
        <p:spPr/>
        <p:txBody>
          <a:bodyPr/>
          <a:lstStyle/>
          <a:p>
            <a:r>
              <a:rPr lang="de-DE" dirty="0"/>
              <a:t>New </a:t>
            </a:r>
            <a:r>
              <a:rPr lang="de-DE" dirty="0" err="1"/>
              <a:t>forms</a:t>
            </a:r>
            <a:r>
              <a:rPr lang="de-DE" dirty="0"/>
              <a:t> of </a:t>
            </a:r>
            <a:r>
              <a:rPr lang="de-DE" dirty="0" err="1"/>
              <a:t>work</a:t>
            </a:r>
            <a:endParaRPr lang="de-DE" dirty="0"/>
          </a:p>
        </p:txBody>
      </p:sp>
      <p:sp>
        <p:nvSpPr>
          <p:cNvPr id="3" name="Inhaltsplatzhalter 2">
            <a:extLst>
              <a:ext uri="{FF2B5EF4-FFF2-40B4-BE49-F238E27FC236}">
                <a16:creationId xmlns="" xmlns:a16="http://schemas.microsoft.com/office/drawing/2014/main" id="{55716C4F-7F06-442E-834A-18C16DD06DC1}"/>
              </a:ext>
            </a:extLst>
          </p:cNvPr>
          <p:cNvSpPr>
            <a:spLocks noGrp="1"/>
          </p:cNvSpPr>
          <p:nvPr>
            <p:ph idx="1"/>
          </p:nvPr>
        </p:nvSpPr>
        <p:spPr/>
        <p:txBody>
          <a:bodyPr/>
          <a:lstStyle/>
          <a:p>
            <a:pPr>
              <a:buFont typeface="Wingdings" panose="05000000000000000000" pitchFamily="2" charset="2"/>
              <a:buChar char="v"/>
            </a:pPr>
            <a:r>
              <a:rPr lang="de-DE" sz="2400" dirty="0" err="1"/>
              <a:t>Agility</a:t>
            </a:r>
            <a:r>
              <a:rPr lang="de-DE" sz="2400" dirty="0"/>
              <a:t> </a:t>
            </a:r>
            <a:r>
              <a:rPr lang="de-DE" sz="2400" dirty="0" err="1"/>
              <a:t>work</a:t>
            </a:r>
            <a:r>
              <a:rPr lang="de-DE" sz="2400" dirty="0"/>
              <a:t> / </a:t>
            </a:r>
            <a:r>
              <a:rPr lang="de-DE" sz="2400" dirty="0" err="1"/>
              <a:t>Scrum</a:t>
            </a:r>
            <a:endParaRPr lang="de-DE" sz="2400" dirty="0"/>
          </a:p>
          <a:p>
            <a:pPr>
              <a:buFont typeface="Wingdings" panose="05000000000000000000" pitchFamily="2" charset="2"/>
              <a:buChar char="Ø"/>
            </a:pPr>
            <a:r>
              <a:rPr lang="en-US" sz="2400" dirty="0"/>
              <a:t>Scrum is an agile process framework for managing complex knowledge work, with an initial emphasis on software development, although it has been used in other fields and is slowly starting to be explored for other complex work, research and advanced technologies. It is designed for teams of ten or fewer members, who break their work into goals that can be completed within timeboxed iterations, called sprints, no longer than one month and most commonly two weeks, then track progress and re-plan in 15-minute time-boxed stand-up meetings, called daily scrum</a:t>
            </a:r>
            <a:endParaRPr lang="de-DE" sz="2400" dirty="0"/>
          </a:p>
        </p:txBody>
      </p:sp>
    </p:spTree>
    <p:extLst>
      <p:ext uri="{BB962C8B-B14F-4D97-AF65-F5344CB8AC3E}">
        <p14:creationId xmlns:p14="http://schemas.microsoft.com/office/powerpoint/2010/main" val="382713265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B1C2319-7535-4C14-8CC6-ECA5360BD6D5}"/>
              </a:ext>
            </a:extLst>
          </p:cNvPr>
          <p:cNvSpPr>
            <a:spLocks noGrp="1"/>
          </p:cNvSpPr>
          <p:nvPr>
            <p:ph type="title"/>
          </p:nvPr>
        </p:nvSpPr>
        <p:spPr/>
        <p:txBody>
          <a:bodyPr/>
          <a:lstStyle/>
          <a:p>
            <a:r>
              <a:rPr lang="de-DE" dirty="0"/>
              <a:t>New </a:t>
            </a:r>
            <a:r>
              <a:rPr lang="de-DE" dirty="0" err="1"/>
              <a:t>forms</a:t>
            </a:r>
            <a:r>
              <a:rPr lang="de-DE" dirty="0"/>
              <a:t> of </a:t>
            </a:r>
            <a:r>
              <a:rPr lang="de-DE" dirty="0" err="1"/>
              <a:t>work</a:t>
            </a:r>
            <a:endParaRPr lang="de-DE" dirty="0"/>
          </a:p>
        </p:txBody>
      </p:sp>
      <p:sp>
        <p:nvSpPr>
          <p:cNvPr id="3" name="Inhaltsplatzhalter 2">
            <a:extLst>
              <a:ext uri="{FF2B5EF4-FFF2-40B4-BE49-F238E27FC236}">
                <a16:creationId xmlns="" xmlns:a16="http://schemas.microsoft.com/office/drawing/2014/main" id="{3EB62ABB-5BD2-48C5-921F-85A4312828DF}"/>
              </a:ext>
            </a:extLst>
          </p:cNvPr>
          <p:cNvSpPr>
            <a:spLocks noGrp="1"/>
          </p:cNvSpPr>
          <p:nvPr>
            <p:ph idx="1"/>
          </p:nvPr>
        </p:nvSpPr>
        <p:spPr/>
        <p:txBody>
          <a:bodyPr/>
          <a:lstStyle/>
          <a:p>
            <a:pPr>
              <a:buFont typeface="Wingdings" panose="05000000000000000000" pitchFamily="2" charset="2"/>
              <a:buChar char="v"/>
            </a:pPr>
            <a:r>
              <a:rPr lang="de-DE" dirty="0"/>
              <a:t>Matrix Organisation</a:t>
            </a:r>
          </a:p>
          <a:p>
            <a:pPr>
              <a:buFont typeface="Wingdings" panose="05000000000000000000" pitchFamily="2" charset="2"/>
              <a:buChar char="Ø"/>
            </a:pPr>
            <a:r>
              <a:rPr lang="de-DE" dirty="0"/>
              <a:t>Do </a:t>
            </a:r>
            <a:r>
              <a:rPr lang="de-DE" dirty="0" err="1"/>
              <a:t>these</a:t>
            </a:r>
            <a:r>
              <a:rPr lang="de-DE" dirty="0"/>
              <a:t> </a:t>
            </a:r>
            <a:r>
              <a:rPr lang="de-DE" dirty="0" err="1"/>
              <a:t>new</a:t>
            </a:r>
            <a:r>
              <a:rPr lang="de-DE" dirty="0"/>
              <a:t> </a:t>
            </a:r>
            <a:r>
              <a:rPr lang="de-DE" dirty="0" err="1"/>
              <a:t>forms</a:t>
            </a:r>
            <a:r>
              <a:rPr lang="de-DE" dirty="0"/>
              <a:t> fit in </a:t>
            </a:r>
            <a:r>
              <a:rPr lang="de-DE" dirty="0" err="1"/>
              <a:t>the</a:t>
            </a:r>
            <a:r>
              <a:rPr lang="de-DE" dirty="0"/>
              <a:t> </a:t>
            </a:r>
            <a:r>
              <a:rPr lang="de-DE" dirty="0" err="1"/>
              <a:t>existing</a:t>
            </a:r>
            <a:r>
              <a:rPr lang="de-DE" dirty="0"/>
              <a:t> </a:t>
            </a:r>
            <a:r>
              <a:rPr lang="de-DE" dirty="0" err="1"/>
              <a:t>system</a:t>
            </a:r>
            <a:r>
              <a:rPr lang="de-DE" dirty="0"/>
              <a:t> of </a:t>
            </a:r>
            <a:r>
              <a:rPr lang="de-DE" dirty="0" err="1"/>
              <a:t>labour</a:t>
            </a:r>
            <a:r>
              <a:rPr lang="de-DE" dirty="0"/>
              <a:t> </a:t>
            </a:r>
            <a:r>
              <a:rPr lang="de-DE" dirty="0" err="1"/>
              <a:t>law</a:t>
            </a:r>
            <a:r>
              <a:rPr lang="de-DE" dirty="0"/>
              <a:t> and social </a:t>
            </a:r>
            <a:r>
              <a:rPr lang="de-DE" dirty="0" err="1"/>
              <a:t>security</a:t>
            </a:r>
            <a:r>
              <a:rPr lang="de-DE" dirty="0"/>
              <a:t> </a:t>
            </a:r>
            <a:r>
              <a:rPr lang="de-DE" dirty="0" err="1"/>
              <a:t>law</a:t>
            </a:r>
            <a:r>
              <a:rPr lang="de-DE" dirty="0"/>
              <a:t>?</a:t>
            </a:r>
          </a:p>
        </p:txBody>
      </p:sp>
    </p:spTree>
    <p:extLst>
      <p:ext uri="{BB962C8B-B14F-4D97-AF65-F5344CB8AC3E}">
        <p14:creationId xmlns:p14="http://schemas.microsoft.com/office/powerpoint/2010/main" val="119471294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5ADAA728-9AD5-49AE-947B-98D1516E7019}"/>
              </a:ext>
            </a:extLst>
          </p:cNvPr>
          <p:cNvSpPr>
            <a:spLocks noGrp="1"/>
          </p:cNvSpPr>
          <p:nvPr>
            <p:ph type="title"/>
          </p:nvPr>
        </p:nvSpPr>
        <p:spPr/>
        <p:txBody>
          <a:bodyPr/>
          <a:lstStyle/>
          <a:p>
            <a:r>
              <a:rPr lang="de-DE" sz="2800" dirty="0" err="1"/>
              <a:t>Flexibilization</a:t>
            </a:r>
            <a:r>
              <a:rPr lang="de-DE" sz="2800" dirty="0"/>
              <a:t> and social </a:t>
            </a:r>
            <a:r>
              <a:rPr lang="de-DE" sz="2800" dirty="0" err="1"/>
              <a:t>security</a:t>
            </a:r>
            <a:r>
              <a:rPr lang="de-DE" sz="2800" dirty="0"/>
              <a:t> </a:t>
            </a:r>
            <a:r>
              <a:rPr lang="de-DE" sz="2800" dirty="0" err="1"/>
              <a:t>law</a:t>
            </a:r>
            <a:endParaRPr lang="de-DE" sz="2800" dirty="0"/>
          </a:p>
        </p:txBody>
      </p:sp>
      <p:sp>
        <p:nvSpPr>
          <p:cNvPr id="3" name="Inhaltsplatzhalter 2">
            <a:extLst>
              <a:ext uri="{FF2B5EF4-FFF2-40B4-BE49-F238E27FC236}">
                <a16:creationId xmlns="" xmlns:a16="http://schemas.microsoft.com/office/drawing/2014/main" id="{8EA7465B-A6D4-4D14-A186-BB08E1675B0D}"/>
              </a:ext>
            </a:extLst>
          </p:cNvPr>
          <p:cNvSpPr>
            <a:spLocks noGrp="1"/>
          </p:cNvSpPr>
          <p:nvPr>
            <p:ph idx="1"/>
          </p:nvPr>
        </p:nvSpPr>
        <p:spPr/>
        <p:txBody>
          <a:bodyPr/>
          <a:lstStyle/>
          <a:p>
            <a:pPr>
              <a:buFont typeface="Wingdings" panose="05000000000000000000" pitchFamily="2" charset="2"/>
              <a:buChar char="v"/>
            </a:pPr>
            <a:r>
              <a:rPr lang="de-DE" sz="2400" dirty="0"/>
              <a:t>Different </a:t>
            </a:r>
            <a:r>
              <a:rPr lang="de-DE" sz="2400" dirty="0" err="1"/>
              <a:t>aspects</a:t>
            </a:r>
            <a:r>
              <a:rPr lang="de-DE" sz="2400" dirty="0"/>
              <a:t>:</a:t>
            </a:r>
          </a:p>
          <a:p>
            <a:pPr>
              <a:buFont typeface="Wingdings" panose="05000000000000000000" pitchFamily="2" charset="2"/>
              <a:buChar char="Ø"/>
            </a:pPr>
            <a:r>
              <a:rPr lang="de-DE" sz="2400" dirty="0"/>
              <a:t>   Flexible </a:t>
            </a:r>
            <a:r>
              <a:rPr lang="de-DE" sz="2400" dirty="0" err="1"/>
              <a:t>economy</a:t>
            </a:r>
            <a:r>
              <a:rPr lang="de-DE" sz="2400" dirty="0"/>
              <a:t> and high </a:t>
            </a:r>
            <a:r>
              <a:rPr lang="de-DE" sz="2400" dirty="0" err="1"/>
              <a:t>costs</a:t>
            </a:r>
            <a:r>
              <a:rPr lang="de-DE" sz="2400" dirty="0"/>
              <a:t> of </a:t>
            </a:r>
            <a:r>
              <a:rPr lang="de-DE" sz="2400" dirty="0" err="1"/>
              <a:t>labour</a:t>
            </a:r>
            <a:r>
              <a:rPr lang="de-DE" sz="2400" dirty="0"/>
              <a:t>??</a:t>
            </a:r>
          </a:p>
          <a:p>
            <a:pPr>
              <a:buFont typeface="Wingdings" panose="05000000000000000000" pitchFamily="2" charset="2"/>
              <a:buChar char="Ø"/>
            </a:pPr>
            <a:r>
              <a:rPr lang="de-DE" sz="2400" dirty="0"/>
              <a:t>   Coverage </a:t>
            </a:r>
            <a:r>
              <a:rPr lang="de-DE" sz="2400" dirty="0" err="1"/>
              <a:t>by</a:t>
            </a:r>
            <a:r>
              <a:rPr lang="de-DE" sz="2400" dirty="0"/>
              <a:t> social </a:t>
            </a:r>
            <a:r>
              <a:rPr lang="de-DE" sz="2400" dirty="0" err="1"/>
              <a:t>security</a:t>
            </a:r>
            <a:r>
              <a:rPr lang="de-DE" sz="2400" dirty="0"/>
              <a:t> in a </a:t>
            </a:r>
            <a:r>
              <a:rPr lang="de-DE" sz="2400" dirty="0" err="1"/>
              <a:t>changing</a:t>
            </a:r>
            <a:r>
              <a:rPr lang="de-DE" sz="2400" dirty="0"/>
              <a:t> </a:t>
            </a:r>
            <a:r>
              <a:rPr lang="de-DE" sz="2400" dirty="0" err="1"/>
              <a:t>world</a:t>
            </a:r>
            <a:r>
              <a:rPr lang="de-DE" sz="2400" dirty="0"/>
              <a:t>?</a:t>
            </a:r>
          </a:p>
          <a:p>
            <a:pPr>
              <a:buFont typeface="Wingdings" panose="05000000000000000000" pitchFamily="2" charset="2"/>
              <a:buChar char="Ø"/>
            </a:pPr>
            <a:r>
              <a:rPr lang="de-DE" sz="2400" dirty="0"/>
              <a:t>    </a:t>
            </a:r>
            <a:r>
              <a:rPr lang="de-DE" sz="2400" dirty="0" err="1"/>
              <a:t>does</a:t>
            </a:r>
            <a:r>
              <a:rPr lang="de-DE" sz="2400" dirty="0"/>
              <a:t> </a:t>
            </a:r>
            <a:r>
              <a:rPr lang="de-DE" sz="2400" dirty="0" err="1"/>
              <a:t>the</a:t>
            </a:r>
            <a:r>
              <a:rPr lang="de-DE" sz="2400" dirty="0"/>
              <a:t> </a:t>
            </a:r>
            <a:r>
              <a:rPr lang="de-DE" sz="2400" dirty="0" err="1"/>
              <a:t>system</a:t>
            </a:r>
            <a:r>
              <a:rPr lang="de-DE" sz="2400" dirty="0"/>
              <a:t> </a:t>
            </a:r>
            <a:r>
              <a:rPr lang="de-DE" sz="2400" dirty="0" err="1"/>
              <a:t>meet</a:t>
            </a:r>
            <a:r>
              <a:rPr lang="de-DE" sz="2400" dirty="0"/>
              <a:t> </a:t>
            </a:r>
            <a:r>
              <a:rPr lang="de-DE" sz="2400" dirty="0" err="1"/>
              <a:t>the</a:t>
            </a:r>
            <a:r>
              <a:rPr lang="de-DE" sz="2400" dirty="0"/>
              <a:t> </a:t>
            </a:r>
            <a:r>
              <a:rPr lang="de-DE" sz="2400" dirty="0" err="1"/>
              <a:t>challenges</a:t>
            </a:r>
            <a:r>
              <a:rPr lang="de-DE" sz="2400" dirty="0"/>
              <a:t> of</a:t>
            </a:r>
          </a:p>
          <a:p>
            <a:pPr marL="0" indent="0">
              <a:buNone/>
            </a:pPr>
            <a:r>
              <a:rPr lang="de-DE" sz="2400" dirty="0"/>
              <a:t>       </a:t>
            </a:r>
            <a:r>
              <a:rPr lang="de-DE" sz="2400" dirty="0" err="1"/>
              <a:t>flexibilization</a:t>
            </a:r>
            <a:r>
              <a:rPr lang="de-DE" sz="2400" dirty="0"/>
              <a:t>?</a:t>
            </a:r>
          </a:p>
          <a:p>
            <a:pPr>
              <a:buFont typeface="Wingdings" panose="05000000000000000000" pitchFamily="2" charset="2"/>
              <a:buChar char="Ø"/>
            </a:pPr>
            <a:r>
              <a:rPr lang="en-US" sz="2400" dirty="0"/>
              <a:t>   Or: The employees must be covered by social</a:t>
            </a:r>
          </a:p>
          <a:p>
            <a:pPr marL="0" indent="0">
              <a:buNone/>
            </a:pPr>
            <a:r>
              <a:rPr lang="en-US" sz="2400" dirty="0"/>
              <a:t>      security measures, not only during but also after</a:t>
            </a:r>
          </a:p>
          <a:p>
            <a:pPr marL="0" indent="0">
              <a:buNone/>
            </a:pPr>
            <a:r>
              <a:rPr lang="en-US" sz="2400" dirty="0"/>
              <a:t>      the period of gainful employment, since societal</a:t>
            </a:r>
          </a:p>
          <a:p>
            <a:pPr marL="0" indent="0">
              <a:buNone/>
            </a:pPr>
            <a:r>
              <a:rPr lang="en-US" sz="2400" dirty="0"/>
              <a:t>      acceptance of more flexibility depends upon</a:t>
            </a:r>
          </a:p>
          <a:p>
            <a:pPr marL="0" indent="0">
              <a:buNone/>
            </a:pPr>
            <a:r>
              <a:rPr lang="en-US" sz="2400" dirty="0"/>
              <a:t>      expansion of the social security system.</a:t>
            </a:r>
            <a:endParaRPr lang="de-DE" sz="2400" dirty="0"/>
          </a:p>
        </p:txBody>
      </p:sp>
    </p:spTree>
    <p:extLst>
      <p:ext uri="{BB962C8B-B14F-4D97-AF65-F5344CB8AC3E}">
        <p14:creationId xmlns:p14="http://schemas.microsoft.com/office/powerpoint/2010/main" val="403811698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573EC361-DF79-4FF5-A025-545EBE26DC7A}"/>
              </a:ext>
            </a:extLst>
          </p:cNvPr>
          <p:cNvSpPr>
            <a:spLocks noGrp="1"/>
          </p:cNvSpPr>
          <p:nvPr>
            <p:ph type="title"/>
          </p:nvPr>
        </p:nvSpPr>
        <p:spPr/>
        <p:txBody>
          <a:bodyPr/>
          <a:lstStyle/>
          <a:p>
            <a:r>
              <a:rPr lang="de-DE" dirty="0" err="1"/>
              <a:t>Flexibilization</a:t>
            </a:r>
            <a:r>
              <a:rPr lang="de-DE" dirty="0"/>
              <a:t> and social </a:t>
            </a:r>
            <a:r>
              <a:rPr lang="de-DE" dirty="0" err="1"/>
              <a:t>security</a:t>
            </a:r>
            <a:endParaRPr lang="de-DE" dirty="0"/>
          </a:p>
        </p:txBody>
      </p:sp>
      <p:sp>
        <p:nvSpPr>
          <p:cNvPr id="3" name="Inhaltsplatzhalter 2">
            <a:extLst>
              <a:ext uri="{FF2B5EF4-FFF2-40B4-BE49-F238E27FC236}">
                <a16:creationId xmlns="" xmlns:a16="http://schemas.microsoft.com/office/drawing/2014/main" id="{DBC32C1F-6ECE-4AEB-B69E-01943BF225E3}"/>
              </a:ext>
            </a:extLst>
          </p:cNvPr>
          <p:cNvSpPr>
            <a:spLocks noGrp="1"/>
          </p:cNvSpPr>
          <p:nvPr>
            <p:ph idx="1"/>
          </p:nvPr>
        </p:nvSpPr>
        <p:spPr/>
        <p:txBody>
          <a:bodyPr/>
          <a:lstStyle/>
          <a:p>
            <a:pPr>
              <a:buFont typeface="Wingdings" panose="05000000000000000000" pitchFamily="2" charset="2"/>
              <a:buChar char="v"/>
            </a:pPr>
            <a:r>
              <a:rPr lang="de-DE" sz="2400" dirty="0" err="1"/>
              <a:t>Some</a:t>
            </a:r>
            <a:r>
              <a:rPr lang="de-DE" sz="2400" dirty="0"/>
              <a:t> </a:t>
            </a:r>
            <a:r>
              <a:rPr lang="de-DE" sz="2400" dirty="0" err="1"/>
              <a:t>general</a:t>
            </a:r>
            <a:r>
              <a:rPr lang="de-DE" sz="2400" dirty="0"/>
              <a:t> </a:t>
            </a:r>
            <a:r>
              <a:rPr lang="de-DE" sz="2400" dirty="0" err="1"/>
              <a:t>remarks</a:t>
            </a:r>
            <a:r>
              <a:rPr lang="de-DE" sz="2400" dirty="0"/>
              <a:t>:</a:t>
            </a:r>
          </a:p>
          <a:p>
            <a:pPr>
              <a:buFont typeface="Wingdings" panose="05000000000000000000" pitchFamily="2" charset="2"/>
              <a:buChar char="Ø"/>
            </a:pPr>
            <a:r>
              <a:rPr lang="de-DE" sz="2400" dirty="0" err="1"/>
              <a:t>Social</a:t>
            </a:r>
            <a:r>
              <a:rPr lang="de-DE" sz="2400" dirty="0"/>
              <a:t> </a:t>
            </a:r>
            <a:r>
              <a:rPr lang="de-DE" sz="2400" dirty="0" err="1"/>
              <a:t>security</a:t>
            </a:r>
            <a:r>
              <a:rPr lang="de-DE" sz="2400" dirty="0"/>
              <a:t> </a:t>
            </a:r>
            <a:r>
              <a:rPr lang="de-DE" sz="2400" dirty="0" err="1"/>
              <a:t>is</a:t>
            </a:r>
            <a:r>
              <a:rPr lang="de-DE" sz="2400" dirty="0"/>
              <a:t> </a:t>
            </a:r>
            <a:r>
              <a:rPr lang="de-DE" sz="2400" dirty="0" err="1"/>
              <a:t>the</a:t>
            </a:r>
            <a:r>
              <a:rPr lang="de-DE" sz="2400" dirty="0"/>
              <a:t> </a:t>
            </a:r>
            <a:r>
              <a:rPr lang="de-DE" sz="2400" dirty="0" err="1"/>
              <a:t>sister</a:t>
            </a:r>
            <a:r>
              <a:rPr lang="de-DE" sz="2400" dirty="0"/>
              <a:t> of </a:t>
            </a:r>
            <a:r>
              <a:rPr lang="de-DE" sz="2400" dirty="0" err="1"/>
              <a:t>labour</a:t>
            </a:r>
            <a:r>
              <a:rPr lang="de-DE" sz="2400" dirty="0"/>
              <a:t> </a:t>
            </a:r>
            <a:r>
              <a:rPr lang="de-DE" sz="2400" dirty="0" err="1"/>
              <a:t>law</a:t>
            </a:r>
            <a:endParaRPr lang="de-DE" sz="2400" dirty="0"/>
          </a:p>
          <a:p>
            <a:pPr>
              <a:buFont typeface="Wingdings" panose="05000000000000000000" pitchFamily="2" charset="2"/>
              <a:buChar char="Ø"/>
            </a:pPr>
            <a:r>
              <a:rPr lang="de-DE" sz="2400" dirty="0"/>
              <a:t>Modern </a:t>
            </a:r>
            <a:r>
              <a:rPr lang="de-DE" sz="2400" dirty="0" err="1"/>
              <a:t>societies</a:t>
            </a:r>
            <a:r>
              <a:rPr lang="de-DE" sz="2400" dirty="0"/>
              <a:t> </a:t>
            </a:r>
            <a:r>
              <a:rPr lang="de-DE" sz="2400" dirty="0" err="1"/>
              <a:t>work</a:t>
            </a:r>
            <a:r>
              <a:rPr lang="de-DE" sz="2400" dirty="0"/>
              <a:t> </a:t>
            </a:r>
            <a:r>
              <a:rPr lang="de-DE" sz="2400" dirty="0" err="1"/>
              <a:t>with</a:t>
            </a:r>
            <a:r>
              <a:rPr lang="de-DE" sz="2400" dirty="0"/>
              <a:t> </a:t>
            </a:r>
            <a:r>
              <a:rPr lang="de-DE" sz="2400" dirty="0" err="1"/>
              <a:t>labour</a:t>
            </a:r>
            <a:r>
              <a:rPr lang="de-DE" sz="2400" dirty="0"/>
              <a:t> </a:t>
            </a:r>
            <a:r>
              <a:rPr lang="de-DE" sz="2400" dirty="0" err="1"/>
              <a:t>law</a:t>
            </a:r>
            <a:r>
              <a:rPr lang="de-DE" sz="2400" dirty="0"/>
              <a:t> and social </a:t>
            </a:r>
            <a:r>
              <a:rPr lang="de-DE" sz="2400" dirty="0" err="1"/>
              <a:t>security</a:t>
            </a:r>
            <a:r>
              <a:rPr lang="de-DE" sz="2400" dirty="0"/>
              <a:t> </a:t>
            </a:r>
            <a:r>
              <a:rPr lang="de-DE" sz="2400" dirty="0" err="1"/>
              <a:t>law</a:t>
            </a:r>
            <a:r>
              <a:rPr lang="de-DE" sz="2400" dirty="0"/>
              <a:t> </a:t>
            </a:r>
          </a:p>
          <a:p>
            <a:pPr>
              <a:buFont typeface="Wingdings" panose="05000000000000000000" pitchFamily="2" charset="2"/>
              <a:buChar char="ü"/>
            </a:pPr>
            <a:r>
              <a:rPr lang="de-DE" sz="2400" dirty="0"/>
              <a:t>    Both </a:t>
            </a:r>
            <a:r>
              <a:rPr lang="de-DE" sz="2400" dirty="0" err="1"/>
              <a:t>are</a:t>
            </a:r>
            <a:r>
              <a:rPr lang="de-DE" sz="2400" dirty="0"/>
              <a:t> </a:t>
            </a:r>
            <a:r>
              <a:rPr lang="de-DE" sz="2400" dirty="0" err="1"/>
              <a:t>needed</a:t>
            </a:r>
            <a:endParaRPr lang="de-DE" sz="2400" dirty="0"/>
          </a:p>
          <a:p>
            <a:pPr>
              <a:buFont typeface="Wingdings" panose="05000000000000000000" pitchFamily="2" charset="2"/>
              <a:buChar char="Ø"/>
            </a:pPr>
            <a:r>
              <a:rPr lang="de-DE" sz="2400" dirty="0" err="1"/>
              <a:t>Idea</a:t>
            </a:r>
            <a:r>
              <a:rPr lang="de-DE" sz="2400" dirty="0"/>
              <a:t> of </a:t>
            </a:r>
            <a:r>
              <a:rPr lang="de-DE" sz="2400" dirty="0" err="1"/>
              <a:t>improving</a:t>
            </a:r>
            <a:r>
              <a:rPr lang="de-DE" sz="2400" dirty="0"/>
              <a:t> </a:t>
            </a:r>
            <a:r>
              <a:rPr lang="de-DE" sz="2400" dirty="0" err="1"/>
              <a:t>the</a:t>
            </a:r>
            <a:r>
              <a:rPr lang="de-DE" sz="2400" dirty="0"/>
              <a:t> </a:t>
            </a:r>
            <a:r>
              <a:rPr lang="de-DE" sz="2400" dirty="0" err="1"/>
              <a:t>economy</a:t>
            </a:r>
            <a:r>
              <a:rPr lang="de-DE" sz="2400" dirty="0"/>
              <a:t> will </a:t>
            </a:r>
            <a:r>
              <a:rPr lang="de-DE" sz="2400" dirty="0" err="1"/>
              <a:t>result</a:t>
            </a:r>
            <a:r>
              <a:rPr lang="de-DE" sz="2400" dirty="0"/>
              <a:t> in </a:t>
            </a:r>
            <a:r>
              <a:rPr lang="de-DE" sz="2400" dirty="0" err="1"/>
              <a:t>more</a:t>
            </a:r>
            <a:r>
              <a:rPr lang="de-DE" sz="2400" dirty="0"/>
              <a:t> </a:t>
            </a:r>
            <a:r>
              <a:rPr lang="de-DE" sz="2400" dirty="0" err="1"/>
              <a:t>wealth</a:t>
            </a:r>
            <a:r>
              <a:rPr lang="de-DE" sz="2400" dirty="0"/>
              <a:t> </a:t>
            </a:r>
            <a:r>
              <a:rPr lang="de-DE" sz="2400" dirty="0" err="1"/>
              <a:t>for</a:t>
            </a:r>
            <a:r>
              <a:rPr lang="de-DE" sz="2400" dirty="0"/>
              <a:t> </a:t>
            </a:r>
            <a:r>
              <a:rPr lang="de-DE" sz="2400" dirty="0" err="1"/>
              <a:t>everybody</a:t>
            </a:r>
            <a:r>
              <a:rPr lang="de-DE" sz="2400" dirty="0"/>
              <a:t> and in social </a:t>
            </a:r>
            <a:r>
              <a:rPr lang="de-DE" sz="2400" dirty="0" err="1"/>
              <a:t>progress</a:t>
            </a:r>
            <a:r>
              <a:rPr lang="de-DE" sz="2400" dirty="0"/>
              <a:t>?</a:t>
            </a:r>
          </a:p>
          <a:p>
            <a:pPr>
              <a:buFont typeface="Wingdings" panose="05000000000000000000" pitchFamily="2" charset="2"/>
              <a:buChar char="ü"/>
            </a:pPr>
            <a:r>
              <a:rPr lang="de-DE" sz="2400" dirty="0"/>
              <a:t>       </a:t>
            </a:r>
            <a:r>
              <a:rPr lang="de-DE" sz="2400" dirty="0" err="1"/>
              <a:t>Proved</a:t>
            </a:r>
            <a:r>
              <a:rPr lang="de-DE" sz="2400" dirty="0"/>
              <a:t> </a:t>
            </a:r>
            <a:r>
              <a:rPr lang="de-DE" sz="2400" dirty="0" err="1"/>
              <a:t>to</a:t>
            </a:r>
            <a:r>
              <a:rPr lang="de-DE" sz="2400" dirty="0"/>
              <a:t> </a:t>
            </a:r>
            <a:r>
              <a:rPr lang="de-DE" sz="2400" dirty="0" err="1"/>
              <a:t>be</a:t>
            </a:r>
            <a:r>
              <a:rPr lang="de-DE" sz="2400" dirty="0"/>
              <a:t> </a:t>
            </a:r>
            <a:r>
              <a:rPr lang="de-DE" sz="2400" dirty="0" err="1"/>
              <a:t>wrong</a:t>
            </a:r>
            <a:endParaRPr lang="de-DE" sz="2400" dirty="0"/>
          </a:p>
          <a:p>
            <a:pPr>
              <a:buFont typeface="Wingdings" panose="05000000000000000000" pitchFamily="2" charset="2"/>
              <a:buChar char="ü"/>
            </a:pPr>
            <a:r>
              <a:rPr lang="de-DE" sz="2400" dirty="0"/>
              <a:t>       </a:t>
            </a:r>
            <a:r>
              <a:rPr lang="de-DE" sz="2400" dirty="0" err="1"/>
              <a:t>Experiences</a:t>
            </a:r>
            <a:r>
              <a:rPr lang="de-DE" sz="2400" dirty="0"/>
              <a:t> of </a:t>
            </a:r>
            <a:r>
              <a:rPr lang="de-DE" sz="2400" dirty="0" err="1"/>
              <a:t>the</a:t>
            </a:r>
            <a:r>
              <a:rPr lang="de-DE" sz="2400" dirty="0"/>
              <a:t> European Union</a:t>
            </a:r>
          </a:p>
          <a:p>
            <a:pPr>
              <a:buFont typeface="Wingdings" panose="05000000000000000000" pitchFamily="2" charset="2"/>
              <a:buChar char="Ø"/>
            </a:pPr>
            <a:r>
              <a:rPr lang="de-DE" sz="2400" dirty="0"/>
              <a:t>  Matter of </a:t>
            </a:r>
            <a:r>
              <a:rPr lang="de-DE" sz="2400" dirty="0" err="1"/>
              <a:t>balancing</a:t>
            </a:r>
            <a:endParaRPr lang="de-DE" sz="2400" dirty="0"/>
          </a:p>
          <a:p>
            <a:endParaRPr lang="de-DE" dirty="0"/>
          </a:p>
        </p:txBody>
      </p:sp>
    </p:spTree>
    <p:extLst>
      <p:ext uri="{BB962C8B-B14F-4D97-AF65-F5344CB8AC3E}">
        <p14:creationId xmlns:p14="http://schemas.microsoft.com/office/powerpoint/2010/main" val="328155365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543D14C0-6A8E-4399-B2CD-89B8AA6D23CE}"/>
              </a:ext>
            </a:extLst>
          </p:cNvPr>
          <p:cNvSpPr>
            <a:spLocks noGrp="1"/>
          </p:cNvSpPr>
          <p:nvPr>
            <p:ph type="title"/>
          </p:nvPr>
        </p:nvSpPr>
        <p:spPr/>
        <p:txBody>
          <a:bodyPr/>
          <a:lstStyle/>
          <a:p>
            <a:r>
              <a:rPr lang="de-DE" dirty="0" err="1"/>
              <a:t>Flexibilization</a:t>
            </a:r>
            <a:r>
              <a:rPr lang="de-DE" dirty="0"/>
              <a:t> and social </a:t>
            </a:r>
            <a:r>
              <a:rPr lang="de-DE" dirty="0" err="1"/>
              <a:t>security</a:t>
            </a:r>
            <a:endParaRPr lang="de-DE" dirty="0"/>
          </a:p>
        </p:txBody>
      </p:sp>
      <p:sp>
        <p:nvSpPr>
          <p:cNvPr id="3" name="Inhaltsplatzhalter 2">
            <a:extLst>
              <a:ext uri="{FF2B5EF4-FFF2-40B4-BE49-F238E27FC236}">
                <a16:creationId xmlns="" xmlns:a16="http://schemas.microsoft.com/office/drawing/2014/main" id="{9C5C0D31-6A5F-45D7-A15A-553A1624FA6B}"/>
              </a:ext>
            </a:extLst>
          </p:cNvPr>
          <p:cNvSpPr>
            <a:spLocks noGrp="1"/>
          </p:cNvSpPr>
          <p:nvPr>
            <p:ph idx="1"/>
          </p:nvPr>
        </p:nvSpPr>
        <p:spPr/>
        <p:txBody>
          <a:bodyPr/>
          <a:lstStyle/>
          <a:p>
            <a:pPr>
              <a:buFont typeface="Wingdings" panose="05000000000000000000" pitchFamily="2" charset="2"/>
              <a:buChar char="v"/>
            </a:pPr>
            <a:r>
              <a:rPr lang="de-DE" sz="2400" dirty="0" err="1"/>
              <a:t>Means</a:t>
            </a:r>
            <a:r>
              <a:rPr lang="de-DE" sz="2400" dirty="0"/>
              <a:t>:</a:t>
            </a:r>
          </a:p>
          <a:p>
            <a:pPr>
              <a:buFont typeface="Wingdings" panose="05000000000000000000" pitchFamily="2" charset="2"/>
              <a:buChar char="Ø"/>
            </a:pPr>
            <a:r>
              <a:rPr lang="de-DE" sz="2400" dirty="0"/>
              <a:t>Flexible </a:t>
            </a:r>
            <a:r>
              <a:rPr lang="de-DE" sz="2400" dirty="0" err="1"/>
              <a:t>unemployment</a:t>
            </a:r>
            <a:r>
              <a:rPr lang="de-DE" sz="2400" dirty="0"/>
              <a:t> </a:t>
            </a:r>
            <a:r>
              <a:rPr lang="de-DE" sz="2400" dirty="0" err="1"/>
              <a:t>insurance</a:t>
            </a:r>
            <a:endParaRPr lang="de-DE" sz="2400" dirty="0"/>
          </a:p>
          <a:p>
            <a:pPr>
              <a:buFont typeface="Wingdings" panose="05000000000000000000" pitchFamily="2" charset="2"/>
              <a:buChar char="Ø"/>
            </a:pPr>
            <a:r>
              <a:rPr lang="de-DE" sz="2400" dirty="0"/>
              <a:t>Fair </a:t>
            </a:r>
            <a:r>
              <a:rPr lang="de-DE" sz="2400" dirty="0" err="1"/>
              <a:t>health</a:t>
            </a:r>
            <a:r>
              <a:rPr lang="de-DE" sz="2400" dirty="0"/>
              <a:t> </a:t>
            </a:r>
            <a:r>
              <a:rPr lang="de-DE" sz="2400" dirty="0" err="1"/>
              <a:t>insurance</a:t>
            </a:r>
            <a:endParaRPr lang="de-DE" sz="2400" dirty="0"/>
          </a:p>
          <a:p>
            <a:pPr>
              <a:buFont typeface="Wingdings" panose="05000000000000000000" pitchFamily="2" charset="2"/>
              <a:buChar char="ü"/>
            </a:pPr>
            <a:r>
              <a:rPr lang="de-DE" sz="2400" dirty="0"/>
              <a:t>     </a:t>
            </a:r>
            <a:r>
              <a:rPr lang="de-DE" sz="2400" dirty="0" err="1"/>
              <a:t>providing</a:t>
            </a:r>
            <a:r>
              <a:rPr lang="de-DE" sz="2400" dirty="0"/>
              <a:t> </a:t>
            </a:r>
            <a:r>
              <a:rPr lang="de-DE" sz="2400" dirty="0" err="1"/>
              <a:t>adequate</a:t>
            </a:r>
            <a:r>
              <a:rPr lang="de-DE" sz="2400" dirty="0"/>
              <a:t> </a:t>
            </a:r>
            <a:r>
              <a:rPr lang="de-DE" sz="2400" dirty="0" err="1"/>
              <a:t>health</a:t>
            </a:r>
            <a:r>
              <a:rPr lang="de-DE" sz="2400" dirty="0"/>
              <a:t> </a:t>
            </a:r>
            <a:r>
              <a:rPr lang="de-DE" sz="2400" dirty="0" err="1"/>
              <a:t>service</a:t>
            </a:r>
            <a:endParaRPr lang="de-DE" sz="2400" dirty="0"/>
          </a:p>
          <a:p>
            <a:pPr>
              <a:buFont typeface="Wingdings" panose="05000000000000000000" pitchFamily="2" charset="2"/>
              <a:buChar char="ü"/>
            </a:pPr>
            <a:r>
              <a:rPr lang="de-DE" sz="2400" dirty="0"/>
              <a:t>     </a:t>
            </a:r>
            <a:r>
              <a:rPr lang="de-DE" sz="2400" dirty="0" err="1"/>
              <a:t>replacing</a:t>
            </a:r>
            <a:r>
              <a:rPr lang="de-DE" sz="2400" dirty="0"/>
              <a:t> </a:t>
            </a:r>
            <a:r>
              <a:rPr lang="de-DE" sz="2400" dirty="0" err="1"/>
              <a:t>income</a:t>
            </a:r>
            <a:r>
              <a:rPr lang="de-DE" sz="2400" dirty="0"/>
              <a:t> </a:t>
            </a:r>
            <a:r>
              <a:rPr lang="de-DE" sz="2400" dirty="0" err="1"/>
              <a:t>when</a:t>
            </a:r>
            <a:r>
              <a:rPr lang="de-DE" sz="2400" dirty="0"/>
              <a:t> </a:t>
            </a:r>
            <a:r>
              <a:rPr lang="de-DE" sz="2400" dirty="0" err="1"/>
              <a:t>unable</a:t>
            </a:r>
            <a:r>
              <a:rPr lang="de-DE" sz="2400" dirty="0"/>
              <a:t> </a:t>
            </a:r>
            <a:r>
              <a:rPr lang="de-DE" sz="2400" dirty="0" err="1"/>
              <a:t>to</a:t>
            </a:r>
            <a:r>
              <a:rPr lang="de-DE" sz="2400" dirty="0"/>
              <a:t> </a:t>
            </a:r>
            <a:r>
              <a:rPr lang="de-DE" sz="2400" dirty="0" err="1"/>
              <a:t>work</a:t>
            </a:r>
            <a:endParaRPr lang="de-DE" sz="2400" dirty="0"/>
          </a:p>
          <a:p>
            <a:pPr marL="0" indent="0">
              <a:buNone/>
            </a:pPr>
            <a:r>
              <a:rPr lang="de-DE" sz="2400" dirty="0"/>
              <a:t>        due </a:t>
            </a:r>
            <a:r>
              <a:rPr lang="de-DE" sz="2400" dirty="0" err="1"/>
              <a:t>to</a:t>
            </a:r>
            <a:r>
              <a:rPr lang="de-DE" sz="2400" dirty="0"/>
              <a:t> </a:t>
            </a:r>
            <a:r>
              <a:rPr lang="de-DE" sz="2400" dirty="0" err="1"/>
              <a:t>illness</a:t>
            </a:r>
            <a:endParaRPr lang="de-DE" sz="2400" dirty="0"/>
          </a:p>
          <a:p>
            <a:pPr>
              <a:buFont typeface="Wingdings" panose="05000000000000000000" pitchFamily="2" charset="2"/>
              <a:buChar char="Ø"/>
            </a:pPr>
            <a:r>
              <a:rPr lang="de-DE" sz="2400" dirty="0"/>
              <a:t>Fair </a:t>
            </a:r>
            <a:r>
              <a:rPr lang="de-DE" sz="2400" dirty="0" err="1"/>
              <a:t>pension</a:t>
            </a:r>
            <a:r>
              <a:rPr lang="de-DE" sz="2400" dirty="0"/>
              <a:t> </a:t>
            </a:r>
            <a:r>
              <a:rPr lang="de-DE" sz="2400" dirty="0" err="1"/>
              <a:t>insurance</a:t>
            </a:r>
            <a:endParaRPr lang="de-DE" sz="2400" dirty="0"/>
          </a:p>
          <a:p>
            <a:pPr>
              <a:buFont typeface="Wingdings" panose="05000000000000000000" pitchFamily="2" charset="2"/>
              <a:buChar char="ü"/>
            </a:pPr>
            <a:r>
              <a:rPr lang="de-DE" sz="2400" dirty="0"/>
              <a:t>        </a:t>
            </a:r>
            <a:r>
              <a:rPr lang="de-DE" sz="2400" dirty="0" err="1"/>
              <a:t>replacing</a:t>
            </a:r>
            <a:r>
              <a:rPr lang="de-DE" sz="2400" dirty="0"/>
              <a:t> </a:t>
            </a:r>
            <a:r>
              <a:rPr lang="de-DE" sz="2400" dirty="0" err="1"/>
              <a:t>income</a:t>
            </a:r>
            <a:r>
              <a:rPr lang="de-DE" sz="2400" dirty="0"/>
              <a:t> </a:t>
            </a:r>
            <a:r>
              <a:rPr lang="de-DE" sz="2400" dirty="0" err="1"/>
              <a:t>when</a:t>
            </a:r>
            <a:r>
              <a:rPr lang="de-DE" sz="2400" dirty="0"/>
              <a:t> </a:t>
            </a:r>
            <a:r>
              <a:rPr lang="de-DE" sz="2400" dirty="0" err="1"/>
              <a:t>permanently</a:t>
            </a:r>
            <a:r>
              <a:rPr lang="de-DE" sz="2400" dirty="0"/>
              <a:t> </a:t>
            </a:r>
            <a:r>
              <a:rPr lang="de-DE" sz="2400" dirty="0" err="1"/>
              <a:t>unable</a:t>
            </a:r>
            <a:r>
              <a:rPr lang="de-DE" sz="2400" dirty="0"/>
              <a:t> </a:t>
            </a:r>
            <a:r>
              <a:rPr lang="de-DE" sz="2400" dirty="0" err="1"/>
              <a:t>to</a:t>
            </a:r>
            <a:endParaRPr lang="de-DE" sz="2400" dirty="0"/>
          </a:p>
          <a:p>
            <a:pPr marL="0" indent="0">
              <a:buNone/>
            </a:pPr>
            <a:r>
              <a:rPr lang="de-DE" sz="2400" dirty="0"/>
              <a:t>           </a:t>
            </a:r>
            <a:r>
              <a:rPr lang="de-DE" sz="2400" dirty="0" err="1"/>
              <a:t>work</a:t>
            </a:r>
            <a:endParaRPr lang="de-DE" sz="2400" dirty="0"/>
          </a:p>
          <a:p>
            <a:pPr>
              <a:buFont typeface="Wingdings" panose="05000000000000000000" pitchFamily="2" charset="2"/>
              <a:buChar char="ü"/>
            </a:pPr>
            <a:r>
              <a:rPr lang="de-DE" sz="2400" dirty="0"/>
              <a:t>        </a:t>
            </a:r>
            <a:r>
              <a:rPr lang="de-DE" sz="2400" dirty="0" err="1"/>
              <a:t>old</a:t>
            </a:r>
            <a:r>
              <a:rPr lang="de-DE" sz="2400" dirty="0"/>
              <a:t> </a:t>
            </a:r>
            <a:r>
              <a:rPr lang="de-DE" sz="2400" dirty="0" err="1"/>
              <a:t>age</a:t>
            </a:r>
            <a:r>
              <a:rPr lang="de-DE" sz="2400" dirty="0"/>
              <a:t> </a:t>
            </a:r>
            <a:r>
              <a:rPr lang="de-DE" sz="2400" dirty="0" err="1"/>
              <a:t>income</a:t>
            </a:r>
            <a:endParaRPr lang="de-DE" sz="2400" dirty="0"/>
          </a:p>
          <a:p>
            <a:pPr>
              <a:buFont typeface="Wingdings" panose="05000000000000000000" pitchFamily="2" charset="2"/>
              <a:buChar char="ü"/>
            </a:pPr>
            <a:r>
              <a:rPr lang="de-DE" sz="2400" dirty="0"/>
              <a:t>        </a:t>
            </a:r>
            <a:r>
              <a:rPr lang="de-DE" sz="2400" dirty="0" err="1"/>
              <a:t>rehabilitation</a:t>
            </a:r>
            <a:r>
              <a:rPr lang="de-DE" sz="2400" dirty="0"/>
              <a:t> </a:t>
            </a:r>
            <a:r>
              <a:rPr lang="de-DE" sz="2400" dirty="0" err="1"/>
              <a:t>measures</a:t>
            </a:r>
            <a:endParaRPr lang="de-DE" sz="2400" dirty="0"/>
          </a:p>
          <a:p>
            <a:endParaRPr lang="de-DE" dirty="0"/>
          </a:p>
        </p:txBody>
      </p:sp>
    </p:spTree>
    <p:extLst>
      <p:ext uri="{BB962C8B-B14F-4D97-AF65-F5344CB8AC3E}">
        <p14:creationId xmlns:p14="http://schemas.microsoft.com/office/powerpoint/2010/main" val="190552075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AC33491-DF8A-4E9B-BC24-CD5E39864D40}"/>
              </a:ext>
            </a:extLst>
          </p:cNvPr>
          <p:cNvSpPr>
            <a:spLocks noGrp="1"/>
          </p:cNvSpPr>
          <p:nvPr>
            <p:ph type="title"/>
          </p:nvPr>
        </p:nvSpPr>
        <p:spPr/>
        <p:txBody>
          <a:bodyPr/>
          <a:lstStyle/>
          <a:p>
            <a:r>
              <a:rPr lang="de-DE" dirty="0"/>
              <a:t>High </a:t>
            </a:r>
            <a:r>
              <a:rPr lang="de-DE" dirty="0" err="1"/>
              <a:t>costs</a:t>
            </a:r>
            <a:r>
              <a:rPr lang="de-DE" dirty="0"/>
              <a:t> of </a:t>
            </a:r>
            <a:r>
              <a:rPr lang="de-DE" dirty="0" err="1"/>
              <a:t>labour</a:t>
            </a:r>
            <a:endParaRPr lang="de-DE" dirty="0"/>
          </a:p>
        </p:txBody>
      </p:sp>
      <p:sp>
        <p:nvSpPr>
          <p:cNvPr id="3" name="Inhaltsplatzhalter 2">
            <a:extLst>
              <a:ext uri="{FF2B5EF4-FFF2-40B4-BE49-F238E27FC236}">
                <a16:creationId xmlns="" xmlns:a16="http://schemas.microsoft.com/office/drawing/2014/main" id="{CB23F0A0-029A-4FC2-BEC7-11FD283F37F2}"/>
              </a:ext>
            </a:extLst>
          </p:cNvPr>
          <p:cNvSpPr>
            <a:spLocks noGrp="1"/>
          </p:cNvSpPr>
          <p:nvPr>
            <p:ph idx="1"/>
          </p:nvPr>
        </p:nvSpPr>
        <p:spPr/>
        <p:txBody>
          <a:bodyPr/>
          <a:lstStyle/>
          <a:p>
            <a:pPr>
              <a:buFont typeface="Wingdings" panose="05000000000000000000" pitchFamily="2" charset="2"/>
              <a:buChar char="v"/>
            </a:pPr>
            <a:r>
              <a:rPr lang="de-DE" sz="2400" dirty="0"/>
              <a:t>A </a:t>
            </a:r>
            <a:r>
              <a:rPr lang="de-DE" sz="2400" dirty="0" err="1"/>
              <a:t>number</a:t>
            </a:r>
            <a:r>
              <a:rPr lang="de-DE" sz="2400" dirty="0"/>
              <a:t> of European countries such </a:t>
            </a:r>
            <a:r>
              <a:rPr lang="de-DE" sz="2400" dirty="0" err="1"/>
              <a:t>as</a:t>
            </a:r>
            <a:r>
              <a:rPr lang="de-DE" sz="2400" dirty="0"/>
              <a:t> Germany </a:t>
            </a:r>
            <a:r>
              <a:rPr lang="de-DE" sz="2400" dirty="0" err="1"/>
              <a:t>have</a:t>
            </a:r>
            <a:r>
              <a:rPr lang="de-DE" sz="2400" dirty="0"/>
              <a:t> high </a:t>
            </a:r>
            <a:r>
              <a:rPr lang="de-DE" sz="2400" dirty="0" err="1"/>
              <a:t>labour</a:t>
            </a:r>
            <a:r>
              <a:rPr lang="de-DE" sz="2400" dirty="0"/>
              <a:t> </a:t>
            </a:r>
            <a:r>
              <a:rPr lang="de-DE" sz="2400" dirty="0" err="1"/>
              <a:t>costs</a:t>
            </a:r>
            <a:endParaRPr lang="de-DE" sz="2400" dirty="0"/>
          </a:p>
          <a:p>
            <a:pPr>
              <a:buFont typeface="Wingdings" panose="05000000000000000000" pitchFamily="2" charset="2"/>
              <a:buChar char="Ø"/>
            </a:pPr>
            <a:r>
              <a:rPr lang="de-DE" sz="2400" dirty="0"/>
              <a:t>    </a:t>
            </a:r>
            <a:r>
              <a:rPr lang="de-DE" sz="2400" dirty="0" err="1"/>
              <a:t>could</a:t>
            </a:r>
            <a:r>
              <a:rPr lang="de-DE" sz="2400" dirty="0"/>
              <a:t> </a:t>
            </a:r>
            <a:r>
              <a:rPr lang="de-DE" sz="2400" dirty="0" err="1"/>
              <a:t>be</a:t>
            </a:r>
            <a:r>
              <a:rPr lang="de-DE" sz="2400" dirty="0"/>
              <a:t> a matter of international </a:t>
            </a:r>
            <a:r>
              <a:rPr lang="de-DE" sz="2400" dirty="0" err="1"/>
              <a:t>competition</a:t>
            </a:r>
            <a:endParaRPr lang="de-DE" sz="2400" dirty="0"/>
          </a:p>
          <a:p>
            <a:pPr>
              <a:buFont typeface="Wingdings" panose="05000000000000000000" pitchFamily="2" charset="2"/>
              <a:buChar char="Ø"/>
            </a:pPr>
            <a:r>
              <a:rPr lang="de-DE" sz="2400" dirty="0"/>
              <a:t>    But </a:t>
            </a:r>
            <a:r>
              <a:rPr lang="de-DE" sz="2400" dirty="0" err="1"/>
              <a:t>is</a:t>
            </a:r>
            <a:r>
              <a:rPr lang="de-DE" sz="2400" dirty="0"/>
              <a:t> also a matter of </a:t>
            </a:r>
            <a:r>
              <a:rPr lang="de-DE" sz="2400" dirty="0" err="1"/>
              <a:t>burden</a:t>
            </a:r>
            <a:r>
              <a:rPr lang="de-DE" sz="2400" dirty="0"/>
              <a:t> on </a:t>
            </a:r>
            <a:r>
              <a:rPr lang="de-DE" sz="2400" dirty="0" err="1"/>
              <a:t>people</a:t>
            </a:r>
            <a:r>
              <a:rPr lang="de-DE" sz="2400" dirty="0"/>
              <a:t> and</a:t>
            </a:r>
          </a:p>
          <a:p>
            <a:pPr marL="0" indent="0">
              <a:buNone/>
            </a:pPr>
            <a:r>
              <a:rPr lang="de-DE" sz="2400" dirty="0"/>
              <a:t>       </a:t>
            </a:r>
            <a:r>
              <a:rPr lang="de-DE" sz="2400" dirty="0" err="1"/>
              <a:t>business</a:t>
            </a:r>
            <a:endParaRPr lang="de-DE" sz="2400" dirty="0"/>
          </a:p>
          <a:p>
            <a:pPr>
              <a:buFont typeface="Wingdings" panose="05000000000000000000" pitchFamily="2" charset="2"/>
              <a:buChar char="ü"/>
            </a:pPr>
            <a:r>
              <a:rPr lang="de-DE" sz="2400" dirty="0"/>
              <a:t>        </a:t>
            </a:r>
            <a:r>
              <a:rPr lang="de-DE" sz="2400" dirty="0" err="1"/>
              <a:t>Reason</a:t>
            </a:r>
            <a:r>
              <a:rPr lang="de-DE" sz="2400" dirty="0"/>
              <a:t> </a:t>
            </a:r>
            <a:r>
              <a:rPr lang="de-DE" sz="2400" dirty="0" err="1"/>
              <a:t>for</a:t>
            </a:r>
            <a:r>
              <a:rPr lang="de-DE" sz="2400" dirty="0"/>
              <a:t> </a:t>
            </a:r>
            <a:r>
              <a:rPr lang="de-DE" sz="2400" dirty="0" err="1"/>
              <a:t>flexibilization</a:t>
            </a:r>
            <a:r>
              <a:rPr lang="de-DE" sz="2400" dirty="0"/>
              <a:t>?</a:t>
            </a:r>
          </a:p>
          <a:p>
            <a:pPr>
              <a:buFont typeface="Wingdings" panose="05000000000000000000" pitchFamily="2" charset="2"/>
              <a:buChar char="ü"/>
            </a:pPr>
            <a:r>
              <a:rPr lang="de-DE" sz="2400" dirty="0"/>
              <a:t>        </a:t>
            </a:r>
            <a:r>
              <a:rPr lang="de-DE" sz="2400" dirty="0" err="1"/>
              <a:t>What</a:t>
            </a:r>
            <a:r>
              <a:rPr lang="de-DE" sz="2400" dirty="0"/>
              <a:t> </a:t>
            </a:r>
            <a:r>
              <a:rPr lang="de-DE" sz="2400" dirty="0" err="1"/>
              <a:t>could</a:t>
            </a:r>
            <a:r>
              <a:rPr lang="de-DE" sz="2400" dirty="0"/>
              <a:t> </a:t>
            </a:r>
            <a:r>
              <a:rPr lang="de-DE" sz="2400" dirty="0" err="1"/>
              <a:t>flexibilization</a:t>
            </a:r>
            <a:r>
              <a:rPr lang="de-DE" sz="2400" dirty="0"/>
              <a:t> </a:t>
            </a:r>
            <a:r>
              <a:rPr lang="de-DE" sz="2400" dirty="0" err="1"/>
              <a:t>mean</a:t>
            </a:r>
            <a:r>
              <a:rPr lang="de-DE" sz="2400" dirty="0"/>
              <a:t>?</a:t>
            </a:r>
          </a:p>
          <a:p>
            <a:r>
              <a:rPr lang="de-DE" sz="2400" dirty="0"/>
              <a:t>               Not just </a:t>
            </a:r>
            <a:r>
              <a:rPr lang="de-DE" sz="2400" dirty="0" err="1"/>
              <a:t>cutting</a:t>
            </a:r>
            <a:r>
              <a:rPr lang="de-DE" sz="2400" dirty="0"/>
              <a:t> </a:t>
            </a:r>
            <a:r>
              <a:rPr lang="de-DE" sz="2400" dirty="0" err="1"/>
              <a:t>benefits</a:t>
            </a:r>
            <a:endParaRPr lang="de-DE" sz="2400" dirty="0"/>
          </a:p>
          <a:p>
            <a:r>
              <a:rPr lang="de-DE" sz="2400" dirty="0"/>
              <a:t>               </a:t>
            </a:r>
            <a:r>
              <a:rPr lang="de-DE" sz="2400" dirty="0" err="1"/>
              <a:t>Using</a:t>
            </a:r>
            <a:r>
              <a:rPr lang="de-DE" sz="2400" dirty="0"/>
              <a:t> different </a:t>
            </a:r>
            <a:r>
              <a:rPr lang="de-DE" sz="2400" dirty="0" err="1"/>
              <a:t>forms</a:t>
            </a:r>
            <a:r>
              <a:rPr lang="de-DE" sz="2400" dirty="0"/>
              <a:t> – </a:t>
            </a:r>
            <a:r>
              <a:rPr lang="de-DE" sz="2400" dirty="0" err="1"/>
              <a:t>maybe</a:t>
            </a:r>
            <a:r>
              <a:rPr lang="de-DE" sz="2400" dirty="0"/>
              <a:t> private and</a:t>
            </a:r>
          </a:p>
          <a:p>
            <a:pPr marL="0" indent="0">
              <a:buNone/>
            </a:pPr>
            <a:r>
              <a:rPr lang="de-DE" sz="2400" dirty="0"/>
              <a:t>                  </a:t>
            </a:r>
            <a:r>
              <a:rPr lang="de-DE" sz="2400" dirty="0" err="1"/>
              <a:t>public</a:t>
            </a:r>
            <a:endParaRPr lang="de-DE" sz="2400" dirty="0"/>
          </a:p>
          <a:p>
            <a:pPr>
              <a:buFont typeface="Wingdings" panose="05000000000000000000" pitchFamily="2" charset="2"/>
              <a:buChar char="§"/>
            </a:pPr>
            <a:r>
              <a:rPr lang="de-DE" sz="2400" dirty="0"/>
              <a:t>               </a:t>
            </a:r>
            <a:r>
              <a:rPr lang="de-DE" sz="2400" dirty="0" err="1"/>
              <a:t>using</a:t>
            </a:r>
            <a:r>
              <a:rPr lang="de-DE" sz="2400" dirty="0"/>
              <a:t> alternative </a:t>
            </a:r>
            <a:r>
              <a:rPr lang="de-DE" sz="2400" dirty="0" err="1"/>
              <a:t>forms</a:t>
            </a:r>
            <a:r>
              <a:rPr lang="de-DE" sz="2400" dirty="0"/>
              <a:t> of </a:t>
            </a:r>
            <a:r>
              <a:rPr lang="de-DE" sz="2400" dirty="0" err="1"/>
              <a:t>financing</a:t>
            </a:r>
            <a:endParaRPr lang="de-DE" sz="2400" dirty="0"/>
          </a:p>
        </p:txBody>
      </p:sp>
    </p:spTree>
    <p:extLst>
      <p:ext uri="{BB962C8B-B14F-4D97-AF65-F5344CB8AC3E}">
        <p14:creationId xmlns:p14="http://schemas.microsoft.com/office/powerpoint/2010/main" val="43315313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46E936C-9F39-4734-A6B7-E422935B9065}"/>
              </a:ext>
            </a:extLst>
          </p:cNvPr>
          <p:cNvSpPr>
            <a:spLocks noGrp="1"/>
          </p:cNvSpPr>
          <p:nvPr>
            <p:ph type="title"/>
          </p:nvPr>
        </p:nvSpPr>
        <p:spPr/>
        <p:txBody>
          <a:bodyPr/>
          <a:lstStyle/>
          <a:p>
            <a:r>
              <a:rPr lang="de-DE" dirty="0"/>
              <a:t>High </a:t>
            </a:r>
            <a:r>
              <a:rPr lang="de-DE" dirty="0" err="1"/>
              <a:t>costs</a:t>
            </a:r>
            <a:r>
              <a:rPr lang="de-DE" dirty="0"/>
              <a:t> of </a:t>
            </a:r>
            <a:r>
              <a:rPr lang="de-DE" dirty="0" err="1"/>
              <a:t>labour</a:t>
            </a:r>
            <a:endParaRPr lang="de-DE" dirty="0"/>
          </a:p>
        </p:txBody>
      </p:sp>
      <p:sp>
        <p:nvSpPr>
          <p:cNvPr id="3" name="Inhaltsplatzhalter 2">
            <a:extLst>
              <a:ext uri="{FF2B5EF4-FFF2-40B4-BE49-F238E27FC236}">
                <a16:creationId xmlns="" xmlns:a16="http://schemas.microsoft.com/office/drawing/2014/main" id="{BD6A23B2-E38F-461A-B9BA-DC0730158B51}"/>
              </a:ext>
            </a:extLst>
          </p:cNvPr>
          <p:cNvSpPr>
            <a:spLocks noGrp="1"/>
          </p:cNvSpPr>
          <p:nvPr>
            <p:ph idx="1"/>
          </p:nvPr>
        </p:nvSpPr>
        <p:spPr/>
        <p:txBody>
          <a:bodyPr/>
          <a:lstStyle/>
          <a:p>
            <a:pPr>
              <a:buFont typeface="Courier New" panose="02070309020205020404" pitchFamily="49" charset="0"/>
              <a:buChar char="o"/>
            </a:pPr>
            <a:r>
              <a:rPr lang="de-DE" dirty="0"/>
              <a:t>   </a:t>
            </a:r>
            <a:r>
              <a:rPr lang="de-DE" sz="2800" dirty="0" err="1"/>
              <a:t>For</a:t>
            </a:r>
            <a:r>
              <a:rPr lang="de-DE" sz="2800" dirty="0"/>
              <a:t> </a:t>
            </a:r>
            <a:r>
              <a:rPr lang="de-DE" sz="2800" dirty="0" err="1"/>
              <a:t>example</a:t>
            </a:r>
            <a:r>
              <a:rPr lang="de-DE" sz="2800" dirty="0"/>
              <a:t> </a:t>
            </a:r>
            <a:r>
              <a:rPr lang="de-DE" sz="2800" dirty="0" err="1"/>
              <a:t>linking</a:t>
            </a:r>
            <a:r>
              <a:rPr lang="de-DE" sz="2800" dirty="0"/>
              <a:t> </a:t>
            </a:r>
            <a:r>
              <a:rPr lang="de-DE" sz="2800" dirty="0" err="1"/>
              <a:t>contributions</a:t>
            </a:r>
            <a:r>
              <a:rPr lang="de-DE" sz="2800" dirty="0"/>
              <a:t> at</a:t>
            </a:r>
          </a:p>
          <a:p>
            <a:pPr marL="0" indent="0">
              <a:buNone/>
            </a:pPr>
            <a:r>
              <a:rPr lang="de-DE" sz="2800" dirty="0"/>
              <a:t>      least in </a:t>
            </a:r>
            <a:r>
              <a:rPr lang="de-DE" sz="2800" dirty="0" err="1"/>
              <a:t>part</a:t>
            </a:r>
            <a:r>
              <a:rPr lang="de-DE" sz="2800" dirty="0"/>
              <a:t> </a:t>
            </a:r>
            <a:r>
              <a:rPr lang="de-DE" sz="2800" dirty="0" err="1"/>
              <a:t>to</a:t>
            </a:r>
            <a:r>
              <a:rPr lang="de-DE" sz="2800" dirty="0"/>
              <a:t> </a:t>
            </a:r>
            <a:r>
              <a:rPr lang="de-DE" sz="2800" dirty="0" err="1"/>
              <a:t>productivity</a:t>
            </a:r>
            <a:r>
              <a:rPr lang="de-DE" sz="2800" dirty="0"/>
              <a:t> </a:t>
            </a:r>
            <a:r>
              <a:rPr lang="de-DE" sz="2800" dirty="0" err="1"/>
              <a:t>rather</a:t>
            </a:r>
            <a:endParaRPr lang="de-DE" sz="2800" dirty="0"/>
          </a:p>
          <a:p>
            <a:pPr marL="0" indent="0">
              <a:buNone/>
            </a:pPr>
            <a:r>
              <a:rPr lang="de-DE" sz="2800" dirty="0"/>
              <a:t>      </a:t>
            </a:r>
            <a:r>
              <a:rPr lang="de-DE" sz="2800" dirty="0" err="1"/>
              <a:t>than</a:t>
            </a:r>
            <a:r>
              <a:rPr lang="de-DE" sz="2800" dirty="0"/>
              <a:t> </a:t>
            </a:r>
            <a:r>
              <a:rPr lang="de-DE" sz="2800" dirty="0" err="1"/>
              <a:t>wages</a:t>
            </a:r>
            <a:r>
              <a:rPr lang="de-DE" sz="2800" dirty="0"/>
              <a:t> </a:t>
            </a:r>
            <a:r>
              <a:rPr lang="de-DE" sz="2800" dirty="0" err="1"/>
              <a:t>paid</a:t>
            </a:r>
            <a:endParaRPr lang="de-DE" sz="2800" dirty="0"/>
          </a:p>
          <a:p>
            <a:pPr>
              <a:buFont typeface="Wingdings" panose="05000000000000000000" pitchFamily="2" charset="2"/>
              <a:buChar char="v"/>
            </a:pPr>
            <a:r>
              <a:rPr lang="de-DE" sz="2800" dirty="0"/>
              <a:t>Maybe </a:t>
            </a:r>
            <a:r>
              <a:rPr lang="de-DE" sz="2800" dirty="0" err="1"/>
              <a:t>increasing</a:t>
            </a:r>
            <a:r>
              <a:rPr lang="de-DE" sz="2800" dirty="0"/>
              <a:t> </a:t>
            </a:r>
            <a:r>
              <a:rPr lang="de-DE" sz="2800" dirty="0" err="1"/>
              <a:t>efficiency</a:t>
            </a:r>
            <a:r>
              <a:rPr lang="de-DE" sz="2800" dirty="0"/>
              <a:t> on </a:t>
            </a:r>
            <a:r>
              <a:rPr lang="de-DE" sz="2800" dirty="0" err="1"/>
              <a:t>providing</a:t>
            </a:r>
            <a:r>
              <a:rPr lang="de-DE" sz="2800" dirty="0"/>
              <a:t> in-kind-</a:t>
            </a:r>
            <a:r>
              <a:rPr lang="de-DE" sz="2800" dirty="0" err="1"/>
              <a:t>benefits</a:t>
            </a:r>
            <a:r>
              <a:rPr lang="de-DE" sz="2800" dirty="0"/>
              <a:t> in </a:t>
            </a:r>
            <a:r>
              <a:rPr lang="de-DE" sz="2800" dirty="0" err="1"/>
              <a:t>health</a:t>
            </a:r>
            <a:r>
              <a:rPr lang="de-DE" sz="2800" dirty="0"/>
              <a:t> </a:t>
            </a:r>
            <a:r>
              <a:rPr lang="de-DE" sz="2800" dirty="0" err="1"/>
              <a:t>insurance</a:t>
            </a:r>
            <a:endParaRPr lang="de-DE" sz="2800" dirty="0"/>
          </a:p>
          <a:p>
            <a:pPr>
              <a:buFont typeface="Wingdings" panose="05000000000000000000" pitchFamily="2" charset="2"/>
              <a:buChar char="Ø"/>
            </a:pPr>
            <a:r>
              <a:rPr lang="de-DE" sz="2800" dirty="0"/>
              <a:t>   But of limited </a:t>
            </a:r>
            <a:r>
              <a:rPr lang="de-DE" sz="2800" dirty="0" err="1"/>
              <a:t>success</a:t>
            </a:r>
            <a:r>
              <a:rPr lang="de-DE" sz="2800" dirty="0"/>
              <a:t> </a:t>
            </a:r>
            <a:r>
              <a:rPr lang="de-DE" sz="2800" dirty="0" err="1"/>
              <a:t>since</a:t>
            </a:r>
            <a:r>
              <a:rPr lang="de-DE" sz="2800" dirty="0"/>
              <a:t> </a:t>
            </a:r>
            <a:r>
              <a:rPr lang="de-DE" sz="2800" dirty="0" err="1"/>
              <a:t>cost</a:t>
            </a:r>
            <a:r>
              <a:rPr lang="de-DE" sz="2800" dirty="0"/>
              <a:t> will </a:t>
            </a:r>
            <a:r>
              <a:rPr lang="de-DE" sz="2800" dirty="0" err="1"/>
              <a:t>rise</a:t>
            </a:r>
            <a:endParaRPr lang="de-DE" sz="2800" dirty="0"/>
          </a:p>
          <a:p>
            <a:pPr marL="0" indent="0">
              <a:buNone/>
            </a:pPr>
            <a:r>
              <a:rPr lang="de-DE" sz="2800" dirty="0"/>
              <a:t>      </a:t>
            </a:r>
            <a:r>
              <a:rPr lang="de-DE" sz="2800" dirty="0" err="1"/>
              <a:t>anyway</a:t>
            </a:r>
            <a:r>
              <a:rPr lang="de-DE" sz="2800" dirty="0"/>
              <a:t> </a:t>
            </a:r>
            <a:r>
              <a:rPr lang="de-DE" sz="2800" dirty="0" err="1"/>
              <a:t>for</a:t>
            </a:r>
            <a:r>
              <a:rPr lang="de-DE" sz="2800" dirty="0"/>
              <a:t> </a:t>
            </a:r>
            <a:r>
              <a:rPr lang="de-DE" sz="2800" dirty="0" err="1"/>
              <a:t>demographic</a:t>
            </a:r>
            <a:r>
              <a:rPr lang="de-DE" sz="2800" dirty="0"/>
              <a:t> </a:t>
            </a:r>
            <a:r>
              <a:rPr lang="de-DE" sz="2800" dirty="0" err="1"/>
              <a:t>reasons</a:t>
            </a:r>
            <a:endParaRPr lang="de-DE" sz="2800" dirty="0"/>
          </a:p>
          <a:p>
            <a:pPr>
              <a:buFont typeface="Wingdings" panose="05000000000000000000" pitchFamily="2" charset="2"/>
              <a:buChar char="v"/>
            </a:pPr>
            <a:r>
              <a:rPr lang="de-DE" sz="2800" dirty="0"/>
              <a:t> Main </a:t>
            </a:r>
            <a:r>
              <a:rPr lang="de-DE" sz="2800" dirty="0" err="1"/>
              <a:t>issue</a:t>
            </a:r>
            <a:r>
              <a:rPr lang="de-DE" sz="2800" dirty="0"/>
              <a:t> </a:t>
            </a:r>
            <a:r>
              <a:rPr lang="de-DE" sz="2800" dirty="0" err="1"/>
              <a:t>is</a:t>
            </a:r>
            <a:r>
              <a:rPr lang="de-DE" sz="2800" dirty="0"/>
              <a:t> </a:t>
            </a:r>
            <a:r>
              <a:rPr lang="de-DE" sz="2800" dirty="0" err="1"/>
              <a:t>finding</a:t>
            </a:r>
            <a:r>
              <a:rPr lang="de-DE" sz="2800" dirty="0"/>
              <a:t> </a:t>
            </a:r>
            <a:r>
              <a:rPr lang="de-DE" sz="2800" dirty="0" err="1"/>
              <a:t>the</a:t>
            </a:r>
            <a:r>
              <a:rPr lang="de-DE" sz="2800" dirty="0"/>
              <a:t> </a:t>
            </a:r>
            <a:r>
              <a:rPr lang="de-DE" sz="2800" dirty="0" err="1"/>
              <a:t>right</a:t>
            </a:r>
            <a:r>
              <a:rPr lang="de-DE" sz="2800" dirty="0"/>
              <a:t> </a:t>
            </a:r>
            <a:r>
              <a:rPr lang="de-DE" sz="2800" dirty="0" err="1"/>
              <a:t>balance</a:t>
            </a:r>
            <a:endParaRPr lang="de-DE" sz="2800" dirty="0"/>
          </a:p>
        </p:txBody>
      </p:sp>
    </p:spTree>
    <p:extLst>
      <p:ext uri="{BB962C8B-B14F-4D97-AF65-F5344CB8AC3E}">
        <p14:creationId xmlns:p14="http://schemas.microsoft.com/office/powerpoint/2010/main" val="361168362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AC916FF-047C-461E-9C14-3ABA67B02F8C}"/>
              </a:ext>
            </a:extLst>
          </p:cNvPr>
          <p:cNvSpPr>
            <a:spLocks noGrp="1"/>
          </p:cNvSpPr>
          <p:nvPr>
            <p:ph type="title"/>
          </p:nvPr>
        </p:nvSpPr>
        <p:spPr/>
        <p:txBody>
          <a:bodyPr/>
          <a:lstStyle/>
          <a:p>
            <a:r>
              <a:rPr lang="de-DE" dirty="0"/>
              <a:t>Coverage </a:t>
            </a:r>
            <a:r>
              <a:rPr lang="de-DE" dirty="0" err="1"/>
              <a:t>by</a:t>
            </a:r>
            <a:r>
              <a:rPr lang="de-DE" dirty="0"/>
              <a:t> social </a:t>
            </a:r>
            <a:r>
              <a:rPr lang="de-DE" dirty="0" err="1"/>
              <a:t>security</a:t>
            </a:r>
            <a:r>
              <a:rPr lang="de-DE" dirty="0"/>
              <a:t> </a:t>
            </a:r>
          </a:p>
        </p:txBody>
      </p:sp>
      <p:sp>
        <p:nvSpPr>
          <p:cNvPr id="3" name="Inhaltsplatzhalter 2">
            <a:extLst>
              <a:ext uri="{FF2B5EF4-FFF2-40B4-BE49-F238E27FC236}">
                <a16:creationId xmlns="" xmlns:a16="http://schemas.microsoft.com/office/drawing/2014/main" id="{D6384D8D-5699-44A8-855B-A500DAD86A3B}"/>
              </a:ext>
            </a:extLst>
          </p:cNvPr>
          <p:cNvSpPr>
            <a:spLocks noGrp="1"/>
          </p:cNvSpPr>
          <p:nvPr>
            <p:ph idx="1"/>
          </p:nvPr>
        </p:nvSpPr>
        <p:spPr/>
        <p:txBody>
          <a:bodyPr/>
          <a:lstStyle/>
          <a:p>
            <a:pPr>
              <a:buFont typeface="Wingdings" panose="05000000000000000000" pitchFamily="2" charset="2"/>
              <a:buChar char="v"/>
            </a:pPr>
            <a:r>
              <a:rPr lang="de-DE" sz="2800" dirty="0"/>
              <a:t>Who </a:t>
            </a:r>
            <a:r>
              <a:rPr lang="de-DE" sz="2800" dirty="0" err="1"/>
              <a:t>should</a:t>
            </a:r>
            <a:r>
              <a:rPr lang="de-DE" sz="2800" dirty="0"/>
              <a:t> </a:t>
            </a:r>
            <a:r>
              <a:rPr lang="de-DE" sz="2800" dirty="0" err="1"/>
              <a:t>be</a:t>
            </a:r>
            <a:r>
              <a:rPr lang="de-DE" sz="2800" dirty="0"/>
              <a:t> </a:t>
            </a:r>
            <a:r>
              <a:rPr lang="de-DE" sz="2800" dirty="0" err="1"/>
              <a:t>covered</a:t>
            </a:r>
            <a:r>
              <a:rPr lang="de-DE" sz="2800" dirty="0"/>
              <a:t>?</a:t>
            </a:r>
          </a:p>
          <a:p>
            <a:pPr>
              <a:buFont typeface="Wingdings" panose="05000000000000000000" pitchFamily="2" charset="2"/>
              <a:buChar char="Ø"/>
            </a:pPr>
            <a:r>
              <a:rPr lang="de-DE" sz="2800" dirty="0"/>
              <a:t>    </a:t>
            </a:r>
            <a:r>
              <a:rPr lang="de-DE" sz="2800" dirty="0" err="1"/>
              <a:t>No</a:t>
            </a:r>
            <a:r>
              <a:rPr lang="de-DE" sz="2800" dirty="0"/>
              <a:t> </a:t>
            </a:r>
            <a:r>
              <a:rPr lang="de-DE" sz="2800" dirty="0" err="1"/>
              <a:t>longer</a:t>
            </a:r>
            <a:r>
              <a:rPr lang="de-DE" sz="2800" dirty="0"/>
              <a:t> just </a:t>
            </a:r>
            <a:r>
              <a:rPr lang="de-DE" sz="2800" dirty="0" err="1"/>
              <a:t>the</a:t>
            </a:r>
            <a:r>
              <a:rPr lang="de-DE" sz="2800" dirty="0"/>
              <a:t> </a:t>
            </a:r>
            <a:r>
              <a:rPr lang="de-DE" sz="2800" dirty="0" err="1"/>
              <a:t>regular</a:t>
            </a:r>
            <a:r>
              <a:rPr lang="de-DE" sz="2800" dirty="0"/>
              <a:t> </a:t>
            </a:r>
            <a:r>
              <a:rPr lang="de-DE" sz="2800" dirty="0" err="1"/>
              <a:t>employment</a:t>
            </a:r>
            <a:endParaRPr lang="de-DE" sz="2800" dirty="0"/>
          </a:p>
          <a:p>
            <a:pPr marL="0" indent="0">
              <a:buNone/>
            </a:pPr>
            <a:r>
              <a:rPr lang="de-DE" sz="2800" dirty="0"/>
              <a:t>       </a:t>
            </a:r>
            <a:r>
              <a:rPr lang="de-DE" sz="2800" dirty="0" err="1"/>
              <a:t>contract</a:t>
            </a:r>
            <a:r>
              <a:rPr lang="de-DE" sz="2800" dirty="0"/>
              <a:t>?</a:t>
            </a:r>
          </a:p>
          <a:p>
            <a:pPr>
              <a:buFont typeface="Wingdings" panose="05000000000000000000" pitchFamily="2" charset="2"/>
              <a:buChar char="Ø"/>
            </a:pPr>
            <a:r>
              <a:rPr lang="de-DE" sz="2800" dirty="0"/>
              <a:t>     </a:t>
            </a:r>
            <a:r>
              <a:rPr lang="de-DE" sz="2800" dirty="0" err="1"/>
              <a:t>Everybody</a:t>
            </a:r>
            <a:r>
              <a:rPr lang="de-DE" sz="2800" dirty="0"/>
              <a:t> </a:t>
            </a:r>
            <a:r>
              <a:rPr lang="de-DE" sz="2800" dirty="0" err="1"/>
              <a:t>receiving</a:t>
            </a:r>
            <a:r>
              <a:rPr lang="de-DE" sz="2800" dirty="0"/>
              <a:t> </a:t>
            </a:r>
            <a:r>
              <a:rPr lang="de-DE" sz="2800" dirty="0" err="1"/>
              <a:t>income</a:t>
            </a:r>
            <a:r>
              <a:rPr lang="de-DE" sz="2800" dirty="0"/>
              <a:t> </a:t>
            </a:r>
            <a:r>
              <a:rPr lang="de-DE" sz="2800" dirty="0" err="1"/>
              <a:t>from</a:t>
            </a:r>
            <a:r>
              <a:rPr lang="de-DE" sz="2800" dirty="0"/>
              <a:t> </a:t>
            </a:r>
            <a:r>
              <a:rPr lang="de-DE" sz="2800" dirty="0" err="1"/>
              <a:t>work</a:t>
            </a:r>
            <a:r>
              <a:rPr lang="de-DE" sz="2800" dirty="0"/>
              <a:t>?</a:t>
            </a:r>
          </a:p>
          <a:p>
            <a:pPr>
              <a:buFont typeface="Wingdings" panose="05000000000000000000" pitchFamily="2" charset="2"/>
              <a:buChar char="ü"/>
            </a:pPr>
            <a:r>
              <a:rPr lang="de-DE" sz="2800" dirty="0"/>
              <a:t>        </a:t>
            </a:r>
            <a:r>
              <a:rPr lang="de-DE" sz="2800" dirty="0" err="1"/>
              <a:t>No</a:t>
            </a:r>
            <a:r>
              <a:rPr lang="de-DE" sz="2800" dirty="0"/>
              <a:t> </a:t>
            </a:r>
            <a:r>
              <a:rPr lang="de-DE" sz="2800" dirty="0" err="1"/>
              <a:t>longer</a:t>
            </a:r>
            <a:r>
              <a:rPr lang="de-DE" sz="2800" dirty="0"/>
              <a:t> </a:t>
            </a:r>
            <a:r>
              <a:rPr lang="de-DE" sz="2800" dirty="0" err="1"/>
              <a:t>employees</a:t>
            </a:r>
            <a:r>
              <a:rPr lang="de-DE" sz="2800" dirty="0"/>
              <a:t> vs. </a:t>
            </a:r>
            <a:r>
              <a:rPr lang="de-DE" sz="2800" dirty="0" err="1"/>
              <a:t>self</a:t>
            </a:r>
            <a:r>
              <a:rPr lang="de-DE" sz="2800" dirty="0"/>
              <a:t>-</a:t>
            </a:r>
          </a:p>
          <a:p>
            <a:pPr marL="0" indent="0">
              <a:buNone/>
            </a:pPr>
            <a:r>
              <a:rPr lang="de-DE" sz="2800" dirty="0"/>
              <a:t>           </a:t>
            </a:r>
            <a:r>
              <a:rPr lang="de-DE" sz="2800" dirty="0" err="1"/>
              <a:t>employed</a:t>
            </a:r>
            <a:r>
              <a:rPr lang="de-DE" sz="2800" dirty="0"/>
              <a:t>?</a:t>
            </a:r>
          </a:p>
          <a:p>
            <a:pPr>
              <a:buFont typeface="Wingdings" panose="05000000000000000000" pitchFamily="2" charset="2"/>
              <a:buChar char="Ø"/>
            </a:pPr>
            <a:r>
              <a:rPr lang="de-DE" sz="2800" dirty="0"/>
              <a:t>     All </a:t>
            </a:r>
            <a:r>
              <a:rPr lang="de-DE" sz="2800" dirty="0" err="1"/>
              <a:t>self-employed</a:t>
            </a:r>
            <a:r>
              <a:rPr lang="de-DE" sz="2800" dirty="0"/>
              <a:t> </a:t>
            </a:r>
            <a:r>
              <a:rPr lang="de-DE" sz="2800" dirty="0" err="1"/>
              <a:t>or</a:t>
            </a:r>
            <a:r>
              <a:rPr lang="de-DE" sz="2800" dirty="0"/>
              <a:t> </a:t>
            </a:r>
            <a:r>
              <a:rPr lang="de-DE" sz="2800" dirty="0" err="1"/>
              <a:t>only</a:t>
            </a:r>
            <a:r>
              <a:rPr lang="de-DE" sz="2800" dirty="0"/>
              <a:t> „Solo-Self-</a:t>
            </a:r>
          </a:p>
          <a:p>
            <a:pPr marL="0" indent="0">
              <a:buNone/>
            </a:pPr>
            <a:r>
              <a:rPr lang="de-DE" sz="2800" dirty="0"/>
              <a:t>        </a:t>
            </a:r>
            <a:r>
              <a:rPr lang="de-DE" sz="2800" dirty="0" err="1"/>
              <a:t>employed</a:t>
            </a:r>
            <a:r>
              <a:rPr lang="de-DE" sz="2800" dirty="0"/>
              <a:t>“, i.e. </a:t>
            </a:r>
            <a:r>
              <a:rPr lang="de-DE" sz="2800" dirty="0" err="1"/>
              <a:t>those</a:t>
            </a:r>
            <a:r>
              <a:rPr lang="de-DE" sz="2800" dirty="0"/>
              <a:t> </a:t>
            </a:r>
            <a:r>
              <a:rPr lang="de-DE" sz="2800" dirty="0" err="1"/>
              <a:t>without</a:t>
            </a:r>
            <a:r>
              <a:rPr lang="de-DE" sz="2800" dirty="0"/>
              <a:t> </a:t>
            </a:r>
            <a:r>
              <a:rPr lang="de-DE" sz="2800" dirty="0" err="1"/>
              <a:t>employees</a:t>
            </a:r>
            <a:endParaRPr lang="de-DE" sz="2800" dirty="0"/>
          </a:p>
          <a:p>
            <a:pPr marL="0" indent="0">
              <a:buNone/>
            </a:pPr>
            <a:r>
              <a:rPr lang="de-DE" sz="2800" dirty="0"/>
              <a:t>        </a:t>
            </a:r>
            <a:r>
              <a:rPr lang="de-DE" sz="2800" dirty="0" err="1"/>
              <a:t>themselves</a:t>
            </a:r>
            <a:endParaRPr lang="de-DE" sz="2800" dirty="0"/>
          </a:p>
        </p:txBody>
      </p:sp>
    </p:spTree>
    <p:extLst>
      <p:ext uri="{BB962C8B-B14F-4D97-AF65-F5344CB8AC3E}">
        <p14:creationId xmlns:p14="http://schemas.microsoft.com/office/powerpoint/2010/main" val="274840606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84BC4E11-1A8D-452A-A2AC-0A78EC52BEAE}"/>
              </a:ext>
            </a:extLst>
          </p:cNvPr>
          <p:cNvSpPr>
            <a:spLocks noGrp="1"/>
          </p:cNvSpPr>
          <p:nvPr>
            <p:ph type="title"/>
          </p:nvPr>
        </p:nvSpPr>
        <p:spPr/>
        <p:txBody>
          <a:bodyPr/>
          <a:lstStyle/>
          <a:p>
            <a:r>
              <a:rPr lang="de-DE" dirty="0"/>
              <a:t>Coverage </a:t>
            </a:r>
            <a:r>
              <a:rPr lang="de-DE" dirty="0" err="1"/>
              <a:t>by</a:t>
            </a:r>
            <a:r>
              <a:rPr lang="de-DE" dirty="0"/>
              <a:t> social </a:t>
            </a:r>
            <a:r>
              <a:rPr lang="de-DE" dirty="0" err="1"/>
              <a:t>security</a:t>
            </a:r>
            <a:endParaRPr lang="de-DE" dirty="0"/>
          </a:p>
        </p:txBody>
      </p:sp>
      <p:sp>
        <p:nvSpPr>
          <p:cNvPr id="3" name="Inhaltsplatzhalter 2">
            <a:extLst>
              <a:ext uri="{FF2B5EF4-FFF2-40B4-BE49-F238E27FC236}">
                <a16:creationId xmlns="" xmlns:a16="http://schemas.microsoft.com/office/drawing/2014/main" id="{B2B91AC3-CF83-48A4-8137-359CF2A4B5EE}"/>
              </a:ext>
            </a:extLst>
          </p:cNvPr>
          <p:cNvSpPr>
            <a:spLocks noGrp="1"/>
          </p:cNvSpPr>
          <p:nvPr>
            <p:ph idx="1"/>
          </p:nvPr>
        </p:nvSpPr>
        <p:spPr/>
        <p:txBody>
          <a:bodyPr/>
          <a:lstStyle/>
          <a:p>
            <a:pPr>
              <a:buFont typeface="Wingdings" panose="05000000000000000000" pitchFamily="2" charset="2"/>
              <a:buChar char="Ø"/>
            </a:pPr>
            <a:r>
              <a:rPr lang="de-DE" dirty="0"/>
              <a:t>     Payment of </a:t>
            </a:r>
            <a:r>
              <a:rPr lang="de-DE" dirty="0" err="1"/>
              <a:t>contribution</a:t>
            </a:r>
            <a:r>
              <a:rPr lang="de-DE" dirty="0"/>
              <a:t> in </a:t>
            </a:r>
            <a:r>
              <a:rPr lang="de-DE" dirty="0" err="1"/>
              <a:t>full</a:t>
            </a:r>
            <a:r>
              <a:rPr lang="de-DE" dirty="0"/>
              <a:t> </a:t>
            </a:r>
            <a:r>
              <a:rPr lang="de-DE" dirty="0" err="1"/>
              <a:t>or</a:t>
            </a:r>
            <a:endParaRPr lang="de-DE" dirty="0"/>
          </a:p>
          <a:p>
            <a:pPr marL="0" indent="0">
              <a:buNone/>
            </a:pPr>
            <a:r>
              <a:rPr lang="de-DE" dirty="0"/>
              <a:t>        </a:t>
            </a:r>
            <a:r>
              <a:rPr lang="de-DE" dirty="0" err="1"/>
              <a:t>reduced</a:t>
            </a:r>
            <a:r>
              <a:rPr lang="de-DE" dirty="0"/>
              <a:t>?</a:t>
            </a:r>
          </a:p>
          <a:p>
            <a:pPr>
              <a:buFont typeface="Wingdings" panose="05000000000000000000" pitchFamily="2" charset="2"/>
              <a:buChar char="Ø"/>
            </a:pPr>
            <a:r>
              <a:rPr lang="de-DE" dirty="0"/>
              <a:t>      </a:t>
            </a:r>
            <a:r>
              <a:rPr lang="de-DE" dirty="0" err="1"/>
              <a:t>How</a:t>
            </a:r>
            <a:r>
              <a:rPr lang="de-DE" dirty="0"/>
              <a:t> </a:t>
            </a:r>
            <a:r>
              <a:rPr lang="de-DE" dirty="0" err="1"/>
              <a:t>to</a:t>
            </a:r>
            <a:r>
              <a:rPr lang="de-DE" dirty="0"/>
              <a:t> </a:t>
            </a:r>
            <a:r>
              <a:rPr lang="de-DE" dirty="0" err="1"/>
              <a:t>administer</a:t>
            </a:r>
            <a:r>
              <a:rPr lang="de-DE" dirty="0"/>
              <a:t> </a:t>
            </a:r>
            <a:r>
              <a:rPr lang="de-DE" dirty="0" err="1"/>
              <a:t>self-employed</a:t>
            </a:r>
            <a:r>
              <a:rPr lang="de-DE" dirty="0"/>
              <a:t>?</a:t>
            </a:r>
          </a:p>
          <a:p>
            <a:endParaRPr lang="de-DE" dirty="0"/>
          </a:p>
          <a:p>
            <a:pPr>
              <a:buFont typeface="Wingdings" panose="05000000000000000000" pitchFamily="2" charset="2"/>
              <a:buChar char="v"/>
            </a:pPr>
            <a:r>
              <a:rPr lang="de-DE" dirty="0"/>
              <a:t> And </a:t>
            </a:r>
            <a:r>
              <a:rPr lang="de-DE" dirty="0" err="1"/>
              <a:t>as</a:t>
            </a:r>
            <a:r>
              <a:rPr lang="de-DE" dirty="0"/>
              <a:t> a </a:t>
            </a:r>
            <a:r>
              <a:rPr lang="de-DE" dirty="0" err="1"/>
              <a:t>consequence</a:t>
            </a:r>
            <a:r>
              <a:rPr lang="de-DE" dirty="0"/>
              <a:t>:</a:t>
            </a:r>
          </a:p>
          <a:p>
            <a:pPr>
              <a:buFont typeface="Wingdings" panose="05000000000000000000" pitchFamily="2" charset="2"/>
              <a:buChar char="Ø"/>
            </a:pPr>
            <a:r>
              <a:rPr lang="de-DE" dirty="0"/>
              <a:t>      </a:t>
            </a:r>
            <a:r>
              <a:rPr lang="de-DE" dirty="0" err="1"/>
              <a:t>Improvement</a:t>
            </a:r>
            <a:r>
              <a:rPr lang="de-DE" dirty="0"/>
              <a:t> of </a:t>
            </a:r>
            <a:r>
              <a:rPr lang="de-DE" dirty="0" err="1"/>
              <a:t>transfers</a:t>
            </a:r>
            <a:r>
              <a:rPr lang="de-DE" dirty="0"/>
              <a:t> of </a:t>
            </a:r>
            <a:r>
              <a:rPr lang="de-DE" dirty="0" err="1"/>
              <a:t>rights</a:t>
            </a:r>
            <a:endParaRPr lang="de-DE" dirty="0"/>
          </a:p>
          <a:p>
            <a:pPr>
              <a:buFont typeface="Wingdings" panose="05000000000000000000" pitchFamily="2" charset="2"/>
              <a:buChar char="v"/>
            </a:pPr>
            <a:r>
              <a:rPr lang="de-DE" dirty="0"/>
              <a:t> </a:t>
            </a:r>
            <a:r>
              <a:rPr lang="de-DE" dirty="0" err="1"/>
              <a:t>Or</a:t>
            </a:r>
            <a:r>
              <a:rPr lang="de-DE" dirty="0"/>
              <a:t> </a:t>
            </a:r>
            <a:r>
              <a:rPr lang="de-DE" dirty="0" err="1"/>
              <a:t>even</a:t>
            </a:r>
            <a:r>
              <a:rPr lang="de-DE" dirty="0"/>
              <a:t> </a:t>
            </a:r>
            <a:r>
              <a:rPr lang="de-DE" dirty="0" err="1"/>
              <a:t>replacing</a:t>
            </a:r>
            <a:r>
              <a:rPr lang="de-DE" dirty="0"/>
              <a:t> </a:t>
            </a:r>
            <a:r>
              <a:rPr lang="de-DE" dirty="0" err="1"/>
              <a:t>the</a:t>
            </a:r>
            <a:r>
              <a:rPr lang="de-DE" dirty="0"/>
              <a:t> </a:t>
            </a:r>
            <a:r>
              <a:rPr lang="de-DE" dirty="0" err="1"/>
              <a:t>system</a:t>
            </a:r>
            <a:r>
              <a:rPr lang="de-DE" dirty="0"/>
              <a:t> </a:t>
            </a:r>
            <a:r>
              <a:rPr lang="de-DE" dirty="0" err="1"/>
              <a:t>generally</a:t>
            </a:r>
            <a:endParaRPr lang="de-DE" dirty="0"/>
          </a:p>
        </p:txBody>
      </p:sp>
    </p:spTree>
    <p:extLst>
      <p:ext uri="{BB962C8B-B14F-4D97-AF65-F5344CB8AC3E}">
        <p14:creationId xmlns:p14="http://schemas.microsoft.com/office/powerpoint/2010/main" val="111532038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5B5AA0C6-2834-4652-A3F4-B4F4216B117E}"/>
              </a:ext>
            </a:extLst>
          </p:cNvPr>
          <p:cNvSpPr>
            <a:spLocks noGrp="1"/>
          </p:cNvSpPr>
          <p:nvPr>
            <p:ph type="title"/>
          </p:nvPr>
        </p:nvSpPr>
        <p:spPr/>
        <p:txBody>
          <a:bodyPr/>
          <a:lstStyle/>
          <a:p>
            <a:r>
              <a:rPr lang="de-DE" dirty="0"/>
              <a:t>System flexible </a:t>
            </a:r>
            <a:r>
              <a:rPr lang="de-DE" dirty="0" err="1"/>
              <a:t>enough</a:t>
            </a:r>
            <a:r>
              <a:rPr lang="de-DE" dirty="0"/>
              <a:t>?</a:t>
            </a:r>
          </a:p>
        </p:txBody>
      </p:sp>
      <p:sp>
        <p:nvSpPr>
          <p:cNvPr id="3" name="Inhaltsplatzhalter 2">
            <a:extLst>
              <a:ext uri="{FF2B5EF4-FFF2-40B4-BE49-F238E27FC236}">
                <a16:creationId xmlns="" xmlns:a16="http://schemas.microsoft.com/office/drawing/2014/main" id="{A6938E73-3FC2-42FB-8F9E-782F6000657E}"/>
              </a:ext>
            </a:extLst>
          </p:cNvPr>
          <p:cNvSpPr>
            <a:spLocks noGrp="1"/>
          </p:cNvSpPr>
          <p:nvPr>
            <p:ph idx="1"/>
          </p:nvPr>
        </p:nvSpPr>
        <p:spPr/>
        <p:txBody>
          <a:bodyPr/>
          <a:lstStyle/>
          <a:p>
            <a:pPr>
              <a:buFont typeface="Wingdings" panose="05000000000000000000" pitchFamily="2" charset="2"/>
              <a:buChar char="v"/>
            </a:pPr>
            <a:r>
              <a:rPr lang="de-DE" dirty="0"/>
              <a:t>Basic </a:t>
            </a:r>
            <a:r>
              <a:rPr lang="de-DE" dirty="0" err="1"/>
              <a:t>pension</a:t>
            </a:r>
            <a:r>
              <a:rPr lang="de-DE" dirty="0"/>
              <a:t> </a:t>
            </a:r>
            <a:r>
              <a:rPr lang="de-DE" dirty="0" err="1"/>
              <a:t>for</a:t>
            </a:r>
            <a:r>
              <a:rPr lang="de-DE" dirty="0"/>
              <a:t> </a:t>
            </a:r>
            <a:r>
              <a:rPr lang="de-DE" dirty="0" err="1"/>
              <a:t>the</a:t>
            </a:r>
            <a:r>
              <a:rPr lang="de-DE" dirty="0"/>
              <a:t> </a:t>
            </a:r>
            <a:r>
              <a:rPr lang="de-DE" dirty="0" err="1"/>
              <a:t>poor</a:t>
            </a:r>
            <a:r>
              <a:rPr lang="de-DE" dirty="0"/>
              <a:t>?</a:t>
            </a:r>
          </a:p>
          <a:p>
            <a:pPr>
              <a:buFont typeface="Wingdings" panose="05000000000000000000" pitchFamily="2" charset="2"/>
              <a:buChar char="v"/>
            </a:pPr>
            <a:r>
              <a:rPr lang="de-DE" dirty="0"/>
              <a:t>Flexible </a:t>
            </a:r>
            <a:r>
              <a:rPr lang="de-DE" dirty="0" err="1"/>
              <a:t>retirement</a:t>
            </a:r>
            <a:r>
              <a:rPr lang="de-DE" dirty="0"/>
              <a:t> </a:t>
            </a:r>
            <a:r>
              <a:rPr lang="de-DE" dirty="0" err="1"/>
              <a:t>age</a:t>
            </a:r>
            <a:endParaRPr lang="de-DE" dirty="0"/>
          </a:p>
          <a:p>
            <a:pPr>
              <a:buFont typeface="Wingdings" panose="05000000000000000000" pitchFamily="2" charset="2"/>
              <a:buChar char="v"/>
            </a:pPr>
            <a:r>
              <a:rPr lang="de-DE" dirty="0"/>
              <a:t>Part-time </a:t>
            </a:r>
            <a:r>
              <a:rPr lang="de-DE" dirty="0" err="1"/>
              <a:t>retirement</a:t>
            </a:r>
            <a:endParaRPr lang="de-DE" dirty="0"/>
          </a:p>
          <a:p>
            <a:pPr>
              <a:buFont typeface="Wingdings" panose="05000000000000000000" pitchFamily="2" charset="2"/>
              <a:buChar char="v"/>
            </a:pPr>
            <a:r>
              <a:rPr lang="de-DE" dirty="0"/>
              <a:t>Coverage of </a:t>
            </a:r>
            <a:r>
              <a:rPr lang="de-DE" dirty="0" err="1"/>
              <a:t>sabbaticals</a:t>
            </a:r>
            <a:r>
              <a:rPr lang="de-DE" dirty="0"/>
              <a:t> etc.</a:t>
            </a:r>
          </a:p>
          <a:p>
            <a:pPr>
              <a:buFont typeface="Wingdings" panose="05000000000000000000" pitchFamily="2" charset="2"/>
              <a:buChar char="v"/>
            </a:pPr>
            <a:endParaRPr lang="de-DE" dirty="0"/>
          </a:p>
          <a:p>
            <a:pPr>
              <a:buFont typeface="Wingdings" panose="05000000000000000000" pitchFamily="2" charset="2"/>
              <a:buChar char="v"/>
            </a:pPr>
            <a:r>
              <a:rPr lang="de-DE" dirty="0"/>
              <a:t>Special </a:t>
            </a:r>
            <a:r>
              <a:rPr lang="de-DE" dirty="0" err="1"/>
              <a:t>aspect</a:t>
            </a:r>
            <a:r>
              <a:rPr lang="de-DE" dirty="0"/>
              <a:t>: </a:t>
            </a:r>
            <a:r>
              <a:rPr lang="de-DE" dirty="0" err="1"/>
              <a:t>automatism</a:t>
            </a:r>
            <a:r>
              <a:rPr lang="de-DE" dirty="0"/>
              <a:t> in legal </a:t>
            </a:r>
            <a:r>
              <a:rPr lang="de-DE" dirty="0" err="1"/>
              <a:t>retirement</a:t>
            </a:r>
            <a:r>
              <a:rPr lang="de-DE" dirty="0"/>
              <a:t> </a:t>
            </a:r>
            <a:r>
              <a:rPr lang="de-DE" dirty="0" err="1"/>
              <a:t>age</a:t>
            </a:r>
            <a:r>
              <a:rPr lang="de-DE" dirty="0"/>
              <a:t> </a:t>
            </a:r>
            <a:r>
              <a:rPr lang="de-DE" dirty="0" err="1"/>
              <a:t>depending</a:t>
            </a:r>
            <a:r>
              <a:rPr lang="de-DE" dirty="0"/>
              <a:t> on </a:t>
            </a:r>
            <a:r>
              <a:rPr lang="de-DE" dirty="0" err="1"/>
              <a:t>relation</a:t>
            </a:r>
            <a:r>
              <a:rPr lang="de-DE" dirty="0"/>
              <a:t> </a:t>
            </a:r>
            <a:r>
              <a:rPr lang="de-DE" dirty="0" err="1"/>
              <a:t>worker</a:t>
            </a:r>
            <a:r>
              <a:rPr lang="de-DE" dirty="0"/>
              <a:t> / </a:t>
            </a:r>
            <a:r>
              <a:rPr lang="de-DE" dirty="0" err="1"/>
              <a:t>retiree</a:t>
            </a:r>
            <a:r>
              <a:rPr lang="de-DE" dirty="0"/>
              <a:t> (</a:t>
            </a:r>
            <a:r>
              <a:rPr lang="de-DE" dirty="0" err="1"/>
              <a:t>dependency</a:t>
            </a:r>
            <a:r>
              <a:rPr lang="de-DE" dirty="0"/>
              <a:t> </a:t>
            </a:r>
            <a:r>
              <a:rPr lang="de-DE" dirty="0" err="1"/>
              <a:t>ratio</a:t>
            </a:r>
            <a:r>
              <a:rPr lang="de-DE" dirty="0"/>
              <a:t>)</a:t>
            </a:r>
          </a:p>
        </p:txBody>
      </p:sp>
    </p:spTree>
    <p:extLst>
      <p:ext uri="{BB962C8B-B14F-4D97-AF65-F5344CB8AC3E}">
        <p14:creationId xmlns:p14="http://schemas.microsoft.com/office/powerpoint/2010/main" val="1848896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Another story</a:t>
            </a:r>
            <a:endParaRPr lang="de-DE" dirty="0"/>
          </a:p>
        </p:txBody>
      </p:sp>
      <p:sp>
        <p:nvSpPr>
          <p:cNvPr id="3" name="Inhaltsplatzhalter 2"/>
          <p:cNvSpPr>
            <a:spLocks noGrp="1"/>
          </p:cNvSpPr>
          <p:nvPr>
            <p:ph idx="1"/>
          </p:nvPr>
        </p:nvSpPr>
        <p:spPr/>
        <p:txBody>
          <a:bodyPr/>
          <a:lstStyle/>
          <a:p>
            <a:pPr>
              <a:buFont typeface="Wingdings" panose="05000000000000000000" pitchFamily="2" charset="2"/>
              <a:buChar char="v"/>
            </a:pPr>
            <a:r>
              <a:rPr lang="en-US" dirty="0"/>
              <a:t>Increase of retirement age</a:t>
            </a:r>
          </a:p>
          <a:p>
            <a:pPr>
              <a:buFont typeface="Wingdings" panose="05000000000000000000" pitchFamily="2" charset="2"/>
              <a:buChar char="Ø"/>
            </a:pPr>
            <a:r>
              <a:rPr lang="en-US" dirty="0"/>
              <a:t>   People want to retire earlier – in part</a:t>
            </a:r>
          </a:p>
          <a:p>
            <a:pPr>
              <a:buFont typeface="Wingdings" panose="05000000000000000000" pitchFamily="2" charset="2"/>
              <a:buChar char="ü"/>
            </a:pPr>
            <a:r>
              <a:rPr lang="en-US" dirty="0"/>
              <a:t>       Strict riles in social security do not</a:t>
            </a:r>
          </a:p>
          <a:p>
            <a:pPr marL="0" indent="0">
              <a:buNone/>
            </a:pPr>
            <a:r>
              <a:rPr lang="en-US" dirty="0"/>
              <a:t>          allow part-time retirement</a:t>
            </a:r>
          </a:p>
          <a:p>
            <a:pPr>
              <a:buFont typeface="Wingdings" panose="05000000000000000000" pitchFamily="2" charset="2"/>
              <a:buChar char="§"/>
            </a:pPr>
            <a:r>
              <a:rPr lang="en-US" dirty="0"/>
              <a:t>  Issue of flexibility?</a:t>
            </a:r>
            <a:endParaRPr lang="de-DE" dirty="0"/>
          </a:p>
        </p:txBody>
      </p:sp>
    </p:spTree>
    <p:extLst>
      <p:ext uri="{BB962C8B-B14F-4D97-AF65-F5344CB8AC3E}">
        <p14:creationId xmlns:p14="http://schemas.microsoft.com/office/powerpoint/2010/main" val="197921124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119E229-AE3D-457A-9B7E-27DCBB415402}"/>
              </a:ext>
            </a:extLst>
          </p:cNvPr>
          <p:cNvSpPr>
            <a:spLocks noGrp="1"/>
          </p:cNvSpPr>
          <p:nvPr>
            <p:ph type="title"/>
          </p:nvPr>
        </p:nvSpPr>
        <p:spPr/>
        <p:txBody>
          <a:bodyPr/>
          <a:lstStyle/>
          <a:p>
            <a:r>
              <a:rPr lang="de-DE" dirty="0" err="1"/>
              <a:t>Social</a:t>
            </a:r>
            <a:r>
              <a:rPr lang="de-DE" dirty="0"/>
              <a:t> </a:t>
            </a:r>
            <a:r>
              <a:rPr lang="de-DE" dirty="0" err="1"/>
              <a:t>security</a:t>
            </a:r>
            <a:r>
              <a:rPr lang="de-DE" dirty="0"/>
              <a:t> </a:t>
            </a:r>
            <a:r>
              <a:rPr lang="de-DE" dirty="0" err="1"/>
              <a:t>overall</a:t>
            </a:r>
            <a:endParaRPr lang="de-DE" dirty="0"/>
          </a:p>
        </p:txBody>
      </p:sp>
      <p:sp>
        <p:nvSpPr>
          <p:cNvPr id="3" name="Inhaltsplatzhalter 2">
            <a:extLst>
              <a:ext uri="{FF2B5EF4-FFF2-40B4-BE49-F238E27FC236}">
                <a16:creationId xmlns="" xmlns:a16="http://schemas.microsoft.com/office/drawing/2014/main" id="{E8C2DDAD-563F-4C64-982E-9EED5F464F59}"/>
              </a:ext>
            </a:extLst>
          </p:cNvPr>
          <p:cNvSpPr>
            <a:spLocks noGrp="1"/>
          </p:cNvSpPr>
          <p:nvPr>
            <p:ph idx="1"/>
          </p:nvPr>
        </p:nvSpPr>
        <p:spPr/>
        <p:txBody>
          <a:bodyPr/>
          <a:lstStyle/>
          <a:p>
            <a:pPr>
              <a:buFont typeface="Wingdings" panose="05000000000000000000" pitchFamily="2" charset="2"/>
              <a:buChar char="v"/>
            </a:pPr>
            <a:r>
              <a:rPr lang="de-DE" sz="2400" dirty="0" err="1"/>
              <a:t>What</a:t>
            </a:r>
            <a:r>
              <a:rPr lang="de-DE" sz="2400" dirty="0"/>
              <a:t> </a:t>
            </a:r>
            <a:r>
              <a:rPr lang="de-DE" sz="2400" dirty="0" err="1"/>
              <a:t>would</a:t>
            </a:r>
            <a:r>
              <a:rPr lang="de-DE" sz="2400" dirty="0"/>
              <a:t> </a:t>
            </a:r>
            <a:r>
              <a:rPr lang="de-DE" sz="2400" dirty="0" err="1"/>
              <a:t>be</a:t>
            </a:r>
            <a:r>
              <a:rPr lang="de-DE" sz="2400" dirty="0"/>
              <a:t> </a:t>
            </a:r>
            <a:r>
              <a:rPr lang="de-DE" sz="2400" dirty="0" err="1"/>
              <a:t>the</a:t>
            </a:r>
            <a:r>
              <a:rPr lang="de-DE" sz="2400" dirty="0"/>
              <a:t> </a:t>
            </a:r>
            <a:r>
              <a:rPr lang="de-DE" sz="2400" dirty="0" err="1"/>
              <a:t>right</a:t>
            </a:r>
            <a:r>
              <a:rPr lang="de-DE" sz="2400" dirty="0"/>
              <a:t> </a:t>
            </a:r>
            <a:r>
              <a:rPr lang="de-DE" sz="2400" dirty="0" err="1"/>
              <a:t>system</a:t>
            </a:r>
            <a:r>
              <a:rPr lang="de-DE" sz="2400" dirty="0"/>
              <a:t>?</a:t>
            </a:r>
          </a:p>
          <a:p>
            <a:pPr>
              <a:buFont typeface="Wingdings" panose="05000000000000000000" pitchFamily="2" charset="2"/>
              <a:buChar char="Ø"/>
            </a:pPr>
            <a:r>
              <a:rPr lang="de-DE" sz="2400" dirty="0"/>
              <a:t>Different </a:t>
            </a:r>
            <a:r>
              <a:rPr lang="de-DE" sz="2400" dirty="0" err="1"/>
              <a:t>philosophies</a:t>
            </a:r>
            <a:r>
              <a:rPr lang="de-DE" sz="2400" dirty="0"/>
              <a:t> in Europe:</a:t>
            </a:r>
          </a:p>
          <a:p>
            <a:pPr>
              <a:buFont typeface="Wingdings" panose="05000000000000000000" pitchFamily="2" charset="2"/>
              <a:buChar char="ü"/>
            </a:pPr>
            <a:r>
              <a:rPr lang="de-DE" sz="2400" dirty="0"/>
              <a:t>      </a:t>
            </a:r>
            <a:r>
              <a:rPr lang="de-DE" sz="2400" dirty="0" err="1"/>
              <a:t>Anglo</a:t>
            </a:r>
            <a:r>
              <a:rPr lang="de-DE" sz="2400" dirty="0"/>
              <a:t> Saxon </a:t>
            </a:r>
            <a:r>
              <a:rPr lang="de-DE" sz="2400" dirty="0" err="1"/>
              <a:t>model</a:t>
            </a:r>
            <a:r>
              <a:rPr lang="de-DE" sz="2400" dirty="0"/>
              <a:t> of </a:t>
            </a:r>
            <a:r>
              <a:rPr lang="de-DE" sz="2400" dirty="0" err="1"/>
              <a:t>relatively</a:t>
            </a:r>
            <a:r>
              <a:rPr lang="de-DE" sz="2400" dirty="0"/>
              <a:t> </a:t>
            </a:r>
            <a:r>
              <a:rPr lang="de-DE" sz="2400" dirty="0" err="1"/>
              <a:t>low</a:t>
            </a:r>
            <a:r>
              <a:rPr lang="de-DE" sz="2400" dirty="0"/>
              <a:t> </a:t>
            </a:r>
            <a:r>
              <a:rPr lang="de-DE" sz="2400" dirty="0" err="1"/>
              <a:t>benefits</a:t>
            </a:r>
            <a:r>
              <a:rPr lang="de-DE" sz="2400" dirty="0"/>
              <a:t> –</a:t>
            </a:r>
          </a:p>
          <a:p>
            <a:pPr marL="0" indent="0">
              <a:buNone/>
            </a:pPr>
            <a:r>
              <a:rPr lang="de-DE" sz="2400" dirty="0"/>
              <a:t>         </a:t>
            </a:r>
            <a:r>
              <a:rPr lang="de-DE" sz="2400" dirty="0" err="1"/>
              <a:t>poeple</a:t>
            </a:r>
            <a:r>
              <a:rPr lang="de-DE" sz="2400" dirty="0"/>
              <a:t> </a:t>
            </a:r>
            <a:r>
              <a:rPr lang="de-DE" sz="2400" dirty="0" err="1"/>
              <a:t>should</a:t>
            </a:r>
            <a:r>
              <a:rPr lang="de-DE" sz="2400" dirty="0"/>
              <a:t> care </a:t>
            </a:r>
            <a:r>
              <a:rPr lang="de-DE" sz="2400" dirty="0" err="1"/>
              <a:t>for</a:t>
            </a:r>
            <a:r>
              <a:rPr lang="de-DE" sz="2400" dirty="0"/>
              <a:t> </a:t>
            </a:r>
            <a:r>
              <a:rPr lang="de-DE" sz="2400" dirty="0" err="1"/>
              <a:t>themseleves</a:t>
            </a:r>
            <a:endParaRPr lang="de-DE" sz="2400" dirty="0"/>
          </a:p>
          <a:p>
            <a:pPr>
              <a:buFont typeface="Wingdings" panose="05000000000000000000" pitchFamily="2" charset="2"/>
              <a:buChar char="ü"/>
            </a:pPr>
            <a:r>
              <a:rPr lang="de-DE" sz="2400" dirty="0"/>
              <a:t>      </a:t>
            </a:r>
            <a:r>
              <a:rPr lang="de-DE" sz="2400" dirty="0" err="1"/>
              <a:t>Bismarckian</a:t>
            </a:r>
            <a:r>
              <a:rPr lang="de-DE" sz="2400" dirty="0"/>
              <a:t> </a:t>
            </a:r>
            <a:r>
              <a:rPr lang="de-DE" sz="2400" dirty="0" err="1"/>
              <a:t>model</a:t>
            </a:r>
            <a:endParaRPr lang="de-DE" sz="2400" dirty="0"/>
          </a:p>
          <a:p>
            <a:pPr>
              <a:buFont typeface="Wingdings" panose="05000000000000000000" pitchFamily="2" charset="2"/>
              <a:buChar char="§"/>
            </a:pPr>
            <a:r>
              <a:rPr lang="de-DE" sz="2400" dirty="0"/>
              <a:t>          </a:t>
            </a:r>
            <a:r>
              <a:rPr lang="de-DE" sz="2400" dirty="0" err="1"/>
              <a:t>Mandatory</a:t>
            </a:r>
            <a:r>
              <a:rPr lang="de-DE" sz="2400" dirty="0"/>
              <a:t> </a:t>
            </a:r>
            <a:r>
              <a:rPr lang="de-DE" sz="2400" dirty="0" err="1"/>
              <a:t>insurance</a:t>
            </a:r>
            <a:r>
              <a:rPr lang="de-DE" sz="2400" dirty="0"/>
              <a:t> and in </a:t>
            </a:r>
            <a:r>
              <a:rPr lang="de-DE" sz="2400" dirty="0" err="1"/>
              <a:t>pensions</a:t>
            </a:r>
            <a:r>
              <a:rPr lang="de-DE" sz="2400" dirty="0"/>
              <a:t> </a:t>
            </a:r>
            <a:r>
              <a:rPr lang="de-DE" sz="2400" dirty="0" err="1"/>
              <a:t>benefits</a:t>
            </a:r>
            <a:endParaRPr lang="de-DE" sz="2400" dirty="0"/>
          </a:p>
          <a:p>
            <a:pPr marL="0" indent="0">
              <a:buNone/>
            </a:pPr>
            <a:r>
              <a:rPr lang="de-DE" sz="2400" dirty="0"/>
              <a:t>              in </a:t>
            </a:r>
            <a:r>
              <a:rPr lang="de-DE" sz="2400" dirty="0" err="1"/>
              <a:t>relation</a:t>
            </a:r>
            <a:r>
              <a:rPr lang="de-DE" sz="2400" dirty="0"/>
              <a:t> </a:t>
            </a:r>
            <a:r>
              <a:rPr lang="de-DE" sz="2400" dirty="0" err="1"/>
              <a:t>to</a:t>
            </a:r>
            <a:r>
              <a:rPr lang="de-DE" sz="2400" dirty="0"/>
              <a:t> </a:t>
            </a:r>
            <a:r>
              <a:rPr lang="de-DE" sz="2400" dirty="0" err="1"/>
              <a:t>income</a:t>
            </a:r>
            <a:r>
              <a:rPr lang="de-DE" sz="2400" dirty="0"/>
              <a:t> and </a:t>
            </a:r>
            <a:r>
              <a:rPr lang="de-DE" sz="2400" dirty="0" err="1"/>
              <a:t>contributions</a:t>
            </a:r>
            <a:r>
              <a:rPr lang="de-DE" sz="2400" dirty="0"/>
              <a:t> </a:t>
            </a:r>
            <a:r>
              <a:rPr lang="de-DE" sz="2400" dirty="0" err="1"/>
              <a:t>paid</a:t>
            </a:r>
            <a:endParaRPr lang="de-DE" sz="2400" dirty="0"/>
          </a:p>
          <a:p>
            <a:pPr>
              <a:buFont typeface="Wingdings" panose="05000000000000000000" pitchFamily="2" charset="2"/>
              <a:buChar char="ü"/>
            </a:pPr>
            <a:r>
              <a:rPr lang="de-DE" sz="2400" dirty="0"/>
              <a:t>      </a:t>
            </a:r>
            <a:r>
              <a:rPr lang="de-DE" sz="2400" dirty="0" err="1"/>
              <a:t>Dutch</a:t>
            </a:r>
            <a:r>
              <a:rPr lang="de-DE" sz="2400" dirty="0"/>
              <a:t> and </a:t>
            </a:r>
            <a:r>
              <a:rPr lang="de-DE" sz="2400" dirty="0" err="1"/>
              <a:t>somehow</a:t>
            </a:r>
            <a:r>
              <a:rPr lang="de-DE" sz="2400" dirty="0"/>
              <a:t> also Nordic </a:t>
            </a:r>
            <a:r>
              <a:rPr lang="de-DE" sz="2400" dirty="0" err="1"/>
              <a:t>model</a:t>
            </a:r>
            <a:r>
              <a:rPr lang="de-DE" sz="2400" dirty="0"/>
              <a:t>:</a:t>
            </a:r>
          </a:p>
          <a:p>
            <a:pPr>
              <a:buFont typeface="Wingdings" panose="05000000000000000000" pitchFamily="2" charset="2"/>
              <a:buChar char="§"/>
            </a:pPr>
            <a:r>
              <a:rPr lang="de-DE" sz="2400" dirty="0"/>
              <a:t>           </a:t>
            </a:r>
            <a:r>
              <a:rPr lang="de-DE" sz="2400" dirty="0" err="1"/>
              <a:t>Equal</a:t>
            </a:r>
            <a:r>
              <a:rPr lang="de-DE" sz="2400" dirty="0"/>
              <a:t> </a:t>
            </a:r>
            <a:r>
              <a:rPr lang="de-DE" sz="2400" dirty="0" err="1"/>
              <a:t>basic</a:t>
            </a:r>
            <a:r>
              <a:rPr lang="de-DE" sz="2400" dirty="0"/>
              <a:t> </a:t>
            </a:r>
            <a:r>
              <a:rPr lang="de-DE" sz="2400" dirty="0" err="1"/>
              <a:t>income</a:t>
            </a:r>
            <a:r>
              <a:rPr lang="de-DE" sz="2400" dirty="0"/>
              <a:t> </a:t>
            </a:r>
            <a:r>
              <a:rPr lang="de-DE" sz="2400" dirty="0" err="1"/>
              <a:t>for</a:t>
            </a:r>
            <a:r>
              <a:rPr lang="de-DE" sz="2400" dirty="0"/>
              <a:t> </a:t>
            </a:r>
            <a:r>
              <a:rPr lang="de-DE" sz="2400" dirty="0" err="1"/>
              <a:t>everybody</a:t>
            </a:r>
            <a:r>
              <a:rPr lang="de-DE" sz="2400" dirty="0"/>
              <a:t> plus</a:t>
            </a:r>
          </a:p>
          <a:p>
            <a:pPr marL="0" indent="0">
              <a:buNone/>
            </a:pPr>
            <a:r>
              <a:rPr lang="de-DE" sz="2400" dirty="0"/>
              <a:t>              </a:t>
            </a:r>
            <a:r>
              <a:rPr lang="de-DE" sz="2400" dirty="0" err="1"/>
              <a:t>supplementary</a:t>
            </a:r>
            <a:r>
              <a:rPr lang="de-DE" sz="2400" dirty="0"/>
              <a:t> </a:t>
            </a:r>
            <a:r>
              <a:rPr lang="de-DE" sz="2400" dirty="0" err="1"/>
              <a:t>schemes</a:t>
            </a:r>
            <a:endParaRPr lang="de-DE" sz="2400" dirty="0"/>
          </a:p>
        </p:txBody>
      </p:sp>
    </p:spTree>
    <p:extLst>
      <p:ext uri="{BB962C8B-B14F-4D97-AF65-F5344CB8AC3E}">
        <p14:creationId xmlns:p14="http://schemas.microsoft.com/office/powerpoint/2010/main" val="3136163903"/>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B38D909-C190-4956-B61C-90CFBAC9D0FA}"/>
              </a:ext>
            </a:extLst>
          </p:cNvPr>
          <p:cNvSpPr>
            <a:spLocks noGrp="1"/>
          </p:cNvSpPr>
          <p:nvPr>
            <p:ph type="title"/>
          </p:nvPr>
        </p:nvSpPr>
        <p:spPr/>
        <p:txBody>
          <a:bodyPr/>
          <a:lstStyle/>
          <a:p>
            <a:r>
              <a:rPr lang="de-DE" dirty="0"/>
              <a:t>Open </a:t>
            </a:r>
            <a:r>
              <a:rPr lang="de-DE" dirty="0" err="1"/>
              <a:t>Issues</a:t>
            </a:r>
            <a:endParaRPr lang="de-DE" dirty="0"/>
          </a:p>
        </p:txBody>
      </p:sp>
      <p:sp>
        <p:nvSpPr>
          <p:cNvPr id="3" name="Inhaltsplatzhalter 2">
            <a:extLst>
              <a:ext uri="{FF2B5EF4-FFF2-40B4-BE49-F238E27FC236}">
                <a16:creationId xmlns="" xmlns:a16="http://schemas.microsoft.com/office/drawing/2014/main" id="{4F302007-1F5B-4872-9EF3-74A089092CF2}"/>
              </a:ext>
            </a:extLst>
          </p:cNvPr>
          <p:cNvSpPr>
            <a:spLocks noGrp="1"/>
          </p:cNvSpPr>
          <p:nvPr>
            <p:ph idx="1"/>
          </p:nvPr>
        </p:nvSpPr>
        <p:spPr/>
        <p:txBody>
          <a:bodyPr/>
          <a:lstStyle/>
          <a:p>
            <a:pPr>
              <a:buFont typeface="Wingdings" panose="05000000000000000000" pitchFamily="2" charset="2"/>
              <a:buChar char="v"/>
            </a:pPr>
            <a:r>
              <a:rPr lang="de-DE" dirty="0"/>
              <a:t>Collective </a:t>
            </a:r>
            <a:r>
              <a:rPr lang="de-DE" dirty="0" err="1"/>
              <a:t>Bargaining</a:t>
            </a:r>
            <a:r>
              <a:rPr lang="de-DE" dirty="0"/>
              <a:t> and </a:t>
            </a:r>
            <a:r>
              <a:rPr lang="de-DE" dirty="0" err="1"/>
              <a:t>Flexibilization</a:t>
            </a:r>
            <a:endParaRPr lang="de-DE" dirty="0"/>
          </a:p>
          <a:p>
            <a:pPr>
              <a:buFont typeface="Wingdings" panose="05000000000000000000" pitchFamily="2" charset="2"/>
              <a:buChar char="v"/>
            </a:pPr>
            <a:r>
              <a:rPr lang="de-DE" dirty="0"/>
              <a:t>Works Council and </a:t>
            </a:r>
            <a:r>
              <a:rPr lang="de-DE" dirty="0" err="1"/>
              <a:t>Flexibility</a:t>
            </a:r>
            <a:endParaRPr lang="de-DE" dirty="0"/>
          </a:p>
        </p:txBody>
      </p:sp>
    </p:spTree>
    <p:extLst>
      <p:ext uri="{BB962C8B-B14F-4D97-AF65-F5344CB8AC3E}">
        <p14:creationId xmlns:p14="http://schemas.microsoft.com/office/powerpoint/2010/main" val="54570226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a:extLst>
              <a:ext uri="{FF2B5EF4-FFF2-40B4-BE49-F238E27FC236}">
                <a16:creationId xmlns="" xmlns:a16="http://schemas.microsoft.com/office/drawing/2014/main" id="{EC9B42F2-1061-4D78-9D5E-D191F307673A}"/>
              </a:ext>
            </a:extLst>
          </p:cNvPr>
          <p:cNvSpPr>
            <a:spLocks noGrp="1"/>
          </p:cNvSpPr>
          <p:nvPr>
            <p:ph type="title"/>
          </p:nvPr>
        </p:nvSpPr>
        <p:spPr/>
        <p:txBody>
          <a:bodyPr/>
          <a:lstStyle/>
          <a:p>
            <a:r>
              <a:rPr lang="de-DE" altLang="de-DE"/>
              <a:t>Collective Agreements</a:t>
            </a:r>
          </a:p>
        </p:txBody>
      </p:sp>
      <p:sp>
        <p:nvSpPr>
          <p:cNvPr id="3" name="Inhaltsplatzhalter 2">
            <a:extLst>
              <a:ext uri="{FF2B5EF4-FFF2-40B4-BE49-F238E27FC236}">
                <a16:creationId xmlns="" xmlns:a16="http://schemas.microsoft.com/office/drawing/2014/main" id="{76645678-D878-4768-A760-9DB75C3DACEB}"/>
              </a:ext>
            </a:extLst>
          </p:cNvPr>
          <p:cNvSpPr>
            <a:spLocks noGrp="1"/>
          </p:cNvSpPr>
          <p:nvPr>
            <p:ph idx="1"/>
          </p:nvPr>
        </p:nvSpPr>
        <p:spPr/>
        <p:txBody>
          <a:bodyPr/>
          <a:lstStyle/>
          <a:p>
            <a:pPr>
              <a:buFontTx/>
              <a:buBlip>
                <a:blip r:embed="rId2"/>
              </a:buBlip>
              <a:defRPr/>
            </a:pPr>
            <a:r>
              <a:rPr lang="de-DE" altLang="de-DE" sz="2400" dirty="0"/>
              <a:t>Trade </a:t>
            </a:r>
            <a:r>
              <a:rPr lang="de-DE" altLang="de-DE" sz="2400" dirty="0" err="1"/>
              <a:t>Unions</a:t>
            </a:r>
            <a:r>
              <a:rPr lang="de-DE" altLang="de-DE" sz="2400" dirty="0"/>
              <a:t> and </a:t>
            </a:r>
            <a:r>
              <a:rPr lang="de-DE" altLang="de-DE" sz="2400" dirty="0" err="1"/>
              <a:t>employers</a:t>
            </a:r>
            <a:r>
              <a:rPr lang="de-DE" altLang="de-DE" sz="2400" dirty="0"/>
              <a:t> do </a:t>
            </a:r>
            <a:r>
              <a:rPr lang="de-DE" altLang="de-DE" sz="2400" dirty="0" err="1"/>
              <a:t>the</a:t>
            </a:r>
            <a:r>
              <a:rPr lang="de-DE" altLang="de-DE" sz="2400" dirty="0"/>
              <a:t> </a:t>
            </a:r>
            <a:r>
              <a:rPr lang="de-DE" altLang="de-DE" sz="2400" dirty="0" err="1"/>
              <a:t>collective</a:t>
            </a:r>
            <a:r>
              <a:rPr lang="de-DE" altLang="de-DE" sz="2400" dirty="0"/>
              <a:t> </a:t>
            </a:r>
            <a:r>
              <a:rPr lang="de-DE" altLang="de-DE" sz="2400" dirty="0" err="1"/>
              <a:t>agreements</a:t>
            </a:r>
            <a:endParaRPr lang="de-DE" altLang="de-DE" sz="2400" dirty="0"/>
          </a:p>
          <a:p>
            <a:pPr>
              <a:buFont typeface="Wingdings" panose="05000000000000000000" pitchFamily="2" charset="2"/>
              <a:buChar char="Ø"/>
              <a:defRPr/>
            </a:pPr>
            <a:r>
              <a:rPr lang="de-DE" altLang="de-DE" sz="2400" dirty="0" err="1"/>
              <a:t>What</a:t>
            </a:r>
            <a:r>
              <a:rPr lang="de-DE" altLang="de-DE" sz="2400" dirty="0"/>
              <a:t> </a:t>
            </a:r>
            <a:r>
              <a:rPr lang="de-DE" altLang="de-DE" sz="2400" dirty="0" err="1"/>
              <a:t>is</a:t>
            </a:r>
            <a:r>
              <a:rPr lang="de-DE" altLang="de-DE" sz="2400" dirty="0"/>
              <a:t> in </a:t>
            </a:r>
            <a:r>
              <a:rPr lang="de-DE" altLang="de-DE" sz="2400" dirty="0" err="1"/>
              <a:t>these</a:t>
            </a:r>
            <a:r>
              <a:rPr lang="de-DE" altLang="de-DE" sz="2400" dirty="0"/>
              <a:t> </a:t>
            </a:r>
            <a:r>
              <a:rPr lang="de-DE" altLang="de-DE" sz="2400" dirty="0" err="1"/>
              <a:t>collective</a:t>
            </a:r>
            <a:r>
              <a:rPr lang="de-DE" altLang="de-DE" sz="2400" dirty="0"/>
              <a:t> </a:t>
            </a:r>
            <a:r>
              <a:rPr lang="de-DE" altLang="de-DE" sz="2400" dirty="0" err="1"/>
              <a:t>agreements</a:t>
            </a:r>
            <a:r>
              <a:rPr lang="de-DE" altLang="de-DE" sz="2400" dirty="0"/>
              <a:t>? </a:t>
            </a:r>
          </a:p>
          <a:p>
            <a:pPr>
              <a:buFont typeface="Wingdings" panose="05000000000000000000" pitchFamily="2" charset="2"/>
              <a:buChar char="ü"/>
              <a:defRPr/>
            </a:pPr>
            <a:r>
              <a:rPr lang="de-DE" altLang="de-DE" sz="2400" dirty="0"/>
              <a:t>     </a:t>
            </a:r>
            <a:r>
              <a:rPr lang="de-DE" altLang="de-DE" sz="2400" dirty="0" err="1"/>
              <a:t>Mainly</a:t>
            </a:r>
            <a:r>
              <a:rPr lang="de-DE" altLang="de-DE" sz="2400" dirty="0"/>
              <a:t> </a:t>
            </a:r>
            <a:r>
              <a:rPr lang="de-DE" altLang="de-DE" sz="2400" dirty="0" err="1"/>
              <a:t>provisions</a:t>
            </a:r>
            <a:r>
              <a:rPr lang="de-DE" altLang="de-DE" sz="2400" dirty="0"/>
              <a:t> </a:t>
            </a:r>
            <a:r>
              <a:rPr lang="de-DE" altLang="de-DE" sz="2400" dirty="0" err="1"/>
              <a:t>about</a:t>
            </a:r>
            <a:r>
              <a:rPr lang="de-DE" altLang="de-DE" sz="2400" dirty="0"/>
              <a:t> </a:t>
            </a:r>
            <a:r>
              <a:rPr lang="de-DE" altLang="de-DE" sz="2400" dirty="0" err="1"/>
              <a:t>the</a:t>
            </a:r>
            <a:r>
              <a:rPr lang="de-DE" altLang="de-DE" sz="2400" dirty="0"/>
              <a:t> </a:t>
            </a:r>
            <a:r>
              <a:rPr lang="de-DE" altLang="de-DE" sz="2400" dirty="0" err="1"/>
              <a:t>salary</a:t>
            </a:r>
            <a:r>
              <a:rPr lang="de-DE" altLang="de-DE" sz="2400" dirty="0"/>
              <a:t> </a:t>
            </a:r>
            <a:r>
              <a:rPr lang="de-DE" altLang="de-DE" sz="2400" dirty="0" err="1"/>
              <a:t>amount</a:t>
            </a:r>
            <a:r>
              <a:rPr lang="de-DE" altLang="de-DE" sz="2400" dirty="0"/>
              <a:t>, </a:t>
            </a:r>
          </a:p>
          <a:p>
            <a:pPr marL="0" indent="0">
              <a:buFontTx/>
              <a:buNone/>
              <a:defRPr/>
            </a:pPr>
            <a:r>
              <a:rPr lang="de-DE" altLang="de-DE" sz="2400" dirty="0"/>
              <a:t>        </a:t>
            </a:r>
            <a:r>
              <a:rPr lang="de-DE" altLang="de-DE" sz="2400" dirty="0" err="1"/>
              <a:t>about</a:t>
            </a:r>
            <a:r>
              <a:rPr lang="de-DE" altLang="de-DE" sz="2400" dirty="0"/>
              <a:t> </a:t>
            </a:r>
            <a:r>
              <a:rPr lang="de-DE" altLang="de-DE" sz="2400" dirty="0" err="1"/>
              <a:t>working</a:t>
            </a:r>
            <a:r>
              <a:rPr lang="de-DE" altLang="de-DE" sz="2400" dirty="0"/>
              <a:t> </a:t>
            </a:r>
            <a:r>
              <a:rPr lang="de-DE" altLang="de-DE" sz="2400" dirty="0" err="1"/>
              <a:t>hours</a:t>
            </a:r>
            <a:r>
              <a:rPr lang="de-DE" altLang="de-DE" sz="2400" dirty="0"/>
              <a:t>, </a:t>
            </a:r>
            <a:r>
              <a:rPr lang="de-DE" altLang="de-DE" sz="2400" dirty="0" err="1"/>
              <a:t>vacation</a:t>
            </a:r>
            <a:r>
              <a:rPr lang="de-DE" altLang="de-DE" sz="2400" dirty="0"/>
              <a:t> etc. </a:t>
            </a:r>
          </a:p>
          <a:p>
            <a:pPr>
              <a:buFont typeface="Wingdings" panose="05000000000000000000" pitchFamily="2" charset="2"/>
              <a:buChar char="Ø"/>
              <a:defRPr/>
            </a:pPr>
            <a:r>
              <a:rPr lang="de-DE" altLang="de-DE" sz="2400" dirty="0"/>
              <a:t>Who </a:t>
            </a:r>
            <a:r>
              <a:rPr lang="de-DE" altLang="de-DE" sz="2400" dirty="0" err="1"/>
              <a:t>is</a:t>
            </a:r>
            <a:r>
              <a:rPr lang="de-DE" altLang="de-DE" sz="2400" dirty="0"/>
              <a:t> </a:t>
            </a:r>
            <a:r>
              <a:rPr lang="de-DE" altLang="de-DE" sz="2400" dirty="0" err="1"/>
              <a:t>bound</a:t>
            </a:r>
            <a:r>
              <a:rPr lang="de-DE" altLang="de-DE" sz="2400" dirty="0"/>
              <a:t> </a:t>
            </a:r>
            <a:r>
              <a:rPr lang="de-DE" altLang="de-DE" sz="2400" dirty="0" err="1"/>
              <a:t>by</a:t>
            </a:r>
            <a:r>
              <a:rPr lang="de-DE" altLang="de-DE" sz="2400" dirty="0"/>
              <a:t> </a:t>
            </a:r>
            <a:r>
              <a:rPr lang="de-DE" altLang="de-DE" sz="2400" dirty="0" err="1"/>
              <a:t>these</a:t>
            </a:r>
            <a:r>
              <a:rPr lang="de-DE" altLang="de-DE" sz="2400" dirty="0"/>
              <a:t> </a:t>
            </a:r>
            <a:r>
              <a:rPr lang="de-DE" altLang="de-DE" sz="2400" dirty="0" err="1"/>
              <a:t>collective</a:t>
            </a:r>
            <a:r>
              <a:rPr lang="de-DE" altLang="de-DE" sz="2400" dirty="0"/>
              <a:t> </a:t>
            </a:r>
            <a:r>
              <a:rPr lang="de-DE" altLang="de-DE" sz="2400" dirty="0" err="1"/>
              <a:t>agreements</a:t>
            </a:r>
            <a:r>
              <a:rPr lang="de-DE" altLang="de-DE" sz="2400" dirty="0"/>
              <a:t>? </a:t>
            </a:r>
          </a:p>
          <a:p>
            <a:pPr>
              <a:buFont typeface="Wingdings" panose="05000000000000000000" pitchFamily="2" charset="2"/>
              <a:buChar char="ü"/>
              <a:defRPr/>
            </a:pPr>
            <a:r>
              <a:rPr lang="de-DE" altLang="de-DE" sz="2400" dirty="0"/>
              <a:t>      In </a:t>
            </a:r>
            <a:r>
              <a:rPr lang="de-DE" altLang="de-DE" sz="2400" dirty="0" err="1"/>
              <a:t>principle</a:t>
            </a:r>
            <a:r>
              <a:rPr lang="de-DE" altLang="de-DE" sz="2400" dirty="0"/>
              <a:t> </a:t>
            </a:r>
            <a:r>
              <a:rPr lang="de-DE" altLang="de-DE" sz="2400" dirty="0" err="1"/>
              <a:t>the</a:t>
            </a:r>
            <a:r>
              <a:rPr lang="de-DE" altLang="de-DE" sz="2400" dirty="0"/>
              <a:t> </a:t>
            </a:r>
            <a:r>
              <a:rPr lang="de-DE" altLang="de-DE" sz="2400" dirty="0" err="1"/>
              <a:t>members</a:t>
            </a:r>
            <a:r>
              <a:rPr lang="de-DE" altLang="de-DE" sz="2400" dirty="0"/>
              <a:t> </a:t>
            </a:r>
            <a:r>
              <a:rPr lang="de-DE" altLang="de-DE" sz="2400" dirty="0" err="1"/>
              <a:t>of</a:t>
            </a:r>
            <a:r>
              <a:rPr lang="de-DE" altLang="de-DE" sz="2400" dirty="0"/>
              <a:t> </a:t>
            </a:r>
            <a:r>
              <a:rPr lang="de-DE" altLang="de-DE" sz="2400" dirty="0" err="1"/>
              <a:t>the</a:t>
            </a:r>
            <a:r>
              <a:rPr lang="de-DE" altLang="de-DE" sz="2400" dirty="0"/>
              <a:t> </a:t>
            </a:r>
            <a:r>
              <a:rPr lang="de-DE" altLang="de-DE" sz="2400" dirty="0" err="1"/>
              <a:t>trade</a:t>
            </a:r>
            <a:r>
              <a:rPr lang="de-DE" altLang="de-DE" sz="2400" dirty="0"/>
              <a:t> </a:t>
            </a:r>
            <a:r>
              <a:rPr lang="de-DE" altLang="de-DE" sz="2400" dirty="0" err="1"/>
              <a:t>unions</a:t>
            </a:r>
            <a:r>
              <a:rPr lang="de-DE" altLang="de-DE" sz="2400" dirty="0"/>
              <a:t> </a:t>
            </a:r>
          </a:p>
          <a:p>
            <a:pPr marL="0" indent="0">
              <a:buFontTx/>
              <a:buNone/>
              <a:defRPr/>
            </a:pPr>
            <a:r>
              <a:rPr lang="de-DE" altLang="de-DE" sz="2400" dirty="0"/>
              <a:t>          </a:t>
            </a:r>
            <a:r>
              <a:rPr lang="de-DE" altLang="de-DE" sz="2400" dirty="0" err="1"/>
              <a:t>and</a:t>
            </a:r>
            <a:r>
              <a:rPr lang="de-DE" altLang="de-DE" sz="2400" dirty="0"/>
              <a:t> </a:t>
            </a:r>
            <a:r>
              <a:rPr lang="de-DE" altLang="de-DE" sz="2400" dirty="0" err="1"/>
              <a:t>the</a:t>
            </a:r>
            <a:r>
              <a:rPr lang="de-DE" altLang="de-DE" sz="2400" dirty="0"/>
              <a:t> </a:t>
            </a:r>
            <a:r>
              <a:rPr lang="de-DE" altLang="de-DE" sz="2400" dirty="0" err="1"/>
              <a:t>members</a:t>
            </a:r>
            <a:r>
              <a:rPr lang="de-DE" altLang="de-DE" sz="2400" dirty="0"/>
              <a:t> </a:t>
            </a:r>
            <a:r>
              <a:rPr lang="de-DE" altLang="de-DE" sz="2400" dirty="0" err="1"/>
              <a:t>of</a:t>
            </a:r>
            <a:r>
              <a:rPr lang="de-DE" altLang="de-DE" sz="2400" dirty="0"/>
              <a:t> </a:t>
            </a:r>
            <a:r>
              <a:rPr lang="de-DE" altLang="de-DE" sz="2400" dirty="0" err="1"/>
              <a:t>the</a:t>
            </a:r>
            <a:r>
              <a:rPr lang="de-DE" altLang="de-DE" sz="2400" dirty="0"/>
              <a:t> </a:t>
            </a:r>
            <a:r>
              <a:rPr lang="de-DE" altLang="de-DE" sz="2400" dirty="0" err="1"/>
              <a:t>employers</a:t>
            </a:r>
            <a:r>
              <a:rPr lang="de-DE" altLang="de-DE" sz="2400" dirty="0"/>
              <a:t> </a:t>
            </a:r>
            <a:r>
              <a:rPr lang="de-DE" altLang="de-DE" sz="2400" dirty="0" err="1"/>
              <a:t>assocations</a:t>
            </a:r>
            <a:r>
              <a:rPr lang="de-DE" altLang="de-DE" sz="2400" dirty="0"/>
              <a:t>.</a:t>
            </a:r>
          </a:p>
          <a:p>
            <a:pPr>
              <a:buFont typeface="Wingdings" panose="05000000000000000000" pitchFamily="2" charset="2"/>
              <a:buChar char="ü"/>
              <a:defRPr/>
            </a:pPr>
            <a:r>
              <a:rPr lang="de-DE" altLang="de-DE" sz="2400" dirty="0"/>
              <a:t>       But </a:t>
            </a:r>
            <a:r>
              <a:rPr lang="de-DE" altLang="de-DE" sz="2400" dirty="0" err="1"/>
              <a:t>very</a:t>
            </a:r>
            <a:r>
              <a:rPr lang="de-DE" altLang="de-DE" sz="2400" dirty="0"/>
              <a:t> </a:t>
            </a:r>
            <a:r>
              <a:rPr lang="de-DE" altLang="de-DE" sz="2400" dirty="0" err="1"/>
              <a:t>often</a:t>
            </a:r>
            <a:r>
              <a:rPr lang="de-DE" altLang="de-DE" sz="2400" dirty="0"/>
              <a:t> </a:t>
            </a:r>
            <a:r>
              <a:rPr lang="de-DE" altLang="de-DE" sz="2400" dirty="0" err="1"/>
              <a:t>they</a:t>
            </a:r>
            <a:r>
              <a:rPr lang="de-DE" altLang="de-DE" sz="2400" dirty="0"/>
              <a:t> also </a:t>
            </a:r>
            <a:r>
              <a:rPr lang="de-DE" altLang="de-DE" sz="2400" dirty="0" err="1"/>
              <a:t>apply</a:t>
            </a:r>
            <a:r>
              <a:rPr lang="de-DE" altLang="de-DE" sz="2400" dirty="0"/>
              <a:t> </a:t>
            </a:r>
            <a:r>
              <a:rPr lang="de-DE" altLang="de-DE" sz="2400" dirty="0" err="1"/>
              <a:t>to</a:t>
            </a:r>
            <a:r>
              <a:rPr lang="de-DE" altLang="de-DE" sz="2400" dirty="0"/>
              <a:t> </a:t>
            </a:r>
            <a:r>
              <a:rPr lang="de-DE" altLang="de-DE" sz="2400" dirty="0" err="1"/>
              <a:t>other</a:t>
            </a:r>
            <a:r>
              <a:rPr lang="de-DE" altLang="de-DE" sz="2400" dirty="0"/>
              <a:t> </a:t>
            </a:r>
            <a:r>
              <a:rPr lang="de-DE" altLang="de-DE" sz="2400" dirty="0" err="1"/>
              <a:t>workers</a:t>
            </a:r>
            <a:r>
              <a:rPr lang="de-DE" altLang="de-DE" sz="2400" dirty="0"/>
              <a:t> </a:t>
            </a:r>
          </a:p>
          <a:p>
            <a:pPr marL="0" indent="0">
              <a:buFontTx/>
              <a:buNone/>
              <a:defRPr/>
            </a:pPr>
            <a:r>
              <a:rPr lang="de-DE" altLang="de-DE" sz="2400" dirty="0"/>
              <a:t>          </a:t>
            </a:r>
            <a:r>
              <a:rPr lang="de-DE" altLang="de-DE" sz="2400" dirty="0" err="1"/>
              <a:t>if</a:t>
            </a:r>
            <a:r>
              <a:rPr lang="de-DE" altLang="de-DE" sz="2400" dirty="0"/>
              <a:t> </a:t>
            </a:r>
            <a:r>
              <a:rPr lang="de-DE" altLang="de-DE" sz="2400" dirty="0" err="1"/>
              <a:t>the</a:t>
            </a:r>
            <a:r>
              <a:rPr lang="de-DE" altLang="de-DE" sz="2400" dirty="0"/>
              <a:t> </a:t>
            </a:r>
            <a:r>
              <a:rPr lang="de-DE" altLang="de-DE" sz="2400" dirty="0" err="1"/>
              <a:t>employment</a:t>
            </a:r>
            <a:r>
              <a:rPr lang="de-DE" altLang="de-DE" sz="2400" dirty="0"/>
              <a:t> </a:t>
            </a:r>
            <a:r>
              <a:rPr lang="de-DE" altLang="de-DE" sz="2400" dirty="0" err="1"/>
              <a:t>contract</a:t>
            </a:r>
            <a:r>
              <a:rPr lang="de-DE" altLang="de-DE" sz="2400" dirty="0"/>
              <a:t> </a:t>
            </a:r>
            <a:r>
              <a:rPr lang="de-DE" altLang="de-DE" sz="2400" dirty="0" err="1"/>
              <a:t>says</a:t>
            </a:r>
            <a:r>
              <a:rPr lang="de-DE" altLang="de-DE" sz="2400" dirty="0"/>
              <a:t> so.</a:t>
            </a:r>
          </a:p>
          <a:p>
            <a:pPr>
              <a:defRPr/>
            </a:pPr>
            <a:endParaRPr lang="de-DE"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a:extLst>
              <a:ext uri="{FF2B5EF4-FFF2-40B4-BE49-F238E27FC236}">
                <a16:creationId xmlns="" xmlns:a16="http://schemas.microsoft.com/office/drawing/2014/main" id="{CCB52E45-3FF3-4715-8053-0FC06CEF8491}"/>
              </a:ext>
            </a:extLst>
          </p:cNvPr>
          <p:cNvSpPr>
            <a:spLocks noGrp="1"/>
          </p:cNvSpPr>
          <p:nvPr>
            <p:ph type="title"/>
          </p:nvPr>
        </p:nvSpPr>
        <p:spPr/>
        <p:txBody>
          <a:bodyPr/>
          <a:lstStyle/>
          <a:p>
            <a:r>
              <a:rPr lang="de-DE" altLang="de-DE"/>
              <a:t>Collective Agreements</a:t>
            </a:r>
          </a:p>
        </p:txBody>
      </p:sp>
      <p:sp>
        <p:nvSpPr>
          <p:cNvPr id="3" name="Inhaltsplatzhalter 2">
            <a:extLst>
              <a:ext uri="{FF2B5EF4-FFF2-40B4-BE49-F238E27FC236}">
                <a16:creationId xmlns="" xmlns:a16="http://schemas.microsoft.com/office/drawing/2014/main" id="{B89E9B65-50A5-42FA-B1A7-88E8D09DD18F}"/>
              </a:ext>
            </a:extLst>
          </p:cNvPr>
          <p:cNvSpPr>
            <a:spLocks noGrp="1"/>
          </p:cNvSpPr>
          <p:nvPr>
            <p:ph idx="1"/>
          </p:nvPr>
        </p:nvSpPr>
        <p:spPr/>
        <p:txBody>
          <a:bodyPr/>
          <a:lstStyle/>
          <a:p>
            <a:pPr>
              <a:lnSpc>
                <a:spcPct val="90000"/>
              </a:lnSpc>
              <a:buFont typeface="Wingdings" panose="05000000000000000000" pitchFamily="2" charset="2"/>
              <a:buChar char="Ø"/>
              <a:defRPr/>
            </a:pPr>
            <a:r>
              <a:rPr lang="de-DE" altLang="de-DE" sz="2400" dirty="0"/>
              <a:t>These </a:t>
            </a:r>
            <a:r>
              <a:rPr lang="de-DE" altLang="de-DE" sz="2400" dirty="0" err="1"/>
              <a:t>collective</a:t>
            </a:r>
            <a:r>
              <a:rPr lang="de-DE" altLang="de-DE" sz="2400" dirty="0"/>
              <a:t> </a:t>
            </a:r>
            <a:r>
              <a:rPr lang="de-DE" altLang="de-DE" sz="2400" dirty="0" err="1"/>
              <a:t>agreements</a:t>
            </a:r>
            <a:r>
              <a:rPr lang="de-DE" altLang="de-DE" sz="2400" dirty="0"/>
              <a:t> in </a:t>
            </a:r>
            <a:r>
              <a:rPr lang="de-DE" altLang="de-DE" sz="2400" dirty="0" err="1"/>
              <a:t>principle</a:t>
            </a:r>
            <a:r>
              <a:rPr lang="de-DE" altLang="de-DE" sz="2400" dirty="0"/>
              <a:t> </a:t>
            </a:r>
            <a:r>
              <a:rPr lang="de-DE" altLang="de-DE" sz="2400" dirty="0" err="1"/>
              <a:t>only</a:t>
            </a:r>
            <a:r>
              <a:rPr lang="de-DE" altLang="de-DE" sz="2400" dirty="0"/>
              <a:t> </a:t>
            </a:r>
            <a:r>
              <a:rPr lang="de-DE" altLang="de-DE" sz="2400" dirty="0" err="1"/>
              <a:t>apply</a:t>
            </a:r>
            <a:r>
              <a:rPr lang="de-DE" altLang="de-DE" sz="2400" dirty="0"/>
              <a:t> </a:t>
            </a:r>
            <a:r>
              <a:rPr lang="de-DE" altLang="de-DE" sz="2400" dirty="0" err="1"/>
              <a:t>the</a:t>
            </a:r>
            <a:r>
              <a:rPr lang="de-DE" altLang="de-DE" sz="2400" dirty="0"/>
              <a:t> </a:t>
            </a:r>
            <a:r>
              <a:rPr lang="de-DE" altLang="de-DE" sz="2400" dirty="0" err="1"/>
              <a:t>minimum</a:t>
            </a:r>
            <a:r>
              <a:rPr lang="de-DE" altLang="de-DE" sz="2400" dirty="0"/>
              <a:t> so </a:t>
            </a:r>
            <a:r>
              <a:rPr lang="de-DE" altLang="de-DE" sz="2400" dirty="0" err="1"/>
              <a:t>that</a:t>
            </a:r>
            <a:r>
              <a:rPr lang="de-DE" altLang="de-DE" sz="2400" dirty="0"/>
              <a:t> </a:t>
            </a:r>
            <a:r>
              <a:rPr lang="de-DE" altLang="de-DE" sz="2400" dirty="0" err="1"/>
              <a:t>for</a:t>
            </a:r>
            <a:r>
              <a:rPr lang="de-DE" altLang="de-DE" sz="2400" dirty="0"/>
              <a:t> </a:t>
            </a:r>
            <a:r>
              <a:rPr lang="de-DE" altLang="de-DE" sz="2400" dirty="0" err="1"/>
              <a:t>example</a:t>
            </a:r>
            <a:r>
              <a:rPr lang="de-DE" altLang="de-DE" sz="2400" dirty="0"/>
              <a:t> </a:t>
            </a:r>
            <a:r>
              <a:rPr lang="de-DE" altLang="de-DE" sz="2400" dirty="0" err="1"/>
              <a:t>the</a:t>
            </a:r>
            <a:r>
              <a:rPr lang="de-DE" altLang="de-DE" sz="2400" dirty="0"/>
              <a:t> </a:t>
            </a:r>
            <a:r>
              <a:rPr lang="de-DE" altLang="de-DE" sz="2400" dirty="0" err="1"/>
              <a:t>worker</a:t>
            </a:r>
            <a:r>
              <a:rPr lang="de-DE" altLang="de-DE" sz="2400" dirty="0"/>
              <a:t> </a:t>
            </a:r>
            <a:r>
              <a:rPr lang="de-DE" altLang="de-DE" sz="2400" dirty="0" err="1"/>
              <a:t>can</a:t>
            </a:r>
            <a:r>
              <a:rPr lang="de-DE" altLang="de-DE" sz="2400" dirty="0"/>
              <a:t> </a:t>
            </a:r>
            <a:r>
              <a:rPr lang="de-DE" altLang="de-DE" sz="2400" dirty="0" err="1"/>
              <a:t>be</a:t>
            </a:r>
            <a:r>
              <a:rPr lang="de-DE" altLang="de-DE" sz="2400" dirty="0"/>
              <a:t> </a:t>
            </a:r>
            <a:r>
              <a:rPr lang="de-DE" altLang="de-DE" sz="2400" dirty="0" err="1"/>
              <a:t>paid</a:t>
            </a:r>
            <a:r>
              <a:rPr lang="de-DE" altLang="de-DE" sz="2400" dirty="0"/>
              <a:t> </a:t>
            </a:r>
            <a:r>
              <a:rPr lang="de-DE" altLang="de-DE" sz="2400" dirty="0" err="1"/>
              <a:t>more</a:t>
            </a:r>
            <a:r>
              <a:rPr lang="de-DE" altLang="de-DE" sz="2400" dirty="0"/>
              <a:t> – </a:t>
            </a:r>
            <a:r>
              <a:rPr lang="de-DE" altLang="de-DE" sz="2400" dirty="0" err="1"/>
              <a:t>can</a:t>
            </a:r>
            <a:r>
              <a:rPr lang="de-DE" altLang="de-DE" sz="2400" dirty="0"/>
              <a:t> </a:t>
            </a:r>
            <a:r>
              <a:rPr lang="de-DE" altLang="de-DE" sz="2400" dirty="0" err="1"/>
              <a:t>get</a:t>
            </a:r>
            <a:r>
              <a:rPr lang="de-DE" altLang="de-DE" sz="2400" dirty="0"/>
              <a:t> </a:t>
            </a:r>
            <a:r>
              <a:rPr lang="de-DE" altLang="de-DE" sz="2400" dirty="0" err="1"/>
              <a:t>more</a:t>
            </a:r>
            <a:r>
              <a:rPr lang="de-DE" altLang="de-DE" sz="2400" dirty="0"/>
              <a:t> </a:t>
            </a:r>
            <a:r>
              <a:rPr lang="de-DE" altLang="de-DE" sz="2400" dirty="0" err="1"/>
              <a:t>salary</a:t>
            </a:r>
            <a:r>
              <a:rPr lang="de-DE" altLang="de-DE" sz="2400" dirty="0"/>
              <a:t>.</a:t>
            </a:r>
          </a:p>
          <a:p>
            <a:pPr>
              <a:lnSpc>
                <a:spcPct val="90000"/>
              </a:lnSpc>
              <a:buFont typeface="Wingdings" panose="05000000000000000000" pitchFamily="2" charset="2"/>
              <a:buChar char="Ø"/>
              <a:defRPr/>
            </a:pPr>
            <a:r>
              <a:rPr lang="de-DE" altLang="de-DE" sz="2400" dirty="0"/>
              <a:t>But </a:t>
            </a:r>
            <a:r>
              <a:rPr lang="de-DE" altLang="de-DE" sz="2400" dirty="0" err="1"/>
              <a:t>it</a:t>
            </a:r>
            <a:r>
              <a:rPr lang="de-DE" altLang="de-DE" sz="2400" dirty="0"/>
              <a:t> </a:t>
            </a:r>
            <a:r>
              <a:rPr lang="de-DE" altLang="de-DE" sz="2400" dirty="0" err="1"/>
              <a:t>is</a:t>
            </a:r>
            <a:r>
              <a:rPr lang="de-DE" altLang="de-DE" sz="2400" dirty="0"/>
              <a:t> not </a:t>
            </a:r>
            <a:r>
              <a:rPr lang="de-DE" altLang="de-DE" sz="2400" dirty="0" err="1"/>
              <a:t>allowed</a:t>
            </a:r>
            <a:r>
              <a:rPr lang="de-DE" altLang="de-DE" sz="2400" dirty="0"/>
              <a:t> </a:t>
            </a:r>
            <a:r>
              <a:rPr lang="de-DE" altLang="de-DE" sz="2400" dirty="0" err="1"/>
              <a:t>to</a:t>
            </a:r>
            <a:r>
              <a:rPr lang="de-DE" altLang="de-DE" sz="2400" dirty="0"/>
              <a:t> </a:t>
            </a:r>
            <a:r>
              <a:rPr lang="de-DE" altLang="de-DE" sz="2400" dirty="0" err="1"/>
              <a:t>go</a:t>
            </a:r>
            <a:r>
              <a:rPr lang="de-DE" altLang="de-DE" sz="2400" dirty="0"/>
              <a:t> </a:t>
            </a:r>
            <a:r>
              <a:rPr lang="de-DE" altLang="de-DE" sz="2400" dirty="0" err="1"/>
              <a:t>below</a:t>
            </a:r>
            <a:r>
              <a:rPr lang="de-DE" altLang="de-DE" sz="2400" dirty="0"/>
              <a:t> </a:t>
            </a:r>
            <a:r>
              <a:rPr lang="de-DE" altLang="de-DE" sz="2400" dirty="0" err="1"/>
              <a:t>the</a:t>
            </a:r>
            <a:r>
              <a:rPr lang="de-DE" altLang="de-DE" sz="2400" dirty="0"/>
              <a:t> </a:t>
            </a:r>
            <a:r>
              <a:rPr lang="de-DE" altLang="de-DE" sz="2400" dirty="0" err="1"/>
              <a:t>standards</a:t>
            </a:r>
            <a:r>
              <a:rPr lang="de-DE" altLang="de-DE" sz="2400" dirty="0"/>
              <a:t> </a:t>
            </a:r>
            <a:r>
              <a:rPr lang="de-DE" altLang="de-DE" sz="2400" dirty="0" err="1"/>
              <a:t>which</a:t>
            </a:r>
            <a:r>
              <a:rPr lang="de-DE" altLang="de-DE" sz="2400" dirty="0"/>
              <a:t> </a:t>
            </a:r>
            <a:r>
              <a:rPr lang="de-DE" altLang="de-DE" sz="2400" dirty="0" err="1"/>
              <a:t>are</a:t>
            </a:r>
            <a:r>
              <a:rPr lang="de-DE" altLang="de-DE" sz="2400" dirty="0"/>
              <a:t> </a:t>
            </a:r>
            <a:r>
              <a:rPr lang="de-DE" altLang="de-DE" sz="2400" dirty="0" err="1"/>
              <a:t>fixed</a:t>
            </a:r>
            <a:r>
              <a:rPr lang="de-DE" altLang="de-DE" sz="2400" dirty="0"/>
              <a:t> in </a:t>
            </a:r>
            <a:r>
              <a:rPr lang="de-DE" altLang="de-DE" sz="2400" dirty="0" err="1"/>
              <a:t>the</a:t>
            </a:r>
            <a:r>
              <a:rPr lang="de-DE" altLang="de-DE" sz="2400" dirty="0"/>
              <a:t> </a:t>
            </a:r>
            <a:r>
              <a:rPr lang="de-DE" altLang="de-DE" sz="2400" dirty="0" err="1"/>
              <a:t>collective</a:t>
            </a:r>
            <a:r>
              <a:rPr lang="de-DE" altLang="de-DE" sz="2400" dirty="0"/>
              <a:t> </a:t>
            </a:r>
            <a:r>
              <a:rPr lang="de-DE" altLang="de-DE" sz="2400" dirty="0" err="1"/>
              <a:t>agreements</a:t>
            </a:r>
            <a:r>
              <a:rPr lang="de-DE" altLang="de-DE" sz="2400" dirty="0"/>
              <a:t>.</a:t>
            </a:r>
          </a:p>
          <a:p>
            <a:pPr>
              <a:lnSpc>
                <a:spcPct val="90000"/>
              </a:lnSpc>
              <a:buFont typeface="Wingdings" panose="05000000000000000000" pitchFamily="2" charset="2"/>
              <a:buChar char="ü"/>
              <a:defRPr/>
            </a:pPr>
            <a:r>
              <a:rPr lang="de-DE" altLang="de-DE" sz="2400" dirty="0"/>
              <a:t>      So </a:t>
            </a:r>
            <a:r>
              <a:rPr lang="de-DE" altLang="de-DE" sz="2400" dirty="0" err="1"/>
              <a:t>if</a:t>
            </a:r>
            <a:r>
              <a:rPr lang="de-DE" altLang="de-DE" sz="2400" dirty="0"/>
              <a:t> </a:t>
            </a:r>
            <a:r>
              <a:rPr lang="de-DE" altLang="de-DE" sz="2400" dirty="0" err="1"/>
              <a:t>the</a:t>
            </a:r>
            <a:r>
              <a:rPr lang="de-DE" altLang="de-DE" sz="2400" dirty="0"/>
              <a:t> </a:t>
            </a:r>
            <a:r>
              <a:rPr lang="de-DE" altLang="de-DE" sz="2400" dirty="0" err="1"/>
              <a:t>collective</a:t>
            </a:r>
            <a:r>
              <a:rPr lang="de-DE" altLang="de-DE" sz="2400" dirty="0"/>
              <a:t> </a:t>
            </a:r>
            <a:r>
              <a:rPr lang="de-DE" altLang="de-DE" sz="2400" dirty="0" err="1"/>
              <a:t>agreement</a:t>
            </a:r>
            <a:r>
              <a:rPr lang="de-DE" altLang="de-DE" sz="2400" dirty="0"/>
              <a:t> will </a:t>
            </a:r>
            <a:r>
              <a:rPr lang="de-DE" altLang="de-DE" sz="2400" dirty="0" err="1"/>
              <a:t>ask</a:t>
            </a:r>
            <a:r>
              <a:rPr lang="de-DE" altLang="de-DE" sz="2400" dirty="0"/>
              <a:t> </a:t>
            </a:r>
            <a:r>
              <a:rPr lang="de-DE" altLang="de-DE" sz="2400" dirty="0" err="1"/>
              <a:t>for</a:t>
            </a:r>
            <a:r>
              <a:rPr lang="de-DE" altLang="de-DE" sz="2400" dirty="0"/>
              <a:t> a </a:t>
            </a:r>
          </a:p>
          <a:p>
            <a:pPr marL="0" indent="0">
              <a:lnSpc>
                <a:spcPct val="90000"/>
              </a:lnSpc>
              <a:buFontTx/>
              <a:buNone/>
              <a:defRPr/>
            </a:pPr>
            <a:r>
              <a:rPr lang="de-DE" altLang="de-DE" sz="2400" dirty="0"/>
              <a:t>         </a:t>
            </a:r>
            <a:r>
              <a:rPr lang="de-DE" altLang="de-DE" sz="2400" dirty="0" err="1"/>
              <a:t>salary</a:t>
            </a:r>
            <a:r>
              <a:rPr lang="de-DE" altLang="de-DE" sz="2400" dirty="0"/>
              <a:t> of 10 € (EURO) per </a:t>
            </a:r>
            <a:r>
              <a:rPr lang="de-DE" altLang="de-DE" sz="2400" dirty="0" err="1"/>
              <a:t>hour</a:t>
            </a:r>
            <a:r>
              <a:rPr lang="de-DE" altLang="de-DE" sz="2400" dirty="0"/>
              <a:t> </a:t>
            </a:r>
            <a:r>
              <a:rPr lang="de-DE" altLang="de-DE" sz="2400" dirty="0" err="1"/>
              <a:t>the</a:t>
            </a:r>
            <a:r>
              <a:rPr lang="de-DE" altLang="de-DE" sz="2400" dirty="0"/>
              <a:t> </a:t>
            </a:r>
            <a:r>
              <a:rPr lang="de-DE" altLang="de-DE" sz="2400" dirty="0" err="1"/>
              <a:t>employer</a:t>
            </a:r>
            <a:r>
              <a:rPr lang="de-DE" altLang="de-DE" sz="2400" dirty="0"/>
              <a:t> </a:t>
            </a:r>
            <a:r>
              <a:rPr lang="de-DE" altLang="de-DE" sz="2400" dirty="0" err="1"/>
              <a:t>is</a:t>
            </a:r>
            <a:endParaRPr lang="de-DE" altLang="de-DE" sz="2400" dirty="0"/>
          </a:p>
          <a:p>
            <a:pPr marL="0" indent="0">
              <a:lnSpc>
                <a:spcPct val="90000"/>
              </a:lnSpc>
              <a:buFontTx/>
              <a:buNone/>
              <a:defRPr/>
            </a:pPr>
            <a:r>
              <a:rPr lang="de-DE" altLang="de-DE" sz="2400" dirty="0"/>
              <a:t>         not </a:t>
            </a:r>
            <a:r>
              <a:rPr lang="de-DE" altLang="de-DE" sz="2400" dirty="0" err="1"/>
              <a:t>allowed</a:t>
            </a:r>
            <a:r>
              <a:rPr lang="de-DE" altLang="de-DE" sz="2400" dirty="0"/>
              <a:t> </a:t>
            </a:r>
            <a:r>
              <a:rPr lang="de-DE" altLang="de-DE" sz="2400" dirty="0" err="1"/>
              <a:t>to</a:t>
            </a:r>
            <a:r>
              <a:rPr lang="de-DE" altLang="de-DE" sz="2400" dirty="0"/>
              <a:t> </a:t>
            </a:r>
            <a:r>
              <a:rPr lang="de-DE" altLang="de-DE" sz="2400" dirty="0" err="1"/>
              <a:t>pay</a:t>
            </a:r>
            <a:r>
              <a:rPr lang="de-DE" altLang="de-DE" sz="2400" dirty="0"/>
              <a:t> 9 € but he </a:t>
            </a:r>
            <a:r>
              <a:rPr lang="de-DE" altLang="de-DE" sz="2400" dirty="0" err="1"/>
              <a:t>is</a:t>
            </a:r>
            <a:r>
              <a:rPr lang="de-DE" altLang="de-DE" sz="2400" dirty="0"/>
              <a:t> </a:t>
            </a:r>
            <a:r>
              <a:rPr lang="de-DE" altLang="de-DE" sz="2400" dirty="0" err="1"/>
              <a:t>free</a:t>
            </a:r>
            <a:r>
              <a:rPr lang="de-DE" altLang="de-DE" sz="2400" dirty="0"/>
              <a:t> </a:t>
            </a:r>
            <a:r>
              <a:rPr lang="de-DE" altLang="de-DE" sz="2400" dirty="0" err="1"/>
              <a:t>to</a:t>
            </a:r>
            <a:r>
              <a:rPr lang="de-DE" altLang="de-DE" sz="2400" dirty="0"/>
              <a:t> </a:t>
            </a:r>
            <a:r>
              <a:rPr lang="de-DE" altLang="de-DE" sz="2400" dirty="0" err="1"/>
              <a:t>pay</a:t>
            </a:r>
            <a:r>
              <a:rPr lang="de-DE" altLang="de-DE" sz="2400" dirty="0"/>
              <a:t> 11</a:t>
            </a:r>
          </a:p>
          <a:p>
            <a:pPr marL="0" indent="0">
              <a:lnSpc>
                <a:spcPct val="90000"/>
              </a:lnSpc>
              <a:buFontTx/>
              <a:buNone/>
              <a:defRPr/>
            </a:pPr>
            <a:r>
              <a:rPr lang="de-DE" altLang="de-DE" sz="2400" dirty="0"/>
              <a:t>          €.</a:t>
            </a:r>
          </a:p>
          <a:p>
            <a:pPr>
              <a:lnSpc>
                <a:spcPct val="90000"/>
              </a:lnSpc>
              <a:buFont typeface="Wingdings" panose="05000000000000000000" pitchFamily="2" charset="2"/>
              <a:buChar char="v"/>
              <a:defRPr/>
            </a:pPr>
            <a:endParaRPr lang="de-DE" altLang="de-DE" sz="2400" dirty="0"/>
          </a:p>
          <a:p>
            <a:pPr>
              <a:lnSpc>
                <a:spcPct val="90000"/>
              </a:lnSpc>
              <a:buFont typeface="Wingdings" panose="05000000000000000000" pitchFamily="2" charset="2"/>
              <a:buChar char="v"/>
              <a:defRPr/>
            </a:pPr>
            <a:r>
              <a:rPr lang="de-DE" altLang="de-DE" sz="2400" dirty="0"/>
              <a:t>The </a:t>
            </a:r>
            <a:r>
              <a:rPr lang="de-DE" altLang="de-DE" sz="2400" dirty="0" err="1"/>
              <a:t>background</a:t>
            </a:r>
            <a:r>
              <a:rPr lang="de-DE" altLang="de-DE" sz="2400" dirty="0"/>
              <a:t> </a:t>
            </a:r>
            <a:r>
              <a:rPr lang="de-DE" altLang="de-DE" sz="2400" dirty="0" err="1"/>
              <a:t>is</a:t>
            </a:r>
            <a:r>
              <a:rPr lang="de-DE" altLang="de-DE" sz="2400" dirty="0"/>
              <a:t> </a:t>
            </a:r>
            <a:r>
              <a:rPr lang="de-DE" altLang="de-DE" sz="2400" dirty="0" err="1"/>
              <a:t>that</a:t>
            </a:r>
            <a:r>
              <a:rPr lang="de-DE" altLang="de-DE" sz="2400" dirty="0"/>
              <a:t> </a:t>
            </a:r>
            <a:r>
              <a:rPr lang="de-DE" altLang="de-DE" sz="2400" dirty="0" err="1"/>
              <a:t>the</a:t>
            </a:r>
            <a:r>
              <a:rPr lang="de-DE" altLang="de-DE" sz="2400" dirty="0"/>
              <a:t> </a:t>
            </a:r>
            <a:r>
              <a:rPr lang="de-DE" altLang="de-DE" sz="2400" dirty="0" err="1"/>
              <a:t>worker</a:t>
            </a:r>
            <a:r>
              <a:rPr lang="de-DE" altLang="de-DE" sz="2400" dirty="0"/>
              <a:t> </a:t>
            </a:r>
            <a:r>
              <a:rPr lang="de-DE" altLang="de-DE" sz="2400" dirty="0" err="1"/>
              <a:t>should</a:t>
            </a:r>
            <a:r>
              <a:rPr lang="de-DE" altLang="de-DE" sz="2400" dirty="0"/>
              <a:t> </a:t>
            </a:r>
            <a:r>
              <a:rPr lang="de-DE" altLang="de-DE" sz="2400" dirty="0" err="1"/>
              <a:t>be</a:t>
            </a:r>
            <a:r>
              <a:rPr lang="de-DE" altLang="de-DE" sz="2400" dirty="0"/>
              <a:t> </a:t>
            </a:r>
            <a:r>
              <a:rPr lang="de-DE" altLang="de-DE" sz="2400" dirty="0" err="1"/>
              <a:t>protected</a:t>
            </a:r>
            <a:endParaRPr lang="de-DE" altLang="de-DE" sz="2400" dirty="0"/>
          </a:p>
          <a:p>
            <a:pPr>
              <a:defRPr/>
            </a:pPr>
            <a:endParaRPr lang="de-DE"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a:extLst>
              <a:ext uri="{FF2B5EF4-FFF2-40B4-BE49-F238E27FC236}">
                <a16:creationId xmlns="" xmlns:a16="http://schemas.microsoft.com/office/drawing/2014/main" id="{564A4A1D-8D0B-4F52-BFE9-C7B28EA79B88}"/>
              </a:ext>
            </a:extLst>
          </p:cNvPr>
          <p:cNvSpPr>
            <a:spLocks noGrp="1"/>
          </p:cNvSpPr>
          <p:nvPr>
            <p:ph type="title"/>
          </p:nvPr>
        </p:nvSpPr>
        <p:spPr/>
        <p:txBody>
          <a:bodyPr/>
          <a:lstStyle/>
          <a:p>
            <a:r>
              <a:rPr lang="de-DE" altLang="de-DE"/>
              <a:t>Law on Collective Agreements</a:t>
            </a:r>
          </a:p>
        </p:txBody>
      </p:sp>
      <p:sp>
        <p:nvSpPr>
          <p:cNvPr id="19459" name="Inhaltsplatzhalter 2">
            <a:extLst>
              <a:ext uri="{FF2B5EF4-FFF2-40B4-BE49-F238E27FC236}">
                <a16:creationId xmlns="" xmlns:a16="http://schemas.microsoft.com/office/drawing/2014/main" id="{C7F64510-AD53-47C1-AFDD-E408F6C09455}"/>
              </a:ext>
            </a:extLst>
          </p:cNvPr>
          <p:cNvSpPr>
            <a:spLocks noGrp="1"/>
          </p:cNvSpPr>
          <p:nvPr>
            <p:ph idx="1"/>
          </p:nvPr>
        </p:nvSpPr>
        <p:spPr/>
        <p:txBody>
          <a:bodyPr/>
          <a:lstStyle/>
          <a:p>
            <a:pPr>
              <a:buFontTx/>
              <a:buBlip>
                <a:blip r:embed="rId2"/>
              </a:buBlip>
            </a:pPr>
            <a:r>
              <a:rPr lang="de-DE" altLang="de-DE" sz="2600"/>
              <a:t>Collective Agreements are concluded between trade unions and employers associations/single employers</a:t>
            </a:r>
          </a:p>
          <a:p>
            <a:pPr>
              <a:buFont typeface="Wingdings" panose="05000000000000000000" pitchFamily="2" charset="2"/>
              <a:buChar char="Ø"/>
            </a:pPr>
            <a:r>
              <a:rPr lang="de-DE" altLang="de-DE" sz="2600"/>
              <a:t>The normative part of this agreement has direct and compulsory effect</a:t>
            </a:r>
          </a:p>
          <a:p>
            <a:pPr>
              <a:buFont typeface="Wingdings" panose="05000000000000000000" pitchFamily="2" charset="2"/>
              <a:buChar char="Ø"/>
            </a:pPr>
            <a:r>
              <a:rPr lang="de-DE" altLang="de-DE" sz="2600"/>
              <a:t>Individual contracts may only change labor conditions to the better</a:t>
            </a:r>
          </a:p>
          <a:p>
            <a:pPr>
              <a:buFont typeface="Wingdings" panose="05000000000000000000" pitchFamily="2" charset="2"/>
              <a:buChar char="Ø"/>
            </a:pPr>
            <a:r>
              <a:rPr lang="de-DE" altLang="de-DE" sz="2600"/>
              <a:t>Bound by the collective agreements are only members of trade unions and single employers or members of employers associations</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a:extLst>
              <a:ext uri="{FF2B5EF4-FFF2-40B4-BE49-F238E27FC236}">
                <a16:creationId xmlns="" xmlns:a16="http://schemas.microsoft.com/office/drawing/2014/main" id="{5B348F32-8C6B-412C-AC17-0DD984C30BE9}"/>
              </a:ext>
            </a:extLst>
          </p:cNvPr>
          <p:cNvSpPr>
            <a:spLocks noGrp="1"/>
          </p:cNvSpPr>
          <p:nvPr>
            <p:ph type="title"/>
          </p:nvPr>
        </p:nvSpPr>
        <p:spPr/>
        <p:txBody>
          <a:bodyPr/>
          <a:lstStyle/>
          <a:p>
            <a:r>
              <a:rPr lang="de-DE" altLang="de-DE"/>
              <a:t>Law on Collective Agreements</a:t>
            </a:r>
          </a:p>
        </p:txBody>
      </p:sp>
      <p:sp>
        <p:nvSpPr>
          <p:cNvPr id="20483" name="Inhaltsplatzhalter 2">
            <a:extLst>
              <a:ext uri="{FF2B5EF4-FFF2-40B4-BE49-F238E27FC236}">
                <a16:creationId xmlns="" xmlns:a16="http://schemas.microsoft.com/office/drawing/2014/main" id="{198FB219-DF4C-470C-9191-A2CD0C32B1EC}"/>
              </a:ext>
            </a:extLst>
          </p:cNvPr>
          <p:cNvSpPr>
            <a:spLocks noGrp="1"/>
          </p:cNvSpPr>
          <p:nvPr>
            <p:ph idx="1"/>
          </p:nvPr>
        </p:nvSpPr>
        <p:spPr/>
        <p:txBody>
          <a:bodyPr/>
          <a:lstStyle/>
          <a:p>
            <a:pPr>
              <a:buFont typeface="Wingdings" panose="05000000000000000000" pitchFamily="2" charset="2"/>
              <a:buChar char="Ø"/>
            </a:pPr>
            <a:r>
              <a:rPr lang="de-DE" altLang="de-DE"/>
              <a:t>The normative effect may be extended to non-members by a certain procedure of the state</a:t>
            </a:r>
          </a:p>
          <a:p>
            <a:pPr>
              <a:buFont typeface="Wingdings" panose="05000000000000000000" pitchFamily="2" charset="2"/>
              <a:buChar char="Ø"/>
            </a:pPr>
            <a:r>
              <a:rPr lang="de-DE" altLang="de-DE"/>
              <a:t>Generally in an individual labor contract this may refer to the collective agreement</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4695B3F-09AC-4BE4-9BE5-94403E75EF51}"/>
              </a:ext>
            </a:extLst>
          </p:cNvPr>
          <p:cNvSpPr>
            <a:spLocks noGrp="1"/>
          </p:cNvSpPr>
          <p:nvPr>
            <p:ph type="title"/>
          </p:nvPr>
        </p:nvSpPr>
        <p:spPr/>
        <p:txBody>
          <a:bodyPr/>
          <a:lstStyle/>
          <a:p>
            <a:endParaRPr lang="de-DE" dirty="0"/>
          </a:p>
        </p:txBody>
      </p:sp>
      <p:sp>
        <p:nvSpPr>
          <p:cNvPr id="3" name="Inhaltsplatzhalter 2">
            <a:extLst>
              <a:ext uri="{FF2B5EF4-FFF2-40B4-BE49-F238E27FC236}">
                <a16:creationId xmlns="" xmlns:a16="http://schemas.microsoft.com/office/drawing/2014/main" id="{82DE23DA-69FD-46D8-A313-894AD994FD53}"/>
              </a:ext>
            </a:extLst>
          </p:cNvPr>
          <p:cNvSpPr>
            <a:spLocks noGrp="1"/>
          </p:cNvSpPr>
          <p:nvPr>
            <p:ph idx="1"/>
          </p:nvPr>
        </p:nvSpPr>
        <p:spPr/>
        <p:txBody>
          <a:bodyPr/>
          <a:lstStyle/>
          <a:p>
            <a:pPr>
              <a:buFont typeface="Wingdings" panose="05000000000000000000" pitchFamily="2" charset="2"/>
              <a:buChar char="v"/>
            </a:pPr>
            <a:r>
              <a:rPr lang="de-DE" sz="2800" dirty="0"/>
              <a:t>Problem</a:t>
            </a:r>
          </a:p>
          <a:p>
            <a:pPr>
              <a:buFont typeface="Wingdings" panose="05000000000000000000" pitchFamily="2" charset="2"/>
              <a:buChar char="Ø"/>
            </a:pPr>
            <a:r>
              <a:rPr lang="de-DE" sz="2800" dirty="0"/>
              <a:t>Low </a:t>
            </a:r>
            <a:r>
              <a:rPr lang="de-DE" sz="2800" dirty="0" err="1"/>
              <a:t>membership</a:t>
            </a:r>
            <a:r>
              <a:rPr lang="de-DE" sz="2800" dirty="0"/>
              <a:t> in </a:t>
            </a:r>
            <a:r>
              <a:rPr lang="de-DE" sz="2800" dirty="0" err="1"/>
              <a:t>certain</a:t>
            </a:r>
            <a:r>
              <a:rPr lang="de-DE" sz="2800" dirty="0"/>
              <a:t> </a:t>
            </a:r>
            <a:r>
              <a:rPr lang="de-DE" sz="2800" dirty="0" err="1"/>
              <a:t>industry</a:t>
            </a:r>
            <a:endParaRPr lang="de-DE" sz="2800" dirty="0"/>
          </a:p>
          <a:p>
            <a:pPr>
              <a:buFont typeface="Wingdings" panose="05000000000000000000" pitchFamily="2" charset="2"/>
              <a:buChar char="Ø"/>
            </a:pPr>
            <a:r>
              <a:rPr lang="de-DE" sz="2800" dirty="0"/>
              <a:t>Enterprises </a:t>
            </a:r>
            <a:r>
              <a:rPr lang="de-DE" sz="2800" dirty="0" err="1"/>
              <a:t>want</a:t>
            </a:r>
            <a:r>
              <a:rPr lang="de-DE" sz="2800" dirty="0"/>
              <a:t> </a:t>
            </a:r>
            <a:r>
              <a:rPr lang="de-DE" sz="2800" dirty="0" err="1"/>
              <a:t>to</a:t>
            </a:r>
            <a:r>
              <a:rPr lang="de-DE" sz="2800" dirty="0"/>
              <a:t> </a:t>
            </a:r>
            <a:r>
              <a:rPr lang="de-DE" sz="2800" dirty="0" err="1"/>
              <a:t>be</a:t>
            </a:r>
            <a:r>
              <a:rPr lang="de-DE" sz="2800" dirty="0"/>
              <a:t> flexible and </a:t>
            </a:r>
            <a:r>
              <a:rPr lang="de-DE" sz="2800" dirty="0" err="1"/>
              <a:t>try</a:t>
            </a:r>
            <a:r>
              <a:rPr lang="de-DE" sz="2800" dirty="0"/>
              <a:t> </a:t>
            </a:r>
            <a:r>
              <a:rPr lang="de-DE" sz="2800" dirty="0" err="1"/>
              <a:t>to</a:t>
            </a:r>
            <a:r>
              <a:rPr lang="de-DE" sz="2800" dirty="0"/>
              <a:t> </a:t>
            </a:r>
            <a:r>
              <a:rPr lang="de-DE" sz="2800" dirty="0" err="1"/>
              <a:t>get</a:t>
            </a:r>
            <a:r>
              <a:rPr lang="de-DE" sz="2800" dirty="0"/>
              <a:t> out of </a:t>
            </a:r>
            <a:r>
              <a:rPr lang="de-DE" sz="2800" dirty="0" err="1"/>
              <a:t>collective</a:t>
            </a:r>
            <a:r>
              <a:rPr lang="de-DE" sz="2800" dirty="0"/>
              <a:t> </a:t>
            </a:r>
            <a:r>
              <a:rPr lang="de-DE" sz="2800" dirty="0" err="1"/>
              <a:t>agreements</a:t>
            </a:r>
            <a:endParaRPr lang="de-DE" sz="2800" dirty="0"/>
          </a:p>
          <a:p>
            <a:pPr>
              <a:buFont typeface="Wingdings" panose="05000000000000000000" pitchFamily="2" charset="2"/>
              <a:buChar char="ü"/>
            </a:pPr>
            <a:r>
              <a:rPr lang="de-DE" sz="2800" dirty="0"/>
              <a:t>    Legal </a:t>
            </a:r>
            <a:r>
              <a:rPr lang="de-DE" sz="2800" dirty="0" err="1"/>
              <a:t>provisions</a:t>
            </a:r>
            <a:r>
              <a:rPr lang="de-DE" sz="2800" dirty="0"/>
              <a:t> </a:t>
            </a:r>
            <a:r>
              <a:rPr lang="de-DE" sz="2800" dirty="0" err="1"/>
              <a:t>to</a:t>
            </a:r>
            <a:r>
              <a:rPr lang="de-DE" sz="2800" dirty="0"/>
              <a:t> </a:t>
            </a:r>
            <a:r>
              <a:rPr lang="de-DE" sz="2800" dirty="0" err="1"/>
              <a:t>make</a:t>
            </a:r>
            <a:r>
              <a:rPr lang="de-DE" sz="2800" dirty="0"/>
              <a:t> </a:t>
            </a:r>
            <a:r>
              <a:rPr lang="de-DE" sz="2800" dirty="0" err="1"/>
              <a:t>this</a:t>
            </a:r>
            <a:r>
              <a:rPr lang="de-DE" sz="2800" dirty="0"/>
              <a:t> </a:t>
            </a:r>
            <a:r>
              <a:rPr lang="de-DE" sz="2800" dirty="0" err="1"/>
              <a:t>project</a:t>
            </a:r>
            <a:endParaRPr lang="de-DE" sz="2800" dirty="0"/>
          </a:p>
          <a:p>
            <a:pPr marL="0" indent="0">
              <a:buNone/>
            </a:pPr>
            <a:r>
              <a:rPr lang="de-DE" sz="2800" dirty="0"/>
              <a:t>       </a:t>
            </a:r>
            <a:r>
              <a:rPr lang="de-DE" sz="2800" dirty="0" err="1"/>
              <a:t>difficult</a:t>
            </a:r>
            <a:r>
              <a:rPr lang="de-DE" sz="2800" dirty="0"/>
              <a:t> but not </a:t>
            </a:r>
            <a:r>
              <a:rPr lang="de-DE" sz="2800" dirty="0" err="1"/>
              <a:t>to</a:t>
            </a:r>
            <a:r>
              <a:rPr lang="de-DE" sz="2800" dirty="0"/>
              <a:t> </a:t>
            </a:r>
            <a:r>
              <a:rPr lang="de-DE" sz="2800" dirty="0" err="1"/>
              <a:t>be</a:t>
            </a:r>
            <a:r>
              <a:rPr lang="de-DE" sz="2800" dirty="0"/>
              <a:t> </a:t>
            </a:r>
            <a:r>
              <a:rPr lang="de-DE" sz="2800" dirty="0" err="1"/>
              <a:t>stopped</a:t>
            </a:r>
            <a:endParaRPr lang="de-DE" sz="2800" dirty="0"/>
          </a:p>
          <a:p>
            <a:pPr>
              <a:buFont typeface="Wingdings" panose="05000000000000000000" pitchFamily="2" charset="2"/>
              <a:buChar char="ü"/>
            </a:pPr>
            <a:r>
              <a:rPr lang="de-DE" sz="2800" dirty="0"/>
              <a:t>    </a:t>
            </a:r>
            <a:r>
              <a:rPr lang="de-DE" sz="2800" dirty="0" err="1"/>
              <a:t>Process</a:t>
            </a:r>
            <a:r>
              <a:rPr lang="de-DE" sz="2800" dirty="0"/>
              <a:t> of </a:t>
            </a:r>
            <a:r>
              <a:rPr lang="de-DE" sz="2800" dirty="0" err="1"/>
              <a:t>general</a:t>
            </a:r>
            <a:r>
              <a:rPr lang="de-DE" sz="2800" dirty="0"/>
              <a:t> </a:t>
            </a:r>
            <a:r>
              <a:rPr lang="de-DE" sz="2800" dirty="0" err="1"/>
              <a:t>applicability</a:t>
            </a:r>
            <a:r>
              <a:rPr lang="de-DE" sz="2800" dirty="0"/>
              <a:t> </a:t>
            </a:r>
            <a:r>
              <a:rPr lang="de-DE" sz="2800" dirty="0" err="1"/>
              <a:t>difficult</a:t>
            </a:r>
            <a:endParaRPr lang="de-DE" sz="2800" dirty="0"/>
          </a:p>
          <a:p>
            <a:pPr marL="0" indent="0">
              <a:buNone/>
            </a:pPr>
            <a:r>
              <a:rPr lang="de-DE" sz="2800" dirty="0"/>
              <a:t>       and </a:t>
            </a:r>
            <a:r>
              <a:rPr lang="de-DE" sz="2800" dirty="0" err="1"/>
              <a:t>with</a:t>
            </a:r>
            <a:r>
              <a:rPr lang="de-DE" sz="2800" dirty="0"/>
              <a:t> </a:t>
            </a:r>
            <a:r>
              <a:rPr lang="de-DE" sz="2800" dirty="0" err="1"/>
              <a:t>consent</a:t>
            </a:r>
            <a:r>
              <a:rPr lang="de-DE" sz="2800" dirty="0"/>
              <a:t> of social </a:t>
            </a:r>
            <a:r>
              <a:rPr lang="de-DE" sz="2800" dirty="0" err="1"/>
              <a:t>partners</a:t>
            </a:r>
            <a:endParaRPr lang="de-DE" sz="2800" dirty="0"/>
          </a:p>
          <a:p>
            <a:pPr>
              <a:buFont typeface="Wingdings" panose="05000000000000000000" pitchFamily="2" charset="2"/>
              <a:buChar char="v"/>
            </a:pPr>
            <a:r>
              <a:rPr lang="de-DE" sz="2800" dirty="0"/>
              <a:t> Future of </a:t>
            </a:r>
            <a:r>
              <a:rPr lang="de-DE" sz="2800" dirty="0" err="1"/>
              <a:t>collective</a:t>
            </a:r>
            <a:r>
              <a:rPr lang="de-DE" sz="2800" dirty="0"/>
              <a:t> </a:t>
            </a:r>
            <a:r>
              <a:rPr lang="de-DE" sz="2800" dirty="0" err="1"/>
              <a:t>bargaining</a:t>
            </a:r>
            <a:r>
              <a:rPr lang="de-DE" sz="2800" dirty="0"/>
              <a:t> </a:t>
            </a:r>
            <a:r>
              <a:rPr lang="de-DE" sz="2800" dirty="0" err="1"/>
              <a:t>agreements</a:t>
            </a:r>
            <a:r>
              <a:rPr lang="de-DE" sz="2800" dirty="0"/>
              <a:t>???</a:t>
            </a:r>
          </a:p>
        </p:txBody>
      </p:sp>
    </p:spTree>
    <p:extLst>
      <p:ext uri="{BB962C8B-B14F-4D97-AF65-F5344CB8AC3E}">
        <p14:creationId xmlns:p14="http://schemas.microsoft.com/office/powerpoint/2010/main" val="35629666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a:extLst>
              <a:ext uri="{FF2B5EF4-FFF2-40B4-BE49-F238E27FC236}">
                <a16:creationId xmlns="" xmlns:a16="http://schemas.microsoft.com/office/drawing/2014/main" id="{A150A64B-753A-410C-A282-1AF2D372D4BB}"/>
              </a:ext>
            </a:extLst>
          </p:cNvPr>
          <p:cNvSpPr>
            <a:spLocks noGrp="1"/>
          </p:cNvSpPr>
          <p:nvPr>
            <p:ph type="title"/>
          </p:nvPr>
        </p:nvSpPr>
        <p:spPr/>
        <p:txBody>
          <a:bodyPr/>
          <a:lstStyle/>
          <a:p>
            <a:r>
              <a:rPr lang="de-DE" altLang="de-DE"/>
              <a:t>Workers Participation</a:t>
            </a:r>
          </a:p>
        </p:txBody>
      </p:sp>
      <p:sp>
        <p:nvSpPr>
          <p:cNvPr id="3" name="Inhaltsplatzhalter 2">
            <a:extLst>
              <a:ext uri="{FF2B5EF4-FFF2-40B4-BE49-F238E27FC236}">
                <a16:creationId xmlns="" xmlns:a16="http://schemas.microsoft.com/office/drawing/2014/main" id="{350C37B4-2CD9-4C4D-B23A-F68F8F3B65D0}"/>
              </a:ext>
            </a:extLst>
          </p:cNvPr>
          <p:cNvSpPr>
            <a:spLocks noGrp="1"/>
          </p:cNvSpPr>
          <p:nvPr>
            <p:ph idx="1"/>
          </p:nvPr>
        </p:nvSpPr>
        <p:spPr/>
        <p:txBody>
          <a:bodyPr/>
          <a:lstStyle/>
          <a:p>
            <a:pPr>
              <a:buFontTx/>
              <a:buBlip>
                <a:blip r:embed="rId2"/>
              </a:buBlip>
              <a:defRPr/>
            </a:pPr>
            <a:r>
              <a:rPr lang="en-GB" altLang="de-DE" sz="2200" dirty="0">
                <a:cs typeface="Times New Roman" charset="0"/>
              </a:rPr>
              <a:t>Germany is known for a long tradition of having a works constitution </a:t>
            </a:r>
          </a:p>
          <a:p>
            <a:pPr>
              <a:buFont typeface="Wingdings" panose="05000000000000000000" pitchFamily="2" charset="2"/>
              <a:buChar char="Ø"/>
              <a:defRPr/>
            </a:pPr>
            <a:r>
              <a:rPr lang="en-GB" altLang="de-DE" sz="2200" dirty="0">
                <a:cs typeface="Times New Roman" charset="0"/>
              </a:rPr>
              <a:t>  granting the employees´ representatives a share in</a:t>
            </a:r>
          </a:p>
          <a:p>
            <a:pPr marL="0" indent="0">
              <a:buFontTx/>
              <a:buNone/>
              <a:defRPr/>
            </a:pPr>
            <a:r>
              <a:rPr lang="en-GB" altLang="de-DE" sz="2200" dirty="0">
                <a:cs typeface="Times New Roman" charset="0"/>
              </a:rPr>
              <a:t>     decision making on the plant and company level.</a:t>
            </a:r>
          </a:p>
          <a:p>
            <a:pPr>
              <a:buFontTx/>
              <a:buBlip>
                <a:blip r:embed="rId3"/>
              </a:buBlip>
              <a:defRPr/>
            </a:pPr>
            <a:r>
              <a:rPr lang="en-GB" altLang="de-DE" sz="2200" dirty="0">
                <a:cs typeface="Times New Roman" charset="0"/>
              </a:rPr>
              <a:t> It already started in the early 20th century and got its first real breakthrough with the first Works Council Act of 1920. </a:t>
            </a:r>
          </a:p>
          <a:p>
            <a:pPr>
              <a:buFontTx/>
              <a:buBlip>
                <a:blip r:embed="rId3"/>
              </a:buBlip>
              <a:defRPr/>
            </a:pPr>
            <a:r>
              <a:rPr lang="en-GB" altLang="de-DE" sz="2200" dirty="0">
                <a:cs typeface="Times New Roman" charset="0"/>
              </a:rPr>
              <a:t>After the World War II the Works Constitution Act of 1952 expanded the application and added additional participation rights. </a:t>
            </a:r>
          </a:p>
          <a:p>
            <a:pPr>
              <a:buFontTx/>
              <a:buBlip>
                <a:blip r:embed="rId3"/>
              </a:buBlip>
              <a:defRPr/>
            </a:pPr>
            <a:r>
              <a:rPr lang="en-GB" altLang="de-DE" sz="2200" dirty="0">
                <a:cs typeface="Times New Roman" charset="0"/>
              </a:rPr>
              <a:t>In the early 50s there was also legislation concerning co-determination on the level of the enterprise</a:t>
            </a:r>
            <a:endParaRPr lang="de-DE" sz="2200"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 xmlns:a16="http://schemas.microsoft.com/office/drawing/2014/main" id="{826BF2B5-5C41-4800-AC98-F09D8C845597}"/>
              </a:ext>
            </a:extLst>
          </p:cNvPr>
          <p:cNvSpPr>
            <a:spLocks noGrp="1"/>
          </p:cNvSpPr>
          <p:nvPr>
            <p:ph type="title"/>
          </p:nvPr>
        </p:nvSpPr>
        <p:spPr/>
        <p:txBody>
          <a:bodyPr/>
          <a:lstStyle/>
          <a:p>
            <a:r>
              <a:rPr lang="de-DE" altLang="de-DE"/>
              <a:t>Workers Participation</a:t>
            </a:r>
          </a:p>
        </p:txBody>
      </p:sp>
      <p:sp>
        <p:nvSpPr>
          <p:cNvPr id="3" name="Inhaltsplatzhalter 2">
            <a:extLst>
              <a:ext uri="{FF2B5EF4-FFF2-40B4-BE49-F238E27FC236}">
                <a16:creationId xmlns="" xmlns:a16="http://schemas.microsoft.com/office/drawing/2014/main" id="{D5BEF1C6-5D8D-4367-A301-EC668D4F797D}"/>
              </a:ext>
            </a:extLst>
          </p:cNvPr>
          <p:cNvSpPr>
            <a:spLocks noGrp="1"/>
          </p:cNvSpPr>
          <p:nvPr>
            <p:ph idx="1"/>
          </p:nvPr>
        </p:nvSpPr>
        <p:spPr/>
        <p:txBody>
          <a:bodyPr/>
          <a:lstStyle/>
          <a:p>
            <a:pPr>
              <a:buFontTx/>
              <a:buBlip>
                <a:blip r:embed="rId2"/>
              </a:buBlip>
              <a:defRPr/>
            </a:pPr>
            <a:r>
              <a:rPr lang="en-US" sz="2400" dirty="0"/>
              <a:t>Therefore already now it can be said that it has to be distinguished between </a:t>
            </a:r>
          </a:p>
          <a:p>
            <a:pPr>
              <a:buFont typeface="Wingdings" panose="05000000000000000000" pitchFamily="2" charset="2"/>
              <a:buChar char="ü"/>
              <a:defRPr/>
            </a:pPr>
            <a:r>
              <a:rPr lang="en-US" sz="2400" dirty="0"/>
              <a:t>        co-determination according to the works </a:t>
            </a:r>
          </a:p>
          <a:p>
            <a:pPr marL="0" indent="0">
              <a:buFontTx/>
              <a:buNone/>
              <a:defRPr/>
            </a:pPr>
            <a:r>
              <a:rPr lang="en-US" sz="2400" dirty="0"/>
              <a:t>           constitution law which deals with decisions </a:t>
            </a:r>
          </a:p>
          <a:p>
            <a:pPr marL="0" indent="0">
              <a:buFontTx/>
              <a:buNone/>
              <a:defRPr/>
            </a:pPr>
            <a:r>
              <a:rPr lang="en-US" sz="2400" dirty="0"/>
              <a:t>           made generally on the level of a plant </a:t>
            </a:r>
          </a:p>
          <a:p>
            <a:pPr marL="0" indent="0">
              <a:buFontTx/>
              <a:buNone/>
              <a:defRPr/>
            </a:pPr>
            <a:r>
              <a:rPr lang="en-US" sz="2400" dirty="0"/>
              <a:t>           (</a:t>
            </a:r>
            <a:r>
              <a:rPr lang="en-US" sz="2400" dirty="0" err="1"/>
              <a:t>betriebliche</a:t>
            </a:r>
            <a:r>
              <a:rPr lang="en-US" sz="2400" dirty="0"/>
              <a:t> </a:t>
            </a:r>
            <a:r>
              <a:rPr lang="en-US" sz="2400" dirty="0" err="1"/>
              <a:t>Mitbestimmung</a:t>
            </a:r>
            <a:r>
              <a:rPr lang="en-US" sz="2400" dirty="0"/>
              <a:t>) and</a:t>
            </a:r>
          </a:p>
          <a:p>
            <a:pPr>
              <a:buFont typeface="Wingdings" panose="05000000000000000000" pitchFamily="2" charset="2"/>
              <a:buChar char="ü"/>
              <a:defRPr/>
            </a:pPr>
            <a:r>
              <a:rPr lang="en-US" sz="2400" dirty="0"/>
              <a:t>        co-determination on the company level by </a:t>
            </a:r>
          </a:p>
          <a:p>
            <a:pPr marL="0" indent="0">
              <a:buFontTx/>
              <a:buNone/>
              <a:defRPr/>
            </a:pPr>
            <a:r>
              <a:rPr lang="en-US" sz="2400" dirty="0"/>
              <a:t>            having representatives of workers on the </a:t>
            </a:r>
          </a:p>
          <a:p>
            <a:pPr marL="0" indent="0">
              <a:buFontTx/>
              <a:buNone/>
              <a:defRPr/>
            </a:pPr>
            <a:r>
              <a:rPr lang="en-US" sz="2400" dirty="0"/>
              <a:t>            supervisory board of the company </a:t>
            </a:r>
          </a:p>
          <a:p>
            <a:pPr marL="0" indent="0">
              <a:buFontTx/>
              <a:buNone/>
              <a:defRPr/>
            </a:pPr>
            <a:r>
              <a:rPr lang="en-US" sz="2400" dirty="0"/>
              <a:t>            (</a:t>
            </a:r>
            <a:r>
              <a:rPr lang="en-US" sz="2400" dirty="0" err="1"/>
              <a:t>Unternehmensmitbestimmung</a:t>
            </a:r>
            <a:r>
              <a:rPr lang="en-US" sz="2400" dirty="0"/>
              <a:t>).</a:t>
            </a:r>
          </a:p>
          <a:p>
            <a:pPr>
              <a:defRPr/>
            </a:pPr>
            <a:endParaRPr lang="de-DE"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a:extLst>
              <a:ext uri="{FF2B5EF4-FFF2-40B4-BE49-F238E27FC236}">
                <a16:creationId xmlns="" xmlns:a16="http://schemas.microsoft.com/office/drawing/2014/main" id="{EB829CE7-9C25-4697-BFA6-E67685F4639E}"/>
              </a:ext>
            </a:extLst>
          </p:cNvPr>
          <p:cNvSpPr>
            <a:spLocks noGrp="1"/>
          </p:cNvSpPr>
          <p:nvPr>
            <p:ph type="title"/>
          </p:nvPr>
        </p:nvSpPr>
        <p:spPr/>
        <p:txBody>
          <a:bodyPr/>
          <a:lstStyle/>
          <a:p>
            <a:r>
              <a:rPr lang="de-DE" altLang="de-DE"/>
              <a:t>Works Council</a:t>
            </a:r>
          </a:p>
        </p:txBody>
      </p:sp>
      <p:sp>
        <p:nvSpPr>
          <p:cNvPr id="3" name="Inhaltsplatzhalter 2">
            <a:extLst>
              <a:ext uri="{FF2B5EF4-FFF2-40B4-BE49-F238E27FC236}">
                <a16:creationId xmlns="" xmlns:a16="http://schemas.microsoft.com/office/drawing/2014/main" id="{072624F9-8AF9-45BF-93F8-AB1C0A30B19C}"/>
              </a:ext>
            </a:extLst>
          </p:cNvPr>
          <p:cNvSpPr>
            <a:spLocks noGrp="1"/>
          </p:cNvSpPr>
          <p:nvPr>
            <p:ph idx="1"/>
          </p:nvPr>
        </p:nvSpPr>
        <p:spPr/>
        <p:txBody>
          <a:bodyPr/>
          <a:lstStyle/>
          <a:p>
            <a:pPr>
              <a:buFontTx/>
              <a:buBlip>
                <a:blip r:embed="rId2"/>
              </a:buBlip>
              <a:defRPr/>
            </a:pPr>
            <a:r>
              <a:rPr lang="de-DE" altLang="de-DE" sz="2400" dirty="0" err="1"/>
              <a:t>What</a:t>
            </a:r>
            <a:r>
              <a:rPr lang="de-DE" altLang="de-DE" sz="2400" dirty="0"/>
              <a:t> </a:t>
            </a:r>
            <a:r>
              <a:rPr lang="de-DE" altLang="de-DE" sz="2400" dirty="0" err="1"/>
              <a:t>does</a:t>
            </a:r>
            <a:r>
              <a:rPr lang="de-DE" altLang="de-DE" sz="2400" dirty="0"/>
              <a:t> </a:t>
            </a:r>
            <a:r>
              <a:rPr lang="de-DE" altLang="de-DE" sz="2400" dirty="0" err="1"/>
              <a:t>now</a:t>
            </a:r>
            <a:r>
              <a:rPr lang="de-DE" altLang="de-DE" sz="2400" dirty="0"/>
              <a:t> all </a:t>
            </a:r>
            <a:r>
              <a:rPr lang="de-DE" altLang="de-DE" sz="2400" dirty="0" err="1"/>
              <a:t>this</a:t>
            </a:r>
            <a:r>
              <a:rPr lang="de-DE" altLang="de-DE" sz="2400" dirty="0"/>
              <a:t> </a:t>
            </a:r>
            <a:r>
              <a:rPr lang="de-DE" altLang="de-DE" sz="2400" dirty="0" err="1"/>
              <a:t>mean</a:t>
            </a:r>
            <a:r>
              <a:rPr lang="de-DE" altLang="de-DE" sz="2400" dirty="0"/>
              <a:t>?</a:t>
            </a:r>
          </a:p>
          <a:p>
            <a:pPr>
              <a:buFont typeface="Wingdings" panose="05000000000000000000" pitchFamily="2" charset="2"/>
              <a:buChar char="Ø"/>
              <a:defRPr/>
            </a:pPr>
            <a:r>
              <a:rPr lang="de-DE" altLang="de-DE" sz="2400" dirty="0" err="1"/>
              <a:t>Usually</a:t>
            </a:r>
            <a:r>
              <a:rPr lang="de-DE" altLang="de-DE" sz="2400" dirty="0"/>
              <a:t> </a:t>
            </a:r>
            <a:r>
              <a:rPr lang="de-DE" altLang="de-DE" sz="2400" dirty="0" err="1"/>
              <a:t>the</a:t>
            </a:r>
            <a:r>
              <a:rPr lang="de-DE" altLang="de-DE" sz="2400" dirty="0"/>
              <a:t> </a:t>
            </a:r>
            <a:r>
              <a:rPr lang="de-DE" altLang="de-DE" sz="2400" dirty="0" err="1"/>
              <a:t>employer</a:t>
            </a:r>
            <a:r>
              <a:rPr lang="de-DE" altLang="de-DE" sz="2400" dirty="0"/>
              <a:t> will </a:t>
            </a:r>
            <a:r>
              <a:rPr lang="de-DE" altLang="de-DE" sz="2400" dirty="0" err="1"/>
              <a:t>decide</a:t>
            </a:r>
            <a:r>
              <a:rPr lang="de-DE" altLang="de-DE" sz="2400" dirty="0"/>
              <a:t> </a:t>
            </a:r>
            <a:r>
              <a:rPr lang="de-DE" altLang="de-DE" sz="2400" dirty="0" err="1"/>
              <a:t>everything</a:t>
            </a:r>
            <a:r>
              <a:rPr lang="de-DE" altLang="de-DE" sz="2400" dirty="0"/>
              <a:t> </a:t>
            </a:r>
            <a:r>
              <a:rPr lang="de-DE" altLang="de-DE" sz="2400" dirty="0" err="1"/>
              <a:t>what</a:t>
            </a:r>
            <a:r>
              <a:rPr lang="de-DE" altLang="de-DE" sz="2400" dirty="0"/>
              <a:t> </a:t>
            </a:r>
            <a:r>
              <a:rPr lang="de-DE" altLang="de-DE" sz="2400" dirty="0" err="1"/>
              <a:t>is</a:t>
            </a:r>
            <a:r>
              <a:rPr lang="de-DE" altLang="de-DE" sz="2400" dirty="0"/>
              <a:t> </a:t>
            </a:r>
            <a:r>
              <a:rPr lang="de-DE" altLang="de-DE" sz="2400" dirty="0" err="1"/>
              <a:t>happening</a:t>
            </a:r>
            <a:r>
              <a:rPr lang="de-DE" altLang="de-DE" sz="2400" dirty="0"/>
              <a:t> in </a:t>
            </a:r>
            <a:r>
              <a:rPr lang="de-DE" altLang="de-DE" sz="2400" dirty="0" err="1"/>
              <a:t>the</a:t>
            </a:r>
            <a:r>
              <a:rPr lang="de-DE" altLang="de-DE" sz="2400" dirty="0"/>
              <a:t> plant. </a:t>
            </a:r>
          </a:p>
          <a:p>
            <a:pPr>
              <a:buFont typeface="Wingdings" panose="05000000000000000000" pitchFamily="2" charset="2"/>
              <a:buChar char="ü"/>
              <a:defRPr/>
            </a:pPr>
            <a:r>
              <a:rPr lang="de-DE" altLang="de-DE" sz="2400" dirty="0"/>
              <a:t>       He will </a:t>
            </a:r>
            <a:r>
              <a:rPr lang="de-DE" altLang="de-DE" sz="2400" dirty="0" err="1"/>
              <a:t>decide</a:t>
            </a:r>
            <a:r>
              <a:rPr lang="de-DE" altLang="de-DE" sz="2400" dirty="0"/>
              <a:t> </a:t>
            </a:r>
            <a:r>
              <a:rPr lang="de-DE" altLang="de-DE" sz="2400" dirty="0" err="1"/>
              <a:t>where</a:t>
            </a:r>
            <a:r>
              <a:rPr lang="de-DE" altLang="de-DE" sz="2400" dirty="0"/>
              <a:t> </a:t>
            </a:r>
            <a:r>
              <a:rPr lang="de-DE" altLang="de-DE" sz="2400" dirty="0" err="1"/>
              <a:t>to</a:t>
            </a:r>
            <a:r>
              <a:rPr lang="de-DE" altLang="de-DE" sz="2400" dirty="0"/>
              <a:t> </a:t>
            </a:r>
            <a:r>
              <a:rPr lang="de-DE" altLang="de-DE" sz="2400" dirty="0" err="1"/>
              <a:t>work</a:t>
            </a:r>
            <a:r>
              <a:rPr lang="de-DE" altLang="de-DE" sz="2400" dirty="0"/>
              <a:t>, at </a:t>
            </a:r>
            <a:r>
              <a:rPr lang="de-DE" altLang="de-DE" sz="2400" dirty="0" err="1"/>
              <a:t>what</a:t>
            </a:r>
            <a:r>
              <a:rPr lang="de-DE" altLang="de-DE" sz="2400" dirty="0"/>
              <a:t> </a:t>
            </a:r>
            <a:r>
              <a:rPr lang="de-DE" altLang="de-DE" sz="2400" dirty="0" err="1"/>
              <a:t>hours</a:t>
            </a:r>
            <a:r>
              <a:rPr lang="de-DE" altLang="de-DE" sz="2400" dirty="0"/>
              <a:t> </a:t>
            </a:r>
            <a:r>
              <a:rPr lang="de-DE" altLang="de-DE" sz="2400" dirty="0" err="1"/>
              <a:t>to</a:t>
            </a:r>
            <a:endParaRPr lang="de-DE" altLang="de-DE" sz="2400" dirty="0"/>
          </a:p>
          <a:p>
            <a:pPr marL="0" indent="0">
              <a:buFontTx/>
              <a:buNone/>
              <a:defRPr/>
            </a:pPr>
            <a:r>
              <a:rPr lang="de-DE" altLang="de-DE" sz="2400" dirty="0"/>
              <a:t>           </a:t>
            </a:r>
            <a:r>
              <a:rPr lang="de-DE" altLang="de-DE" sz="2400" dirty="0" err="1"/>
              <a:t>work</a:t>
            </a:r>
            <a:r>
              <a:rPr lang="de-DE" altLang="de-DE" sz="2400" dirty="0"/>
              <a:t>, </a:t>
            </a:r>
            <a:r>
              <a:rPr lang="de-DE" altLang="de-DE" sz="2400" dirty="0" err="1"/>
              <a:t>what</a:t>
            </a:r>
            <a:r>
              <a:rPr lang="de-DE" altLang="de-DE" sz="2400" dirty="0"/>
              <a:t> </a:t>
            </a:r>
            <a:r>
              <a:rPr lang="de-DE" altLang="de-DE" sz="2400" dirty="0" err="1"/>
              <a:t>to</a:t>
            </a:r>
            <a:r>
              <a:rPr lang="de-DE" altLang="de-DE" sz="2400" dirty="0"/>
              <a:t> do etc.</a:t>
            </a:r>
          </a:p>
          <a:p>
            <a:pPr>
              <a:buFont typeface="Wingdings" panose="05000000000000000000" pitchFamily="2" charset="2"/>
              <a:buChar char="Ø"/>
              <a:defRPr/>
            </a:pPr>
            <a:r>
              <a:rPr lang="de-DE" altLang="de-DE" sz="2400" dirty="0"/>
              <a:t>The </a:t>
            </a:r>
            <a:r>
              <a:rPr lang="de-DE" altLang="de-DE" sz="2400" dirty="0" err="1"/>
              <a:t>idea</a:t>
            </a:r>
            <a:r>
              <a:rPr lang="de-DE" altLang="de-DE" sz="2400" dirty="0"/>
              <a:t> </a:t>
            </a:r>
            <a:r>
              <a:rPr lang="de-DE" altLang="de-DE" sz="2400" dirty="0" err="1"/>
              <a:t>of</a:t>
            </a:r>
            <a:r>
              <a:rPr lang="de-DE" altLang="de-DE" sz="2400" dirty="0"/>
              <a:t> </a:t>
            </a:r>
            <a:r>
              <a:rPr lang="de-DE" altLang="de-DE" sz="2400" dirty="0" err="1"/>
              <a:t>the</a:t>
            </a:r>
            <a:r>
              <a:rPr lang="de-DE" altLang="de-DE" sz="2400" dirty="0"/>
              <a:t> German Works Council </a:t>
            </a:r>
            <a:r>
              <a:rPr lang="de-DE" altLang="de-DE" sz="2400" dirty="0" err="1"/>
              <a:t>now</a:t>
            </a:r>
            <a:r>
              <a:rPr lang="de-DE" altLang="de-DE" sz="2400" dirty="0"/>
              <a:t> </a:t>
            </a:r>
            <a:r>
              <a:rPr lang="de-DE" altLang="de-DE" sz="2400" dirty="0" err="1"/>
              <a:t>is</a:t>
            </a:r>
            <a:r>
              <a:rPr lang="de-DE" altLang="de-DE" sz="2400" dirty="0"/>
              <a:t> </a:t>
            </a:r>
            <a:r>
              <a:rPr lang="de-DE" altLang="de-DE" sz="2400" dirty="0" err="1"/>
              <a:t>to</a:t>
            </a:r>
            <a:r>
              <a:rPr lang="de-DE" altLang="de-DE" sz="2400" dirty="0"/>
              <a:t> </a:t>
            </a:r>
            <a:r>
              <a:rPr lang="de-DE" altLang="de-DE" sz="2400" dirty="0" err="1"/>
              <a:t>have</a:t>
            </a:r>
            <a:r>
              <a:rPr lang="de-DE" altLang="de-DE" sz="2400" dirty="0"/>
              <a:t> </a:t>
            </a:r>
            <a:r>
              <a:rPr lang="de-DE" altLang="de-DE" sz="2400" dirty="0" err="1"/>
              <a:t>certain</a:t>
            </a:r>
            <a:r>
              <a:rPr lang="de-DE" altLang="de-DE" sz="2400" dirty="0"/>
              <a:t> </a:t>
            </a:r>
            <a:r>
              <a:rPr lang="de-DE" altLang="de-DE" sz="2400" dirty="0" err="1"/>
              <a:t>decisions</a:t>
            </a:r>
            <a:r>
              <a:rPr lang="de-DE" altLang="de-DE" sz="2400" dirty="0"/>
              <a:t> </a:t>
            </a:r>
            <a:r>
              <a:rPr lang="de-DE" altLang="de-DE" sz="2400" dirty="0" err="1"/>
              <a:t>made</a:t>
            </a:r>
            <a:r>
              <a:rPr lang="de-DE" altLang="de-DE" sz="2400" dirty="0"/>
              <a:t> in </a:t>
            </a:r>
            <a:r>
              <a:rPr lang="de-DE" altLang="de-DE" sz="2400" dirty="0" err="1"/>
              <a:t>cooperation</a:t>
            </a:r>
            <a:r>
              <a:rPr lang="de-DE" altLang="de-DE" sz="2400" dirty="0"/>
              <a:t> </a:t>
            </a:r>
            <a:r>
              <a:rPr lang="de-DE" altLang="de-DE" sz="2400" dirty="0" err="1"/>
              <a:t>with</a:t>
            </a:r>
            <a:r>
              <a:rPr lang="de-DE" altLang="de-DE" sz="2400" dirty="0"/>
              <a:t> </a:t>
            </a:r>
            <a:r>
              <a:rPr lang="de-DE" altLang="de-DE" sz="2400" dirty="0" err="1"/>
              <a:t>the</a:t>
            </a:r>
            <a:r>
              <a:rPr lang="de-DE" altLang="de-DE" sz="2400" dirty="0"/>
              <a:t> </a:t>
            </a:r>
            <a:r>
              <a:rPr lang="de-DE" altLang="de-DE" sz="2400" dirty="0" err="1"/>
              <a:t>workers</a:t>
            </a:r>
            <a:r>
              <a:rPr lang="de-DE" altLang="de-DE" sz="2400" dirty="0"/>
              <a:t>. </a:t>
            </a:r>
          </a:p>
          <a:p>
            <a:pPr>
              <a:buFont typeface="Wingdings" panose="05000000000000000000" pitchFamily="2" charset="2"/>
              <a:buChar char="ü"/>
              <a:defRPr/>
            </a:pPr>
            <a:r>
              <a:rPr lang="de-DE" altLang="de-DE" sz="2400" dirty="0"/>
              <a:t>       But </a:t>
            </a:r>
            <a:r>
              <a:rPr lang="de-DE" altLang="de-DE" sz="2400" dirty="0" err="1"/>
              <a:t>nevertheless</a:t>
            </a:r>
            <a:r>
              <a:rPr lang="de-DE" altLang="de-DE" sz="2400" dirty="0"/>
              <a:t> </a:t>
            </a:r>
            <a:r>
              <a:rPr lang="de-DE" altLang="de-DE" sz="2400" dirty="0" err="1"/>
              <a:t>the</a:t>
            </a:r>
            <a:r>
              <a:rPr lang="de-DE" altLang="de-DE" sz="2400" dirty="0"/>
              <a:t> </a:t>
            </a:r>
            <a:r>
              <a:rPr lang="de-DE" altLang="de-DE" sz="2400" dirty="0" err="1"/>
              <a:t>basic</a:t>
            </a:r>
            <a:r>
              <a:rPr lang="de-DE" altLang="de-DE" sz="2400" dirty="0"/>
              <a:t> </a:t>
            </a:r>
            <a:r>
              <a:rPr lang="de-DE" altLang="de-DE" sz="2400" dirty="0" err="1"/>
              <a:t>economic</a:t>
            </a:r>
            <a:r>
              <a:rPr lang="de-DE" altLang="de-DE" sz="2400" dirty="0"/>
              <a:t> </a:t>
            </a:r>
            <a:r>
              <a:rPr lang="de-DE" altLang="de-DE" sz="2400" dirty="0" err="1"/>
              <a:t>decisions</a:t>
            </a:r>
            <a:r>
              <a:rPr lang="de-DE" altLang="de-DE" sz="2400" dirty="0"/>
              <a:t> </a:t>
            </a:r>
          </a:p>
          <a:p>
            <a:pPr marL="0" indent="0">
              <a:buFontTx/>
              <a:buNone/>
              <a:defRPr/>
            </a:pPr>
            <a:r>
              <a:rPr lang="de-DE" altLang="de-DE" sz="2400" dirty="0"/>
              <a:t>           </a:t>
            </a:r>
            <a:r>
              <a:rPr lang="de-DE" altLang="de-DE" sz="2400" dirty="0" err="1"/>
              <a:t>should</a:t>
            </a:r>
            <a:r>
              <a:rPr lang="de-DE" altLang="de-DE" sz="2400" dirty="0"/>
              <a:t> </a:t>
            </a:r>
            <a:r>
              <a:rPr lang="de-DE" altLang="de-DE" sz="2400" dirty="0" err="1"/>
              <a:t>remain</a:t>
            </a:r>
            <a:r>
              <a:rPr lang="de-DE" altLang="de-DE" sz="2400" dirty="0"/>
              <a:t> </a:t>
            </a:r>
            <a:r>
              <a:rPr lang="de-DE" altLang="de-DE" sz="2400" dirty="0" err="1"/>
              <a:t>with</a:t>
            </a:r>
            <a:r>
              <a:rPr lang="de-DE" altLang="de-DE" sz="2400" dirty="0"/>
              <a:t> </a:t>
            </a:r>
            <a:r>
              <a:rPr lang="de-DE" altLang="de-DE" sz="2400" dirty="0" err="1"/>
              <a:t>the</a:t>
            </a:r>
            <a:r>
              <a:rPr lang="de-DE" altLang="de-DE" sz="2400" dirty="0"/>
              <a:t> </a:t>
            </a:r>
            <a:r>
              <a:rPr lang="de-DE" altLang="de-DE" sz="2400" dirty="0" err="1"/>
              <a:t>employer</a:t>
            </a:r>
            <a:r>
              <a:rPr lang="de-DE" altLang="de-DE" sz="2400" dirty="0"/>
              <a:t> </a:t>
            </a:r>
            <a:r>
              <a:rPr lang="de-DE" altLang="de-DE" sz="2400" dirty="0" err="1"/>
              <a:t>who</a:t>
            </a:r>
            <a:r>
              <a:rPr lang="de-DE" altLang="de-DE" sz="2400" dirty="0"/>
              <a:t> will </a:t>
            </a:r>
          </a:p>
          <a:p>
            <a:pPr marL="0" indent="0">
              <a:buFontTx/>
              <a:buNone/>
              <a:defRPr/>
            </a:pPr>
            <a:r>
              <a:rPr lang="de-DE" altLang="de-DE" sz="2400" dirty="0"/>
              <a:t>           </a:t>
            </a:r>
            <a:r>
              <a:rPr lang="de-DE" altLang="de-DE" sz="2400" dirty="0" err="1"/>
              <a:t>decide</a:t>
            </a:r>
            <a:r>
              <a:rPr lang="de-DE" altLang="de-DE" sz="2400" dirty="0"/>
              <a:t> </a:t>
            </a:r>
            <a:r>
              <a:rPr lang="de-DE" altLang="de-DE" sz="2400" dirty="0" err="1"/>
              <a:t>finally</a:t>
            </a:r>
            <a:r>
              <a:rPr lang="de-DE" altLang="de-DE" sz="2400" dirty="0"/>
              <a:t>.</a:t>
            </a:r>
          </a:p>
          <a:p>
            <a:pPr>
              <a:defRPr/>
            </a:pPr>
            <a:endParaRPr lang="de-D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Again another story</a:t>
            </a:r>
            <a:endParaRPr lang="de-DE" dirty="0"/>
          </a:p>
        </p:txBody>
      </p:sp>
      <p:sp>
        <p:nvSpPr>
          <p:cNvPr id="3" name="Inhaltsplatzhalter 2"/>
          <p:cNvSpPr>
            <a:spLocks noGrp="1"/>
          </p:cNvSpPr>
          <p:nvPr>
            <p:ph idx="1"/>
          </p:nvPr>
        </p:nvSpPr>
        <p:spPr/>
        <p:txBody>
          <a:bodyPr/>
          <a:lstStyle/>
          <a:p>
            <a:pPr>
              <a:buFont typeface="Wingdings" panose="05000000000000000000" pitchFamily="2" charset="2"/>
              <a:buChar char="v"/>
            </a:pPr>
            <a:r>
              <a:rPr lang="en-US" dirty="0"/>
              <a:t>Part-time vs. Full-time</a:t>
            </a:r>
          </a:p>
          <a:p>
            <a:pPr>
              <a:buFont typeface="Wingdings" panose="05000000000000000000" pitchFamily="2" charset="2"/>
              <a:buChar char="Ø"/>
            </a:pPr>
            <a:r>
              <a:rPr lang="en-US" dirty="0"/>
              <a:t>    Employees might be interested to be</a:t>
            </a:r>
          </a:p>
          <a:p>
            <a:pPr marL="0" indent="0">
              <a:buNone/>
            </a:pPr>
            <a:r>
              <a:rPr lang="en-US" dirty="0"/>
              <a:t>       flexible   </a:t>
            </a:r>
          </a:p>
          <a:p>
            <a:pPr>
              <a:buFont typeface="Wingdings" panose="05000000000000000000" pitchFamily="2" charset="2"/>
              <a:buChar char="ü"/>
            </a:pPr>
            <a:r>
              <a:rPr lang="en-US" dirty="0"/>
              <a:t>        Employers intend to have clear</a:t>
            </a:r>
          </a:p>
          <a:p>
            <a:pPr marL="0" indent="0">
              <a:buNone/>
            </a:pPr>
            <a:r>
              <a:rPr lang="en-US" dirty="0"/>
              <a:t>           rules to better plan…</a:t>
            </a:r>
          </a:p>
          <a:p>
            <a:pPr>
              <a:buFont typeface="Wingdings" panose="05000000000000000000" pitchFamily="2" charset="2"/>
              <a:buChar char="Ø"/>
            </a:pPr>
            <a:r>
              <a:rPr lang="en-US" dirty="0"/>
              <a:t>Some EU law </a:t>
            </a:r>
          </a:p>
          <a:p>
            <a:pPr>
              <a:buFont typeface="Wingdings" panose="05000000000000000000" pitchFamily="2" charset="2"/>
              <a:buChar char="v"/>
            </a:pPr>
            <a:r>
              <a:rPr lang="en-US" dirty="0"/>
              <a:t>Same with time off for care</a:t>
            </a:r>
          </a:p>
          <a:p>
            <a:pPr>
              <a:buFont typeface="Wingdings" panose="05000000000000000000" pitchFamily="2" charset="2"/>
              <a:buChar char="v"/>
            </a:pPr>
            <a:r>
              <a:rPr lang="en-US" dirty="0"/>
              <a:t>Same with flexible working hours</a:t>
            </a:r>
            <a:endParaRPr lang="de-DE" dirty="0"/>
          </a:p>
        </p:txBody>
      </p:sp>
    </p:spTree>
    <p:extLst>
      <p:ext uri="{BB962C8B-B14F-4D97-AF65-F5344CB8AC3E}">
        <p14:creationId xmlns:p14="http://schemas.microsoft.com/office/powerpoint/2010/main" val="2980100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el 1">
            <a:extLst>
              <a:ext uri="{FF2B5EF4-FFF2-40B4-BE49-F238E27FC236}">
                <a16:creationId xmlns="" xmlns:a16="http://schemas.microsoft.com/office/drawing/2014/main" id="{A46A7390-48EF-46D7-A1E5-5DFC7269DEAE}"/>
              </a:ext>
            </a:extLst>
          </p:cNvPr>
          <p:cNvSpPr>
            <a:spLocks noGrp="1"/>
          </p:cNvSpPr>
          <p:nvPr>
            <p:ph type="title"/>
          </p:nvPr>
        </p:nvSpPr>
        <p:spPr/>
        <p:txBody>
          <a:bodyPr/>
          <a:lstStyle/>
          <a:p>
            <a:r>
              <a:rPr lang="de-DE" altLang="de-DE"/>
              <a:t>Works Council</a:t>
            </a:r>
          </a:p>
        </p:txBody>
      </p:sp>
      <p:sp>
        <p:nvSpPr>
          <p:cNvPr id="3" name="Inhaltsplatzhalter 2">
            <a:extLst>
              <a:ext uri="{FF2B5EF4-FFF2-40B4-BE49-F238E27FC236}">
                <a16:creationId xmlns="" xmlns:a16="http://schemas.microsoft.com/office/drawing/2014/main" id="{1C77CE88-0E10-4F9C-B807-A233861BC454}"/>
              </a:ext>
            </a:extLst>
          </p:cNvPr>
          <p:cNvSpPr>
            <a:spLocks noGrp="1"/>
          </p:cNvSpPr>
          <p:nvPr>
            <p:ph idx="1"/>
          </p:nvPr>
        </p:nvSpPr>
        <p:spPr>
          <a:xfrm>
            <a:off x="228600" y="990600"/>
            <a:ext cx="8686800" cy="4953000"/>
          </a:xfrm>
        </p:spPr>
        <p:txBody>
          <a:bodyPr/>
          <a:lstStyle/>
          <a:p>
            <a:pPr>
              <a:lnSpc>
                <a:spcPct val="90000"/>
              </a:lnSpc>
              <a:buFontTx/>
              <a:buBlip>
                <a:blip r:embed="rId2"/>
              </a:buBlip>
              <a:defRPr/>
            </a:pPr>
            <a:r>
              <a:rPr lang="de-DE" altLang="de-DE" sz="2400" dirty="0" err="1"/>
              <a:t>What</a:t>
            </a:r>
            <a:r>
              <a:rPr lang="de-DE" altLang="de-DE" sz="2400" dirty="0"/>
              <a:t> </a:t>
            </a:r>
            <a:r>
              <a:rPr lang="de-DE" altLang="de-DE" sz="2400" dirty="0" err="1"/>
              <a:t>kind</a:t>
            </a:r>
            <a:r>
              <a:rPr lang="de-DE" altLang="de-DE" sz="2400" dirty="0"/>
              <a:t> </a:t>
            </a:r>
            <a:r>
              <a:rPr lang="de-DE" altLang="de-DE" sz="2400" dirty="0" err="1"/>
              <a:t>of</a:t>
            </a:r>
            <a:r>
              <a:rPr lang="de-DE" altLang="de-DE" sz="2400" dirty="0"/>
              <a:t> </a:t>
            </a:r>
            <a:r>
              <a:rPr lang="de-DE" altLang="de-DE" sz="2400" dirty="0" err="1"/>
              <a:t>decisions</a:t>
            </a:r>
            <a:r>
              <a:rPr lang="de-DE" altLang="de-DE" sz="2400" dirty="0"/>
              <a:t> </a:t>
            </a:r>
            <a:r>
              <a:rPr lang="de-DE" altLang="de-DE" sz="2400" dirty="0" err="1"/>
              <a:t>could</a:t>
            </a:r>
            <a:r>
              <a:rPr lang="de-DE" altLang="de-DE" sz="2400" dirty="0"/>
              <a:t> </a:t>
            </a:r>
            <a:r>
              <a:rPr lang="de-DE" altLang="de-DE" sz="2400" dirty="0" err="1"/>
              <a:t>be</a:t>
            </a:r>
            <a:r>
              <a:rPr lang="de-DE" altLang="de-DE" sz="2400" dirty="0"/>
              <a:t> </a:t>
            </a:r>
            <a:r>
              <a:rPr lang="de-DE" altLang="de-DE" sz="2400" dirty="0" err="1"/>
              <a:t>affected</a:t>
            </a:r>
            <a:r>
              <a:rPr lang="de-DE" altLang="de-DE" sz="2400" dirty="0"/>
              <a:t>?</a:t>
            </a:r>
          </a:p>
          <a:p>
            <a:pPr>
              <a:lnSpc>
                <a:spcPct val="90000"/>
              </a:lnSpc>
              <a:buFont typeface="Wingdings" panose="05000000000000000000" pitchFamily="2" charset="2"/>
              <a:buChar char="Ø"/>
              <a:defRPr/>
            </a:pPr>
            <a:r>
              <a:rPr lang="de-DE" altLang="de-DE" sz="2400" dirty="0" err="1"/>
              <a:t>It</a:t>
            </a:r>
            <a:r>
              <a:rPr lang="de-DE" altLang="de-DE" sz="2400" dirty="0"/>
              <a:t> </a:t>
            </a:r>
            <a:r>
              <a:rPr lang="de-DE" altLang="de-DE" sz="2400" dirty="0" err="1"/>
              <a:t>seems</a:t>
            </a:r>
            <a:r>
              <a:rPr lang="de-DE" altLang="de-DE" sz="2400" dirty="0"/>
              <a:t> </a:t>
            </a:r>
            <a:r>
              <a:rPr lang="de-DE" altLang="de-DE" sz="2400" dirty="0" err="1"/>
              <a:t>to</a:t>
            </a:r>
            <a:r>
              <a:rPr lang="de-DE" altLang="de-DE" sz="2400" dirty="0"/>
              <a:t> </a:t>
            </a:r>
            <a:r>
              <a:rPr lang="de-DE" altLang="de-DE" sz="2400" dirty="0" err="1"/>
              <a:t>be</a:t>
            </a:r>
            <a:r>
              <a:rPr lang="de-DE" altLang="de-DE" sz="2400" dirty="0"/>
              <a:t> </a:t>
            </a:r>
            <a:r>
              <a:rPr lang="de-DE" altLang="de-DE" sz="2400" dirty="0" err="1"/>
              <a:t>especially</a:t>
            </a:r>
            <a:r>
              <a:rPr lang="de-DE" altLang="de-DE" sz="2400" dirty="0"/>
              <a:t> </a:t>
            </a:r>
            <a:r>
              <a:rPr lang="de-DE" altLang="de-DE" sz="2400" dirty="0" err="1"/>
              <a:t>important</a:t>
            </a:r>
            <a:r>
              <a:rPr lang="de-DE" altLang="de-DE" sz="2400" dirty="0"/>
              <a:t> </a:t>
            </a:r>
            <a:r>
              <a:rPr lang="de-DE" altLang="de-DE" sz="2400" dirty="0" err="1"/>
              <a:t>that</a:t>
            </a:r>
            <a:r>
              <a:rPr lang="de-DE" altLang="de-DE" sz="2400" dirty="0"/>
              <a:t> </a:t>
            </a:r>
            <a:r>
              <a:rPr lang="de-DE" altLang="de-DE" sz="2400" dirty="0" err="1"/>
              <a:t>the</a:t>
            </a:r>
            <a:r>
              <a:rPr lang="de-DE" altLang="de-DE" sz="2400" dirty="0"/>
              <a:t> </a:t>
            </a:r>
            <a:r>
              <a:rPr lang="de-DE" altLang="de-DE" sz="2400" dirty="0" err="1"/>
              <a:t>workers</a:t>
            </a:r>
            <a:r>
              <a:rPr lang="de-DE" altLang="de-DE" sz="2400" dirty="0"/>
              <a:t> </a:t>
            </a:r>
            <a:r>
              <a:rPr lang="de-DE" altLang="de-DE" sz="2400" dirty="0" err="1"/>
              <a:t>are</a:t>
            </a:r>
            <a:r>
              <a:rPr lang="de-DE" altLang="de-DE" sz="2400" dirty="0"/>
              <a:t> </a:t>
            </a:r>
            <a:r>
              <a:rPr lang="de-DE" altLang="de-DE" sz="2400" dirty="0" err="1"/>
              <a:t>involved</a:t>
            </a:r>
            <a:r>
              <a:rPr lang="de-DE" altLang="de-DE" sz="2400" dirty="0"/>
              <a:t> in </a:t>
            </a:r>
            <a:r>
              <a:rPr lang="de-DE" altLang="de-DE" sz="2400" dirty="0" err="1"/>
              <a:t>the</a:t>
            </a:r>
            <a:r>
              <a:rPr lang="de-DE" altLang="de-DE" sz="2400" dirty="0"/>
              <a:t> </a:t>
            </a:r>
            <a:r>
              <a:rPr lang="de-DE" altLang="de-DE" sz="2400" dirty="0" err="1"/>
              <a:t>decisions</a:t>
            </a:r>
            <a:r>
              <a:rPr lang="de-DE" altLang="de-DE" sz="2400" dirty="0"/>
              <a:t> in </a:t>
            </a:r>
            <a:r>
              <a:rPr lang="de-DE" altLang="de-DE" sz="2400" dirty="0" err="1"/>
              <a:t>the</a:t>
            </a:r>
            <a:r>
              <a:rPr lang="de-DE" altLang="de-DE" sz="2400" dirty="0"/>
              <a:t> plant</a:t>
            </a:r>
          </a:p>
          <a:p>
            <a:pPr>
              <a:lnSpc>
                <a:spcPct val="90000"/>
              </a:lnSpc>
              <a:buFont typeface="Wingdings" panose="05000000000000000000" pitchFamily="2" charset="2"/>
              <a:buChar char="ü"/>
              <a:defRPr/>
            </a:pPr>
            <a:r>
              <a:rPr lang="de-DE" altLang="de-DE" sz="2400" dirty="0"/>
              <a:t>    </a:t>
            </a:r>
            <a:r>
              <a:rPr lang="de-DE" altLang="de-DE" sz="2400" dirty="0" err="1"/>
              <a:t>when</a:t>
            </a:r>
            <a:r>
              <a:rPr lang="de-DE" altLang="de-DE" sz="2400" dirty="0"/>
              <a:t> </a:t>
            </a:r>
            <a:r>
              <a:rPr lang="de-DE" altLang="de-DE" sz="2400" dirty="0" err="1"/>
              <a:t>to</a:t>
            </a:r>
            <a:r>
              <a:rPr lang="de-DE" altLang="de-DE" sz="2400" dirty="0"/>
              <a:t> </a:t>
            </a:r>
            <a:r>
              <a:rPr lang="de-DE" altLang="de-DE" sz="2400" dirty="0" err="1"/>
              <a:t>start</a:t>
            </a:r>
            <a:r>
              <a:rPr lang="de-DE" altLang="de-DE" sz="2400" dirty="0"/>
              <a:t> </a:t>
            </a:r>
            <a:r>
              <a:rPr lang="de-DE" altLang="de-DE" sz="2400" dirty="0" err="1"/>
              <a:t>working</a:t>
            </a:r>
            <a:r>
              <a:rPr lang="de-DE" altLang="de-DE" sz="2400" dirty="0"/>
              <a:t>?</a:t>
            </a:r>
          </a:p>
          <a:p>
            <a:pPr>
              <a:lnSpc>
                <a:spcPct val="90000"/>
              </a:lnSpc>
              <a:buFont typeface="Wingdings" panose="05000000000000000000" pitchFamily="2" charset="2"/>
              <a:buChar char="ü"/>
              <a:defRPr/>
            </a:pPr>
            <a:r>
              <a:rPr lang="de-DE" altLang="de-DE" sz="2400" dirty="0"/>
              <a:t>    </a:t>
            </a:r>
            <a:r>
              <a:rPr lang="de-DE" altLang="de-DE" sz="2400" dirty="0" err="1"/>
              <a:t>when</a:t>
            </a:r>
            <a:r>
              <a:rPr lang="de-DE" altLang="de-DE" sz="2400" dirty="0"/>
              <a:t> </a:t>
            </a:r>
            <a:r>
              <a:rPr lang="de-DE" altLang="de-DE" sz="2400" dirty="0" err="1"/>
              <a:t>to</a:t>
            </a:r>
            <a:r>
              <a:rPr lang="de-DE" altLang="de-DE" sz="2400" dirty="0"/>
              <a:t> </a:t>
            </a:r>
            <a:r>
              <a:rPr lang="de-DE" altLang="de-DE" sz="2400" dirty="0" err="1"/>
              <a:t>have</a:t>
            </a:r>
            <a:r>
              <a:rPr lang="de-DE" altLang="de-DE" sz="2400" dirty="0"/>
              <a:t> </a:t>
            </a:r>
            <a:r>
              <a:rPr lang="de-DE" altLang="de-DE" sz="2400" dirty="0" err="1"/>
              <a:t>breaks</a:t>
            </a:r>
            <a:r>
              <a:rPr lang="de-DE" altLang="de-DE" sz="2400" dirty="0"/>
              <a:t>?</a:t>
            </a:r>
          </a:p>
          <a:p>
            <a:pPr>
              <a:lnSpc>
                <a:spcPct val="90000"/>
              </a:lnSpc>
              <a:buFont typeface="Wingdings" panose="05000000000000000000" pitchFamily="2" charset="2"/>
              <a:buChar char="ü"/>
              <a:defRPr/>
            </a:pPr>
            <a:r>
              <a:rPr lang="de-DE" altLang="de-DE" sz="2400" dirty="0"/>
              <a:t>    </a:t>
            </a:r>
            <a:r>
              <a:rPr lang="de-DE" altLang="de-DE" sz="2400" dirty="0" err="1"/>
              <a:t>what</a:t>
            </a:r>
            <a:r>
              <a:rPr lang="de-DE" altLang="de-DE" sz="2400" dirty="0"/>
              <a:t> </a:t>
            </a:r>
            <a:r>
              <a:rPr lang="de-DE" altLang="de-DE" sz="2400" dirty="0" err="1"/>
              <a:t>are</a:t>
            </a:r>
            <a:r>
              <a:rPr lang="de-DE" altLang="de-DE" sz="2400" dirty="0"/>
              <a:t> </a:t>
            </a:r>
            <a:r>
              <a:rPr lang="de-DE" altLang="de-DE" sz="2400" dirty="0" err="1"/>
              <a:t>the</a:t>
            </a:r>
            <a:r>
              <a:rPr lang="de-DE" altLang="de-DE" sz="2400" dirty="0"/>
              <a:t> </a:t>
            </a:r>
            <a:r>
              <a:rPr lang="de-DE" altLang="de-DE" sz="2400" dirty="0" err="1"/>
              <a:t>rules</a:t>
            </a:r>
            <a:r>
              <a:rPr lang="de-DE" altLang="de-DE" sz="2400" dirty="0"/>
              <a:t> </a:t>
            </a:r>
            <a:r>
              <a:rPr lang="de-DE" altLang="de-DE" sz="2400" dirty="0" err="1"/>
              <a:t>for</a:t>
            </a:r>
            <a:r>
              <a:rPr lang="de-DE" altLang="de-DE" sz="2400" dirty="0"/>
              <a:t> </a:t>
            </a:r>
            <a:r>
              <a:rPr lang="de-DE" altLang="de-DE" sz="2400" dirty="0" err="1"/>
              <a:t>vacation</a:t>
            </a:r>
            <a:r>
              <a:rPr lang="de-DE" altLang="de-DE" sz="2400" dirty="0"/>
              <a:t> – </a:t>
            </a:r>
            <a:r>
              <a:rPr lang="de-DE" altLang="de-DE" sz="2400" dirty="0" err="1"/>
              <a:t>who</a:t>
            </a:r>
            <a:r>
              <a:rPr lang="de-DE" altLang="de-DE" sz="2400" dirty="0"/>
              <a:t> at </a:t>
            </a:r>
            <a:r>
              <a:rPr lang="de-DE" altLang="de-DE" sz="2400" dirty="0" err="1"/>
              <a:t>what</a:t>
            </a:r>
            <a:r>
              <a:rPr lang="de-DE" altLang="de-DE" sz="2400" dirty="0"/>
              <a:t> </a:t>
            </a:r>
          </a:p>
          <a:p>
            <a:pPr marL="0" indent="0">
              <a:lnSpc>
                <a:spcPct val="90000"/>
              </a:lnSpc>
              <a:buFontTx/>
              <a:buNone/>
              <a:defRPr/>
            </a:pPr>
            <a:r>
              <a:rPr lang="de-DE" altLang="de-DE" sz="2400" dirty="0"/>
              <a:t>       time?</a:t>
            </a:r>
          </a:p>
          <a:p>
            <a:pPr>
              <a:lnSpc>
                <a:spcPct val="90000"/>
              </a:lnSpc>
              <a:buFontTx/>
              <a:buBlip>
                <a:blip r:embed="rId2"/>
              </a:buBlip>
              <a:defRPr/>
            </a:pPr>
            <a:r>
              <a:rPr lang="de-DE" altLang="de-DE" sz="2400" dirty="0" err="1"/>
              <a:t>Should</a:t>
            </a:r>
            <a:r>
              <a:rPr lang="de-DE" altLang="de-DE" sz="2400" dirty="0"/>
              <a:t> </a:t>
            </a:r>
            <a:r>
              <a:rPr lang="de-DE" altLang="de-DE" sz="2400" dirty="0" err="1"/>
              <a:t>there</a:t>
            </a:r>
            <a:r>
              <a:rPr lang="de-DE" altLang="de-DE" sz="2400" dirty="0"/>
              <a:t> </a:t>
            </a:r>
            <a:r>
              <a:rPr lang="de-DE" altLang="de-DE" sz="2400" dirty="0" err="1"/>
              <a:t>be</a:t>
            </a:r>
            <a:r>
              <a:rPr lang="de-DE" altLang="de-DE" sz="2400" dirty="0"/>
              <a:t> </a:t>
            </a:r>
            <a:r>
              <a:rPr lang="de-DE" altLang="de-DE" sz="2400" dirty="0" err="1"/>
              <a:t>influence</a:t>
            </a:r>
            <a:r>
              <a:rPr lang="de-DE" altLang="de-DE" sz="2400" dirty="0"/>
              <a:t> </a:t>
            </a:r>
            <a:r>
              <a:rPr lang="de-DE" altLang="de-DE" sz="2400" dirty="0" err="1"/>
              <a:t>of</a:t>
            </a:r>
            <a:r>
              <a:rPr lang="de-DE" altLang="de-DE" sz="2400" dirty="0"/>
              <a:t> </a:t>
            </a:r>
            <a:r>
              <a:rPr lang="de-DE" altLang="de-DE" sz="2400" dirty="0" err="1"/>
              <a:t>the</a:t>
            </a:r>
            <a:r>
              <a:rPr lang="de-DE" altLang="de-DE" sz="2400" dirty="0"/>
              <a:t> </a:t>
            </a:r>
            <a:r>
              <a:rPr lang="de-DE" altLang="de-DE" sz="2400" dirty="0" err="1"/>
              <a:t>workers</a:t>
            </a:r>
            <a:r>
              <a:rPr lang="de-DE" altLang="de-DE" sz="2400" dirty="0"/>
              <a:t> </a:t>
            </a:r>
            <a:r>
              <a:rPr lang="de-DE" altLang="de-DE" sz="2400" dirty="0" err="1"/>
              <a:t>side</a:t>
            </a:r>
            <a:r>
              <a:rPr lang="de-DE" altLang="de-DE" sz="2400" dirty="0"/>
              <a:t> in </a:t>
            </a:r>
            <a:r>
              <a:rPr lang="de-DE" altLang="de-DE" sz="2400" dirty="0" err="1"/>
              <a:t>case</a:t>
            </a:r>
            <a:r>
              <a:rPr lang="de-DE" altLang="de-DE" sz="2400" dirty="0"/>
              <a:t> </a:t>
            </a:r>
            <a:r>
              <a:rPr lang="de-DE" altLang="de-DE" sz="2400" dirty="0" err="1"/>
              <a:t>of</a:t>
            </a:r>
            <a:r>
              <a:rPr lang="de-DE" altLang="de-DE" sz="2400" dirty="0"/>
              <a:t> </a:t>
            </a:r>
            <a:r>
              <a:rPr lang="de-DE" altLang="de-DE" sz="2400" dirty="0" err="1"/>
              <a:t>dismissals</a:t>
            </a:r>
            <a:r>
              <a:rPr lang="de-DE" altLang="de-DE" sz="2400" dirty="0"/>
              <a:t>, </a:t>
            </a:r>
            <a:r>
              <a:rPr lang="de-DE" altLang="de-DE" sz="2400" dirty="0" err="1"/>
              <a:t>termination</a:t>
            </a:r>
            <a:r>
              <a:rPr lang="de-DE" altLang="de-DE" sz="2400" dirty="0"/>
              <a:t> </a:t>
            </a:r>
            <a:r>
              <a:rPr lang="de-DE" altLang="de-DE" sz="2400" dirty="0" err="1"/>
              <a:t>of</a:t>
            </a:r>
            <a:r>
              <a:rPr lang="de-DE" altLang="de-DE" sz="2400" dirty="0"/>
              <a:t> </a:t>
            </a:r>
            <a:r>
              <a:rPr lang="de-DE" altLang="de-DE" sz="2400" dirty="0" err="1"/>
              <a:t>contracts</a:t>
            </a:r>
            <a:r>
              <a:rPr lang="de-DE" altLang="de-DE" sz="2400" dirty="0"/>
              <a:t>?</a:t>
            </a:r>
          </a:p>
          <a:p>
            <a:pPr>
              <a:lnSpc>
                <a:spcPct val="90000"/>
              </a:lnSpc>
              <a:buFontTx/>
              <a:buBlip>
                <a:blip r:embed="rId2"/>
              </a:buBlip>
              <a:defRPr/>
            </a:pPr>
            <a:r>
              <a:rPr lang="de-DE" altLang="de-DE" sz="2400" dirty="0" err="1"/>
              <a:t>What</a:t>
            </a:r>
            <a:r>
              <a:rPr lang="de-DE" altLang="de-DE" sz="2400" dirty="0"/>
              <a:t> </a:t>
            </a:r>
            <a:r>
              <a:rPr lang="de-DE" altLang="de-DE" sz="2400" dirty="0" err="1"/>
              <a:t>should</a:t>
            </a:r>
            <a:r>
              <a:rPr lang="de-DE" altLang="de-DE" sz="2400" dirty="0"/>
              <a:t> </a:t>
            </a:r>
            <a:r>
              <a:rPr lang="de-DE" altLang="de-DE" sz="2400" dirty="0" err="1"/>
              <a:t>the</a:t>
            </a:r>
            <a:r>
              <a:rPr lang="de-DE" altLang="de-DE" sz="2400" dirty="0"/>
              <a:t> </a:t>
            </a:r>
            <a:r>
              <a:rPr lang="de-DE" altLang="de-DE" sz="2400" dirty="0" err="1"/>
              <a:t>workers</a:t>
            </a:r>
            <a:r>
              <a:rPr lang="de-DE" altLang="de-DE" sz="2400" dirty="0"/>
              <a:t> </a:t>
            </a:r>
            <a:r>
              <a:rPr lang="de-DE" altLang="de-DE" sz="2400" dirty="0" err="1"/>
              <a:t>know</a:t>
            </a:r>
            <a:r>
              <a:rPr lang="de-DE" altLang="de-DE" sz="2400" dirty="0"/>
              <a:t> </a:t>
            </a:r>
            <a:r>
              <a:rPr lang="de-DE" altLang="de-DE" sz="2400" dirty="0" err="1"/>
              <a:t>about</a:t>
            </a:r>
            <a:r>
              <a:rPr lang="de-DE" altLang="de-DE" sz="2400" dirty="0"/>
              <a:t> </a:t>
            </a:r>
            <a:r>
              <a:rPr lang="de-DE" altLang="de-DE" sz="2400" dirty="0" err="1"/>
              <a:t>decisions</a:t>
            </a:r>
            <a:r>
              <a:rPr lang="de-DE" altLang="de-DE" sz="2400" dirty="0"/>
              <a:t> </a:t>
            </a:r>
            <a:r>
              <a:rPr lang="de-DE" altLang="de-DE" sz="2400" dirty="0" err="1"/>
              <a:t>made</a:t>
            </a:r>
            <a:r>
              <a:rPr lang="de-DE" altLang="de-DE" sz="2400" dirty="0"/>
              <a:t> on </a:t>
            </a:r>
            <a:r>
              <a:rPr lang="de-DE" altLang="de-DE" sz="2400" dirty="0" err="1"/>
              <a:t>the</a:t>
            </a:r>
            <a:r>
              <a:rPr lang="de-DE" altLang="de-DE" sz="2400" dirty="0"/>
              <a:t> plant – </a:t>
            </a:r>
            <a:r>
              <a:rPr lang="de-DE" altLang="de-DE" sz="2400" dirty="0" err="1"/>
              <a:t>new</a:t>
            </a:r>
            <a:r>
              <a:rPr lang="de-DE" altLang="de-DE" sz="2400" dirty="0"/>
              <a:t> </a:t>
            </a:r>
            <a:r>
              <a:rPr lang="de-DE" altLang="de-DE" sz="2400" dirty="0" err="1"/>
              <a:t>kind</a:t>
            </a:r>
            <a:r>
              <a:rPr lang="de-DE" altLang="de-DE" sz="2400" dirty="0"/>
              <a:t> </a:t>
            </a:r>
            <a:r>
              <a:rPr lang="de-DE" altLang="de-DE" sz="2400" dirty="0" err="1"/>
              <a:t>of</a:t>
            </a:r>
            <a:r>
              <a:rPr lang="de-DE" altLang="de-DE" sz="2400" dirty="0"/>
              <a:t> </a:t>
            </a:r>
            <a:r>
              <a:rPr lang="de-DE" altLang="de-DE" sz="2400" dirty="0" err="1"/>
              <a:t>products</a:t>
            </a:r>
            <a:r>
              <a:rPr lang="de-DE" altLang="de-DE" sz="2400" dirty="0"/>
              <a:t> </a:t>
            </a:r>
            <a:r>
              <a:rPr lang="de-DE" altLang="de-DE" sz="2400" dirty="0" err="1"/>
              <a:t>or</a:t>
            </a:r>
            <a:r>
              <a:rPr lang="de-DE" altLang="de-DE" sz="2400" dirty="0"/>
              <a:t> </a:t>
            </a:r>
            <a:r>
              <a:rPr lang="de-DE" altLang="de-DE" sz="2400" dirty="0" err="1"/>
              <a:t>production</a:t>
            </a:r>
            <a:r>
              <a:rPr lang="de-DE" altLang="de-DE" sz="2400" dirty="0"/>
              <a:t> </a:t>
            </a:r>
            <a:r>
              <a:rPr lang="de-DE" altLang="de-DE" sz="2400" dirty="0" err="1"/>
              <a:t>or</a:t>
            </a:r>
            <a:r>
              <a:rPr lang="de-DE" altLang="de-DE" sz="2400" dirty="0"/>
              <a:t> </a:t>
            </a:r>
            <a:r>
              <a:rPr lang="de-DE" altLang="de-DE" sz="2400"/>
              <a:t>maybe</a:t>
            </a:r>
            <a:r>
              <a:rPr lang="de-DE" altLang="de-DE" sz="2400" dirty="0"/>
              <a:t> </a:t>
            </a:r>
            <a:r>
              <a:rPr lang="de-DE" altLang="de-DE" sz="2400" dirty="0" err="1"/>
              <a:t>even</a:t>
            </a:r>
            <a:r>
              <a:rPr lang="de-DE" altLang="de-DE" sz="2400" dirty="0"/>
              <a:t> </a:t>
            </a:r>
            <a:r>
              <a:rPr lang="de-DE" altLang="de-DE" sz="2400" dirty="0" err="1"/>
              <a:t>closing</a:t>
            </a:r>
            <a:r>
              <a:rPr lang="de-DE" altLang="de-DE" sz="2400" dirty="0"/>
              <a:t> down </a:t>
            </a:r>
            <a:r>
              <a:rPr lang="de-DE" altLang="de-DE" sz="2400" dirty="0" err="1"/>
              <a:t>the</a:t>
            </a:r>
            <a:r>
              <a:rPr lang="de-DE" altLang="de-DE" sz="2400" dirty="0"/>
              <a:t> plant?</a:t>
            </a:r>
          </a:p>
          <a:p>
            <a:pPr>
              <a:lnSpc>
                <a:spcPct val="90000"/>
              </a:lnSpc>
              <a:buFont typeface="Wingdings" panose="05000000000000000000" pitchFamily="2" charset="2"/>
              <a:buChar char="Ø"/>
              <a:defRPr/>
            </a:pPr>
            <a:r>
              <a:rPr lang="de-DE" altLang="de-DE" sz="2400" dirty="0" err="1"/>
              <a:t>Should</a:t>
            </a:r>
            <a:r>
              <a:rPr lang="de-DE" altLang="de-DE" sz="2400" dirty="0"/>
              <a:t> </a:t>
            </a:r>
            <a:r>
              <a:rPr lang="de-DE" altLang="de-DE" sz="2400" dirty="0" err="1"/>
              <a:t>they</a:t>
            </a:r>
            <a:r>
              <a:rPr lang="de-DE" altLang="de-DE" sz="2400" dirty="0"/>
              <a:t> </a:t>
            </a:r>
            <a:r>
              <a:rPr lang="de-DE" altLang="de-DE" sz="2400" dirty="0" err="1"/>
              <a:t>be</a:t>
            </a:r>
            <a:r>
              <a:rPr lang="de-DE" altLang="de-DE" sz="2400" dirty="0"/>
              <a:t> </a:t>
            </a:r>
            <a:r>
              <a:rPr lang="de-DE" altLang="de-DE" sz="2400" dirty="0" err="1"/>
              <a:t>involved</a:t>
            </a:r>
            <a:r>
              <a:rPr lang="de-DE" altLang="de-DE" sz="2400" dirty="0"/>
              <a:t> in </a:t>
            </a:r>
            <a:r>
              <a:rPr lang="de-DE" altLang="de-DE" sz="2400" dirty="0" err="1"/>
              <a:t>these</a:t>
            </a:r>
            <a:r>
              <a:rPr lang="de-DE" altLang="de-DE" sz="2400" dirty="0"/>
              <a:t> </a:t>
            </a:r>
            <a:r>
              <a:rPr lang="de-DE" altLang="de-DE" sz="2400" dirty="0" err="1"/>
              <a:t>decisions</a:t>
            </a:r>
            <a:r>
              <a:rPr lang="de-DE" altLang="de-DE" sz="2400" dirty="0"/>
              <a:t>?</a:t>
            </a:r>
          </a:p>
          <a:p>
            <a:pPr>
              <a:defRPr/>
            </a:pPr>
            <a:endParaRPr lang="de-DE"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a:extLst>
              <a:ext uri="{FF2B5EF4-FFF2-40B4-BE49-F238E27FC236}">
                <a16:creationId xmlns="" xmlns:a16="http://schemas.microsoft.com/office/drawing/2014/main" id="{1391F33E-41E4-4170-9022-A764C9E4196A}"/>
              </a:ext>
            </a:extLst>
          </p:cNvPr>
          <p:cNvSpPr>
            <a:spLocks noGrp="1"/>
          </p:cNvSpPr>
          <p:nvPr>
            <p:ph type="title"/>
          </p:nvPr>
        </p:nvSpPr>
        <p:spPr/>
        <p:txBody>
          <a:bodyPr/>
          <a:lstStyle/>
          <a:p>
            <a:r>
              <a:rPr lang="de-DE" altLang="de-DE"/>
              <a:t>Works Council</a:t>
            </a:r>
          </a:p>
        </p:txBody>
      </p:sp>
      <p:sp>
        <p:nvSpPr>
          <p:cNvPr id="3" name="Inhaltsplatzhalter 2">
            <a:extLst>
              <a:ext uri="{FF2B5EF4-FFF2-40B4-BE49-F238E27FC236}">
                <a16:creationId xmlns="" xmlns:a16="http://schemas.microsoft.com/office/drawing/2014/main" id="{A5B05E74-10A4-4AF8-9950-3A87758BDACB}"/>
              </a:ext>
            </a:extLst>
          </p:cNvPr>
          <p:cNvSpPr>
            <a:spLocks noGrp="1"/>
          </p:cNvSpPr>
          <p:nvPr>
            <p:ph idx="1"/>
          </p:nvPr>
        </p:nvSpPr>
        <p:spPr/>
        <p:txBody>
          <a:bodyPr/>
          <a:lstStyle/>
          <a:p>
            <a:pPr>
              <a:buFont typeface="Wingdings" panose="05000000000000000000" pitchFamily="2" charset="2"/>
              <a:buChar char="Ø"/>
              <a:defRPr/>
            </a:pPr>
            <a:r>
              <a:rPr lang="de-DE" altLang="de-DE" sz="2400" dirty="0"/>
              <a:t>The </a:t>
            </a:r>
            <a:r>
              <a:rPr lang="de-DE" altLang="de-DE" sz="2400" dirty="0" err="1"/>
              <a:t>general</a:t>
            </a:r>
            <a:r>
              <a:rPr lang="de-DE" altLang="de-DE" sz="2400" dirty="0"/>
              <a:t> </a:t>
            </a:r>
            <a:r>
              <a:rPr lang="de-DE" altLang="de-DE" sz="2400" dirty="0" err="1"/>
              <a:t>philosophy</a:t>
            </a:r>
            <a:r>
              <a:rPr lang="de-DE" altLang="de-DE" sz="2400" dirty="0"/>
              <a:t> </a:t>
            </a:r>
            <a:r>
              <a:rPr lang="de-DE" altLang="de-DE" sz="2400" dirty="0" err="1"/>
              <a:t>is</a:t>
            </a:r>
            <a:r>
              <a:rPr lang="de-DE" altLang="de-DE" sz="2400" dirty="0"/>
              <a:t> </a:t>
            </a:r>
            <a:r>
              <a:rPr lang="de-DE" altLang="de-DE" sz="2400" dirty="0" err="1"/>
              <a:t>to</a:t>
            </a:r>
            <a:r>
              <a:rPr lang="de-DE" altLang="de-DE" sz="2400" dirty="0"/>
              <a:t> </a:t>
            </a:r>
            <a:r>
              <a:rPr lang="de-DE" altLang="de-DE" sz="2400" dirty="0" err="1"/>
              <a:t>integrate</a:t>
            </a:r>
            <a:r>
              <a:rPr lang="de-DE" altLang="de-DE" sz="2400" dirty="0"/>
              <a:t> </a:t>
            </a:r>
            <a:r>
              <a:rPr lang="de-DE" altLang="de-DE" sz="2400" dirty="0" err="1"/>
              <a:t>workers</a:t>
            </a:r>
            <a:r>
              <a:rPr lang="de-DE" altLang="de-DE" sz="2400" dirty="0"/>
              <a:t> in </a:t>
            </a:r>
            <a:r>
              <a:rPr lang="de-DE" altLang="de-DE" sz="2400" dirty="0" err="1"/>
              <a:t>the</a:t>
            </a:r>
            <a:r>
              <a:rPr lang="de-DE" altLang="de-DE" sz="2400" dirty="0"/>
              <a:t> </a:t>
            </a:r>
            <a:r>
              <a:rPr lang="de-DE" altLang="de-DE" sz="2400" dirty="0" err="1"/>
              <a:t>decision</a:t>
            </a:r>
            <a:r>
              <a:rPr lang="de-DE" altLang="de-DE" sz="2400" dirty="0"/>
              <a:t> </a:t>
            </a:r>
            <a:r>
              <a:rPr lang="de-DE" altLang="de-DE" sz="2400" dirty="0" err="1"/>
              <a:t>making</a:t>
            </a:r>
            <a:r>
              <a:rPr lang="de-DE" altLang="de-DE" sz="2400" dirty="0"/>
              <a:t> </a:t>
            </a:r>
            <a:r>
              <a:rPr lang="de-DE" altLang="de-DE" sz="2400" dirty="0" err="1"/>
              <a:t>process</a:t>
            </a:r>
            <a:endParaRPr lang="de-DE" altLang="de-DE" sz="2400" dirty="0"/>
          </a:p>
          <a:p>
            <a:pPr>
              <a:buFont typeface="Wingdings" panose="05000000000000000000" pitchFamily="2" charset="2"/>
              <a:buChar char="Ø"/>
              <a:defRPr/>
            </a:pPr>
            <a:r>
              <a:rPr lang="de-DE" altLang="de-DE" sz="2400" dirty="0" err="1"/>
              <a:t>They</a:t>
            </a:r>
            <a:r>
              <a:rPr lang="de-DE" altLang="de-DE" sz="2400" dirty="0"/>
              <a:t> </a:t>
            </a:r>
            <a:r>
              <a:rPr lang="de-DE" altLang="de-DE" sz="2400" dirty="0" err="1"/>
              <a:t>should</a:t>
            </a:r>
            <a:r>
              <a:rPr lang="de-DE" altLang="de-DE" sz="2400" dirty="0"/>
              <a:t> </a:t>
            </a:r>
            <a:r>
              <a:rPr lang="de-DE" altLang="de-DE" sz="2400" dirty="0" err="1"/>
              <a:t>have</a:t>
            </a:r>
            <a:r>
              <a:rPr lang="de-DE" altLang="de-DE" sz="2400" dirty="0"/>
              <a:t> </a:t>
            </a:r>
            <a:r>
              <a:rPr lang="de-DE" altLang="de-DE" sz="2400" dirty="0" err="1"/>
              <a:t>influence</a:t>
            </a:r>
            <a:r>
              <a:rPr lang="de-DE" altLang="de-DE" sz="2400" dirty="0"/>
              <a:t> in </a:t>
            </a:r>
            <a:r>
              <a:rPr lang="de-DE" altLang="de-DE" sz="2400" dirty="0" err="1"/>
              <a:t>this</a:t>
            </a:r>
            <a:r>
              <a:rPr lang="de-DE" altLang="de-DE" sz="2400" dirty="0"/>
              <a:t> </a:t>
            </a:r>
            <a:r>
              <a:rPr lang="de-DE" altLang="de-DE" sz="2400" dirty="0" err="1"/>
              <a:t>case</a:t>
            </a:r>
            <a:endParaRPr lang="de-DE" altLang="de-DE" sz="2400" dirty="0"/>
          </a:p>
          <a:p>
            <a:pPr>
              <a:buFont typeface="Wingdings" panose="05000000000000000000" pitchFamily="2" charset="2"/>
              <a:buChar char="ü"/>
              <a:defRPr/>
            </a:pPr>
            <a:r>
              <a:rPr lang="de-DE" altLang="de-DE" sz="2400" dirty="0"/>
              <a:t>    but </a:t>
            </a:r>
            <a:r>
              <a:rPr lang="de-DE" altLang="de-DE" sz="2400" dirty="0" err="1"/>
              <a:t>the</a:t>
            </a:r>
            <a:r>
              <a:rPr lang="de-DE" altLang="de-DE" sz="2400" dirty="0"/>
              <a:t> </a:t>
            </a:r>
            <a:r>
              <a:rPr lang="de-DE" altLang="de-DE" sz="2400" dirty="0" err="1"/>
              <a:t>basic</a:t>
            </a:r>
            <a:r>
              <a:rPr lang="de-DE" altLang="de-DE" sz="2400" dirty="0"/>
              <a:t> </a:t>
            </a:r>
            <a:r>
              <a:rPr lang="de-DE" altLang="de-DE" sz="2400" dirty="0" err="1"/>
              <a:t>business</a:t>
            </a:r>
            <a:r>
              <a:rPr lang="de-DE" altLang="de-DE" sz="2400" dirty="0"/>
              <a:t> </a:t>
            </a:r>
            <a:r>
              <a:rPr lang="de-DE" altLang="de-DE" sz="2400" dirty="0" err="1"/>
              <a:t>decisions</a:t>
            </a:r>
            <a:r>
              <a:rPr lang="de-DE" altLang="de-DE" sz="2400" dirty="0"/>
              <a:t> </a:t>
            </a:r>
            <a:r>
              <a:rPr lang="de-DE" altLang="de-DE" sz="2400" dirty="0" err="1"/>
              <a:t>should</a:t>
            </a:r>
            <a:r>
              <a:rPr lang="de-DE" altLang="de-DE" sz="2400" dirty="0"/>
              <a:t> </a:t>
            </a:r>
            <a:r>
              <a:rPr lang="de-DE" altLang="de-DE" sz="2400" dirty="0" err="1"/>
              <a:t>be</a:t>
            </a:r>
            <a:r>
              <a:rPr lang="de-DE" altLang="de-DE" sz="2400" dirty="0"/>
              <a:t> </a:t>
            </a:r>
            <a:r>
              <a:rPr lang="de-DE" altLang="de-DE" sz="2400" dirty="0" err="1"/>
              <a:t>with</a:t>
            </a:r>
            <a:r>
              <a:rPr lang="de-DE" altLang="de-DE" sz="2400" dirty="0"/>
              <a:t> </a:t>
            </a:r>
          </a:p>
          <a:p>
            <a:pPr marL="0" indent="0">
              <a:buFontTx/>
              <a:buNone/>
              <a:defRPr/>
            </a:pPr>
            <a:r>
              <a:rPr lang="de-DE" altLang="de-DE" sz="2400" dirty="0"/>
              <a:t>       </a:t>
            </a:r>
            <a:r>
              <a:rPr lang="de-DE" altLang="de-DE" sz="2400" dirty="0" err="1"/>
              <a:t>the</a:t>
            </a:r>
            <a:r>
              <a:rPr lang="de-DE" altLang="de-DE" sz="2400" dirty="0"/>
              <a:t> </a:t>
            </a:r>
            <a:r>
              <a:rPr lang="de-DE" altLang="de-DE" sz="2400" dirty="0" err="1"/>
              <a:t>employer</a:t>
            </a:r>
            <a:r>
              <a:rPr lang="de-DE" altLang="de-DE" sz="2400" dirty="0"/>
              <a:t> – </a:t>
            </a:r>
          </a:p>
          <a:p>
            <a:pPr>
              <a:buFont typeface="Wingdings" panose="05000000000000000000" pitchFamily="2" charset="2"/>
              <a:buChar char="ü"/>
              <a:defRPr/>
            </a:pPr>
            <a:r>
              <a:rPr lang="de-DE" altLang="de-DE" sz="2400" dirty="0"/>
              <a:t>    he </a:t>
            </a:r>
            <a:r>
              <a:rPr lang="de-DE" altLang="de-DE" sz="2400" dirty="0" err="1"/>
              <a:t>is</a:t>
            </a:r>
            <a:r>
              <a:rPr lang="de-DE" altLang="de-DE" sz="2400" dirty="0"/>
              <a:t> </a:t>
            </a:r>
            <a:r>
              <a:rPr lang="de-DE" altLang="de-DE" sz="2400" dirty="0" err="1"/>
              <a:t>deciding</a:t>
            </a:r>
            <a:r>
              <a:rPr lang="de-DE" altLang="de-DE" sz="2400" dirty="0"/>
              <a:t> </a:t>
            </a:r>
            <a:r>
              <a:rPr lang="de-DE" altLang="de-DE" sz="2400" dirty="0" err="1"/>
              <a:t>about</a:t>
            </a:r>
            <a:r>
              <a:rPr lang="de-DE" altLang="de-DE" sz="2400" dirty="0"/>
              <a:t> </a:t>
            </a:r>
          </a:p>
          <a:p>
            <a:pPr>
              <a:buFont typeface="Wingdings" panose="05000000000000000000" pitchFamily="2" charset="2"/>
              <a:buChar char="§"/>
              <a:defRPr/>
            </a:pPr>
            <a:r>
              <a:rPr lang="de-DE" altLang="de-DE" sz="2400" dirty="0"/>
              <a:t>            </a:t>
            </a:r>
            <a:r>
              <a:rPr lang="de-DE" altLang="de-DE" sz="2400" dirty="0" err="1"/>
              <a:t>the</a:t>
            </a:r>
            <a:r>
              <a:rPr lang="de-DE" altLang="de-DE" sz="2400" dirty="0"/>
              <a:t> </a:t>
            </a:r>
            <a:r>
              <a:rPr lang="de-DE" altLang="de-DE" sz="2400" dirty="0" err="1"/>
              <a:t>production</a:t>
            </a:r>
            <a:r>
              <a:rPr lang="de-DE" altLang="de-DE" sz="2400" dirty="0"/>
              <a:t>, </a:t>
            </a:r>
          </a:p>
          <a:p>
            <a:pPr>
              <a:buFont typeface="Wingdings" panose="05000000000000000000" pitchFamily="2" charset="2"/>
              <a:buChar char="§"/>
              <a:defRPr/>
            </a:pPr>
            <a:r>
              <a:rPr lang="de-DE" altLang="de-DE" sz="2400" dirty="0"/>
              <a:t>            </a:t>
            </a:r>
            <a:r>
              <a:rPr lang="de-DE" altLang="de-DE" sz="2400" dirty="0" err="1"/>
              <a:t>the</a:t>
            </a:r>
            <a:r>
              <a:rPr lang="de-DE" altLang="de-DE" sz="2400" dirty="0"/>
              <a:t> </a:t>
            </a:r>
            <a:r>
              <a:rPr lang="de-DE" altLang="de-DE" sz="2400" dirty="0" err="1"/>
              <a:t>products</a:t>
            </a:r>
            <a:r>
              <a:rPr lang="de-DE" altLang="de-DE" sz="2400" dirty="0"/>
              <a:t>, </a:t>
            </a:r>
          </a:p>
          <a:p>
            <a:pPr>
              <a:buFont typeface="Wingdings" panose="05000000000000000000" pitchFamily="2" charset="2"/>
              <a:buChar char="§"/>
              <a:defRPr/>
            </a:pPr>
            <a:r>
              <a:rPr lang="de-DE" altLang="de-DE" sz="2400" dirty="0"/>
              <a:t>            </a:t>
            </a:r>
            <a:r>
              <a:rPr lang="de-DE" altLang="de-DE" sz="2400" dirty="0" err="1"/>
              <a:t>the</a:t>
            </a:r>
            <a:r>
              <a:rPr lang="de-DE" altLang="de-DE" sz="2400" dirty="0"/>
              <a:t> </a:t>
            </a:r>
            <a:r>
              <a:rPr lang="de-DE" altLang="de-DE" sz="2400" dirty="0" err="1"/>
              <a:t>number</a:t>
            </a:r>
            <a:r>
              <a:rPr lang="de-DE" altLang="de-DE" sz="2400" dirty="0"/>
              <a:t> </a:t>
            </a:r>
            <a:r>
              <a:rPr lang="de-DE" altLang="de-DE" sz="2400" dirty="0" err="1"/>
              <a:t>of</a:t>
            </a:r>
            <a:r>
              <a:rPr lang="de-DE" altLang="de-DE" sz="2400" dirty="0"/>
              <a:t> </a:t>
            </a:r>
            <a:r>
              <a:rPr lang="de-DE" altLang="de-DE" sz="2400" dirty="0" err="1"/>
              <a:t>people</a:t>
            </a:r>
            <a:r>
              <a:rPr lang="de-DE" altLang="de-DE" sz="2400" dirty="0"/>
              <a:t> he </a:t>
            </a:r>
            <a:r>
              <a:rPr lang="de-DE" altLang="de-DE" sz="2400" dirty="0" err="1"/>
              <a:t>is</a:t>
            </a:r>
            <a:r>
              <a:rPr lang="de-DE" altLang="de-DE" sz="2400" dirty="0"/>
              <a:t> </a:t>
            </a:r>
            <a:r>
              <a:rPr lang="de-DE" altLang="de-DE" sz="2400" dirty="0" err="1"/>
              <a:t>employing</a:t>
            </a:r>
            <a:r>
              <a:rPr lang="de-DE" altLang="de-DE" sz="2400" dirty="0"/>
              <a:t> </a:t>
            </a:r>
          </a:p>
          <a:p>
            <a:pPr>
              <a:buFont typeface="Wingdings" panose="05000000000000000000" pitchFamily="2" charset="2"/>
              <a:buChar char="Ø"/>
              <a:defRPr/>
            </a:pPr>
            <a:r>
              <a:rPr lang="de-DE" altLang="de-DE" sz="2400" dirty="0"/>
              <a:t>but </a:t>
            </a:r>
            <a:r>
              <a:rPr lang="de-DE" altLang="de-DE" sz="2400" dirty="0" err="1"/>
              <a:t>the</a:t>
            </a:r>
            <a:r>
              <a:rPr lang="de-DE" altLang="de-DE" sz="2400" dirty="0"/>
              <a:t> </a:t>
            </a:r>
            <a:r>
              <a:rPr lang="de-DE" altLang="de-DE" sz="2400" dirty="0" err="1"/>
              <a:t>workers</a:t>
            </a:r>
            <a:r>
              <a:rPr lang="de-DE" altLang="de-DE" sz="2400" dirty="0"/>
              <a:t> </a:t>
            </a:r>
            <a:r>
              <a:rPr lang="de-DE" altLang="de-DE" sz="2400" dirty="0" err="1"/>
              <a:t>should</a:t>
            </a:r>
            <a:r>
              <a:rPr lang="de-DE" altLang="de-DE" sz="2400" dirty="0"/>
              <a:t> </a:t>
            </a:r>
            <a:r>
              <a:rPr lang="de-DE" altLang="de-DE" sz="2400" dirty="0" err="1"/>
              <a:t>have</a:t>
            </a:r>
            <a:r>
              <a:rPr lang="de-DE" altLang="de-DE" sz="2400" dirty="0"/>
              <a:t> </a:t>
            </a:r>
            <a:r>
              <a:rPr lang="de-DE" altLang="de-DE" sz="2400" dirty="0" err="1"/>
              <a:t>influence</a:t>
            </a:r>
            <a:r>
              <a:rPr lang="de-DE" altLang="de-DE" sz="2400" dirty="0"/>
              <a:t> in </a:t>
            </a:r>
            <a:r>
              <a:rPr lang="de-DE" altLang="de-DE" sz="2400" dirty="0" err="1"/>
              <a:t>the</a:t>
            </a:r>
            <a:r>
              <a:rPr lang="de-DE" altLang="de-DE" sz="2400" dirty="0"/>
              <a:t> </a:t>
            </a:r>
            <a:r>
              <a:rPr lang="de-DE" altLang="de-DE" sz="2400" dirty="0" err="1"/>
              <a:t>details</a:t>
            </a:r>
            <a:endParaRPr lang="de-DE" altLang="de-DE" sz="2400" dirty="0"/>
          </a:p>
          <a:p>
            <a:pPr>
              <a:defRPr/>
            </a:pPr>
            <a:endParaRPr lang="de-DE" altLang="de-DE" dirty="0"/>
          </a:p>
          <a:p>
            <a:pPr>
              <a:defRPr/>
            </a:pPr>
            <a:endParaRPr lang="de-DE"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a:extLst>
              <a:ext uri="{FF2B5EF4-FFF2-40B4-BE49-F238E27FC236}">
                <a16:creationId xmlns="" xmlns:a16="http://schemas.microsoft.com/office/drawing/2014/main" id="{93C356B1-BAFB-493B-A00C-0028DA9CAB09}"/>
              </a:ext>
            </a:extLst>
          </p:cNvPr>
          <p:cNvSpPr>
            <a:spLocks noGrp="1"/>
          </p:cNvSpPr>
          <p:nvPr>
            <p:ph type="title"/>
          </p:nvPr>
        </p:nvSpPr>
        <p:spPr/>
        <p:txBody>
          <a:bodyPr/>
          <a:lstStyle/>
          <a:p>
            <a:r>
              <a:rPr lang="de-DE" altLang="de-DE"/>
              <a:t>Works Council</a:t>
            </a:r>
          </a:p>
        </p:txBody>
      </p:sp>
      <p:sp>
        <p:nvSpPr>
          <p:cNvPr id="3" name="Inhaltsplatzhalter 2">
            <a:extLst>
              <a:ext uri="{FF2B5EF4-FFF2-40B4-BE49-F238E27FC236}">
                <a16:creationId xmlns="" xmlns:a16="http://schemas.microsoft.com/office/drawing/2014/main" id="{48A314CE-060B-4BE8-B06C-2D123CE6CC63}"/>
              </a:ext>
            </a:extLst>
          </p:cNvPr>
          <p:cNvSpPr>
            <a:spLocks noGrp="1"/>
          </p:cNvSpPr>
          <p:nvPr>
            <p:ph idx="1"/>
          </p:nvPr>
        </p:nvSpPr>
        <p:spPr/>
        <p:txBody>
          <a:bodyPr/>
          <a:lstStyle/>
          <a:p>
            <a:pPr>
              <a:buFontTx/>
              <a:buBlip>
                <a:blip r:embed="rId2"/>
              </a:buBlip>
              <a:defRPr/>
            </a:pPr>
            <a:r>
              <a:rPr lang="en-US" dirty="0"/>
              <a:t>How is this done now?</a:t>
            </a:r>
          </a:p>
          <a:p>
            <a:pPr>
              <a:buFont typeface="Wingdings" panose="05000000000000000000" pitchFamily="2" charset="2"/>
              <a:buChar char="Ø"/>
              <a:defRPr/>
            </a:pPr>
            <a:r>
              <a:rPr lang="de-DE" altLang="de-DE" dirty="0" err="1"/>
              <a:t>There</a:t>
            </a:r>
            <a:r>
              <a:rPr lang="de-DE" altLang="de-DE" dirty="0"/>
              <a:t> </a:t>
            </a:r>
            <a:r>
              <a:rPr lang="de-DE" altLang="de-DE" dirty="0" err="1"/>
              <a:t>is</a:t>
            </a:r>
            <a:r>
              <a:rPr lang="de-DE" altLang="de-DE" dirty="0"/>
              <a:t> an </a:t>
            </a:r>
            <a:r>
              <a:rPr lang="de-DE" altLang="de-DE" dirty="0" err="1"/>
              <a:t>institution</a:t>
            </a:r>
            <a:r>
              <a:rPr lang="de-DE" altLang="de-DE" dirty="0"/>
              <a:t> </a:t>
            </a:r>
            <a:r>
              <a:rPr lang="de-DE" altLang="de-DE" dirty="0" err="1"/>
              <a:t>called</a:t>
            </a:r>
            <a:r>
              <a:rPr lang="de-DE" altLang="de-DE" dirty="0"/>
              <a:t> Works Council </a:t>
            </a:r>
            <a:r>
              <a:rPr lang="de-DE" altLang="de-DE" dirty="0" err="1"/>
              <a:t>which</a:t>
            </a:r>
            <a:r>
              <a:rPr lang="de-DE" altLang="de-DE" dirty="0"/>
              <a:t> </a:t>
            </a:r>
            <a:r>
              <a:rPr lang="de-DE" altLang="de-DE" dirty="0" err="1"/>
              <a:t>is</a:t>
            </a:r>
            <a:r>
              <a:rPr lang="de-DE" altLang="de-DE" dirty="0"/>
              <a:t> </a:t>
            </a:r>
            <a:r>
              <a:rPr lang="de-DE" altLang="de-DE" dirty="0" err="1"/>
              <a:t>elected</a:t>
            </a:r>
            <a:r>
              <a:rPr lang="de-DE" altLang="de-DE" dirty="0"/>
              <a:t> </a:t>
            </a:r>
            <a:r>
              <a:rPr lang="de-DE" altLang="de-DE" dirty="0" err="1"/>
              <a:t>by</a:t>
            </a:r>
            <a:r>
              <a:rPr lang="de-DE" altLang="de-DE" dirty="0"/>
              <a:t> </a:t>
            </a:r>
            <a:r>
              <a:rPr lang="de-DE" altLang="de-DE" dirty="0" err="1"/>
              <a:t>the</a:t>
            </a:r>
            <a:r>
              <a:rPr lang="de-DE" altLang="de-DE" dirty="0"/>
              <a:t> </a:t>
            </a:r>
            <a:r>
              <a:rPr lang="de-DE" altLang="de-DE" dirty="0" err="1"/>
              <a:t>workers</a:t>
            </a:r>
            <a:r>
              <a:rPr lang="de-DE" altLang="de-DE" dirty="0"/>
              <a:t> </a:t>
            </a:r>
            <a:r>
              <a:rPr lang="de-DE" altLang="de-DE" dirty="0" err="1"/>
              <a:t>and</a:t>
            </a:r>
            <a:r>
              <a:rPr lang="de-DE" altLang="de-DE" dirty="0"/>
              <a:t> </a:t>
            </a:r>
            <a:r>
              <a:rPr lang="de-DE" altLang="de-DE" dirty="0" err="1"/>
              <a:t>cooperates</a:t>
            </a:r>
            <a:r>
              <a:rPr lang="de-DE" altLang="de-DE" dirty="0"/>
              <a:t> </a:t>
            </a:r>
            <a:r>
              <a:rPr lang="de-DE" altLang="de-DE" dirty="0" err="1"/>
              <a:t>with</a:t>
            </a:r>
            <a:r>
              <a:rPr lang="de-DE" altLang="de-DE" dirty="0"/>
              <a:t> </a:t>
            </a:r>
            <a:r>
              <a:rPr lang="de-DE" altLang="de-DE" dirty="0" err="1"/>
              <a:t>the</a:t>
            </a:r>
            <a:r>
              <a:rPr lang="de-DE" altLang="de-DE" dirty="0"/>
              <a:t> </a:t>
            </a:r>
            <a:r>
              <a:rPr lang="de-DE" altLang="de-DE" dirty="0" err="1"/>
              <a:t>employer</a:t>
            </a:r>
            <a:endParaRPr lang="de-DE" altLang="de-DE" dirty="0"/>
          </a:p>
          <a:p>
            <a:pPr>
              <a:buFont typeface="Wingdings" panose="05000000000000000000" pitchFamily="2" charset="2"/>
              <a:buChar char="Ø"/>
              <a:defRPr/>
            </a:pPr>
            <a:r>
              <a:rPr lang="de-DE" altLang="de-DE" dirty="0"/>
              <a:t>In </a:t>
            </a:r>
            <a:r>
              <a:rPr lang="de-DE" altLang="de-DE" dirty="0" err="1"/>
              <a:t>this</a:t>
            </a:r>
            <a:r>
              <a:rPr lang="de-DE" altLang="de-DE" dirty="0"/>
              <a:t> </a:t>
            </a:r>
            <a:r>
              <a:rPr lang="de-DE" altLang="de-DE" dirty="0" err="1"/>
              <a:t>system</a:t>
            </a:r>
            <a:r>
              <a:rPr lang="de-DE" altLang="de-DE" dirty="0"/>
              <a:t> </a:t>
            </a:r>
            <a:r>
              <a:rPr lang="en-GB" altLang="de-DE" dirty="0">
                <a:cs typeface="Times New Roman" charset="0"/>
              </a:rPr>
              <a:t>employer and employees are integrated as partners.</a:t>
            </a:r>
          </a:p>
          <a:p>
            <a:pPr>
              <a:buFont typeface="Wingdings" panose="05000000000000000000" pitchFamily="2" charset="2"/>
              <a:buChar char="Ø"/>
              <a:defRPr/>
            </a:pPr>
            <a:r>
              <a:rPr lang="en-GB" altLang="de-DE" dirty="0">
                <a:cs typeface="Times New Roman" charset="0"/>
              </a:rPr>
              <a:t>This is expressed by Section 2 para 1 Works Constitution Act: </a:t>
            </a:r>
          </a:p>
          <a:p>
            <a:pPr marL="0" indent="0">
              <a:buFontTx/>
              <a:buNone/>
              <a:defRPr/>
            </a:pPr>
            <a:endParaRPr lang="de-DE"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el 1">
            <a:extLst>
              <a:ext uri="{FF2B5EF4-FFF2-40B4-BE49-F238E27FC236}">
                <a16:creationId xmlns="" xmlns:a16="http://schemas.microsoft.com/office/drawing/2014/main" id="{6EA0DD71-4A17-461C-8ADA-49906115BD80}"/>
              </a:ext>
            </a:extLst>
          </p:cNvPr>
          <p:cNvSpPr>
            <a:spLocks noGrp="1"/>
          </p:cNvSpPr>
          <p:nvPr>
            <p:ph type="title"/>
          </p:nvPr>
        </p:nvSpPr>
        <p:spPr/>
        <p:txBody>
          <a:bodyPr/>
          <a:lstStyle/>
          <a:p>
            <a:pPr eaLnBrk="1" hangingPunct="1"/>
            <a:r>
              <a:rPr lang="de-DE" altLang="de-DE" sz="2800"/>
              <a:t>General Characteristics</a:t>
            </a:r>
            <a:br>
              <a:rPr lang="de-DE" altLang="de-DE" sz="2800"/>
            </a:br>
            <a:r>
              <a:rPr lang="de-DE" altLang="de-DE" sz="2800"/>
              <a:t>of the System of Works Councils</a:t>
            </a:r>
          </a:p>
        </p:txBody>
      </p:sp>
      <p:sp>
        <p:nvSpPr>
          <p:cNvPr id="27651" name="Inhaltsplatzhalter 2">
            <a:extLst>
              <a:ext uri="{FF2B5EF4-FFF2-40B4-BE49-F238E27FC236}">
                <a16:creationId xmlns="" xmlns:a16="http://schemas.microsoft.com/office/drawing/2014/main" id="{8C6F258E-7C47-4259-8161-CD8CC502402A}"/>
              </a:ext>
            </a:extLst>
          </p:cNvPr>
          <p:cNvSpPr>
            <a:spLocks noGrp="1"/>
          </p:cNvSpPr>
          <p:nvPr>
            <p:ph idx="1"/>
          </p:nvPr>
        </p:nvSpPr>
        <p:spPr/>
        <p:txBody>
          <a:bodyPr/>
          <a:lstStyle/>
          <a:p>
            <a:pPr algn="ctr" eaLnBrk="1">
              <a:buFontTx/>
              <a:buNone/>
            </a:pPr>
            <a:r>
              <a:rPr lang="en-GB" altLang="de-DE" sz="2800"/>
              <a:t>Section 2 para 1 Works Constitution Act: </a:t>
            </a:r>
            <a:endParaRPr lang="de-DE" altLang="de-DE" sz="2800"/>
          </a:p>
          <a:p>
            <a:pPr eaLnBrk="1">
              <a:buFontTx/>
              <a:buNone/>
            </a:pPr>
            <a:r>
              <a:rPr lang="en-GB" altLang="de-DE" sz="2800"/>
              <a:t>  </a:t>
            </a:r>
            <a:r>
              <a:rPr lang="en-GB" altLang="de-DE" sz="2800" i="1"/>
              <a:t>“The employer and the works council shall work together to promote the interests of the employees and the plant in accordance with the valid collective bargaining agreements, in a spirit of mutual trust, and in cooperation with the trade unions represented in the plant and the employers´ organisations.”</a:t>
            </a:r>
            <a:endParaRPr lang="de-DE" altLang="de-DE" sz="2800" i="1"/>
          </a:p>
          <a:p>
            <a:pPr eaLnBrk="1" hangingPunct="1"/>
            <a:endParaRPr lang="de-DE" altLang="de-DE"/>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a:extLst>
              <a:ext uri="{FF2B5EF4-FFF2-40B4-BE49-F238E27FC236}">
                <a16:creationId xmlns="" xmlns:a16="http://schemas.microsoft.com/office/drawing/2014/main" id="{EBCC1939-161E-48C0-BD66-7F8C0E765745}"/>
              </a:ext>
            </a:extLst>
          </p:cNvPr>
          <p:cNvSpPr>
            <a:spLocks noGrp="1"/>
          </p:cNvSpPr>
          <p:nvPr>
            <p:ph type="title"/>
          </p:nvPr>
        </p:nvSpPr>
        <p:spPr/>
        <p:txBody>
          <a:bodyPr/>
          <a:lstStyle/>
          <a:p>
            <a:pPr eaLnBrk="1" hangingPunct="1"/>
            <a:r>
              <a:rPr lang="de-DE" altLang="de-DE" sz="2800"/>
              <a:t>General Characteristics</a:t>
            </a:r>
            <a:br>
              <a:rPr lang="de-DE" altLang="de-DE" sz="2800"/>
            </a:br>
            <a:r>
              <a:rPr lang="de-DE" altLang="de-DE" sz="2800"/>
              <a:t>of the System of Works Councils</a:t>
            </a:r>
          </a:p>
        </p:txBody>
      </p:sp>
      <p:sp>
        <p:nvSpPr>
          <p:cNvPr id="28675" name="Inhaltsplatzhalter 2">
            <a:extLst>
              <a:ext uri="{FF2B5EF4-FFF2-40B4-BE49-F238E27FC236}">
                <a16:creationId xmlns="" xmlns:a16="http://schemas.microsoft.com/office/drawing/2014/main" id="{26D744C9-4ACE-4BDD-9E22-61FF9B7E5CB0}"/>
              </a:ext>
            </a:extLst>
          </p:cNvPr>
          <p:cNvSpPr>
            <a:spLocks noGrp="1"/>
          </p:cNvSpPr>
          <p:nvPr>
            <p:ph idx="1"/>
          </p:nvPr>
        </p:nvSpPr>
        <p:spPr/>
        <p:txBody>
          <a:bodyPr/>
          <a:lstStyle/>
          <a:p>
            <a:pPr algn="ctr" eaLnBrk="1">
              <a:buFontTx/>
              <a:buNone/>
            </a:pPr>
            <a:r>
              <a:rPr lang="en-GB" altLang="de-DE" sz="2400"/>
              <a:t>Sec. 74 para 2 of the Work Constitution Act:</a:t>
            </a:r>
            <a:endParaRPr lang="de-DE" altLang="de-DE" sz="2400"/>
          </a:p>
          <a:p>
            <a:pPr eaLnBrk="1"/>
            <a:r>
              <a:rPr lang="en-GB" altLang="de-DE" sz="2400">
                <a:solidFill>
                  <a:srgbClr val="0070C0"/>
                </a:solidFill>
              </a:rPr>
              <a:t>“It shall be impermissible for the employer and the works council to use labour dispute measures against each other; this does not apply to labour disputes between parties competent to conclude collective bargaining agreements. Employer and works council shall refrain from activities which adversely affect the operations of or order in the plant. They shall refrain from any party politics within the plant; the handling of matters relating to collective labour, social and economic policy which pertain directly to the plant or its employees shall not be affected hereby.”</a:t>
            </a:r>
            <a:endParaRPr lang="de-DE" altLang="de-DE" sz="2400">
              <a:solidFill>
                <a:srgbClr val="0070C0"/>
              </a:solidFill>
            </a:endParaRPr>
          </a:p>
          <a:p>
            <a:pPr eaLnBrk="1" hangingPunct="1"/>
            <a:endParaRPr lang="de-DE" altLang="de-DE"/>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a:extLst>
              <a:ext uri="{FF2B5EF4-FFF2-40B4-BE49-F238E27FC236}">
                <a16:creationId xmlns="" xmlns:a16="http://schemas.microsoft.com/office/drawing/2014/main" id="{42C7B015-6D99-4A10-8E3E-60ED3ED3D6E9}"/>
              </a:ext>
            </a:extLst>
          </p:cNvPr>
          <p:cNvSpPr>
            <a:spLocks noGrp="1"/>
          </p:cNvSpPr>
          <p:nvPr>
            <p:ph type="title"/>
          </p:nvPr>
        </p:nvSpPr>
        <p:spPr/>
        <p:txBody>
          <a:bodyPr/>
          <a:lstStyle/>
          <a:p>
            <a:pPr eaLnBrk="1" hangingPunct="1"/>
            <a:r>
              <a:rPr lang="de-DE" altLang="de-DE" sz="2800"/>
              <a:t>General Characteristics</a:t>
            </a:r>
            <a:br>
              <a:rPr lang="de-DE" altLang="de-DE" sz="2800"/>
            </a:br>
            <a:r>
              <a:rPr lang="de-DE" altLang="de-DE" sz="2800"/>
              <a:t>of the System of Works Councils</a:t>
            </a:r>
          </a:p>
        </p:txBody>
      </p:sp>
      <p:sp>
        <p:nvSpPr>
          <p:cNvPr id="29699" name="Inhaltsplatzhalter 2">
            <a:extLst>
              <a:ext uri="{FF2B5EF4-FFF2-40B4-BE49-F238E27FC236}">
                <a16:creationId xmlns="" xmlns:a16="http://schemas.microsoft.com/office/drawing/2014/main" id="{C6DBFC08-3F2B-4607-9995-EBB51849A13A}"/>
              </a:ext>
            </a:extLst>
          </p:cNvPr>
          <p:cNvSpPr>
            <a:spLocks noGrp="1"/>
          </p:cNvSpPr>
          <p:nvPr>
            <p:ph idx="1"/>
          </p:nvPr>
        </p:nvSpPr>
        <p:spPr/>
        <p:txBody>
          <a:bodyPr/>
          <a:lstStyle/>
          <a:p>
            <a:pPr eaLnBrk="1">
              <a:buFontTx/>
              <a:buNone/>
            </a:pPr>
            <a:r>
              <a:rPr lang="en-GB" altLang="de-DE" sz="2000"/>
              <a:t>Works Council </a:t>
            </a:r>
          </a:p>
          <a:p>
            <a:pPr eaLnBrk="1">
              <a:buFontTx/>
              <a:buBlip>
                <a:blip r:embed="rId2"/>
              </a:buBlip>
            </a:pPr>
            <a:r>
              <a:rPr lang="en-GB" altLang="de-DE" sz="2000"/>
              <a:t>specific right of information</a:t>
            </a:r>
          </a:p>
          <a:p>
            <a:pPr eaLnBrk="1">
              <a:buFontTx/>
              <a:buBlip>
                <a:blip r:embed="rId2"/>
              </a:buBlip>
            </a:pPr>
            <a:r>
              <a:rPr lang="en-GB" altLang="de-DE" sz="2000"/>
              <a:t>right to make recommendations </a:t>
            </a:r>
          </a:p>
          <a:p>
            <a:pPr eaLnBrk="1">
              <a:buFontTx/>
              <a:buBlip>
                <a:blip r:embed="rId2"/>
              </a:buBlip>
            </a:pPr>
            <a:r>
              <a:rPr lang="en-GB" altLang="de-DE" sz="2000"/>
              <a:t>to be heard </a:t>
            </a:r>
          </a:p>
          <a:p>
            <a:pPr eaLnBrk="1">
              <a:buFontTx/>
              <a:buBlip>
                <a:blip r:embed="rId2"/>
              </a:buBlip>
            </a:pPr>
            <a:r>
              <a:rPr lang="en-GB" altLang="de-DE" sz="2000"/>
              <a:t>to be consulted</a:t>
            </a:r>
          </a:p>
          <a:p>
            <a:pPr eaLnBrk="1">
              <a:buFontTx/>
              <a:buBlip>
                <a:blip r:embed="rId2"/>
              </a:buBlip>
            </a:pPr>
            <a:r>
              <a:rPr lang="en-GB" altLang="de-DE" sz="2000"/>
              <a:t>to refuse its consent </a:t>
            </a:r>
          </a:p>
          <a:p>
            <a:pPr eaLnBrk="1">
              <a:buFontTx/>
              <a:buBlip>
                <a:blip r:embed="rId2"/>
              </a:buBlip>
            </a:pPr>
            <a:r>
              <a:rPr lang="en-GB" altLang="de-DE" sz="2000"/>
              <a:t>to raise objections - refusal to consent may be replaced by a court decision </a:t>
            </a:r>
          </a:p>
          <a:p>
            <a:pPr eaLnBrk="1">
              <a:buFontTx/>
              <a:buBlip>
                <a:blip r:embed="rId2"/>
              </a:buBlip>
            </a:pPr>
            <a:r>
              <a:rPr lang="en-GB" altLang="de-DE" sz="2000"/>
              <a:t>refusal to consent may not be replaced by the court in certain cases</a:t>
            </a:r>
            <a:endParaRPr lang="de-DE" altLang="de-DE" sz="2000"/>
          </a:p>
          <a:p>
            <a:pPr eaLnBrk="1">
              <a:buFontTx/>
              <a:buBlip>
                <a:blip r:embed="rId2"/>
              </a:buBlip>
            </a:pPr>
            <a:r>
              <a:rPr lang="en-GB" altLang="de-DE" sz="2000"/>
              <a:t>employer and works council may solve issues on a contractual basis by a special kind of bargaining agreement called “Betriebsvereinbarung” (Works Agreement).</a:t>
            </a:r>
            <a:endParaRPr lang="de-DE" altLang="de-DE" sz="2000"/>
          </a:p>
          <a:p>
            <a:pPr eaLnBrk="1" hangingPunct="1"/>
            <a:endParaRPr lang="de-DE" altLang="de-DE"/>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a:extLst>
              <a:ext uri="{FF2B5EF4-FFF2-40B4-BE49-F238E27FC236}">
                <a16:creationId xmlns="" xmlns:a16="http://schemas.microsoft.com/office/drawing/2014/main" id="{0FA7DD5D-7577-4104-B700-473E48003352}"/>
              </a:ext>
            </a:extLst>
          </p:cNvPr>
          <p:cNvSpPr>
            <a:spLocks noGrp="1"/>
          </p:cNvSpPr>
          <p:nvPr>
            <p:ph type="title"/>
          </p:nvPr>
        </p:nvSpPr>
        <p:spPr/>
        <p:txBody>
          <a:bodyPr/>
          <a:lstStyle/>
          <a:p>
            <a:pPr eaLnBrk="1" hangingPunct="1"/>
            <a:r>
              <a:rPr lang="de-DE" altLang="de-DE"/>
              <a:t>Area of application</a:t>
            </a:r>
          </a:p>
        </p:txBody>
      </p:sp>
      <p:sp>
        <p:nvSpPr>
          <p:cNvPr id="30723" name="Inhaltsplatzhalter 2">
            <a:extLst>
              <a:ext uri="{FF2B5EF4-FFF2-40B4-BE49-F238E27FC236}">
                <a16:creationId xmlns="" xmlns:a16="http://schemas.microsoft.com/office/drawing/2014/main" id="{18F14389-0AD4-46B3-BE5A-4681C6476C3B}"/>
              </a:ext>
            </a:extLst>
          </p:cNvPr>
          <p:cNvSpPr>
            <a:spLocks noGrp="1"/>
          </p:cNvSpPr>
          <p:nvPr>
            <p:ph idx="1"/>
          </p:nvPr>
        </p:nvSpPr>
        <p:spPr/>
        <p:txBody>
          <a:bodyPr/>
          <a:lstStyle/>
          <a:p>
            <a:pPr eaLnBrk="1">
              <a:buFontTx/>
              <a:buBlip>
                <a:blip r:embed="rId2"/>
              </a:buBlip>
            </a:pPr>
            <a:r>
              <a:rPr lang="en-GB" altLang="de-DE" sz="2000"/>
              <a:t>Works councils elected in all establishments under private law that have normally five or more permanent employees.  </a:t>
            </a:r>
            <a:endParaRPr lang="de-DE" altLang="de-DE" sz="2000"/>
          </a:p>
          <a:p>
            <a:pPr eaLnBrk="1">
              <a:buFontTx/>
              <a:buBlip>
                <a:blip r:embed="rId2"/>
              </a:buBlip>
            </a:pPr>
            <a:r>
              <a:rPr lang="en-GB" altLang="de-DE" sz="2000"/>
              <a:t>Public sector establishments and administrative authorities are excluded; they are covered by a special system of codetermination. </a:t>
            </a:r>
          </a:p>
          <a:p>
            <a:pPr eaLnBrk="1">
              <a:buFontTx/>
              <a:buBlip>
                <a:blip r:embed="rId2"/>
              </a:buBlip>
            </a:pPr>
            <a:r>
              <a:rPr lang="en-GB" altLang="de-DE" sz="2000"/>
              <a:t>Exempt are also all religious communities, Christian and ideological confessions as well as their charitable and educational institutions.</a:t>
            </a:r>
            <a:endParaRPr lang="de-DE" altLang="de-DE" sz="2000"/>
          </a:p>
          <a:p>
            <a:pPr eaLnBrk="1">
              <a:buFontTx/>
              <a:buBlip>
                <a:blip r:embed="rId2"/>
              </a:buBlip>
            </a:pPr>
            <a:r>
              <a:rPr lang="en-GB" altLang="de-DE" sz="2000"/>
              <a:t>Certain establishments serving ideological purposes like the press, political parties etc. are covered but the scope of the Works Constitution Act is restricted.</a:t>
            </a:r>
            <a:endParaRPr lang="de-DE" altLang="de-DE" sz="2000"/>
          </a:p>
          <a:p>
            <a:pPr eaLnBrk="1">
              <a:buFontTx/>
              <a:buBlip>
                <a:blip r:embed="rId2"/>
              </a:buBlip>
            </a:pPr>
            <a:r>
              <a:rPr lang="en-GB" altLang="de-DE" sz="2000"/>
              <a:t>The act applies to all employees except those close to the employers´ side, i.e. the executives (leitende Angestellte).</a:t>
            </a:r>
            <a:endParaRPr lang="de-DE" altLang="de-DE" sz="2000"/>
          </a:p>
          <a:p>
            <a:pPr eaLnBrk="1" hangingPunct="1"/>
            <a:endParaRPr lang="de-DE" altLang="de-DE"/>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a:extLst>
              <a:ext uri="{FF2B5EF4-FFF2-40B4-BE49-F238E27FC236}">
                <a16:creationId xmlns="" xmlns:a16="http://schemas.microsoft.com/office/drawing/2014/main" id="{CE6A7B9E-70FC-4F77-9175-E25C20DBA645}"/>
              </a:ext>
            </a:extLst>
          </p:cNvPr>
          <p:cNvSpPr>
            <a:spLocks noGrp="1"/>
          </p:cNvSpPr>
          <p:nvPr>
            <p:ph type="title"/>
          </p:nvPr>
        </p:nvSpPr>
        <p:spPr/>
        <p:txBody>
          <a:bodyPr/>
          <a:lstStyle/>
          <a:p>
            <a:pPr eaLnBrk="1" hangingPunct="1"/>
            <a:r>
              <a:rPr lang="de-DE" altLang="de-DE"/>
              <a:t>Composition of Works Council</a:t>
            </a:r>
          </a:p>
        </p:txBody>
      </p:sp>
      <p:sp>
        <p:nvSpPr>
          <p:cNvPr id="31747" name="Inhaltsplatzhalter 2">
            <a:extLst>
              <a:ext uri="{FF2B5EF4-FFF2-40B4-BE49-F238E27FC236}">
                <a16:creationId xmlns="" xmlns:a16="http://schemas.microsoft.com/office/drawing/2014/main" id="{B4CB18A7-0FA2-477E-B7BB-55F7184179D0}"/>
              </a:ext>
            </a:extLst>
          </p:cNvPr>
          <p:cNvSpPr>
            <a:spLocks noGrp="1"/>
          </p:cNvSpPr>
          <p:nvPr>
            <p:ph idx="1"/>
          </p:nvPr>
        </p:nvSpPr>
        <p:spPr/>
        <p:txBody>
          <a:bodyPr/>
          <a:lstStyle/>
          <a:p>
            <a:pPr eaLnBrk="1" hangingPunct="1">
              <a:buFontTx/>
              <a:buBlip>
                <a:blip r:embed="rId2"/>
              </a:buBlip>
            </a:pPr>
            <a:r>
              <a:rPr lang="en-GB" altLang="de-DE" sz="2400"/>
              <a:t>The works council is elected by all employees</a:t>
            </a:r>
          </a:p>
          <a:p>
            <a:pPr eaLnBrk="1" hangingPunct="1">
              <a:buFontTx/>
              <a:buBlip>
                <a:blip r:embed="rId2"/>
              </a:buBlip>
            </a:pPr>
            <a:r>
              <a:rPr lang="en-GB" altLang="de-DE" sz="2400"/>
              <a:t>It may be one person in small plants (between 5 and 20 employees) and can go up to more than 35 in plants with more than 7.000 employees. </a:t>
            </a:r>
          </a:p>
          <a:p>
            <a:pPr eaLnBrk="1" hangingPunct="1">
              <a:buFontTx/>
              <a:buBlip>
                <a:blip r:embed="rId2"/>
              </a:buBlip>
            </a:pPr>
            <a:r>
              <a:rPr lang="en-GB" altLang="de-DE" sz="2400"/>
              <a:t>In case of several plants of one company there is a joint works council (Gesamtbetriebsrat). </a:t>
            </a:r>
          </a:p>
          <a:p>
            <a:pPr eaLnBrk="1" hangingPunct="1">
              <a:buFontTx/>
              <a:buBlip>
                <a:blip r:embed="rId2"/>
              </a:buBlip>
            </a:pPr>
            <a:r>
              <a:rPr lang="en-GB" altLang="de-DE" sz="2400"/>
              <a:t>In groups of companies the joint works councils may establish a group works council (Konzernbetriebsrat).</a:t>
            </a:r>
            <a:endParaRPr lang="de-DE" altLang="de-DE" sz="2400"/>
          </a:p>
          <a:p>
            <a:pPr eaLnBrk="1" hangingPunct="1"/>
            <a:endParaRPr lang="de-DE" altLang="de-DE"/>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a:extLst>
              <a:ext uri="{FF2B5EF4-FFF2-40B4-BE49-F238E27FC236}">
                <a16:creationId xmlns="" xmlns:a16="http://schemas.microsoft.com/office/drawing/2014/main" id="{3136E8E9-65FB-45F3-8186-83A36566C8DA}"/>
              </a:ext>
            </a:extLst>
          </p:cNvPr>
          <p:cNvSpPr>
            <a:spLocks noGrp="1"/>
          </p:cNvSpPr>
          <p:nvPr>
            <p:ph type="title"/>
          </p:nvPr>
        </p:nvSpPr>
        <p:spPr/>
        <p:txBody>
          <a:bodyPr/>
          <a:lstStyle/>
          <a:p>
            <a:r>
              <a:rPr lang="de-DE" altLang="de-DE"/>
              <a:t>Status of Works Council</a:t>
            </a:r>
          </a:p>
        </p:txBody>
      </p:sp>
      <p:sp>
        <p:nvSpPr>
          <p:cNvPr id="32771" name="Inhaltsplatzhalter 2">
            <a:extLst>
              <a:ext uri="{FF2B5EF4-FFF2-40B4-BE49-F238E27FC236}">
                <a16:creationId xmlns="" xmlns:a16="http://schemas.microsoft.com/office/drawing/2014/main" id="{601C766E-0932-40C3-9E9E-92F09587F1E0}"/>
              </a:ext>
            </a:extLst>
          </p:cNvPr>
          <p:cNvSpPr>
            <a:spLocks noGrp="1"/>
          </p:cNvSpPr>
          <p:nvPr>
            <p:ph idx="1"/>
          </p:nvPr>
        </p:nvSpPr>
        <p:spPr/>
        <p:txBody>
          <a:bodyPr/>
          <a:lstStyle/>
          <a:p>
            <a:pPr>
              <a:buFontTx/>
              <a:buBlip>
                <a:blip r:embed="rId2"/>
              </a:buBlip>
            </a:pPr>
            <a:r>
              <a:rPr lang="de-DE" altLang="de-DE" sz="2800"/>
              <a:t>No paid job – but reinbursement for hours spent on works council issues</a:t>
            </a:r>
          </a:p>
          <a:p>
            <a:pPr>
              <a:buFontTx/>
              <a:buBlip>
                <a:blip r:embed="rId2"/>
              </a:buBlip>
            </a:pPr>
            <a:r>
              <a:rPr lang="de-DE" altLang="de-DE" sz="2800"/>
              <a:t>Depending on the size of the plant certain number of full-time works council members</a:t>
            </a:r>
          </a:p>
          <a:p>
            <a:pPr>
              <a:buFontTx/>
              <a:buBlip>
                <a:blip r:embed="rId2"/>
              </a:buBlip>
            </a:pPr>
            <a:r>
              <a:rPr lang="de-DE" altLang="de-DE" sz="2800"/>
              <a:t>Paid leave for works council training</a:t>
            </a:r>
          </a:p>
          <a:p>
            <a:pPr>
              <a:buFontTx/>
              <a:buBlip>
                <a:blip r:embed="rId2"/>
              </a:buBlip>
            </a:pPr>
            <a:r>
              <a:rPr lang="de-DE" altLang="de-DE" sz="2800"/>
              <a:t>Paid leave for general training</a:t>
            </a:r>
          </a:p>
          <a:p>
            <a:pPr>
              <a:buFontTx/>
              <a:buBlip>
                <a:blip r:embed="rId2"/>
              </a:buBlip>
            </a:pPr>
            <a:r>
              <a:rPr lang="de-DE" altLang="de-DE" sz="2800"/>
              <a:t>All costs including facilities for works council are borne by the employer</a:t>
            </a:r>
          </a:p>
          <a:p>
            <a:pPr>
              <a:buFontTx/>
              <a:buBlip>
                <a:blip r:embed="rId2"/>
              </a:buBlip>
            </a:pPr>
            <a:r>
              <a:rPr lang="de-DE" altLang="de-DE" sz="2800"/>
              <a:t>Almost total protection against dismissal</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1">
            <a:extLst>
              <a:ext uri="{FF2B5EF4-FFF2-40B4-BE49-F238E27FC236}">
                <a16:creationId xmlns="" xmlns:a16="http://schemas.microsoft.com/office/drawing/2014/main" id="{5C0C7FEA-DFC7-4B02-BE97-A0F45BE5F3F1}"/>
              </a:ext>
            </a:extLst>
          </p:cNvPr>
          <p:cNvSpPr>
            <a:spLocks noGrp="1"/>
          </p:cNvSpPr>
          <p:nvPr>
            <p:ph type="title"/>
          </p:nvPr>
        </p:nvSpPr>
        <p:spPr/>
        <p:txBody>
          <a:bodyPr/>
          <a:lstStyle/>
          <a:p>
            <a:pPr eaLnBrk="1" hangingPunct="1"/>
            <a:r>
              <a:rPr lang="de-DE" altLang="de-DE"/>
              <a:t>Social Matters</a:t>
            </a:r>
          </a:p>
        </p:txBody>
      </p:sp>
      <p:sp>
        <p:nvSpPr>
          <p:cNvPr id="33795" name="Inhaltsplatzhalter 2">
            <a:extLst>
              <a:ext uri="{FF2B5EF4-FFF2-40B4-BE49-F238E27FC236}">
                <a16:creationId xmlns="" xmlns:a16="http://schemas.microsoft.com/office/drawing/2014/main" id="{7CD515E8-9CF8-40D6-9E7E-B541FD355FC1}"/>
              </a:ext>
            </a:extLst>
          </p:cNvPr>
          <p:cNvSpPr>
            <a:spLocks noGrp="1"/>
          </p:cNvSpPr>
          <p:nvPr>
            <p:ph idx="1"/>
          </p:nvPr>
        </p:nvSpPr>
        <p:spPr/>
        <p:txBody>
          <a:bodyPr/>
          <a:lstStyle/>
          <a:p>
            <a:pPr algn="ctr" eaLnBrk="1">
              <a:buFontTx/>
              <a:buNone/>
            </a:pPr>
            <a:r>
              <a:rPr lang="en-GB" altLang="de-DE" sz="1800"/>
              <a:t>In </a:t>
            </a:r>
            <a:r>
              <a:rPr lang="en-GB" altLang="de-DE" sz="1800">
                <a:solidFill>
                  <a:srgbClr val="FF0000"/>
                </a:solidFill>
              </a:rPr>
              <a:t>social matters </a:t>
            </a:r>
            <a:r>
              <a:rPr lang="en-GB" altLang="de-DE" sz="1800"/>
              <a:t>the employer </a:t>
            </a:r>
            <a:r>
              <a:rPr lang="en-GB" altLang="de-DE" sz="1800">
                <a:solidFill>
                  <a:srgbClr val="FF0000"/>
                </a:solidFill>
              </a:rPr>
              <a:t>cannot decide without consent </a:t>
            </a:r>
            <a:r>
              <a:rPr lang="en-GB" altLang="de-DE" sz="1800"/>
              <a:t>with the works council. If no agreement can be worked out the issue will be decided by an arbitration committee which may issue binding decisions. </a:t>
            </a:r>
          </a:p>
          <a:p>
            <a:pPr eaLnBrk="1">
              <a:buFontTx/>
              <a:buNone/>
            </a:pPr>
            <a:r>
              <a:rPr lang="en-GB" altLang="de-DE" sz="1800"/>
              <a:t>Social matters include</a:t>
            </a:r>
            <a:endParaRPr lang="de-DE" altLang="de-DE" sz="1800"/>
          </a:p>
          <a:p>
            <a:pPr eaLnBrk="1">
              <a:buFontTx/>
              <a:buBlip>
                <a:blip r:embed="rId2"/>
              </a:buBlip>
            </a:pPr>
            <a:r>
              <a:rPr lang="en-GB" altLang="de-DE" sz="1800"/>
              <a:t>questions of order in the plant and the conduct of the employees in the plant</a:t>
            </a:r>
            <a:endParaRPr lang="de-DE" altLang="de-DE" sz="1800"/>
          </a:p>
          <a:p>
            <a:pPr eaLnBrk="1">
              <a:buFontTx/>
              <a:buBlip>
                <a:blip r:embed="rId2"/>
              </a:buBlip>
            </a:pPr>
            <a:r>
              <a:rPr lang="en-GB" altLang="de-DE" sz="1800"/>
              <a:t>beginning and end of daily working hours, including breaks, as well as the allocation of the working hours to the week days</a:t>
            </a:r>
            <a:endParaRPr lang="de-DE" altLang="de-DE" sz="1800"/>
          </a:p>
          <a:p>
            <a:pPr eaLnBrk="1">
              <a:buFontTx/>
              <a:buBlip>
                <a:blip r:embed="rId2"/>
              </a:buBlip>
            </a:pPr>
            <a:r>
              <a:rPr lang="en-GB" altLang="de-DE" sz="1800"/>
              <a:t>temporary shortening or extension of the normal working hours at the plant</a:t>
            </a:r>
            <a:endParaRPr lang="de-DE" altLang="de-DE" sz="1800"/>
          </a:p>
          <a:p>
            <a:pPr eaLnBrk="1">
              <a:buFontTx/>
              <a:buBlip>
                <a:blip r:embed="rId2"/>
              </a:buBlip>
            </a:pPr>
            <a:r>
              <a:rPr lang="en-GB" altLang="de-DE" sz="1800"/>
              <a:t>time, place and manner of payment of wages and salaries</a:t>
            </a:r>
            <a:endParaRPr lang="de-DE" altLang="de-DE" sz="1800"/>
          </a:p>
          <a:p>
            <a:pPr eaLnBrk="1">
              <a:buFontTx/>
              <a:buBlip>
                <a:blip r:embed="rId2"/>
              </a:buBlip>
            </a:pPr>
            <a:r>
              <a:rPr lang="en-GB" altLang="de-DE" sz="1800"/>
              <a:t>establishment of general principles governing vacations and the scheduling thereof, as well as fixing periods of vacation for individual employees, if no agreement can be reached between the employer and the employees concerned</a:t>
            </a:r>
            <a:endParaRPr lang="de-DE" altLang="de-DE" sz="1800"/>
          </a:p>
          <a:p>
            <a:pPr eaLnBrk="1" hangingPunct="1"/>
            <a:endParaRPr lang="de-DE" altLang="de-DE" sz="11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Story on </a:t>
            </a:r>
            <a:r>
              <a:rPr lang="de-DE" dirty="0" err="1"/>
              <a:t>Flexibility</a:t>
            </a:r>
            <a:r>
              <a:rPr lang="de-DE" dirty="0"/>
              <a:t> in </a:t>
            </a:r>
            <a:r>
              <a:rPr lang="en-US" dirty="0"/>
              <a:t>Labor Law</a:t>
            </a:r>
            <a:endParaRPr lang="de-DE" dirty="0"/>
          </a:p>
        </p:txBody>
      </p:sp>
      <p:sp>
        <p:nvSpPr>
          <p:cNvPr id="3" name="Inhaltsplatzhalter 2"/>
          <p:cNvSpPr>
            <a:spLocks noGrp="1"/>
          </p:cNvSpPr>
          <p:nvPr>
            <p:ph idx="1"/>
          </p:nvPr>
        </p:nvSpPr>
        <p:spPr/>
        <p:txBody>
          <a:bodyPr/>
          <a:lstStyle/>
          <a:p>
            <a:pPr>
              <a:buFont typeface="Wingdings" panose="05000000000000000000" pitchFamily="2" charset="2"/>
              <a:buChar char="v"/>
            </a:pPr>
            <a:r>
              <a:rPr lang="en-US" sz="2800" dirty="0"/>
              <a:t>Germany and several other Member States have strict dismissal protection</a:t>
            </a:r>
          </a:p>
          <a:p>
            <a:pPr>
              <a:buFont typeface="Wingdings" panose="05000000000000000000" pitchFamily="2" charset="2"/>
              <a:buChar char="Ø"/>
            </a:pPr>
            <a:r>
              <a:rPr lang="en-US" sz="2800" dirty="0"/>
              <a:t>    Strict dismissal protection has led to a</a:t>
            </a:r>
          </a:p>
          <a:p>
            <a:pPr marL="0" indent="0">
              <a:buNone/>
            </a:pPr>
            <a:r>
              <a:rPr lang="en-US" sz="2800" dirty="0"/>
              <a:t>       tendency of evasion</a:t>
            </a:r>
          </a:p>
          <a:p>
            <a:pPr>
              <a:buFont typeface="Wingdings" panose="05000000000000000000" pitchFamily="2" charset="2"/>
              <a:buChar char="ü"/>
            </a:pPr>
            <a:r>
              <a:rPr lang="en-US" sz="2800" dirty="0"/>
              <a:t>         Jobs limited in time as a “solution”?</a:t>
            </a:r>
          </a:p>
          <a:p>
            <a:pPr>
              <a:buFont typeface="Wingdings" panose="05000000000000000000" pitchFamily="2" charset="2"/>
              <a:buChar char="ü"/>
            </a:pPr>
            <a:r>
              <a:rPr lang="en-US" sz="2800" dirty="0"/>
              <a:t>         Temporary work as a “solution”?</a:t>
            </a:r>
          </a:p>
          <a:p>
            <a:pPr>
              <a:buFont typeface="Wingdings" panose="05000000000000000000" pitchFamily="2" charset="2"/>
              <a:buChar char="§"/>
            </a:pPr>
            <a:r>
              <a:rPr lang="en-US" sz="2800" dirty="0"/>
              <a:t>Is restricting the latter two the solution or does this lead to more informal work?</a:t>
            </a:r>
          </a:p>
        </p:txBody>
      </p:sp>
    </p:spTree>
    <p:extLst>
      <p:ext uri="{BB962C8B-B14F-4D97-AF65-F5344CB8AC3E}">
        <p14:creationId xmlns:p14="http://schemas.microsoft.com/office/powerpoint/2010/main" val="16500591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el 1">
            <a:extLst>
              <a:ext uri="{FF2B5EF4-FFF2-40B4-BE49-F238E27FC236}">
                <a16:creationId xmlns="" xmlns:a16="http://schemas.microsoft.com/office/drawing/2014/main" id="{CCF82EBC-D890-4C80-8FCE-84C2F3499DC1}"/>
              </a:ext>
            </a:extLst>
          </p:cNvPr>
          <p:cNvSpPr>
            <a:spLocks noGrp="1"/>
          </p:cNvSpPr>
          <p:nvPr>
            <p:ph type="title"/>
          </p:nvPr>
        </p:nvSpPr>
        <p:spPr/>
        <p:txBody>
          <a:bodyPr/>
          <a:lstStyle/>
          <a:p>
            <a:pPr eaLnBrk="1" hangingPunct="1"/>
            <a:r>
              <a:rPr lang="de-DE" altLang="de-DE"/>
              <a:t>Social Matters</a:t>
            </a:r>
          </a:p>
        </p:txBody>
      </p:sp>
      <p:sp>
        <p:nvSpPr>
          <p:cNvPr id="34819" name="Inhaltsplatzhalter 2">
            <a:extLst>
              <a:ext uri="{FF2B5EF4-FFF2-40B4-BE49-F238E27FC236}">
                <a16:creationId xmlns="" xmlns:a16="http://schemas.microsoft.com/office/drawing/2014/main" id="{E22893B7-8B53-4621-B5BC-59A1CD9C2979}"/>
              </a:ext>
            </a:extLst>
          </p:cNvPr>
          <p:cNvSpPr>
            <a:spLocks noGrp="1"/>
          </p:cNvSpPr>
          <p:nvPr>
            <p:ph idx="1"/>
          </p:nvPr>
        </p:nvSpPr>
        <p:spPr/>
        <p:txBody>
          <a:bodyPr/>
          <a:lstStyle/>
          <a:p>
            <a:pPr eaLnBrk="1">
              <a:buFontTx/>
              <a:buBlip>
                <a:blip r:embed="rId2"/>
              </a:buBlip>
            </a:pPr>
            <a:r>
              <a:rPr lang="en-GB" altLang="de-DE" sz="1600"/>
              <a:t>introduction and application of technical installations to monitor the conduct of performance of employees</a:t>
            </a:r>
            <a:endParaRPr lang="de-DE" altLang="de-DE" sz="1600"/>
          </a:p>
          <a:p>
            <a:pPr eaLnBrk="1">
              <a:buFontTx/>
              <a:buBlip>
                <a:blip r:embed="rId2"/>
              </a:buBlip>
            </a:pPr>
            <a:r>
              <a:rPr lang="en-GB" altLang="de-DE" sz="1600"/>
              <a:t>regulations concerning the prevention of industrial accidents and occupational illnesses, and the protection of health within the scope of requirements of law and safety regulations</a:t>
            </a:r>
            <a:endParaRPr lang="de-DE" altLang="de-DE" sz="1600"/>
          </a:p>
          <a:p>
            <a:pPr eaLnBrk="1">
              <a:buFontTx/>
              <a:buBlip>
                <a:blip r:embed="rId2"/>
              </a:buBlip>
            </a:pPr>
            <a:r>
              <a:rPr lang="en-GB" altLang="de-DE" sz="1600"/>
              <a:t>form, arrangement and administration of social welfare services limited in application to the plant, the enterprise or the group of companies</a:t>
            </a:r>
            <a:endParaRPr lang="de-DE" altLang="de-DE" sz="1600"/>
          </a:p>
          <a:p>
            <a:pPr eaLnBrk="1">
              <a:buFontTx/>
              <a:buBlip>
                <a:blip r:embed="rId2"/>
              </a:buBlip>
            </a:pPr>
            <a:r>
              <a:rPr lang="en-GB" altLang="de-DE" sz="1600"/>
              <a:t>allocation and termination of housing rented to employees on the basis of the employment relationship and the establishment of general terms for the use thereof</a:t>
            </a:r>
            <a:endParaRPr lang="de-DE" altLang="de-DE" sz="1600"/>
          </a:p>
          <a:p>
            <a:pPr eaLnBrk="1">
              <a:buFontTx/>
              <a:buBlip>
                <a:blip r:embed="rId2"/>
              </a:buBlip>
            </a:pPr>
            <a:r>
              <a:rPr lang="en-GB" altLang="de-DE" sz="1600"/>
              <a:t>questions pertaining to the compensation structure, especially as they relate to the establishment of compensation guidelines and the introduction and application of new and the alteration of existing methods of compensation</a:t>
            </a:r>
            <a:endParaRPr lang="de-DE" altLang="de-DE" sz="1600"/>
          </a:p>
          <a:p>
            <a:pPr eaLnBrk="1">
              <a:buFontTx/>
              <a:buBlip>
                <a:blip r:embed="rId2"/>
              </a:buBlip>
            </a:pPr>
            <a:r>
              <a:rPr lang="en-GB" altLang="de-DE" sz="1600"/>
              <a:t>fixing of piece-work pay and premiums and comparable compensation based upon performance, including the financial factor</a:t>
            </a:r>
            <a:endParaRPr lang="de-DE" altLang="de-DE" sz="1600"/>
          </a:p>
          <a:p>
            <a:pPr eaLnBrk="1">
              <a:buFontTx/>
              <a:buBlip>
                <a:blip r:embed="rId2"/>
              </a:buBlip>
            </a:pPr>
            <a:r>
              <a:rPr lang="en-GB" altLang="de-DE" sz="1600"/>
              <a:t>principles regarding suggestion procedure in the plant</a:t>
            </a:r>
            <a:endParaRPr lang="de-DE" altLang="de-DE" sz="1600"/>
          </a:p>
          <a:p>
            <a:pPr eaLnBrk="1">
              <a:buFontTx/>
              <a:buBlip>
                <a:blip r:embed="rId2"/>
              </a:buBlip>
            </a:pPr>
            <a:r>
              <a:rPr lang="en-GB" altLang="de-DE" sz="1600"/>
              <a:t>principles regarding the implementation of teamwork</a:t>
            </a:r>
            <a:endParaRPr lang="de-DE" altLang="de-DE"/>
          </a:p>
          <a:p>
            <a:pPr eaLnBrk="1" hangingPunct="1"/>
            <a:endParaRPr lang="de-DE" altLang="de-DE"/>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1">
            <a:extLst>
              <a:ext uri="{FF2B5EF4-FFF2-40B4-BE49-F238E27FC236}">
                <a16:creationId xmlns="" xmlns:a16="http://schemas.microsoft.com/office/drawing/2014/main" id="{31AC748C-1FB6-43AE-83AA-6EC4C07D6ED1}"/>
              </a:ext>
            </a:extLst>
          </p:cNvPr>
          <p:cNvSpPr>
            <a:spLocks noGrp="1"/>
          </p:cNvSpPr>
          <p:nvPr>
            <p:ph type="title"/>
          </p:nvPr>
        </p:nvSpPr>
        <p:spPr/>
        <p:txBody>
          <a:bodyPr/>
          <a:lstStyle/>
          <a:p>
            <a:pPr eaLnBrk="1" hangingPunct="1"/>
            <a:r>
              <a:rPr lang="de-DE" altLang="de-DE"/>
              <a:t>Staff Matters</a:t>
            </a:r>
          </a:p>
        </p:txBody>
      </p:sp>
      <p:sp>
        <p:nvSpPr>
          <p:cNvPr id="35843" name="Inhaltsplatzhalter 2">
            <a:extLst>
              <a:ext uri="{FF2B5EF4-FFF2-40B4-BE49-F238E27FC236}">
                <a16:creationId xmlns="" xmlns:a16="http://schemas.microsoft.com/office/drawing/2014/main" id="{64625F47-47F1-4B9B-AD7E-7E6D9C42C783}"/>
              </a:ext>
            </a:extLst>
          </p:cNvPr>
          <p:cNvSpPr>
            <a:spLocks noGrp="1"/>
          </p:cNvSpPr>
          <p:nvPr>
            <p:ph idx="1"/>
          </p:nvPr>
        </p:nvSpPr>
        <p:spPr/>
        <p:txBody>
          <a:bodyPr/>
          <a:lstStyle/>
          <a:p>
            <a:pPr algn="ctr" eaLnBrk="1">
              <a:buFontTx/>
              <a:buNone/>
            </a:pPr>
            <a:r>
              <a:rPr lang="en-GB" altLang="de-DE" sz="2400">
                <a:solidFill>
                  <a:srgbClr val="FF0000"/>
                </a:solidFill>
              </a:rPr>
              <a:t>Staff matters </a:t>
            </a:r>
            <a:r>
              <a:rPr lang="en-GB" altLang="de-DE" sz="2400"/>
              <a:t>there are rights of the works council </a:t>
            </a:r>
            <a:r>
              <a:rPr lang="en-GB" altLang="de-DE" sz="2400">
                <a:solidFill>
                  <a:srgbClr val="FF0000"/>
                </a:solidFill>
              </a:rPr>
              <a:t>to be informed, to be heard and to be advised</a:t>
            </a:r>
            <a:r>
              <a:rPr lang="en-GB" altLang="de-DE" sz="2400"/>
              <a:t>. </a:t>
            </a:r>
          </a:p>
          <a:p>
            <a:pPr eaLnBrk="1">
              <a:buFontTx/>
              <a:buNone/>
            </a:pPr>
            <a:r>
              <a:rPr lang="en-GB" altLang="de-DE" sz="2400"/>
              <a:t>Two important cases: </a:t>
            </a:r>
            <a:endParaRPr lang="de-DE" altLang="de-DE" sz="2400"/>
          </a:p>
          <a:p>
            <a:pPr eaLnBrk="1">
              <a:buFontTx/>
              <a:buBlip>
                <a:blip r:embed="rId2"/>
              </a:buBlip>
            </a:pPr>
            <a:r>
              <a:rPr lang="en-GB" altLang="de-DE" sz="2400"/>
              <a:t>In general the works council has to be informed before the hiring, grading, re-grading or transfer of employees. The employer has to show all the relevant documents and has to provide all necessary information. The works council can then refuse on certain grounds in cases. </a:t>
            </a:r>
            <a:endParaRPr lang="de-DE" altLang="de-DE" sz="2400"/>
          </a:p>
          <a:p>
            <a:pPr eaLnBrk="1">
              <a:buFontTx/>
              <a:buBlip>
                <a:blip r:embed="rId2"/>
              </a:buBlip>
            </a:pPr>
            <a:r>
              <a:rPr lang="en-GB" altLang="de-DE" sz="2400"/>
              <a:t>Secondly the works council has to be heard before any dismissal. If the employer does not hear the works council the dismissal is void. </a:t>
            </a:r>
            <a:endParaRPr lang="de-DE" altLang="de-DE" sz="2400"/>
          </a:p>
          <a:p>
            <a:pPr eaLnBrk="1" hangingPunct="1"/>
            <a:endParaRPr lang="de-DE" altLang="de-DE"/>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1">
            <a:extLst>
              <a:ext uri="{FF2B5EF4-FFF2-40B4-BE49-F238E27FC236}">
                <a16:creationId xmlns="" xmlns:a16="http://schemas.microsoft.com/office/drawing/2014/main" id="{19ABC1B0-3A5E-45C9-AAA3-11E3F848F350}"/>
              </a:ext>
            </a:extLst>
          </p:cNvPr>
          <p:cNvSpPr>
            <a:spLocks noGrp="1"/>
          </p:cNvSpPr>
          <p:nvPr>
            <p:ph type="title"/>
          </p:nvPr>
        </p:nvSpPr>
        <p:spPr/>
        <p:txBody>
          <a:bodyPr/>
          <a:lstStyle/>
          <a:p>
            <a:pPr eaLnBrk="1" hangingPunct="1"/>
            <a:r>
              <a:rPr lang="de-DE" altLang="de-DE"/>
              <a:t>Economic Affairs</a:t>
            </a:r>
          </a:p>
        </p:txBody>
      </p:sp>
      <p:sp>
        <p:nvSpPr>
          <p:cNvPr id="36867" name="Inhaltsplatzhalter 2">
            <a:extLst>
              <a:ext uri="{FF2B5EF4-FFF2-40B4-BE49-F238E27FC236}">
                <a16:creationId xmlns="" xmlns:a16="http://schemas.microsoft.com/office/drawing/2014/main" id="{0A0F9423-913C-49CE-8C5B-B99349860CFD}"/>
              </a:ext>
            </a:extLst>
          </p:cNvPr>
          <p:cNvSpPr>
            <a:spLocks noGrp="1"/>
          </p:cNvSpPr>
          <p:nvPr>
            <p:ph idx="1"/>
          </p:nvPr>
        </p:nvSpPr>
        <p:spPr/>
        <p:txBody>
          <a:bodyPr/>
          <a:lstStyle/>
          <a:p>
            <a:pPr eaLnBrk="1" hangingPunct="1">
              <a:buFontTx/>
              <a:buNone/>
            </a:pPr>
            <a:r>
              <a:rPr lang="en-GB" altLang="de-DE" sz="2400">
                <a:solidFill>
                  <a:srgbClr val="FF0000"/>
                </a:solidFill>
              </a:rPr>
              <a:t>    Only rights for information</a:t>
            </a:r>
          </a:p>
          <a:p>
            <a:pPr eaLnBrk="1" hangingPunct="1">
              <a:buFontTx/>
              <a:buBlip>
                <a:blip r:embed="rId2"/>
              </a:buBlip>
            </a:pPr>
            <a:r>
              <a:rPr lang="en-GB" altLang="de-DE" sz="2400"/>
              <a:t>Certain committee (Wirtschaftsausschuss) has to be informed on economic issues of the company.</a:t>
            </a:r>
          </a:p>
          <a:p>
            <a:pPr eaLnBrk="1" hangingPunct="1">
              <a:buFontTx/>
              <a:buBlip>
                <a:blip r:embed="rId2"/>
              </a:buBlip>
            </a:pPr>
            <a:r>
              <a:rPr lang="en-GB" altLang="de-DE" sz="2400"/>
              <a:t>In addition a more serious kind of right in case of alterations of the plant – if employer is considering to close the plant or parts of it he has to consult the works council. </a:t>
            </a:r>
          </a:p>
          <a:p>
            <a:pPr eaLnBrk="1" hangingPunct="1">
              <a:buFontTx/>
              <a:buBlip>
                <a:blip r:embed="rId2"/>
              </a:buBlip>
            </a:pPr>
            <a:r>
              <a:rPr lang="en-GB" altLang="de-DE" sz="2400"/>
              <a:t>The works council may ask for a special agreement called Sozialplan (social plan)</a:t>
            </a:r>
            <a:endParaRPr lang="de-DE" altLang="de-DE"/>
          </a:p>
          <a:p>
            <a:pPr eaLnBrk="1" hangingPunct="1"/>
            <a:endParaRPr lang="de-DE" altLang="de-DE"/>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485CE99-8004-40FF-B20F-4D46CB0D7F3E}"/>
              </a:ext>
            </a:extLst>
          </p:cNvPr>
          <p:cNvSpPr>
            <a:spLocks noGrp="1"/>
          </p:cNvSpPr>
          <p:nvPr>
            <p:ph type="title"/>
          </p:nvPr>
        </p:nvSpPr>
        <p:spPr/>
        <p:txBody>
          <a:bodyPr/>
          <a:lstStyle/>
          <a:p>
            <a:r>
              <a:rPr lang="de-DE" dirty="0"/>
              <a:t>Problem</a:t>
            </a:r>
          </a:p>
        </p:txBody>
      </p:sp>
      <p:sp>
        <p:nvSpPr>
          <p:cNvPr id="3" name="Inhaltsplatzhalter 2">
            <a:extLst>
              <a:ext uri="{FF2B5EF4-FFF2-40B4-BE49-F238E27FC236}">
                <a16:creationId xmlns="" xmlns:a16="http://schemas.microsoft.com/office/drawing/2014/main" id="{BE8F31A9-D5DD-4603-94FB-60CDA253865B}"/>
              </a:ext>
            </a:extLst>
          </p:cNvPr>
          <p:cNvSpPr>
            <a:spLocks noGrp="1"/>
          </p:cNvSpPr>
          <p:nvPr>
            <p:ph idx="1"/>
          </p:nvPr>
        </p:nvSpPr>
        <p:spPr>
          <a:xfrm>
            <a:off x="228600" y="1143000"/>
            <a:ext cx="8686800" cy="4876800"/>
          </a:xfrm>
        </p:spPr>
        <p:txBody>
          <a:bodyPr/>
          <a:lstStyle/>
          <a:p>
            <a:pPr>
              <a:buFont typeface="Wingdings" panose="05000000000000000000" pitchFamily="2" charset="2"/>
              <a:buChar char="v"/>
            </a:pPr>
            <a:r>
              <a:rPr lang="de-DE" dirty="0" err="1"/>
              <a:t>Is</a:t>
            </a:r>
            <a:r>
              <a:rPr lang="de-DE" dirty="0"/>
              <a:t> all </a:t>
            </a:r>
            <a:r>
              <a:rPr lang="de-DE" dirty="0" err="1"/>
              <a:t>this</a:t>
            </a:r>
            <a:r>
              <a:rPr lang="de-DE" dirty="0"/>
              <a:t> an </a:t>
            </a:r>
            <a:r>
              <a:rPr lang="de-DE" dirty="0" err="1"/>
              <a:t>obstacle</a:t>
            </a:r>
            <a:r>
              <a:rPr lang="de-DE" dirty="0"/>
              <a:t> </a:t>
            </a:r>
            <a:r>
              <a:rPr lang="de-DE" dirty="0" err="1"/>
              <a:t>for</a:t>
            </a:r>
            <a:r>
              <a:rPr lang="de-DE" dirty="0"/>
              <a:t> </a:t>
            </a:r>
            <a:r>
              <a:rPr lang="de-DE" dirty="0" err="1"/>
              <a:t>flexibility</a:t>
            </a:r>
            <a:r>
              <a:rPr lang="de-DE" dirty="0"/>
              <a:t> ?</a:t>
            </a:r>
          </a:p>
          <a:p>
            <a:pPr>
              <a:buFont typeface="Wingdings" panose="05000000000000000000" pitchFamily="2" charset="2"/>
              <a:buChar char="Ø"/>
            </a:pPr>
            <a:r>
              <a:rPr lang="de-DE" dirty="0"/>
              <a:t>  </a:t>
            </a:r>
            <a:r>
              <a:rPr lang="de-DE" dirty="0" err="1"/>
              <a:t>Slows</a:t>
            </a:r>
            <a:r>
              <a:rPr lang="de-DE" dirty="0"/>
              <a:t> down </a:t>
            </a:r>
            <a:r>
              <a:rPr lang="de-DE" dirty="0" err="1"/>
              <a:t>decision-making</a:t>
            </a:r>
            <a:r>
              <a:rPr lang="de-DE" dirty="0"/>
              <a:t> </a:t>
            </a:r>
            <a:r>
              <a:rPr lang="de-DE" dirty="0" err="1"/>
              <a:t>process</a:t>
            </a:r>
            <a:endParaRPr lang="de-DE" dirty="0"/>
          </a:p>
          <a:p>
            <a:pPr>
              <a:buFont typeface="Wingdings" panose="05000000000000000000" pitchFamily="2" charset="2"/>
              <a:buChar char="Ø"/>
            </a:pPr>
            <a:r>
              <a:rPr lang="de-DE" dirty="0"/>
              <a:t>  but </a:t>
            </a:r>
            <a:r>
              <a:rPr lang="de-DE" dirty="0" err="1"/>
              <a:t>makes</a:t>
            </a:r>
            <a:r>
              <a:rPr lang="de-DE" dirty="0"/>
              <a:t> </a:t>
            </a:r>
            <a:r>
              <a:rPr lang="de-DE" dirty="0" err="1"/>
              <a:t>relationship</a:t>
            </a:r>
            <a:r>
              <a:rPr lang="de-DE" dirty="0"/>
              <a:t> </a:t>
            </a:r>
            <a:r>
              <a:rPr lang="de-DE" dirty="0" err="1"/>
              <a:t>more</a:t>
            </a:r>
            <a:r>
              <a:rPr lang="de-DE" dirty="0"/>
              <a:t> reliable</a:t>
            </a:r>
          </a:p>
        </p:txBody>
      </p:sp>
    </p:spTree>
    <p:extLst>
      <p:ext uri="{BB962C8B-B14F-4D97-AF65-F5344CB8AC3E}">
        <p14:creationId xmlns:p14="http://schemas.microsoft.com/office/powerpoint/2010/main" val="394617074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el 1">
            <a:extLst>
              <a:ext uri="{FF2B5EF4-FFF2-40B4-BE49-F238E27FC236}">
                <a16:creationId xmlns="" xmlns:a16="http://schemas.microsoft.com/office/drawing/2014/main" id="{D371053D-3D1C-429A-BEA9-8BFE99F9DFC0}"/>
              </a:ext>
            </a:extLst>
          </p:cNvPr>
          <p:cNvSpPr>
            <a:spLocks noGrp="1"/>
          </p:cNvSpPr>
          <p:nvPr>
            <p:ph type="title"/>
          </p:nvPr>
        </p:nvSpPr>
        <p:spPr/>
        <p:txBody>
          <a:bodyPr/>
          <a:lstStyle/>
          <a:p>
            <a:pPr eaLnBrk="1" hangingPunct="1"/>
            <a:r>
              <a:rPr lang="en-GB" altLang="de-DE" sz="2800"/>
              <a:t>Co-determination on the Company Level</a:t>
            </a:r>
            <a:endParaRPr lang="de-DE" altLang="de-DE"/>
          </a:p>
        </p:txBody>
      </p:sp>
      <p:sp>
        <p:nvSpPr>
          <p:cNvPr id="39939" name="Inhaltsplatzhalter 2">
            <a:extLst>
              <a:ext uri="{FF2B5EF4-FFF2-40B4-BE49-F238E27FC236}">
                <a16:creationId xmlns="" xmlns:a16="http://schemas.microsoft.com/office/drawing/2014/main" id="{820AE1A7-4782-45A2-A433-4AF5F312F3D8}"/>
              </a:ext>
            </a:extLst>
          </p:cNvPr>
          <p:cNvSpPr>
            <a:spLocks noGrp="1"/>
          </p:cNvSpPr>
          <p:nvPr>
            <p:ph idx="1"/>
          </p:nvPr>
        </p:nvSpPr>
        <p:spPr/>
        <p:txBody>
          <a:bodyPr/>
          <a:lstStyle/>
          <a:p>
            <a:pPr eaLnBrk="1" hangingPunct="1">
              <a:buFontTx/>
              <a:buBlip>
                <a:blip r:embed="rId2"/>
              </a:buBlip>
            </a:pPr>
            <a:r>
              <a:rPr lang="de-DE" altLang="de-DE" sz="2000"/>
              <a:t>Iron and steel industry (Montanmitbestimmungsgesetz) - workers representatives hold one-half of the seats of the supervisory board (Aufsichtsrat) and a special managing director representing the employees</a:t>
            </a:r>
          </a:p>
          <a:p>
            <a:pPr eaLnBrk="1" hangingPunct="1">
              <a:buFontTx/>
              <a:buBlip>
                <a:blip r:embed="rId2"/>
              </a:buBlip>
            </a:pPr>
            <a:r>
              <a:rPr lang="de-DE" altLang="de-DE" sz="2000"/>
              <a:t>Codetermination Act of 1976 (Mitbestimmungsgesetz 1976) -  all companies with more that 2.000 employees have to have a  supervisory board with the same number of seats for workers and shareholders</a:t>
            </a:r>
          </a:p>
          <a:p>
            <a:pPr eaLnBrk="1" hangingPunct="1">
              <a:buFontTx/>
              <a:buBlip>
                <a:blip r:embed="rId2"/>
              </a:buBlip>
            </a:pPr>
            <a:r>
              <a:rPr lang="de-DE" altLang="de-DE" sz="2000"/>
              <a:t>One-Third Participation Act  2004 (Drittelbeteiligungsgesetz)  - companies with less than 2.000 employees but more than 500 employees to have one-third of the seats of their supervisory boards for employees. </a:t>
            </a:r>
          </a:p>
          <a:p>
            <a:pPr eaLnBrk="1" hangingPunct="1"/>
            <a:endParaRPr lang="de-DE" altLang="de-DE"/>
          </a:p>
          <a:p>
            <a:pPr eaLnBrk="1" hangingPunct="1"/>
            <a:endParaRPr lang="de-DE" altLang="de-DE"/>
          </a:p>
        </p:txBody>
      </p:sp>
      <p:sp>
        <p:nvSpPr>
          <p:cNvPr id="39940" name="Rechteck 3">
            <a:extLst>
              <a:ext uri="{FF2B5EF4-FFF2-40B4-BE49-F238E27FC236}">
                <a16:creationId xmlns="" xmlns:a16="http://schemas.microsoft.com/office/drawing/2014/main" id="{B6F22771-8CA6-4B48-A88D-D63071749116}"/>
              </a:ext>
            </a:extLst>
          </p:cNvPr>
          <p:cNvSpPr>
            <a:spLocks noChangeArrowheads="1"/>
          </p:cNvSpPr>
          <p:nvPr/>
        </p:nvSpPr>
        <p:spPr bwMode="auto">
          <a:xfrm>
            <a:off x="2286000" y="2413000"/>
            <a:ext cx="457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Verdana" panose="020B0604030504040204" pitchFamily="34" charset="0"/>
              </a:defRPr>
            </a:lvl1pPr>
            <a:lvl2pPr marL="742950" indent="-285750" algn="l" eaLnBrk="0" hangingPunct="0">
              <a:spcBef>
                <a:spcPct val="20000"/>
              </a:spcBef>
              <a:buChar char="–"/>
              <a:defRPr sz="2800">
                <a:solidFill>
                  <a:schemeClr val="tx1"/>
                </a:solidFill>
                <a:latin typeface="Verdana" panose="020B0604030504040204" pitchFamily="34" charset="0"/>
              </a:defRPr>
            </a:lvl2pPr>
            <a:lvl3pPr marL="1143000" indent="-228600" algn="l" eaLnBrk="0" hangingPunct="0">
              <a:spcBef>
                <a:spcPct val="20000"/>
              </a:spcBef>
              <a:buChar char="•"/>
              <a:defRPr sz="2400">
                <a:solidFill>
                  <a:schemeClr val="tx1"/>
                </a:solidFill>
                <a:latin typeface="Verdana" panose="020B0604030504040204" pitchFamily="34" charset="0"/>
              </a:defRPr>
            </a:lvl3pPr>
            <a:lvl4pPr marL="1600200" indent="-228600" algn="l" eaLnBrk="0" hangingPunct="0">
              <a:spcBef>
                <a:spcPct val="20000"/>
              </a:spcBef>
              <a:buChar char="–"/>
              <a:defRPr sz="2000">
                <a:solidFill>
                  <a:schemeClr val="tx1"/>
                </a:solidFill>
                <a:latin typeface="Verdana" panose="020B0604030504040204" pitchFamily="34" charset="0"/>
              </a:defRPr>
            </a:lvl4pPr>
            <a:lvl5pPr marL="2057400" indent="-228600" algn="l" eaLnBrk="0" hangingPunct="0">
              <a:spcBef>
                <a:spcPct val="20000"/>
              </a:spcBef>
              <a:buChar char="»"/>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defRPr>
            </a:lvl9pPr>
          </a:lstStyle>
          <a:p>
            <a:pPr algn="ctr" eaLnBrk="1" hangingPunct="1">
              <a:spcBef>
                <a:spcPct val="0"/>
              </a:spcBef>
              <a:buFontTx/>
              <a:buNone/>
            </a:pPr>
            <a:r>
              <a:rPr lang="de-DE" altLang="de-DE" sz="1800">
                <a:latin typeface="Arial" panose="020B0604020202020204" pitchFamily="34" charset="0"/>
              </a:rPr>
              <a:t>. </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04799A8-8D5E-4908-9D2C-DCD358185509}"/>
              </a:ext>
            </a:extLst>
          </p:cNvPr>
          <p:cNvSpPr>
            <a:spLocks noGrp="1"/>
          </p:cNvSpPr>
          <p:nvPr>
            <p:ph type="title"/>
          </p:nvPr>
        </p:nvSpPr>
        <p:spPr/>
        <p:txBody>
          <a:bodyPr/>
          <a:lstStyle/>
          <a:p>
            <a:r>
              <a:rPr lang="de-DE" dirty="0"/>
              <a:t>Internal </a:t>
            </a:r>
            <a:r>
              <a:rPr lang="de-DE" dirty="0" err="1"/>
              <a:t>Flexibility</a:t>
            </a:r>
            <a:endParaRPr lang="de-DE" dirty="0"/>
          </a:p>
        </p:txBody>
      </p:sp>
      <p:sp>
        <p:nvSpPr>
          <p:cNvPr id="3" name="Inhaltsplatzhalter 2">
            <a:extLst>
              <a:ext uri="{FF2B5EF4-FFF2-40B4-BE49-F238E27FC236}">
                <a16:creationId xmlns="" xmlns:a16="http://schemas.microsoft.com/office/drawing/2014/main" id="{08A1FC57-6776-4C69-9D04-C6D2E86BBA4C}"/>
              </a:ext>
            </a:extLst>
          </p:cNvPr>
          <p:cNvSpPr>
            <a:spLocks noGrp="1"/>
          </p:cNvSpPr>
          <p:nvPr>
            <p:ph idx="1"/>
          </p:nvPr>
        </p:nvSpPr>
        <p:spPr/>
        <p:txBody>
          <a:bodyPr/>
          <a:lstStyle/>
          <a:p>
            <a:pPr>
              <a:buFont typeface="Wingdings" panose="05000000000000000000" pitchFamily="2" charset="2"/>
              <a:buChar char="v"/>
            </a:pPr>
            <a:r>
              <a:rPr lang="de-DE" sz="2400" dirty="0" err="1"/>
              <a:t>Several</a:t>
            </a:r>
            <a:r>
              <a:rPr lang="de-DE" sz="2400" dirty="0"/>
              <a:t> </a:t>
            </a:r>
            <a:r>
              <a:rPr lang="de-DE" sz="2400" dirty="0" err="1"/>
              <a:t>aspects</a:t>
            </a:r>
            <a:r>
              <a:rPr lang="de-DE" sz="2400" dirty="0"/>
              <a:t>:</a:t>
            </a:r>
          </a:p>
          <a:p>
            <a:pPr>
              <a:buFont typeface="Wingdings" panose="05000000000000000000" pitchFamily="2" charset="2"/>
              <a:buChar char="Ø"/>
            </a:pPr>
            <a:r>
              <a:rPr lang="de-DE" sz="2400" dirty="0"/>
              <a:t>      </a:t>
            </a:r>
            <a:r>
              <a:rPr lang="de-DE" sz="2400" dirty="0" err="1"/>
              <a:t>Flexibility</a:t>
            </a:r>
            <a:r>
              <a:rPr lang="de-DE" sz="2400" dirty="0"/>
              <a:t> </a:t>
            </a:r>
            <a:r>
              <a:rPr lang="de-DE" sz="2400" dirty="0" err="1"/>
              <a:t>within</a:t>
            </a:r>
            <a:r>
              <a:rPr lang="de-DE" sz="2400" dirty="0"/>
              <a:t> a </a:t>
            </a:r>
            <a:r>
              <a:rPr lang="de-DE" sz="2400" dirty="0" err="1"/>
              <a:t>company</a:t>
            </a:r>
            <a:r>
              <a:rPr lang="de-DE" sz="2400" dirty="0"/>
              <a:t> </a:t>
            </a:r>
            <a:r>
              <a:rPr lang="de-DE" sz="2400" dirty="0" err="1"/>
              <a:t>or</a:t>
            </a:r>
            <a:r>
              <a:rPr lang="de-DE" sz="2400" dirty="0"/>
              <a:t> </a:t>
            </a:r>
            <a:r>
              <a:rPr lang="de-DE" sz="2400" dirty="0" err="1"/>
              <a:t>group</a:t>
            </a:r>
            <a:r>
              <a:rPr lang="de-DE" sz="2400" dirty="0"/>
              <a:t> of</a:t>
            </a:r>
          </a:p>
          <a:p>
            <a:pPr marL="0" indent="0">
              <a:buNone/>
            </a:pPr>
            <a:r>
              <a:rPr lang="de-DE" sz="2400" dirty="0"/>
              <a:t>         </a:t>
            </a:r>
            <a:r>
              <a:rPr lang="de-DE" sz="2400" dirty="0" err="1"/>
              <a:t>companies</a:t>
            </a:r>
            <a:endParaRPr lang="de-DE" sz="2400" dirty="0"/>
          </a:p>
          <a:p>
            <a:pPr>
              <a:buFont typeface="Wingdings" panose="05000000000000000000" pitchFamily="2" charset="2"/>
              <a:buChar char="§"/>
            </a:pPr>
            <a:r>
              <a:rPr lang="de-DE" sz="2400" dirty="0"/>
              <a:t>            See also agile and </a:t>
            </a:r>
            <a:r>
              <a:rPr lang="de-DE" sz="2400" dirty="0" err="1"/>
              <a:t>matrix</a:t>
            </a:r>
            <a:endParaRPr lang="de-DE" sz="2400" dirty="0"/>
          </a:p>
          <a:p>
            <a:pPr>
              <a:buFont typeface="Wingdings" panose="05000000000000000000" pitchFamily="2" charset="2"/>
              <a:buChar char="ü"/>
            </a:pPr>
            <a:r>
              <a:rPr lang="de-DE" sz="2400" dirty="0"/>
              <a:t>      Here: </a:t>
            </a:r>
            <a:r>
              <a:rPr lang="de-DE" sz="2400" dirty="0" err="1"/>
              <a:t>less</a:t>
            </a:r>
            <a:r>
              <a:rPr lang="de-DE" sz="2400" dirty="0"/>
              <a:t> </a:t>
            </a:r>
            <a:r>
              <a:rPr lang="de-DE" sz="2400" dirty="0" err="1"/>
              <a:t>work</a:t>
            </a:r>
            <a:r>
              <a:rPr lang="de-DE" sz="2400" dirty="0"/>
              <a:t> in </a:t>
            </a:r>
            <a:r>
              <a:rPr lang="de-DE" sz="2400" dirty="0" err="1"/>
              <a:t>one</a:t>
            </a:r>
            <a:r>
              <a:rPr lang="de-DE" sz="2400" dirty="0"/>
              <a:t> </a:t>
            </a:r>
            <a:r>
              <a:rPr lang="de-DE" sz="2400" dirty="0" err="1"/>
              <a:t>department</a:t>
            </a:r>
            <a:r>
              <a:rPr lang="de-DE" sz="2400" dirty="0"/>
              <a:t> </a:t>
            </a:r>
            <a:r>
              <a:rPr lang="de-DE" sz="2400" dirty="0" err="1"/>
              <a:t>or</a:t>
            </a:r>
            <a:r>
              <a:rPr lang="de-DE" sz="2400" dirty="0"/>
              <a:t> </a:t>
            </a:r>
            <a:r>
              <a:rPr lang="de-DE" sz="2400" dirty="0" err="1"/>
              <a:t>company</a:t>
            </a:r>
            <a:endParaRPr lang="de-DE" sz="2400" dirty="0"/>
          </a:p>
          <a:p>
            <a:pPr marL="0" indent="0">
              <a:buNone/>
            </a:pPr>
            <a:r>
              <a:rPr lang="de-DE" sz="2400" dirty="0"/>
              <a:t>          and </a:t>
            </a:r>
            <a:r>
              <a:rPr lang="de-DE" sz="2400" dirty="0" err="1"/>
              <a:t>more</a:t>
            </a:r>
            <a:r>
              <a:rPr lang="de-DE" sz="2400" dirty="0"/>
              <a:t> in </a:t>
            </a:r>
            <a:r>
              <a:rPr lang="de-DE" sz="2400" dirty="0" err="1"/>
              <a:t>the</a:t>
            </a:r>
            <a:r>
              <a:rPr lang="de-DE" sz="2400" dirty="0"/>
              <a:t> </a:t>
            </a:r>
            <a:r>
              <a:rPr lang="de-DE" sz="2400" dirty="0" err="1"/>
              <a:t>other</a:t>
            </a:r>
            <a:endParaRPr lang="de-DE" sz="2400" dirty="0"/>
          </a:p>
          <a:p>
            <a:pPr>
              <a:buFont typeface="Wingdings" panose="05000000000000000000" pitchFamily="2" charset="2"/>
              <a:buChar char="§"/>
            </a:pPr>
            <a:r>
              <a:rPr lang="de-DE" sz="2400" dirty="0"/>
              <a:t>              Internal </a:t>
            </a:r>
            <a:r>
              <a:rPr lang="de-DE" sz="2400" dirty="0" err="1"/>
              <a:t>temporary</a:t>
            </a:r>
            <a:r>
              <a:rPr lang="de-DE" sz="2400" dirty="0"/>
              <a:t> </a:t>
            </a:r>
            <a:r>
              <a:rPr lang="de-DE" sz="2400" dirty="0" err="1"/>
              <a:t>work</a:t>
            </a:r>
            <a:endParaRPr lang="de-DE" sz="2400" dirty="0"/>
          </a:p>
          <a:p>
            <a:pPr>
              <a:buFont typeface="Wingdings" panose="05000000000000000000" pitchFamily="2" charset="2"/>
              <a:buChar char="ü"/>
            </a:pPr>
            <a:r>
              <a:rPr lang="de-DE" sz="2400" dirty="0"/>
              <a:t>      </a:t>
            </a:r>
            <a:r>
              <a:rPr lang="de-DE" sz="2400" dirty="0" err="1"/>
              <a:t>Sometimes</a:t>
            </a:r>
            <a:r>
              <a:rPr lang="de-DE" sz="2400" dirty="0"/>
              <a:t> </a:t>
            </a:r>
            <a:r>
              <a:rPr lang="de-DE" sz="2400" dirty="0" err="1"/>
              <a:t>even</a:t>
            </a:r>
            <a:r>
              <a:rPr lang="de-DE" sz="2400" dirty="0"/>
              <a:t> a </a:t>
            </a:r>
            <a:r>
              <a:rPr lang="de-DE" sz="2400" dirty="0" err="1"/>
              <a:t>compay</a:t>
            </a:r>
            <a:r>
              <a:rPr lang="de-DE" sz="2400" dirty="0"/>
              <a:t> </a:t>
            </a:r>
            <a:r>
              <a:rPr lang="de-DE" sz="2400" dirty="0" err="1"/>
              <a:t>within</a:t>
            </a:r>
            <a:r>
              <a:rPr lang="de-DE" sz="2400" dirty="0"/>
              <a:t> a </a:t>
            </a:r>
            <a:r>
              <a:rPr lang="de-DE" sz="2400" dirty="0" err="1"/>
              <a:t>group</a:t>
            </a:r>
            <a:r>
              <a:rPr lang="de-DE" sz="2400" dirty="0"/>
              <a:t> of</a:t>
            </a:r>
          </a:p>
          <a:p>
            <a:pPr marL="0" indent="0">
              <a:buNone/>
            </a:pPr>
            <a:r>
              <a:rPr lang="de-DE" sz="2400" dirty="0"/>
              <a:t>          </a:t>
            </a:r>
            <a:r>
              <a:rPr lang="de-DE" sz="2400" dirty="0" err="1"/>
              <a:t>companies</a:t>
            </a:r>
            <a:r>
              <a:rPr lang="de-DE" sz="2400" dirty="0"/>
              <a:t> in </a:t>
            </a:r>
            <a:r>
              <a:rPr lang="de-DE" sz="2400" dirty="0" err="1"/>
              <a:t>charge</a:t>
            </a:r>
            <a:r>
              <a:rPr lang="de-DE" sz="2400" dirty="0"/>
              <a:t> </a:t>
            </a:r>
            <a:r>
              <a:rPr lang="de-DE" sz="2400" dirty="0" err="1"/>
              <a:t>of</a:t>
            </a:r>
            <a:r>
              <a:rPr lang="de-DE" sz="2400" dirty="0"/>
              <a:t> </a:t>
            </a:r>
            <a:r>
              <a:rPr lang="de-DE" sz="2400" dirty="0" err="1" smtClean="0"/>
              <a:t>this</a:t>
            </a:r>
            <a:endParaRPr lang="de-DE" sz="2400" dirty="0"/>
          </a:p>
          <a:p>
            <a:pPr>
              <a:buFont typeface="Wingdings" panose="05000000000000000000" pitchFamily="2" charset="2"/>
              <a:buChar char="§"/>
            </a:pPr>
            <a:r>
              <a:rPr lang="de-DE" sz="2400" dirty="0"/>
              <a:t>            Major </a:t>
            </a:r>
            <a:r>
              <a:rPr lang="de-DE" sz="2400" dirty="0" err="1"/>
              <a:t>example</a:t>
            </a:r>
            <a:r>
              <a:rPr lang="de-DE" sz="2400" dirty="0"/>
              <a:t> BMW</a:t>
            </a:r>
          </a:p>
          <a:p>
            <a:endParaRPr lang="de-DE" dirty="0"/>
          </a:p>
        </p:txBody>
      </p:sp>
    </p:spTree>
    <p:extLst>
      <p:ext uri="{BB962C8B-B14F-4D97-AF65-F5344CB8AC3E}">
        <p14:creationId xmlns:p14="http://schemas.microsoft.com/office/powerpoint/2010/main" val="3024343256"/>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BABC8A4-8E2E-4CD2-A160-13E910823A59}"/>
              </a:ext>
            </a:extLst>
          </p:cNvPr>
          <p:cNvSpPr>
            <a:spLocks noGrp="1"/>
          </p:cNvSpPr>
          <p:nvPr>
            <p:ph type="title"/>
          </p:nvPr>
        </p:nvSpPr>
        <p:spPr/>
        <p:txBody>
          <a:bodyPr/>
          <a:lstStyle/>
          <a:p>
            <a:r>
              <a:rPr lang="de-DE" dirty="0"/>
              <a:t>Internal </a:t>
            </a:r>
            <a:r>
              <a:rPr lang="de-DE" dirty="0" err="1"/>
              <a:t>Flexibility</a:t>
            </a:r>
            <a:endParaRPr lang="de-DE" dirty="0"/>
          </a:p>
        </p:txBody>
      </p:sp>
      <p:sp>
        <p:nvSpPr>
          <p:cNvPr id="3" name="Inhaltsplatzhalter 2">
            <a:extLst>
              <a:ext uri="{FF2B5EF4-FFF2-40B4-BE49-F238E27FC236}">
                <a16:creationId xmlns="" xmlns:a16="http://schemas.microsoft.com/office/drawing/2014/main" id="{FBB17209-640C-45E2-BF64-B22C3FC7E5DB}"/>
              </a:ext>
            </a:extLst>
          </p:cNvPr>
          <p:cNvSpPr>
            <a:spLocks noGrp="1"/>
          </p:cNvSpPr>
          <p:nvPr>
            <p:ph idx="1"/>
          </p:nvPr>
        </p:nvSpPr>
        <p:spPr/>
        <p:txBody>
          <a:bodyPr/>
          <a:lstStyle/>
          <a:p>
            <a:pPr>
              <a:buFont typeface="Wingdings" panose="05000000000000000000" pitchFamily="2" charset="2"/>
              <a:buChar char="Ø"/>
            </a:pPr>
            <a:r>
              <a:rPr lang="de-DE" dirty="0"/>
              <a:t>  Not </a:t>
            </a:r>
            <a:r>
              <a:rPr lang="de-DE" dirty="0" err="1"/>
              <a:t>enough</a:t>
            </a:r>
            <a:r>
              <a:rPr lang="de-DE" dirty="0"/>
              <a:t> </a:t>
            </a:r>
            <a:r>
              <a:rPr lang="de-DE" dirty="0" err="1"/>
              <a:t>orders</a:t>
            </a:r>
            <a:endParaRPr lang="de-DE" dirty="0"/>
          </a:p>
          <a:p>
            <a:pPr>
              <a:buFont typeface="Wingdings" panose="05000000000000000000" pitchFamily="2" charset="2"/>
              <a:buChar char="ü"/>
            </a:pPr>
            <a:r>
              <a:rPr lang="de-DE" dirty="0"/>
              <a:t>     </a:t>
            </a:r>
            <a:r>
              <a:rPr lang="de-DE" dirty="0" err="1"/>
              <a:t>unemployment</a:t>
            </a:r>
            <a:r>
              <a:rPr lang="de-DE" dirty="0"/>
              <a:t> </a:t>
            </a:r>
            <a:r>
              <a:rPr lang="de-DE" dirty="0" err="1"/>
              <a:t>insurance</a:t>
            </a:r>
            <a:r>
              <a:rPr lang="de-DE" dirty="0"/>
              <a:t> </a:t>
            </a:r>
            <a:r>
              <a:rPr lang="de-DE" dirty="0" err="1"/>
              <a:t>short</a:t>
            </a:r>
            <a:endParaRPr lang="de-DE" dirty="0"/>
          </a:p>
          <a:p>
            <a:pPr marL="0" indent="0">
              <a:buNone/>
            </a:pPr>
            <a:r>
              <a:rPr lang="de-DE" dirty="0"/>
              <a:t>        time </a:t>
            </a:r>
            <a:r>
              <a:rPr lang="de-DE" dirty="0" err="1"/>
              <a:t>work</a:t>
            </a:r>
            <a:r>
              <a:rPr lang="de-DE" dirty="0"/>
              <a:t> </a:t>
            </a:r>
            <a:r>
              <a:rPr lang="de-DE" dirty="0" err="1"/>
              <a:t>allowance</a:t>
            </a:r>
            <a:endParaRPr lang="de-DE" dirty="0"/>
          </a:p>
          <a:p>
            <a:pPr>
              <a:buFont typeface="Wingdings" panose="05000000000000000000" pitchFamily="2" charset="2"/>
              <a:buChar char="ü"/>
            </a:pPr>
            <a:r>
              <a:rPr lang="de-DE" dirty="0"/>
              <a:t>     </a:t>
            </a:r>
            <a:r>
              <a:rPr lang="de-DE" dirty="0" err="1"/>
              <a:t>employees</a:t>
            </a:r>
            <a:r>
              <a:rPr lang="de-DE" dirty="0"/>
              <a:t> </a:t>
            </a:r>
            <a:r>
              <a:rPr lang="de-DE" dirty="0" err="1"/>
              <a:t>work</a:t>
            </a:r>
            <a:r>
              <a:rPr lang="de-DE" dirty="0"/>
              <a:t> </a:t>
            </a:r>
            <a:r>
              <a:rPr lang="de-DE" dirty="0" err="1"/>
              <a:t>less</a:t>
            </a:r>
            <a:endParaRPr lang="de-DE" dirty="0"/>
          </a:p>
          <a:p>
            <a:pPr>
              <a:buFont typeface="Wingdings" panose="05000000000000000000" pitchFamily="2" charset="2"/>
              <a:buChar char="ü"/>
            </a:pPr>
            <a:r>
              <a:rPr lang="de-DE" dirty="0"/>
              <a:t>     Use of </a:t>
            </a:r>
            <a:r>
              <a:rPr lang="de-DE" dirty="0" err="1"/>
              <a:t>flextime</a:t>
            </a:r>
            <a:r>
              <a:rPr lang="de-DE" dirty="0"/>
              <a:t> wage </a:t>
            </a:r>
            <a:r>
              <a:rPr lang="de-DE" dirty="0" err="1"/>
              <a:t>records</a:t>
            </a:r>
            <a:endParaRPr lang="de-DE" dirty="0"/>
          </a:p>
          <a:p>
            <a:pPr marL="0" indent="0">
              <a:buNone/>
            </a:pPr>
            <a:endParaRPr lang="de-DE" dirty="0"/>
          </a:p>
          <a:p>
            <a:pPr>
              <a:buFont typeface="Courier New" panose="02070309020205020404" pitchFamily="49" charset="0"/>
              <a:buChar char="o"/>
            </a:pPr>
            <a:r>
              <a:rPr lang="de-DE" dirty="0"/>
              <a:t>  Concept of „</a:t>
            </a:r>
            <a:r>
              <a:rPr lang="de-DE" dirty="0" err="1"/>
              <a:t>breathing</a:t>
            </a:r>
            <a:r>
              <a:rPr lang="de-DE" dirty="0"/>
              <a:t> </a:t>
            </a:r>
            <a:r>
              <a:rPr lang="de-DE" dirty="0" err="1"/>
              <a:t>factory</a:t>
            </a:r>
            <a:r>
              <a:rPr lang="de-DE" dirty="0"/>
              <a:t>“</a:t>
            </a:r>
          </a:p>
          <a:p>
            <a:pPr marL="0" indent="0">
              <a:buNone/>
            </a:pPr>
            <a:r>
              <a:rPr lang="de-DE" dirty="0"/>
              <a:t>        Volkswagen</a:t>
            </a:r>
          </a:p>
        </p:txBody>
      </p:sp>
    </p:spTree>
    <p:extLst>
      <p:ext uri="{BB962C8B-B14F-4D97-AF65-F5344CB8AC3E}">
        <p14:creationId xmlns:p14="http://schemas.microsoft.com/office/powerpoint/2010/main" val="323514225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6DA94FE-31FC-41F4-9994-4B9E4BE04112}"/>
              </a:ext>
            </a:extLst>
          </p:cNvPr>
          <p:cNvSpPr>
            <a:spLocks noGrp="1"/>
          </p:cNvSpPr>
          <p:nvPr>
            <p:ph type="title"/>
          </p:nvPr>
        </p:nvSpPr>
        <p:spPr/>
        <p:txBody>
          <a:bodyPr/>
          <a:lstStyle/>
          <a:p>
            <a:r>
              <a:rPr lang="de-DE" dirty="0"/>
              <a:t>Internal </a:t>
            </a:r>
            <a:r>
              <a:rPr lang="de-DE" dirty="0" err="1"/>
              <a:t>Flexibility</a:t>
            </a:r>
            <a:endParaRPr lang="de-DE" dirty="0"/>
          </a:p>
        </p:txBody>
      </p:sp>
      <p:sp>
        <p:nvSpPr>
          <p:cNvPr id="3" name="Inhaltsplatzhalter 2">
            <a:extLst>
              <a:ext uri="{FF2B5EF4-FFF2-40B4-BE49-F238E27FC236}">
                <a16:creationId xmlns="" xmlns:a16="http://schemas.microsoft.com/office/drawing/2014/main" id="{6E0B65B8-C044-4144-87E2-1064EA25FFC1}"/>
              </a:ext>
            </a:extLst>
          </p:cNvPr>
          <p:cNvSpPr>
            <a:spLocks noGrp="1"/>
          </p:cNvSpPr>
          <p:nvPr>
            <p:ph idx="1"/>
          </p:nvPr>
        </p:nvSpPr>
        <p:spPr/>
        <p:txBody>
          <a:bodyPr/>
          <a:lstStyle/>
          <a:p>
            <a:pPr>
              <a:buFont typeface="Wingdings" panose="05000000000000000000" pitchFamily="2" charset="2"/>
              <a:buChar char="v"/>
            </a:pPr>
            <a:r>
              <a:rPr lang="de-DE" dirty="0"/>
              <a:t>Argument </a:t>
            </a:r>
            <a:r>
              <a:rPr lang="de-DE" dirty="0" err="1"/>
              <a:t>that</a:t>
            </a:r>
            <a:r>
              <a:rPr lang="de-DE" dirty="0"/>
              <a:t> all </a:t>
            </a:r>
            <a:r>
              <a:rPr lang="de-DE" dirty="0" err="1"/>
              <a:t>this</a:t>
            </a:r>
            <a:r>
              <a:rPr lang="de-DE" dirty="0"/>
              <a:t> </a:t>
            </a:r>
            <a:r>
              <a:rPr lang="de-DE" dirty="0" err="1"/>
              <a:t>has</a:t>
            </a:r>
            <a:r>
              <a:rPr lang="de-DE" dirty="0"/>
              <a:t> </a:t>
            </a:r>
            <a:r>
              <a:rPr lang="de-DE" dirty="0" err="1"/>
              <a:t>only</a:t>
            </a:r>
            <a:r>
              <a:rPr lang="de-DE" dirty="0"/>
              <a:t> </a:t>
            </a:r>
            <a:r>
              <a:rPr lang="de-DE" dirty="0" err="1"/>
              <a:t>been</a:t>
            </a:r>
            <a:r>
              <a:rPr lang="de-DE" dirty="0"/>
              <a:t> possible </a:t>
            </a:r>
            <a:r>
              <a:rPr lang="de-DE" dirty="0" err="1"/>
              <a:t>because</a:t>
            </a:r>
            <a:r>
              <a:rPr lang="de-DE" dirty="0"/>
              <a:t> of Co-determination </a:t>
            </a:r>
            <a:r>
              <a:rPr lang="de-DE" dirty="0" err="1"/>
              <a:t>system</a:t>
            </a:r>
            <a:endParaRPr lang="de-DE" dirty="0"/>
          </a:p>
        </p:txBody>
      </p:sp>
    </p:spTree>
    <p:extLst>
      <p:ext uri="{BB962C8B-B14F-4D97-AF65-F5344CB8AC3E}">
        <p14:creationId xmlns:p14="http://schemas.microsoft.com/office/powerpoint/2010/main" val="332845694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5DEA26F6-B4F3-4BD2-9D25-B7DC46E4F756}"/>
              </a:ext>
            </a:extLst>
          </p:cNvPr>
          <p:cNvSpPr>
            <a:spLocks noGrp="1"/>
          </p:cNvSpPr>
          <p:nvPr>
            <p:ph type="title"/>
          </p:nvPr>
        </p:nvSpPr>
        <p:spPr/>
        <p:txBody>
          <a:bodyPr/>
          <a:lstStyle/>
          <a:p>
            <a:r>
              <a:rPr lang="de-DE" dirty="0" err="1"/>
              <a:t>What</a:t>
            </a:r>
            <a:r>
              <a:rPr lang="de-DE" dirty="0"/>
              <a:t> do </a:t>
            </a:r>
            <a:r>
              <a:rPr lang="de-DE" dirty="0" err="1"/>
              <a:t>we</a:t>
            </a:r>
            <a:r>
              <a:rPr lang="de-DE" dirty="0"/>
              <a:t> </a:t>
            </a:r>
            <a:r>
              <a:rPr lang="de-DE" dirty="0" err="1"/>
              <a:t>learn</a:t>
            </a:r>
            <a:r>
              <a:rPr lang="de-DE" dirty="0"/>
              <a:t> </a:t>
            </a:r>
            <a:r>
              <a:rPr lang="de-DE" dirty="0" err="1"/>
              <a:t>from</a:t>
            </a:r>
            <a:r>
              <a:rPr lang="de-DE" dirty="0"/>
              <a:t> </a:t>
            </a:r>
            <a:r>
              <a:rPr lang="de-DE" dirty="0" err="1"/>
              <a:t>this</a:t>
            </a:r>
            <a:r>
              <a:rPr lang="de-DE" dirty="0"/>
              <a:t>?</a:t>
            </a:r>
          </a:p>
        </p:txBody>
      </p:sp>
      <p:sp>
        <p:nvSpPr>
          <p:cNvPr id="3" name="Inhaltsplatzhalter 2">
            <a:extLst>
              <a:ext uri="{FF2B5EF4-FFF2-40B4-BE49-F238E27FC236}">
                <a16:creationId xmlns="" xmlns:a16="http://schemas.microsoft.com/office/drawing/2014/main" id="{B42D51DB-DE4B-4A8D-8DEC-2DED5192EFD0}"/>
              </a:ext>
            </a:extLst>
          </p:cNvPr>
          <p:cNvSpPr>
            <a:spLocks noGrp="1"/>
          </p:cNvSpPr>
          <p:nvPr>
            <p:ph idx="1"/>
          </p:nvPr>
        </p:nvSpPr>
        <p:spPr/>
        <p:txBody>
          <a:bodyPr/>
          <a:lstStyle/>
          <a:p>
            <a:pPr>
              <a:buFont typeface="Wingdings" panose="05000000000000000000" pitchFamily="2" charset="2"/>
              <a:buChar char="Ø"/>
            </a:pPr>
            <a:r>
              <a:rPr lang="de-DE" sz="2800" dirty="0" err="1"/>
              <a:t>Flexibility</a:t>
            </a:r>
            <a:r>
              <a:rPr lang="de-DE" sz="2800" dirty="0"/>
              <a:t> </a:t>
            </a:r>
            <a:r>
              <a:rPr lang="de-DE" sz="2800" dirty="0" err="1"/>
              <a:t>or</a:t>
            </a:r>
            <a:r>
              <a:rPr lang="de-DE" sz="2800" dirty="0"/>
              <a:t> </a:t>
            </a:r>
            <a:r>
              <a:rPr lang="de-DE" sz="2800" dirty="0" err="1"/>
              <a:t>flexibilization</a:t>
            </a:r>
            <a:r>
              <a:rPr lang="de-DE" sz="2800" dirty="0"/>
              <a:t> </a:t>
            </a:r>
            <a:r>
              <a:rPr lang="de-DE" sz="2800" dirty="0" err="1"/>
              <a:t>seems</a:t>
            </a:r>
            <a:r>
              <a:rPr lang="de-DE" sz="2800" dirty="0"/>
              <a:t> </a:t>
            </a:r>
            <a:r>
              <a:rPr lang="de-DE" sz="2800" dirty="0" err="1"/>
              <a:t>to</a:t>
            </a:r>
            <a:r>
              <a:rPr lang="de-DE" sz="2800" dirty="0"/>
              <a:t> </a:t>
            </a:r>
            <a:r>
              <a:rPr lang="de-DE" sz="2800" dirty="0" err="1"/>
              <a:t>be</a:t>
            </a:r>
            <a:r>
              <a:rPr lang="de-DE" sz="2800" dirty="0"/>
              <a:t> a </a:t>
            </a:r>
            <a:r>
              <a:rPr lang="de-DE" sz="2800" dirty="0" err="1"/>
              <a:t>solution</a:t>
            </a:r>
            <a:r>
              <a:rPr lang="de-DE" sz="2800" dirty="0"/>
              <a:t> </a:t>
            </a:r>
            <a:r>
              <a:rPr lang="de-DE" sz="2800" dirty="0" err="1"/>
              <a:t>to</a:t>
            </a:r>
            <a:r>
              <a:rPr lang="de-DE" sz="2800" dirty="0"/>
              <a:t> </a:t>
            </a:r>
            <a:r>
              <a:rPr lang="de-DE" sz="2800" dirty="0" err="1"/>
              <a:t>help</a:t>
            </a:r>
            <a:r>
              <a:rPr lang="de-DE" sz="2800" dirty="0"/>
              <a:t> </a:t>
            </a:r>
            <a:r>
              <a:rPr lang="de-DE" sz="2800" dirty="0" err="1"/>
              <a:t>the</a:t>
            </a:r>
            <a:r>
              <a:rPr lang="de-DE" sz="2800" dirty="0"/>
              <a:t> </a:t>
            </a:r>
            <a:r>
              <a:rPr lang="de-DE" sz="2800" dirty="0" err="1"/>
              <a:t>economy</a:t>
            </a:r>
            <a:r>
              <a:rPr lang="de-DE" sz="2800" dirty="0"/>
              <a:t> (?)</a:t>
            </a:r>
          </a:p>
          <a:p>
            <a:pPr>
              <a:buFont typeface="Wingdings" panose="05000000000000000000" pitchFamily="2" charset="2"/>
              <a:buChar char="Ø"/>
            </a:pPr>
            <a:r>
              <a:rPr lang="de-DE" sz="2800" dirty="0" err="1"/>
              <a:t>Flexibility</a:t>
            </a:r>
            <a:r>
              <a:rPr lang="de-DE" sz="2800" dirty="0"/>
              <a:t> </a:t>
            </a:r>
            <a:r>
              <a:rPr lang="de-DE" sz="2800" dirty="0" err="1"/>
              <a:t>or</a:t>
            </a:r>
            <a:r>
              <a:rPr lang="de-DE" sz="2800" dirty="0"/>
              <a:t> </a:t>
            </a:r>
            <a:r>
              <a:rPr lang="de-DE" sz="2800" dirty="0" err="1"/>
              <a:t>flexibilization</a:t>
            </a:r>
            <a:r>
              <a:rPr lang="de-DE" sz="2800" dirty="0"/>
              <a:t> </a:t>
            </a:r>
            <a:r>
              <a:rPr lang="de-DE" sz="2800" dirty="0" err="1"/>
              <a:t>is</a:t>
            </a:r>
            <a:r>
              <a:rPr lang="de-DE" sz="2800" dirty="0"/>
              <a:t> an </a:t>
            </a:r>
            <a:r>
              <a:rPr lang="de-DE" sz="2800" dirty="0" err="1"/>
              <a:t>opportunity</a:t>
            </a:r>
            <a:r>
              <a:rPr lang="de-DE" sz="2800" dirty="0"/>
              <a:t> </a:t>
            </a:r>
            <a:r>
              <a:rPr lang="de-DE" sz="2800" dirty="0" err="1"/>
              <a:t>for</a:t>
            </a:r>
            <a:r>
              <a:rPr lang="de-DE" sz="2800" dirty="0"/>
              <a:t> </a:t>
            </a:r>
            <a:r>
              <a:rPr lang="de-DE" sz="2800" dirty="0" err="1"/>
              <a:t>workers</a:t>
            </a:r>
            <a:r>
              <a:rPr lang="de-DE" sz="2800" dirty="0"/>
              <a:t> </a:t>
            </a:r>
            <a:r>
              <a:rPr lang="de-DE" sz="2800" dirty="0" err="1"/>
              <a:t>to</a:t>
            </a:r>
            <a:r>
              <a:rPr lang="de-DE" sz="2800" dirty="0"/>
              <a:t> </a:t>
            </a:r>
            <a:r>
              <a:rPr lang="de-DE" sz="2800" dirty="0" err="1"/>
              <a:t>harmonize</a:t>
            </a:r>
            <a:r>
              <a:rPr lang="de-DE" sz="2800" dirty="0"/>
              <a:t> </a:t>
            </a:r>
            <a:r>
              <a:rPr lang="de-DE" sz="2800" dirty="0" err="1"/>
              <a:t>work</a:t>
            </a:r>
            <a:r>
              <a:rPr lang="de-DE" sz="2800" dirty="0"/>
              <a:t> and </a:t>
            </a:r>
            <a:r>
              <a:rPr lang="de-DE" sz="2800" dirty="0" err="1"/>
              <a:t>rest</a:t>
            </a:r>
            <a:r>
              <a:rPr lang="de-DE" sz="2800" dirty="0"/>
              <a:t> of </a:t>
            </a:r>
            <a:r>
              <a:rPr lang="de-DE" sz="2800" dirty="0" err="1"/>
              <a:t>life</a:t>
            </a:r>
            <a:r>
              <a:rPr lang="de-DE" sz="2800" dirty="0"/>
              <a:t> (?)</a:t>
            </a:r>
          </a:p>
          <a:p>
            <a:pPr>
              <a:buFont typeface="Wingdings" panose="05000000000000000000" pitchFamily="2" charset="2"/>
              <a:buChar char="Ø"/>
            </a:pPr>
            <a:r>
              <a:rPr lang="de-DE" sz="2800" dirty="0" err="1"/>
              <a:t>Flexibility</a:t>
            </a:r>
            <a:r>
              <a:rPr lang="de-DE" sz="2800" dirty="0"/>
              <a:t> </a:t>
            </a:r>
            <a:r>
              <a:rPr lang="de-DE" sz="2800" dirty="0" err="1"/>
              <a:t>or</a:t>
            </a:r>
            <a:r>
              <a:rPr lang="de-DE" sz="2800" dirty="0"/>
              <a:t> </a:t>
            </a:r>
            <a:r>
              <a:rPr lang="de-DE" sz="2800" dirty="0" err="1"/>
              <a:t>Flexibilization</a:t>
            </a:r>
            <a:r>
              <a:rPr lang="de-DE" sz="2800" dirty="0"/>
              <a:t> </a:t>
            </a:r>
            <a:r>
              <a:rPr lang="de-DE" sz="2800" dirty="0" err="1"/>
              <a:t>might</a:t>
            </a:r>
            <a:r>
              <a:rPr lang="de-DE" sz="2800" dirty="0"/>
              <a:t> </a:t>
            </a:r>
            <a:r>
              <a:rPr lang="de-DE" sz="2800" dirty="0" err="1"/>
              <a:t>lead</a:t>
            </a:r>
            <a:r>
              <a:rPr lang="de-DE" sz="2800" dirty="0"/>
              <a:t> </a:t>
            </a:r>
            <a:r>
              <a:rPr lang="de-DE" sz="2800" dirty="0" err="1"/>
              <a:t>to</a:t>
            </a:r>
            <a:r>
              <a:rPr lang="de-DE" sz="2800" dirty="0"/>
              <a:t> </a:t>
            </a:r>
            <a:r>
              <a:rPr lang="de-DE" sz="2800" dirty="0" err="1"/>
              <a:t>less</a:t>
            </a:r>
            <a:r>
              <a:rPr lang="de-DE" sz="2800" dirty="0"/>
              <a:t> </a:t>
            </a:r>
            <a:r>
              <a:rPr lang="de-DE" sz="2800" dirty="0" err="1"/>
              <a:t>protection</a:t>
            </a:r>
            <a:r>
              <a:rPr lang="de-DE" sz="2800" dirty="0"/>
              <a:t> </a:t>
            </a:r>
            <a:r>
              <a:rPr lang="de-DE" sz="2800" dirty="0" err="1"/>
              <a:t>for</a:t>
            </a:r>
            <a:r>
              <a:rPr lang="de-DE" sz="2800" dirty="0"/>
              <a:t> </a:t>
            </a:r>
            <a:r>
              <a:rPr lang="de-DE" sz="2800" dirty="0" err="1"/>
              <a:t>workers</a:t>
            </a:r>
            <a:r>
              <a:rPr lang="de-DE" sz="2800" dirty="0"/>
              <a:t> (?)</a:t>
            </a:r>
          </a:p>
          <a:p>
            <a:pPr>
              <a:buFont typeface="Wingdings" panose="05000000000000000000" pitchFamily="2" charset="2"/>
              <a:buChar char="Ø"/>
            </a:pPr>
            <a:r>
              <a:rPr lang="de-DE" sz="2800" dirty="0" err="1"/>
              <a:t>Flexibility</a:t>
            </a:r>
            <a:r>
              <a:rPr lang="de-DE" sz="2800" dirty="0"/>
              <a:t> </a:t>
            </a:r>
            <a:r>
              <a:rPr lang="de-DE" sz="2800" dirty="0" err="1"/>
              <a:t>or</a:t>
            </a:r>
            <a:r>
              <a:rPr lang="de-DE" sz="2800" dirty="0"/>
              <a:t> </a:t>
            </a:r>
            <a:r>
              <a:rPr lang="de-DE" sz="2800" dirty="0" err="1"/>
              <a:t>flexibilization</a:t>
            </a:r>
            <a:r>
              <a:rPr lang="de-DE" sz="2800" dirty="0"/>
              <a:t> will </a:t>
            </a:r>
            <a:r>
              <a:rPr lang="de-DE" sz="2800" dirty="0" err="1"/>
              <a:t>make</a:t>
            </a:r>
            <a:r>
              <a:rPr lang="de-DE" sz="2800" dirty="0"/>
              <a:t> an </a:t>
            </a:r>
            <a:r>
              <a:rPr lang="de-DE" sz="2800" dirty="0" err="1"/>
              <a:t>economy</a:t>
            </a:r>
            <a:r>
              <a:rPr lang="de-DE" sz="2800" dirty="0"/>
              <a:t> </a:t>
            </a:r>
            <a:r>
              <a:rPr lang="de-DE" sz="2800" dirty="0" err="1"/>
              <a:t>more</a:t>
            </a:r>
            <a:r>
              <a:rPr lang="de-DE" sz="2800" dirty="0"/>
              <a:t> </a:t>
            </a:r>
            <a:r>
              <a:rPr lang="de-DE" sz="2800" dirty="0" err="1"/>
              <a:t>successful</a:t>
            </a:r>
            <a:r>
              <a:rPr lang="de-DE" sz="2800" dirty="0"/>
              <a:t> and </a:t>
            </a:r>
            <a:r>
              <a:rPr lang="de-DE" sz="2800" dirty="0" err="1"/>
              <a:t>by</a:t>
            </a:r>
            <a:r>
              <a:rPr lang="de-DE" sz="2800" dirty="0"/>
              <a:t> </a:t>
            </a:r>
            <a:r>
              <a:rPr lang="de-DE" sz="2800" dirty="0" err="1"/>
              <a:t>this</a:t>
            </a:r>
            <a:r>
              <a:rPr lang="de-DE" sz="2800" dirty="0"/>
              <a:t> will </a:t>
            </a:r>
            <a:r>
              <a:rPr lang="de-DE" sz="2800" dirty="0" err="1"/>
              <a:t>help</a:t>
            </a:r>
            <a:r>
              <a:rPr lang="de-DE" sz="2800" dirty="0"/>
              <a:t> </a:t>
            </a:r>
            <a:r>
              <a:rPr lang="de-DE" sz="2800" dirty="0" err="1"/>
              <a:t>the</a:t>
            </a:r>
            <a:r>
              <a:rPr lang="de-DE" sz="2800" dirty="0"/>
              <a:t> </a:t>
            </a:r>
            <a:r>
              <a:rPr lang="de-DE" sz="2800" dirty="0" err="1"/>
              <a:t>workers</a:t>
            </a:r>
            <a:r>
              <a:rPr lang="de-DE" sz="2800" dirty="0"/>
              <a:t> (??)</a:t>
            </a:r>
          </a:p>
        </p:txBody>
      </p:sp>
    </p:spTree>
    <p:extLst>
      <p:ext uri="{BB962C8B-B14F-4D97-AF65-F5344CB8AC3E}">
        <p14:creationId xmlns:p14="http://schemas.microsoft.com/office/powerpoint/2010/main" val="308310107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D5647DB-5928-4750-B885-3F19E2474518}"/>
              </a:ext>
            </a:extLst>
          </p:cNvPr>
          <p:cNvSpPr>
            <a:spLocks noGrp="1"/>
          </p:cNvSpPr>
          <p:nvPr>
            <p:ph type="title"/>
          </p:nvPr>
        </p:nvSpPr>
        <p:spPr/>
        <p:txBody>
          <a:bodyPr/>
          <a:lstStyle/>
          <a:p>
            <a:r>
              <a:rPr lang="de-DE" dirty="0" err="1"/>
              <a:t>What</a:t>
            </a:r>
            <a:r>
              <a:rPr lang="de-DE" dirty="0"/>
              <a:t> do </a:t>
            </a:r>
            <a:r>
              <a:rPr lang="de-DE" dirty="0" err="1"/>
              <a:t>we</a:t>
            </a:r>
            <a:r>
              <a:rPr lang="de-DE" dirty="0"/>
              <a:t> </a:t>
            </a:r>
            <a:r>
              <a:rPr lang="de-DE" dirty="0" err="1"/>
              <a:t>learn</a:t>
            </a:r>
            <a:r>
              <a:rPr lang="de-DE" dirty="0"/>
              <a:t> </a:t>
            </a:r>
            <a:r>
              <a:rPr lang="de-DE" dirty="0" err="1"/>
              <a:t>from</a:t>
            </a:r>
            <a:r>
              <a:rPr lang="de-DE" dirty="0"/>
              <a:t> </a:t>
            </a:r>
            <a:r>
              <a:rPr lang="de-DE" dirty="0" err="1"/>
              <a:t>this</a:t>
            </a:r>
            <a:r>
              <a:rPr lang="de-DE" dirty="0"/>
              <a:t>?</a:t>
            </a:r>
          </a:p>
        </p:txBody>
      </p:sp>
      <p:sp>
        <p:nvSpPr>
          <p:cNvPr id="3" name="Inhaltsplatzhalter 2">
            <a:extLst>
              <a:ext uri="{FF2B5EF4-FFF2-40B4-BE49-F238E27FC236}">
                <a16:creationId xmlns="" xmlns:a16="http://schemas.microsoft.com/office/drawing/2014/main" id="{FF7E699C-F33F-4E62-8A36-CE800DE2D4E4}"/>
              </a:ext>
            </a:extLst>
          </p:cNvPr>
          <p:cNvSpPr>
            <a:spLocks noGrp="1"/>
          </p:cNvSpPr>
          <p:nvPr>
            <p:ph idx="1"/>
          </p:nvPr>
        </p:nvSpPr>
        <p:spPr/>
        <p:txBody>
          <a:bodyPr/>
          <a:lstStyle/>
          <a:p>
            <a:pPr>
              <a:buFont typeface="Wingdings" panose="05000000000000000000" pitchFamily="2" charset="2"/>
              <a:buChar char="Ø"/>
            </a:pPr>
            <a:r>
              <a:rPr lang="de-DE" dirty="0" err="1"/>
              <a:t>Might</a:t>
            </a:r>
            <a:r>
              <a:rPr lang="de-DE" dirty="0"/>
              <a:t> </a:t>
            </a:r>
            <a:r>
              <a:rPr lang="de-DE" dirty="0" err="1"/>
              <a:t>there</a:t>
            </a:r>
            <a:r>
              <a:rPr lang="de-DE" dirty="0"/>
              <a:t> </a:t>
            </a:r>
            <a:r>
              <a:rPr lang="de-DE" dirty="0" err="1"/>
              <a:t>be</a:t>
            </a:r>
            <a:r>
              <a:rPr lang="de-DE" dirty="0"/>
              <a:t> a </a:t>
            </a:r>
            <a:r>
              <a:rPr lang="de-DE" dirty="0" err="1"/>
              <a:t>balance</a:t>
            </a:r>
            <a:r>
              <a:rPr lang="de-DE" dirty="0"/>
              <a:t> </a:t>
            </a:r>
            <a:r>
              <a:rPr lang="de-DE" dirty="0" err="1"/>
              <a:t>between</a:t>
            </a:r>
            <a:r>
              <a:rPr lang="de-DE" dirty="0"/>
              <a:t> </a:t>
            </a:r>
            <a:r>
              <a:rPr lang="de-DE" dirty="0" err="1"/>
              <a:t>employer´s</a:t>
            </a:r>
            <a:r>
              <a:rPr lang="de-DE" dirty="0"/>
              <a:t> </a:t>
            </a:r>
            <a:r>
              <a:rPr lang="de-DE" dirty="0" err="1"/>
              <a:t>side</a:t>
            </a:r>
            <a:r>
              <a:rPr lang="de-DE" dirty="0"/>
              <a:t> and </a:t>
            </a:r>
            <a:r>
              <a:rPr lang="de-DE" dirty="0" err="1"/>
              <a:t>employee´s</a:t>
            </a:r>
            <a:r>
              <a:rPr lang="de-DE" dirty="0"/>
              <a:t> </a:t>
            </a:r>
            <a:r>
              <a:rPr lang="de-DE" dirty="0" err="1"/>
              <a:t>side</a:t>
            </a:r>
            <a:r>
              <a:rPr lang="de-DE" dirty="0"/>
              <a:t>?</a:t>
            </a:r>
          </a:p>
          <a:p>
            <a:pPr>
              <a:buFont typeface="Wingdings" panose="05000000000000000000" pitchFamily="2" charset="2"/>
              <a:buChar char="Ø"/>
            </a:pPr>
            <a:r>
              <a:rPr lang="de-DE" dirty="0" err="1"/>
              <a:t>Is</a:t>
            </a:r>
            <a:r>
              <a:rPr lang="de-DE" dirty="0"/>
              <a:t> </a:t>
            </a:r>
            <a:r>
              <a:rPr lang="de-DE" dirty="0" err="1"/>
              <a:t>flexicurity</a:t>
            </a:r>
            <a:r>
              <a:rPr lang="de-DE" dirty="0"/>
              <a:t> a </a:t>
            </a:r>
            <a:r>
              <a:rPr lang="de-DE" dirty="0" err="1"/>
              <a:t>solution</a:t>
            </a:r>
            <a:r>
              <a:rPr lang="de-DE" dirty="0"/>
              <a:t>?</a:t>
            </a:r>
          </a:p>
          <a:p>
            <a:pPr>
              <a:buFont typeface="Wingdings" panose="05000000000000000000" pitchFamily="2" charset="2"/>
              <a:buChar char="Ø"/>
            </a:pPr>
            <a:r>
              <a:rPr lang="de-DE" dirty="0" err="1"/>
              <a:t>Is</a:t>
            </a:r>
            <a:r>
              <a:rPr lang="de-DE" dirty="0"/>
              <a:t> </a:t>
            </a:r>
            <a:r>
              <a:rPr lang="de-DE" dirty="0" err="1"/>
              <a:t>the</a:t>
            </a:r>
            <a:r>
              <a:rPr lang="de-DE" dirty="0"/>
              <a:t> European </a:t>
            </a:r>
            <a:r>
              <a:rPr lang="de-DE" dirty="0" err="1"/>
              <a:t>approach</a:t>
            </a:r>
            <a:r>
              <a:rPr lang="de-DE" dirty="0"/>
              <a:t> in </a:t>
            </a:r>
            <a:r>
              <a:rPr lang="de-DE" dirty="0" err="1"/>
              <a:t>general</a:t>
            </a:r>
            <a:r>
              <a:rPr lang="de-DE" dirty="0"/>
              <a:t> </a:t>
            </a:r>
            <a:r>
              <a:rPr lang="de-DE" dirty="0" err="1"/>
              <a:t>the</a:t>
            </a:r>
            <a:r>
              <a:rPr lang="de-DE" dirty="0"/>
              <a:t> </a:t>
            </a:r>
            <a:r>
              <a:rPr lang="de-DE" dirty="0" err="1"/>
              <a:t>solution</a:t>
            </a:r>
            <a:r>
              <a:rPr lang="de-DE" dirty="0"/>
              <a:t>?</a:t>
            </a:r>
          </a:p>
          <a:p>
            <a:pPr>
              <a:buFont typeface="Wingdings" panose="05000000000000000000" pitchFamily="2" charset="2"/>
              <a:buChar char="ü"/>
            </a:pPr>
            <a:r>
              <a:rPr lang="de-DE" dirty="0"/>
              <a:t>     Maybe Germany?</a:t>
            </a:r>
          </a:p>
          <a:p>
            <a:pPr>
              <a:buFont typeface="Wingdings" panose="05000000000000000000" pitchFamily="2" charset="2"/>
              <a:buChar char="Ø"/>
            </a:pPr>
            <a:r>
              <a:rPr lang="de-DE" dirty="0" err="1"/>
              <a:t>If</a:t>
            </a:r>
            <a:r>
              <a:rPr lang="de-DE" dirty="0"/>
              <a:t> so – </a:t>
            </a:r>
            <a:r>
              <a:rPr lang="de-DE" dirty="0" err="1"/>
              <a:t>should</a:t>
            </a:r>
            <a:r>
              <a:rPr lang="de-DE" dirty="0"/>
              <a:t> Brazil </a:t>
            </a:r>
            <a:r>
              <a:rPr lang="de-DE" dirty="0" err="1"/>
              <a:t>copy</a:t>
            </a:r>
            <a:r>
              <a:rPr lang="de-DE" dirty="0"/>
              <a:t> </a:t>
            </a:r>
            <a:r>
              <a:rPr lang="de-DE" dirty="0" err="1"/>
              <a:t>it</a:t>
            </a:r>
            <a:r>
              <a:rPr lang="de-DE" dirty="0"/>
              <a:t>?</a:t>
            </a:r>
          </a:p>
          <a:p>
            <a:pPr>
              <a:buFont typeface="Wingdings" panose="05000000000000000000" pitchFamily="2" charset="2"/>
              <a:buChar char="v"/>
            </a:pPr>
            <a:r>
              <a:rPr lang="de-DE" dirty="0" err="1"/>
              <a:t>My</a:t>
            </a:r>
            <a:r>
              <a:rPr lang="de-DE" dirty="0"/>
              <a:t> </a:t>
            </a:r>
            <a:r>
              <a:rPr lang="de-DE" dirty="0" err="1"/>
              <a:t>experience</a:t>
            </a:r>
            <a:r>
              <a:rPr lang="de-DE" dirty="0"/>
              <a:t>: </a:t>
            </a:r>
          </a:p>
        </p:txBody>
      </p:sp>
    </p:spTree>
    <p:extLst>
      <p:ext uri="{BB962C8B-B14F-4D97-AF65-F5344CB8AC3E}">
        <p14:creationId xmlns:p14="http://schemas.microsoft.com/office/powerpoint/2010/main" val="2181131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F1852FF-8B4F-4364-A23B-276E02D1B193}"/>
              </a:ext>
            </a:extLst>
          </p:cNvPr>
          <p:cNvSpPr>
            <a:spLocks noGrp="1"/>
          </p:cNvSpPr>
          <p:nvPr>
            <p:ph type="title"/>
          </p:nvPr>
        </p:nvSpPr>
        <p:spPr/>
        <p:txBody>
          <a:bodyPr/>
          <a:lstStyle/>
          <a:p>
            <a:r>
              <a:rPr lang="de-DE" dirty="0" err="1"/>
              <a:t>Issue</a:t>
            </a:r>
            <a:endParaRPr lang="de-DE" dirty="0"/>
          </a:p>
        </p:txBody>
      </p:sp>
      <p:sp>
        <p:nvSpPr>
          <p:cNvPr id="3" name="Inhaltsplatzhalter 2">
            <a:extLst>
              <a:ext uri="{FF2B5EF4-FFF2-40B4-BE49-F238E27FC236}">
                <a16:creationId xmlns="" xmlns:a16="http://schemas.microsoft.com/office/drawing/2014/main" id="{8998AC4A-7ED7-4CED-8884-3D79DB3A65CE}"/>
              </a:ext>
            </a:extLst>
          </p:cNvPr>
          <p:cNvSpPr>
            <a:spLocks noGrp="1"/>
          </p:cNvSpPr>
          <p:nvPr>
            <p:ph idx="1"/>
          </p:nvPr>
        </p:nvSpPr>
        <p:spPr/>
        <p:txBody>
          <a:bodyPr/>
          <a:lstStyle/>
          <a:p>
            <a:pPr>
              <a:buFont typeface="Wingdings" panose="05000000000000000000" pitchFamily="2" charset="2"/>
              <a:buChar char="v"/>
            </a:pPr>
            <a:r>
              <a:rPr lang="de-DE" dirty="0" err="1"/>
              <a:t>What</a:t>
            </a:r>
            <a:r>
              <a:rPr lang="de-DE" dirty="0"/>
              <a:t> </a:t>
            </a:r>
            <a:r>
              <a:rPr lang="de-DE" dirty="0" err="1"/>
              <a:t>is</a:t>
            </a:r>
            <a:r>
              <a:rPr lang="de-DE" dirty="0"/>
              <a:t> </a:t>
            </a:r>
            <a:r>
              <a:rPr lang="de-DE" dirty="0" err="1"/>
              <a:t>the</a:t>
            </a:r>
            <a:r>
              <a:rPr lang="de-DE" dirty="0"/>
              <a:t> </a:t>
            </a:r>
            <a:r>
              <a:rPr lang="de-DE" dirty="0" err="1"/>
              <a:t>reason</a:t>
            </a:r>
            <a:r>
              <a:rPr lang="de-DE" dirty="0"/>
              <a:t> </a:t>
            </a:r>
            <a:r>
              <a:rPr lang="de-DE" dirty="0" err="1"/>
              <a:t>for</a:t>
            </a:r>
            <a:r>
              <a:rPr lang="de-DE" dirty="0"/>
              <a:t> </a:t>
            </a:r>
            <a:r>
              <a:rPr lang="de-DE" dirty="0" err="1"/>
              <a:t>youth</a:t>
            </a:r>
            <a:r>
              <a:rPr lang="de-DE" dirty="0"/>
              <a:t> </a:t>
            </a:r>
            <a:r>
              <a:rPr lang="de-DE" dirty="0" err="1"/>
              <a:t>unemployment</a:t>
            </a:r>
            <a:r>
              <a:rPr lang="de-DE" dirty="0"/>
              <a:t>?</a:t>
            </a:r>
          </a:p>
          <a:p>
            <a:pPr>
              <a:buFont typeface="Wingdings" panose="05000000000000000000" pitchFamily="2" charset="2"/>
              <a:buChar char="Ø"/>
            </a:pPr>
            <a:r>
              <a:rPr lang="de-DE" dirty="0"/>
              <a:t>   </a:t>
            </a:r>
            <a:r>
              <a:rPr lang="de-DE" dirty="0" err="1"/>
              <a:t>They</a:t>
            </a:r>
            <a:r>
              <a:rPr lang="de-DE" dirty="0"/>
              <a:t> </a:t>
            </a:r>
            <a:r>
              <a:rPr lang="de-DE" dirty="0" err="1"/>
              <a:t>might</a:t>
            </a:r>
            <a:r>
              <a:rPr lang="de-DE" dirty="0"/>
              <a:t> </a:t>
            </a:r>
            <a:r>
              <a:rPr lang="de-DE" dirty="0" err="1"/>
              <a:t>be</a:t>
            </a:r>
            <a:r>
              <a:rPr lang="de-DE" dirty="0"/>
              <a:t> </a:t>
            </a:r>
            <a:r>
              <a:rPr lang="de-DE" dirty="0" err="1"/>
              <a:t>the</a:t>
            </a:r>
            <a:r>
              <a:rPr lang="de-DE" dirty="0"/>
              <a:t> </a:t>
            </a:r>
            <a:r>
              <a:rPr lang="de-DE" dirty="0" err="1"/>
              <a:t>most</a:t>
            </a:r>
            <a:r>
              <a:rPr lang="de-DE" dirty="0"/>
              <a:t> flexible</a:t>
            </a:r>
          </a:p>
          <a:p>
            <a:pPr>
              <a:buFont typeface="Wingdings" panose="05000000000000000000" pitchFamily="2" charset="2"/>
              <a:buChar char="Ø"/>
            </a:pPr>
            <a:r>
              <a:rPr lang="de-DE" dirty="0"/>
              <a:t>   </a:t>
            </a:r>
            <a:r>
              <a:rPr lang="de-DE" dirty="0" err="1"/>
              <a:t>Cosed</a:t>
            </a:r>
            <a:r>
              <a:rPr lang="de-DE" dirty="0"/>
              <a:t> </a:t>
            </a:r>
            <a:r>
              <a:rPr lang="de-DE" dirty="0" err="1"/>
              <a:t>labour</a:t>
            </a:r>
            <a:r>
              <a:rPr lang="de-DE" dirty="0"/>
              <a:t> </a:t>
            </a:r>
            <a:r>
              <a:rPr lang="de-DE" dirty="0" err="1"/>
              <a:t>market</a:t>
            </a:r>
            <a:r>
              <a:rPr lang="de-DE" dirty="0"/>
              <a:t> – </a:t>
            </a:r>
            <a:r>
              <a:rPr lang="de-DE" dirty="0" err="1"/>
              <a:t>why</a:t>
            </a:r>
            <a:r>
              <a:rPr lang="de-DE" dirty="0"/>
              <a:t>?</a:t>
            </a:r>
          </a:p>
        </p:txBody>
      </p:sp>
    </p:spTree>
    <p:extLst>
      <p:ext uri="{BB962C8B-B14F-4D97-AF65-F5344CB8AC3E}">
        <p14:creationId xmlns:p14="http://schemas.microsoft.com/office/powerpoint/2010/main" val="217692013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87DF5750-763C-4182-99FB-FF5F60BAAB2A}"/>
              </a:ext>
            </a:extLst>
          </p:cNvPr>
          <p:cNvSpPr>
            <a:spLocks noGrp="1"/>
          </p:cNvSpPr>
          <p:nvPr>
            <p:ph type="title"/>
          </p:nvPr>
        </p:nvSpPr>
        <p:spPr/>
        <p:txBody>
          <a:bodyPr/>
          <a:lstStyle/>
          <a:p>
            <a:r>
              <a:rPr lang="de-DE" dirty="0" err="1"/>
              <a:t>What</a:t>
            </a:r>
            <a:r>
              <a:rPr lang="de-DE" dirty="0"/>
              <a:t> do </a:t>
            </a:r>
            <a:r>
              <a:rPr lang="de-DE" dirty="0" err="1"/>
              <a:t>we</a:t>
            </a:r>
            <a:r>
              <a:rPr lang="de-DE" dirty="0"/>
              <a:t> </a:t>
            </a:r>
            <a:r>
              <a:rPr lang="de-DE" dirty="0" err="1"/>
              <a:t>learn</a:t>
            </a:r>
            <a:r>
              <a:rPr lang="de-DE" dirty="0"/>
              <a:t> </a:t>
            </a:r>
            <a:r>
              <a:rPr lang="de-DE" dirty="0" err="1"/>
              <a:t>from</a:t>
            </a:r>
            <a:r>
              <a:rPr lang="de-DE" dirty="0"/>
              <a:t> </a:t>
            </a:r>
            <a:r>
              <a:rPr lang="de-DE" dirty="0" err="1"/>
              <a:t>this</a:t>
            </a:r>
            <a:r>
              <a:rPr lang="de-DE" dirty="0"/>
              <a:t>?</a:t>
            </a:r>
          </a:p>
        </p:txBody>
      </p:sp>
      <p:sp>
        <p:nvSpPr>
          <p:cNvPr id="3" name="Inhaltsplatzhalter 2">
            <a:extLst>
              <a:ext uri="{FF2B5EF4-FFF2-40B4-BE49-F238E27FC236}">
                <a16:creationId xmlns="" xmlns:a16="http://schemas.microsoft.com/office/drawing/2014/main" id="{AAFACB10-1C5A-4AA5-A245-BCC69BF21D28}"/>
              </a:ext>
            </a:extLst>
          </p:cNvPr>
          <p:cNvSpPr>
            <a:spLocks noGrp="1"/>
          </p:cNvSpPr>
          <p:nvPr>
            <p:ph idx="1"/>
          </p:nvPr>
        </p:nvSpPr>
        <p:spPr/>
        <p:txBody>
          <a:bodyPr/>
          <a:lstStyle/>
          <a:p>
            <a:pPr>
              <a:buFont typeface="Wingdings" panose="05000000000000000000" pitchFamily="2" charset="2"/>
              <a:buChar char="ü"/>
            </a:pPr>
            <a:r>
              <a:rPr lang="de-DE" sz="2800" dirty="0"/>
              <a:t>   Never just </a:t>
            </a:r>
            <a:r>
              <a:rPr lang="de-DE" sz="2800" dirty="0" err="1"/>
              <a:t>copy</a:t>
            </a:r>
            <a:r>
              <a:rPr lang="de-DE" sz="2800" dirty="0"/>
              <a:t> </a:t>
            </a:r>
            <a:r>
              <a:rPr lang="de-DE" sz="2800" dirty="0" err="1"/>
              <a:t>something</a:t>
            </a:r>
            <a:r>
              <a:rPr lang="de-DE" sz="2800" dirty="0"/>
              <a:t> </a:t>
            </a:r>
            <a:r>
              <a:rPr lang="de-DE" sz="2800" dirty="0" err="1"/>
              <a:t>from</a:t>
            </a:r>
            <a:r>
              <a:rPr lang="de-DE" sz="2800" dirty="0"/>
              <a:t> </a:t>
            </a:r>
            <a:r>
              <a:rPr lang="de-DE" sz="2800" dirty="0" err="1"/>
              <a:t>another</a:t>
            </a:r>
            <a:endParaRPr lang="de-DE" sz="2800" dirty="0"/>
          </a:p>
          <a:p>
            <a:pPr marL="0" indent="0">
              <a:buNone/>
            </a:pPr>
            <a:r>
              <a:rPr lang="de-DE" sz="2800" dirty="0"/>
              <a:t>      </a:t>
            </a:r>
            <a:r>
              <a:rPr lang="de-DE" sz="2800" dirty="0" err="1"/>
              <a:t>country</a:t>
            </a:r>
            <a:r>
              <a:rPr lang="de-DE" sz="2800" dirty="0"/>
              <a:t> </a:t>
            </a:r>
          </a:p>
          <a:p>
            <a:pPr>
              <a:buFont typeface="Wingdings" panose="05000000000000000000" pitchFamily="2" charset="2"/>
              <a:buChar char="ü"/>
            </a:pPr>
            <a:r>
              <a:rPr lang="de-DE" sz="2800" dirty="0"/>
              <a:t>   Always </a:t>
            </a:r>
            <a:r>
              <a:rPr lang="de-DE" sz="2800" dirty="0" err="1"/>
              <a:t>start</a:t>
            </a:r>
            <a:r>
              <a:rPr lang="de-DE" sz="2800" dirty="0"/>
              <a:t> </a:t>
            </a:r>
            <a:r>
              <a:rPr lang="de-DE" sz="2800" dirty="0" err="1"/>
              <a:t>from</a:t>
            </a:r>
            <a:r>
              <a:rPr lang="de-DE" sz="2800" dirty="0"/>
              <a:t> </a:t>
            </a:r>
            <a:r>
              <a:rPr lang="de-DE" sz="2800" dirty="0" err="1"/>
              <a:t>the</a:t>
            </a:r>
            <a:r>
              <a:rPr lang="de-DE" sz="2800" dirty="0"/>
              <a:t> </a:t>
            </a:r>
            <a:r>
              <a:rPr lang="de-DE" sz="2800" dirty="0" err="1"/>
              <a:t>special</a:t>
            </a:r>
            <a:r>
              <a:rPr lang="de-DE" sz="2800" dirty="0"/>
              <a:t> </a:t>
            </a:r>
            <a:r>
              <a:rPr lang="de-DE" sz="2800" dirty="0" err="1"/>
              <a:t>conditions</a:t>
            </a:r>
            <a:r>
              <a:rPr lang="de-DE" sz="2800" dirty="0"/>
              <a:t> of</a:t>
            </a:r>
          </a:p>
          <a:p>
            <a:pPr marL="0" indent="0">
              <a:buNone/>
            </a:pPr>
            <a:r>
              <a:rPr lang="de-DE" sz="2800" dirty="0"/>
              <a:t>      a </a:t>
            </a:r>
            <a:r>
              <a:rPr lang="de-DE" sz="2800" dirty="0" err="1"/>
              <a:t>country</a:t>
            </a:r>
            <a:r>
              <a:rPr lang="de-DE" sz="2800" dirty="0"/>
              <a:t> and </a:t>
            </a:r>
            <a:r>
              <a:rPr lang="de-DE" sz="2800" dirty="0" err="1"/>
              <a:t>establish</a:t>
            </a:r>
            <a:r>
              <a:rPr lang="de-DE" sz="2800" dirty="0"/>
              <a:t> </a:t>
            </a:r>
            <a:r>
              <a:rPr lang="de-DE" sz="2800" dirty="0" err="1"/>
              <a:t>something</a:t>
            </a:r>
            <a:r>
              <a:rPr lang="de-DE" sz="2800" dirty="0"/>
              <a:t> </a:t>
            </a:r>
            <a:r>
              <a:rPr lang="de-DE" sz="2800" dirty="0" err="1"/>
              <a:t>tailored</a:t>
            </a:r>
            <a:endParaRPr lang="de-DE" sz="2800" dirty="0"/>
          </a:p>
          <a:p>
            <a:pPr marL="0" indent="0">
              <a:buNone/>
            </a:pPr>
            <a:r>
              <a:rPr lang="de-DE" sz="2800" dirty="0"/>
              <a:t>      </a:t>
            </a:r>
            <a:r>
              <a:rPr lang="de-DE" sz="2800" dirty="0" err="1"/>
              <a:t>for</a:t>
            </a:r>
            <a:r>
              <a:rPr lang="de-DE" sz="2800" dirty="0"/>
              <a:t> </a:t>
            </a:r>
            <a:r>
              <a:rPr lang="de-DE" sz="2800" dirty="0" err="1"/>
              <a:t>this</a:t>
            </a:r>
            <a:r>
              <a:rPr lang="de-DE" sz="2800" dirty="0"/>
              <a:t> </a:t>
            </a:r>
            <a:r>
              <a:rPr lang="de-DE" sz="2800" dirty="0" err="1"/>
              <a:t>country</a:t>
            </a:r>
            <a:endParaRPr lang="de-DE" sz="2800" dirty="0"/>
          </a:p>
          <a:p>
            <a:pPr>
              <a:buFont typeface="Wingdings" panose="05000000000000000000" pitchFamily="2" charset="2"/>
              <a:buChar char="ü"/>
            </a:pPr>
            <a:r>
              <a:rPr lang="de-DE" sz="2800" dirty="0"/>
              <a:t>    </a:t>
            </a:r>
            <a:r>
              <a:rPr lang="de-DE" sz="2800" dirty="0" err="1"/>
              <a:t>It</a:t>
            </a:r>
            <a:r>
              <a:rPr lang="de-DE" sz="2800" dirty="0"/>
              <a:t> </a:t>
            </a:r>
            <a:r>
              <a:rPr lang="de-DE" sz="2800" dirty="0" err="1"/>
              <a:t>is</a:t>
            </a:r>
            <a:r>
              <a:rPr lang="de-DE" sz="2800" dirty="0"/>
              <a:t> </a:t>
            </a:r>
            <a:r>
              <a:rPr lang="de-DE" sz="2800" dirty="0" err="1"/>
              <a:t>good</a:t>
            </a:r>
            <a:r>
              <a:rPr lang="de-DE" sz="2800" dirty="0"/>
              <a:t> </a:t>
            </a:r>
            <a:r>
              <a:rPr lang="de-DE" sz="2800" dirty="0" err="1"/>
              <a:t>to</a:t>
            </a:r>
            <a:r>
              <a:rPr lang="de-DE" sz="2800" dirty="0"/>
              <a:t> </a:t>
            </a:r>
            <a:r>
              <a:rPr lang="de-DE" sz="2800" dirty="0" err="1"/>
              <a:t>learn</a:t>
            </a:r>
            <a:r>
              <a:rPr lang="de-DE" sz="2800" dirty="0"/>
              <a:t> </a:t>
            </a:r>
            <a:r>
              <a:rPr lang="de-DE" sz="2800" dirty="0" err="1"/>
              <a:t>from</a:t>
            </a:r>
            <a:r>
              <a:rPr lang="de-DE" sz="2800" dirty="0"/>
              <a:t> </a:t>
            </a:r>
            <a:r>
              <a:rPr lang="de-DE" sz="2800" dirty="0" err="1"/>
              <a:t>other</a:t>
            </a:r>
            <a:r>
              <a:rPr lang="de-DE" sz="2800" dirty="0"/>
              <a:t> countries</a:t>
            </a:r>
          </a:p>
          <a:p>
            <a:pPr marL="0" indent="0">
              <a:buNone/>
            </a:pPr>
            <a:r>
              <a:rPr lang="de-DE" sz="2800" dirty="0"/>
              <a:t>       and </a:t>
            </a:r>
            <a:r>
              <a:rPr lang="de-DE" sz="2800" dirty="0" err="1"/>
              <a:t>use</a:t>
            </a:r>
            <a:r>
              <a:rPr lang="de-DE" sz="2800" dirty="0"/>
              <a:t> </a:t>
            </a:r>
            <a:r>
              <a:rPr lang="de-DE" sz="2800" dirty="0" err="1"/>
              <a:t>their</a:t>
            </a:r>
            <a:r>
              <a:rPr lang="de-DE" sz="2800" dirty="0"/>
              <a:t> </a:t>
            </a:r>
            <a:r>
              <a:rPr lang="de-DE" sz="2800" dirty="0" err="1"/>
              <a:t>experiences</a:t>
            </a:r>
            <a:r>
              <a:rPr lang="de-DE" sz="2800" dirty="0"/>
              <a:t> </a:t>
            </a:r>
          </a:p>
          <a:p>
            <a:pPr>
              <a:buFont typeface="Wingdings" panose="05000000000000000000" pitchFamily="2" charset="2"/>
              <a:buChar char="ü"/>
            </a:pPr>
            <a:r>
              <a:rPr lang="de-DE" sz="2800" dirty="0"/>
              <a:t>    but </a:t>
            </a:r>
            <a:r>
              <a:rPr lang="de-DE" sz="2800" dirty="0" err="1"/>
              <a:t>establish</a:t>
            </a:r>
            <a:r>
              <a:rPr lang="de-DE" sz="2800" dirty="0"/>
              <a:t> </a:t>
            </a:r>
            <a:r>
              <a:rPr lang="de-DE" sz="2800" dirty="0" err="1"/>
              <a:t>your</a:t>
            </a:r>
            <a:r>
              <a:rPr lang="de-DE" sz="2800" dirty="0"/>
              <a:t> own </a:t>
            </a:r>
            <a:r>
              <a:rPr lang="de-DE" sz="2800" dirty="0" err="1"/>
              <a:t>system</a:t>
            </a:r>
            <a:r>
              <a:rPr lang="de-DE" sz="2800" dirty="0"/>
              <a:t> on </a:t>
            </a:r>
            <a:r>
              <a:rPr lang="de-DE" sz="2800" dirty="0" err="1"/>
              <a:t>this</a:t>
            </a:r>
            <a:endParaRPr lang="de-DE" sz="2800" dirty="0"/>
          </a:p>
          <a:p>
            <a:pPr marL="0" indent="0">
              <a:buNone/>
            </a:pPr>
            <a:r>
              <a:rPr lang="de-DE" sz="2800" dirty="0"/>
              <a:t>       </a:t>
            </a:r>
            <a:r>
              <a:rPr lang="de-DE" sz="2800" dirty="0" err="1"/>
              <a:t>background</a:t>
            </a:r>
            <a:endParaRPr lang="de-DE" sz="2800" dirty="0"/>
          </a:p>
          <a:p>
            <a:endParaRPr lang="de-DE" dirty="0"/>
          </a:p>
        </p:txBody>
      </p:sp>
    </p:spTree>
    <p:extLst>
      <p:ext uri="{BB962C8B-B14F-4D97-AF65-F5344CB8AC3E}">
        <p14:creationId xmlns:p14="http://schemas.microsoft.com/office/powerpoint/2010/main" val="2397060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a:extLst>
              <a:ext uri="{FF2B5EF4-FFF2-40B4-BE49-F238E27FC236}">
                <a16:creationId xmlns="" xmlns:a16="http://schemas.microsoft.com/office/drawing/2014/main" id="{BC0C71A6-EE06-434B-A106-762CE9C58839}"/>
              </a:ext>
            </a:extLst>
          </p:cNvPr>
          <p:cNvSpPr>
            <a:spLocks noGrp="1"/>
          </p:cNvSpPr>
          <p:nvPr>
            <p:ph type="title"/>
          </p:nvPr>
        </p:nvSpPr>
        <p:spPr/>
        <p:txBody>
          <a:bodyPr/>
          <a:lstStyle/>
          <a:p>
            <a:r>
              <a:rPr lang="de-DE" altLang="de-DE" dirty="0"/>
              <a:t>German </a:t>
            </a:r>
            <a:r>
              <a:rPr lang="de-DE" altLang="de-DE" dirty="0" err="1"/>
              <a:t>labor</a:t>
            </a:r>
            <a:r>
              <a:rPr lang="de-DE" altLang="de-DE" dirty="0"/>
              <a:t> </a:t>
            </a:r>
            <a:r>
              <a:rPr lang="de-DE" altLang="de-DE" dirty="0" err="1"/>
              <a:t>law</a:t>
            </a:r>
            <a:endParaRPr lang="de-DE" altLang="de-DE" dirty="0"/>
          </a:p>
        </p:txBody>
      </p:sp>
      <p:sp>
        <p:nvSpPr>
          <p:cNvPr id="3" name="Inhaltsplatzhalter 2">
            <a:extLst>
              <a:ext uri="{FF2B5EF4-FFF2-40B4-BE49-F238E27FC236}">
                <a16:creationId xmlns="" xmlns:a16="http://schemas.microsoft.com/office/drawing/2014/main" id="{D0028DC2-85BD-48DD-AECB-854B304F7B65}"/>
              </a:ext>
            </a:extLst>
          </p:cNvPr>
          <p:cNvSpPr>
            <a:spLocks noGrp="1"/>
          </p:cNvSpPr>
          <p:nvPr>
            <p:ph idx="1"/>
          </p:nvPr>
        </p:nvSpPr>
        <p:spPr/>
        <p:txBody>
          <a:bodyPr/>
          <a:lstStyle/>
          <a:p>
            <a:pPr>
              <a:buFontTx/>
              <a:buBlip>
                <a:blip r:embed="rId2"/>
              </a:buBlip>
              <a:defRPr/>
            </a:pPr>
            <a:r>
              <a:rPr lang="en-US" sz="2400" dirty="0"/>
              <a:t>Labor law in Germany consists of two elements</a:t>
            </a:r>
          </a:p>
          <a:p>
            <a:pPr>
              <a:buFont typeface="Wingdings" panose="05000000000000000000" pitchFamily="2" charset="2"/>
              <a:buChar char="Ø"/>
              <a:defRPr/>
            </a:pPr>
            <a:r>
              <a:rPr lang="en-US" sz="2400" dirty="0"/>
              <a:t>    </a:t>
            </a:r>
            <a:r>
              <a:rPr lang="en-US" sz="2400" b="1" dirty="0">
                <a:solidFill>
                  <a:srgbClr val="FF0000"/>
                </a:solidFill>
              </a:rPr>
              <a:t>Individual labor </a:t>
            </a:r>
            <a:r>
              <a:rPr lang="en-US" sz="2400" dirty="0"/>
              <a:t>law which means</a:t>
            </a:r>
          </a:p>
          <a:p>
            <a:pPr>
              <a:buFont typeface="Wingdings" panose="05000000000000000000" pitchFamily="2" charset="2"/>
              <a:buChar char="ü"/>
              <a:defRPr/>
            </a:pPr>
            <a:r>
              <a:rPr lang="en-US" sz="2400" dirty="0"/>
              <a:t>         the labor contract and certain legal rules </a:t>
            </a:r>
          </a:p>
          <a:p>
            <a:pPr marL="0" indent="0">
              <a:buFontTx/>
              <a:buNone/>
              <a:defRPr/>
            </a:pPr>
            <a:r>
              <a:rPr lang="en-US" sz="2400" dirty="0"/>
              <a:t>            and regulations concerning  </a:t>
            </a:r>
          </a:p>
          <a:p>
            <a:pPr marL="0" indent="0">
              <a:buFontTx/>
              <a:buNone/>
              <a:defRPr/>
            </a:pPr>
            <a:r>
              <a:rPr lang="en-US" sz="2400" dirty="0"/>
              <a:t>               health and safety, </a:t>
            </a:r>
          </a:p>
          <a:p>
            <a:pPr marL="0" indent="0">
              <a:buFontTx/>
              <a:buNone/>
              <a:defRPr/>
            </a:pPr>
            <a:r>
              <a:rPr lang="en-US" sz="2400" dirty="0"/>
              <a:t>               protection in case of motherhood, </a:t>
            </a:r>
          </a:p>
          <a:p>
            <a:pPr marL="0" indent="0">
              <a:buFontTx/>
              <a:buNone/>
              <a:defRPr/>
            </a:pPr>
            <a:r>
              <a:rPr lang="en-US" sz="2400" dirty="0"/>
              <a:t>               vacation,</a:t>
            </a:r>
          </a:p>
          <a:p>
            <a:pPr marL="0" indent="0">
              <a:buFontTx/>
              <a:buNone/>
              <a:defRPr/>
            </a:pPr>
            <a:r>
              <a:rPr lang="en-US" sz="2400" dirty="0"/>
              <a:t>               working hours</a:t>
            </a:r>
          </a:p>
          <a:p>
            <a:pPr marL="0" indent="0">
              <a:buFontTx/>
              <a:buNone/>
              <a:defRPr/>
            </a:pPr>
            <a:r>
              <a:rPr lang="en-US" sz="2400" dirty="0"/>
              <a:t>               unfair dismissal</a:t>
            </a:r>
            <a:endParaRPr lang="de-DE"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a:extLst>
              <a:ext uri="{FF2B5EF4-FFF2-40B4-BE49-F238E27FC236}">
                <a16:creationId xmlns="" xmlns:a16="http://schemas.microsoft.com/office/drawing/2014/main" id="{0E731301-DF9B-4D6E-933C-31981FBE04EC}"/>
              </a:ext>
            </a:extLst>
          </p:cNvPr>
          <p:cNvSpPr>
            <a:spLocks noGrp="1"/>
          </p:cNvSpPr>
          <p:nvPr>
            <p:ph type="title"/>
          </p:nvPr>
        </p:nvSpPr>
        <p:spPr/>
        <p:txBody>
          <a:bodyPr/>
          <a:lstStyle/>
          <a:p>
            <a:r>
              <a:rPr lang="de-DE" altLang="de-DE"/>
              <a:t>Labor Law</a:t>
            </a:r>
          </a:p>
        </p:txBody>
      </p:sp>
      <p:sp>
        <p:nvSpPr>
          <p:cNvPr id="3" name="Inhaltsplatzhalter 2">
            <a:extLst>
              <a:ext uri="{FF2B5EF4-FFF2-40B4-BE49-F238E27FC236}">
                <a16:creationId xmlns="" xmlns:a16="http://schemas.microsoft.com/office/drawing/2014/main" id="{ED84E01E-6BBE-459C-8030-9027452C01DB}"/>
              </a:ext>
            </a:extLst>
          </p:cNvPr>
          <p:cNvSpPr>
            <a:spLocks noGrp="1"/>
          </p:cNvSpPr>
          <p:nvPr>
            <p:ph idx="1"/>
          </p:nvPr>
        </p:nvSpPr>
        <p:spPr/>
        <p:txBody>
          <a:bodyPr/>
          <a:lstStyle/>
          <a:p>
            <a:pPr eaLnBrk="1" hangingPunct="1">
              <a:buFont typeface="Wingdings" panose="05000000000000000000" pitchFamily="2" charset="2"/>
              <a:buChar char="Ø"/>
              <a:defRPr/>
            </a:pPr>
            <a:r>
              <a:rPr kumimoji="1" lang="en-US" altLang="zh-CN" dirty="0">
                <a:solidFill>
                  <a:srgbClr val="000000"/>
                </a:solidFill>
                <a:latin typeface="Times New Roman"/>
                <a:ea typeface="宋体"/>
              </a:rPr>
              <a:t>    </a:t>
            </a:r>
            <a:r>
              <a:rPr kumimoji="1" lang="en-US" altLang="zh-CN" sz="2800" b="1" dirty="0">
                <a:solidFill>
                  <a:srgbClr val="FF0000"/>
                </a:solidFill>
                <a:latin typeface="Times New Roman"/>
                <a:ea typeface="宋体"/>
              </a:rPr>
              <a:t>Collective labor law </a:t>
            </a:r>
            <a:r>
              <a:rPr kumimoji="1" lang="en-US" altLang="zh-CN" sz="2800" dirty="0">
                <a:solidFill>
                  <a:srgbClr val="000000"/>
                </a:solidFill>
                <a:latin typeface="Times New Roman"/>
                <a:ea typeface="宋体"/>
              </a:rPr>
              <a:t>which means </a:t>
            </a:r>
          </a:p>
          <a:p>
            <a:pPr eaLnBrk="1" hangingPunct="1">
              <a:buFont typeface="Wingdings" panose="05000000000000000000" pitchFamily="2" charset="2"/>
              <a:buChar char="ü"/>
              <a:defRPr/>
            </a:pPr>
            <a:r>
              <a:rPr kumimoji="1" lang="en-US" altLang="zh-CN" sz="2800" dirty="0">
                <a:solidFill>
                  <a:srgbClr val="000000"/>
                </a:solidFill>
                <a:latin typeface="Times New Roman"/>
                <a:ea typeface="宋体"/>
              </a:rPr>
              <a:t>            the right to form trade unions and </a:t>
            </a:r>
          </a:p>
          <a:p>
            <a:pPr marL="0" indent="0" eaLnBrk="1" hangingPunct="1">
              <a:buFontTx/>
              <a:buNone/>
              <a:defRPr/>
            </a:pPr>
            <a:r>
              <a:rPr kumimoji="1" lang="en-US" altLang="zh-CN" sz="2800" dirty="0">
                <a:solidFill>
                  <a:srgbClr val="000000"/>
                </a:solidFill>
                <a:latin typeface="Times New Roman"/>
                <a:ea typeface="宋体"/>
              </a:rPr>
              <a:t>                employers associations, </a:t>
            </a:r>
          </a:p>
          <a:p>
            <a:pPr eaLnBrk="1" hangingPunct="1">
              <a:buFont typeface="Wingdings" panose="05000000000000000000" pitchFamily="2" charset="2"/>
              <a:buChar char="ü"/>
              <a:defRPr/>
            </a:pPr>
            <a:r>
              <a:rPr kumimoji="1" lang="en-US" altLang="zh-CN" sz="2800" dirty="0">
                <a:solidFill>
                  <a:srgbClr val="000000"/>
                </a:solidFill>
                <a:latin typeface="Times New Roman"/>
                <a:ea typeface="宋体"/>
              </a:rPr>
              <a:t>             to make collective agreements which are </a:t>
            </a:r>
          </a:p>
          <a:p>
            <a:pPr marL="0" indent="0" eaLnBrk="1" hangingPunct="1">
              <a:buFontTx/>
              <a:buNone/>
              <a:defRPr/>
            </a:pPr>
            <a:r>
              <a:rPr kumimoji="1" lang="en-US" altLang="zh-CN" sz="2800" dirty="0">
                <a:solidFill>
                  <a:srgbClr val="000000"/>
                </a:solidFill>
                <a:latin typeface="Times New Roman"/>
                <a:ea typeface="宋体"/>
              </a:rPr>
              <a:t>                 the  basis for work relation</a:t>
            </a:r>
          </a:p>
          <a:p>
            <a:pPr eaLnBrk="1" hangingPunct="1">
              <a:buFont typeface="Wingdings" panose="05000000000000000000" pitchFamily="2" charset="2"/>
              <a:buChar char="ü"/>
              <a:defRPr/>
            </a:pPr>
            <a:r>
              <a:rPr kumimoji="1" lang="en-US" altLang="zh-CN" sz="2800" dirty="0">
                <a:solidFill>
                  <a:srgbClr val="000000"/>
                </a:solidFill>
                <a:latin typeface="Times New Roman"/>
                <a:ea typeface="宋体"/>
              </a:rPr>
              <a:t>             An important part of collective labor law is the</a:t>
            </a:r>
          </a:p>
          <a:p>
            <a:pPr marL="0" indent="0" eaLnBrk="1" hangingPunct="1">
              <a:buFontTx/>
              <a:buNone/>
              <a:defRPr/>
            </a:pPr>
            <a:r>
              <a:rPr kumimoji="1" lang="en-US" altLang="zh-CN" sz="2800" dirty="0">
                <a:solidFill>
                  <a:srgbClr val="000000"/>
                </a:solidFill>
                <a:latin typeface="Times New Roman"/>
                <a:ea typeface="宋体"/>
              </a:rPr>
              <a:t>                 Works Constitution Act establishing a system of</a:t>
            </a:r>
          </a:p>
          <a:p>
            <a:pPr marL="0" indent="0" eaLnBrk="1" hangingPunct="1">
              <a:buFontTx/>
              <a:buNone/>
              <a:defRPr/>
            </a:pPr>
            <a:r>
              <a:rPr kumimoji="1" lang="en-US" altLang="zh-CN" sz="2800" dirty="0">
                <a:solidFill>
                  <a:srgbClr val="000000"/>
                </a:solidFill>
                <a:latin typeface="Times New Roman"/>
                <a:ea typeface="宋体"/>
              </a:rPr>
              <a:t>                  co-determination of workers on the level of the</a:t>
            </a:r>
          </a:p>
          <a:p>
            <a:pPr marL="0" indent="0" eaLnBrk="1" hangingPunct="1">
              <a:buFontTx/>
              <a:buNone/>
              <a:defRPr/>
            </a:pPr>
            <a:r>
              <a:rPr kumimoji="1" lang="en-US" altLang="zh-CN" sz="2800">
                <a:solidFill>
                  <a:srgbClr val="000000"/>
                </a:solidFill>
                <a:latin typeface="Times New Roman"/>
                <a:ea typeface="宋体"/>
              </a:rPr>
              <a:t>                  </a:t>
            </a:r>
            <a:r>
              <a:rPr kumimoji="1" lang="en-US" altLang="zh-CN" sz="2800" dirty="0">
                <a:solidFill>
                  <a:srgbClr val="000000"/>
                </a:solidFill>
                <a:latin typeface="Times New Roman"/>
                <a:ea typeface="宋体"/>
              </a:rPr>
              <a:t>plant</a:t>
            </a:r>
            <a:endParaRPr kumimoji="1" lang="de-DE" altLang="de-DE" sz="2800" dirty="0">
              <a:solidFill>
                <a:srgbClr val="000000"/>
              </a:solidFill>
              <a:latin typeface="Times New Roman"/>
              <a:ea typeface="宋体"/>
            </a:endParaRPr>
          </a:p>
          <a:p>
            <a:pPr>
              <a:defRPr/>
            </a:pPr>
            <a:endParaRPr lang="de-DE"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a:extLst>
              <a:ext uri="{FF2B5EF4-FFF2-40B4-BE49-F238E27FC236}">
                <a16:creationId xmlns="" xmlns:a16="http://schemas.microsoft.com/office/drawing/2014/main" id="{00ABD54B-20B9-4257-9F51-B5D5930D5850}"/>
              </a:ext>
            </a:extLst>
          </p:cNvPr>
          <p:cNvSpPr>
            <a:spLocks noGrp="1"/>
          </p:cNvSpPr>
          <p:nvPr>
            <p:ph type="title"/>
          </p:nvPr>
        </p:nvSpPr>
        <p:spPr/>
        <p:txBody>
          <a:bodyPr/>
          <a:lstStyle/>
          <a:p>
            <a:r>
              <a:rPr lang="de-DE" altLang="de-DE"/>
              <a:t>Individual Labor Law</a:t>
            </a:r>
          </a:p>
        </p:txBody>
      </p:sp>
      <p:sp>
        <p:nvSpPr>
          <p:cNvPr id="11267" name="Inhaltsplatzhalter 2">
            <a:extLst>
              <a:ext uri="{FF2B5EF4-FFF2-40B4-BE49-F238E27FC236}">
                <a16:creationId xmlns="" xmlns:a16="http://schemas.microsoft.com/office/drawing/2014/main" id="{626D852D-FBA4-418F-9C60-F9218168F74E}"/>
              </a:ext>
            </a:extLst>
          </p:cNvPr>
          <p:cNvSpPr>
            <a:spLocks noGrp="1"/>
          </p:cNvSpPr>
          <p:nvPr>
            <p:ph idx="1"/>
          </p:nvPr>
        </p:nvSpPr>
        <p:spPr/>
        <p:txBody>
          <a:bodyPr/>
          <a:lstStyle/>
          <a:p>
            <a:pPr eaLnBrk="1" hangingPunct="1">
              <a:buFontTx/>
              <a:buBlip>
                <a:blip r:embed="rId2"/>
              </a:buBlip>
            </a:pPr>
            <a:r>
              <a:rPr kumimoji="1" lang="en-US" altLang="zh-CN">
                <a:solidFill>
                  <a:srgbClr val="000000"/>
                </a:solidFill>
                <a:latin typeface="Times New Roman" panose="02020603050405020304" pitchFamily="18" charset="0"/>
                <a:ea typeface="宋体" panose="02010600030101010101" pitchFamily="2" charset="-122"/>
              </a:rPr>
              <a:t>Also the contract between a worker and an employer is a contract</a:t>
            </a:r>
          </a:p>
          <a:p>
            <a:pPr eaLnBrk="1" hangingPunct="1">
              <a:buFontTx/>
              <a:buBlip>
                <a:blip r:embed="rId3"/>
              </a:buBlip>
            </a:pPr>
            <a:r>
              <a:rPr kumimoji="1" lang="en-US" altLang="zh-CN">
                <a:solidFill>
                  <a:srgbClr val="000000"/>
                </a:solidFill>
                <a:latin typeface="Times New Roman" panose="02020603050405020304" pitchFamily="18" charset="0"/>
                <a:ea typeface="宋体" panose="02010600030101010101" pitchFamily="2" charset="-122"/>
              </a:rPr>
              <a:t>But what is special for this kind of contract?</a:t>
            </a:r>
          </a:p>
          <a:p>
            <a:pPr eaLnBrk="1" hangingPunct="1">
              <a:buFont typeface="Wingdings" panose="05000000000000000000" pitchFamily="2" charset="2"/>
              <a:buChar char="Ø"/>
            </a:pPr>
            <a:r>
              <a:rPr kumimoji="1" lang="en-US" altLang="zh-CN">
                <a:solidFill>
                  <a:srgbClr val="000000"/>
                </a:solidFill>
                <a:latin typeface="Times New Roman" panose="02020603050405020304" pitchFamily="18" charset="0"/>
                <a:ea typeface="宋体" panose="02010600030101010101" pitchFamily="2" charset="-122"/>
              </a:rPr>
              <a:t>       it affects life more than any other contract</a:t>
            </a:r>
          </a:p>
          <a:p>
            <a:pPr eaLnBrk="1" hangingPunct="1">
              <a:buFont typeface="Wingdings" panose="05000000000000000000" pitchFamily="2" charset="2"/>
              <a:buChar char="Ø"/>
            </a:pPr>
            <a:r>
              <a:rPr kumimoji="1" lang="en-US" altLang="zh-CN">
                <a:solidFill>
                  <a:srgbClr val="000000"/>
                </a:solidFill>
                <a:latin typeface="Times New Roman" panose="02020603050405020304" pitchFamily="18" charset="0"/>
                <a:ea typeface="宋体" panose="02010600030101010101" pitchFamily="2" charset="-122"/>
              </a:rPr>
              <a:t>       This means: </a:t>
            </a:r>
          </a:p>
          <a:p>
            <a:pPr eaLnBrk="1" hangingPunct="1">
              <a:buFont typeface="Wingdings" panose="05000000000000000000" pitchFamily="2" charset="2"/>
              <a:buChar char="ü"/>
            </a:pPr>
            <a:r>
              <a:rPr kumimoji="1" lang="en-US" altLang="zh-CN">
                <a:solidFill>
                  <a:srgbClr val="000000"/>
                </a:solidFill>
                <a:latin typeface="Times New Roman" panose="02020603050405020304" pitchFamily="18" charset="0"/>
                <a:ea typeface="宋体" panose="02010600030101010101" pitchFamily="2" charset="-122"/>
              </a:rPr>
              <a:t>              to get a job is very important and                 </a:t>
            </a:r>
          </a:p>
          <a:p>
            <a:pPr eaLnBrk="1" hangingPunct="1">
              <a:buFont typeface="Wingdings" panose="05000000000000000000" pitchFamily="2" charset="2"/>
              <a:buChar char="ü"/>
            </a:pPr>
            <a:r>
              <a:rPr kumimoji="1" lang="en-US" altLang="zh-CN">
                <a:solidFill>
                  <a:srgbClr val="000000"/>
                </a:solidFill>
                <a:latin typeface="Times New Roman" panose="02020603050405020304" pitchFamily="18" charset="0"/>
                <a:ea typeface="宋体" panose="02010600030101010101" pitchFamily="2" charset="-122"/>
              </a:rPr>
              <a:t>              to loose a job is affecting the entire life</a:t>
            </a:r>
            <a:endParaRPr lang="de-DE" altLang="de-D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45C247D-708B-4BD3-B43E-3B6A99F8DC94}"/>
              </a:ext>
            </a:extLst>
          </p:cNvPr>
          <p:cNvSpPr>
            <a:spLocks noGrp="1"/>
          </p:cNvSpPr>
          <p:nvPr>
            <p:ph type="title"/>
          </p:nvPr>
        </p:nvSpPr>
        <p:spPr/>
        <p:txBody>
          <a:bodyPr/>
          <a:lstStyle/>
          <a:p>
            <a:r>
              <a:rPr lang="de-DE" dirty="0" err="1"/>
              <a:t>Flexibilization</a:t>
            </a:r>
            <a:endParaRPr lang="de-DE" dirty="0"/>
          </a:p>
        </p:txBody>
      </p:sp>
      <p:sp>
        <p:nvSpPr>
          <p:cNvPr id="3" name="Inhaltsplatzhalter 2">
            <a:extLst>
              <a:ext uri="{FF2B5EF4-FFF2-40B4-BE49-F238E27FC236}">
                <a16:creationId xmlns="" xmlns:a16="http://schemas.microsoft.com/office/drawing/2014/main" id="{D42374BB-EE8C-43C5-A754-4527C39ADADA}"/>
              </a:ext>
            </a:extLst>
          </p:cNvPr>
          <p:cNvSpPr>
            <a:spLocks noGrp="1"/>
          </p:cNvSpPr>
          <p:nvPr>
            <p:ph idx="1"/>
          </p:nvPr>
        </p:nvSpPr>
        <p:spPr/>
        <p:txBody>
          <a:bodyPr/>
          <a:lstStyle/>
          <a:p>
            <a:pPr>
              <a:buFont typeface="Wingdings" panose="05000000000000000000" pitchFamily="2" charset="2"/>
              <a:buChar char="Ø"/>
            </a:pPr>
            <a:r>
              <a:rPr lang="de-DE" sz="2000" dirty="0" err="1"/>
              <a:t>Some</a:t>
            </a:r>
            <a:r>
              <a:rPr lang="de-DE" sz="2000" dirty="0"/>
              <a:t> </a:t>
            </a:r>
            <a:r>
              <a:rPr lang="de-DE" sz="2000" dirty="0" err="1"/>
              <a:t>thoughts</a:t>
            </a:r>
            <a:r>
              <a:rPr lang="de-DE" sz="2000" dirty="0"/>
              <a:t> </a:t>
            </a:r>
            <a:r>
              <a:rPr lang="de-DE" sz="2000" dirty="0" err="1"/>
              <a:t>about</a:t>
            </a:r>
            <a:r>
              <a:rPr lang="de-DE" sz="2000" dirty="0"/>
              <a:t> </a:t>
            </a:r>
            <a:r>
              <a:rPr lang="de-DE" sz="2000" dirty="0" err="1"/>
              <a:t>wording</a:t>
            </a:r>
            <a:r>
              <a:rPr lang="de-DE" sz="2000" dirty="0"/>
              <a:t>:</a:t>
            </a:r>
          </a:p>
          <a:p>
            <a:r>
              <a:rPr lang="en-US" sz="2000" i="1" dirty="0"/>
              <a:t>Flexibilization refers to the changing work practices by which firms no longer use internal </a:t>
            </a:r>
            <a:r>
              <a:rPr lang="en-US" sz="2000" i="1" dirty="0" err="1"/>
              <a:t>labour</a:t>
            </a:r>
            <a:r>
              <a:rPr lang="en-US" sz="2000" i="1" dirty="0"/>
              <a:t> markets or implicitly promise employees lifetime job security, but rather seek flexible employment relations that permit them to increase or diminish their workforce, and reassign and redeploy employees with ease.</a:t>
            </a:r>
          </a:p>
          <a:p>
            <a:r>
              <a:rPr lang="en-US" sz="2000" dirty="0"/>
              <a:t>Other understanding</a:t>
            </a:r>
            <a:r>
              <a:rPr lang="en-US" sz="2000" i="1" dirty="0"/>
              <a:t>:</a:t>
            </a:r>
          </a:p>
          <a:p>
            <a:r>
              <a:rPr lang="en-US" sz="2000" i="1" dirty="0"/>
              <a:t> In Austria, the debate surrounding greater flexibility of the employment relationship is concentrated on two issues: working hours and pay. Other forms of flexibility, although important, are not usually the focus of collective agreements and works agreements.</a:t>
            </a:r>
            <a:endParaRPr lang="de-DE" sz="2000" i="1" dirty="0"/>
          </a:p>
        </p:txBody>
      </p:sp>
    </p:spTree>
    <p:extLst>
      <p:ext uri="{BB962C8B-B14F-4D97-AF65-F5344CB8AC3E}">
        <p14:creationId xmlns:p14="http://schemas.microsoft.com/office/powerpoint/2010/main" val="26866321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 xmlns:a16="http://schemas.microsoft.com/office/drawing/2014/main" id="{A5127F62-14E4-43BA-ACF0-4DBEC6E89B18}"/>
              </a:ext>
            </a:extLst>
          </p:cNvPr>
          <p:cNvSpPr>
            <a:spLocks noGrp="1"/>
          </p:cNvSpPr>
          <p:nvPr>
            <p:ph type="title"/>
          </p:nvPr>
        </p:nvSpPr>
        <p:spPr/>
        <p:txBody>
          <a:bodyPr/>
          <a:lstStyle/>
          <a:p>
            <a:r>
              <a:rPr lang="de-DE" altLang="de-DE"/>
              <a:t>Individual Labor Law</a:t>
            </a:r>
          </a:p>
        </p:txBody>
      </p:sp>
      <p:sp>
        <p:nvSpPr>
          <p:cNvPr id="12291" name="Inhaltsplatzhalter 2">
            <a:extLst>
              <a:ext uri="{FF2B5EF4-FFF2-40B4-BE49-F238E27FC236}">
                <a16:creationId xmlns="" xmlns:a16="http://schemas.microsoft.com/office/drawing/2014/main" id="{EA651EBF-8B22-40DC-B9E8-88D02207D0FB}"/>
              </a:ext>
            </a:extLst>
          </p:cNvPr>
          <p:cNvSpPr>
            <a:spLocks noGrp="1"/>
          </p:cNvSpPr>
          <p:nvPr>
            <p:ph idx="1"/>
          </p:nvPr>
        </p:nvSpPr>
        <p:spPr/>
        <p:txBody>
          <a:bodyPr/>
          <a:lstStyle/>
          <a:p>
            <a:pPr>
              <a:buFontTx/>
              <a:buBlip>
                <a:blip r:embed="rId2"/>
              </a:buBlip>
            </a:pPr>
            <a:r>
              <a:rPr lang="de-DE" altLang="de-DE"/>
              <a:t>Who is a worker?</a:t>
            </a:r>
          </a:p>
          <a:p>
            <a:pPr>
              <a:buFontTx/>
              <a:buBlip>
                <a:blip r:embed="rId3"/>
              </a:buBlip>
            </a:pPr>
            <a:r>
              <a:rPr lang="de-DE" altLang="de-DE"/>
              <a:t>Person who is personally dependent from the employer</a:t>
            </a:r>
          </a:p>
          <a:p>
            <a:pPr>
              <a:buFont typeface="Wingdings" panose="05000000000000000000" pitchFamily="2" charset="2"/>
              <a:buChar char="Ø"/>
            </a:pPr>
            <a:r>
              <a:rPr lang="de-DE" altLang="de-DE"/>
              <a:t>Bound to orders regarding</a:t>
            </a:r>
          </a:p>
          <a:p>
            <a:pPr>
              <a:buFont typeface="Wingdings" panose="05000000000000000000" pitchFamily="2" charset="2"/>
              <a:buChar char="ü"/>
            </a:pPr>
            <a:r>
              <a:rPr lang="de-DE" altLang="de-DE"/>
              <a:t>     time of work</a:t>
            </a:r>
          </a:p>
          <a:p>
            <a:pPr>
              <a:buFont typeface="Wingdings" panose="05000000000000000000" pitchFamily="2" charset="2"/>
              <a:buChar char="ü"/>
            </a:pPr>
            <a:r>
              <a:rPr lang="de-DE" altLang="de-DE"/>
              <a:t>     place of work</a:t>
            </a:r>
          </a:p>
          <a:p>
            <a:pPr>
              <a:buFont typeface="Wingdings" panose="05000000000000000000" pitchFamily="2" charset="2"/>
              <a:buChar char="ü"/>
            </a:pPr>
            <a:r>
              <a:rPr lang="de-DE" altLang="de-DE"/>
              <a:t>     type and details of work</a:t>
            </a:r>
          </a:p>
          <a:p>
            <a:pPr>
              <a:buFont typeface="Wingdings" panose="05000000000000000000" pitchFamily="2" charset="2"/>
              <a:buChar char="Ø"/>
            </a:pPr>
            <a:r>
              <a:rPr lang="de-DE" altLang="de-DE"/>
              <a:t>Integrated into the organization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a:extLst>
              <a:ext uri="{FF2B5EF4-FFF2-40B4-BE49-F238E27FC236}">
                <a16:creationId xmlns="" xmlns:a16="http://schemas.microsoft.com/office/drawing/2014/main" id="{86FF06EE-3E28-430D-B62C-DD11A2166E2F}"/>
              </a:ext>
            </a:extLst>
          </p:cNvPr>
          <p:cNvSpPr>
            <a:spLocks noGrp="1"/>
          </p:cNvSpPr>
          <p:nvPr>
            <p:ph type="title"/>
          </p:nvPr>
        </p:nvSpPr>
        <p:spPr/>
        <p:txBody>
          <a:bodyPr/>
          <a:lstStyle/>
          <a:p>
            <a:r>
              <a:rPr lang="de-DE" altLang="de-DE"/>
              <a:t>Individual Labor Law</a:t>
            </a:r>
          </a:p>
        </p:txBody>
      </p:sp>
      <p:sp>
        <p:nvSpPr>
          <p:cNvPr id="3" name="Inhaltsplatzhalter 2">
            <a:extLst>
              <a:ext uri="{FF2B5EF4-FFF2-40B4-BE49-F238E27FC236}">
                <a16:creationId xmlns="" xmlns:a16="http://schemas.microsoft.com/office/drawing/2014/main" id="{334931E2-EB73-4FD7-A5D0-3ACB30DE1EBF}"/>
              </a:ext>
            </a:extLst>
          </p:cNvPr>
          <p:cNvSpPr>
            <a:spLocks noGrp="1"/>
          </p:cNvSpPr>
          <p:nvPr>
            <p:ph idx="1"/>
          </p:nvPr>
        </p:nvSpPr>
        <p:spPr/>
        <p:txBody>
          <a:bodyPr/>
          <a:lstStyle/>
          <a:p>
            <a:pPr>
              <a:lnSpc>
                <a:spcPct val="90000"/>
              </a:lnSpc>
              <a:buFontTx/>
              <a:buBlip>
                <a:blip r:embed="rId2"/>
              </a:buBlip>
              <a:defRPr/>
            </a:pPr>
            <a:r>
              <a:rPr lang="en-US" altLang="zh-CN" dirty="0"/>
              <a:t>What are the consequences of this?</a:t>
            </a:r>
          </a:p>
          <a:p>
            <a:pPr>
              <a:lnSpc>
                <a:spcPct val="90000"/>
              </a:lnSpc>
              <a:buFontTx/>
              <a:buBlip>
                <a:blip r:embed="rId3"/>
              </a:buBlip>
              <a:defRPr/>
            </a:pPr>
            <a:r>
              <a:rPr lang="en-US" altLang="zh-CN" dirty="0"/>
              <a:t>In case of hiring</a:t>
            </a:r>
          </a:p>
          <a:p>
            <a:pPr>
              <a:lnSpc>
                <a:spcPct val="90000"/>
              </a:lnSpc>
              <a:buFont typeface="Wingdings" panose="05000000000000000000" pitchFamily="2" charset="2"/>
              <a:buChar char="Ø"/>
              <a:defRPr/>
            </a:pPr>
            <a:r>
              <a:rPr lang="en-US" altLang="zh-CN" dirty="0"/>
              <a:t>  What kind of questions can be asked?</a:t>
            </a:r>
          </a:p>
          <a:p>
            <a:pPr>
              <a:lnSpc>
                <a:spcPct val="90000"/>
              </a:lnSpc>
              <a:buFont typeface="Wingdings" panose="05000000000000000000" pitchFamily="2" charset="2"/>
              <a:buChar char="Ø"/>
              <a:defRPr/>
            </a:pPr>
            <a:r>
              <a:rPr lang="en-US" altLang="zh-CN" dirty="0"/>
              <a:t>   What kind of questions have to be</a:t>
            </a:r>
          </a:p>
          <a:p>
            <a:pPr marL="0" indent="0">
              <a:lnSpc>
                <a:spcPct val="90000"/>
              </a:lnSpc>
              <a:buFontTx/>
              <a:buNone/>
              <a:defRPr/>
            </a:pPr>
            <a:r>
              <a:rPr lang="en-US" altLang="zh-CN" dirty="0"/>
              <a:t>      answered?</a:t>
            </a:r>
          </a:p>
          <a:p>
            <a:pPr>
              <a:lnSpc>
                <a:spcPct val="90000"/>
              </a:lnSpc>
              <a:buFont typeface="Wingdings" panose="05000000000000000000" pitchFamily="2" charset="2"/>
              <a:buChar char="Ø"/>
              <a:defRPr/>
            </a:pPr>
            <a:r>
              <a:rPr lang="en-US" altLang="zh-CN" dirty="0"/>
              <a:t>   What has to be said without being </a:t>
            </a:r>
          </a:p>
          <a:p>
            <a:pPr marL="0" indent="0">
              <a:lnSpc>
                <a:spcPct val="90000"/>
              </a:lnSpc>
              <a:buFontTx/>
              <a:buNone/>
              <a:defRPr/>
            </a:pPr>
            <a:r>
              <a:rPr lang="en-US" altLang="zh-CN" dirty="0"/>
              <a:t>      asked?</a:t>
            </a:r>
          </a:p>
          <a:p>
            <a:pPr>
              <a:lnSpc>
                <a:spcPct val="90000"/>
              </a:lnSpc>
              <a:buFont typeface="Wingdings" panose="05000000000000000000" pitchFamily="2" charset="2"/>
              <a:buChar char="Ø"/>
              <a:defRPr/>
            </a:pPr>
            <a:r>
              <a:rPr lang="en-US" altLang="zh-CN" dirty="0"/>
              <a:t>    What is if a person is legally unfit to</a:t>
            </a:r>
          </a:p>
          <a:p>
            <a:pPr marL="0" indent="0">
              <a:lnSpc>
                <a:spcPct val="90000"/>
              </a:lnSpc>
              <a:buFontTx/>
              <a:buNone/>
              <a:defRPr/>
            </a:pPr>
            <a:r>
              <a:rPr lang="en-US" altLang="zh-CN" dirty="0"/>
              <a:t>       conclude a contract?</a:t>
            </a:r>
          </a:p>
          <a:p>
            <a:pPr>
              <a:defRPr/>
            </a:pPr>
            <a:endParaRPr lang="de-DE"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a:extLst>
              <a:ext uri="{FF2B5EF4-FFF2-40B4-BE49-F238E27FC236}">
                <a16:creationId xmlns="" xmlns:a16="http://schemas.microsoft.com/office/drawing/2014/main" id="{A58645EB-E35F-4AD7-A946-FD9190074848}"/>
              </a:ext>
            </a:extLst>
          </p:cNvPr>
          <p:cNvSpPr>
            <a:spLocks noGrp="1"/>
          </p:cNvSpPr>
          <p:nvPr>
            <p:ph type="title"/>
          </p:nvPr>
        </p:nvSpPr>
        <p:spPr/>
        <p:txBody>
          <a:bodyPr/>
          <a:lstStyle/>
          <a:p>
            <a:r>
              <a:rPr lang="de-DE" altLang="de-DE"/>
              <a:t>Individual Labor Law</a:t>
            </a:r>
          </a:p>
        </p:txBody>
      </p:sp>
      <p:sp>
        <p:nvSpPr>
          <p:cNvPr id="3" name="Inhaltsplatzhalter 2">
            <a:extLst>
              <a:ext uri="{FF2B5EF4-FFF2-40B4-BE49-F238E27FC236}">
                <a16:creationId xmlns="" xmlns:a16="http://schemas.microsoft.com/office/drawing/2014/main" id="{DD639606-E715-4891-A552-352B9B375A77}"/>
              </a:ext>
            </a:extLst>
          </p:cNvPr>
          <p:cNvSpPr>
            <a:spLocks noGrp="1"/>
          </p:cNvSpPr>
          <p:nvPr>
            <p:ph idx="1"/>
          </p:nvPr>
        </p:nvSpPr>
        <p:spPr/>
        <p:txBody>
          <a:bodyPr/>
          <a:lstStyle/>
          <a:p>
            <a:pPr>
              <a:buFontTx/>
              <a:buBlip>
                <a:blip r:embed="rId2"/>
              </a:buBlip>
              <a:defRPr/>
            </a:pPr>
            <a:r>
              <a:rPr lang="de-DE" sz="2400" dirty="0" err="1"/>
              <a:t>Examples</a:t>
            </a:r>
            <a:r>
              <a:rPr lang="de-DE" sz="2400" dirty="0"/>
              <a:t>:</a:t>
            </a:r>
          </a:p>
          <a:p>
            <a:pPr>
              <a:buFont typeface="Wingdings" panose="05000000000000000000" pitchFamily="2" charset="2"/>
              <a:buChar char="v"/>
              <a:defRPr/>
            </a:pPr>
            <a:r>
              <a:rPr lang="en-US" sz="2400" dirty="0"/>
              <a:t>    Can an employer ask a woman looking for a job if</a:t>
            </a:r>
          </a:p>
          <a:p>
            <a:pPr marL="0" indent="0">
              <a:buFontTx/>
              <a:buNone/>
              <a:defRPr/>
            </a:pPr>
            <a:r>
              <a:rPr lang="en-US" sz="2400" dirty="0"/>
              <a:t>       she is pregnant?</a:t>
            </a:r>
          </a:p>
          <a:p>
            <a:pPr>
              <a:buFont typeface="Wingdings" panose="05000000000000000000" pitchFamily="2" charset="2"/>
              <a:buChar char="v"/>
              <a:defRPr/>
            </a:pPr>
            <a:r>
              <a:rPr lang="en-US" sz="2400" dirty="0"/>
              <a:t>     Is the employer allowed to ask if a person has</a:t>
            </a:r>
          </a:p>
          <a:p>
            <a:pPr marL="0" indent="0">
              <a:buFontTx/>
              <a:buNone/>
              <a:defRPr/>
            </a:pPr>
            <a:r>
              <a:rPr lang="en-US" sz="2400" dirty="0"/>
              <a:t>         had a certain disease which is now totally over </a:t>
            </a:r>
          </a:p>
          <a:p>
            <a:pPr marL="0" indent="0">
              <a:buFontTx/>
              <a:buNone/>
              <a:defRPr/>
            </a:pPr>
            <a:r>
              <a:rPr lang="en-US" sz="2400" dirty="0"/>
              <a:t>         and the person is fully recovered?</a:t>
            </a:r>
          </a:p>
          <a:p>
            <a:pPr>
              <a:buFont typeface="Wingdings" panose="05000000000000000000" pitchFamily="2" charset="2"/>
              <a:buChar char="v"/>
              <a:defRPr/>
            </a:pPr>
            <a:r>
              <a:rPr lang="en-US" sz="2400" dirty="0"/>
              <a:t>      May an employer ask a person about his/her </a:t>
            </a:r>
          </a:p>
          <a:p>
            <a:pPr marL="0" indent="0">
              <a:buFontTx/>
              <a:buNone/>
              <a:defRPr/>
            </a:pPr>
            <a:r>
              <a:rPr lang="en-US" sz="2400" dirty="0"/>
              <a:t>         criminal record? </a:t>
            </a:r>
          </a:p>
          <a:p>
            <a:pPr marL="0" indent="0">
              <a:buFontTx/>
              <a:buNone/>
              <a:defRPr/>
            </a:pPr>
            <a:endParaRPr lang="de-DE"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a:extLst>
              <a:ext uri="{FF2B5EF4-FFF2-40B4-BE49-F238E27FC236}">
                <a16:creationId xmlns="" xmlns:a16="http://schemas.microsoft.com/office/drawing/2014/main" id="{8BCF1FAE-4890-4A32-BECA-DEDD7C844881}"/>
              </a:ext>
            </a:extLst>
          </p:cNvPr>
          <p:cNvSpPr>
            <a:spLocks noGrp="1"/>
          </p:cNvSpPr>
          <p:nvPr>
            <p:ph type="title"/>
          </p:nvPr>
        </p:nvSpPr>
        <p:spPr/>
        <p:txBody>
          <a:bodyPr/>
          <a:lstStyle/>
          <a:p>
            <a:r>
              <a:rPr lang="de-DE" altLang="de-DE"/>
              <a:t>Individual Labor Law</a:t>
            </a:r>
          </a:p>
        </p:txBody>
      </p:sp>
      <p:sp>
        <p:nvSpPr>
          <p:cNvPr id="3" name="Inhaltsplatzhalter 2">
            <a:extLst>
              <a:ext uri="{FF2B5EF4-FFF2-40B4-BE49-F238E27FC236}">
                <a16:creationId xmlns="" xmlns:a16="http://schemas.microsoft.com/office/drawing/2014/main" id="{05D2EFE7-3E7A-46AC-909B-BEAF5865D06E}"/>
              </a:ext>
            </a:extLst>
          </p:cNvPr>
          <p:cNvSpPr>
            <a:spLocks noGrp="1"/>
          </p:cNvSpPr>
          <p:nvPr>
            <p:ph idx="1"/>
          </p:nvPr>
        </p:nvSpPr>
        <p:spPr/>
        <p:txBody>
          <a:bodyPr/>
          <a:lstStyle/>
          <a:p>
            <a:pPr>
              <a:buFontTx/>
              <a:buBlip>
                <a:blip r:embed="rId2"/>
              </a:buBlip>
              <a:defRPr/>
            </a:pPr>
            <a:r>
              <a:rPr lang="en-US" sz="2800" dirty="0"/>
              <a:t>    If the employer is not allowed to ask a </a:t>
            </a:r>
          </a:p>
          <a:p>
            <a:pPr marL="0" indent="0">
              <a:buFontTx/>
              <a:buNone/>
              <a:defRPr/>
            </a:pPr>
            <a:r>
              <a:rPr lang="en-US" sz="2800" dirty="0"/>
              <a:t>       question – is the person allowed to lie?</a:t>
            </a:r>
          </a:p>
          <a:p>
            <a:pPr>
              <a:buFontTx/>
              <a:buBlip>
                <a:blip r:embed="rId2"/>
              </a:buBlip>
              <a:defRPr/>
            </a:pPr>
            <a:r>
              <a:rPr lang="de-DE" altLang="de-DE" sz="2800" dirty="0"/>
              <a:t>    </a:t>
            </a:r>
            <a:r>
              <a:rPr lang="de-DE" altLang="de-DE" sz="2800" dirty="0" err="1"/>
              <a:t>What</a:t>
            </a:r>
            <a:r>
              <a:rPr lang="de-DE" altLang="de-DE" sz="2800" dirty="0"/>
              <a:t> </a:t>
            </a:r>
            <a:r>
              <a:rPr lang="de-DE" altLang="de-DE" sz="2800" dirty="0" err="1"/>
              <a:t>happens</a:t>
            </a:r>
            <a:r>
              <a:rPr lang="de-DE" altLang="de-DE" sz="2800" dirty="0"/>
              <a:t> </a:t>
            </a:r>
            <a:r>
              <a:rPr lang="de-DE" altLang="de-DE" sz="2800" dirty="0" err="1"/>
              <a:t>if</a:t>
            </a:r>
            <a:r>
              <a:rPr lang="de-DE" altLang="de-DE" sz="2800" dirty="0"/>
              <a:t> </a:t>
            </a:r>
            <a:r>
              <a:rPr lang="de-DE" altLang="de-DE" sz="2800" dirty="0" err="1"/>
              <a:t>the</a:t>
            </a:r>
            <a:r>
              <a:rPr lang="de-DE" altLang="de-DE" sz="2800" dirty="0"/>
              <a:t> </a:t>
            </a:r>
            <a:r>
              <a:rPr lang="de-DE" altLang="de-DE" sz="2800" dirty="0" err="1"/>
              <a:t>person</a:t>
            </a:r>
            <a:r>
              <a:rPr lang="de-DE" altLang="de-DE" sz="2800" dirty="0"/>
              <a:t> </a:t>
            </a:r>
            <a:r>
              <a:rPr lang="de-DE" altLang="de-DE" sz="2800" dirty="0" err="1"/>
              <a:t>has</a:t>
            </a:r>
            <a:r>
              <a:rPr lang="de-DE" altLang="de-DE" sz="2800" dirty="0"/>
              <a:t> not </a:t>
            </a:r>
          </a:p>
          <a:p>
            <a:pPr marL="0" indent="0">
              <a:buFontTx/>
              <a:buNone/>
              <a:defRPr/>
            </a:pPr>
            <a:r>
              <a:rPr lang="de-DE" altLang="de-DE" sz="2800" dirty="0"/>
              <a:t>       </a:t>
            </a:r>
            <a:r>
              <a:rPr lang="de-DE" altLang="de-DE" sz="2800" dirty="0" err="1"/>
              <a:t>answered</a:t>
            </a:r>
            <a:r>
              <a:rPr lang="de-DE" altLang="de-DE" sz="2800" dirty="0"/>
              <a:t> </a:t>
            </a:r>
            <a:r>
              <a:rPr lang="de-DE" altLang="de-DE" sz="2800" dirty="0" err="1"/>
              <a:t>the</a:t>
            </a:r>
            <a:r>
              <a:rPr lang="de-DE" altLang="de-DE" sz="2800" dirty="0"/>
              <a:t> </a:t>
            </a:r>
            <a:r>
              <a:rPr lang="de-DE" altLang="de-DE" sz="2800" dirty="0" err="1"/>
              <a:t>question</a:t>
            </a:r>
            <a:r>
              <a:rPr lang="de-DE" altLang="de-DE" sz="2800" dirty="0"/>
              <a:t> </a:t>
            </a:r>
            <a:r>
              <a:rPr lang="de-DE" altLang="de-DE" sz="2800" dirty="0" err="1"/>
              <a:t>correctly</a:t>
            </a:r>
            <a:r>
              <a:rPr lang="de-DE" altLang="de-DE" sz="2800" dirty="0"/>
              <a:t> </a:t>
            </a:r>
            <a:r>
              <a:rPr lang="de-DE" altLang="de-DE" sz="2800" dirty="0" err="1"/>
              <a:t>and</a:t>
            </a:r>
            <a:r>
              <a:rPr lang="de-DE" altLang="de-DE" sz="2800" dirty="0"/>
              <a:t> </a:t>
            </a:r>
            <a:r>
              <a:rPr lang="de-DE" altLang="de-DE" sz="2800" dirty="0" err="1"/>
              <a:t>thus</a:t>
            </a:r>
            <a:r>
              <a:rPr lang="de-DE" altLang="de-DE" sz="2800" dirty="0"/>
              <a:t> </a:t>
            </a:r>
          </a:p>
          <a:p>
            <a:pPr marL="0" indent="0">
              <a:buFontTx/>
              <a:buNone/>
              <a:defRPr/>
            </a:pPr>
            <a:r>
              <a:rPr lang="de-DE" altLang="de-DE" sz="2800" dirty="0"/>
              <a:t>       </a:t>
            </a:r>
            <a:r>
              <a:rPr lang="de-DE" altLang="de-DE" sz="2800" dirty="0" err="1"/>
              <a:t>got</a:t>
            </a:r>
            <a:r>
              <a:rPr lang="de-DE" altLang="de-DE" sz="2800" dirty="0"/>
              <a:t> </a:t>
            </a:r>
            <a:r>
              <a:rPr lang="de-DE" altLang="de-DE" sz="2800" dirty="0" err="1"/>
              <a:t>the</a:t>
            </a:r>
            <a:r>
              <a:rPr lang="de-DE" altLang="de-DE" sz="2800" dirty="0"/>
              <a:t> </a:t>
            </a:r>
            <a:r>
              <a:rPr lang="de-DE" altLang="de-DE" sz="2800" dirty="0" err="1"/>
              <a:t>job</a:t>
            </a:r>
            <a:r>
              <a:rPr lang="de-DE" altLang="de-DE" sz="2800" dirty="0"/>
              <a:t>. </a:t>
            </a:r>
          </a:p>
          <a:p>
            <a:pPr>
              <a:buFont typeface="Wingdings" panose="05000000000000000000" pitchFamily="2" charset="2"/>
              <a:buChar char="v"/>
              <a:defRPr/>
            </a:pPr>
            <a:r>
              <a:rPr lang="de-DE" altLang="de-DE" sz="2800" dirty="0"/>
              <a:t>         Can </a:t>
            </a:r>
            <a:r>
              <a:rPr lang="de-DE" altLang="de-DE" sz="2800" dirty="0" err="1"/>
              <a:t>the</a:t>
            </a:r>
            <a:r>
              <a:rPr lang="de-DE" altLang="de-DE" sz="2800" dirty="0"/>
              <a:t> </a:t>
            </a:r>
            <a:r>
              <a:rPr lang="de-DE" altLang="de-DE" sz="2800" dirty="0" err="1"/>
              <a:t>employer</a:t>
            </a:r>
            <a:r>
              <a:rPr lang="de-DE" altLang="de-DE" sz="2800" dirty="0"/>
              <a:t> </a:t>
            </a:r>
            <a:r>
              <a:rPr lang="de-DE" altLang="de-DE" sz="2800" dirty="0" err="1"/>
              <a:t>fire</a:t>
            </a:r>
            <a:r>
              <a:rPr lang="de-DE" altLang="de-DE" sz="2800" dirty="0"/>
              <a:t> </a:t>
            </a:r>
            <a:r>
              <a:rPr lang="de-DE" altLang="de-DE" sz="2800" dirty="0" err="1"/>
              <a:t>him</a:t>
            </a:r>
            <a:r>
              <a:rPr lang="de-DE" altLang="de-DE" sz="2800" dirty="0"/>
              <a:t>/her in </a:t>
            </a:r>
            <a:r>
              <a:rPr lang="de-DE" altLang="de-DE" sz="2800" dirty="0" err="1"/>
              <a:t>that</a:t>
            </a:r>
            <a:r>
              <a:rPr lang="de-DE" altLang="de-DE" sz="2800" dirty="0"/>
              <a:t> </a:t>
            </a:r>
          </a:p>
          <a:p>
            <a:pPr marL="0" indent="0">
              <a:buFontTx/>
              <a:buNone/>
              <a:defRPr/>
            </a:pPr>
            <a:r>
              <a:rPr lang="de-DE" altLang="de-DE" sz="2800" dirty="0"/>
              <a:t>            </a:t>
            </a:r>
            <a:r>
              <a:rPr lang="de-DE" altLang="de-DE" sz="2800" dirty="0" err="1"/>
              <a:t>case</a:t>
            </a:r>
            <a:r>
              <a:rPr lang="de-DE" altLang="de-DE" sz="2800" dirty="0"/>
              <a:t>?</a:t>
            </a:r>
          </a:p>
          <a:p>
            <a:pPr>
              <a:defRPr/>
            </a:pPr>
            <a:endParaRPr lang="de-DE"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a:extLst>
              <a:ext uri="{FF2B5EF4-FFF2-40B4-BE49-F238E27FC236}">
                <a16:creationId xmlns="" xmlns:a16="http://schemas.microsoft.com/office/drawing/2014/main" id="{7C854CE9-5780-4D6F-93D1-BD341A9B112C}"/>
              </a:ext>
            </a:extLst>
          </p:cNvPr>
          <p:cNvSpPr>
            <a:spLocks noGrp="1"/>
          </p:cNvSpPr>
          <p:nvPr>
            <p:ph type="title"/>
          </p:nvPr>
        </p:nvSpPr>
        <p:spPr/>
        <p:txBody>
          <a:bodyPr/>
          <a:lstStyle/>
          <a:p>
            <a:r>
              <a:rPr lang="de-DE" altLang="de-DE"/>
              <a:t>Non-Discrimination</a:t>
            </a:r>
          </a:p>
        </p:txBody>
      </p:sp>
      <p:sp>
        <p:nvSpPr>
          <p:cNvPr id="16387" name="Inhaltsplatzhalter 2">
            <a:extLst>
              <a:ext uri="{FF2B5EF4-FFF2-40B4-BE49-F238E27FC236}">
                <a16:creationId xmlns="" xmlns:a16="http://schemas.microsoft.com/office/drawing/2014/main" id="{FA410DC6-C869-47DE-9002-E8E8E6329C50}"/>
              </a:ext>
            </a:extLst>
          </p:cNvPr>
          <p:cNvSpPr>
            <a:spLocks noGrp="1"/>
          </p:cNvSpPr>
          <p:nvPr>
            <p:ph idx="1"/>
          </p:nvPr>
        </p:nvSpPr>
        <p:spPr/>
        <p:txBody>
          <a:bodyPr/>
          <a:lstStyle/>
          <a:p>
            <a:pPr>
              <a:buFontTx/>
              <a:buBlip>
                <a:blip r:embed="rId2"/>
              </a:buBlip>
            </a:pPr>
            <a:r>
              <a:rPr lang="de-DE" altLang="de-DE" sz="2400"/>
              <a:t>The employer may not discriminate on the grounds of</a:t>
            </a:r>
          </a:p>
          <a:p>
            <a:pPr>
              <a:buFont typeface="Wingdings" panose="05000000000000000000" pitchFamily="2" charset="2"/>
              <a:buChar char="Ø"/>
            </a:pPr>
            <a:r>
              <a:rPr lang="de-DE" altLang="de-DE" sz="2400"/>
              <a:t>    Race / ethnic origin</a:t>
            </a:r>
          </a:p>
          <a:p>
            <a:pPr>
              <a:buFont typeface="Wingdings" panose="05000000000000000000" pitchFamily="2" charset="2"/>
              <a:buChar char="Ø"/>
            </a:pPr>
            <a:r>
              <a:rPr lang="de-DE" altLang="de-DE" sz="2400"/>
              <a:t>    Sex</a:t>
            </a:r>
          </a:p>
          <a:p>
            <a:pPr>
              <a:buFont typeface="Wingdings" panose="05000000000000000000" pitchFamily="2" charset="2"/>
              <a:buChar char="Ø"/>
            </a:pPr>
            <a:r>
              <a:rPr lang="de-DE" altLang="de-DE" sz="2400"/>
              <a:t>    Sexual orientation</a:t>
            </a:r>
          </a:p>
          <a:p>
            <a:pPr>
              <a:buFont typeface="Wingdings" panose="05000000000000000000" pitchFamily="2" charset="2"/>
              <a:buChar char="Ø"/>
            </a:pPr>
            <a:r>
              <a:rPr lang="de-DE" altLang="de-DE" sz="2400"/>
              <a:t>    Age </a:t>
            </a:r>
          </a:p>
          <a:p>
            <a:pPr>
              <a:buFont typeface="Wingdings" panose="05000000000000000000" pitchFamily="2" charset="2"/>
              <a:buChar char="Ø"/>
            </a:pPr>
            <a:r>
              <a:rPr lang="de-DE" altLang="de-DE" sz="2400"/>
              <a:t>    Disability</a:t>
            </a:r>
          </a:p>
          <a:p>
            <a:pPr>
              <a:buFontTx/>
              <a:buBlip>
                <a:blip r:embed="rId3"/>
              </a:buBlip>
            </a:pPr>
            <a:r>
              <a:rPr lang="de-DE" altLang="de-DE" sz="2400"/>
              <a:t>In case of hiring but also in case of working conditions</a:t>
            </a:r>
          </a:p>
          <a:p>
            <a:pPr>
              <a:buFontTx/>
              <a:buBlip>
                <a:blip r:embed="rId4"/>
              </a:buBlip>
            </a:pPr>
            <a:r>
              <a:rPr lang="de-DE" altLang="de-DE" sz="2400"/>
              <a:t>When discriminated on these grounds the worker may claim punitive damages or equal treatment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a:extLst>
              <a:ext uri="{FF2B5EF4-FFF2-40B4-BE49-F238E27FC236}">
                <a16:creationId xmlns="" xmlns:a16="http://schemas.microsoft.com/office/drawing/2014/main" id="{B828D7D1-1249-4EFA-B942-044742A87D23}"/>
              </a:ext>
            </a:extLst>
          </p:cNvPr>
          <p:cNvSpPr>
            <a:spLocks noGrp="1"/>
          </p:cNvSpPr>
          <p:nvPr>
            <p:ph type="title"/>
          </p:nvPr>
        </p:nvSpPr>
        <p:spPr/>
        <p:txBody>
          <a:bodyPr/>
          <a:lstStyle/>
          <a:p>
            <a:r>
              <a:rPr lang="de-DE" altLang="de-DE"/>
              <a:t>Individual Labor Law</a:t>
            </a:r>
          </a:p>
        </p:txBody>
      </p:sp>
      <p:sp>
        <p:nvSpPr>
          <p:cNvPr id="3" name="Inhaltsplatzhalter 2">
            <a:extLst>
              <a:ext uri="{FF2B5EF4-FFF2-40B4-BE49-F238E27FC236}">
                <a16:creationId xmlns="" xmlns:a16="http://schemas.microsoft.com/office/drawing/2014/main" id="{2A2D2424-02D9-4AB2-B401-CC148E1E12DE}"/>
              </a:ext>
            </a:extLst>
          </p:cNvPr>
          <p:cNvSpPr>
            <a:spLocks noGrp="1"/>
          </p:cNvSpPr>
          <p:nvPr>
            <p:ph idx="1"/>
          </p:nvPr>
        </p:nvSpPr>
        <p:spPr/>
        <p:txBody>
          <a:bodyPr/>
          <a:lstStyle/>
          <a:p>
            <a:pPr>
              <a:buFontTx/>
              <a:buBlip>
                <a:blip r:embed="rId2"/>
              </a:buBlip>
              <a:defRPr/>
            </a:pPr>
            <a:r>
              <a:rPr lang="en-US" altLang="zh-CN" sz="2400" dirty="0"/>
              <a:t>If a contract is concluded:</a:t>
            </a:r>
          </a:p>
          <a:p>
            <a:pPr>
              <a:lnSpc>
                <a:spcPct val="90000"/>
              </a:lnSpc>
              <a:buFontTx/>
              <a:buBlip>
                <a:blip r:embed="rId3"/>
              </a:buBlip>
              <a:defRPr/>
            </a:pPr>
            <a:r>
              <a:rPr lang="en-US" altLang="zh-CN" sz="2400" dirty="0"/>
              <a:t>Rights and Duties of employers and employees (workers)</a:t>
            </a:r>
          </a:p>
          <a:p>
            <a:pPr marL="609600" indent="-609600">
              <a:lnSpc>
                <a:spcPct val="90000"/>
              </a:lnSpc>
              <a:buFontTx/>
              <a:buAutoNum type="arabicPeriod"/>
              <a:defRPr/>
            </a:pPr>
            <a:r>
              <a:rPr lang="en-US" altLang="zh-CN" sz="2400" dirty="0"/>
              <a:t>The worker has to work but who is giving him orders and to what extent? What can the employer order?</a:t>
            </a:r>
          </a:p>
          <a:p>
            <a:pPr>
              <a:lnSpc>
                <a:spcPct val="90000"/>
              </a:lnSpc>
              <a:buFont typeface="Wingdings" panose="05000000000000000000" pitchFamily="2" charset="2"/>
              <a:buChar char="Ø"/>
              <a:defRPr/>
            </a:pPr>
            <a:r>
              <a:rPr lang="en-US" altLang="zh-CN" sz="2400" dirty="0"/>
              <a:t>   Can the employer order a teacher of the school to</a:t>
            </a:r>
          </a:p>
          <a:p>
            <a:pPr marL="0" indent="0">
              <a:lnSpc>
                <a:spcPct val="90000"/>
              </a:lnSpc>
              <a:buFontTx/>
              <a:buNone/>
              <a:defRPr/>
            </a:pPr>
            <a:r>
              <a:rPr lang="en-US" altLang="zh-CN" sz="2400" dirty="0"/>
              <a:t>      work as a cook in the canteen?</a:t>
            </a:r>
          </a:p>
          <a:p>
            <a:pPr>
              <a:lnSpc>
                <a:spcPct val="90000"/>
              </a:lnSpc>
              <a:buFont typeface="Wingdings" panose="05000000000000000000" pitchFamily="2" charset="2"/>
              <a:buChar char="Ø"/>
              <a:defRPr/>
            </a:pPr>
            <a:r>
              <a:rPr lang="en-US" altLang="zh-CN" sz="2400" dirty="0"/>
              <a:t>   Can the employer order a teacher to teach in </a:t>
            </a:r>
          </a:p>
          <a:p>
            <a:pPr marL="0" indent="0">
              <a:lnSpc>
                <a:spcPct val="90000"/>
              </a:lnSpc>
              <a:buFontTx/>
              <a:buNone/>
              <a:defRPr/>
            </a:pPr>
            <a:r>
              <a:rPr lang="en-US" altLang="zh-CN" sz="2400" dirty="0"/>
              <a:t>      another school?</a:t>
            </a:r>
          </a:p>
          <a:p>
            <a:pPr>
              <a:lnSpc>
                <a:spcPct val="90000"/>
              </a:lnSpc>
              <a:buFont typeface="Wingdings" panose="05000000000000000000" pitchFamily="2" charset="2"/>
              <a:buChar char="Ø"/>
              <a:defRPr/>
            </a:pPr>
            <a:r>
              <a:rPr lang="en-US" altLang="zh-CN" sz="2400" dirty="0"/>
              <a:t>   Can the employer order a teacher to teach certain</a:t>
            </a:r>
          </a:p>
          <a:p>
            <a:pPr marL="0" indent="0">
              <a:lnSpc>
                <a:spcPct val="90000"/>
              </a:lnSpc>
              <a:buFontTx/>
              <a:buNone/>
              <a:defRPr/>
            </a:pPr>
            <a:r>
              <a:rPr lang="en-US" altLang="zh-CN" sz="2400" dirty="0"/>
              <a:t>      topics?</a:t>
            </a:r>
          </a:p>
          <a:p>
            <a:pPr marL="0" indent="0">
              <a:buFontTx/>
              <a:buNone/>
              <a:defRPr/>
            </a:pPr>
            <a:endParaRPr lang="de-DE"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a:extLst>
              <a:ext uri="{FF2B5EF4-FFF2-40B4-BE49-F238E27FC236}">
                <a16:creationId xmlns="" xmlns:a16="http://schemas.microsoft.com/office/drawing/2014/main" id="{C0C93B18-CA17-4D2B-8D64-96E115A5757B}"/>
              </a:ext>
            </a:extLst>
          </p:cNvPr>
          <p:cNvSpPr>
            <a:spLocks noGrp="1"/>
          </p:cNvSpPr>
          <p:nvPr>
            <p:ph type="title"/>
          </p:nvPr>
        </p:nvSpPr>
        <p:spPr/>
        <p:txBody>
          <a:bodyPr/>
          <a:lstStyle/>
          <a:p>
            <a:r>
              <a:rPr lang="de-DE" altLang="de-DE"/>
              <a:t>Individual Labor Law</a:t>
            </a:r>
          </a:p>
        </p:txBody>
      </p:sp>
      <p:sp>
        <p:nvSpPr>
          <p:cNvPr id="3" name="Inhaltsplatzhalter 2">
            <a:extLst>
              <a:ext uri="{FF2B5EF4-FFF2-40B4-BE49-F238E27FC236}">
                <a16:creationId xmlns="" xmlns:a16="http://schemas.microsoft.com/office/drawing/2014/main" id="{D9948989-58C4-48C1-8BE8-50C1BB90440E}"/>
              </a:ext>
            </a:extLst>
          </p:cNvPr>
          <p:cNvSpPr>
            <a:spLocks noGrp="1"/>
          </p:cNvSpPr>
          <p:nvPr>
            <p:ph idx="1"/>
          </p:nvPr>
        </p:nvSpPr>
        <p:spPr/>
        <p:txBody>
          <a:bodyPr/>
          <a:lstStyle/>
          <a:p>
            <a:pPr marL="609600" indent="-609600">
              <a:buFontTx/>
              <a:buNone/>
              <a:defRPr/>
            </a:pPr>
            <a:r>
              <a:rPr lang="en-US" altLang="zh-CN" dirty="0"/>
              <a:t>2. </a:t>
            </a:r>
            <a:r>
              <a:rPr lang="en-US" altLang="zh-CN" sz="2800" dirty="0"/>
              <a:t>The employer has to take care of the health of the workers – we will deal with in a moment</a:t>
            </a:r>
          </a:p>
          <a:p>
            <a:pPr marL="609600" indent="-609600">
              <a:buFontTx/>
              <a:buNone/>
              <a:defRPr/>
            </a:pPr>
            <a:r>
              <a:rPr lang="en-US" altLang="zh-CN" sz="2800" dirty="0"/>
              <a:t>3. Also take care for property the worker has brought with. So for example the employer has to provide for boxes and safes if miners have to leave their clothes and personal belongings in  a room in order to wear a special uniform. But what about cars in a parking lot?</a:t>
            </a:r>
          </a:p>
          <a:p>
            <a:pPr marL="609600" indent="-609600">
              <a:defRPr/>
            </a:pPr>
            <a:endParaRPr lang="de-DE" altLang="de-DE" dirty="0"/>
          </a:p>
          <a:p>
            <a:pPr>
              <a:defRPr/>
            </a:pPr>
            <a:endParaRPr lang="de-DE"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a:extLst>
              <a:ext uri="{FF2B5EF4-FFF2-40B4-BE49-F238E27FC236}">
                <a16:creationId xmlns="" xmlns:a16="http://schemas.microsoft.com/office/drawing/2014/main" id="{AF0A3E19-E4D3-4C63-A3B2-2393ED234616}"/>
              </a:ext>
            </a:extLst>
          </p:cNvPr>
          <p:cNvSpPr>
            <a:spLocks noGrp="1"/>
          </p:cNvSpPr>
          <p:nvPr>
            <p:ph type="title"/>
          </p:nvPr>
        </p:nvSpPr>
        <p:spPr/>
        <p:txBody>
          <a:bodyPr/>
          <a:lstStyle/>
          <a:p>
            <a:r>
              <a:rPr lang="en-US" altLang="zh-CN">
                <a:ea typeface="宋体" panose="02010600030101010101" pitchFamily="2" charset="-122"/>
              </a:rPr>
              <a:t>Health and Safety at work</a:t>
            </a:r>
            <a:endParaRPr lang="de-DE" altLang="de-DE"/>
          </a:p>
        </p:txBody>
      </p:sp>
      <p:sp>
        <p:nvSpPr>
          <p:cNvPr id="19459" name="Inhaltsplatzhalter 2">
            <a:extLst>
              <a:ext uri="{FF2B5EF4-FFF2-40B4-BE49-F238E27FC236}">
                <a16:creationId xmlns="" xmlns:a16="http://schemas.microsoft.com/office/drawing/2014/main" id="{ABCD2029-0B33-427B-822A-F3A47B61D52B}"/>
              </a:ext>
            </a:extLst>
          </p:cNvPr>
          <p:cNvSpPr>
            <a:spLocks noGrp="1"/>
          </p:cNvSpPr>
          <p:nvPr>
            <p:ph idx="1"/>
          </p:nvPr>
        </p:nvSpPr>
        <p:spPr/>
        <p:txBody>
          <a:bodyPr/>
          <a:lstStyle/>
          <a:p>
            <a:pPr>
              <a:lnSpc>
                <a:spcPct val="90000"/>
              </a:lnSpc>
              <a:buFontTx/>
              <a:buBlip>
                <a:blip r:embed="rId2"/>
              </a:buBlip>
            </a:pPr>
            <a:r>
              <a:rPr lang="en-US" altLang="zh-CN" sz="2800">
                <a:ea typeface="宋体" panose="02010600030101010101" pitchFamily="2" charset="-122"/>
              </a:rPr>
              <a:t>The employer is required to provide a workplace which avoids health hazards as much as possible – general rule in the Civil Code</a:t>
            </a:r>
          </a:p>
          <a:p>
            <a:pPr>
              <a:lnSpc>
                <a:spcPct val="90000"/>
              </a:lnSpc>
              <a:buFontTx/>
              <a:buBlip>
                <a:blip r:embed="rId2"/>
              </a:buBlip>
            </a:pPr>
            <a:r>
              <a:rPr lang="en-US" altLang="zh-CN" sz="2800">
                <a:ea typeface="宋体" panose="02010600030101010101" pitchFamily="2" charset="-122"/>
              </a:rPr>
              <a:t> In addition a lot of detailed provisions in certain areas – special regulations on work places.</a:t>
            </a:r>
          </a:p>
          <a:p>
            <a:pPr>
              <a:lnSpc>
                <a:spcPct val="90000"/>
              </a:lnSpc>
              <a:buFontTx/>
              <a:buBlip>
                <a:blip r:embed="rId2"/>
              </a:buBlip>
            </a:pPr>
            <a:r>
              <a:rPr lang="en-US" altLang="zh-CN" sz="2800">
                <a:ea typeface="宋体" panose="02010600030101010101" pitchFamily="2" charset="-122"/>
              </a:rPr>
              <a:t>In this area also</a:t>
            </a:r>
          </a:p>
          <a:p>
            <a:pPr>
              <a:lnSpc>
                <a:spcPct val="90000"/>
              </a:lnSpc>
              <a:buFont typeface="Wingdings" panose="05000000000000000000" pitchFamily="2" charset="2"/>
              <a:buChar char="ü"/>
            </a:pPr>
            <a:r>
              <a:rPr lang="en-US" altLang="zh-CN" sz="2800">
                <a:ea typeface="宋体" panose="02010600030101010101" pitchFamily="2" charset="-122"/>
              </a:rPr>
              <a:t>    maximum of working hours</a:t>
            </a:r>
          </a:p>
          <a:p>
            <a:pPr>
              <a:lnSpc>
                <a:spcPct val="90000"/>
              </a:lnSpc>
              <a:buFont typeface="Wingdings" panose="05000000000000000000" pitchFamily="2" charset="2"/>
              <a:buChar char="ü"/>
            </a:pPr>
            <a:r>
              <a:rPr lang="en-US" altLang="zh-CN" sz="2800">
                <a:ea typeface="宋体" panose="02010600030101010101" pitchFamily="2" charset="-122"/>
              </a:rPr>
              <a:t>    minimum requirements for vacation</a:t>
            </a:r>
          </a:p>
          <a:p>
            <a:pPr>
              <a:lnSpc>
                <a:spcPct val="90000"/>
              </a:lnSpc>
              <a:buFont typeface="Wingdings" panose="05000000000000000000" pitchFamily="2" charset="2"/>
              <a:buChar char="ü"/>
            </a:pPr>
            <a:r>
              <a:rPr lang="en-US" altLang="zh-CN" sz="2800">
                <a:ea typeface="宋体" panose="02010600030101010101" pitchFamily="2" charset="-122"/>
              </a:rPr>
              <a:t>    protection in case of motherhood</a:t>
            </a:r>
          </a:p>
          <a:p>
            <a:endParaRPr lang="de-DE" altLang="de-DE" sz="28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a:extLst>
              <a:ext uri="{FF2B5EF4-FFF2-40B4-BE49-F238E27FC236}">
                <a16:creationId xmlns="" xmlns:a16="http://schemas.microsoft.com/office/drawing/2014/main" id="{218F25B8-3168-4332-A8AF-73E29A4085AA}"/>
              </a:ext>
            </a:extLst>
          </p:cNvPr>
          <p:cNvSpPr>
            <a:spLocks noGrp="1"/>
          </p:cNvSpPr>
          <p:nvPr>
            <p:ph type="title"/>
          </p:nvPr>
        </p:nvSpPr>
        <p:spPr/>
        <p:txBody>
          <a:bodyPr/>
          <a:lstStyle/>
          <a:p>
            <a:r>
              <a:rPr lang="en-US" altLang="zh-CN">
                <a:ea typeface="宋体" panose="02010600030101010101" pitchFamily="2" charset="-122"/>
              </a:rPr>
              <a:t>Protection in case of motherhood</a:t>
            </a:r>
            <a:endParaRPr lang="de-DE" altLang="de-DE"/>
          </a:p>
        </p:txBody>
      </p:sp>
      <p:sp>
        <p:nvSpPr>
          <p:cNvPr id="3" name="Inhaltsplatzhalter 2">
            <a:extLst>
              <a:ext uri="{FF2B5EF4-FFF2-40B4-BE49-F238E27FC236}">
                <a16:creationId xmlns="" xmlns:a16="http://schemas.microsoft.com/office/drawing/2014/main" id="{7610080A-31D4-4D74-BE84-FAA992F52B1C}"/>
              </a:ext>
            </a:extLst>
          </p:cNvPr>
          <p:cNvSpPr>
            <a:spLocks noGrp="1"/>
          </p:cNvSpPr>
          <p:nvPr>
            <p:ph idx="1"/>
          </p:nvPr>
        </p:nvSpPr>
        <p:spPr/>
        <p:txBody>
          <a:bodyPr/>
          <a:lstStyle/>
          <a:p>
            <a:pPr>
              <a:lnSpc>
                <a:spcPct val="90000"/>
              </a:lnSpc>
              <a:buFontTx/>
              <a:buBlip>
                <a:blip r:embed="rId2"/>
              </a:buBlip>
              <a:defRPr/>
            </a:pPr>
            <a:r>
              <a:rPr lang="en-US" altLang="zh-CN" sz="2400" b="1" i="1" dirty="0">
                <a:solidFill>
                  <a:srgbClr val="FF0000"/>
                </a:solidFill>
              </a:rPr>
              <a:t>During Pregnancy</a:t>
            </a:r>
          </a:p>
          <a:p>
            <a:pPr>
              <a:lnSpc>
                <a:spcPct val="90000"/>
              </a:lnSpc>
              <a:buFont typeface="Wingdings" panose="05000000000000000000" pitchFamily="2" charset="2"/>
              <a:buChar char="Ø"/>
              <a:defRPr/>
            </a:pPr>
            <a:r>
              <a:rPr lang="en-US" altLang="zh-CN" sz="2400" dirty="0"/>
              <a:t>Limits in work – preventing which may be hazardous for motherhood – but nevertheless pay in these cases</a:t>
            </a:r>
          </a:p>
          <a:p>
            <a:pPr>
              <a:lnSpc>
                <a:spcPct val="90000"/>
              </a:lnSpc>
              <a:buFont typeface="Wingdings" panose="05000000000000000000" pitchFamily="2" charset="2"/>
              <a:buChar char="ü"/>
              <a:defRPr/>
            </a:pPr>
            <a:r>
              <a:rPr lang="en-US" altLang="zh-CN" sz="2400" dirty="0"/>
              <a:t>    certain work is prohibited because it is too </a:t>
            </a:r>
          </a:p>
          <a:p>
            <a:pPr marL="0" indent="0">
              <a:lnSpc>
                <a:spcPct val="90000"/>
              </a:lnSpc>
              <a:buFontTx/>
              <a:buNone/>
              <a:defRPr/>
            </a:pPr>
            <a:r>
              <a:rPr lang="en-US" altLang="zh-CN" sz="2400" dirty="0"/>
              <a:t>       dangerous for a pregnant mother and her unborn</a:t>
            </a:r>
          </a:p>
          <a:p>
            <a:pPr marL="0" indent="0">
              <a:lnSpc>
                <a:spcPct val="90000"/>
              </a:lnSpc>
              <a:buFontTx/>
              <a:buNone/>
              <a:defRPr/>
            </a:pPr>
            <a:r>
              <a:rPr lang="en-US" altLang="zh-CN" sz="2400" dirty="0"/>
              <a:t>       child – for example certain  chemicals in the air or</a:t>
            </a:r>
          </a:p>
          <a:p>
            <a:pPr marL="0" indent="0">
              <a:lnSpc>
                <a:spcPct val="90000"/>
              </a:lnSpc>
              <a:buFontTx/>
              <a:buNone/>
              <a:defRPr/>
            </a:pPr>
            <a:r>
              <a:rPr lang="en-US" altLang="zh-CN" sz="2400" dirty="0"/>
              <a:t>        carrying heavy things. </a:t>
            </a:r>
          </a:p>
          <a:p>
            <a:pPr>
              <a:lnSpc>
                <a:spcPct val="90000"/>
              </a:lnSpc>
              <a:buFont typeface="Wingdings" panose="05000000000000000000" pitchFamily="2" charset="2"/>
              <a:buChar char="ü"/>
              <a:defRPr/>
            </a:pPr>
            <a:r>
              <a:rPr lang="en-US" altLang="zh-CN" sz="2400" dirty="0"/>
              <a:t>     No disadvantages for mother and  therefore the </a:t>
            </a:r>
          </a:p>
          <a:p>
            <a:pPr marL="0" indent="0">
              <a:lnSpc>
                <a:spcPct val="90000"/>
              </a:lnSpc>
              <a:buFontTx/>
              <a:buNone/>
              <a:defRPr/>
            </a:pPr>
            <a:r>
              <a:rPr lang="en-US" altLang="zh-CN" sz="2400" dirty="0"/>
              <a:t>        employer either has to give her another safer job</a:t>
            </a:r>
          </a:p>
          <a:p>
            <a:pPr marL="0" indent="0">
              <a:lnSpc>
                <a:spcPct val="90000"/>
              </a:lnSpc>
              <a:buFontTx/>
              <a:buNone/>
              <a:defRPr/>
            </a:pPr>
            <a:r>
              <a:rPr lang="en-US" altLang="zh-CN" sz="2400" dirty="0"/>
              <a:t>        temporarily or  send her home with full pay.</a:t>
            </a:r>
          </a:p>
          <a:p>
            <a:pPr>
              <a:defRPr/>
            </a:pPr>
            <a:endParaRPr lang="de-DE"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a:extLst>
              <a:ext uri="{FF2B5EF4-FFF2-40B4-BE49-F238E27FC236}">
                <a16:creationId xmlns="" xmlns:a16="http://schemas.microsoft.com/office/drawing/2014/main" id="{8AFB461E-9E88-4F7C-A88F-B9C55A6D9CC4}"/>
              </a:ext>
            </a:extLst>
          </p:cNvPr>
          <p:cNvSpPr>
            <a:spLocks noGrp="1"/>
          </p:cNvSpPr>
          <p:nvPr>
            <p:ph type="title"/>
          </p:nvPr>
        </p:nvSpPr>
        <p:spPr/>
        <p:txBody>
          <a:bodyPr/>
          <a:lstStyle/>
          <a:p>
            <a:r>
              <a:rPr lang="de-DE" altLang="de-DE"/>
              <a:t>Protection in case of motherhood</a:t>
            </a:r>
          </a:p>
        </p:txBody>
      </p:sp>
      <p:sp>
        <p:nvSpPr>
          <p:cNvPr id="3" name="Inhaltsplatzhalter 2">
            <a:extLst>
              <a:ext uri="{FF2B5EF4-FFF2-40B4-BE49-F238E27FC236}">
                <a16:creationId xmlns="" xmlns:a16="http://schemas.microsoft.com/office/drawing/2014/main" id="{17412908-ACB1-42CC-97D2-411804873205}"/>
              </a:ext>
            </a:extLst>
          </p:cNvPr>
          <p:cNvSpPr>
            <a:spLocks noGrp="1"/>
          </p:cNvSpPr>
          <p:nvPr>
            <p:ph idx="1"/>
          </p:nvPr>
        </p:nvSpPr>
        <p:spPr/>
        <p:txBody>
          <a:bodyPr/>
          <a:lstStyle/>
          <a:p>
            <a:pPr>
              <a:lnSpc>
                <a:spcPct val="90000"/>
              </a:lnSpc>
              <a:buFontTx/>
              <a:buBlip>
                <a:blip r:embed="rId2"/>
              </a:buBlip>
              <a:defRPr/>
            </a:pPr>
            <a:r>
              <a:rPr lang="de-DE" altLang="de-DE" sz="2800" b="1" i="1" dirty="0" err="1">
                <a:solidFill>
                  <a:srgbClr val="FF0000"/>
                </a:solidFill>
              </a:rPr>
              <a:t>Childbirth</a:t>
            </a:r>
            <a:endParaRPr lang="de-DE" altLang="de-DE" sz="2800" b="1" i="1" dirty="0">
              <a:solidFill>
                <a:srgbClr val="FF0000"/>
              </a:solidFill>
            </a:endParaRPr>
          </a:p>
          <a:p>
            <a:pPr>
              <a:lnSpc>
                <a:spcPct val="90000"/>
              </a:lnSpc>
              <a:buFont typeface="Wingdings" panose="05000000000000000000" pitchFamily="2" charset="2"/>
              <a:buChar char="Ø"/>
              <a:defRPr/>
            </a:pPr>
            <a:r>
              <a:rPr lang="en-US" altLang="zh-CN" sz="2800" dirty="0"/>
              <a:t>Four weeks before childbirth and six weeks after childbirth – free with pay</a:t>
            </a:r>
          </a:p>
          <a:p>
            <a:pPr>
              <a:lnSpc>
                <a:spcPct val="90000"/>
              </a:lnSpc>
              <a:buFont typeface="Wingdings" panose="05000000000000000000" pitchFamily="2" charset="2"/>
              <a:buChar char="Ø"/>
              <a:defRPr/>
            </a:pPr>
            <a:r>
              <a:rPr lang="en-US" altLang="zh-CN" sz="2800" dirty="0"/>
              <a:t>For three years after childbirth mother or father may ask for time off with guarantee to be re-hired. </a:t>
            </a:r>
          </a:p>
          <a:p>
            <a:pPr>
              <a:lnSpc>
                <a:spcPct val="90000"/>
              </a:lnSpc>
              <a:buFont typeface="Wingdings" panose="05000000000000000000" pitchFamily="2" charset="2"/>
              <a:buChar char="ü"/>
              <a:defRPr/>
            </a:pPr>
            <a:r>
              <a:rPr lang="en-US" altLang="zh-CN" sz="2800" dirty="0"/>
              <a:t>      Certain small pay for certain period by</a:t>
            </a:r>
          </a:p>
          <a:p>
            <a:pPr marL="0" indent="0">
              <a:lnSpc>
                <a:spcPct val="90000"/>
              </a:lnSpc>
              <a:buFontTx/>
              <a:buNone/>
              <a:defRPr/>
            </a:pPr>
            <a:r>
              <a:rPr lang="en-US" altLang="zh-CN" sz="2800" dirty="0"/>
              <a:t>         the state. </a:t>
            </a:r>
          </a:p>
          <a:p>
            <a:pPr>
              <a:lnSpc>
                <a:spcPct val="90000"/>
              </a:lnSpc>
              <a:buFont typeface="Wingdings" panose="05000000000000000000" pitchFamily="2" charset="2"/>
              <a:buChar char="ü"/>
              <a:defRPr/>
            </a:pPr>
            <a:r>
              <a:rPr lang="en-US" altLang="zh-CN" sz="2800" dirty="0"/>
              <a:t>       This is to give them time free to raise</a:t>
            </a:r>
          </a:p>
          <a:p>
            <a:pPr marL="0" indent="0">
              <a:lnSpc>
                <a:spcPct val="90000"/>
              </a:lnSpc>
              <a:buFontTx/>
              <a:buNone/>
              <a:defRPr/>
            </a:pPr>
            <a:r>
              <a:rPr lang="en-US" altLang="zh-CN" sz="2800" dirty="0"/>
              <a:t>          the child.</a:t>
            </a:r>
          </a:p>
          <a:p>
            <a:pPr>
              <a:defRPr/>
            </a:pPr>
            <a:endParaRPr lang="de-D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08D3B2F-F1C6-4568-8208-08A08300F07F}"/>
              </a:ext>
            </a:extLst>
          </p:cNvPr>
          <p:cNvSpPr>
            <a:spLocks noGrp="1"/>
          </p:cNvSpPr>
          <p:nvPr>
            <p:ph type="title"/>
          </p:nvPr>
        </p:nvSpPr>
        <p:spPr/>
        <p:txBody>
          <a:bodyPr/>
          <a:lstStyle/>
          <a:p>
            <a:r>
              <a:rPr lang="de-DE" dirty="0"/>
              <a:t>Wording</a:t>
            </a:r>
          </a:p>
        </p:txBody>
      </p:sp>
      <p:sp>
        <p:nvSpPr>
          <p:cNvPr id="3" name="Inhaltsplatzhalter 2">
            <a:extLst>
              <a:ext uri="{FF2B5EF4-FFF2-40B4-BE49-F238E27FC236}">
                <a16:creationId xmlns="" xmlns:a16="http://schemas.microsoft.com/office/drawing/2014/main" id="{D2FFA85D-F5CB-46CB-B7C4-6998984E5BBF}"/>
              </a:ext>
            </a:extLst>
          </p:cNvPr>
          <p:cNvSpPr>
            <a:spLocks noGrp="1"/>
          </p:cNvSpPr>
          <p:nvPr>
            <p:ph idx="1"/>
          </p:nvPr>
        </p:nvSpPr>
        <p:spPr/>
        <p:txBody>
          <a:bodyPr/>
          <a:lstStyle/>
          <a:p>
            <a:r>
              <a:rPr lang="en-US" sz="2000" i="1" dirty="0"/>
              <a:t>Labor market ‘flexibilization’ or ‘deregulation’ is seen by many as a requirement for economic and occupational growth. As one route towards more flexibility, many European countries increased the so-called atypical or non-standard forms of employment while leaving the regulation of existing employment relations largely unchanged</a:t>
            </a:r>
            <a:r>
              <a:rPr lang="en-US" sz="2000" dirty="0"/>
              <a:t>.</a:t>
            </a:r>
          </a:p>
          <a:p>
            <a:endParaRPr lang="en-US" sz="2000" dirty="0"/>
          </a:p>
          <a:p>
            <a:r>
              <a:rPr lang="en-US" sz="2000" i="1" dirty="0"/>
              <a:t>Flexicurity is an integrated strategy for enhancing, at the same time, flexibility and security in the </a:t>
            </a:r>
            <a:r>
              <a:rPr lang="en-US" sz="2000" i="1" dirty="0" err="1"/>
              <a:t>labour</a:t>
            </a:r>
            <a:r>
              <a:rPr lang="en-US" sz="2000" i="1" dirty="0"/>
              <a:t> market. It attempts to reconcile employers' need for a flexible workforce with workers' need for security – confidence that they will not face long periods of unemployment.</a:t>
            </a:r>
          </a:p>
          <a:p>
            <a:endParaRPr lang="en-US" sz="2000" dirty="0"/>
          </a:p>
        </p:txBody>
      </p:sp>
    </p:spTree>
    <p:extLst>
      <p:ext uri="{BB962C8B-B14F-4D97-AF65-F5344CB8AC3E}">
        <p14:creationId xmlns:p14="http://schemas.microsoft.com/office/powerpoint/2010/main" val="20360571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 xmlns:a16="http://schemas.microsoft.com/office/drawing/2014/main" id="{C04C8AA2-CA2B-4060-ACD0-F69678F3D745}"/>
              </a:ext>
            </a:extLst>
          </p:cNvPr>
          <p:cNvSpPr>
            <a:spLocks noGrp="1"/>
          </p:cNvSpPr>
          <p:nvPr>
            <p:ph type="title"/>
          </p:nvPr>
        </p:nvSpPr>
        <p:spPr/>
        <p:txBody>
          <a:bodyPr/>
          <a:lstStyle/>
          <a:p>
            <a:r>
              <a:rPr lang="en-US" altLang="zh-CN">
                <a:ea typeface="宋体" panose="02010600030101010101" pitchFamily="2" charset="-122"/>
              </a:rPr>
              <a:t>Maximum of Working Hours</a:t>
            </a:r>
            <a:endParaRPr lang="de-DE" altLang="de-DE"/>
          </a:p>
        </p:txBody>
      </p:sp>
      <p:sp>
        <p:nvSpPr>
          <p:cNvPr id="3" name="Inhaltsplatzhalter 2">
            <a:extLst>
              <a:ext uri="{FF2B5EF4-FFF2-40B4-BE49-F238E27FC236}">
                <a16:creationId xmlns="" xmlns:a16="http://schemas.microsoft.com/office/drawing/2014/main" id="{791B01D7-5D0D-46E7-AF0B-DDC96B889DD2}"/>
              </a:ext>
            </a:extLst>
          </p:cNvPr>
          <p:cNvSpPr>
            <a:spLocks noGrp="1"/>
          </p:cNvSpPr>
          <p:nvPr>
            <p:ph idx="1"/>
          </p:nvPr>
        </p:nvSpPr>
        <p:spPr/>
        <p:txBody>
          <a:bodyPr/>
          <a:lstStyle/>
          <a:p>
            <a:pPr>
              <a:lnSpc>
                <a:spcPct val="90000"/>
              </a:lnSpc>
              <a:buFont typeface="Wingdings" panose="05000000000000000000" pitchFamily="2" charset="2"/>
              <a:buChar char="Ø"/>
              <a:defRPr/>
            </a:pPr>
            <a:r>
              <a:rPr lang="en-US" altLang="zh-CN" dirty="0"/>
              <a:t>   </a:t>
            </a:r>
            <a:r>
              <a:rPr lang="en-US" altLang="zh-CN" sz="2800" dirty="0"/>
              <a:t>Generally 40 hours per week</a:t>
            </a:r>
          </a:p>
          <a:p>
            <a:pPr>
              <a:lnSpc>
                <a:spcPct val="90000"/>
              </a:lnSpc>
              <a:buFont typeface="Wingdings" panose="05000000000000000000" pitchFamily="2" charset="2"/>
              <a:buChar char="Ø"/>
              <a:defRPr/>
            </a:pPr>
            <a:r>
              <a:rPr lang="en-US" altLang="zh-CN" sz="2800" dirty="0"/>
              <a:t>    Generally not more than 8 hours per</a:t>
            </a:r>
          </a:p>
          <a:p>
            <a:pPr marL="0" indent="0">
              <a:lnSpc>
                <a:spcPct val="90000"/>
              </a:lnSpc>
              <a:buFontTx/>
              <a:buNone/>
              <a:defRPr/>
            </a:pPr>
            <a:r>
              <a:rPr lang="en-US" altLang="zh-CN" sz="2800" dirty="0"/>
              <a:t>       day</a:t>
            </a:r>
          </a:p>
          <a:p>
            <a:pPr>
              <a:lnSpc>
                <a:spcPct val="90000"/>
              </a:lnSpc>
              <a:buFont typeface="Wingdings" panose="05000000000000000000" pitchFamily="2" charset="2"/>
              <a:buChar char="Ø"/>
              <a:defRPr/>
            </a:pPr>
            <a:r>
              <a:rPr lang="en-US" altLang="zh-CN" sz="2800" dirty="0"/>
              <a:t>    The daily working hours may be </a:t>
            </a:r>
          </a:p>
          <a:p>
            <a:pPr marL="0" indent="0">
              <a:lnSpc>
                <a:spcPct val="90000"/>
              </a:lnSpc>
              <a:buFontTx/>
              <a:buNone/>
              <a:defRPr/>
            </a:pPr>
            <a:r>
              <a:rPr lang="en-US" altLang="zh-CN" sz="2800" dirty="0"/>
              <a:t>       extended by two additional hours.</a:t>
            </a:r>
          </a:p>
          <a:p>
            <a:pPr>
              <a:lnSpc>
                <a:spcPct val="90000"/>
              </a:lnSpc>
              <a:buFont typeface="Wingdings" panose="05000000000000000000" pitchFamily="2" charset="2"/>
              <a:buChar char="Ø"/>
              <a:defRPr/>
            </a:pPr>
            <a:r>
              <a:rPr lang="en-US" altLang="zh-CN" sz="2800" dirty="0"/>
              <a:t>     Working hours per week shall not exceed</a:t>
            </a:r>
          </a:p>
          <a:p>
            <a:pPr marL="0" indent="0">
              <a:lnSpc>
                <a:spcPct val="90000"/>
              </a:lnSpc>
              <a:buFontTx/>
              <a:buNone/>
              <a:defRPr/>
            </a:pPr>
            <a:r>
              <a:rPr lang="en-US" altLang="zh-CN" sz="2800" dirty="0"/>
              <a:t>        48 hours</a:t>
            </a:r>
          </a:p>
          <a:p>
            <a:pPr>
              <a:lnSpc>
                <a:spcPct val="90000"/>
              </a:lnSpc>
              <a:buFont typeface="Wingdings" panose="05000000000000000000" pitchFamily="2" charset="2"/>
              <a:buChar char="Ø"/>
              <a:defRPr/>
            </a:pPr>
            <a:r>
              <a:rPr lang="en-US" altLang="zh-CN" sz="2800" dirty="0"/>
              <a:t>     There are also requirements for certain </a:t>
            </a:r>
          </a:p>
          <a:p>
            <a:pPr marL="0" indent="0">
              <a:lnSpc>
                <a:spcPct val="90000"/>
              </a:lnSpc>
              <a:buFontTx/>
              <a:buNone/>
              <a:defRPr/>
            </a:pPr>
            <a:r>
              <a:rPr lang="en-US" altLang="zh-CN" sz="2800" dirty="0"/>
              <a:t>        periods of rest</a:t>
            </a:r>
          </a:p>
          <a:p>
            <a:pPr>
              <a:defRPr/>
            </a:pPr>
            <a:endParaRPr lang="de-DE"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a:extLst>
              <a:ext uri="{FF2B5EF4-FFF2-40B4-BE49-F238E27FC236}">
                <a16:creationId xmlns="" xmlns:a16="http://schemas.microsoft.com/office/drawing/2014/main" id="{E37C0583-293D-4363-93AC-7440DDF45FFF}"/>
              </a:ext>
            </a:extLst>
          </p:cNvPr>
          <p:cNvSpPr>
            <a:spLocks noGrp="1"/>
          </p:cNvSpPr>
          <p:nvPr>
            <p:ph type="title"/>
          </p:nvPr>
        </p:nvSpPr>
        <p:spPr/>
        <p:txBody>
          <a:bodyPr/>
          <a:lstStyle/>
          <a:p>
            <a:r>
              <a:rPr lang="en-US" altLang="zh-CN">
                <a:ea typeface="宋体" panose="02010600030101010101" pitchFamily="2" charset="-122"/>
              </a:rPr>
              <a:t>Minimum Requirements for Vacation</a:t>
            </a:r>
            <a:endParaRPr lang="de-DE" altLang="de-DE"/>
          </a:p>
        </p:txBody>
      </p:sp>
      <p:sp>
        <p:nvSpPr>
          <p:cNvPr id="3" name="Inhaltsplatzhalter 2">
            <a:extLst>
              <a:ext uri="{FF2B5EF4-FFF2-40B4-BE49-F238E27FC236}">
                <a16:creationId xmlns="" xmlns:a16="http://schemas.microsoft.com/office/drawing/2014/main" id="{4453452A-D8D6-41AC-BFAB-8527CE0DD0DD}"/>
              </a:ext>
            </a:extLst>
          </p:cNvPr>
          <p:cNvSpPr>
            <a:spLocks noGrp="1"/>
          </p:cNvSpPr>
          <p:nvPr>
            <p:ph idx="1"/>
          </p:nvPr>
        </p:nvSpPr>
        <p:spPr/>
        <p:txBody>
          <a:bodyPr/>
          <a:lstStyle/>
          <a:p>
            <a:pPr>
              <a:buFont typeface="Wingdings" panose="05000000000000000000" pitchFamily="2" charset="2"/>
              <a:buChar char="Ø"/>
              <a:defRPr/>
            </a:pPr>
            <a:r>
              <a:rPr lang="en-US" altLang="zh-CN" sz="2800" dirty="0"/>
              <a:t>  </a:t>
            </a:r>
            <a:r>
              <a:rPr lang="en-US" altLang="zh-CN" sz="2400" dirty="0"/>
              <a:t>Certain amount of days. </a:t>
            </a:r>
          </a:p>
          <a:p>
            <a:pPr>
              <a:buFont typeface="Wingdings" panose="05000000000000000000" pitchFamily="2" charset="2"/>
              <a:buChar char="ü"/>
              <a:defRPr/>
            </a:pPr>
            <a:r>
              <a:rPr lang="en-US" altLang="zh-CN" sz="2400" dirty="0"/>
              <a:t>        There is a minimum requirement of 18 days </a:t>
            </a:r>
          </a:p>
          <a:p>
            <a:pPr marL="0" indent="0">
              <a:buFontTx/>
              <a:buNone/>
              <a:defRPr/>
            </a:pPr>
            <a:r>
              <a:rPr lang="en-US" altLang="zh-CN" sz="2400" dirty="0"/>
              <a:t>            per year. </a:t>
            </a:r>
          </a:p>
          <a:p>
            <a:pPr>
              <a:buFont typeface="Wingdings" panose="05000000000000000000" pitchFamily="2" charset="2"/>
              <a:buChar char="ü"/>
              <a:defRPr/>
            </a:pPr>
            <a:r>
              <a:rPr lang="en-US" altLang="zh-CN" sz="2400" dirty="0"/>
              <a:t>         This vacation has to be taken within that year.</a:t>
            </a:r>
          </a:p>
          <a:p>
            <a:pPr>
              <a:buFont typeface="Wingdings" panose="05000000000000000000" pitchFamily="2" charset="2"/>
              <a:buChar char="v"/>
              <a:defRPr/>
            </a:pPr>
            <a:r>
              <a:rPr lang="en-US" altLang="zh-CN" sz="2400" dirty="0"/>
              <a:t>   Can a worker now decide by himself at what time</a:t>
            </a:r>
          </a:p>
          <a:p>
            <a:pPr marL="0" indent="0">
              <a:buFontTx/>
              <a:buNone/>
              <a:defRPr/>
            </a:pPr>
            <a:r>
              <a:rPr lang="en-US" altLang="zh-CN" sz="2400" dirty="0"/>
              <a:t>      he will have his/her vacation? </a:t>
            </a:r>
          </a:p>
          <a:p>
            <a:pPr>
              <a:buFont typeface="Wingdings" panose="05000000000000000000" pitchFamily="2" charset="2"/>
              <a:buChar char="ü"/>
              <a:defRPr/>
            </a:pPr>
            <a:r>
              <a:rPr lang="en-US" altLang="zh-CN" sz="2400" dirty="0"/>
              <a:t>       Very likely not – he/she has to take account of </a:t>
            </a:r>
          </a:p>
          <a:p>
            <a:pPr marL="0" indent="0">
              <a:buFontTx/>
              <a:buNone/>
              <a:defRPr/>
            </a:pPr>
            <a:r>
              <a:rPr lang="en-US" altLang="zh-CN" sz="2400" dirty="0"/>
              <a:t>           the need of the employer and of the company </a:t>
            </a:r>
          </a:p>
          <a:p>
            <a:pPr marL="0" indent="0">
              <a:buFontTx/>
              <a:buNone/>
              <a:defRPr/>
            </a:pPr>
            <a:r>
              <a:rPr lang="en-US" altLang="zh-CN" sz="2400" dirty="0"/>
              <a:t>           he is working for.</a:t>
            </a:r>
          </a:p>
          <a:p>
            <a:pPr>
              <a:buFont typeface="Wingdings" panose="05000000000000000000" pitchFamily="2" charset="2"/>
              <a:buChar char="Ø"/>
              <a:defRPr/>
            </a:pPr>
            <a:r>
              <a:rPr lang="en-US" altLang="zh-CN" sz="2400" dirty="0"/>
              <a:t>  This also means that during vacation there is full </a:t>
            </a:r>
          </a:p>
          <a:p>
            <a:pPr marL="0" indent="0">
              <a:buFontTx/>
              <a:buNone/>
              <a:defRPr/>
            </a:pPr>
            <a:r>
              <a:rPr lang="en-US" altLang="zh-CN" sz="2400" dirty="0"/>
              <a:t>     pay.</a:t>
            </a:r>
          </a:p>
          <a:p>
            <a:pPr>
              <a:defRPr/>
            </a:pPr>
            <a:endParaRPr lang="de-DE"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el 1">
            <a:extLst>
              <a:ext uri="{FF2B5EF4-FFF2-40B4-BE49-F238E27FC236}">
                <a16:creationId xmlns="" xmlns:a16="http://schemas.microsoft.com/office/drawing/2014/main" id="{CC9FEFB6-C7DB-4BD9-A276-7ED3736F9EB0}"/>
              </a:ext>
            </a:extLst>
          </p:cNvPr>
          <p:cNvSpPr>
            <a:spLocks noGrp="1"/>
          </p:cNvSpPr>
          <p:nvPr>
            <p:ph type="title"/>
          </p:nvPr>
        </p:nvSpPr>
        <p:spPr/>
        <p:txBody>
          <a:bodyPr/>
          <a:lstStyle/>
          <a:p>
            <a:r>
              <a:rPr lang="en-US" altLang="zh-CN">
                <a:ea typeface="宋体" panose="02010600030101010101" pitchFamily="2" charset="-122"/>
              </a:rPr>
              <a:t>Duties of the workers</a:t>
            </a:r>
            <a:endParaRPr lang="de-DE" altLang="de-DE"/>
          </a:p>
        </p:txBody>
      </p:sp>
      <p:sp>
        <p:nvSpPr>
          <p:cNvPr id="3" name="Inhaltsplatzhalter 2">
            <a:extLst>
              <a:ext uri="{FF2B5EF4-FFF2-40B4-BE49-F238E27FC236}">
                <a16:creationId xmlns="" xmlns:a16="http://schemas.microsoft.com/office/drawing/2014/main" id="{2D40A3FC-50FB-4F70-B5CA-E05D77A24F12}"/>
              </a:ext>
            </a:extLst>
          </p:cNvPr>
          <p:cNvSpPr>
            <a:spLocks noGrp="1"/>
          </p:cNvSpPr>
          <p:nvPr>
            <p:ph idx="1"/>
          </p:nvPr>
        </p:nvSpPr>
        <p:spPr/>
        <p:txBody>
          <a:bodyPr/>
          <a:lstStyle/>
          <a:p>
            <a:pPr>
              <a:lnSpc>
                <a:spcPct val="90000"/>
              </a:lnSpc>
              <a:buFont typeface="Wingdings" panose="05000000000000000000" pitchFamily="2" charset="2"/>
              <a:buChar char="Ø"/>
              <a:defRPr/>
            </a:pPr>
            <a:r>
              <a:rPr lang="en-US" altLang="zh-CN" sz="2400" dirty="0"/>
              <a:t>To work</a:t>
            </a:r>
          </a:p>
          <a:p>
            <a:pPr>
              <a:lnSpc>
                <a:spcPct val="90000"/>
              </a:lnSpc>
              <a:buFont typeface="Wingdings" panose="05000000000000000000" pitchFamily="2" charset="2"/>
              <a:buChar char="ü"/>
              <a:defRPr/>
            </a:pPr>
            <a:r>
              <a:rPr lang="en-US" altLang="zh-CN" sz="2400" dirty="0"/>
              <a:t>      he or she has usually to follow all the orders if </a:t>
            </a:r>
          </a:p>
          <a:p>
            <a:pPr marL="0" indent="0">
              <a:lnSpc>
                <a:spcPct val="90000"/>
              </a:lnSpc>
              <a:buFontTx/>
              <a:buNone/>
              <a:defRPr/>
            </a:pPr>
            <a:r>
              <a:rPr lang="en-US" altLang="zh-CN" sz="2400" dirty="0"/>
              <a:t>         they are legally appropriate</a:t>
            </a:r>
          </a:p>
          <a:p>
            <a:pPr>
              <a:lnSpc>
                <a:spcPct val="90000"/>
              </a:lnSpc>
              <a:buFont typeface="Wingdings" panose="05000000000000000000" pitchFamily="2" charset="2"/>
              <a:buChar char="ü"/>
              <a:defRPr/>
            </a:pPr>
            <a:r>
              <a:rPr lang="en-US" altLang="zh-CN" sz="2400" dirty="0"/>
              <a:t>      </a:t>
            </a:r>
            <a:r>
              <a:rPr lang="en-US" altLang="zh-CN" sz="2400" dirty="0" err="1"/>
              <a:t>He/She</a:t>
            </a:r>
            <a:r>
              <a:rPr lang="en-US" altLang="zh-CN" sz="2400" dirty="0"/>
              <a:t> has to do the work in person and cannot</a:t>
            </a:r>
          </a:p>
          <a:p>
            <a:pPr marL="0" indent="0">
              <a:lnSpc>
                <a:spcPct val="90000"/>
              </a:lnSpc>
              <a:buFontTx/>
              <a:buNone/>
              <a:defRPr/>
            </a:pPr>
            <a:r>
              <a:rPr lang="en-US" altLang="zh-CN" sz="2400" dirty="0"/>
              <a:t>          substituted him-/herself by somebody else.</a:t>
            </a:r>
          </a:p>
          <a:p>
            <a:pPr>
              <a:lnSpc>
                <a:spcPct val="90000"/>
              </a:lnSpc>
              <a:buFont typeface="Wingdings" panose="05000000000000000000" pitchFamily="2" charset="2"/>
              <a:buChar char="Ø"/>
              <a:defRPr/>
            </a:pPr>
            <a:r>
              <a:rPr lang="en-US" altLang="zh-CN" sz="2400" dirty="0"/>
              <a:t>He or she has to keep secrets of the company – but within limits.</a:t>
            </a:r>
          </a:p>
          <a:p>
            <a:pPr>
              <a:lnSpc>
                <a:spcPct val="90000"/>
              </a:lnSpc>
              <a:buFont typeface="Wingdings" panose="05000000000000000000" pitchFamily="2" charset="2"/>
              <a:buChar char="ü"/>
              <a:defRPr/>
            </a:pPr>
            <a:r>
              <a:rPr lang="en-US" altLang="zh-CN" sz="2400" dirty="0"/>
              <a:t>      Keep a recipe secret which is the specialty of a </a:t>
            </a:r>
          </a:p>
          <a:p>
            <a:pPr marL="0" indent="0">
              <a:lnSpc>
                <a:spcPct val="90000"/>
              </a:lnSpc>
              <a:buFontTx/>
              <a:buNone/>
              <a:defRPr/>
            </a:pPr>
            <a:r>
              <a:rPr lang="en-US" altLang="zh-CN" sz="2400" dirty="0"/>
              <a:t>         company</a:t>
            </a:r>
          </a:p>
          <a:p>
            <a:pPr>
              <a:lnSpc>
                <a:spcPct val="90000"/>
              </a:lnSpc>
              <a:buFont typeface="Wingdings" panose="05000000000000000000" pitchFamily="2" charset="2"/>
              <a:buChar char="Ø"/>
              <a:defRPr/>
            </a:pPr>
            <a:r>
              <a:rPr lang="en-US" altLang="zh-CN" sz="2400" dirty="0"/>
              <a:t>      But should they also keep the secret of an illegal</a:t>
            </a:r>
          </a:p>
          <a:p>
            <a:pPr marL="0" indent="0">
              <a:lnSpc>
                <a:spcPct val="90000"/>
              </a:lnSpc>
              <a:buFontTx/>
              <a:buNone/>
              <a:defRPr/>
            </a:pPr>
            <a:r>
              <a:rPr lang="en-US" altLang="zh-CN" sz="2400" dirty="0"/>
              <a:t>          action of the employer?</a:t>
            </a:r>
          </a:p>
          <a:p>
            <a:pPr>
              <a:defRPr/>
            </a:pPr>
            <a:endParaRPr lang="de-DE"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a:extLst>
              <a:ext uri="{FF2B5EF4-FFF2-40B4-BE49-F238E27FC236}">
                <a16:creationId xmlns="" xmlns:a16="http://schemas.microsoft.com/office/drawing/2014/main" id="{9F360551-8857-4F31-AED6-607729923564}"/>
              </a:ext>
            </a:extLst>
          </p:cNvPr>
          <p:cNvSpPr>
            <a:spLocks noGrp="1"/>
          </p:cNvSpPr>
          <p:nvPr>
            <p:ph type="title"/>
          </p:nvPr>
        </p:nvSpPr>
        <p:spPr/>
        <p:txBody>
          <a:bodyPr/>
          <a:lstStyle/>
          <a:p>
            <a:r>
              <a:rPr lang="de-DE" altLang="de-DE"/>
              <a:t>Duties of the workers</a:t>
            </a:r>
          </a:p>
        </p:txBody>
      </p:sp>
      <p:sp>
        <p:nvSpPr>
          <p:cNvPr id="3" name="Inhaltsplatzhalter 2">
            <a:extLst>
              <a:ext uri="{FF2B5EF4-FFF2-40B4-BE49-F238E27FC236}">
                <a16:creationId xmlns="" xmlns:a16="http://schemas.microsoft.com/office/drawing/2014/main" id="{BD02C7DC-3C85-494F-A59A-CA119807D827}"/>
              </a:ext>
            </a:extLst>
          </p:cNvPr>
          <p:cNvSpPr>
            <a:spLocks noGrp="1"/>
          </p:cNvSpPr>
          <p:nvPr>
            <p:ph idx="1"/>
          </p:nvPr>
        </p:nvSpPr>
        <p:spPr>
          <a:xfrm>
            <a:off x="228600" y="838200"/>
            <a:ext cx="8686800" cy="5105400"/>
          </a:xfrm>
        </p:spPr>
        <p:txBody>
          <a:bodyPr/>
          <a:lstStyle/>
          <a:p>
            <a:pPr>
              <a:lnSpc>
                <a:spcPct val="90000"/>
              </a:lnSpc>
              <a:buFont typeface="Wingdings" panose="05000000000000000000" pitchFamily="2" charset="2"/>
              <a:buChar char="Ø"/>
              <a:defRPr/>
            </a:pPr>
            <a:r>
              <a:rPr lang="en-US" altLang="zh-CN" sz="2400" dirty="0"/>
              <a:t>Not to work at the same time for a competitor</a:t>
            </a:r>
          </a:p>
          <a:p>
            <a:pPr>
              <a:lnSpc>
                <a:spcPct val="90000"/>
              </a:lnSpc>
              <a:buFont typeface="Wingdings" panose="05000000000000000000" pitchFamily="2" charset="2"/>
              <a:buChar char="v"/>
              <a:defRPr/>
            </a:pPr>
            <a:r>
              <a:rPr lang="de-DE" altLang="de-DE" sz="2400" dirty="0"/>
              <a:t>   </a:t>
            </a:r>
            <a:r>
              <a:rPr lang="de-DE" altLang="de-DE" sz="2400" dirty="0" err="1"/>
              <a:t>Why</a:t>
            </a:r>
            <a:r>
              <a:rPr lang="de-DE" altLang="de-DE" sz="2400" dirty="0"/>
              <a:t> </a:t>
            </a:r>
            <a:r>
              <a:rPr lang="de-DE" altLang="de-DE" sz="2400" dirty="0" err="1"/>
              <a:t>that</a:t>
            </a:r>
            <a:r>
              <a:rPr lang="de-DE" altLang="de-DE" sz="2400" dirty="0"/>
              <a:t>? </a:t>
            </a:r>
          </a:p>
          <a:p>
            <a:pPr>
              <a:lnSpc>
                <a:spcPct val="90000"/>
              </a:lnSpc>
              <a:buFont typeface="Wingdings" panose="05000000000000000000" pitchFamily="2" charset="2"/>
              <a:buChar char="ü"/>
              <a:defRPr/>
            </a:pPr>
            <a:r>
              <a:rPr lang="de-DE" altLang="de-DE" sz="2400" dirty="0"/>
              <a:t>      </a:t>
            </a:r>
            <a:r>
              <a:rPr lang="de-DE" altLang="de-DE" sz="2400" dirty="0" err="1"/>
              <a:t>If</a:t>
            </a:r>
            <a:r>
              <a:rPr lang="de-DE" altLang="de-DE" sz="2400" dirty="0"/>
              <a:t> </a:t>
            </a:r>
            <a:r>
              <a:rPr lang="de-DE" altLang="de-DE" sz="2400" dirty="0" err="1"/>
              <a:t>two</a:t>
            </a:r>
            <a:r>
              <a:rPr lang="de-DE" altLang="de-DE" sz="2400" dirty="0"/>
              <a:t> </a:t>
            </a:r>
            <a:r>
              <a:rPr lang="de-DE" altLang="de-DE" sz="2400" dirty="0" err="1"/>
              <a:t>companies</a:t>
            </a:r>
            <a:r>
              <a:rPr lang="de-DE" altLang="de-DE" sz="2400" dirty="0"/>
              <a:t> </a:t>
            </a:r>
            <a:r>
              <a:rPr lang="de-DE" altLang="de-DE" sz="2400" dirty="0" err="1"/>
              <a:t>are</a:t>
            </a:r>
            <a:r>
              <a:rPr lang="de-DE" altLang="de-DE" sz="2400" dirty="0"/>
              <a:t> </a:t>
            </a:r>
            <a:r>
              <a:rPr lang="de-DE" altLang="de-DE" sz="2400" dirty="0" err="1"/>
              <a:t>competing</a:t>
            </a:r>
            <a:r>
              <a:rPr lang="de-DE" altLang="de-DE" sz="2400" dirty="0"/>
              <a:t> on </a:t>
            </a:r>
            <a:r>
              <a:rPr lang="de-DE" altLang="de-DE" sz="2400" dirty="0" err="1"/>
              <a:t>the</a:t>
            </a:r>
            <a:r>
              <a:rPr lang="de-DE" altLang="de-DE" sz="2400" dirty="0"/>
              <a:t> same</a:t>
            </a:r>
          </a:p>
          <a:p>
            <a:pPr marL="0" indent="0">
              <a:lnSpc>
                <a:spcPct val="90000"/>
              </a:lnSpc>
              <a:buFontTx/>
              <a:buNone/>
              <a:defRPr/>
            </a:pPr>
            <a:r>
              <a:rPr lang="de-DE" altLang="de-DE" sz="2400" dirty="0"/>
              <a:t>         </a:t>
            </a:r>
            <a:r>
              <a:rPr lang="de-DE" altLang="de-DE" sz="2400" dirty="0" err="1"/>
              <a:t>market</a:t>
            </a:r>
            <a:r>
              <a:rPr lang="de-DE" altLang="de-DE" sz="2400" dirty="0"/>
              <a:t> a </a:t>
            </a:r>
            <a:r>
              <a:rPr lang="de-DE" altLang="de-DE" sz="2400" dirty="0" err="1"/>
              <a:t>person</a:t>
            </a:r>
            <a:r>
              <a:rPr lang="de-DE" altLang="de-DE" sz="2400" dirty="0"/>
              <a:t> </a:t>
            </a:r>
            <a:r>
              <a:rPr lang="de-DE" altLang="de-DE" sz="2400" dirty="0" err="1"/>
              <a:t>might</a:t>
            </a:r>
            <a:r>
              <a:rPr lang="de-DE" altLang="de-DE" sz="2400" dirty="0"/>
              <a:t> </a:t>
            </a:r>
            <a:r>
              <a:rPr lang="de-DE" altLang="de-DE" sz="2400" dirty="0" err="1"/>
              <a:t>use</a:t>
            </a:r>
            <a:r>
              <a:rPr lang="de-DE" altLang="de-DE" sz="2400" dirty="0"/>
              <a:t> </a:t>
            </a:r>
            <a:r>
              <a:rPr lang="de-DE" altLang="de-DE" sz="2400" dirty="0" err="1"/>
              <a:t>his</a:t>
            </a:r>
            <a:r>
              <a:rPr lang="de-DE" altLang="de-DE" sz="2400" dirty="0"/>
              <a:t> </a:t>
            </a:r>
            <a:r>
              <a:rPr lang="de-DE" altLang="de-DE" sz="2400" dirty="0" err="1"/>
              <a:t>knowledge</a:t>
            </a:r>
            <a:r>
              <a:rPr lang="de-DE" altLang="de-DE" sz="2400" dirty="0"/>
              <a:t> </a:t>
            </a:r>
            <a:r>
              <a:rPr lang="de-DE" altLang="de-DE" sz="2400" dirty="0" err="1"/>
              <a:t>from</a:t>
            </a:r>
            <a:endParaRPr lang="de-DE" altLang="de-DE" sz="2400" dirty="0"/>
          </a:p>
          <a:p>
            <a:pPr marL="0" indent="0">
              <a:lnSpc>
                <a:spcPct val="90000"/>
              </a:lnSpc>
              <a:buFontTx/>
              <a:buNone/>
              <a:defRPr/>
            </a:pPr>
            <a:r>
              <a:rPr lang="de-DE" altLang="de-DE" sz="2400" dirty="0"/>
              <a:t>         </a:t>
            </a:r>
            <a:r>
              <a:rPr lang="de-DE" altLang="de-DE" sz="2400" dirty="0" err="1"/>
              <a:t>one</a:t>
            </a:r>
            <a:r>
              <a:rPr lang="de-DE" altLang="de-DE" sz="2400" dirty="0"/>
              <a:t> </a:t>
            </a:r>
            <a:r>
              <a:rPr lang="de-DE" altLang="de-DE" sz="2400" dirty="0" err="1"/>
              <a:t>company</a:t>
            </a:r>
            <a:r>
              <a:rPr lang="de-DE" altLang="de-DE" sz="2400" dirty="0"/>
              <a:t> </a:t>
            </a:r>
            <a:r>
              <a:rPr lang="de-DE" altLang="de-DE" sz="2400" dirty="0" err="1"/>
              <a:t>when</a:t>
            </a:r>
            <a:r>
              <a:rPr lang="de-DE" altLang="de-DE" sz="2400" dirty="0"/>
              <a:t> </a:t>
            </a:r>
            <a:r>
              <a:rPr lang="de-DE" altLang="de-DE" sz="2400" dirty="0" err="1"/>
              <a:t>working</a:t>
            </a:r>
            <a:r>
              <a:rPr lang="de-DE" altLang="de-DE" sz="2400" dirty="0"/>
              <a:t> </a:t>
            </a:r>
            <a:r>
              <a:rPr lang="de-DE" altLang="de-DE" sz="2400" dirty="0" err="1"/>
              <a:t>for</a:t>
            </a:r>
            <a:r>
              <a:rPr lang="de-DE" altLang="de-DE" sz="2400" dirty="0"/>
              <a:t> </a:t>
            </a:r>
            <a:r>
              <a:rPr lang="de-DE" altLang="de-DE" sz="2400" dirty="0" err="1"/>
              <a:t>the</a:t>
            </a:r>
            <a:r>
              <a:rPr lang="de-DE" altLang="de-DE" sz="2400" dirty="0"/>
              <a:t> </a:t>
            </a:r>
            <a:r>
              <a:rPr lang="de-DE" altLang="de-DE" sz="2400" dirty="0" err="1"/>
              <a:t>other</a:t>
            </a:r>
            <a:r>
              <a:rPr lang="de-DE" altLang="de-DE" sz="2400" dirty="0"/>
              <a:t> </a:t>
            </a:r>
          </a:p>
          <a:p>
            <a:pPr marL="0" indent="0">
              <a:lnSpc>
                <a:spcPct val="90000"/>
              </a:lnSpc>
              <a:buFontTx/>
              <a:buNone/>
              <a:defRPr/>
            </a:pPr>
            <a:r>
              <a:rPr lang="de-DE" altLang="de-DE" sz="2400" dirty="0"/>
              <a:t>         </a:t>
            </a:r>
            <a:r>
              <a:rPr lang="de-DE" altLang="de-DE" sz="2400" dirty="0" err="1"/>
              <a:t>company</a:t>
            </a:r>
            <a:r>
              <a:rPr lang="de-DE" altLang="de-DE" sz="2400" dirty="0"/>
              <a:t>. </a:t>
            </a:r>
          </a:p>
          <a:p>
            <a:pPr marL="0" indent="0">
              <a:lnSpc>
                <a:spcPct val="90000"/>
              </a:lnSpc>
              <a:buFontTx/>
              <a:buNone/>
              <a:defRPr/>
            </a:pPr>
            <a:r>
              <a:rPr lang="de-DE" altLang="de-DE" sz="2400" dirty="0"/>
              <a:t>          So </a:t>
            </a:r>
            <a:r>
              <a:rPr lang="de-DE" altLang="de-DE" sz="2400" dirty="0" err="1"/>
              <a:t>for</a:t>
            </a:r>
            <a:r>
              <a:rPr lang="de-DE" altLang="de-DE" sz="2400" dirty="0"/>
              <a:t> </a:t>
            </a:r>
            <a:r>
              <a:rPr lang="de-DE" altLang="de-DE" sz="2400" dirty="0" err="1"/>
              <a:t>example</a:t>
            </a:r>
            <a:r>
              <a:rPr lang="de-DE" altLang="de-DE" sz="2400" dirty="0"/>
              <a:t> </a:t>
            </a:r>
            <a:r>
              <a:rPr lang="de-DE" altLang="de-DE" sz="2400" dirty="0" err="1"/>
              <a:t>somebody</a:t>
            </a:r>
            <a:r>
              <a:rPr lang="de-DE" altLang="de-DE" sz="2400" dirty="0"/>
              <a:t> </a:t>
            </a:r>
            <a:r>
              <a:rPr lang="de-DE" altLang="de-DE" sz="2400" dirty="0" err="1"/>
              <a:t>is</a:t>
            </a:r>
            <a:r>
              <a:rPr lang="de-DE" altLang="de-DE" sz="2400" dirty="0"/>
              <a:t> </a:t>
            </a:r>
            <a:r>
              <a:rPr lang="de-DE" altLang="de-DE" sz="2400" dirty="0" err="1"/>
              <a:t>selling</a:t>
            </a:r>
            <a:r>
              <a:rPr lang="de-DE" altLang="de-DE" sz="2400" dirty="0"/>
              <a:t> </a:t>
            </a:r>
            <a:r>
              <a:rPr lang="de-DE" altLang="de-DE" sz="2400" dirty="0" err="1"/>
              <a:t>as</a:t>
            </a:r>
            <a:r>
              <a:rPr lang="de-DE" altLang="de-DE" sz="2400" dirty="0"/>
              <a:t> an </a:t>
            </a:r>
          </a:p>
          <a:p>
            <a:pPr marL="0" indent="0">
              <a:lnSpc>
                <a:spcPct val="90000"/>
              </a:lnSpc>
              <a:buFontTx/>
              <a:buNone/>
              <a:defRPr/>
            </a:pPr>
            <a:r>
              <a:rPr lang="de-DE" altLang="de-DE" sz="2400" dirty="0"/>
              <a:t>         </a:t>
            </a:r>
            <a:r>
              <a:rPr lang="de-DE" altLang="de-DE" sz="2400" dirty="0" err="1"/>
              <a:t>employee</a:t>
            </a:r>
            <a:r>
              <a:rPr lang="de-DE" altLang="de-DE" sz="2400" dirty="0"/>
              <a:t> </a:t>
            </a:r>
            <a:r>
              <a:rPr lang="de-DE" altLang="de-DE" sz="2400" dirty="0" err="1"/>
              <a:t>wine</a:t>
            </a:r>
            <a:r>
              <a:rPr lang="de-DE" altLang="de-DE" sz="2400" dirty="0"/>
              <a:t> </a:t>
            </a:r>
            <a:r>
              <a:rPr lang="de-DE" altLang="de-DE" sz="2400" dirty="0" err="1"/>
              <a:t>to</a:t>
            </a:r>
            <a:r>
              <a:rPr lang="de-DE" altLang="de-DE" sz="2400" dirty="0"/>
              <a:t> </a:t>
            </a:r>
            <a:r>
              <a:rPr lang="de-DE" altLang="de-DE" sz="2400" dirty="0" err="1"/>
              <a:t>costumers</a:t>
            </a:r>
            <a:r>
              <a:rPr lang="de-DE" altLang="de-DE" sz="2400" dirty="0"/>
              <a:t>. He </a:t>
            </a:r>
            <a:r>
              <a:rPr lang="de-DE" altLang="de-DE" sz="2400" dirty="0" err="1"/>
              <a:t>knows</a:t>
            </a:r>
            <a:r>
              <a:rPr lang="de-DE" altLang="de-DE" sz="2400" dirty="0"/>
              <a:t> </a:t>
            </a:r>
            <a:r>
              <a:rPr lang="de-DE" altLang="de-DE" sz="2400" dirty="0" err="1"/>
              <a:t>the</a:t>
            </a:r>
            <a:r>
              <a:rPr lang="de-DE" altLang="de-DE" sz="2400" dirty="0"/>
              <a:t> </a:t>
            </a:r>
          </a:p>
          <a:p>
            <a:pPr marL="0" indent="0">
              <a:lnSpc>
                <a:spcPct val="90000"/>
              </a:lnSpc>
              <a:buFontTx/>
              <a:buNone/>
              <a:defRPr/>
            </a:pPr>
            <a:r>
              <a:rPr lang="de-DE" altLang="de-DE" sz="2400" dirty="0"/>
              <a:t>         </a:t>
            </a:r>
            <a:r>
              <a:rPr lang="de-DE" altLang="de-DE" sz="2400" dirty="0" err="1"/>
              <a:t>names</a:t>
            </a:r>
            <a:r>
              <a:rPr lang="de-DE" altLang="de-DE" sz="2400" dirty="0"/>
              <a:t> </a:t>
            </a:r>
            <a:r>
              <a:rPr lang="de-DE" altLang="de-DE" sz="2400" dirty="0" err="1"/>
              <a:t>and</a:t>
            </a:r>
            <a:r>
              <a:rPr lang="de-DE" altLang="de-DE" sz="2400" dirty="0"/>
              <a:t> </a:t>
            </a:r>
            <a:r>
              <a:rPr lang="de-DE" altLang="de-DE" sz="2400" dirty="0" err="1"/>
              <a:t>addresses</a:t>
            </a:r>
            <a:r>
              <a:rPr lang="de-DE" altLang="de-DE" sz="2400" dirty="0"/>
              <a:t> </a:t>
            </a:r>
            <a:r>
              <a:rPr lang="de-DE" altLang="de-DE" sz="2400" dirty="0" err="1"/>
              <a:t>of</a:t>
            </a:r>
            <a:r>
              <a:rPr lang="de-DE" altLang="de-DE" sz="2400" dirty="0"/>
              <a:t> </a:t>
            </a:r>
            <a:r>
              <a:rPr lang="de-DE" altLang="de-DE" sz="2400" dirty="0" err="1"/>
              <a:t>these</a:t>
            </a:r>
            <a:r>
              <a:rPr lang="de-DE" altLang="de-DE" sz="2400" dirty="0"/>
              <a:t> </a:t>
            </a:r>
            <a:r>
              <a:rPr lang="de-DE" altLang="de-DE" sz="2400" dirty="0" err="1"/>
              <a:t>costumers</a:t>
            </a:r>
            <a:r>
              <a:rPr lang="de-DE" altLang="de-DE" sz="2400" dirty="0"/>
              <a:t> </a:t>
            </a:r>
            <a:r>
              <a:rPr lang="de-DE" altLang="de-DE" sz="2400" dirty="0" err="1"/>
              <a:t>and</a:t>
            </a:r>
            <a:r>
              <a:rPr lang="de-DE" altLang="de-DE" sz="2400" dirty="0"/>
              <a:t> </a:t>
            </a:r>
          </a:p>
          <a:p>
            <a:pPr marL="0" indent="0">
              <a:lnSpc>
                <a:spcPct val="90000"/>
              </a:lnSpc>
              <a:buFontTx/>
              <a:buNone/>
              <a:defRPr/>
            </a:pPr>
            <a:r>
              <a:rPr lang="de-DE" altLang="de-DE" sz="2400" dirty="0"/>
              <a:t>         </a:t>
            </a:r>
            <a:r>
              <a:rPr lang="de-DE" altLang="de-DE" sz="2400" dirty="0" err="1"/>
              <a:t>another</a:t>
            </a:r>
            <a:r>
              <a:rPr lang="de-DE" altLang="de-DE" sz="2400" dirty="0"/>
              <a:t> </a:t>
            </a:r>
            <a:r>
              <a:rPr lang="de-DE" altLang="de-DE" sz="2400" dirty="0" err="1"/>
              <a:t>company</a:t>
            </a:r>
            <a:r>
              <a:rPr lang="de-DE" altLang="de-DE" sz="2400" dirty="0"/>
              <a:t> </a:t>
            </a:r>
            <a:r>
              <a:rPr lang="de-DE" altLang="de-DE" sz="2400" dirty="0" err="1"/>
              <a:t>which</a:t>
            </a:r>
            <a:r>
              <a:rPr lang="de-DE" altLang="de-DE" sz="2400" dirty="0"/>
              <a:t> </a:t>
            </a:r>
            <a:r>
              <a:rPr lang="de-DE" altLang="de-DE" sz="2400" dirty="0" err="1"/>
              <a:t>likes</a:t>
            </a:r>
            <a:r>
              <a:rPr lang="de-DE" altLang="de-DE" sz="2400" dirty="0"/>
              <a:t> </a:t>
            </a:r>
            <a:r>
              <a:rPr lang="de-DE" altLang="de-DE" sz="2400" dirty="0" err="1"/>
              <a:t>to</a:t>
            </a:r>
            <a:r>
              <a:rPr lang="de-DE" altLang="de-DE" sz="2400" dirty="0"/>
              <a:t> </a:t>
            </a:r>
            <a:r>
              <a:rPr lang="de-DE" altLang="de-DE" sz="2400" dirty="0" err="1"/>
              <a:t>enter</a:t>
            </a:r>
            <a:r>
              <a:rPr lang="de-DE" altLang="de-DE" sz="2400" dirty="0"/>
              <a:t> </a:t>
            </a:r>
            <a:r>
              <a:rPr lang="de-DE" altLang="de-DE" sz="2400" dirty="0" err="1"/>
              <a:t>the</a:t>
            </a:r>
            <a:r>
              <a:rPr lang="de-DE" altLang="de-DE" sz="2400" dirty="0"/>
              <a:t> </a:t>
            </a:r>
          </a:p>
          <a:p>
            <a:pPr marL="0" indent="0">
              <a:lnSpc>
                <a:spcPct val="90000"/>
              </a:lnSpc>
              <a:buFontTx/>
              <a:buNone/>
              <a:defRPr/>
            </a:pPr>
            <a:r>
              <a:rPr lang="de-DE" altLang="de-DE" sz="2400" dirty="0"/>
              <a:t>          </a:t>
            </a:r>
            <a:r>
              <a:rPr lang="de-DE" altLang="de-DE" sz="2400" dirty="0" err="1"/>
              <a:t>market</a:t>
            </a:r>
            <a:r>
              <a:rPr lang="de-DE" altLang="de-DE" sz="2400" dirty="0"/>
              <a:t> </a:t>
            </a:r>
            <a:r>
              <a:rPr lang="de-DE" altLang="de-DE" sz="2400" dirty="0" err="1"/>
              <a:t>wants</a:t>
            </a:r>
            <a:r>
              <a:rPr lang="de-DE" altLang="de-DE" sz="2400" dirty="0"/>
              <a:t> </a:t>
            </a:r>
            <a:r>
              <a:rPr lang="de-DE" altLang="de-DE" sz="2400" dirty="0" err="1"/>
              <a:t>to</a:t>
            </a:r>
            <a:r>
              <a:rPr lang="de-DE" altLang="de-DE" sz="2400" dirty="0"/>
              <a:t> </a:t>
            </a:r>
            <a:r>
              <a:rPr lang="de-DE" altLang="de-DE" sz="2400" dirty="0" err="1"/>
              <a:t>use</a:t>
            </a:r>
            <a:r>
              <a:rPr lang="de-DE" altLang="de-DE" sz="2400" dirty="0"/>
              <a:t> </a:t>
            </a:r>
            <a:r>
              <a:rPr lang="de-DE" altLang="de-DE" sz="2400" dirty="0" err="1"/>
              <a:t>this</a:t>
            </a:r>
            <a:r>
              <a:rPr lang="de-DE" altLang="de-DE" sz="2400" dirty="0"/>
              <a:t> </a:t>
            </a:r>
            <a:r>
              <a:rPr lang="de-DE" altLang="de-DE" sz="2400" dirty="0" err="1"/>
              <a:t>knowledge</a:t>
            </a:r>
            <a:r>
              <a:rPr lang="de-DE" altLang="de-DE" sz="2400" dirty="0"/>
              <a:t> </a:t>
            </a:r>
            <a:r>
              <a:rPr lang="de-DE" altLang="de-DE" sz="2400" dirty="0" err="1"/>
              <a:t>the</a:t>
            </a:r>
            <a:r>
              <a:rPr lang="de-DE" altLang="de-DE" sz="2400" dirty="0"/>
              <a:t> </a:t>
            </a:r>
            <a:r>
              <a:rPr lang="de-DE" altLang="de-DE" sz="2400" dirty="0" err="1"/>
              <a:t>first</a:t>
            </a:r>
            <a:r>
              <a:rPr lang="de-DE" altLang="de-DE" sz="2400" dirty="0"/>
              <a:t> </a:t>
            </a:r>
          </a:p>
          <a:p>
            <a:pPr marL="0" indent="0">
              <a:lnSpc>
                <a:spcPct val="90000"/>
              </a:lnSpc>
              <a:buFontTx/>
              <a:buNone/>
              <a:defRPr/>
            </a:pPr>
            <a:r>
              <a:rPr lang="de-DE" altLang="de-DE" sz="2400" dirty="0"/>
              <a:t>         </a:t>
            </a:r>
            <a:r>
              <a:rPr lang="de-DE" altLang="de-DE" sz="2400" dirty="0" err="1"/>
              <a:t>company</a:t>
            </a:r>
            <a:r>
              <a:rPr lang="de-DE" altLang="de-DE" sz="2400" dirty="0"/>
              <a:t> </a:t>
            </a:r>
            <a:r>
              <a:rPr lang="de-DE" altLang="de-DE" sz="2400" dirty="0" err="1"/>
              <a:t>has</a:t>
            </a:r>
            <a:r>
              <a:rPr lang="de-DE" altLang="de-DE" sz="2400" dirty="0"/>
              <a:t> </a:t>
            </a:r>
            <a:r>
              <a:rPr lang="de-DE" altLang="de-DE" sz="2400" dirty="0" err="1"/>
              <a:t>acquired</a:t>
            </a:r>
            <a:r>
              <a:rPr lang="de-DE" altLang="de-DE" sz="2400" dirty="0"/>
              <a:t> after a </a:t>
            </a:r>
            <a:r>
              <a:rPr lang="de-DE" altLang="de-DE" sz="2400" dirty="0" err="1"/>
              <a:t>long</a:t>
            </a:r>
            <a:r>
              <a:rPr lang="de-DE" altLang="de-DE" sz="2400" dirty="0"/>
              <a:t> </a:t>
            </a:r>
            <a:r>
              <a:rPr lang="de-DE" altLang="de-DE" sz="2400" dirty="0" err="1"/>
              <a:t>period</a:t>
            </a:r>
            <a:r>
              <a:rPr lang="de-DE" altLang="de-DE" sz="2400" dirty="0"/>
              <a:t> </a:t>
            </a:r>
            <a:r>
              <a:rPr lang="de-DE" altLang="de-DE" sz="2400" dirty="0" err="1"/>
              <a:t>of</a:t>
            </a:r>
            <a:endParaRPr lang="de-DE" altLang="de-DE" sz="2400" dirty="0"/>
          </a:p>
          <a:p>
            <a:pPr marL="0" indent="0">
              <a:lnSpc>
                <a:spcPct val="90000"/>
              </a:lnSpc>
              <a:buFontTx/>
              <a:buNone/>
              <a:defRPr/>
            </a:pPr>
            <a:r>
              <a:rPr lang="de-DE" altLang="de-DE" sz="2400" dirty="0"/>
              <a:t>         time </a:t>
            </a:r>
            <a:r>
              <a:rPr lang="de-DE" altLang="de-DE" sz="2400" dirty="0" err="1"/>
              <a:t>and</a:t>
            </a:r>
            <a:r>
              <a:rPr lang="de-DE" altLang="de-DE" sz="2400" dirty="0"/>
              <a:t> a </a:t>
            </a:r>
            <a:r>
              <a:rPr lang="de-DE" altLang="de-DE" sz="2400" dirty="0" err="1"/>
              <a:t>lot</a:t>
            </a:r>
            <a:r>
              <a:rPr lang="de-DE" altLang="de-DE" sz="2400" dirty="0"/>
              <a:t> </a:t>
            </a:r>
            <a:r>
              <a:rPr lang="de-DE" altLang="de-DE" sz="2400" dirty="0" err="1"/>
              <a:t>of</a:t>
            </a:r>
            <a:r>
              <a:rPr lang="de-DE" altLang="de-DE" sz="2400" dirty="0"/>
              <a:t> </a:t>
            </a:r>
            <a:r>
              <a:rPr lang="de-DE" altLang="de-DE" sz="2400" dirty="0" err="1"/>
              <a:t>efforts</a:t>
            </a:r>
            <a:r>
              <a:rPr lang="de-DE" altLang="de-DE" sz="2400" dirty="0"/>
              <a:t>.</a:t>
            </a:r>
          </a:p>
          <a:p>
            <a:pPr>
              <a:defRPr/>
            </a:pPr>
            <a:endParaRPr lang="de-DE"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a:extLst>
              <a:ext uri="{FF2B5EF4-FFF2-40B4-BE49-F238E27FC236}">
                <a16:creationId xmlns="" xmlns:a16="http://schemas.microsoft.com/office/drawing/2014/main" id="{CB0B5E45-C919-4C34-A8A5-0E0A15F43A54}"/>
              </a:ext>
            </a:extLst>
          </p:cNvPr>
          <p:cNvSpPr>
            <a:spLocks noGrp="1"/>
          </p:cNvSpPr>
          <p:nvPr>
            <p:ph type="title"/>
          </p:nvPr>
        </p:nvSpPr>
        <p:spPr/>
        <p:txBody>
          <a:bodyPr/>
          <a:lstStyle/>
          <a:p>
            <a:r>
              <a:rPr lang="en-US" altLang="zh-CN">
                <a:ea typeface="宋体" panose="02010600030101010101" pitchFamily="2" charset="-122"/>
              </a:rPr>
              <a:t>Rights of workers</a:t>
            </a:r>
            <a:endParaRPr lang="de-DE" altLang="de-DE"/>
          </a:p>
        </p:txBody>
      </p:sp>
      <p:sp>
        <p:nvSpPr>
          <p:cNvPr id="3" name="Inhaltsplatzhalter 2">
            <a:extLst>
              <a:ext uri="{FF2B5EF4-FFF2-40B4-BE49-F238E27FC236}">
                <a16:creationId xmlns="" xmlns:a16="http://schemas.microsoft.com/office/drawing/2014/main" id="{15A1FCB1-47DD-4552-B41D-E7AEAF0051B7}"/>
              </a:ext>
            </a:extLst>
          </p:cNvPr>
          <p:cNvSpPr>
            <a:spLocks noGrp="1"/>
          </p:cNvSpPr>
          <p:nvPr>
            <p:ph idx="1"/>
          </p:nvPr>
        </p:nvSpPr>
        <p:spPr/>
        <p:txBody>
          <a:bodyPr/>
          <a:lstStyle/>
          <a:p>
            <a:pPr>
              <a:buFont typeface="Wingdings" panose="05000000000000000000" pitchFamily="2" charset="2"/>
              <a:buChar char="Ø"/>
              <a:defRPr/>
            </a:pPr>
            <a:r>
              <a:rPr lang="en-US" altLang="zh-CN" sz="2400" dirty="0"/>
              <a:t>To receive salary. </a:t>
            </a:r>
          </a:p>
          <a:p>
            <a:pPr>
              <a:buFont typeface="Wingdings" panose="05000000000000000000" pitchFamily="2" charset="2"/>
              <a:buChar char="ü"/>
              <a:defRPr/>
            </a:pPr>
            <a:r>
              <a:rPr lang="en-US" altLang="zh-CN" sz="2400" dirty="0"/>
              <a:t>   He has to be paid for his work. </a:t>
            </a:r>
          </a:p>
          <a:p>
            <a:pPr>
              <a:buFont typeface="Wingdings" panose="05000000000000000000" pitchFamily="2" charset="2"/>
              <a:buChar char="ü"/>
              <a:defRPr/>
            </a:pPr>
            <a:r>
              <a:rPr lang="en-US" altLang="zh-CN" sz="2400" dirty="0"/>
              <a:t>   The salary is usually fixed either by individual</a:t>
            </a:r>
          </a:p>
          <a:p>
            <a:pPr marL="0" indent="0">
              <a:buFontTx/>
              <a:buNone/>
              <a:defRPr/>
            </a:pPr>
            <a:r>
              <a:rPr lang="en-US" altLang="zh-CN" sz="2400" dirty="0"/>
              <a:t>       contract or by collective agreements.</a:t>
            </a:r>
          </a:p>
          <a:p>
            <a:pPr>
              <a:buFont typeface="Wingdings" panose="05000000000000000000" pitchFamily="2" charset="2"/>
              <a:buChar char="ü"/>
              <a:defRPr/>
            </a:pPr>
            <a:r>
              <a:rPr lang="en-US" altLang="zh-CN" sz="2400" dirty="0"/>
              <a:t>    There are certain rules for working additional </a:t>
            </a:r>
          </a:p>
          <a:p>
            <a:pPr marL="0" indent="0">
              <a:buFontTx/>
              <a:buNone/>
              <a:defRPr/>
            </a:pPr>
            <a:r>
              <a:rPr lang="en-US" altLang="zh-CN" sz="2400" dirty="0"/>
              <a:t>       hours.</a:t>
            </a:r>
          </a:p>
          <a:p>
            <a:pPr>
              <a:buFont typeface="Wingdings" panose="05000000000000000000" pitchFamily="2" charset="2"/>
              <a:buChar char="Ø"/>
              <a:defRPr/>
            </a:pPr>
            <a:r>
              <a:rPr lang="en-US" altLang="zh-CN" sz="2400" dirty="0"/>
              <a:t>The salary is generally paid at the end of the month</a:t>
            </a:r>
          </a:p>
          <a:p>
            <a:pPr>
              <a:buFont typeface="Wingdings" panose="05000000000000000000" pitchFamily="2" charset="2"/>
              <a:buChar char="Ø"/>
              <a:defRPr/>
            </a:pPr>
            <a:r>
              <a:rPr lang="en-US" altLang="zh-CN" sz="2400" dirty="0"/>
              <a:t>There is special protection in case of bankruptcy which means that if a company goes bankrupt a fund – financed by all employers – is paying the salary for the last three months before bankruptcy</a:t>
            </a:r>
            <a:endParaRPr lang="de-DE"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el 1">
            <a:extLst>
              <a:ext uri="{FF2B5EF4-FFF2-40B4-BE49-F238E27FC236}">
                <a16:creationId xmlns="" xmlns:a16="http://schemas.microsoft.com/office/drawing/2014/main" id="{71A523F4-01D7-4BC3-85BC-0FAAEA350EB0}"/>
              </a:ext>
            </a:extLst>
          </p:cNvPr>
          <p:cNvSpPr>
            <a:spLocks noGrp="1"/>
          </p:cNvSpPr>
          <p:nvPr>
            <p:ph type="title"/>
          </p:nvPr>
        </p:nvSpPr>
        <p:spPr/>
        <p:txBody>
          <a:bodyPr/>
          <a:lstStyle/>
          <a:p>
            <a:r>
              <a:rPr lang="en-US" altLang="zh-CN">
                <a:ea typeface="宋体" panose="02010600030101010101" pitchFamily="2" charset="-122"/>
              </a:rPr>
              <a:t>Liability of worker</a:t>
            </a:r>
            <a:endParaRPr lang="de-DE" altLang="de-DE"/>
          </a:p>
        </p:txBody>
      </p:sp>
      <p:sp>
        <p:nvSpPr>
          <p:cNvPr id="3" name="Inhaltsplatzhalter 2">
            <a:extLst>
              <a:ext uri="{FF2B5EF4-FFF2-40B4-BE49-F238E27FC236}">
                <a16:creationId xmlns="" xmlns:a16="http://schemas.microsoft.com/office/drawing/2014/main" id="{29D6025E-4779-4D45-B969-76D2B54130F9}"/>
              </a:ext>
            </a:extLst>
          </p:cNvPr>
          <p:cNvSpPr>
            <a:spLocks noGrp="1"/>
          </p:cNvSpPr>
          <p:nvPr>
            <p:ph idx="1"/>
          </p:nvPr>
        </p:nvSpPr>
        <p:spPr/>
        <p:txBody>
          <a:bodyPr/>
          <a:lstStyle/>
          <a:p>
            <a:pPr>
              <a:buFont typeface="Wingdings" panose="05000000000000000000" pitchFamily="2" charset="2"/>
              <a:buChar char="Ø"/>
              <a:defRPr/>
            </a:pPr>
            <a:r>
              <a:rPr lang="en-US" altLang="zh-CN" dirty="0"/>
              <a:t>If the worker has damaged things of the employer he is liable only</a:t>
            </a:r>
          </a:p>
          <a:p>
            <a:pPr>
              <a:buFont typeface="Wingdings" panose="05000000000000000000" pitchFamily="2" charset="2"/>
              <a:buChar char="ü"/>
              <a:defRPr/>
            </a:pPr>
            <a:r>
              <a:rPr lang="en-US" altLang="zh-CN" dirty="0"/>
              <a:t>    in case of gross negligence or if </a:t>
            </a:r>
          </a:p>
          <a:p>
            <a:pPr marL="0" indent="0">
              <a:buFontTx/>
              <a:buNone/>
              <a:defRPr/>
            </a:pPr>
            <a:r>
              <a:rPr lang="en-US" altLang="zh-CN" dirty="0"/>
              <a:t>      done with intention</a:t>
            </a:r>
          </a:p>
          <a:p>
            <a:pPr>
              <a:buFont typeface="Wingdings" panose="05000000000000000000" pitchFamily="2" charset="2"/>
              <a:buChar char="ü"/>
              <a:defRPr/>
            </a:pPr>
            <a:r>
              <a:rPr lang="en-US" altLang="zh-CN" dirty="0"/>
              <a:t>    Partly liable if just negligent </a:t>
            </a:r>
          </a:p>
          <a:p>
            <a:pPr>
              <a:buFont typeface="Wingdings" panose="05000000000000000000" pitchFamily="2" charset="2"/>
              <a:buChar char="ü"/>
              <a:defRPr/>
            </a:pPr>
            <a:r>
              <a:rPr lang="en-US" altLang="zh-CN" dirty="0"/>
              <a:t>    Not liable if only slightly negligent</a:t>
            </a:r>
          </a:p>
          <a:p>
            <a:pPr>
              <a:defRPr/>
            </a:pPr>
            <a:endParaRPr lang="de-DE"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a:extLst>
              <a:ext uri="{FF2B5EF4-FFF2-40B4-BE49-F238E27FC236}">
                <a16:creationId xmlns="" xmlns:a16="http://schemas.microsoft.com/office/drawing/2014/main" id="{1675ACDF-0A45-46C2-A5C4-38FE0A616AA5}"/>
              </a:ext>
            </a:extLst>
          </p:cNvPr>
          <p:cNvSpPr>
            <a:spLocks noGrp="1"/>
          </p:cNvSpPr>
          <p:nvPr>
            <p:ph type="title"/>
          </p:nvPr>
        </p:nvSpPr>
        <p:spPr/>
        <p:txBody>
          <a:bodyPr/>
          <a:lstStyle/>
          <a:p>
            <a:r>
              <a:rPr lang="de-DE" altLang="de-DE"/>
              <a:t>Liability of employer</a:t>
            </a:r>
          </a:p>
        </p:txBody>
      </p:sp>
      <p:sp>
        <p:nvSpPr>
          <p:cNvPr id="28675" name="Inhaltsplatzhalter 2">
            <a:extLst>
              <a:ext uri="{FF2B5EF4-FFF2-40B4-BE49-F238E27FC236}">
                <a16:creationId xmlns="" xmlns:a16="http://schemas.microsoft.com/office/drawing/2014/main" id="{7B4F446D-06D6-4696-8D71-8D2F1FE3C01D}"/>
              </a:ext>
            </a:extLst>
          </p:cNvPr>
          <p:cNvSpPr>
            <a:spLocks noGrp="1"/>
          </p:cNvSpPr>
          <p:nvPr>
            <p:ph idx="1"/>
          </p:nvPr>
        </p:nvSpPr>
        <p:spPr/>
        <p:txBody>
          <a:bodyPr/>
          <a:lstStyle/>
          <a:p>
            <a:pPr eaLnBrk="1" hangingPunct="1">
              <a:buFont typeface="Wingdings" panose="05000000000000000000" pitchFamily="2" charset="2"/>
              <a:buChar char="Ø"/>
            </a:pPr>
            <a:r>
              <a:rPr kumimoji="1" lang="en-US" altLang="zh-CN" sz="3600">
                <a:solidFill>
                  <a:srgbClr val="000000"/>
                </a:solidFill>
                <a:latin typeface="Times New Roman" panose="02020603050405020304" pitchFamily="18" charset="0"/>
                <a:ea typeface="宋体" panose="02010600030101010101" pitchFamily="2" charset="-122"/>
              </a:rPr>
              <a:t>Generally fully liable</a:t>
            </a:r>
          </a:p>
          <a:p>
            <a:pPr eaLnBrk="1" hangingPunct="1">
              <a:buFont typeface="Wingdings" panose="05000000000000000000" pitchFamily="2" charset="2"/>
              <a:buChar char="Ø"/>
            </a:pPr>
            <a:r>
              <a:rPr kumimoji="1" lang="en-US" altLang="zh-CN" sz="3600">
                <a:solidFill>
                  <a:srgbClr val="000000"/>
                </a:solidFill>
                <a:latin typeface="Times New Roman" panose="02020603050405020304" pitchFamily="18" charset="0"/>
                <a:ea typeface="宋体" panose="02010600030101010101" pitchFamily="2" charset="-122"/>
              </a:rPr>
              <a:t>    Except in case of damage of persons </a:t>
            </a:r>
          </a:p>
          <a:p>
            <a:pPr eaLnBrk="1" hangingPunct="1">
              <a:buFont typeface="Wingdings" panose="05000000000000000000" pitchFamily="2" charset="2"/>
              <a:buChar char="ü"/>
            </a:pPr>
            <a:r>
              <a:rPr kumimoji="1" lang="en-US" altLang="zh-CN" sz="3600">
                <a:solidFill>
                  <a:srgbClr val="000000"/>
                </a:solidFill>
                <a:latin typeface="Times New Roman" panose="02020603050405020304" pitchFamily="18" charset="0"/>
                <a:ea typeface="宋体" panose="02010600030101010101" pitchFamily="2" charset="-122"/>
              </a:rPr>
              <a:t>         there is a special social insurance  system in that case</a:t>
            </a:r>
          </a:p>
          <a:p>
            <a:endParaRPr lang="de-DE" altLang="de-DE" sz="36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a:extLst>
              <a:ext uri="{FF2B5EF4-FFF2-40B4-BE49-F238E27FC236}">
                <a16:creationId xmlns="" xmlns:a16="http://schemas.microsoft.com/office/drawing/2014/main" id="{DA9ED2BA-6029-46E4-A8DE-47E34C6524FC}"/>
              </a:ext>
            </a:extLst>
          </p:cNvPr>
          <p:cNvSpPr>
            <a:spLocks noGrp="1"/>
          </p:cNvSpPr>
          <p:nvPr>
            <p:ph type="title"/>
          </p:nvPr>
        </p:nvSpPr>
        <p:spPr/>
        <p:txBody>
          <a:bodyPr/>
          <a:lstStyle/>
          <a:p>
            <a:r>
              <a:rPr lang="de-DE" altLang="de-DE"/>
              <a:t>In case of illness  of the worker</a:t>
            </a:r>
          </a:p>
        </p:txBody>
      </p:sp>
      <p:sp>
        <p:nvSpPr>
          <p:cNvPr id="29699" name="Inhaltsplatzhalter 2">
            <a:extLst>
              <a:ext uri="{FF2B5EF4-FFF2-40B4-BE49-F238E27FC236}">
                <a16:creationId xmlns="" xmlns:a16="http://schemas.microsoft.com/office/drawing/2014/main" id="{0B86CE2E-67C1-4698-B957-91354AA902AD}"/>
              </a:ext>
            </a:extLst>
          </p:cNvPr>
          <p:cNvSpPr>
            <a:spLocks noGrp="1"/>
          </p:cNvSpPr>
          <p:nvPr>
            <p:ph idx="1"/>
          </p:nvPr>
        </p:nvSpPr>
        <p:spPr/>
        <p:txBody>
          <a:bodyPr/>
          <a:lstStyle/>
          <a:p>
            <a:pPr>
              <a:buFont typeface="Wingdings" panose="05000000000000000000" pitchFamily="2" charset="2"/>
              <a:buChar char="Ø"/>
            </a:pPr>
            <a:endParaRPr lang="de-DE" altLang="de-DE"/>
          </a:p>
          <a:p>
            <a:pPr>
              <a:buFont typeface="Wingdings" panose="05000000000000000000" pitchFamily="2" charset="2"/>
              <a:buChar char="Ø"/>
            </a:pPr>
            <a:r>
              <a:rPr lang="de-DE" altLang="de-DE"/>
              <a:t>Pay by employer continues for the first six weeks</a:t>
            </a:r>
          </a:p>
          <a:p>
            <a:pPr>
              <a:buFont typeface="Wingdings" panose="05000000000000000000" pitchFamily="2" charset="2"/>
              <a:buChar char="Ø"/>
            </a:pPr>
            <a:r>
              <a:rPr lang="de-DE" altLang="de-DE"/>
              <a:t>Thereafter social health insurance will pay.</a:t>
            </a:r>
          </a:p>
          <a:p>
            <a:pPr>
              <a:buFontTx/>
              <a:buNone/>
            </a:pPr>
            <a:endParaRPr lang="de-DE" altLang="de-DE"/>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a:extLst>
              <a:ext uri="{FF2B5EF4-FFF2-40B4-BE49-F238E27FC236}">
                <a16:creationId xmlns="" xmlns:a16="http://schemas.microsoft.com/office/drawing/2014/main" id="{B9AEC455-1C73-4E60-82F4-AF6C857ABD9B}"/>
              </a:ext>
            </a:extLst>
          </p:cNvPr>
          <p:cNvSpPr>
            <a:spLocks noGrp="1"/>
          </p:cNvSpPr>
          <p:nvPr>
            <p:ph type="title"/>
          </p:nvPr>
        </p:nvSpPr>
        <p:spPr/>
        <p:txBody>
          <a:bodyPr/>
          <a:lstStyle/>
          <a:p>
            <a:r>
              <a:rPr lang="de-DE" altLang="de-DE" sz="2800"/>
              <a:t>Special Protection of disabled persons</a:t>
            </a:r>
          </a:p>
        </p:txBody>
      </p:sp>
      <p:sp>
        <p:nvSpPr>
          <p:cNvPr id="3" name="Inhaltsplatzhalter 2">
            <a:extLst>
              <a:ext uri="{FF2B5EF4-FFF2-40B4-BE49-F238E27FC236}">
                <a16:creationId xmlns="" xmlns:a16="http://schemas.microsoft.com/office/drawing/2014/main" id="{6C4A50B0-6DE7-40C2-B233-9F70A9E2CA55}"/>
              </a:ext>
            </a:extLst>
          </p:cNvPr>
          <p:cNvSpPr>
            <a:spLocks noGrp="1"/>
          </p:cNvSpPr>
          <p:nvPr>
            <p:ph idx="1"/>
          </p:nvPr>
        </p:nvSpPr>
        <p:spPr>
          <a:xfrm>
            <a:off x="228600" y="914400"/>
            <a:ext cx="8686800" cy="5029200"/>
          </a:xfrm>
        </p:spPr>
        <p:txBody>
          <a:bodyPr/>
          <a:lstStyle/>
          <a:p>
            <a:pPr>
              <a:buFont typeface="Wingdings" panose="05000000000000000000" pitchFamily="2" charset="2"/>
              <a:buChar char="Ø"/>
              <a:defRPr/>
            </a:pPr>
            <a:r>
              <a:rPr lang="de-DE" altLang="de-DE" sz="2800" dirty="0"/>
              <a:t>Companies </a:t>
            </a:r>
            <a:r>
              <a:rPr lang="de-DE" altLang="de-DE" sz="2800" dirty="0" err="1"/>
              <a:t>have</a:t>
            </a:r>
            <a:r>
              <a:rPr lang="de-DE" altLang="de-DE" sz="2800" dirty="0"/>
              <a:t> </a:t>
            </a:r>
            <a:r>
              <a:rPr lang="de-DE" altLang="de-DE" sz="2800" dirty="0" err="1"/>
              <a:t>to</a:t>
            </a:r>
            <a:r>
              <a:rPr lang="de-DE" altLang="de-DE" sz="2800" dirty="0"/>
              <a:t> </a:t>
            </a:r>
            <a:r>
              <a:rPr lang="de-DE" altLang="de-DE" sz="2800" dirty="0" err="1"/>
              <a:t>hire</a:t>
            </a:r>
            <a:r>
              <a:rPr lang="de-DE" altLang="de-DE" sz="2800" dirty="0"/>
              <a:t> a </a:t>
            </a:r>
            <a:r>
              <a:rPr lang="de-DE" altLang="de-DE" sz="2800" dirty="0" err="1"/>
              <a:t>certain</a:t>
            </a:r>
            <a:r>
              <a:rPr lang="de-DE" altLang="de-DE" sz="2800" dirty="0"/>
              <a:t> </a:t>
            </a:r>
            <a:r>
              <a:rPr lang="de-DE" altLang="de-DE" sz="2800" dirty="0" err="1"/>
              <a:t>number</a:t>
            </a:r>
            <a:r>
              <a:rPr lang="de-DE" altLang="de-DE" sz="2800" dirty="0"/>
              <a:t> – at least 5 %. </a:t>
            </a:r>
          </a:p>
          <a:p>
            <a:pPr>
              <a:buFont typeface="Wingdings" panose="05000000000000000000" pitchFamily="2" charset="2"/>
              <a:buChar char="ü"/>
              <a:defRPr/>
            </a:pPr>
            <a:r>
              <a:rPr lang="de-DE" altLang="de-DE" sz="2800" dirty="0"/>
              <a:t>    </a:t>
            </a:r>
            <a:r>
              <a:rPr lang="de-DE" altLang="de-DE" sz="2800" dirty="0" err="1"/>
              <a:t>If</a:t>
            </a:r>
            <a:r>
              <a:rPr lang="de-DE" altLang="de-DE" sz="2800" dirty="0"/>
              <a:t> </a:t>
            </a:r>
            <a:r>
              <a:rPr lang="de-DE" altLang="de-DE" sz="2800" dirty="0" err="1"/>
              <a:t>they</a:t>
            </a:r>
            <a:r>
              <a:rPr lang="de-DE" altLang="de-DE" sz="2800" dirty="0"/>
              <a:t> do not </a:t>
            </a:r>
            <a:r>
              <a:rPr lang="de-DE" altLang="de-DE" sz="2800" dirty="0" err="1"/>
              <a:t>fullfill</a:t>
            </a:r>
            <a:r>
              <a:rPr lang="de-DE" altLang="de-DE" sz="2800" dirty="0"/>
              <a:t> </a:t>
            </a:r>
            <a:r>
              <a:rPr lang="de-DE" altLang="de-DE" sz="2800" dirty="0" err="1"/>
              <a:t>this</a:t>
            </a:r>
            <a:r>
              <a:rPr lang="de-DE" altLang="de-DE" sz="2800" dirty="0"/>
              <a:t> </a:t>
            </a:r>
            <a:r>
              <a:rPr lang="de-DE" altLang="de-DE" sz="2800" dirty="0" err="1"/>
              <a:t>they</a:t>
            </a:r>
            <a:r>
              <a:rPr lang="de-DE" altLang="de-DE" sz="2800" dirty="0"/>
              <a:t> </a:t>
            </a:r>
            <a:r>
              <a:rPr lang="de-DE" altLang="de-DE" sz="2800" dirty="0" err="1"/>
              <a:t>have</a:t>
            </a:r>
            <a:r>
              <a:rPr lang="de-DE" altLang="de-DE" sz="2800" dirty="0"/>
              <a:t> </a:t>
            </a:r>
            <a:r>
              <a:rPr lang="de-DE" altLang="de-DE" sz="2800" dirty="0" err="1"/>
              <a:t>to</a:t>
            </a:r>
            <a:r>
              <a:rPr lang="de-DE" altLang="de-DE" sz="2800" dirty="0"/>
              <a:t> </a:t>
            </a:r>
            <a:r>
              <a:rPr lang="de-DE" altLang="de-DE" sz="2800" dirty="0" err="1"/>
              <a:t>pay</a:t>
            </a:r>
            <a:r>
              <a:rPr lang="de-DE" altLang="de-DE" sz="2800" dirty="0"/>
              <a:t> </a:t>
            </a:r>
          </a:p>
          <a:p>
            <a:pPr marL="0" indent="0">
              <a:buFontTx/>
              <a:buNone/>
              <a:defRPr/>
            </a:pPr>
            <a:r>
              <a:rPr lang="de-DE" altLang="de-DE" sz="2800" dirty="0"/>
              <a:t>      a </a:t>
            </a:r>
            <a:r>
              <a:rPr lang="de-DE" altLang="de-DE" sz="2800" dirty="0" err="1"/>
              <a:t>certain</a:t>
            </a:r>
            <a:r>
              <a:rPr lang="de-DE" altLang="de-DE" sz="2800" dirty="0"/>
              <a:t> </a:t>
            </a:r>
            <a:r>
              <a:rPr lang="de-DE" altLang="de-DE" sz="2800" dirty="0" err="1"/>
              <a:t>amount</a:t>
            </a:r>
            <a:r>
              <a:rPr lang="de-DE" altLang="de-DE" sz="2800" dirty="0"/>
              <a:t> </a:t>
            </a:r>
            <a:r>
              <a:rPr lang="de-DE" altLang="de-DE" sz="2800" dirty="0" err="1"/>
              <a:t>to</a:t>
            </a:r>
            <a:r>
              <a:rPr lang="de-DE" altLang="de-DE" sz="2800" dirty="0"/>
              <a:t> a </a:t>
            </a:r>
            <a:r>
              <a:rPr lang="de-DE" altLang="de-DE" sz="2800" dirty="0" err="1"/>
              <a:t>fund</a:t>
            </a:r>
            <a:r>
              <a:rPr lang="de-DE" altLang="de-DE" sz="2800" dirty="0"/>
              <a:t> </a:t>
            </a:r>
            <a:r>
              <a:rPr lang="de-DE" altLang="de-DE" sz="2800" dirty="0" err="1"/>
              <a:t>which</a:t>
            </a:r>
            <a:r>
              <a:rPr lang="de-DE" altLang="de-DE" sz="2800" dirty="0"/>
              <a:t> </a:t>
            </a:r>
            <a:r>
              <a:rPr lang="de-DE" altLang="de-DE" sz="2800" dirty="0" err="1"/>
              <a:t>finances</a:t>
            </a:r>
            <a:r>
              <a:rPr lang="de-DE" altLang="de-DE" sz="2800" dirty="0"/>
              <a:t> </a:t>
            </a:r>
          </a:p>
          <a:p>
            <a:pPr marL="0" indent="0">
              <a:buFontTx/>
              <a:buNone/>
              <a:defRPr/>
            </a:pPr>
            <a:r>
              <a:rPr lang="de-DE" altLang="de-DE" sz="2800" dirty="0"/>
              <a:t>       </a:t>
            </a:r>
            <a:r>
              <a:rPr lang="de-DE" altLang="de-DE" sz="2800" dirty="0" err="1"/>
              <a:t>promotional</a:t>
            </a:r>
            <a:r>
              <a:rPr lang="de-DE" altLang="de-DE" sz="2800" dirty="0"/>
              <a:t> </a:t>
            </a:r>
            <a:r>
              <a:rPr lang="de-DE" altLang="de-DE" sz="2800" dirty="0" err="1"/>
              <a:t>measures</a:t>
            </a:r>
            <a:r>
              <a:rPr lang="de-DE" altLang="de-DE" sz="2800" dirty="0"/>
              <a:t> </a:t>
            </a:r>
            <a:r>
              <a:rPr lang="de-DE" altLang="de-DE" sz="2800" dirty="0" err="1"/>
              <a:t>for</a:t>
            </a:r>
            <a:r>
              <a:rPr lang="de-DE" altLang="de-DE" sz="2800" dirty="0"/>
              <a:t> </a:t>
            </a:r>
            <a:r>
              <a:rPr lang="de-DE" altLang="de-DE" sz="2800" dirty="0" err="1"/>
              <a:t>the</a:t>
            </a:r>
            <a:r>
              <a:rPr lang="de-DE" altLang="de-DE" sz="2800" dirty="0"/>
              <a:t> </a:t>
            </a:r>
            <a:r>
              <a:rPr lang="de-DE" altLang="de-DE" sz="2800" dirty="0" err="1"/>
              <a:t>disabled</a:t>
            </a:r>
            <a:r>
              <a:rPr lang="de-DE" altLang="de-DE" sz="2800" dirty="0"/>
              <a:t>.</a:t>
            </a:r>
          </a:p>
          <a:p>
            <a:pPr>
              <a:buFont typeface="Wingdings" panose="05000000000000000000" pitchFamily="2" charset="2"/>
              <a:buChar char="Ø"/>
              <a:defRPr/>
            </a:pPr>
            <a:r>
              <a:rPr lang="de-DE" altLang="de-DE" sz="2800" dirty="0"/>
              <a:t>Special </a:t>
            </a:r>
            <a:r>
              <a:rPr lang="de-DE" altLang="de-DE" sz="2800" dirty="0" err="1"/>
              <a:t>protection</a:t>
            </a:r>
            <a:r>
              <a:rPr lang="de-DE" altLang="de-DE" sz="2800" dirty="0"/>
              <a:t> in </a:t>
            </a:r>
            <a:r>
              <a:rPr lang="de-DE" altLang="de-DE" sz="2800" dirty="0" err="1"/>
              <a:t>case</a:t>
            </a:r>
            <a:r>
              <a:rPr lang="de-DE" altLang="de-DE" sz="2800" dirty="0"/>
              <a:t> </a:t>
            </a:r>
            <a:r>
              <a:rPr lang="de-DE" altLang="de-DE" sz="2800" dirty="0" err="1"/>
              <a:t>of</a:t>
            </a:r>
            <a:r>
              <a:rPr lang="de-DE" altLang="de-DE" sz="2800" dirty="0"/>
              <a:t> </a:t>
            </a:r>
            <a:r>
              <a:rPr lang="de-DE" altLang="de-DE" sz="2800" dirty="0" err="1"/>
              <a:t>dismissal</a:t>
            </a:r>
            <a:r>
              <a:rPr lang="de-DE" altLang="de-DE" sz="2800" dirty="0"/>
              <a:t>. </a:t>
            </a:r>
          </a:p>
          <a:p>
            <a:pPr>
              <a:buFont typeface="Wingdings" panose="05000000000000000000" pitchFamily="2" charset="2"/>
              <a:buChar char="ü"/>
              <a:defRPr/>
            </a:pPr>
            <a:r>
              <a:rPr lang="de-DE" altLang="de-DE" sz="2800" dirty="0"/>
              <a:t>     </a:t>
            </a:r>
            <a:r>
              <a:rPr lang="de-DE" altLang="de-DE" sz="2800" dirty="0" err="1"/>
              <a:t>You</a:t>
            </a:r>
            <a:r>
              <a:rPr lang="de-DE" altLang="de-DE" sz="2800" dirty="0"/>
              <a:t> </a:t>
            </a:r>
            <a:r>
              <a:rPr lang="de-DE" altLang="de-DE" sz="2800" dirty="0" err="1"/>
              <a:t>cannot</a:t>
            </a:r>
            <a:r>
              <a:rPr lang="de-DE" altLang="de-DE" sz="2800" dirty="0"/>
              <a:t> </a:t>
            </a:r>
            <a:r>
              <a:rPr lang="de-DE" altLang="de-DE" sz="2800" dirty="0" err="1"/>
              <a:t>dismiss</a:t>
            </a:r>
            <a:r>
              <a:rPr lang="de-DE" altLang="de-DE" sz="2800" dirty="0"/>
              <a:t> a </a:t>
            </a:r>
            <a:r>
              <a:rPr lang="de-DE" altLang="de-DE" sz="2800" dirty="0" err="1"/>
              <a:t>disabled</a:t>
            </a:r>
            <a:r>
              <a:rPr lang="de-DE" altLang="de-DE" sz="2800" dirty="0"/>
              <a:t> </a:t>
            </a:r>
            <a:r>
              <a:rPr lang="de-DE" altLang="de-DE" sz="2800" dirty="0" err="1"/>
              <a:t>person</a:t>
            </a:r>
            <a:r>
              <a:rPr lang="de-DE" altLang="de-DE" sz="2800" dirty="0"/>
              <a:t> </a:t>
            </a:r>
          </a:p>
          <a:p>
            <a:pPr marL="0" indent="0">
              <a:buFontTx/>
              <a:buNone/>
              <a:defRPr/>
            </a:pPr>
            <a:r>
              <a:rPr lang="de-DE" altLang="de-DE" sz="2800" dirty="0"/>
              <a:t>        </a:t>
            </a:r>
            <a:r>
              <a:rPr lang="de-DE" altLang="de-DE" sz="2800" dirty="0" err="1"/>
              <a:t>without</a:t>
            </a:r>
            <a:r>
              <a:rPr lang="de-DE" altLang="de-DE" sz="2800" dirty="0"/>
              <a:t> </a:t>
            </a:r>
            <a:r>
              <a:rPr lang="de-DE" altLang="de-DE" sz="2800" dirty="0" err="1"/>
              <a:t>prior</a:t>
            </a:r>
            <a:r>
              <a:rPr lang="de-DE" altLang="de-DE" sz="2800" dirty="0"/>
              <a:t> </a:t>
            </a:r>
            <a:r>
              <a:rPr lang="de-DE" altLang="de-DE" sz="2800" dirty="0" err="1"/>
              <a:t>admission</a:t>
            </a:r>
            <a:r>
              <a:rPr lang="de-DE" altLang="de-DE" sz="2800" dirty="0"/>
              <a:t> </a:t>
            </a:r>
            <a:r>
              <a:rPr lang="de-DE" altLang="de-DE" sz="2800" dirty="0" err="1"/>
              <a:t>by</a:t>
            </a:r>
            <a:r>
              <a:rPr lang="de-DE" altLang="de-DE" sz="2800" dirty="0"/>
              <a:t> a </a:t>
            </a:r>
            <a:r>
              <a:rPr lang="de-DE" altLang="de-DE" sz="2800" dirty="0" err="1"/>
              <a:t>special</a:t>
            </a:r>
            <a:r>
              <a:rPr lang="de-DE" altLang="de-DE" sz="2800" dirty="0"/>
              <a:t> </a:t>
            </a:r>
            <a:r>
              <a:rPr lang="de-DE" altLang="de-DE" sz="2800" dirty="0" err="1"/>
              <a:t>body</a:t>
            </a:r>
            <a:endParaRPr lang="de-DE" altLang="de-DE" sz="2800" dirty="0"/>
          </a:p>
          <a:p>
            <a:pPr marL="0" indent="0">
              <a:buFontTx/>
              <a:buNone/>
              <a:defRPr/>
            </a:pPr>
            <a:r>
              <a:rPr lang="de-DE" altLang="de-DE" sz="2800" dirty="0"/>
              <a:t>        </a:t>
            </a:r>
            <a:r>
              <a:rPr lang="de-DE" altLang="de-DE" sz="2800" dirty="0" err="1"/>
              <a:t>called</a:t>
            </a:r>
            <a:r>
              <a:rPr lang="de-DE" altLang="de-DE" sz="2800" dirty="0"/>
              <a:t> </a:t>
            </a:r>
            <a:r>
              <a:rPr lang="de-DE" altLang="de-DE" sz="2800" dirty="0" err="1"/>
              <a:t>integration</a:t>
            </a:r>
            <a:r>
              <a:rPr lang="de-DE" altLang="de-DE" sz="2800" dirty="0"/>
              <a:t> </a:t>
            </a:r>
            <a:r>
              <a:rPr lang="de-DE" altLang="de-DE" sz="2800" dirty="0" err="1"/>
              <a:t>authority</a:t>
            </a:r>
            <a:r>
              <a:rPr lang="de-DE" altLang="de-DE" sz="2800" dirty="0"/>
              <a:t> (Integrations-</a:t>
            </a:r>
          </a:p>
          <a:p>
            <a:pPr marL="0" indent="0">
              <a:buFontTx/>
              <a:buNone/>
              <a:defRPr/>
            </a:pPr>
            <a:r>
              <a:rPr lang="de-DE" altLang="de-DE" sz="2800" dirty="0"/>
              <a:t>        </a:t>
            </a:r>
            <a:r>
              <a:rPr lang="de-DE" altLang="de-DE" sz="2800" dirty="0" err="1"/>
              <a:t>amt</a:t>
            </a:r>
            <a:r>
              <a:rPr lang="de-DE" altLang="de-DE" sz="2800" dirty="0"/>
              <a:t>)</a:t>
            </a:r>
          </a:p>
          <a:p>
            <a:pPr>
              <a:defRPr/>
            </a:pPr>
            <a:endParaRPr lang="de-DE"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a:extLst>
              <a:ext uri="{FF2B5EF4-FFF2-40B4-BE49-F238E27FC236}">
                <a16:creationId xmlns="" xmlns:a16="http://schemas.microsoft.com/office/drawing/2014/main" id="{781F7C9B-1753-4CEC-B75C-51A77D0CBCFA}"/>
              </a:ext>
            </a:extLst>
          </p:cNvPr>
          <p:cNvSpPr>
            <a:spLocks noGrp="1"/>
          </p:cNvSpPr>
          <p:nvPr>
            <p:ph type="title"/>
          </p:nvPr>
        </p:nvSpPr>
        <p:spPr/>
        <p:txBody>
          <a:bodyPr/>
          <a:lstStyle/>
          <a:p>
            <a:r>
              <a:rPr lang="de-DE" altLang="de-DE"/>
              <a:t>Transfer of Undertakings and Plants</a:t>
            </a:r>
          </a:p>
        </p:txBody>
      </p:sp>
      <p:sp>
        <p:nvSpPr>
          <p:cNvPr id="31747" name="Inhaltsplatzhalter 2">
            <a:extLst>
              <a:ext uri="{FF2B5EF4-FFF2-40B4-BE49-F238E27FC236}">
                <a16:creationId xmlns="" xmlns:a16="http://schemas.microsoft.com/office/drawing/2014/main" id="{B4D16592-1726-4FD7-B576-7297A42EBDF8}"/>
              </a:ext>
            </a:extLst>
          </p:cNvPr>
          <p:cNvSpPr>
            <a:spLocks noGrp="1"/>
          </p:cNvSpPr>
          <p:nvPr>
            <p:ph idx="1"/>
          </p:nvPr>
        </p:nvSpPr>
        <p:spPr/>
        <p:txBody>
          <a:bodyPr/>
          <a:lstStyle/>
          <a:p>
            <a:pPr>
              <a:lnSpc>
                <a:spcPct val="90000"/>
              </a:lnSpc>
              <a:buFont typeface="Wingdings" panose="05000000000000000000" pitchFamily="2" charset="2"/>
              <a:buChar char="Ø"/>
            </a:pPr>
            <a:r>
              <a:rPr lang="de-DE" altLang="de-DE" sz="2800"/>
              <a:t>The employer may change but the contract remains and goes to the new employer</a:t>
            </a:r>
          </a:p>
          <a:p>
            <a:pPr>
              <a:lnSpc>
                <a:spcPct val="90000"/>
              </a:lnSpc>
              <a:buFont typeface="Wingdings" panose="05000000000000000000" pitchFamily="2" charset="2"/>
              <a:buChar char="Ø"/>
            </a:pPr>
            <a:r>
              <a:rPr lang="de-DE" altLang="de-DE" sz="2800"/>
              <a:t>Otherwise a transfer of undertakings would mean that people would loose their job </a:t>
            </a:r>
          </a:p>
          <a:p>
            <a:pPr>
              <a:lnSpc>
                <a:spcPct val="90000"/>
              </a:lnSpc>
              <a:buFont typeface="Wingdings" panose="05000000000000000000" pitchFamily="2" charset="2"/>
              <a:buChar char="Ø"/>
            </a:pPr>
            <a:r>
              <a:rPr lang="de-DE" altLang="de-DE" sz="2800"/>
              <a:t>Therefore according to German law and also European law there is the rule that the new owner has to take all the labor contracts from the old owner.</a:t>
            </a:r>
          </a:p>
          <a:p>
            <a:pPr>
              <a:lnSpc>
                <a:spcPct val="90000"/>
              </a:lnSpc>
              <a:buFont typeface="Wingdings" panose="05000000000000000000" pitchFamily="2" charset="2"/>
              <a:buChar char="Ø"/>
            </a:pPr>
            <a:r>
              <a:rPr lang="de-DE" altLang="de-DE" sz="2800"/>
              <a:t>By this workers are really protected in case of transfer of undertakings</a:t>
            </a:r>
          </a:p>
          <a:p>
            <a:endParaRPr lang="de-DE" altLang="de-D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1D5D9B0-0B52-4688-9742-742AC42FCFBF}"/>
              </a:ext>
            </a:extLst>
          </p:cNvPr>
          <p:cNvSpPr>
            <a:spLocks noGrp="1"/>
          </p:cNvSpPr>
          <p:nvPr>
            <p:ph type="title"/>
          </p:nvPr>
        </p:nvSpPr>
        <p:spPr/>
        <p:txBody>
          <a:bodyPr/>
          <a:lstStyle/>
          <a:p>
            <a:r>
              <a:rPr lang="de-DE" dirty="0"/>
              <a:t>Terms</a:t>
            </a:r>
          </a:p>
        </p:txBody>
      </p:sp>
      <p:sp>
        <p:nvSpPr>
          <p:cNvPr id="3" name="Inhaltsplatzhalter 2">
            <a:extLst>
              <a:ext uri="{FF2B5EF4-FFF2-40B4-BE49-F238E27FC236}">
                <a16:creationId xmlns="" xmlns:a16="http://schemas.microsoft.com/office/drawing/2014/main" id="{B0E5BD55-7669-45BD-BC99-92A41D291568}"/>
              </a:ext>
            </a:extLst>
          </p:cNvPr>
          <p:cNvSpPr>
            <a:spLocks noGrp="1"/>
          </p:cNvSpPr>
          <p:nvPr>
            <p:ph idx="1"/>
          </p:nvPr>
        </p:nvSpPr>
        <p:spPr/>
        <p:txBody>
          <a:bodyPr/>
          <a:lstStyle/>
          <a:p>
            <a:pPr>
              <a:buFont typeface="Wingdings" panose="05000000000000000000" pitchFamily="2" charset="2"/>
              <a:buChar char="Ø"/>
            </a:pPr>
            <a:endParaRPr lang="de-DE" dirty="0"/>
          </a:p>
          <a:p>
            <a:pPr>
              <a:buFont typeface="Wingdings" panose="05000000000000000000" pitchFamily="2" charset="2"/>
              <a:buChar char="Ø"/>
            </a:pPr>
            <a:endParaRPr lang="de-DE" dirty="0"/>
          </a:p>
          <a:p>
            <a:pPr>
              <a:buFont typeface="Wingdings" panose="05000000000000000000" pitchFamily="2" charset="2"/>
              <a:buChar char="Ø"/>
            </a:pPr>
            <a:r>
              <a:rPr lang="de-DE" dirty="0" err="1"/>
              <a:t>Flexibility</a:t>
            </a:r>
            <a:endParaRPr lang="de-DE" dirty="0"/>
          </a:p>
          <a:p>
            <a:pPr>
              <a:buFont typeface="Wingdings" panose="05000000000000000000" pitchFamily="2" charset="2"/>
              <a:buChar char="Ø"/>
            </a:pPr>
            <a:r>
              <a:rPr lang="de-DE" dirty="0" err="1"/>
              <a:t>Flexibilization</a:t>
            </a:r>
            <a:endParaRPr lang="de-DE" dirty="0"/>
          </a:p>
          <a:p>
            <a:pPr>
              <a:buFont typeface="Wingdings" panose="05000000000000000000" pitchFamily="2" charset="2"/>
              <a:buChar char="Ø"/>
            </a:pPr>
            <a:r>
              <a:rPr lang="de-DE" dirty="0" err="1"/>
              <a:t>Flexicurity</a:t>
            </a:r>
            <a:endParaRPr lang="de-DE" dirty="0"/>
          </a:p>
          <a:p>
            <a:pPr>
              <a:buFont typeface="Wingdings" panose="05000000000000000000" pitchFamily="2" charset="2"/>
              <a:buChar char="Ø"/>
            </a:pPr>
            <a:r>
              <a:rPr lang="de-DE" dirty="0" err="1"/>
              <a:t>Flexploitation</a:t>
            </a:r>
            <a:endParaRPr lang="de-DE" dirty="0"/>
          </a:p>
          <a:p>
            <a:endParaRPr lang="de-DE" dirty="0"/>
          </a:p>
          <a:p>
            <a:endParaRPr lang="de-DE" dirty="0"/>
          </a:p>
        </p:txBody>
      </p:sp>
    </p:spTree>
    <p:extLst>
      <p:ext uri="{BB962C8B-B14F-4D97-AF65-F5344CB8AC3E}">
        <p14:creationId xmlns:p14="http://schemas.microsoft.com/office/powerpoint/2010/main" val="34910539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a:extLst>
              <a:ext uri="{FF2B5EF4-FFF2-40B4-BE49-F238E27FC236}">
                <a16:creationId xmlns="" xmlns:a16="http://schemas.microsoft.com/office/drawing/2014/main" id="{0500136C-17D2-4ED2-8B52-31038E6ED55C}"/>
              </a:ext>
            </a:extLst>
          </p:cNvPr>
          <p:cNvSpPr>
            <a:spLocks noGrp="1"/>
          </p:cNvSpPr>
          <p:nvPr>
            <p:ph type="title"/>
          </p:nvPr>
        </p:nvSpPr>
        <p:spPr/>
        <p:txBody>
          <a:bodyPr/>
          <a:lstStyle/>
          <a:p>
            <a:r>
              <a:rPr lang="de-DE" altLang="de-DE" sz="2800"/>
              <a:t>Termination and End of Labor  Contracts</a:t>
            </a:r>
          </a:p>
        </p:txBody>
      </p:sp>
      <p:sp>
        <p:nvSpPr>
          <p:cNvPr id="3" name="Inhaltsplatzhalter 2">
            <a:extLst>
              <a:ext uri="{FF2B5EF4-FFF2-40B4-BE49-F238E27FC236}">
                <a16:creationId xmlns="" xmlns:a16="http://schemas.microsoft.com/office/drawing/2014/main" id="{C11CC130-D21B-4FDB-B245-AE2EB2371670}"/>
              </a:ext>
            </a:extLst>
          </p:cNvPr>
          <p:cNvSpPr>
            <a:spLocks noGrp="1"/>
          </p:cNvSpPr>
          <p:nvPr>
            <p:ph idx="1"/>
          </p:nvPr>
        </p:nvSpPr>
        <p:spPr/>
        <p:txBody>
          <a:bodyPr/>
          <a:lstStyle/>
          <a:p>
            <a:pPr>
              <a:buFont typeface="Wingdings" panose="05000000000000000000" pitchFamily="2" charset="2"/>
              <a:buChar char="Ø"/>
              <a:defRPr/>
            </a:pPr>
            <a:r>
              <a:rPr lang="de-DE" altLang="de-DE" sz="2400" dirty="0" err="1"/>
              <a:t>There</a:t>
            </a:r>
            <a:r>
              <a:rPr lang="de-DE" altLang="de-DE" sz="2400" dirty="0"/>
              <a:t> </a:t>
            </a:r>
            <a:r>
              <a:rPr lang="de-DE" altLang="de-DE" sz="2400" dirty="0" err="1"/>
              <a:t>has</a:t>
            </a:r>
            <a:r>
              <a:rPr lang="de-DE" altLang="de-DE" sz="2400" dirty="0"/>
              <a:t> </a:t>
            </a:r>
            <a:r>
              <a:rPr lang="de-DE" altLang="de-DE" sz="2400" dirty="0" err="1"/>
              <a:t>to</a:t>
            </a:r>
            <a:r>
              <a:rPr lang="de-DE" altLang="de-DE" sz="2400" dirty="0"/>
              <a:t> </a:t>
            </a:r>
            <a:r>
              <a:rPr lang="de-DE" altLang="de-DE" sz="2400" dirty="0" err="1"/>
              <a:t>be</a:t>
            </a:r>
            <a:r>
              <a:rPr lang="de-DE" altLang="de-DE" sz="2400" dirty="0"/>
              <a:t> </a:t>
            </a:r>
            <a:r>
              <a:rPr lang="de-DE" altLang="de-DE" sz="2400" dirty="0" err="1"/>
              <a:t>the</a:t>
            </a:r>
            <a:r>
              <a:rPr lang="de-DE" altLang="de-DE" sz="2400" dirty="0"/>
              <a:t> </a:t>
            </a:r>
            <a:r>
              <a:rPr lang="de-DE" altLang="de-DE" sz="2400" dirty="0" err="1"/>
              <a:t>possibility</a:t>
            </a:r>
            <a:r>
              <a:rPr lang="de-DE" altLang="de-DE" sz="2400" dirty="0"/>
              <a:t> </a:t>
            </a:r>
            <a:r>
              <a:rPr lang="de-DE" altLang="de-DE" sz="2400" dirty="0" err="1"/>
              <a:t>of</a:t>
            </a:r>
            <a:r>
              <a:rPr lang="de-DE" altLang="de-DE" sz="2400" dirty="0"/>
              <a:t> </a:t>
            </a:r>
            <a:r>
              <a:rPr lang="de-DE" altLang="de-DE" sz="2400" dirty="0" err="1"/>
              <a:t>ending</a:t>
            </a:r>
            <a:r>
              <a:rPr lang="de-DE" altLang="de-DE" sz="2400" dirty="0"/>
              <a:t> a </a:t>
            </a:r>
            <a:r>
              <a:rPr lang="de-DE" altLang="de-DE" sz="2400" dirty="0" err="1"/>
              <a:t>labor</a:t>
            </a:r>
            <a:r>
              <a:rPr lang="de-DE" altLang="de-DE" sz="2400" dirty="0"/>
              <a:t> </a:t>
            </a:r>
            <a:r>
              <a:rPr lang="de-DE" altLang="de-DE" sz="2400" dirty="0" err="1"/>
              <a:t>contract</a:t>
            </a:r>
            <a:r>
              <a:rPr lang="de-DE" altLang="de-DE" sz="2400" dirty="0"/>
              <a:t>. </a:t>
            </a:r>
          </a:p>
          <a:p>
            <a:pPr>
              <a:buFont typeface="Wingdings" panose="05000000000000000000" pitchFamily="2" charset="2"/>
              <a:buChar char="Ø"/>
              <a:defRPr/>
            </a:pPr>
            <a:r>
              <a:rPr lang="de-DE" altLang="de-DE" sz="2400" dirty="0"/>
              <a:t>The </a:t>
            </a:r>
            <a:r>
              <a:rPr lang="de-DE" altLang="de-DE" sz="2400" u="sng" dirty="0" err="1">
                <a:solidFill>
                  <a:srgbClr val="FF0000"/>
                </a:solidFill>
              </a:rPr>
              <a:t>employee</a:t>
            </a:r>
            <a:r>
              <a:rPr lang="de-DE" altLang="de-DE" sz="2400" u="sng" dirty="0">
                <a:solidFill>
                  <a:srgbClr val="FF0000"/>
                </a:solidFill>
              </a:rPr>
              <a:t> (</a:t>
            </a:r>
            <a:r>
              <a:rPr lang="de-DE" altLang="de-DE" sz="2400" u="sng" dirty="0" err="1">
                <a:solidFill>
                  <a:srgbClr val="FF0000"/>
                </a:solidFill>
              </a:rPr>
              <a:t>worker</a:t>
            </a:r>
            <a:r>
              <a:rPr lang="de-DE" altLang="de-DE" sz="2400" dirty="0"/>
              <a:t>) </a:t>
            </a:r>
            <a:r>
              <a:rPr lang="de-DE" altLang="de-DE" sz="2400" dirty="0" err="1"/>
              <a:t>might</a:t>
            </a:r>
            <a:r>
              <a:rPr lang="de-DE" altLang="de-DE" sz="2400" dirty="0"/>
              <a:t> </a:t>
            </a:r>
            <a:r>
              <a:rPr lang="de-DE" altLang="de-DE" sz="2400" dirty="0" err="1"/>
              <a:t>have</a:t>
            </a:r>
            <a:r>
              <a:rPr lang="de-DE" altLang="de-DE" sz="2400" dirty="0"/>
              <a:t> </a:t>
            </a:r>
            <a:r>
              <a:rPr lang="de-DE" altLang="de-DE" sz="2400" dirty="0" err="1"/>
              <a:t>another</a:t>
            </a:r>
            <a:r>
              <a:rPr lang="de-DE" altLang="de-DE" sz="2400" dirty="0"/>
              <a:t> </a:t>
            </a:r>
            <a:r>
              <a:rPr lang="de-DE" altLang="de-DE" sz="2400" dirty="0" err="1"/>
              <a:t>job</a:t>
            </a:r>
            <a:r>
              <a:rPr lang="de-DE" altLang="de-DE" sz="2400" dirty="0"/>
              <a:t> </a:t>
            </a:r>
            <a:r>
              <a:rPr lang="de-DE" altLang="de-DE" sz="2400" dirty="0" err="1"/>
              <a:t>and</a:t>
            </a:r>
            <a:r>
              <a:rPr lang="de-DE" altLang="de-DE" sz="2400" dirty="0"/>
              <a:t> </a:t>
            </a:r>
            <a:r>
              <a:rPr lang="de-DE" altLang="de-DE" sz="2400" dirty="0" err="1"/>
              <a:t>therefore</a:t>
            </a:r>
            <a:r>
              <a:rPr lang="de-DE" altLang="de-DE" sz="2400" dirty="0"/>
              <a:t> </a:t>
            </a:r>
            <a:r>
              <a:rPr lang="de-DE" altLang="de-DE" sz="2400" dirty="0" err="1"/>
              <a:t>needs</a:t>
            </a:r>
            <a:r>
              <a:rPr lang="de-DE" altLang="de-DE" sz="2400" dirty="0"/>
              <a:t> </a:t>
            </a:r>
            <a:r>
              <a:rPr lang="de-DE" altLang="de-DE" sz="2400" dirty="0" err="1"/>
              <a:t>to</a:t>
            </a:r>
            <a:r>
              <a:rPr lang="de-DE" altLang="de-DE" sz="2400" dirty="0"/>
              <a:t> end </a:t>
            </a:r>
            <a:r>
              <a:rPr lang="de-DE" altLang="de-DE" sz="2400" dirty="0" err="1"/>
              <a:t>this</a:t>
            </a:r>
            <a:r>
              <a:rPr lang="de-DE" altLang="de-DE" sz="2400" dirty="0"/>
              <a:t> </a:t>
            </a:r>
            <a:r>
              <a:rPr lang="de-DE" altLang="de-DE" sz="2400" dirty="0" err="1"/>
              <a:t>contract</a:t>
            </a:r>
            <a:r>
              <a:rPr lang="de-DE" altLang="de-DE" sz="2400" dirty="0"/>
              <a:t>. </a:t>
            </a:r>
          </a:p>
          <a:p>
            <a:pPr>
              <a:buFont typeface="Wingdings" panose="05000000000000000000" pitchFamily="2" charset="2"/>
              <a:buChar char="v"/>
              <a:defRPr/>
            </a:pPr>
            <a:r>
              <a:rPr lang="de-DE" altLang="de-DE" sz="2400" dirty="0"/>
              <a:t>      </a:t>
            </a:r>
            <a:r>
              <a:rPr lang="de-DE" altLang="de-DE" sz="2400" dirty="0" err="1"/>
              <a:t>Should</a:t>
            </a:r>
            <a:r>
              <a:rPr lang="de-DE" altLang="de-DE" sz="2400" dirty="0"/>
              <a:t> </a:t>
            </a:r>
            <a:r>
              <a:rPr lang="de-DE" altLang="de-DE" sz="2400" dirty="0" err="1"/>
              <a:t>this</a:t>
            </a:r>
            <a:r>
              <a:rPr lang="de-DE" altLang="de-DE" sz="2400" dirty="0"/>
              <a:t> </a:t>
            </a:r>
            <a:r>
              <a:rPr lang="de-DE" altLang="de-DE" sz="2400" dirty="0" err="1"/>
              <a:t>be</a:t>
            </a:r>
            <a:r>
              <a:rPr lang="de-DE" altLang="de-DE" sz="2400" dirty="0"/>
              <a:t> </a:t>
            </a:r>
            <a:r>
              <a:rPr lang="de-DE" altLang="de-DE" sz="2400" dirty="0" err="1"/>
              <a:t>made</a:t>
            </a:r>
            <a:r>
              <a:rPr lang="de-DE" altLang="de-DE" sz="2400" dirty="0"/>
              <a:t> easy </a:t>
            </a:r>
            <a:r>
              <a:rPr lang="de-DE" altLang="de-DE" sz="2400" dirty="0" err="1"/>
              <a:t>or</a:t>
            </a:r>
            <a:r>
              <a:rPr lang="de-DE" altLang="de-DE" sz="2400" dirty="0"/>
              <a:t> not? </a:t>
            </a:r>
          </a:p>
          <a:p>
            <a:pPr>
              <a:buFont typeface="Wingdings" panose="05000000000000000000" pitchFamily="2" charset="2"/>
              <a:buChar char="ü"/>
              <a:defRPr/>
            </a:pPr>
            <a:r>
              <a:rPr lang="de-DE" altLang="de-DE" sz="2400" dirty="0"/>
              <a:t>          Generally </a:t>
            </a:r>
            <a:r>
              <a:rPr lang="de-DE" altLang="de-DE" sz="2400" dirty="0" err="1"/>
              <a:t>it</a:t>
            </a:r>
            <a:r>
              <a:rPr lang="de-DE" altLang="de-DE" sz="2400" dirty="0"/>
              <a:t> </a:t>
            </a:r>
            <a:r>
              <a:rPr lang="de-DE" altLang="de-DE" sz="2400" dirty="0" err="1"/>
              <a:t>should</a:t>
            </a:r>
            <a:r>
              <a:rPr lang="de-DE" altLang="de-DE" sz="2400" dirty="0"/>
              <a:t> </a:t>
            </a:r>
            <a:r>
              <a:rPr lang="de-DE" altLang="de-DE" sz="2400" dirty="0" err="1"/>
              <a:t>be</a:t>
            </a:r>
            <a:r>
              <a:rPr lang="de-DE" altLang="de-DE" sz="2400" dirty="0"/>
              <a:t> </a:t>
            </a:r>
            <a:r>
              <a:rPr lang="de-DE" altLang="de-DE" sz="2400" dirty="0" err="1"/>
              <a:t>made</a:t>
            </a:r>
            <a:r>
              <a:rPr lang="de-DE" altLang="de-DE" sz="2400" dirty="0"/>
              <a:t> not </a:t>
            </a:r>
            <a:r>
              <a:rPr lang="de-DE" altLang="de-DE" sz="2400" dirty="0" err="1"/>
              <a:t>too</a:t>
            </a:r>
            <a:r>
              <a:rPr lang="de-DE" altLang="de-DE" sz="2400" dirty="0"/>
              <a:t> </a:t>
            </a:r>
            <a:r>
              <a:rPr lang="de-DE" altLang="de-DE" sz="2400" dirty="0" err="1"/>
              <a:t>difficult</a:t>
            </a:r>
            <a:r>
              <a:rPr lang="de-DE" altLang="de-DE" sz="2400" dirty="0"/>
              <a:t> </a:t>
            </a:r>
          </a:p>
          <a:p>
            <a:pPr marL="0" indent="0">
              <a:buFontTx/>
              <a:buNone/>
              <a:defRPr/>
            </a:pPr>
            <a:r>
              <a:rPr lang="de-DE" altLang="de-DE" sz="2400" dirty="0"/>
              <a:t>              but </a:t>
            </a:r>
            <a:r>
              <a:rPr lang="de-DE" altLang="de-DE" sz="2400" dirty="0" err="1"/>
              <a:t>the</a:t>
            </a:r>
            <a:r>
              <a:rPr lang="de-DE" altLang="de-DE" sz="2400" dirty="0"/>
              <a:t> </a:t>
            </a:r>
            <a:r>
              <a:rPr lang="de-DE" altLang="de-DE" sz="2400" dirty="0" err="1"/>
              <a:t>employer</a:t>
            </a:r>
            <a:r>
              <a:rPr lang="de-DE" altLang="de-DE" sz="2400" dirty="0"/>
              <a:t> </a:t>
            </a:r>
            <a:r>
              <a:rPr lang="de-DE" altLang="de-DE" sz="2400" dirty="0" err="1"/>
              <a:t>has</a:t>
            </a:r>
            <a:r>
              <a:rPr lang="de-DE" altLang="de-DE" sz="2400" dirty="0"/>
              <a:t> a </a:t>
            </a:r>
            <a:r>
              <a:rPr lang="de-DE" altLang="de-DE" sz="2400" dirty="0" err="1"/>
              <a:t>certain</a:t>
            </a:r>
            <a:r>
              <a:rPr lang="de-DE" altLang="de-DE" sz="2400" dirty="0"/>
              <a:t> </a:t>
            </a:r>
            <a:r>
              <a:rPr lang="de-DE" altLang="de-DE" sz="2400" dirty="0" err="1"/>
              <a:t>interest</a:t>
            </a:r>
            <a:r>
              <a:rPr lang="de-DE" altLang="de-DE" sz="2400" dirty="0"/>
              <a:t> </a:t>
            </a:r>
            <a:r>
              <a:rPr lang="de-DE" altLang="de-DE" sz="2400" dirty="0" err="1"/>
              <a:t>to</a:t>
            </a:r>
            <a:r>
              <a:rPr lang="de-DE" altLang="de-DE" sz="2400" dirty="0"/>
              <a:t> </a:t>
            </a:r>
          </a:p>
          <a:p>
            <a:pPr marL="0" indent="0">
              <a:buFontTx/>
              <a:buNone/>
              <a:defRPr/>
            </a:pPr>
            <a:r>
              <a:rPr lang="de-DE" altLang="de-DE" sz="2400" dirty="0"/>
              <a:t>              </a:t>
            </a:r>
            <a:r>
              <a:rPr lang="de-DE" altLang="de-DE" sz="2400" dirty="0" err="1"/>
              <a:t>know</a:t>
            </a:r>
            <a:r>
              <a:rPr lang="de-DE" altLang="de-DE" sz="2400" dirty="0"/>
              <a:t> </a:t>
            </a:r>
            <a:r>
              <a:rPr lang="de-DE" altLang="de-DE" sz="2400" dirty="0" err="1"/>
              <a:t>early</a:t>
            </a:r>
            <a:r>
              <a:rPr lang="de-DE" altLang="de-DE" sz="2400" dirty="0"/>
              <a:t> </a:t>
            </a:r>
            <a:r>
              <a:rPr lang="de-DE" altLang="de-DE" sz="2400" dirty="0" err="1"/>
              <a:t>enough</a:t>
            </a:r>
            <a:r>
              <a:rPr lang="de-DE" altLang="de-DE" sz="2400" dirty="0"/>
              <a:t> in </a:t>
            </a:r>
            <a:r>
              <a:rPr lang="de-DE" altLang="de-DE" sz="2400" dirty="0" err="1"/>
              <a:t>advance</a:t>
            </a:r>
            <a:r>
              <a:rPr lang="de-DE" altLang="de-DE" sz="2400" dirty="0"/>
              <a:t> </a:t>
            </a:r>
            <a:r>
              <a:rPr lang="de-DE" altLang="de-DE" sz="2400" dirty="0" err="1"/>
              <a:t>that</a:t>
            </a:r>
            <a:r>
              <a:rPr lang="de-DE" altLang="de-DE" sz="2400" dirty="0"/>
              <a:t> </a:t>
            </a:r>
            <a:r>
              <a:rPr lang="de-DE" altLang="de-DE" sz="2400" dirty="0" err="1"/>
              <a:t>the</a:t>
            </a:r>
            <a:r>
              <a:rPr lang="de-DE" altLang="de-DE" sz="2400" dirty="0"/>
              <a:t> </a:t>
            </a:r>
          </a:p>
          <a:p>
            <a:pPr marL="0" indent="0">
              <a:buFontTx/>
              <a:buNone/>
              <a:defRPr/>
            </a:pPr>
            <a:r>
              <a:rPr lang="de-DE" altLang="de-DE" sz="2400" dirty="0"/>
              <a:t>              </a:t>
            </a:r>
            <a:r>
              <a:rPr lang="de-DE" altLang="de-DE" sz="2400" dirty="0" err="1"/>
              <a:t>worker</a:t>
            </a:r>
            <a:r>
              <a:rPr lang="de-DE" altLang="de-DE" sz="2400" dirty="0"/>
              <a:t> will </a:t>
            </a:r>
            <a:r>
              <a:rPr lang="de-DE" altLang="de-DE" sz="2400" dirty="0" err="1"/>
              <a:t>leave</a:t>
            </a:r>
            <a:r>
              <a:rPr lang="de-DE" altLang="de-DE" sz="2400" dirty="0"/>
              <a:t> </a:t>
            </a:r>
            <a:r>
              <a:rPr lang="de-DE" altLang="de-DE" sz="2400" dirty="0" err="1"/>
              <a:t>the</a:t>
            </a:r>
            <a:r>
              <a:rPr lang="de-DE" altLang="de-DE" sz="2400" dirty="0"/>
              <a:t> </a:t>
            </a:r>
            <a:r>
              <a:rPr lang="de-DE" altLang="de-DE" sz="2400" dirty="0" err="1"/>
              <a:t>company</a:t>
            </a:r>
            <a:r>
              <a:rPr lang="de-DE" altLang="de-DE" sz="2400" dirty="0"/>
              <a:t> – he </a:t>
            </a:r>
            <a:r>
              <a:rPr lang="de-DE" altLang="de-DE" sz="2400" dirty="0" err="1"/>
              <a:t>may</a:t>
            </a:r>
            <a:r>
              <a:rPr lang="de-DE" altLang="de-DE" sz="2400" dirty="0"/>
              <a:t> </a:t>
            </a:r>
          </a:p>
          <a:p>
            <a:pPr marL="0" indent="0">
              <a:buFontTx/>
              <a:buNone/>
              <a:defRPr/>
            </a:pPr>
            <a:r>
              <a:rPr lang="de-DE" altLang="de-DE" sz="2400" dirty="0"/>
              <a:t>              </a:t>
            </a:r>
            <a:r>
              <a:rPr lang="de-DE" altLang="de-DE" sz="2400" dirty="0" err="1"/>
              <a:t>have</a:t>
            </a:r>
            <a:r>
              <a:rPr lang="de-DE" altLang="de-DE" sz="2400" dirty="0"/>
              <a:t> </a:t>
            </a:r>
            <a:r>
              <a:rPr lang="de-DE" altLang="de-DE" sz="2400" dirty="0" err="1"/>
              <a:t>to</a:t>
            </a:r>
            <a:r>
              <a:rPr lang="de-DE" altLang="de-DE" sz="2400" dirty="0"/>
              <a:t> </a:t>
            </a:r>
            <a:r>
              <a:rPr lang="de-DE" altLang="de-DE" sz="2400" dirty="0" err="1"/>
              <a:t>fill</a:t>
            </a:r>
            <a:r>
              <a:rPr lang="de-DE" altLang="de-DE" sz="2400" dirty="0"/>
              <a:t> </a:t>
            </a:r>
            <a:r>
              <a:rPr lang="de-DE" altLang="de-DE" sz="2400" dirty="0" err="1"/>
              <a:t>the</a:t>
            </a:r>
            <a:r>
              <a:rPr lang="de-DE" altLang="de-DE" sz="2400" dirty="0"/>
              <a:t> </a:t>
            </a:r>
            <a:r>
              <a:rPr lang="de-DE" altLang="de-DE" sz="2400" dirty="0" err="1"/>
              <a:t>position</a:t>
            </a:r>
            <a:r>
              <a:rPr lang="de-DE" altLang="de-DE" sz="2400" dirty="0"/>
              <a:t>.</a:t>
            </a:r>
          </a:p>
          <a:p>
            <a:pPr>
              <a:defRPr/>
            </a:pPr>
            <a:endParaRPr lang="de-DE"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1">
            <a:extLst>
              <a:ext uri="{FF2B5EF4-FFF2-40B4-BE49-F238E27FC236}">
                <a16:creationId xmlns="" xmlns:a16="http://schemas.microsoft.com/office/drawing/2014/main" id="{C480A48E-EA4B-4474-9BA3-455CD7981997}"/>
              </a:ext>
            </a:extLst>
          </p:cNvPr>
          <p:cNvSpPr>
            <a:spLocks noGrp="1"/>
          </p:cNvSpPr>
          <p:nvPr>
            <p:ph type="title"/>
          </p:nvPr>
        </p:nvSpPr>
        <p:spPr/>
        <p:txBody>
          <a:bodyPr/>
          <a:lstStyle/>
          <a:p>
            <a:r>
              <a:rPr lang="de-DE" altLang="de-DE" sz="2800"/>
              <a:t>Termination and End of Labor  Contracts</a:t>
            </a:r>
          </a:p>
        </p:txBody>
      </p:sp>
      <p:sp>
        <p:nvSpPr>
          <p:cNvPr id="3" name="Inhaltsplatzhalter 2">
            <a:extLst>
              <a:ext uri="{FF2B5EF4-FFF2-40B4-BE49-F238E27FC236}">
                <a16:creationId xmlns="" xmlns:a16="http://schemas.microsoft.com/office/drawing/2014/main" id="{0035C820-9DE5-4415-B9BD-FAE77EBCB7EF}"/>
              </a:ext>
            </a:extLst>
          </p:cNvPr>
          <p:cNvSpPr>
            <a:spLocks noGrp="1"/>
          </p:cNvSpPr>
          <p:nvPr>
            <p:ph idx="1"/>
          </p:nvPr>
        </p:nvSpPr>
        <p:spPr/>
        <p:txBody>
          <a:bodyPr/>
          <a:lstStyle/>
          <a:p>
            <a:pPr>
              <a:buFont typeface="Wingdings" panose="05000000000000000000" pitchFamily="2" charset="2"/>
              <a:buChar char="Ø"/>
              <a:defRPr/>
            </a:pPr>
            <a:r>
              <a:rPr lang="de-DE" altLang="de-DE" sz="2800" dirty="0"/>
              <a:t> So in </a:t>
            </a:r>
            <a:r>
              <a:rPr lang="de-DE" altLang="de-DE" sz="2800" dirty="0" err="1"/>
              <a:t>case</a:t>
            </a:r>
            <a:r>
              <a:rPr lang="de-DE" altLang="de-DE" sz="2800" dirty="0"/>
              <a:t> </a:t>
            </a:r>
            <a:r>
              <a:rPr lang="de-DE" altLang="de-DE" sz="2800" dirty="0" err="1"/>
              <a:t>of</a:t>
            </a:r>
            <a:r>
              <a:rPr lang="de-DE" altLang="de-DE" sz="2800" dirty="0"/>
              <a:t> </a:t>
            </a:r>
            <a:r>
              <a:rPr lang="de-DE" altLang="de-DE" sz="2800" dirty="0" err="1"/>
              <a:t>the</a:t>
            </a:r>
            <a:r>
              <a:rPr lang="de-DE" altLang="de-DE" sz="2800" dirty="0"/>
              <a:t> </a:t>
            </a:r>
            <a:r>
              <a:rPr lang="de-DE" altLang="de-DE" sz="2800" dirty="0" err="1"/>
              <a:t>employee</a:t>
            </a:r>
            <a:r>
              <a:rPr lang="de-DE" altLang="de-DE" sz="2800" dirty="0"/>
              <a:t> </a:t>
            </a:r>
            <a:r>
              <a:rPr lang="de-DE" altLang="de-DE" sz="2800" dirty="0" err="1"/>
              <a:t>wants</a:t>
            </a:r>
            <a:r>
              <a:rPr lang="de-DE" altLang="de-DE" sz="2800" dirty="0"/>
              <a:t> </a:t>
            </a:r>
            <a:r>
              <a:rPr lang="de-DE" altLang="de-DE" sz="2800" dirty="0" err="1"/>
              <a:t>to</a:t>
            </a:r>
            <a:r>
              <a:rPr lang="de-DE" altLang="de-DE" sz="2800" dirty="0"/>
              <a:t> </a:t>
            </a:r>
            <a:r>
              <a:rPr lang="de-DE" altLang="de-DE" sz="2800" dirty="0" err="1"/>
              <a:t>leave</a:t>
            </a:r>
            <a:r>
              <a:rPr lang="de-DE" altLang="de-DE" sz="2800" dirty="0"/>
              <a:t> </a:t>
            </a:r>
          </a:p>
          <a:p>
            <a:pPr>
              <a:buFont typeface="Wingdings" panose="05000000000000000000" pitchFamily="2" charset="2"/>
              <a:buChar char="ü"/>
              <a:defRPr/>
            </a:pPr>
            <a:r>
              <a:rPr lang="de-DE" altLang="de-DE" sz="2800" dirty="0"/>
              <a:t>      </a:t>
            </a:r>
            <a:r>
              <a:rPr lang="de-DE" altLang="de-DE" sz="2800" dirty="0" err="1"/>
              <a:t>there</a:t>
            </a:r>
            <a:r>
              <a:rPr lang="de-DE" altLang="de-DE" sz="2800" dirty="0"/>
              <a:t> </a:t>
            </a:r>
            <a:r>
              <a:rPr lang="de-DE" altLang="de-DE" sz="2800" dirty="0" err="1"/>
              <a:t>are</a:t>
            </a:r>
            <a:r>
              <a:rPr lang="de-DE" altLang="de-DE" sz="2800" dirty="0"/>
              <a:t> just </a:t>
            </a:r>
            <a:r>
              <a:rPr lang="de-DE" altLang="de-DE" sz="2800" dirty="0" err="1"/>
              <a:t>some</a:t>
            </a:r>
            <a:r>
              <a:rPr lang="de-DE" altLang="de-DE" sz="2800" dirty="0"/>
              <a:t> </a:t>
            </a:r>
            <a:r>
              <a:rPr lang="de-DE" altLang="de-DE" sz="2800" dirty="0" err="1"/>
              <a:t>periods</a:t>
            </a:r>
            <a:r>
              <a:rPr lang="de-DE" altLang="de-DE" sz="2800" dirty="0"/>
              <a:t> </a:t>
            </a:r>
            <a:r>
              <a:rPr lang="de-DE" altLang="de-DE" sz="2800" dirty="0" err="1"/>
              <a:t>to</a:t>
            </a:r>
            <a:r>
              <a:rPr lang="de-DE" altLang="de-DE" sz="2800" dirty="0"/>
              <a:t> </a:t>
            </a:r>
            <a:r>
              <a:rPr lang="de-DE" altLang="de-DE" sz="2800" dirty="0" err="1"/>
              <a:t>be</a:t>
            </a:r>
            <a:r>
              <a:rPr lang="de-DE" altLang="de-DE" sz="2800" dirty="0"/>
              <a:t> </a:t>
            </a:r>
            <a:r>
              <a:rPr lang="de-DE" altLang="de-DE" sz="2800" dirty="0" err="1"/>
              <a:t>taken</a:t>
            </a:r>
            <a:endParaRPr lang="de-DE" altLang="de-DE" sz="2800" dirty="0"/>
          </a:p>
          <a:p>
            <a:pPr marL="0" indent="0">
              <a:buFontTx/>
              <a:buNone/>
              <a:defRPr/>
            </a:pPr>
            <a:r>
              <a:rPr lang="de-DE" altLang="de-DE" sz="2800" dirty="0"/>
              <a:t>         </a:t>
            </a:r>
            <a:r>
              <a:rPr lang="de-DE" altLang="de-DE" sz="2800" dirty="0" err="1"/>
              <a:t>into</a:t>
            </a:r>
            <a:r>
              <a:rPr lang="de-DE" altLang="de-DE" sz="2800" dirty="0"/>
              <a:t> </a:t>
            </a:r>
            <a:r>
              <a:rPr lang="de-DE" altLang="de-DE" sz="2800" dirty="0" err="1"/>
              <a:t>account</a:t>
            </a:r>
            <a:r>
              <a:rPr lang="de-DE" altLang="de-DE" sz="2800" dirty="0"/>
              <a:t> – </a:t>
            </a:r>
          </a:p>
          <a:p>
            <a:pPr>
              <a:buFont typeface="Wingdings" panose="05000000000000000000" pitchFamily="2" charset="2"/>
              <a:buChar char="ü"/>
              <a:defRPr/>
            </a:pPr>
            <a:r>
              <a:rPr lang="de-DE" altLang="de-DE" sz="2800" dirty="0"/>
              <a:t>      he </a:t>
            </a:r>
            <a:r>
              <a:rPr lang="de-DE" altLang="de-DE" sz="2800" dirty="0" err="1"/>
              <a:t>does</a:t>
            </a:r>
            <a:r>
              <a:rPr lang="de-DE" altLang="de-DE" sz="2800" dirty="0"/>
              <a:t> not </a:t>
            </a:r>
            <a:r>
              <a:rPr lang="de-DE" altLang="de-DE" sz="2800" dirty="0" err="1"/>
              <a:t>have</a:t>
            </a:r>
            <a:r>
              <a:rPr lang="de-DE" altLang="de-DE" sz="2800" dirty="0"/>
              <a:t> </a:t>
            </a:r>
            <a:r>
              <a:rPr lang="de-DE" altLang="de-DE" sz="2800" dirty="0" err="1"/>
              <a:t>to</a:t>
            </a:r>
            <a:r>
              <a:rPr lang="de-DE" altLang="de-DE" sz="2800" dirty="0"/>
              <a:t> </a:t>
            </a:r>
            <a:r>
              <a:rPr lang="de-DE" altLang="de-DE" sz="2800" dirty="0" err="1"/>
              <a:t>prove</a:t>
            </a:r>
            <a:r>
              <a:rPr lang="de-DE" altLang="de-DE" sz="2800" dirty="0"/>
              <a:t> a </a:t>
            </a:r>
            <a:r>
              <a:rPr lang="de-DE" altLang="de-DE" sz="2800" dirty="0" err="1"/>
              <a:t>certain</a:t>
            </a:r>
            <a:r>
              <a:rPr lang="de-DE" altLang="de-DE" sz="2800" dirty="0"/>
              <a:t> </a:t>
            </a:r>
          </a:p>
          <a:p>
            <a:pPr marL="0" indent="0">
              <a:buFontTx/>
              <a:buNone/>
              <a:defRPr/>
            </a:pPr>
            <a:r>
              <a:rPr lang="de-DE" altLang="de-DE" sz="2800" dirty="0"/>
              <a:t>         </a:t>
            </a:r>
            <a:r>
              <a:rPr lang="de-DE" altLang="de-DE" sz="2800" dirty="0" err="1"/>
              <a:t>good</a:t>
            </a:r>
            <a:r>
              <a:rPr lang="de-DE" altLang="de-DE" sz="2800" dirty="0"/>
              <a:t> </a:t>
            </a:r>
            <a:r>
              <a:rPr lang="de-DE" altLang="de-DE" sz="2800" dirty="0" err="1"/>
              <a:t>reason</a:t>
            </a:r>
            <a:r>
              <a:rPr lang="de-DE" altLang="de-DE" sz="2800" dirty="0"/>
              <a:t>  </a:t>
            </a:r>
          </a:p>
          <a:p>
            <a:pPr>
              <a:buFont typeface="Wingdings" panose="05000000000000000000" pitchFamily="2" charset="2"/>
              <a:buChar char="ü"/>
              <a:defRPr/>
            </a:pPr>
            <a:r>
              <a:rPr lang="de-DE" altLang="de-DE" sz="2800" dirty="0"/>
              <a:t>      </a:t>
            </a:r>
            <a:r>
              <a:rPr lang="de-DE" altLang="de-DE" sz="2800" dirty="0" err="1"/>
              <a:t>it</a:t>
            </a:r>
            <a:r>
              <a:rPr lang="de-DE" altLang="de-DE" sz="2800" dirty="0"/>
              <a:t> </a:t>
            </a:r>
            <a:r>
              <a:rPr lang="de-DE" altLang="de-DE" sz="2800" dirty="0" err="1"/>
              <a:t>is</a:t>
            </a:r>
            <a:r>
              <a:rPr lang="de-DE" altLang="de-DE" sz="2800" dirty="0"/>
              <a:t> </a:t>
            </a:r>
            <a:r>
              <a:rPr lang="de-DE" altLang="de-DE" sz="2800" dirty="0" err="1"/>
              <a:t>enough</a:t>
            </a:r>
            <a:r>
              <a:rPr lang="de-DE" altLang="de-DE" sz="2800" dirty="0"/>
              <a:t> </a:t>
            </a:r>
            <a:r>
              <a:rPr lang="de-DE" altLang="de-DE" sz="2800" dirty="0" err="1"/>
              <a:t>if</a:t>
            </a:r>
            <a:r>
              <a:rPr lang="de-DE" altLang="de-DE" sz="2800" dirty="0"/>
              <a:t> he </a:t>
            </a:r>
            <a:r>
              <a:rPr lang="de-DE" altLang="de-DE" sz="2800" dirty="0" err="1"/>
              <a:t>gives</a:t>
            </a:r>
            <a:r>
              <a:rPr lang="de-DE" altLang="de-DE" sz="2800" dirty="0"/>
              <a:t> </a:t>
            </a:r>
            <a:r>
              <a:rPr lang="de-DE" altLang="de-DE" sz="2800" dirty="0" err="1"/>
              <a:t>enough</a:t>
            </a:r>
            <a:r>
              <a:rPr lang="de-DE" altLang="de-DE" sz="2800" dirty="0"/>
              <a:t> time </a:t>
            </a:r>
            <a:r>
              <a:rPr lang="de-DE" altLang="de-DE" sz="2800" dirty="0" err="1"/>
              <a:t>to</a:t>
            </a:r>
            <a:endParaRPr lang="de-DE" altLang="de-DE" sz="2800" dirty="0"/>
          </a:p>
          <a:p>
            <a:pPr marL="0" indent="0">
              <a:buFontTx/>
              <a:buNone/>
              <a:defRPr/>
            </a:pPr>
            <a:r>
              <a:rPr lang="de-DE" altLang="de-DE" sz="2800" dirty="0"/>
              <a:t>         </a:t>
            </a:r>
            <a:r>
              <a:rPr lang="de-DE" altLang="de-DE" sz="2800" dirty="0" err="1"/>
              <a:t>the</a:t>
            </a:r>
            <a:r>
              <a:rPr lang="de-DE" altLang="de-DE" sz="2800" dirty="0"/>
              <a:t> </a:t>
            </a:r>
            <a:r>
              <a:rPr lang="de-DE" altLang="de-DE" sz="2800" dirty="0" err="1"/>
              <a:t>employer</a:t>
            </a:r>
            <a:r>
              <a:rPr lang="de-DE" altLang="de-DE" sz="2800" dirty="0"/>
              <a:t> </a:t>
            </a:r>
            <a:r>
              <a:rPr lang="de-DE" altLang="de-DE" sz="2800" dirty="0" err="1"/>
              <a:t>to</a:t>
            </a:r>
            <a:r>
              <a:rPr lang="de-DE" altLang="de-DE" sz="2800" dirty="0"/>
              <a:t> find </a:t>
            </a:r>
            <a:r>
              <a:rPr lang="de-DE" altLang="de-DE" sz="2800" dirty="0" err="1"/>
              <a:t>another</a:t>
            </a:r>
            <a:r>
              <a:rPr lang="de-DE" altLang="de-DE" sz="2800" dirty="0"/>
              <a:t> </a:t>
            </a:r>
            <a:r>
              <a:rPr lang="de-DE" altLang="de-DE" sz="2800" dirty="0" err="1"/>
              <a:t>one</a:t>
            </a:r>
            <a:r>
              <a:rPr lang="de-DE" altLang="de-DE" sz="2800" dirty="0"/>
              <a:t> </a:t>
            </a:r>
          </a:p>
          <a:p>
            <a:pPr marL="0" indent="0">
              <a:buFontTx/>
              <a:buNone/>
              <a:defRPr/>
            </a:pPr>
            <a:r>
              <a:rPr lang="de-DE" altLang="de-DE" sz="2800" dirty="0"/>
              <a:t>         </a:t>
            </a:r>
            <a:r>
              <a:rPr lang="de-DE" altLang="de-DE" sz="2800" dirty="0" err="1"/>
              <a:t>replacing</a:t>
            </a:r>
            <a:r>
              <a:rPr lang="de-DE" altLang="de-DE" sz="2800" dirty="0"/>
              <a:t> </a:t>
            </a:r>
            <a:r>
              <a:rPr lang="de-DE" altLang="de-DE" sz="2800" dirty="0" err="1"/>
              <a:t>him</a:t>
            </a:r>
            <a:r>
              <a:rPr lang="de-DE" altLang="de-DE" sz="2800" dirty="0"/>
              <a:t>. </a:t>
            </a:r>
          </a:p>
          <a:p>
            <a:pPr>
              <a:buFont typeface="Wingdings" panose="05000000000000000000" pitchFamily="2" charset="2"/>
              <a:buChar char="§"/>
              <a:defRPr/>
            </a:pPr>
            <a:r>
              <a:rPr lang="de-DE" altLang="de-DE" sz="2800" dirty="0"/>
              <a:t>So </a:t>
            </a:r>
            <a:r>
              <a:rPr lang="de-DE" altLang="de-DE" sz="2800" dirty="0" err="1"/>
              <a:t>there</a:t>
            </a:r>
            <a:r>
              <a:rPr lang="de-DE" altLang="de-DE" sz="2800" dirty="0"/>
              <a:t> </a:t>
            </a:r>
            <a:r>
              <a:rPr lang="de-DE" altLang="de-DE" sz="2800" dirty="0" err="1"/>
              <a:t>are</a:t>
            </a:r>
            <a:r>
              <a:rPr lang="de-DE" altLang="de-DE" sz="2800" dirty="0"/>
              <a:t> </a:t>
            </a:r>
            <a:r>
              <a:rPr lang="de-DE" altLang="de-DE" sz="2800" dirty="0" err="1"/>
              <a:t>only</a:t>
            </a:r>
            <a:r>
              <a:rPr lang="de-DE" altLang="de-DE" sz="2800" dirty="0"/>
              <a:t> </a:t>
            </a:r>
            <a:r>
              <a:rPr lang="de-DE" altLang="de-DE" sz="2800" dirty="0" err="1"/>
              <a:t>some</a:t>
            </a:r>
            <a:r>
              <a:rPr lang="de-DE" altLang="de-DE" sz="2800" dirty="0"/>
              <a:t> </a:t>
            </a:r>
            <a:r>
              <a:rPr lang="de-DE" altLang="de-DE" sz="2800" dirty="0" err="1"/>
              <a:t>necessary</a:t>
            </a:r>
            <a:r>
              <a:rPr lang="de-DE" altLang="de-DE" sz="2800" dirty="0"/>
              <a:t> </a:t>
            </a:r>
            <a:r>
              <a:rPr lang="de-DE" altLang="de-DE" sz="2800" dirty="0" err="1"/>
              <a:t>periods</a:t>
            </a:r>
            <a:r>
              <a:rPr lang="de-DE" altLang="de-DE" sz="2800" dirty="0"/>
              <a:t> </a:t>
            </a:r>
            <a:r>
              <a:rPr lang="de-DE" altLang="de-DE" sz="2800" dirty="0" err="1"/>
              <a:t>of</a:t>
            </a:r>
            <a:r>
              <a:rPr lang="de-DE" altLang="de-DE" sz="2800" dirty="0"/>
              <a:t> </a:t>
            </a:r>
            <a:r>
              <a:rPr lang="de-DE" altLang="de-DE" sz="2800" dirty="0" err="1"/>
              <a:t>notifiction</a:t>
            </a:r>
            <a:r>
              <a:rPr lang="de-DE" altLang="de-DE" sz="2800" dirty="0"/>
              <a:t>  </a:t>
            </a:r>
            <a:endParaRPr lang="de-DE" sz="2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el 1">
            <a:extLst>
              <a:ext uri="{FF2B5EF4-FFF2-40B4-BE49-F238E27FC236}">
                <a16:creationId xmlns="" xmlns:a16="http://schemas.microsoft.com/office/drawing/2014/main" id="{5079D23D-A750-43A4-87AB-CC8DE93DD57D}"/>
              </a:ext>
            </a:extLst>
          </p:cNvPr>
          <p:cNvSpPr>
            <a:spLocks noGrp="1"/>
          </p:cNvSpPr>
          <p:nvPr>
            <p:ph type="title"/>
          </p:nvPr>
        </p:nvSpPr>
        <p:spPr/>
        <p:txBody>
          <a:bodyPr/>
          <a:lstStyle/>
          <a:p>
            <a:r>
              <a:rPr lang="en-US" altLang="zh-CN">
                <a:ea typeface="宋体" panose="02010600030101010101" pitchFamily="2" charset="-122"/>
              </a:rPr>
              <a:t>Termination of Labor Contract</a:t>
            </a:r>
            <a:endParaRPr lang="de-DE" altLang="de-DE"/>
          </a:p>
        </p:txBody>
      </p:sp>
      <p:sp>
        <p:nvSpPr>
          <p:cNvPr id="3" name="Inhaltsplatzhalter 2">
            <a:extLst>
              <a:ext uri="{FF2B5EF4-FFF2-40B4-BE49-F238E27FC236}">
                <a16:creationId xmlns="" xmlns:a16="http://schemas.microsoft.com/office/drawing/2014/main" id="{E9E92EEF-590B-413E-BC09-255A6A676B07}"/>
              </a:ext>
            </a:extLst>
          </p:cNvPr>
          <p:cNvSpPr>
            <a:spLocks noGrp="1"/>
          </p:cNvSpPr>
          <p:nvPr>
            <p:ph idx="1"/>
          </p:nvPr>
        </p:nvSpPr>
        <p:spPr/>
        <p:txBody>
          <a:bodyPr/>
          <a:lstStyle/>
          <a:p>
            <a:pPr>
              <a:lnSpc>
                <a:spcPct val="90000"/>
              </a:lnSpc>
              <a:buFont typeface="Wingdings" panose="05000000000000000000" pitchFamily="2" charset="2"/>
              <a:buChar char="Ø"/>
              <a:defRPr/>
            </a:pPr>
            <a:r>
              <a:rPr lang="de-DE" altLang="de-DE" sz="2200" dirty="0" err="1"/>
              <a:t>Now</a:t>
            </a:r>
            <a:r>
              <a:rPr lang="de-DE" altLang="de-DE" sz="2200" dirty="0"/>
              <a:t> in </a:t>
            </a:r>
            <a:r>
              <a:rPr lang="de-DE" altLang="de-DE" sz="2200" dirty="0" err="1"/>
              <a:t>case</a:t>
            </a:r>
            <a:r>
              <a:rPr lang="de-DE" altLang="de-DE" sz="2200" dirty="0"/>
              <a:t> </a:t>
            </a:r>
            <a:r>
              <a:rPr lang="de-DE" altLang="de-DE" sz="2200" dirty="0" err="1"/>
              <a:t>the</a:t>
            </a:r>
            <a:r>
              <a:rPr lang="de-DE" altLang="de-DE" sz="2200" dirty="0"/>
              <a:t> </a:t>
            </a:r>
            <a:r>
              <a:rPr lang="de-DE" altLang="de-DE" sz="2200" dirty="0" err="1"/>
              <a:t>employer</a:t>
            </a:r>
            <a:r>
              <a:rPr lang="de-DE" altLang="de-DE" sz="2200" dirty="0"/>
              <a:t> </a:t>
            </a:r>
            <a:r>
              <a:rPr lang="de-DE" altLang="de-DE" sz="2200" dirty="0" err="1"/>
              <a:t>wants</a:t>
            </a:r>
            <a:r>
              <a:rPr lang="de-DE" altLang="de-DE" sz="2200" dirty="0"/>
              <a:t> </a:t>
            </a:r>
            <a:r>
              <a:rPr lang="de-DE" altLang="de-DE" sz="2200" dirty="0" err="1"/>
              <a:t>to</a:t>
            </a:r>
            <a:r>
              <a:rPr lang="de-DE" altLang="de-DE" sz="2200" dirty="0"/>
              <a:t> </a:t>
            </a:r>
            <a:r>
              <a:rPr lang="de-DE" altLang="de-DE" sz="2200" dirty="0" err="1"/>
              <a:t>dismiss</a:t>
            </a:r>
            <a:r>
              <a:rPr lang="de-DE" altLang="de-DE" sz="2200" dirty="0"/>
              <a:t> </a:t>
            </a:r>
            <a:r>
              <a:rPr lang="de-DE" altLang="de-DE" sz="2200" dirty="0" err="1"/>
              <a:t>somebody</a:t>
            </a:r>
            <a:r>
              <a:rPr lang="de-DE" altLang="de-DE" sz="2200" dirty="0"/>
              <a:t>. </a:t>
            </a:r>
          </a:p>
          <a:p>
            <a:pPr>
              <a:lnSpc>
                <a:spcPct val="90000"/>
              </a:lnSpc>
              <a:buFont typeface="Wingdings" panose="05000000000000000000" pitchFamily="2" charset="2"/>
              <a:buChar char="v"/>
              <a:defRPr/>
            </a:pPr>
            <a:r>
              <a:rPr lang="de-DE" altLang="de-DE" sz="2200" dirty="0"/>
              <a:t>     </a:t>
            </a:r>
            <a:r>
              <a:rPr lang="de-DE" altLang="de-DE" sz="2200" dirty="0" err="1"/>
              <a:t>Should</a:t>
            </a:r>
            <a:r>
              <a:rPr lang="de-DE" altLang="de-DE" sz="2200" dirty="0"/>
              <a:t> </a:t>
            </a:r>
            <a:r>
              <a:rPr lang="de-DE" altLang="de-DE" sz="2200" dirty="0" err="1"/>
              <a:t>this</a:t>
            </a:r>
            <a:r>
              <a:rPr lang="de-DE" altLang="de-DE" sz="2200" dirty="0"/>
              <a:t> </a:t>
            </a:r>
            <a:r>
              <a:rPr lang="de-DE" altLang="de-DE" sz="2200" dirty="0" err="1"/>
              <a:t>be</a:t>
            </a:r>
            <a:r>
              <a:rPr lang="de-DE" altLang="de-DE" sz="2200" dirty="0"/>
              <a:t> easy? </a:t>
            </a:r>
          </a:p>
          <a:p>
            <a:pPr>
              <a:lnSpc>
                <a:spcPct val="90000"/>
              </a:lnSpc>
              <a:buFont typeface="Wingdings" panose="05000000000000000000" pitchFamily="2" charset="2"/>
              <a:buChar char="ü"/>
              <a:defRPr/>
            </a:pPr>
            <a:r>
              <a:rPr lang="de-DE" altLang="de-DE" sz="2200" dirty="0"/>
              <a:t>          </a:t>
            </a:r>
            <a:r>
              <a:rPr lang="de-DE" altLang="de-DE" sz="2200" dirty="0" err="1"/>
              <a:t>Very</a:t>
            </a:r>
            <a:r>
              <a:rPr lang="de-DE" altLang="de-DE" sz="2200" dirty="0"/>
              <a:t> </a:t>
            </a:r>
            <a:r>
              <a:rPr lang="de-DE" altLang="de-DE" sz="2200" dirty="0" err="1"/>
              <a:t>likely</a:t>
            </a:r>
            <a:r>
              <a:rPr lang="de-DE" altLang="de-DE" sz="2200" dirty="0"/>
              <a:t> not </a:t>
            </a:r>
            <a:r>
              <a:rPr lang="de-DE" altLang="de-DE" sz="2200" dirty="0" err="1"/>
              <a:t>because</a:t>
            </a:r>
            <a:r>
              <a:rPr lang="de-DE" altLang="de-DE" sz="2200" dirty="0"/>
              <a:t> </a:t>
            </a:r>
            <a:r>
              <a:rPr lang="de-DE" altLang="de-DE" sz="2200" dirty="0" err="1"/>
              <a:t>the</a:t>
            </a:r>
            <a:r>
              <a:rPr lang="de-DE" altLang="de-DE" sz="2200" dirty="0"/>
              <a:t> </a:t>
            </a:r>
            <a:r>
              <a:rPr lang="de-DE" altLang="de-DE" sz="2200" dirty="0" err="1"/>
              <a:t>worker</a:t>
            </a:r>
            <a:r>
              <a:rPr lang="de-DE" altLang="de-DE" sz="2200" dirty="0"/>
              <a:t> </a:t>
            </a:r>
            <a:r>
              <a:rPr lang="de-DE" altLang="de-DE" sz="2200" dirty="0" err="1"/>
              <a:t>looses</a:t>
            </a:r>
            <a:r>
              <a:rPr lang="de-DE" altLang="de-DE" sz="2200" dirty="0"/>
              <a:t> </a:t>
            </a:r>
            <a:r>
              <a:rPr lang="de-DE" altLang="de-DE" sz="2200" dirty="0" err="1"/>
              <a:t>his</a:t>
            </a:r>
            <a:endParaRPr lang="de-DE" altLang="de-DE" sz="2200" dirty="0"/>
          </a:p>
          <a:p>
            <a:pPr marL="0" indent="0">
              <a:lnSpc>
                <a:spcPct val="90000"/>
              </a:lnSpc>
              <a:buFontTx/>
              <a:buNone/>
              <a:defRPr/>
            </a:pPr>
            <a:r>
              <a:rPr lang="de-DE" altLang="de-DE" sz="2200" dirty="0"/>
              <a:t>              </a:t>
            </a:r>
            <a:r>
              <a:rPr lang="de-DE" altLang="de-DE" sz="2200" dirty="0" err="1"/>
              <a:t>job</a:t>
            </a:r>
            <a:r>
              <a:rPr lang="de-DE" altLang="de-DE" sz="2200" dirty="0"/>
              <a:t>. </a:t>
            </a:r>
          </a:p>
          <a:p>
            <a:pPr>
              <a:lnSpc>
                <a:spcPct val="90000"/>
              </a:lnSpc>
              <a:buFont typeface="Wingdings" panose="05000000000000000000" pitchFamily="2" charset="2"/>
              <a:buChar char="ü"/>
              <a:defRPr/>
            </a:pPr>
            <a:r>
              <a:rPr lang="de-DE" altLang="de-DE" sz="2200" dirty="0"/>
              <a:t>           So </a:t>
            </a:r>
            <a:r>
              <a:rPr lang="de-DE" altLang="de-DE" sz="2200" dirty="0" err="1"/>
              <a:t>the</a:t>
            </a:r>
            <a:r>
              <a:rPr lang="de-DE" altLang="de-DE" sz="2200" dirty="0"/>
              <a:t> </a:t>
            </a:r>
            <a:r>
              <a:rPr lang="de-DE" altLang="de-DE" sz="2200" dirty="0" err="1"/>
              <a:t>best</a:t>
            </a:r>
            <a:r>
              <a:rPr lang="de-DE" altLang="de-DE" sz="2200" dirty="0"/>
              <a:t> </a:t>
            </a:r>
            <a:r>
              <a:rPr lang="de-DE" altLang="de-DE" sz="2200" dirty="0" err="1"/>
              <a:t>for</a:t>
            </a:r>
            <a:r>
              <a:rPr lang="de-DE" altLang="de-DE" sz="2200" dirty="0"/>
              <a:t> </a:t>
            </a:r>
            <a:r>
              <a:rPr lang="de-DE" altLang="de-DE" sz="2200" dirty="0" err="1"/>
              <a:t>the</a:t>
            </a:r>
            <a:r>
              <a:rPr lang="de-DE" altLang="de-DE" sz="2200" dirty="0"/>
              <a:t> </a:t>
            </a:r>
            <a:r>
              <a:rPr lang="de-DE" altLang="de-DE" sz="2200" dirty="0" err="1"/>
              <a:t>worker</a:t>
            </a:r>
            <a:r>
              <a:rPr lang="de-DE" altLang="de-DE" sz="2200" dirty="0"/>
              <a:t> </a:t>
            </a:r>
            <a:r>
              <a:rPr lang="de-DE" altLang="de-DE" sz="2200" dirty="0" err="1"/>
              <a:t>would</a:t>
            </a:r>
            <a:r>
              <a:rPr lang="de-DE" altLang="de-DE" sz="2200" dirty="0"/>
              <a:t> </a:t>
            </a:r>
            <a:r>
              <a:rPr lang="de-DE" altLang="de-DE" sz="2200" dirty="0" err="1"/>
              <a:t>be</a:t>
            </a:r>
            <a:r>
              <a:rPr lang="de-DE" altLang="de-DE" sz="2200" dirty="0"/>
              <a:t> </a:t>
            </a:r>
            <a:r>
              <a:rPr lang="de-DE" altLang="de-DE" sz="2200" dirty="0" err="1"/>
              <a:t>to</a:t>
            </a:r>
            <a:r>
              <a:rPr lang="de-DE" altLang="de-DE" sz="2200" dirty="0"/>
              <a:t> </a:t>
            </a:r>
            <a:r>
              <a:rPr lang="de-DE" altLang="de-DE" sz="2200" dirty="0" err="1"/>
              <a:t>have</a:t>
            </a:r>
            <a:r>
              <a:rPr lang="de-DE" altLang="de-DE" sz="2200" dirty="0"/>
              <a:t> a </a:t>
            </a:r>
            <a:r>
              <a:rPr lang="de-DE" altLang="de-DE" sz="2200" dirty="0" err="1"/>
              <a:t>job</a:t>
            </a:r>
            <a:endParaRPr lang="de-DE" altLang="de-DE" sz="2200" dirty="0"/>
          </a:p>
          <a:p>
            <a:pPr>
              <a:lnSpc>
                <a:spcPct val="90000"/>
              </a:lnSpc>
              <a:buFont typeface="Wingdings" panose="05000000000000000000" pitchFamily="2" charset="2"/>
              <a:buChar char="ü"/>
              <a:defRPr/>
            </a:pPr>
            <a:r>
              <a:rPr lang="de-DE" altLang="de-DE" sz="2200" dirty="0"/>
              <a:t>           </a:t>
            </a:r>
            <a:r>
              <a:rPr lang="de-DE" altLang="de-DE" sz="2200" dirty="0" err="1"/>
              <a:t>where</a:t>
            </a:r>
            <a:r>
              <a:rPr lang="de-DE" altLang="de-DE" sz="2200" dirty="0"/>
              <a:t> he </a:t>
            </a:r>
            <a:r>
              <a:rPr lang="de-DE" altLang="de-DE" sz="2200" dirty="0" err="1"/>
              <a:t>is</a:t>
            </a:r>
            <a:r>
              <a:rPr lang="de-DE" altLang="de-DE" sz="2200" dirty="0"/>
              <a:t> </a:t>
            </a:r>
            <a:r>
              <a:rPr lang="de-DE" altLang="de-DE" sz="2200" dirty="0" err="1"/>
              <a:t>totally</a:t>
            </a:r>
            <a:r>
              <a:rPr lang="de-DE" altLang="de-DE" sz="2200" dirty="0"/>
              <a:t> </a:t>
            </a:r>
            <a:r>
              <a:rPr lang="de-DE" altLang="de-DE" sz="2200" dirty="0" err="1"/>
              <a:t>protected</a:t>
            </a:r>
            <a:r>
              <a:rPr lang="de-DE" altLang="de-DE" sz="2200" dirty="0"/>
              <a:t> </a:t>
            </a:r>
            <a:r>
              <a:rPr lang="de-DE" altLang="de-DE" sz="2200" dirty="0" err="1"/>
              <a:t>against</a:t>
            </a:r>
            <a:r>
              <a:rPr lang="de-DE" altLang="de-DE" sz="2200" dirty="0"/>
              <a:t> </a:t>
            </a:r>
            <a:r>
              <a:rPr lang="de-DE" altLang="de-DE" sz="2200" dirty="0" err="1"/>
              <a:t>dismissal</a:t>
            </a:r>
            <a:r>
              <a:rPr lang="de-DE" altLang="de-DE" sz="2200" dirty="0"/>
              <a:t>. </a:t>
            </a:r>
          </a:p>
          <a:p>
            <a:pPr>
              <a:lnSpc>
                <a:spcPct val="90000"/>
              </a:lnSpc>
              <a:buFont typeface="Wingdings" panose="05000000000000000000" pitchFamily="2" charset="2"/>
              <a:buChar char="v"/>
              <a:defRPr/>
            </a:pPr>
            <a:r>
              <a:rPr lang="de-DE" altLang="de-DE" sz="2200" dirty="0"/>
              <a:t>      But </a:t>
            </a:r>
            <a:r>
              <a:rPr lang="de-DE" altLang="de-DE" sz="2200" dirty="0" err="1"/>
              <a:t>this</a:t>
            </a:r>
            <a:r>
              <a:rPr lang="de-DE" altLang="de-DE" sz="2200" dirty="0"/>
              <a:t> </a:t>
            </a:r>
            <a:r>
              <a:rPr lang="de-DE" altLang="de-DE" sz="2200" dirty="0" err="1"/>
              <a:t>usually</a:t>
            </a:r>
            <a:r>
              <a:rPr lang="de-DE" altLang="de-DE" sz="2200" dirty="0"/>
              <a:t> </a:t>
            </a:r>
            <a:r>
              <a:rPr lang="de-DE" altLang="de-DE" sz="2200" dirty="0" err="1"/>
              <a:t>is</a:t>
            </a:r>
            <a:r>
              <a:rPr lang="de-DE" altLang="de-DE" sz="2200" dirty="0"/>
              <a:t> not </a:t>
            </a:r>
            <a:r>
              <a:rPr lang="de-DE" altLang="de-DE" sz="2200" dirty="0" err="1"/>
              <a:t>possible</a:t>
            </a:r>
            <a:r>
              <a:rPr lang="de-DE" altLang="de-DE" sz="2200" dirty="0"/>
              <a:t> </a:t>
            </a:r>
            <a:r>
              <a:rPr lang="de-DE" altLang="de-DE" sz="2200" dirty="0" err="1"/>
              <a:t>because</a:t>
            </a:r>
            <a:endParaRPr lang="de-DE" altLang="de-DE" sz="2200" dirty="0"/>
          </a:p>
          <a:p>
            <a:pPr>
              <a:lnSpc>
                <a:spcPct val="90000"/>
              </a:lnSpc>
              <a:buFont typeface="Wingdings" panose="05000000000000000000" pitchFamily="2" charset="2"/>
              <a:buChar char="ü"/>
              <a:defRPr/>
            </a:pPr>
            <a:r>
              <a:rPr lang="de-DE" altLang="de-DE" sz="2200" dirty="0"/>
              <a:t>           </a:t>
            </a:r>
            <a:r>
              <a:rPr lang="de-DE" altLang="de-DE" sz="2200" dirty="0" err="1"/>
              <a:t>this</a:t>
            </a:r>
            <a:r>
              <a:rPr lang="de-DE" altLang="de-DE" sz="2200" dirty="0"/>
              <a:t> </a:t>
            </a:r>
            <a:r>
              <a:rPr lang="de-DE" altLang="de-DE" sz="2200" dirty="0" err="1"/>
              <a:t>makes</a:t>
            </a:r>
            <a:r>
              <a:rPr lang="de-DE" altLang="de-DE" sz="2200" dirty="0"/>
              <a:t> </a:t>
            </a:r>
            <a:r>
              <a:rPr lang="de-DE" altLang="de-DE" sz="2200" dirty="0" err="1"/>
              <a:t>companies</a:t>
            </a:r>
            <a:r>
              <a:rPr lang="de-DE" altLang="de-DE" sz="2200" dirty="0"/>
              <a:t> </a:t>
            </a:r>
            <a:r>
              <a:rPr lang="de-DE" altLang="de-DE" sz="2200" dirty="0" err="1"/>
              <a:t>very</a:t>
            </a:r>
            <a:r>
              <a:rPr lang="de-DE" altLang="de-DE" sz="2200" dirty="0"/>
              <a:t> inflexible</a:t>
            </a:r>
          </a:p>
          <a:p>
            <a:pPr>
              <a:lnSpc>
                <a:spcPct val="90000"/>
              </a:lnSpc>
              <a:buFont typeface="Wingdings" panose="05000000000000000000" pitchFamily="2" charset="2"/>
              <a:buChar char="ü"/>
              <a:defRPr/>
            </a:pPr>
            <a:r>
              <a:rPr lang="de-DE" altLang="de-DE" sz="2200" dirty="0"/>
              <a:t>            </a:t>
            </a:r>
            <a:r>
              <a:rPr lang="de-DE" altLang="de-DE" sz="2200" dirty="0" err="1"/>
              <a:t>the</a:t>
            </a:r>
            <a:r>
              <a:rPr lang="de-DE" altLang="de-DE" sz="2200" dirty="0"/>
              <a:t> </a:t>
            </a:r>
            <a:r>
              <a:rPr lang="de-DE" altLang="de-DE" sz="2200" dirty="0" err="1"/>
              <a:t>worker</a:t>
            </a:r>
            <a:r>
              <a:rPr lang="de-DE" altLang="de-DE" sz="2200" dirty="0"/>
              <a:t> </a:t>
            </a:r>
            <a:r>
              <a:rPr lang="de-DE" altLang="de-DE" sz="2200" dirty="0" err="1"/>
              <a:t>might</a:t>
            </a:r>
            <a:r>
              <a:rPr lang="de-DE" altLang="de-DE" sz="2200" dirty="0"/>
              <a:t> </a:t>
            </a:r>
            <a:r>
              <a:rPr lang="de-DE" altLang="de-DE" sz="2200" dirty="0" err="1"/>
              <a:t>be</a:t>
            </a:r>
            <a:r>
              <a:rPr lang="de-DE" altLang="de-DE" sz="2200" dirty="0"/>
              <a:t> </a:t>
            </a:r>
            <a:r>
              <a:rPr lang="de-DE" altLang="de-DE" sz="2200" dirty="0" err="1"/>
              <a:t>unable</a:t>
            </a:r>
            <a:r>
              <a:rPr lang="de-DE" altLang="de-DE" sz="2200" dirty="0"/>
              <a:t> </a:t>
            </a:r>
            <a:r>
              <a:rPr lang="de-DE" altLang="de-DE" sz="2200" dirty="0" err="1"/>
              <a:t>to</a:t>
            </a:r>
            <a:r>
              <a:rPr lang="de-DE" altLang="de-DE" sz="2200" dirty="0"/>
              <a:t> do </a:t>
            </a:r>
            <a:r>
              <a:rPr lang="de-DE" altLang="de-DE" sz="2200" dirty="0" err="1"/>
              <a:t>the</a:t>
            </a:r>
            <a:r>
              <a:rPr lang="de-DE" altLang="de-DE" sz="2200" dirty="0"/>
              <a:t> </a:t>
            </a:r>
            <a:r>
              <a:rPr lang="de-DE" altLang="de-DE" sz="2200" dirty="0" err="1"/>
              <a:t>job</a:t>
            </a:r>
            <a:r>
              <a:rPr lang="de-DE" altLang="de-DE" sz="2200" dirty="0"/>
              <a:t> </a:t>
            </a:r>
            <a:r>
              <a:rPr lang="de-DE" altLang="de-DE" sz="2200" dirty="0" err="1"/>
              <a:t>or</a:t>
            </a:r>
            <a:endParaRPr lang="de-DE" altLang="de-DE" sz="2200" dirty="0"/>
          </a:p>
          <a:p>
            <a:pPr>
              <a:lnSpc>
                <a:spcPct val="90000"/>
              </a:lnSpc>
              <a:buFont typeface="Wingdings" panose="05000000000000000000" pitchFamily="2" charset="2"/>
              <a:buChar char="ü"/>
              <a:defRPr/>
            </a:pPr>
            <a:r>
              <a:rPr lang="de-DE" altLang="de-DE" sz="2200" dirty="0"/>
              <a:t>            </a:t>
            </a:r>
            <a:r>
              <a:rPr lang="de-DE" altLang="de-DE" sz="2200" dirty="0" err="1"/>
              <a:t>the</a:t>
            </a:r>
            <a:r>
              <a:rPr lang="de-DE" altLang="de-DE" sz="2200" dirty="0"/>
              <a:t> </a:t>
            </a:r>
            <a:r>
              <a:rPr lang="de-DE" altLang="de-DE" sz="2200" dirty="0" err="1"/>
              <a:t>worker</a:t>
            </a:r>
            <a:r>
              <a:rPr lang="de-DE" altLang="de-DE" sz="2200" dirty="0"/>
              <a:t> </a:t>
            </a:r>
            <a:r>
              <a:rPr lang="de-DE" altLang="de-DE" sz="2200" dirty="0" err="1"/>
              <a:t>has</a:t>
            </a:r>
            <a:r>
              <a:rPr lang="de-DE" altLang="de-DE" sz="2200" dirty="0"/>
              <a:t> </a:t>
            </a:r>
            <a:r>
              <a:rPr lang="de-DE" altLang="de-DE" sz="2200" dirty="0" err="1"/>
              <a:t>done</a:t>
            </a:r>
            <a:r>
              <a:rPr lang="de-DE" altLang="de-DE" sz="2200" dirty="0"/>
              <a:t> </a:t>
            </a:r>
            <a:r>
              <a:rPr lang="de-DE" altLang="de-DE" sz="2200" dirty="0" err="1"/>
              <a:t>something</a:t>
            </a:r>
            <a:r>
              <a:rPr lang="de-DE" altLang="de-DE" sz="2200" dirty="0"/>
              <a:t> </a:t>
            </a:r>
            <a:r>
              <a:rPr lang="de-DE" altLang="de-DE" sz="2200" dirty="0" err="1"/>
              <a:t>wrong</a:t>
            </a:r>
            <a:endParaRPr lang="de-DE" altLang="de-DE" sz="2200" dirty="0"/>
          </a:p>
          <a:p>
            <a:pPr>
              <a:lnSpc>
                <a:spcPct val="90000"/>
              </a:lnSpc>
              <a:buFont typeface="Wingdings" panose="05000000000000000000" pitchFamily="2" charset="2"/>
              <a:buChar char="Ø"/>
              <a:defRPr/>
            </a:pPr>
            <a:r>
              <a:rPr lang="de-DE" altLang="de-DE" sz="2200" dirty="0"/>
              <a:t>So </a:t>
            </a:r>
            <a:r>
              <a:rPr lang="de-DE" altLang="de-DE" sz="2200" dirty="0" err="1"/>
              <a:t>there</a:t>
            </a:r>
            <a:r>
              <a:rPr lang="de-DE" altLang="de-DE" sz="2200" dirty="0"/>
              <a:t> </a:t>
            </a:r>
            <a:r>
              <a:rPr lang="de-DE" altLang="de-DE" sz="2200" dirty="0" err="1"/>
              <a:t>is</a:t>
            </a:r>
            <a:r>
              <a:rPr lang="de-DE" altLang="de-DE" sz="2200" dirty="0"/>
              <a:t> a </a:t>
            </a:r>
            <a:r>
              <a:rPr lang="de-DE" altLang="de-DE" sz="2200" dirty="0" err="1"/>
              <a:t>need</a:t>
            </a:r>
            <a:r>
              <a:rPr lang="de-DE" altLang="de-DE" sz="2200" dirty="0"/>
              <a:t> </a:t>
            </a:r>
            <a:r>
              <a:rPr lang="de-DE" altLang="de-DE" sz="2200" dirty="0" err="1"/>
              <a:t>for</a:t>
            </a:r>
            <a:r>
              <a:rPr lang="de-DE" altLang="de-DE" sz="2200" dirty="0"/>
              <a:t> </a:t>
            </a:r>
            <a:r>
              <a:rPr lang="de-DE" altLang="de-DE" sz="2200" dirty="0" err="1"/>
              <a:t>dismissal</a:t>
            </a:r>
            <a:r>
              <a:rPr lang="de-DE" altLang="de-DE" sz="2200" dirty="0"/>
              <a:t> </a:t>
            </a:r>
          </a:p>
          <a:p>
            <a:pPr>
              <a:lnSpc>
                <a:spcPct val="90000"/>
              </a:lnSpc>
              <a:buFont typeface="Wingdings" panose="05000000000000000000" pitchFamily="2" charset="2"/>
              <a:buChar char="v"/>
              <a:defRPr/>
            </a:pPr>
            <a:r>
              <a:rPr lang="de-DE" altLang="de-DE" sz="2200" dirty="0"/>
              <a:t>      But </a:t>
            </a:r>
            <a:r>
              <a:rPr lang="de-DE" altLang="de-DE" sz="2200" dirty="0" err="1"/>
              <a:t>where</a:t>
            </a:r>
            <a:r>
              <a:rPr lang="de-DE" altLang="de-DE" sz="2200" dirty="0"/>
              <a:t> </a:t>
            </a:r>
            <a:r>
              <a:rPr lang="de-DE" altLang="de-DE" sz="2200" dirty="0" err="1"/>
              <a:t>are</a:t>
            </a:r>
            <a:r>
              <a:rPr lang="de-DE" altLang="de-DE" sz="2200" dirty="0"/>
              <a:t> </a:t>
            </a:r>
            <a:r>
              <a:rPr lang="de-DE" altLang="de-DE" sz="2200" dirty="0" err="1"/>
              <a:t>the</a:t>
            </a:r>
            <a:r>
              <a:rPr lang="de-DE" altLang="de-DE" sz="2200" dirty="0"/>
              <a:t> </a:t>
            </a:r>
            <a:r>
              <a:rPr lang="de-DE" altLang="de-DE" sz="2200" dirty="0" err="1"/>
              <a:t>limits</a:t>
            </a:r>
            <a:r>
              <a:rPr lang="de-DE" altLang="de-DE" sz="2200" dirty="0"/>
              <a:t>? Just </a:t>
            </a:r>
            <a:r>
              <a:rPr lang="de-DE" altLang="de-DE" sz="2200" dirty="0" err="1"/>
              <a:t>hire</a:t>
            </a:r>
            <a:r>
              <a:rPr lang="de-DE" altLang="de-DE" sz="2200" dirty="0"/>
              <a:t> </a:t>
            </a:r>
            <a:r>
              <a:rPr lang="de-DE" altLang="de-DE" sz="2200" dirty="0" err="1"/>
              <a:t>and</a:t>
            </a:r>
            <a:r>
              <a:rPr lang="de-DE" altLang="de-DE" sz="2200" dirty="0"/>
              <a:t> </a:t>
            </a:r>
            <a:r>
              <a:rPr lang="de-DE" altLang="de-DE" sz="2200" dirty="0" err="1"/>
              <a:t>fire</a:t>
            </a:r>
            <a:r>
              <a:rPr lang="de-DE" altLang="de-DE" sz="2200" dirty="0"/>
              <a:t>?</a:t>
            </a:r>
            <a:endParaRPr lang="de-DE" sz="22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1">
            <a:extLst>
              <a:ext uri="{FF2B5EF4-FFF2-40B4-BE49-F238E27FC236}">
                <a16:creationId xmlns="" xmlns:a16="http://schemas.microsoft.com/office/drawing/2014/main" id="{8BD3C4A1-7B36-432E-8DB5-682DA0DF2B73}"/>
              </a:ext>
            </a:extLst>
          </p:cNvPr>
          <p:cNvSpPr>
            <a:spLocks noGrp="1"/>
          </p:cNvSpPr>
          <p:nvPr>
            <p:ph type="title"/>
          </p:nvPr>
        </p:nvSpPr>
        <p:spPr>
          <a:xfrm>
            <a:off x="1219200" y="0"/>
            <a:ext cx="7696200" cy="762000"/>
          </a:xfrm>
        </p:spPr>
        <p:txBody>
          <a:bodyPr/>
          <a:lstStyle/>
          <a:p>
            <a:r>
              <a:rPr lang="en-US" altLang="zh-CN">
                <a:ea typeface="宋体" panose="02010600030101010101" pitchFamily="2" charset="-122"/>
              </a:rPr>
              <a:t>Termination of Labor Contract</a:t>
            </a:r>
            <a:endParaRPr lang="de-DE" altLang="de-DE"/>
          </a:p>
        </p:txBody>
      </p:sp>
      <p:sp>
        <p:nvSpPr>
          <p:cNvPr id="3" name="Inhaltsplatzhalter 2">
            <a:extLst>
              <a:ext uri="{FF2B5EF4-FFF2-40B4-BE49-F238E27FC236}">
                <a16:creationId xmlns="" xmlns:a16="http://schemas.microsoft.com/office/drawing/2014/main" id="{C87B6CBD-9B9E-4121-B323-DB4B8780C2EA}"/>
              </a:ext>
            </a:extLst>
          </p:cNvPr>
          <p:cNvSpPr>
            <a:spLocks noGrp="1"/>
          </p:cNvSpPr>
          <p:nvPr>
            <p:ph idx="1"/>
          </p:nvPr>
        </p:nvSpPr>
        <p:spPr/>
        <p:txBody>
          <a:bodyPr/>
          <a:lstStyle/>
          <a:p>
            <a:pPr>
              <a:lnSpc>
                <a:spcPct val="90000"/>
              </a:lnSpc>
              <a:buFontTx/>
              <a:buBlip>
                <a:blip r:embed="rId2"/>
              </a:buBlip>
              <a:defRPr/>
            </a:pPr>
            <a:r>
              <a:rPr lang="en-US" altLang="zh-CN" sz="2400" dirty="0"/>
              <a:t>Solution</a:t>
            </a:r>
          </a:p>
          <a:p>
            <a:pPr>
              <a:lnSpc>
                <a:spcPct val="90000"/>
              </a:lnSpc>
              <a:buFont typeface="Wingdings" panose="05000000000000000000" pitchFamily="2" charset="2"/>
              <a:buChar char="Ø"/>
              <a:defRPr/>
            </a:pPr>
            <a:r>
              <a:rPr lang="en-US" altLang="zh-CN" sz="2400" dirty="0"/>
              <a:t>Within in the first half year without strong limits. The worker has to work at least for half a year to have special protection against dismissal.</a:t>
            </a:r>
          </a:p>
          <a:p>
            <a:pPr>
              <a:lnSpc>
                <a:spcPct val="90000"/>
              </a:lnSpc>
              <a:buFont typeface="Wingdings" panose="05000000000000000000" pitchFamily="2" charset="2"/>
              <a:buChar char="Ø"/>
              <a:defRPr/>
            </a:pPr>
            <a:r>
              <a:rPr lang="en-US" altLang="zh-CN" sz="2400" dirty="0"/>
              <a:t>After the first half year on the job dismissals only with limits. </a:t>
            </a:r>
          </a:p>
          <a:p>
            <a:pPr>
              <a:lnSpc>
                <a:spcPct val="90000"/>
              </a:lnSpc>
              <a:buFont typeface="Wingdings" panose="05000000000000000000" pitchFamily="2" charset="2"/>
              <a:buChar char="Ø"/>
              <a:defRPr/>
            </a:pPr>
            <a:r>
              <a:rPr lang="en-US" altLang="zh-CN" sz="2400" dirty="0"/>
              <a:t>Possible only in certain cases  </a:t>
            </a:r>
          </a:p>
          <a:p>
            <a:pPr>
              <a:lnSpc>
                <a:spcPct val="90000"/>
              </a:lnSpc>
              <a:buFont typeface="Wingdings" panose="05000000000000000000" pitchFamily="2" charset="2"/>
              <a:buChar char="ü"/>
              <a:defRPr/>
            </a:pPr>
            <a:r>
              <a:rPr lang="en-US" altLang="zh-CN" sz="2400" dirty="0"/>
              <a:t>      Personal reasons – illness, inability to perform</a:t>
            </a:r>
          </a:p>
          <a:p>
            <a:pPr marL="0" indent="0">
              <a:lnSpc>
                <a:spcPct val="90000"/>
              </a:lnSpc>
              <a:buFontTx/>
              <a:buNone/>
              <a:defRPr/>
            </a:pPr>
            <a:r>
              <a:rPr lang="en-US" altLang="zh-CN" sz="2400" dirty="0"/>
              <a:t>          the job</a:t>
            </a:r>
          </a:p>
          <a:p>
            <a:pPr>
              <a:lnSpc>
                <a:spcPct val="90000"/>
              </a:lnSpc>
              <a:buFont typeface="Wingdings" panose="05000000000000000000" pitchFamily="2" charset="2"/>
              <a:buChar char="ü"/>
              <a:defRPr/>
            </a:pPr>
            <a:r>
              <a:rPr lang="en-US" altLang="zh-CN" sz="2400" dirty="0"/>
              <a:t>       Behavioral reasons – bad behavior</a:t>
            </a:r>
          </a:p>
          <a:p>
            <a:pPr>
              <a:lnSpc>
                <a:spcPct val="90000"/>
              </a:lnSpc>
              <a:buFont typeface="Wingdings" panose="05000000000000000000" pitchFamily="2" charset="2"/>
              <a:buChar char="ü"/>
              <a:defRPr/>
            </a:pPr>
            <a:r>
              <a:rPr lang="en-US" altLang="zh-CN" sz="2400" dirty="0"/>
              <a:t>       Enterprise reasons</a:t>
            </a:r>
          </a:p>
          <a:p>
            <a:pPr>
              <a:defRPr/>
            </a:pPr>
            <a:endParaRPr lang="de-DE" dirty="0"/>
          </a:p>
          <a:p>
            <a:pPr>
              <a:defRPr/>
            </a:pPr>
            <a:endParaRPr lang="de-DE"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1">
            <a:extLst>
              <a:ext uri="{FF2B5EF4-FFF2-40B4-BE49-F238E27FC236}">
                <a16:creationId xmlns="" xmlns:a16="http://schemas.microsoft.com/office/drawing/2014/main" id="{6E561B93-E104-4879-BC65-B5AF9E194490}"/>
              </a:ext>
            </a:extLst>
          </p:cNvPr>
          <p:cNvSpPr>
            <a:spLocks noGrp="1"/>
          </p:cNvSpPr>
          <p:nvPr>
            <p:ph type="title"/>
          </p:nvPr>
        </p:nvSpPr>
        <p:spPr/>
        <p:txBody>
          <a:bodyPr/>
          <a:lstStyle/>
          <a:p>
            <a:r>
              <a:rPr lang="en-US" altLang="zh-CN">
                <a:ea typeface="宋体" panose="02010600030101010101" pitchFamily="2" charset="-122"/>
              </a:rPr>
              <a:t>Termination of Labor Contract</a:t>
            </a:r>
            <a:endParaRPr lang="de-DE" altLang="de-DE"/>
          </a:p>
        </p:txBody>
      </p:sp>
      <p:sp>
        <p:nvSpPr>
          <p:cNvPr id="36867" name="Inhaltsplatzhalter 2">
            <a:extLst>
              <a:ext uri="{FF2B5EF4-FFF2-40B4-BE49-F238E27FC236}">
                <a16:creationId xmlns="" xmlns:a16="http://schemas.microsoft.com/office/drawing/2014/main" id="{10632831-EFB1-420A-AE18-794903517330}"/>
              </a:ext>
            </a:extLst>
          </p:cNvPr>
          <p:cNvSpPr>
            <a:spLocks noGrp="1"/>
          </p:cNvSpPr>
          <p:nvPr>
            <p:ph idx="1"/>
          </p:nvPr>
        </p:nvSpPr>
        <p:spPr/>
        <p:txBody>
          <a:bodyPr/>
          <a:lstStyle/>
          <a:p>
            <a:pPr>
              <a:buFont typeface="Wingdings" panose="05000000000000000000" pitchFamily="2" charset="2"/>
              <a:buChar char="Ø"/>
            </a:pPr>
            <a:r>
              <a:rPr lang="de-DE" altLang="de-DE" sz="2800"/>
              <a:t>The employer has to prove that there are certain good reasons</a:t>
            </a:r>
          </a:p>
          <a:p>
            <a:pPr>
              <a:buFont typeface="Wingdings" panose="05000000000000000000" pitchFamily="2" charset="2"/>
              <a:buChar char="Ø"/>
            </a:pPr>
            <a:r>
              <a:rPr lang="de-DE" altLang="de-DE" sz="2800"/>
              <a:t>The employee may go to court against a dismissal and if he finally wins the case the employer may have to pay salary for the time between the dismissal and the time of the court decision.</a:t>
            </a:r>
          </a:p>
          <a:p>
            <a:pPr>
              <a:buFont typeface="Wingdings" panose="05000000000000000000" pitchFamily="2" charset="2"/>
              <a:buChar char="Ø"/>
            </a:pPr>
            <a:r>
              <a:rPr lang="de-DE" altLang="de-DE" sz="2800"/>
              <a:t>Generally in all these cases the decisive question is whether the termination is </a:t>
            </a:r>
            <a:r>
              <a:rPr lang="de-DE" altLang="de-DE" sz="2800" u="sng">
                <a:solidFill>
                  <a:srgbClr val="FF0000"/>
                </a:solidFill>
              </a:rPr>
              <a:t>socially justified.</a:t>
            </a:r>
          </a:p>
          <a:p>
            <a:endParaRPr lang="de-DE" altLang="de-DE"/>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el 1">
            <a:extLst>
              <a:ext uri="{FF2B5EF4-FFF2-40B4-BE49-F238E27FC236}">
                <a16:creationId xmlns="" xmlns:a16="http://schemas.microsoft.com/office/drawing/2014/main" id="{EF0F5743-468A-4967-B11D-9BF7B8DC7915}"/>
              </a:ext>
            </a:extLst>
          </p:cNvPr>
          <p:cNvSpPr>
            <a:spLocks noGrp="1"/>
          </p:cNvSpPr>
          <p:nvPr>
            <p:ph type="title"/>
          </p:nvPr>
        </p:nvSpPr>
        <p:spPr/>
        <p:txBody>
          <a:bodyPr/>
          <a:lstStyle/>
          <a:p>
            <a:r>
              <a:rPr lang="de-DE" altLang="de-DE"/>
              <a:t>Personal Reasons</a:t>
            </a:r>
          </a:p>
        </p:txBody>
      </p:sp>
      <p:sp>
        <p:nvSpPr>
          <p:cNvPr id="3" name="Inhaltsplatzhalter 2">
            <a:extLst>
              <a:ext uri="{FF2B5EF4-FFF2-40B4-BE49-F238E27FC236}">
                <a16:creationId xmlns="" xmlns:a16="http://schemas.microsoft.com/office/drawing/2014/main" id="{70382973-7B28-452E-8015-23F9E047D7D1}"/>
              </a:ext>
            </a:extLst>
          </p:cNvPr>
          <p:cNvSpPr>
            <a:spLocks noGrp="1"/>
          </p:cNvSpPr>
          <p:nvPr>
            <p:ph idx="1"/>
          </p:nvPr>
        </p:nvSpPr>
        <p:spPr/>
        <p:txBody>
          <a:bodyPr/>
          <a:lstStyle/>
          <a:p>
            <a:pPr>
              <a:lnSpc>
                <a:spcPct val="90000"/>
              </a:lnSpc>
              <a:buFont typeface="Wingdings" panose="05000000000000000000" pitchFamily="2" charset="2"/>
              <a:buChar char="Ø"/>
              <a:defRPr/>
            </a:pPr>
            <a:r>
              <a:rPr lang="en-US" altLang="zh-CN" sz="2400" dirty="0" err="1"/>
              <a:t>Unability</a:t>
            </a:r>
            <a:r>
              <a:rPr lang="en-US" altLang="zh-CN" sz="2400" dirty="0"/>
              <a:t> to do the job in the future. </a:t>
            </a:r>
          </a:p>
          <a:p>
            <a:pPr>
              <a:lnSpc>
                <a:spcPct val="90000"/>
              </a:lnSpc>
              <a:buFont typeface="Wingdings" panose="05000000000000000000" pitchFamily="2" charset="2"/>
              <a:buChar char="ü"/>
              <a:defRPr/>
            </a:pPr>
            <a:r>
              <a:rPr lang="en-US" altLang="zh-CN" sz="2400" dirty="0"/>
              <a:t>    This is especially the case with illness. </a:t>
            </a:r>
          </a:p>
          <a:p>
            <a:pPr>
              <a:lnSpc>
                <a:spcPct val="90000"/>
              </a:lnSpc>
              <a:buFont typeface="Wingdings" panose="05000000000000000000" pitchFamily="2" charset="2"/>
              <a:buChar char="§"/>
              <a:defRPr/>
            </a:pPr>
            <a:r>
              <a:rPr lang="en-US" altLang="zh-CN" sz="2400" dirty="0"/>
              <a:t>        So for example what about a person being ill </a:t>
            </a:r>
          </a:p>
          <a:p>
            <a:pPr marL="0" indent="0">
              <a:lnSpc>
                <a:spcPct val="90000"/>
              </a:lnSpc>
              <a:buFontTx/>
              <a:buNone/>
              <a:defRPr/>
            </a:pPr>
            <a:r>
              <a:rPr lang="en-US" altLang="zh-CN" sz="2400" dirty="0"/>
              <a:t>           for a total of two months within a year. </a:t>
            </a:r>
          </a:p>
          <a:p>
            <a:pPr>
              <a:lnSpc>
                <a:spcPct val="90000"/>
              </a:lnSpc>
              <a:buFont typeface="Wingdings" panose="05000000000000000000" pitchFamily="2" charset="2"/>
              <a:buChar char="§"/>
              <a:defRPr/>
            </a:pPr>
            <a:r>
              <a:rPr lang="en-US" altLang="zh-CN" sz="2400" dirty="0"/>
              <a:t>        Does it make sense to employ this person any</a:t>
            </a:r>
          </a:p>
          <a:p>
            <a:pPr marL="0" indent="0">
              <a:lnSpc>
                <a:spcPct val="90000"/>
              </a:lnSpc>
              <a:buFontTx/>
              <a:buNone/>
              <a:defRPr/>
            </a:pPr>
            <a:r>
              <a:rPr lang="en-US" altLang="zh-CN" sz="2400" dirty="0"/>
              <a:t>           longer? </a:t>
            </a:r>
          </a:p>
          <a:p>
            <a:pPr>
              <a:lnSpc>
                <a:spcPct val="90000"/>
              </a:lnSpc>
              <a:buFont typeface="Wingdings" panose="05000000000000000000" pitchFamily="2" charset="2"/>
              <a:buChar char="§"/>
              <a:defRPr/>
            </a:pPr>
            <a:r>
              <a:rPr lang="en-US" altLang="zh-CN" sz="2400" dirty="0"/>
              <a:t>        Under what circumstances may this never-</a:t>
            </a:r>
          </a:p>
          <a:p>
            <a:pPr marL="0" indent="0">
              <a:lnSpc>
                <a:spcPct val="90000"/>
              </a:lnSpc>
              <a:buFontTx/>
              <a:buNone/>
              <a:defRPr/>
            </a:pPr>
            <a:r>
              <a:rPr lang="en-US" altLang="zh-CN" sz="2400" dirty="0"/>
              <a:t>           </a:t>
            </a:r>
            <a:r>
              <a:rPr lang="en-US" altLang="zh-CN" sz="2400" dirty="0" err="1"/>
              <a:t>theless</a:t>
            </a:r>
            <a:r>
              <a:rPr lang="en-US" altLang="zh-CN" sz="2400" dirty="0"/>
              <a:t> be possible?</a:t>
            </a:r>
          </a:p>
          <a:p>
            <a:pPr>
              <a:defRPr/>
            </a:pPr>
            <a:endParaRPr lang="de-DE"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a:extLst>
              <a:ext uri="{FF2B5EF4-FFF2-40B4-BE49-F238E27FC236}">
                <a16:creationId xmlns="" xmlns:a16="http://schemas.microsoft.com/office/drawing/2014/main" id="{6225D139-C06C-4F79-AE10-4146E34A3CBD}"/>
              </a:ext>
            </a:extLst>
          </p:cNvPr>
          <p:cNvSpPr>
            <a:spLocks noGrp="1"/>
          </p:cNvSpPr>
          <p:nvPr>
            <p:ph type="title"/>
          </p:nvPr>
        </p:nvSpPr>
        <p:spPr/>
        <p:txBody>
          <a:bodyPr/>
          <a:lstStyle/>
          <a:p>
            <a:r>
              <a:rPr lang="de-DE" altLang="de-DE"/>
              <a:t>Personal Reasons</a:t>
            </a:r>
          </a:p>
        </p:txBody>
      </p:sp>
      <p:sp>
        <p:nvSpPr>
          <p:cNvPr id="3" name="Inhaltsplatzhalter 2">
            <a:extLst>
              <a:ext uri="{FF2B5EF4-FFF2-40B4-BE49-F238E27FC236}">
                <a16:creationId xmlns="" xmlns:a16="http://schemas.microsoft.com/office/drawing/2014/main" id="{F6162172-976F-40F3-87C4-205E341DD23B}"/>
              </a:ext>
            </a:extLst>
          </p:cNvPr>
          <p:cNvSpPr>
            <a:spLocks noGrp="1"/>
          </p:cNvSpPr>
          <p:nvPr>
            <p:ph idx="1"/>
          </p:nvPr>
        </p:nvSpPr>
        <p:spPr/>
        <p:txBody>
          <a:bodyPr/>
          <a:lstStyle/>
          <a:p>
            <a:pPr>
              <a:buFont typeface="Wingdings" panose="05000000000000000000" pitchFamily="2" charset="2"/>
              <a:buChar char="ü"/>
              <a:defRPr/>
            </a:pPr>
            <a:r>
              <a:rPr lang="en-US" altLang="zh-CN" sz="2400" dirty="0"/>
              <a:t>    It has to be sure that in the future there will be</a:t>
            </a:r>
          </a:p>
          <a:p>
            <a:pPr marL="0" indent="0">
              <a:buFontTx/>
              <a:buNone/>
              <a:defRPr/>
            </a:pPr>
            <a:r>
              <a:rPr lang="en-US" altLang="zh-CN" sz="2400" dirty="0"/>
              <a:t>        not change in the situation to the better. </a:t>
            </a:r>
          </a:p>
          <a:p>
            <a:pPr marL="0" indent="0">
              <a:buFontTx/>
              <a:buNone/>
              <a:defRPr/>
            </a:pPr>
            <a:r>
              <a:rPr lang="en-US" altLang="zh-CN" sz="2400" dirty="0"/>
              <a:t>        So you have a person having a certain illness</a:t>
            </a:r>
          </a:p>
          <a:p>
            <a:pPr marL="0" indent="0">
              <a:buFontTx/>
              <a:buNone/>
              <a:defRPr/>
            </a:pPr>
            <a:r>
              <a:rPr lang="en-US" altLang="zh-CN" sz="2400" dirty="0"/>
              <a:t>        which in the past years has always resulted in </a:t>
            </a:r>
          </a:p>
          <a:p>
            <a:pPr marL="0" indent="0">
              <a:buFontTx/>
              <a:buNone/>
              <a:defRPr/>
            </a:pPr>
            <a:r>
              <a:rPr lang="en-US" altLang="zh-CN" sz="2400" dirty="0"/>
              <a:t>        long periods of absence from the job. Now this</a:t>
            </a:r>
          </a:p>
          <a:p>
            <a:pPr marL="0" indent="0">
              <a:buFontTx/>
              <a:buNone/>
              <a:defRPr/>
            </a:pPr>
            <a:r>
              <a:rPr lang="en-US" altLang="zh-CN" sz="2400" dirty="0"/>
              <a:t>         person has totally recovered – is a dismissal for</a:t>
            </a:r>
          </a:p>
          <a:p>
            <a:pPr marL="0" indent="0">
              <a:buFontTx/>
              <a:buNone/>
              <a:defRPr/>
            </a:pPr>
            <a:r>
              <a:rPr lang="en-US" altLang="zh-CN" sz="2400" dirty="0"/>
              <a:t>         personal reasons still justified?</a:t>
            </a:r>
          </a:p>
          <a:p>
            <a:pPr>
              <a:buFont typeface="Wingdings" panose="05000000000000000000" pitchFamily="2" charset="2"/>
              <a:buChar char="ü"/>
              <a:defRPr/>
            </a:pPr>
            <a:r>
              <a:rPr lang="en-US" altLang="zh-CN" sz="2400" dirty="0"/>
              <a:t>      No possibility to have this person working in</a:t>
            </a:r>
          </a:p>
          <a:p>
            <a:pPr marL="0" indent="0">
              <a:buFontTx/>
              <a:buNone/>
              <a:defRPr/>
            </a:pPr>
            <a:r>
              <a:rPr lang="en-US" altLang="zh-CN" sz="2400" dirty="0"/>
              <a:t>          another job. So the employer has to see if he </a:t>
            </a:r>
          </a:p>
          <a:p>
            <a:pPr marL="0" indent="0">
              <a:buFontTx/>
              <a:buNone/>
              <a:defRPr/>
            </a:pPr>
            <a:r>
              <a:rPr lang="en-US" altLang="zh-CN" sz="2400" dirty="0"/>
              <a:t>          finds another job in his company which might</a:t>
            </a:r>
          </a:p>
          <a:p>
            <a:pPr marL="0" indent="0">
              <a:buFontTx/>
              <a:buNone/>
              <a:defRPr/>
            </a:pPr>
            <a:r>
              <a:rPr lang="en-US" altLang="zh-CN" sz="2400" dirty="0"/>
              <a:t>          nevertheless fit.</a:t>
            </a:r>
          </a:p>
          <a:p>
            <a:pPr>
              <a:defRPr/>
            </a:pPr>
            <a:endParaRPr lang="de-DE"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el 1">
            <a:extLst>
              <a:ext uri="{FF2B5EF4-FFF2-40B4-BE49-F238E27FC236}">
                <a16:creationId xmlns="" xmlns:a16="http://schemas.microsoft.com/office/drawing/2014/main" id="{E818B46C-6C11-47BF-B60F-9E9B00B56B4B}"/>
              </a:ext>
            </a:extLst>
          </p:cNvPr>
          <p:cNvSpPr>
            <a:spLocks noGrp="1"/>
          </p:cNvSpPr>
          <p:nvPr>
            <p:ph type="title"/>
          </p:nvPr>
        </p:nvSpPr>
        <p:spPr/>
        <p:txBody>
          <a:bodyPr/>
          <a:lstStyle/>
          <a:p>
            <a:r>
              <a:rPr lang="de-DE" altLang="de-DE"/>
              <a:t>Personal Reasons</a:t>
            </a:r>
          </a:p>
        </p:txBody>
      </p:sp>
      <p:sp>
        <p:nvSpPr>
          <p:cNvPr id="39939" name="Inhaltsplatzhalter 2">
            <a:extLst>
              <a:ext uri="{FF2B5EF4-FFF2-40B4-BE49-F238E27FC236}">
                <a16:creationId xmlns="" xmlns:a16="http://schemas.microsoft.com/office/drawing/2014/main" id="{0CC380C8-6866-461E-BCF4-13392FEB4D52}"/>
              </a:ext>
            </a:extLst>
          </p:cNvPr>
          <p:cNvSpPr>
            <a:spLocks noGrp="1"/>
          </p:cNvSpPr>
          <p:nvPr>
            <p:ph idx="1"/>
          </p:nvPr>
        </p:nvSpPr>
        <p:spPr/>
        <p:txBody>
          <a:bodyPr/>
          <a:lstStyle/>
          <a:p>
            <a:pPr>
              <a:buFont typeface="Wingdings" panose="05000000000000000000" pitchFamily="2" charset="2"/>
              <a:buChar char="Ø"/>
            </a:pPr>
            <a:r>
              <a:rPr lang="en-US" altLang="zh-CN">
                <a:ea typeface="宋体" panose="02010600030101010101" pitchFamily="2" charset="-122"/>
              </a:rPr>
              <a:t>Only if all these requirements are met the dismissal is valid – otherwise it is invalid.</a:t>
            </a:r>
          </a:p>
          <a:p>
            <a:pPr>
              <a:buFont typeface="Wingdings" panose="05000000000000000000" pitchFamily="2" charset="2"/>
              <a:buChar char="Ø"/>
            </a:pPr>
            <a:r>
              <a:rPr lang="en-US" altLang="zh-CN">
                <a:ea typeface="宋体" panose="02010600030101010101" pitchFamily="2" charset="-122"/>
              </a:rPr>
              <a:t>The same applies in general to the other reasons</a:t>
            </a:r>
          </a:p>
          <a:p>
            <a:endParaRPr lang="de-DE" altLang="de-DE"/>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el 1">
            <a:extLst>
              <a:ext uri="{FF2B5EF4-FFF2-40B4-BE49-F238E27FC236}">
                <a16:creationId xmlns="" xmlns:a16="http://schemas.microsoft.com/office/drawing/2014/main" id="{A3B78C42-EA5A-465E-8252-4AFAB0665DAF}"/>
              </a:ext>
            </a:extLst>
          </p:cNvPr>
          <p:cNvSpPr>
            <a:spLocks noGrp="1"/>
          </p:cNvSpPr>
          <p:nvPr>
            <p:ph type="title"/>
          </p:nvPr>
        </p:nvSpPr>
        <p:spPr/>
        <p:txBody>
          <a:bodyPr/>
          <a:lstStyle/>
          <a:p>
            <a:r>
              <a:rPr lang="de-DE" altLang="de-DE"/>
              <a:t>Behavioural Reasons</a:t>
            </a:r>
          </a:p>
        </p:txBody>
      </p:sp>
      <p:sp>
        <p:nvSpPr>
          <p:cNvPr id="3" name="Inhaltsplatzhalter 2">
            <a:extLst>
              <a:ext uri="{FF2B5EF4-FFF2-40B4-BE49-F238E27FC236}">
                <a16:creationId xmlns="" xmlns:a16="http://schemas.microsoft.com/office/drawing/2014/main" id="{1B622BBB-AC51-48BC-A7FB-1844C62718FB}"/>
              </a:ext>
            </a:extLst>
          </p:cNvPr>
          <p:cNvSpPr>
            <a:spLocks noGrp="1"/>
          </p:cNvSpPr>
          <p:nvPr>
            <p:ph idx="1"/>
          </p:nvPr>
        </p:nvSpPr>
        <p:spPr/>
        <p:txBody>
          <a:bodyPr/>
          <a:lstStyle/>
          <a:p>
            <a:pPr>
              <a:buFont typeface="Wingdings" panose="05000000000000000000" pitchFamily="2" charset="2"/>
              <a:buChar char="Ø"/>
              <a:defRPr/>
            </a:pPr>
            <a:r>
              <a:rPr lang="en-US" altLang="zh-CN" sz="2400" dirty="0"/>
              <a:t>The behavior makes him unable for the job. </a:t>
            </a:r>
          </a:p>
          <a:p>
            <a:pPr>
              <a:buFont typeface="Wingdings" panose="05000000000000000000" pitchFamily="2" charset="2"/>
              <a:buChar char="ü"/>
              <a:defRPr/>
            </a:pPr>
            <a:r>
              <a:rPr lang="en-US" altLang="zh-CN" sz="2400" dirty="0"/>
              <a:t>What does that mean? </a:t>
            </a:r>
          </a:p>
          <a:p>
            <a:pPr>
              <a:buFont typeface="Wingdings" panose="05000000000000000000" pitchFamily="2" charset="2"/>
              <a:buChar char="§"/>
              <a:defRPr/>
            </a:pPr>
            <a:r>
              <a:rPr lang="en-US" altLang="zh-CN" sz="2400" dirty="0"/>
              <a:t>    For example a worker is always late or he is </a:t>
            </a:r>
          </a:p>
          <a:p>
            <a:pPr marL="0" indent="0">
              <a:buFontTx/>
              <a:buNone/>
              <a:defRPr/>
            </a:pPr>
            <a:r>
              <a:rPr lang="en-US" altLang="zh-CN" sz="2400" dirty="0"/>
              <a:t>        behaving badly, molesting other people – also</a:t>
            </a:r>
          </a:p>
          <a:p>
            <a:pPr marL="0" indent="0">
              <a:buFontTx/>
              <a:buNone/>
              <a:defRPr/>
            </a:pPr>
            <a:r>
              <a:rPr lang="en-US" altLang="zh-CN" sz="2400" dirty="0"/>
              <a:t>        cases of sexual harassment. </a:t>
            </a:r>
          </a:p>
          <a:p>
            <a:pPr>
              <a:buFont typeface="Wingdings" panose="05000000000000000000" pitchFamily="2" charset="2"/>
              <a:buChar char="ü"/>
              <a:defRPr/>
            </a:pPr>
            <a:r>
              <a:rPr lang="en-US" altLang="zh-CN" sz="2400" dirty="0"/>
              <a:t>In these cases he/she in a way is guilty and responsible for the behavior. </a:t>
            </a:r>
          </a:p>
          <a:p>
            <a:pPr>
              <a:buFont typeface="Wingdings" panose="05000000000000000000" pitchFamily="2" charset="2"/>
              <a:buChar char="ü"/>
              <a:defRPr/>
            </a:pPr>
            <a:r>
              <a:rPr lang="en-US" altLang="zh-CN" sz="2400" dirty="0"/>
              <a:t>But nevertheless this cannot justify a dismissal unless it is clear for the worker that this has been bad behavior.</a:t>
            </a:r>
          </a:p>
          <a:p>
            <a:pPr>
              <a:defRPr/>
            </a:pPr>
            <a:endParaRPr lang="de-DE"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el 1">
            <a:extLst>
              <a:ext uri="{FF2B5EF4-FFF2-40B4-BE49-F238E27FC236}">
                <a16:creationId xmlns="" xmlns:a16="http://schemas.microsoft.com/office/drawing/2014/main" id="{B5AA03BF-2BED-4EB3-9ED8-302B490BBC1C}"/>
              </a:ext>
            </a:extLst>
          </p:cNvPr>
          <p:cNvSpPr>
            <a:spLocks noGrp="1"/>
          </p:cNvSpPr>
          <p:nvPr>
            <p:ph type="title"/>
          </p:nvPr>
        </p:nvSpPr>
        <p:spPr/>
        <p:txBody>
          <a:bodyPr/>
          <a:lstStyle/>
          <a:p>
            <a:r>
              <a:rPr lang="de-DE" altLang="de-DE"/>
              <a:t>Behavioural Reasons</a:t>
            </a:r>
          </a:p>
        </p:txBody>
      </p:sp>
      <p:sp>
        <p:nvSpPr>
          <p:cNvPr id="41987" name="Inhaltsplatzhalter 2">
            <a:extLst>
              <a:ext uri="{FF2B5EF4-FFF2-40B4-BE49-F238E27FC236}">
                <a16:creationId xmlns="" xmlns:a16="http://schemas.microsoft.com/office/drawing/2014/main" id="{B62A79AD-6210-45CD-810C-6718D883E7D8}"/>
              </a:ext>
            </a:extLst>
          </p:cNvPr>
          <p:cNvSpPr>
            <a:spLocks noGrp="1"/>
          </p:cNvSpPr>
          <p:nvPr>
            <p:ph idx="1"/>
          </p:nvPr>
        </p:nvSpPr>
        <p:spPr/>
        <p:txBody>
          <a:bodyPr/>
          <a:lstStyle/>
          <a:p>
            <a:pPr>
              <a:buFont typeface="Wingdings" panose="05000000000000000000" pitchFamily="2" charset="2"/>
              <a:buChar char="Ø"/>
            </a:pPr>
            <a:r>
              <a:rPr lang="en-US" altLang="zh-CN" sz="2800">
                <a:ea typeface="宋体" panose="02010600030101010101" pitchFamily="2" charset="-122"/>
              </a:rPr>
              <a:t>Therefore the worker has to  be warned about the consequences of his behavior before he can be fired which means that the employer usually cannot fire him when it has happened the first time but only if he has been warned</a:t>
            </a:r>
          </a:p>
          <a:p>
            <a:pPr>
              <a:buFont typeface="Wingdings" panose="05000000000000000000" pitchFamily="2" charset="2"/>
              <a:buChar char="Ø"/>
            </a:pPr>
            <a:r>
              <a:rPr lang="en-US" altLang="zh-CN" sz="2800">
                <a:ea typeface="宋体" panose="02010600030101010101" pitchFamily="2" charset="-122"/>
              </a:rPr>
              <a:t>Even also here the employer may have to consider if it is possible to give another position to this worker in his company where this behavior does not matter – a job where coming too late does not care !?!</a:t>
            </a:r>
          </a:p>
          <a:p>
            <a:endParaRPr lang="de-DE" altLang="de-D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5E1BCD71-5023-46B1-AE40-E9D224252B4C}"/>
              </a:ext>
            </a:extLst>
          </p:cNvPr>
          <p:cNvSpPr>
            <a:spLocks noGrp="1"/>
          </p:cNvSpPr>
          <p:nvPr>
            <p:ph type="title"/>
          </p:nvPr>
        </p:nvSpPr>
        <p:spPr/>
        <p:txBody>
          <a:bodyPr/>
          <a:lstStyle/>
          <a:p>
            <a:endParaRPr lang="de-DE"/>
          </a:p>
        </p:txBody>
      </p:sp>
      <p:sp>
        <p:nvSpPr>
          <p:cNvPr id="3" name="Inhaltsplatzhalter 2">
            <a:extLst>
              <a:ext uri="{FF2B5EF4-FFF2-40B4-BE49-F238E27FC236}">
                <a16:creationId xmlns="" xmlns:a16="http://schemas.microsoft.com/office/drawing/2014/main" id="{5EA2BB22-8AE2-4474-8C8B-FF65CA2BDB66}"/>
              </a:ext>
            </a:extLst>
          </p:cNvPr>
          <p:cNvSpPr>
            <a:spLocks noGrp="1"/>
          </p:cNvSpPr>
          <p:nvPr>
            <p:ph idx="1"/>
          </p:nvPr>
        </p:nvSpPr>
        <p:spPr/>
        <p:txBody>
          <a:bodyPr/>
          <a:lstStyle/>
          <a:p>
            <a:pPr>
              <a:buFont typeface="Wingdings" panose="05000000000000000000" pitchFamily="2" charset="2"/>
              <a:buChar char="v"/>
            </a:pPr>
            <a:r>
              <a:rPr lang="de-DE" dirty="0" err="1"/>
              <a:t>Flexibilization</a:t>
            </a:r>
            <a:r>
              <a:rPr lang="de-DE" dirty="0"/>
              <a:t> </a:t>
            </a:r>
            <a:r>
              <a:rPr lang="de-DE" dirty="0" err="1"/>
              <a:t>means</a:t>
            </a:r>
            <a:r>
              <a:rPr lang="de-DE" dirty="0"/>
              <a:t> </a:t>
            </a:r>
            <a:r>
              <a:rPr lang="de-DE" dirty="0" err="1"/>
              <a:t>adjustment</a:t>
            </a:r>
            <a:r>
              <a:rPr lang="de-DE" dirty="0"/>
              <a:t> </a:t>
            </a:r>
            <a:r>
              <a:rPr lang="de-DE" dirty="0" err="1"/>
              <a:t>towards</a:t>
            </a:r>
            <a:r>
              <a:rPr lang="de-DE" dirty="0"/>
              <a:t> a </a:t>
            </a:r>
            <a:r>
              <a:rPr lang="de-DE" dirty="0" err="1"/>
              <a:t>changing</a:t>
            </a:r>
            <a:r>
              <a:rPr lang="de-DE" dirty="0"/>
              <a:t> </a:t>
            </a:r>
            <a:r>
              <a:rPr lang="de-DE" dirty="0" err="1"/>
              <a:t>world</a:t>
            </a:r>
            <a:endParaRPr lang="de-DE" dirty="0"/>
          </a:p>
          <a:p>
            <a:pPr>
              <a:buFont typeface="Wingdings" panose="05000000000000000000" pitchFamily="2" charset="2"/>
              <a:buChar char="v"/>
            </a:pPr>
            <a:r>
              <a:rPr lang="de-DE" dirty="0"/>
              <a:t>Keeping </a:t>
            </a:r>
            <a:r>
              <a:rPr lang="de-DE" dirty="0" err="1"/>
              <a:t>the</a:t>
            </a:r>
            <a:r>
              <a:rPr lang="de-DE" dirty="0"/>
              <a:t> </a:t>
            </a:r>
            <a:r>
              <a:rPr lang="de-DE" dirty="0" err="1"/>
              <a:t>old</a:t>
            </a:r>
            <a:r>
              <a:rPr lang="de-DE" dirty="0"/>
              <a:t> </a:t>
            </a:r>
            <a:r>
              <a:rPr lang="de-DE" dirty="0" err="1"/>
              <a:t>forms</a:t>
            </a:r>
            <a:r>
              <a:rPr lang="de-DE" dirty="0"/>
              <a:t> </a:t>
            </a:r>
            <a:r>
              <a:rPr lang="de-DE" dirty="0" err="1"/>
              <a:t>make</a:t>
            </a:r>
            <a:r>
              <a:rPr lang="de-DE" dirty="0"/>
              <a:t> an </a:t>
            </a:r>
            <a:r>
              <a:rPr lang="de-DE" dirty="0" err="1"/>
              <a:t>economy</a:t>
            </a:r>
            <a:r>
              <a:rPr lang="de-DE" dirty="0"/>
              <a:t> inflexible and in </a:t>
            </a:r>
            <a:r>
              <a:rPr lang="de-DE" dirty="0" err="1"/>
              <a:t>may</a:t>
            </a:r>
            <a:r>
              <a:rPr lang="de-DE" dirty="0"/>
              <a:t> </a:t>
            </a:r>
            <a:r>
              <a:rPr lang="de-DE" dirty="0" err="1"/>
              <a:t>loose</a:t>
            </a:r>
            <a:r>
              <a:rPr lang="de-DE" dirty="0"/>
              <a:t> </a:t>
            </a:r>
            <a:r>
              <a:rPr lang="de-DE" dirty="0" err="1"/>
              <a:t>competetiveness</a:t>
            </a:r>
            <a:endParaRPr lang="de-DE" dirty="0"/>
          </a:p>
          <a:p>
            <a:pPr>
              <a:buFont typeface="Wingdings" panose="05000000000000000000" pitchFamily="2" charset="2"/>
              <a:buChar char="v"/>
            </a:pPr>
            <a:r>
              <a:rPr lang="de-DE" dirty="0"/>
              <a:t>Keeping </a:t>
            </a:r>
            <a:r>
              <a:rPr lang="de-DE" dirty="0" err="1"/>
              <a:t>the</a:t>
            </a:r>
            <a:r>
              <a:rPr lang="de-DE" dirty="0"/>
              <a:t> </a:t>
            </a:r>
            <a:r>
              <a:rPr lang="de-DE" dirty="0" err="1"/>
              <a:t>old</a:t>
            </a:r>
            <a:r>
              <a:rPr lang="de-DE" dirty="0"/>
              <a:t> </a:t>
            </a:r>
            <a:r>
              <a:rPr lang="de-DE" dirty="0" err="1"/>
              <a:t>forms</a:t>
            </a:r>
            <a:r>
              <a:rPr lang="de-DE" dirty="0"/>
              <a:t> also </a:t>
            </a:r>
            <a:r>
              <a:rPr lang="de-DE" dirty="0" err="1"/>
              <a:t>makes</a:t>
            </a:r>
            <a:r>
              <a:rPr lang="de-DE" dirty="0"/>
              <a:t> </a:t>
            </a:r>
            <a:r>
              <a:rPr lang="de-DE" dirty="0" err="1"/>
              <a:t>it</a:t>
            </a:r>
            <a:r>
              <a:rPr lang="de-DE" dirty="0"/>
              <a:t> </a:t>
            </a:r>
            <a:r>
              <a:rPr lang="de-DE" dirty="0" err="1"/>
              <a:t>more</a:t>
            </a:r>
            <a:r>
              <a:rPr lang="de-DE" dirty="0"/>
              <a:t> </a:t>
            </a:r>
            <a:r>
              <a:rPr lang="de-DE" dirty="0" err="1"/>
              <a:t>difficult</a:t>
            </a:r>
            <a:r>
              <a:rPr lang="de-DE" dirty="0"/>
              <a:t> </a:t>
            </a:r>
            <a:r>
              <a:rPr lang="de-DE" dirty="0" err="1"/>
              <a:t>for</a:t>
            </a:r>
            <a:r>
              <a:rPr lang="de-DE" dirty="0"/>
              <a:t> </a:t>
            </a:r>
            <a:r>
              <a:rPr lang="de-DE" dirty="0" err="1"/>
              <a:t>women</a:t>
            </a:r>
            <a:r>
              <a:rPr lang="de-DE" dirty="0"/>
              <a:t> </a:t>
            </a:r>
            <a:r>
              <a:rPr lang="de-DE" dirty="0" err="1"/>
              <a:t>to</a:t>
            </a:r>
            <a:r>
              <a:rPr lang="de-DE" dirty="0"/>
              <a:t> </a:t>
            </a:r>
            <a:r>
              <a:rPr lang="de-DE" dirty="0" err="1"/>
              <a:t>get</a:t>
            </a:r>
            <a:r>
              <a:rPr lang="de-DE" dirty="0"/>
              <a:t> </a:t>
            </a:r>
            <a:r>
              <a:rPr lang="de-DE" dirty="0" err="1"/>
              <a:t>jobs</a:t>
            </a:r>
            <a:endParaRPr lang="de-DE" dirty="0"/>
          </a:p>
          <a:p>
            <a:pPr>
              <a:buFont typeface="Wingdings" panose="05000000000000000000" pitchFamily="2" charset="2"/>
              <a:buChar char="v"/>
            </a:pPr>
            <a:r>
              <a:rPr lang="de-DE" dirty="0"/>
              <a:t>The same </a:t>
            </a:r>
            <a:r>
              <a:rPr lang="de-DE" dirty="0" err="1"/>
              <a:t>for</a:t>
            </a:r>
            <a:r>
              <a:rPr lang="de-DE" dirty="0"/>
              <a:t> (</a:t>
            </a:r>
            <a:r>
              <a:rPr lang="de-DE" dirty="0" err="1"/>
              <a:t>long</a:t>
            </a:r>
            <a:r>
              <a:rPr lang="de-DE" dirty="0"/>
              <a:t>-term) </a:t>
            </a:r>
            <a:r>
              <a:rPr lang="de-DE" dirty="0" err="1"/>
              <a:t>unemployed</a:t>
            </a:r>
            <a:endParaRPr lang="de-DE" dirty="0"/>
          </a:p>
        </p:txBody>
      </p:sp>
    </p:spTree>
    <p:extLst>
      <p:ext uri="{BB962C8B-B14F-4D97-AF65-F5344CB8AC3E}">
        <p14:creationId xmlns:p14="http://schemas.microsoft.com/office/powerpoint/2010/main" val="42273385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el 1">
            <a:extLst>
              <a:ext uri="{FF2B5EF4-FFF2-40B4-BE49-F238E27FC236}">
                <a16:creationId xmlns="" xmlns:a16="http://schemas.microsoft.com/office/drawing/2014/main" id="{E9517DA3-38C0-4AF1-95B5-6944EB2E058D}"/>
              </a:ext>
            </a:extLst>
          </p:cNvPr>
          <p:cNvSpPr>
            <a:spLocks noGrp="1"/>
          </p:cNvSpPr>
          <p:nvPr>
            <p:ph type="title"/>
          </p:nvPr>
        </p:nvSpPr>
        <p:spPr/>
        <p:txBody>
          <a:bodyPr/>
          <a:lstStyle/>
          <a:p>
            <a:r>
              <a:rPr lang="de-DE" altLang="de-DE"/>
              <a:t>Enterprise Reasons</a:t>
            </a:r>
          </a:p>
        </p:txBody>
      </p:sp>
      <p:sp>
        <p:nvSpPr>
          <p:cNvPr id="3" name="Inhaltsplatzhalter 2">
            <a:extLst>
              <a:ext uri="{FF2B5EF4-FFF2-40B4-BE49-F238E27FC236}">
                <a16:creationId xmlns="" xmlns:a16="http://schemas.microsoft.com/office/drawing/2014/main" id="{05390AEB-A309-4B6A-B8D1-148AB060EE77}"/>
              </a:ext>
            </a:extLst>
          </p:cNvPr>
          <p:cNvSpPr>
            <a:spLocks noGrp="1"/>
          </p:cNvSpPr>
          <p:nvPr>
            <p:ph idx="1"/>
          </p:nvPr>
        </p:nvSpPr>
        <p:spPr/>
        <p:txBody>
          <a:bodyPr/>
          <a:lstStyle/>
          <a:p>
            <a:pPr>
              <a:buFont typeface="Wingdings" panose="05000000000000000000" pitchFamily="2" charset="2"/>
              <a:buChar char="Ø"/>
              <a:defRPr/>
            </a:pPr>
            <a:r>
              <a:rPr lang="en-US" altLang="zh-CN" sz="2200" dirty="0"/>
              <a:t>The employer is generally free to decide on the issue of the enterprise. </a:t>
            </a:r>
          </a:p>
          <a:p>
            <a:pPr>
              <a:buFont typeface="Wingdings" panose="05000000000000000000" pitchFamily="2" charset="2"/>
              <a:buChar char="ü"/>
              <a:defRPr/>
            </a:pPr>
            <a:r>
              <a:rPr lang="en-US" altLang="zh-CN" sz="2200" dirty="0"/>
              <a:t>     If he decides to close down a plant he is</a:t>
            </a:r>
          </a:p>
          <a:p>
            <a:pPr marL="0" indent="0">
              <a:buFontTx/>
              <a:buNone/>
              <a:defRPr/>
            </a:pPr>
            <a:r>
              <a:rPr lang="en-US" altLang="zh-CN" sz="2200" dirty="0"/>
              <a:t>         generally free. </a:t>
            </a:r>
          </a:p>
          <a:p>
            <a:pPr>
              <a:buFont typeface="Wingdings" panose="05000000000000000000" pitchFamily="2" charset="2"/>
              <a:buChar char="ü"/>
              <a:defRPr/>
            </a:pPr>
            <a:r>
              <a:rPr lang="en-US" altLang="zh-CN" sz="2200" dirty="0"/>
              <a:t>      But he has to show that this enterprise reason is</a:t>
            </a:r>
          </a:p>
          <a:p>
            <a:pPr marL="0" indent="0">
              <a:buFontTx/>
              <a:buNone/>
              <a:defRPr/>
            </a:pPr>
            <a:r>
              <a:rPr lang="en-US" altLang="zh-CN" sz="2200" dirty="0"/>
              <a:t>         an urgent one. </a:t>
            </a:r>
          </a:p>
          <a:p>
            <a:pPr>
              <a:buFont typeface="Wingdings" panose="05000000000000000000" pitchFamily="2" charset="2"/>
              <a:buChar char="§"/>
              <a:defRPr/>
            </a:pPr>
            <a:r>
              <a:rPr lang="en-US" altLang="zh-CN" sz="2200" dirty="0"/>
              <a:t>            Reasons may be less orders and therefore </a:t>
            </a:r>
          </a:p>
          <a:p>
            <a:pPr marL="0" indent="0">
              <a:buFontTx/>
              <a:buNone/>
              <a:defRPr/>
            </a:pPr>
            <a:r>
              <a:rPr lang="en-US" altLang="zh-CN" sz="2200" dirty="0"/>
              <a:t>               work for the company or the introduction of</a:t>
            </a:r>
          </a:p>
          <a:p>
            <a:pPr marL="0" indent="0">
              <a:buFontTx/>
              <a:buNone/>
              <a:defRPr/>
            </a:pPr>
            <a:r>
              <a:rPr lang="en-US" altLang="zh-CN" sz="2200" dirty="0"/>
              <a:t>               new technology which may result in less </a:t>
            </a:r>
          </a:p>
          <a:p>
            <a:pPr marL="0" indent="0">
              <a:buFontTx/>
              <a:buNone/>
              <a:defRPr/>
            </a:pPr>
            <a:r>
              <a:rPr lang="en-US" altLang="zh-CN" sz="2200" dirty="0"/>
              <a:t>               jobs.</a:t>
            </a:r>
          </a:p>
          <a:p>
            <a:pPr>
              <a:buFont typeface="Wingdings" panose="05000000000000000000" pitchFamily="2" charset="2"/>
              <a:buChar char="ü"/>
              <a:defRPr/>
            </a:pPr>
            <a:r>
              <a:rPr lang="en-US" altLang="zh-CN" sz="2200" dirty="0"/>
              <a:t>      He always has to look if there are other jobs </a:t>
            </a:r>
          </a:p>
          <a:p>
            <a:pPr marL="0" indent="0">
              <a:buFontTx/>
              <a:buNone/>
              <a:defRPr/>
            </a:pPr>
            <a:r>
              <a:rPr lang="en-US" altLang="zh-CN" sz="2200" dirty="0"/>
              <a:t>         available</a:t>
            </a:r>
          </a:p>
          <a:p>
            <a:pPr>
              <a:defRPr/>
            </a:pPr>
            <a:endParaRPr lang="de-DE"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el 1">
            <a:extLst>
              <a:ext uri="{FF2B5EF4-FFF2-40B4-BE49-F238E27FC236}">
                <a16:creationId xmlns="" xmlns:a16="http://schemas.microsoft.com/office/drawing/2014/main" id="{68D5D032-6077-4C24-BF30-37D259AF4A19}"/>
              </a:ext>
            </a:extLst>
          </p:cNvPr>
          <p:cNvSpPr>
            <a:spLocks noGrp="1"/>
          </p:cNvSpPr>
          <p:nvPr>
            <p:ph type="title"/>
          </p:nvPr>
        </p:nvSpPr>
        <p:spPr/>
        <p:txBody>
          <a:bodyPr/>
          <a:lstStyle/>
          <a:p>
            <a:r>
              <a:rPr lang="de-DE" altLang="de-DE"/>
              <a:t>Enterprise Reasons</a:t>
            </a:r>
          </a:p>
        </p:txBody>
      </p:sp>
      <p:sp>
        <p:nvSpPr>
          <p:cNvPr id="3" name="Inhaltsplatzhalter 2">
            <a:extLst>
              <a:ext uri="{FF2B5EF4-FFF2-40B4-BE49-F238E27FC236}">
                <a16:creationId xmlns="" xmlns:a16="http://schemas.microsoft.com/office/drawing/2014/main" id="{54F318BD-916E-44E3-A746-238B35EE6325}"/>
              </a:ext>
            </a:extLst>
          </p:cNvPr>
          <p:cNvSpPr>
            <a:spLocks noGrp="1"/>
          </p:cNvSpPr>
          <p:nvPr>
            <p:ph idx="1"/>
          </p:nvPr>
        </p:nvSpPr>
        <p:spPr>
          <a:xfrm>
            <a:off x="228600" y="990600"/>
            <a:ext cx="8686800" cy="4876800"/>
          </a:xfrm>
        </p:spPr>
        <p:txBody>
          <a:bodyPr/>
          <a:lstStyle/>
          <a:p>
            <a:pPr>
              <a:buFont typeface="Wingdings" panose="05000000000000000000" pitchFamily="2" charset="2"/>
              <a:buChar char="Ø"/>
              <a:defRPr/>
            </a:pPr>
            <a:r>
              <a:rPr lang="en-US" altLang="zh-CN" sz="2800" dirty="0"/>
              <a:t>He is restricted when it comes to whom to fire</a:t>
            </a:r>
          </a:p>
          <a:p>
            <a:pPr>
              <a:buFont typeface="Wingdings" panose="05000000000000000000" pitchFamily="2" charset="2"/>
              <a:buChar char="ü"/>
              <a:defRPr/>
            </a:pPr>
            <a:r>
              <a:rPr lang="en-US" altLang="zh-CN" sz="2800" dirty="0"/>
              <a:t>    In case of firing he has to make the  right</a:t>
            </a:r>
          </a:p>
          <a:p>
            <a:pPr marL="0" indent="0">
              <a:buFontTx/>
              <a:buNone/>
              <a:defRPr/>
            </a:pPr>
            <a:r>
              <a:rPr lang="en-US" altLang="zh-CN" sz="2800" dirty="0"/>
              <a:t>       social choice which means fire those first</a:t>
            </a:r>
          </a:p>
          <a:p>
            <a:pPr marL="0" indent="0">
              <a:buFontTx/>
              <a:buNone/>
              <a:defRPr/>
            </a:pPr>
            <a:r>
              <a:rPr lang="en-US" altLang="zh-CN" sz="2800" dirty="0"/>
              <a:t>       who can get a new job easily and keep</a:t>
            </a:r>
          </a:p>
          <a:p>
            <a:pPr marL="0" indent="0">
              <a:buFontTx/>
              <a:buNone/>
              <a:defRPr/>
            </a:pPr>
            <a:r>
              <a:rPr lang="en-US" altLang="zh-CN" sz="2800" dirty="0"/>
              <a:t>       those who need the job more  (heads of</a:t>
            </a:r>
          </a:p>
          <a:p>
            <a:pPr marL="0" indent="0">
              <a:buFontTx/>
              <a:buNone/>
              <a:defRPr/>
            </a:pPr>
            <a:r>
              <a:rPr lang="en-US" altLang="zh-CN" sz="2800" dirty="0"/>
              <a:t>       families etc.)</a:t>
            </a:r>
          </a:p>
          <a:p>
            <a:pPr>
              <a:buFont typeface="Wingdings" panose="05000000000000000000" pitchFamily="2" charset="2"/>
              <a:buChar char="ü"/>
              <a:defRPr/>
            </a:pPr>
            <a:r>
              <a:rPr lang="en-US" altLang="zh-CN" sz="2800" dirty="0"/>
              <a:t>     If the employer makes the wrong choice </a:t>
            </a:r>
          </a:p>
          <a:p>
            <a:pPr marL="0" indent="0">
              <a:buFontTx/>
              <a:buNone/>
              <a:defRPr/>
            </a:pPr>
            <a:r>
              <a:rPr lang="en-US" altLang="zh-CN" sz="2800" dirty="0"/>
              <a:t>            – again the dismissal is not valid</a:t>
            </a:r>
            <a:endParaRPr lang="de-DE" altLang="de-DE" sz="2800" dirty="0"/>
          </a:p>
          <a:p>
            <a:pPr>
              <a:defRPr/>
            </a:pPr>
            <a:endParaRPr lang="de-DE" sz="28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el 1">
            <a:extLst>
              <a:ext uri="{FF2B5EF4-FFF2-40B4-BE49-F238E27FC236}">
                <a16:creationId xmlns="" xmlns:a16="http://schemas.microsoft.com/office/drawing/2014/main" id="{B1535622-E7E3-4887-8FCA-D54E2FC2B8E4}"/>
              </a:ext>
            </a:extLst>
          </p:cNvPr>
          <p:cNvSpPr>
            <a:spLocks noGrp="1"/>
          </p:cNvSpPr>
          <p:nvPr>
            <p:ph type="title"/>
          </p:nvPr>
        </p:nvSpPr>
        <p:spPr/>
        <p:txBody>
          <a:bodyPr/>
          <a:lstStyle/>
          <a:p>
            <a:r>
              <a:rPr lang="de-DE" altLang="de-DE"/>
              <a:t>On Dismissal Protection in general</a:t>
            </a:r>
          </a:p>
        </p:txBody>
      </p:sp>
      <p:sp>
        <p:nvSpPr>
          <p:cNvPr id="45059" name="Inhaltsplatzhalter 2">
            <a:extLst>
              <a:ext uri="{FF2B5EF4-FFF2-40B4-BE49-F238E27FC236}">
                <a16:creationId xmlns="" xmlns:a16="http://schemas.microsoft.com/office/drawing/2014/main" id="{ECDA88AA-7B62-4A0C-9986-B34F13676354}"/>
              </a:ext>
            </a:extLst>
          </p:cNvPr>
          <p:cNvSpPr>
            <a:spLocks noGrp="1"/>
          </p:cNvSpPr>
          <p:nvPr>
            <p:ph idx="1"/>
          </p:nvPr>
        </p:nvSpPr>
        <p:spPr/>
        <p:txBody>
          <a:bodyPr/>
          <a:lstStyle/>
          <a:p>
            <a:pPr>
              <a:buFont typeface="Wingdings" panose="05000000000000000000" pitchFamily="2" charset="2"/>
              <a:buChar char="Ø"/>
            </a:pPr>
            <a:r>
              <a:rPr lang="de-DE" altLang="de-DE" sz="2800"/>
              <a:t>This system means a lot of cases in court and also because the employer is not sure about the results this may lead to a situation where he is reluctant to hire new people since he fears that in the end he would have difficulties to get rid of them</a:t>
            </a:r>
          </a:p>
          <a:p>
            <a:pPr>
              <a:buFont typeface="Wingdings" panose="05000000000000000000" pitchFamily="2" charset="2"/>
              <a:buChar char="Ø"/>
            </a:pPr>
            <a:r>
              <a:rPr lang="de-DE" altLang="de-DE" sz="2800"/>
              <a:t>So it is a good thing to have this kind of protection on the one hand but it may produce difficulties for getting a new job.</a:t>
            </a:r>
          </a:p>
          <a:p>
            <a:endParaRPr lang="de-DE" altLang="de-DE"/>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el 1">
            <a:extLst>
              <a:ext uri="{FF2B5EF4-FFF2-40B4-BE49-F238E27FC236}">
                <a16:creationId xmlns="" xmlns:a16="http://schemas.microsoft.com/office/drawing/2014/main" id="{2106605C-D96C-46D4-A9A9-BB4185A76FA7}"/>
              </a:ext>
            </a:extLst>
          </p:cNvPr>
          <p:cNvSpPr>
            <a:spLocks noGrp="1"/>
          </p:cNvSpPr>
          <p:nvPr>
            <p:ph type="title"/>
          </p:nvPr>
        </p:nvSpPr>
        <p:spPr/>
        <p:txBody>
          <a:bodyPr/>
          <a:lstStyle/>
          <a:p>
            <a:r>
              <a:rPr lang="de-DE" altLang="de-DE" sz="2800"/>
              <a:t>Dismissal in case of important reasons</a:t>
            </a:r>
          </a:p>
        </p:txBody>
      </p:sp>
      <p:sp>
        <p:nvSpPr>
          <p:cNvPr id="3" name="Inhaltsplatzhalter 2">
            <a:extLst>
              <a:ext uri="{FF2B5EF4-FFF2-40B4-BE49-F238E27FC236}">
                <a16:creationId xmlns="" xmlns:a16="http://schemas.microsoft.com/office/drawing/2014/main" id="{D46325CF-8241-45BF-AC44-9267FAAA93E5}"/>
              </a:ext>
            </a:extLst>
          </p:cNvPr>
          <p:cNvSpPr>
            <a:spLocks noGrp="1"/>
          </p:cNvSpPr>
          <p:nvPr>
            <p:ph idx="1"/>
          </p:nvPr>
        </p:nvSpPr>
        <p:spPr/>
        <p:txBody>
          <a:bodyPr/>
          <a:lstStyle/>
          <a:p>
            <a:pPr>
              <a:lnSpc>
                <a:spcPct val="90000"/>
              </a:lnSpc>
              <a:buFont typeface="Wingdings" panose="05000000000000000000" pitchFamily="2" charset="2"/>
              <a:buChar char="Ø"/>
              <a:defRPr/>
            </a:pPr>
            <a:r>
              <a:rPr lang="de-DE" altLang="de-DE" sz="2400" dirty="0" err="1"/>
              <a:t>There</a:t>
            </a:r>
            <a:r>
              <a:rPr lang="de-DE" altLang="de-DE" sz="2400" dirty="0"/>
              <a:t> </a:t>
            </a:r>
            <a:r>
              <a:rPr lang="de-DE" altLang="de-DE" sz="2400" dirty="0" err="1"/>
              <a:t>is</a:t>
            </a:r>
            <a:r>
              <a:rPr lang="de-DE" altLang="de-DE" sz="2400" dirty="0"/>
              <a:t> a </a:t>
            </a:r>
            <a:r>
              <a:rPr lang="de-DE" altLang="de-DE" sz="2400" dirty="0" err="1"/>
              <a:t>rule</a:t>
            </a:r>
            <a:r>
              <a:rPr lang="de-DE" altLang="de-DE" sz="2400" dirty="0"/>
              <a:t> </a:t>
            </a:r>
            <a:r>
              <a:rPr lang="de-DE" altLang="de-DE" sz="2400" dirty="0" err="1"/>
              <a:t>that</a:t>
            </a:r>
            <a:r>
              <a:rPr lang="de-DE" altLang="de-DE" sz="2400" dirty="0"/>
              <a:t> in </a:t>
            </a:r>
            <a:r>
              <a:rPr lang="de-DE" altLang="de-DE" sz="2400" dirty="0" err="1"/>
              <a:t>case</a:t>
            </a:r>
            <a:r>
              <a:rPr lang="de-DE" altLang="de-DE" sz="2400" dirty="0"/>
              <a:t> </a:t>
            </a:r>
            <a:r>
              <a:rPr lang="de-DE" altLang="de-DE" sz="2400" dirty="0" err="1"/>
              <a:t>of</a:t>
            </a:r>
            <a:r>
              <a:rPr lang="de-DE" altLang="de-DE" sz="2400" dirty="0"/>
              <a:t> </a:t>
            </a:r>
            <a:r>
              <a:rPr lang="de-DE" altLang="de-DE" sz="2400" dirty="0" err="1"/>
              <a:t>important</a:t>
            </a:r>
            <a:r>
              <a:rPr lang="de-DE" altLang="de-DE" sz="2400" dirty="0"/>
              <a:t> </a:t>
            </a:r>
            <a:r>
              <a:rPr lang="de-DE" altLang="de-DE" sz="2400" dirty="0" err="1"/>
              <a:t>reasons</a:t>
            </a:r>
            <a:r>
              <a:rPr lang="de-DE" altLang="de-DE" sz="2400" dirty="0"/>
              <a:t> a </a:t>
            </a:r>
            <a:r>
              <a:rPr lang="de-DE" altLang="de-DE" sz="2400" dirty="0" err="1"/>
              <a:t>person</a:t>
            </a:r>
            <a:r>
              <a:rPr lang="de-DE" altLang="de-DE" sz="2400" dirty="0"/>
              <a:t> </a:t>
            </a:r>
            <a:r>
              <a:rPr lang="de-DE" altLang="de-DE" sz="2400" dirty="0" err="1"/>
              <a:t>can</a:t>
            </a:r>
            <a:r>
              <a:rPr lang="de-DE" altLang="de-DE" sz="2400" dirty="0"/>
              <a:t> </a:t>
            </a:r>
            <a:r>
              <a:rPr lang="de-DE" altLang="de-DE" sz="2400" dirty="0" err="1"/>
              <a:t>be</a:t>
            </a:r>
            <a:r>
              <a:rPr lang="de-DE" altLang="de-DE" sz="2400" dirty="0"/>
              <a:t> </a:t>
            </a:r>
            <a:r>
              <a:rPr lang="de-DE" altLang="de-DE" sz="2400" dirty="0" err="1"/>
              <a:t>fired</a:t>
            </a:r>
            <a:r>
              <a:rPr lang="de-DE" altLang="de-DE" sz="2400" dirty="0"/>
              <a:t> </a:t>
            </a:r>
            <a:r>
              <a:rPr lang="de-DE" altLang="de-DE" sz="2400" dirty="0" err="1"/>
              <a:t>immediately</a:t>
            </a:r>
            <a:r>
              <a:rPr lang="de-DE" altLang="de-DE" sz="2400" dirty="0"/>
              <a:t>. </a:t>
            </a:r>
          </a:p>
          <a:p>
            <a:pPr>
              <a:lnSpc>
                <a:spcPct val="90000"/>
              </a:lnSpc>
              <a:buFont typeface="Wingdings" panose="05000000000000000000" pitchFamily="2" charset="2"/>
              <a:buChar char="ü"/>
              <a:defRPr/>
            </a:pPr>
            <a:r>
              <a:rPr lang="de-DE" altLang="de-DE" sz="2400" dirty="0"/>
              <a:t>      This </a:t>
            </a:r>
            <a:r>
              <a:rPr lang="de-DE" altLang="de-DE" sz="2400" dirty="0" err="1"/>
              <a:t>is</a:t>
            </a:r>
            <a:r>
              <a:rPr lang="de-DE" altLang="de-DE" sz="2400" dirty="0"/>
              <a:t> </a:t>
            </a:r>
            <a:r>
              <a:rPr lang="de-DE" altLang="de-DE" sz="2400" dirty="0" err="1"/>
              <a:t>possible</a:t>
            </a:r>
            <a:r>
              <a:rPr lang="de-DE" altLang="de-DE" sz="2400" dirty="0"/>
              <a:t> </a:t>
            </a:r>
            <a:r>
              <a:rPr lang="de-DE" altLang="de-DE" sz="2400" dirty="0" err="1"/>
              <a:t>if</a:t>
            </a:r>
            <a:r>
              <a:rPr lang="de-DE" altLang="de-DE" sz="2400" dirty="0"/>
              <a:t> </a:t>
            </a:r>
            <a:r>
              <a:rPr lang="de-DE" altLang="de-DE" sz="2400" dirty="0" err="1"/>
              <a:t>it</a:t>
            </a:r>
            <a:r>
              <a:rPr lang="de-DE" altLang="de-DE" sz="2400" dirty="0"/>
              <a:t> </a:t>
            </a:r>
            <a:r>
              <a:rPr lang="de-DE" altLang="de-DE" sz="2400" dirty="0" err="1"/>
              <a:t>is</a:t>
            </a:r>
            <a:r>
              <a:rPr lang="de-DE" altLang="de-DE" sz="2400" dirty="0"/>
              <a:t> not </a:t>
            </a:r>
            <a:r>
              <a:rPr lang="de-DE" altLang="de-DE" sz="2400" dirty="0" err="1"/>
              <a:t>accpetable</a:t>
            </a:r>
            <a:r>
              <a:rPr lang="de-DE" altLang="de-DE" sz="2400" dirty="0"/>
              <a:t> </a:t>
            </a:r>
            <a:r>
              <a:rPr lang="de-DE" altLang="de-DE" sz="2400" dirty="0" err="1"/>
              <a:t>for</a:t>
            </a:r>
            <a:r>
              <a:rPr lang="de-DE" altLang="de-DE" sz="2400" dirty="0"/>
              <a:t> </a:t>
            </a:r>
            <a:r>
              <a:rPr lang="de-DE" altLang="de-DE" sz="2400" dirty="0" err="1"/>
              <a:t>the</a:t>
            </a:r>
            <a:r>
              <a:rPr lang="de-DE" altLang="de-DE" sz="2400" dirty="0"/>
              <a:t> </a:t>
            </a:r>
          </a:p>
          <a:p>
            <a:pPr marL="0" indent="0">
              <a:lnSpc>
                <a:spcPct val="90000"/>
              </a:lnSpc>
              <a:buFontTx/>
              <a:buNone/>
              <a:defRPr/>
            </a:pPr>
            <a:r>
              <a:rPr lang="de-DE" altLang="de-DE" sz="2400" dirty="0"/>
              <a:t>         </a:t>
            </a:r>
            <a:r>
              <a:rPr lang="de-DE" altLang="de-DE" sz="2400" dirty="0" err="1"/>
              <a:t>employer</a:t>
            </a:r>
            <a:r>
              <a:rPr lang="de-DE" altLang="de-DE" sz="2400" dirty="0"/>
              <a:t> </a:t>
            </a:r>
            <a:r>
              <a:rPr lang="de-DE" altLang="de-DE" sz="2400" dirty="0" err="1"/>
              <a:t>to</a:t>
            </a:r>
            <a:r>
              <a:rPr lang="de-DE" altLang="de-DE" sz="2400" dirty="0"/>
              <a:t> </a:t>
            </a:r>
            <a:r>
              <a:rPr lang="de-DE" altLang="de-DE" sz="2400" dirty="0" err="1"/>
              <a:t>wait</a:t>
            </a:r>
            <a:r>
              <a:rPr lang="de-DE" altLang="de-DE" sz="2400" dirty="0"/>
              <a:t> </a:t>
            </a:r>
            <a:r>
              <a:rPr lang="de-DE" altLang="de-DE" sz="2400" dirty="0" err="1"/>
              <a:t>for</a:t>
            </a:r>
            <a:r>
              <a:rPr lang="de-DE" altLang="de-DE" sz="2400" dirty="0"/>
              <a:t> a </a:t>
            </a:r>
            <a:r>
              <a:rPr lang="de-DE" altLang="de-DE" sz="2400" dirty="0" err="1"/>
              <a:t>certain</a:t>
            </a:r>
            <a:r>
              <a:rPr lang="de-DE" altLang="de-DE" sz="2400" dirty="0"/>
              <a:t> </a:t>
            </a:r>
            <a:r>
              <a:rPr lang="de-DE" altLang="de-DE" sz="2400" dirty="0" err="1"/>
              <a:t>period</a:t>
            </a:r>
            <a:r>
              <a:rPr lang="de-DE" altLang="de-DE" sz="2400" dirty="0"/>
              <a:t> </a:t>
            </a:r>
            <a:r>
              <a:rPr lang="de-DE" altLang="de-DE" sz="2400" dirty="0" err="1"/>
              <a:t>of</a:t>
            </a:r>
            <a:r>
              <a:rPr lang="de-DE" altLang="de-DE" sz="2400" dirty="0"/>
              <a:t> </a:t>
            </a:r>
          </a:p>
          <a:p>
            <a:pPr marL="0" indent="0">
              <a:lnSpc>
                <a:spcPct val="90000"/>
              </a:lnSpc>
              <a:buFontTx/>
              <a:buNone/>
              <a:defRPr/>
            </a:pPr>
            <a:r>
              <a:rPr lang="de-DE" altLang="de-DE" sz="2400" dirty="0"/>
              <a:t>         </a:t>
            </a:r>
            <a:r>
              <a:rPr lang="de-DE" altLang="de-DE" sz="2400" dirty="0" err="1"/>
              <a:t>notification</a:t>
            </a:r>
            <a:r>
              <a:rPr lang="de-DE" altLang="de-DE" sz="2400" dirty="0"/>
              <a:t>. </a:t>
            </a:r>
          </a:p>
          <a:p>
            <a:pPr>
              <a:lnSpc>
                <a:spcPct val="90000"/>
              </a:lnSpc>
              <a:buFont typeface="Wingdings" panose="05000000000000000000" pitchFamily="2" charset="2"/>
              <a:buChar char="ü"/>
              <a:defRPr/>
            </a:pPr>
            <a:r>
              <a:rPr lang="de-DE" altLang="de-DE" sz="2400" dirty="0"/>
              <a:t>      </a:t>
            </a:r>
            <a:r>
              <a:rPr lang="de-DE" altLang="de-DE" sz="2400" dirty="0" err="1"/>
              <a:t>Usually</a:t>
            </a:r>
            <a:r>
              <a:rPr lang="de-DE" altLang="de-DE" sz="2400" dirty="0"/>
              <a:t> </a:t>
            </a:r>
            <a:r>
              <a:rPr lang="de-DE" altLang="de-DE" sz="2400" dirty="0" err="1"/>
              <a:t>the</a:t>
            </a:r>
            <a:r>
              <a:rPr lang="de-DE" altLang="de-DE" sz="2400" dirty="0"/>
              <a:t> </a:t>
            </a:r>
            <a:r>
              <a:rPr lang="de-DE" altLang="de-DE" sz="2400" dirty="0" err="1"/>
              <a:t>dismissal</a:t>
            </a:r>
            <a:r>
              <a:rPr lang="de-DE" altLang="de-DE" sz="2400" dirty="0"/>
              <a:t> </a:t>
            </a:r>
            <a:r>
              <a:rPr lang="de-DE" altLang="de-DE" sz="2400" dirty="0" err="1"/>
              <a:t>means</a:t>
            </a:r>
            <a:r>
              <a:rPr lang="de-DE" altLang="de-DE" sz="2400" dirty="0"/>
              <a:t> </a:t>
            </a:r>
            <a:r>
              <a:rPr lang="de-DE" altLang="de-DE" sz="2400" dirty="0" err="1"/>
              <a:t>that</a:t>
            </a:r>
            <a:r>
              <a:rPr lang="de-DE" altLang="de-DE" sz="2400" dirty="0"/>
              <a:t> </a:t>
            </a:r>
            <a:r>
              <a:rPr lang="de-DE" altLang="de-DE" sz="2400" dirty="0" err="1"/>
              <a:t>the</a:t>
            </a:r>
            <a:r>
              <a:rPr lang="de-DE" altLang="de-DE" sz="2400" dirty="0"/>
              <a:t> </a:t>
            </a:r>
            <a:r>
              <a:rPr lang="de-DE" altLang="de-DE" sz="2400" dirty="0" err="1"/>
              <a:t>labour</a:t>
            </a:r>
            <a:r>
              <a:rPr lang="de-DE" altLang="de-DE" sz="2400" dirty="0"/>
              <a:t> </a:t>
            </a:r>
          </a:p>
          <a:p>
            <a:pPr marL="0" indent="0">
              <a:lnSpc>
                <a:spcPct val="90000"/>
              </a:lnSpc>
              <a:buFontTx/>
              <a:buNone/>
              <a:defRPr/>
            </a:pPr>
            <a:r>
              <a:rPr lang="de-DE" altLang="de-DE" sz="2400" dirty="0"/>
              <a:t>          </a:t>
            </a:r>
            <a:r>
              <a:rPr lang="de-DE" altLang="de-DE" sz="2400" dirty="0" err="1"/>
              <a:t>contract</a:t>
            </a:r>
            <a:r>
              <a:rPr lang="de-DE" altLang="de-DE" sz="2400" dirty="0"/>
              <a:t> will end after a </a:t>
            </a:r>
            <a:r>
              <a:rPr lang="de-DE" altLang="de-DE" sz="2400" dirty="0" err="1"/>
              <a:t>certain</a:t>
            </a:r>
            <a:r>
              <a:rPr lang="de-DE" altLang="de-DE" sz="2400" dirty="0"/>
              <a:t> </a:t>
            </a:r>
            <a:r>
              <a:rPr lang="de-DE" altLang="de-DE" sz="2400" dirty="0" err="1"/>
              <a:t>period</a:t>
            </a:r>
            <a:r>
              <a:rPr lang="de-DE" altLang="de-DE" sz="2400" dirty="0"/>
              <a:t> – </a:t>
            </a:r>
            <a:r>
              <a:rPr lang="de-DE" altLang="de-DE" sz="2400" dirty="0" err="1"/>
              <a:t>often</a:t>
            </a:r>
            <a:r>
              <a:rPr lang="de-DE" altLang="de-DE" sz="2400" dirty="0"/>
              <a:t> 6</a:t>
            </a:r>
          </a:p>
          <a:p>
            <a:pPr marL="0" indent="0">
              <a:lnSpc>
                <a:spcPct val="90000"/>
              </a:lnSpc>
              <a:buFontTx/>
              <a:buNone/>
              <a:defRPr/>
            </a:pPr>
            <a:r>
              <a:rPr lang="de-DE" altLang="de-DE" sz="2400" dirty="0"/>
              <a:t>          </a:t>
            </a:r>
            <a:r>
              <a:rPr lang="de-DE" altLang="de-DE" sz="2400" dirty="0" err="1"/>
              <a:t>weeks</a:t>
            </a:r>
            <a:r>
              <a:rPr lang="de-DE" altLang="de-DE" sz="2400" dirty="0"/>
              <a:t>. </a:t>
            </a:r>
          </a:p>
          <a:p>
            <a:pPr>
              <a:lnSpc>
                <a:spcPct val="90000"/>
              </a:lnSpc>
              <a:buFont typeface="Wingdings" panose="05000000000000000000" pitchFamily="2" charset="2"/>
              <a:buChar char="ü"/>
              <a:defRPr/>
            </a:pPr>
            <a:r>
              <a:rPr lang="de-DE" altLang="de-DE" sz="2400" dirty="0"/>
              <a:t>       In </a:t>
            </a:r>
            <a:r>
              <a:rPr lang="de-DE" altLang="de-DE" sz="2400" dirty="0" err="1"/>
              <a:t>case</a:t>
            </a:r>
            <a:r>
              <a:rPr lang="de-DE" altLang="de-DE" sz="2400" dirty="0"/>
              <a:t> </a:t>
            </a:r>
            <a:r>
              <a:rPr lang="de-DE" altLang="de-DE" sz="2400" dirty="0" err="1"/>
              <a:t>of</a:t>
            </a:r>
            <a:r>
              <a:rPr lang="de-DE" altLang="de-DE" sz="2400" dirty="0"/>
              <a:t> </a:t>
            </a:r>
            <a:r>
              <a:rPr lang="de-DE" altLang="de-DE" sz="2400" dirty="0" err="1"/>
              <a:t>important</a:t>
            </a:r>
            <a:r>
              <a:rPr lang="de-DE" altLang="de-DE" sz="2400" dirty="0"/>
              <a:t> </a:t>
            </a:r>
            <a:r>
              <a:rPr lang="de-DE" altLang="de-DE" sz="2400" dirty="0" err="1"/>
              <a:t>reasons</a:t>
            </a:r>
            <a:r>
              <a:rPr lang="de-DE" altLang="de-DE" sz="2400" dirty="0"/>
              <a:t> </a:t>
            </a:r>
            <a:r>
              <a:rPr lang="de-DE" altLang="de-DE" sz="2400" dirty="0" err="1"/>
              <a:t>the</a:t>
            </a:r>
            <a:r>
              <a:rPr lang="de-DE" altLang="de-DE" sz="2400" dirty="0"/>
              <a:t> </a:t>
            </a:r>
            <a:r>
              <a:rPr lang="de-DE" altLang="de-DE" sz="2400" dirty="0" err="1"/>
              <a:t>contract</a:t>
            </a:r>
            <a:r>
              <a:rPr lang="de-DE" altLang="de-DE" sz="2400" dirty="0"/>
              <a:t> </a:t>
            </a:r>
            <a:r>
              <a:rPr lang="de-DE" altLang="de-DE" sz="2400" dirty="0" err="1"/>
              <a:t>might</a:t>
            </a:r>
            <a:endParaRPr lang="de-DE" altLang="de-DE" sz="2400" dirty="0"/>
          </a:p>
          <a:p>
            <a:pPr marL="0" indent="0">
              <a:lnSpc>
                <a:spcPct val="90000"/>
              </a:lnSpc>
              <a:buFontTx/>
              <a:buNone/>
              <a:defRPr/>
            </a:pPr>
            <a:r>
              <a:rPr lang="de-DE" altLang="de-DE" sz="2400" dirty="0"/>
              <a:t>          end </a:t>
            </a:r>
            <a:r>
              <a:rPr lang="de-DE" altLang="de-DE" sz="2400" dirty="0" err="1"/>
              <a:t>immediately</a:t>
            </a:r>
            <a:r>
              <a:rPr lang="de-DE" altLang="de-DE" sz="2400" dirty="0"/>
              <a:t>. </a:t>
            </a:r>
          </a:p>
          <a:p>
            <a:pPr>
              <a:defRPr/>
            </a:pPr>
            <a:endParaRPr lang="de-DE"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el 1">
            <a:extLst>
              <a:ext uri="{FF2B5EF4-FFF2-40B4-BE49-F238E27FC236}">
                <a16:creationId xmlns="" xmlns:a16="http://schemas.microsoft.com/office/drawing/2014/main" id="{CE1B4C2C-35FA-46C0-8E54-ED8FB98B1C38}"/>
              </a:ext>
            </a:extLst>
          </p:cNvPr>
          <p:cNvSpPr>
            <a:spLocks noGrp="1"/>
          </p:cNvSpPr>
          <p:nvPr>
            <p:ph type="title"/>
          </p:nvPr>
        </p:nvSpPr>
        <p:spPr/>
        <p:txBody>
          <a:bodyPr/>
          <a:lstStyle/>
          <a:p>
            <a:r>
              <a:rPr lang="de-DE" altLang="de-DE" sz="2800"/>
              <a:t>Dismissal in case of important reasons</a:t>
            </a:r>
          </a:p>
        </p:txBody>
      </p:sp>
      <p:sp>
        <p:nvSpPr>
          <p:cNvPr id="47107" name="Inhaltsplatzhalter 2">
            <a:extLst>
              <a:ext uri="{FF2B5EF4-FFF2-40B4-BE49-F238E27FC236}">
                <a16:creationId xmlns="" xmlns:a16="http://schemas.microsoft.com/office/drawing/2014/main" id="{B66B9120-F94A-496F-9357-E6AB7D777C83}"/>
              </a:ext>
            </a:extLst>
          </p:cNvPr>
          <p:cNvSpPr>
            <a:spLocks noGrp="1"/>
          </p:cNvSpPr>
          <p:nvPr>
            <p:ph idx="1"/>
          </p:nvPr>
        </p:nvSpPr>
        <p:spPr/>
        <p:txBody>
          <a:bodyPr/>
          <a:lstStyle/>
          <a:p>
            <a:pPr>
              <a:buFont typeface="Wingdings" panose="05000000000000000000" pitchFamily="2" charset="2"/>
              <a:buChar char="v"/>
            </a:pPr>
            <a:r>
              <a:rPr lang="de-DE" altLang="de-DE"/>
              <a:t>So for example if a worker has stolen a lot of money from the company the employer should not wait for another six weeks – in which the person might steal even more. Therefore he has the right to fire him immediately. But he has to do this within two weeks after the event has happened.</a:t>
            </a:r>
          </a:p>
          <a:p>
            <a:endParaRPr lang="de-DE" altLang="de-DE"/>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el 1">
            <a:extLst>
              <a:ext uri="{FF2B5EF4-FFF2-40B4-BE49-F238E27FC236}">
                <a16:creationId xmlns="" xmlns:a16="http://schemas.microsoft.com/office/drawing/2014/main" id="{4C1EC72F-70A7-4E88-9187-A948A13CFA0A}"/>
              </a:ext>
            </a:extLst>
          </p:cNvPr>
          <p:cNvSpPr>
            <a:spLocks noGrp="1"/>
          </p:cNvSpPr>
          <p:nvPr>
            <p:ph type="title"/>
          </p:nvPr>
        </p:nvSpPr>
        <p:spPr/>
        <p:txBody>
          <a:bodyPr/>
          <a:lstStyle/>
          <a:p>
            <a:r>
              <a:rPr lang="de-DE" altLang="de-DE"/>
              <a:t>Other cases of end of contract</a:t>
            </a:r>
          </a:p>
        </p:txBody>
      </p:sp>
      <p:sp>
        <p:nvSpPr>
          <p:cNvPr id="3" name="Inhaltsplatzhalter 2">
            <a:extLst>
              <a:ext uri="{FF2B5EF4-FFF2-40B4-BE49-F238E27FC236}">
                <a16:creationId xmlns="" xmlns:a16="http://schemas.microsoft.com/office/drawing/2014/main" id="{C058367D-C647-4488-9468-F07740A536D9}"/>
              </a:ext>
            </a:extLst>
          </p:cNvPr>
          <p:cNvSpPr>
            <a:spLocks noGrp="1"/>
          </p:cNvSpPr>
          <p:nvPr>
            <p:ph idx="1"/>
          </p:nvPr>
        </p:nvSpPr>
        <p:spPr/>
        <p:txBody>
          <a:bodyPr/>
          <a:lstStyle/>
          <a:p>
            <a:pPr>
              <a:buFont typeface="Wingdings" panose="05000000000000000000" pitchFamily="2" charset="2"/>
              <a:buChar char="Ø"/>
              <a:defRPr/>
            </a:pPr>
            <a:r>
              <a:rPr lang="de-DE" altLang="de-DE" sz="2600" dirty="0"/>
              <a:t>The </a:t>
            </a:r>
            <a:r>
              <a:rPr lang="de-DE" altLang="de-DE" sz="2600" dirty="0" err="1"/>
              <a:t>labor</a:t>
            </a:r>
            <a:r>
              <a:rPr lang="de-DE" altLang="de-DE" sz="2600" dirty="0"/>
              <a:t> </a:t>
            </a:r>
            <a:r>
              <a:rPr lang="de-DE" altLang="de-DE" sz="2600" dirty="0" err="1"/>
              <a:t>contract</a:t>
            </a:r>
            <a:r>
              <a:rPr lang="de-DE" altLang="de-DE" sz="2600" dirty="0"/>
              <a:t> </a:t>
            </a:r>
            <a:r>
              <a:rPr lang="de-DE" altLang="de-DE" sz="2600" dirty="0" err="1"/>
              <a:t>can</a:t>
            </a:r>
            <a:r>
              <a:rPr lang="de-DE" altLang="de-DE" sz="2600" dirty="0"/>
              <a:t> </a:t>
            </a:r>
            <a:r>
              <a:rPr lang="de-DE" altLang="de-DE" sz="2600" dirty="0" err="1"/>
              <a:t>be</a:t>
            </a:r>
            <a:r>
              <a:rPr lang="de-DE" altLang="de-DE" sz="2600" dirty="0"/>
              <a:t> limited in time. </a:t>
            </a:r>
          </a:p>
          <a:p>
            <a:pPr>
              <a:buFont typeface="Wingdings" panose="05000000000000000000" pitchFamily="2" charset="2"/>
              <a:buChar char="ü"/>
              <a:defRPr/>
            </a:pPr>
            <a:r>
              <a:rPr lang="de-DE" altLang="de-DE" sz="2600" dirty="0"/>
              <a:t>     But </a:t>
            </a:r>
            <a:r>
              <a:rPr lang="de-DE" altLang="de-DE" sz="2600" dirty="0" err="1"/>
              <a:t>this</a:t>
            </a:r>
            <a:r>
              <a:rPr lang="de-DE" altLang="de-DE" sz="2600" dirty="0"/>
              <a:t> </a:t>
            </a:r>
            <a:r>
              <a:rPr lang="de-DE" altLang="de-DE" sz="2600" dirty="0" err="1"/>
              <a:t>is</a:t>
            </a:r>
            <a:r>
              <a:rPr lang="de-DE" altLang="de-DE" sz="2600" dirty="0"/>
              <a:t> not </a:t>
            </a:r>
            <a:r>
              <a:rPr lang="de-DE" altLang="de-DE" sz="2600" dirty="0" err="1"/>
              <a:t>always</a:t>
            </a:r>
            <a:r>
              <a:rPr lang="de-DE" altLang="de-DE" sz="2600" dirty="0"/>
              <a:t> </a:t>
            </a:r>
            <a:r>
              <a:rPr lang="de-DE" altLang="de-DE" sz="2600" dirty="0" err="1"/>
              <a:t>and</a:t>
            </a:r>
            <a:r>
              <a:rPr lang="de-DE" altLang="de-DE" sz="2600" dirty="0"/>
              <a:t> </a:t>
            </a:r>
            <a:r>
              <a:rPr lang="de-DE" altLang="de-DE" sz="2600" dirty="0" err="1"/>
              <a:t>generally</a:t>
            </a:r>
            <a:r>
              <a:rPr lang="de-DE" altLang="de-DE" sz="2600" dirty="0"/>
              <a:t> </a:t>
            </a:r>
            <a:r>
              <a:rPr lang="de-DE" altLang="de-DE" sz="2600" dirty="0" err="1"/>
              <a:t>possible</a:t>
            </a:r>
            <a:endParaRPr lang="de-DE" altLang="de-DE" sz="2600" dirty="0"/>
          </a:p>
          <a:p>
            <a:pPr marL="0" indent="0">
              <a:buFontTx/>
              <a:buNone/>
              <a:defRPr/>
            </a:pPr>
            <a:r>
              <a:rPr lang="de-DE" altLang="de-DE" sz="2600" dirty="0"/>
              <a:t>        </a:t>
            </a:r>
            <a:r>
              <a:rPr lang="de-DE" altLang="de-DE" sz="2600" dirty="0" err="1"/>
              <a:t>since</a:t>
            </a:r>
            <a:r>
              <a:rPr lang="de-DE" altLang="de-DE" sz="2600" dirty="0"/>
              <a:t> </a:t>
            </a:r>
            <a:r>
              <a:rPr lang="de-DE" altLang="de-DE" sz="2600" dirty="0" err="1"/>
              <a:t>otherwise</a:t>
            </a:r>
            <a:r>
              <a:rPr lang="de-DE" altLang="de-DE" sz="2600" dirty="0"/>
              <a:t> </a:t>
            </a:r>
            <a:r>
              <a:rPr lang="de-DE" altLang="de-DE" sz="2600" dirty="0" err="1"/>
              <a:t>the</a:t>
            </a:r>
            <a:r>
              <a:rPr lang="de-DE" altLang="de-DE" sz="2600" dirty="0"/>
              <a:t> </a:t>
            </a:r>
            <a:r>
              <a:rPr lang="de-DE" altLang="de-DE" sz="2600" dirty="0" err="1"/>
              <a:t>employer</a:t>
            </a:r>
            <a:r>
              <a:rPr lang="de-DE" altLang="de-DE" sz="2600" dirty="0"/>
              <a:t> </a:t>
            </a:r>
            <a:r>
              <a:rPr lang="de-DE" altLang="de-DE" sz="2600" dirty="0" err="1"/>
              <a:t>might</a:t>
            </a:r>
            <a:r>
              <a:rPr lang="de-DE" altLang="de-DE" sz="2600" dirty="0"/>
              <a:t> </a:t>
            </a:r>
            <a:r>
              <a:rPr lang="de-DE" altLang="de-DE" sz="2600" dirty="0" err="1"/>
              <a:t>use</a:t>
            </a:r>
            <a:r>
              <a:rPr lang="de-DE" altLang="de-DE" sz="2600" dirty="0"/>
              <a:t> </a:t>
            </a:r>
            <a:r>
              <a:rPr lang="de-DE" altLang="de-DE" sz="2600" dirty="0" err="1"/>
              <a:t>this</a:t>
            </a:r>
            <a:endParaRPr lang="de-DE" altLang="de-DE" sz="2600" dirty="0"/>
          </a:p>
          <a:p>
            <a:pPr marL="0" indent="0">
              <a:buFontTx/>
              <a:buNone/>
              <a:defRPr/>
            </a:pPr>
            <a:r>
              <a:rPr lang="de-DE" altLang="de-DE" sz="2600" dirty="0"/>
              <a:t>        </a:t>
            </a:r>
            <a:r>
              <a:rPr lang="de-DE" altLang="de-DE" sz="2600" dirty="0" err="1"/>
              <a:t>to</a:t>
            </a:r>
            <a:r>
              <a:rPr lang="de-DE" altLang="de-DE" sz="2600" dirty="0"/>
              <a:t> </a:t>
            </a:r>
            <a:r>
              <a:rPr lang="de-DE" altLang="de-DE" sz="2600" dirty="0" err="1"/>
              <a:t>avoid</a:t>
            </a:r>
            <a:r>
              <a:rPr lang="de-DE" altLang="de-DE" sz="2600" dirty="0"/>
              <a:t> </a:t>
            </a:r>
            <a:r>
              <a:rPr lang="de-DE" altLang="de-DE" sz="2600" dirty="0" err="1"/>
              <a:t>the</a:t>
            </a:r>
            <a:r>
              <a:rPr lang="de-DE" altLang="de-DE" sz="2600" dirty="0"/>
              <a:t> </a:t>
            </a:r>
            <a:r>
              <a:rPr lang="de-DE" altLang="de-DE" sz="2600" dirty="0" err="1"/>
              <a:t>special</a:t>
            </a:r>
            <a:r>
              <a:rPr lang="de-DE" altLang="de-DE" sz="2600" dirty="0"/>
              <a:t> </a:t>
            </a:r>
            <a:r>
              <a:rPr lang="de-DE" altLang="de-DE" sz="2600" dirty="0" err="1"/>
              <a:t>protection</a:t>
            </a:r>
            <a:r>
              <a:rPr lang="de-DE" altLang="de-DE" sz="2600" dirty="0"/>
              <a:t> in </a:t>
            </a:r>
            <a:r>
              <a:rPr lang="de-DE" altLang="de-DE" sz="2600" dirty="0" err="1"/>
              <a:t>case</a:t>
            </a:r>
            <a:r>
              <a:rPr lang="de-DE" altLang="de-DE" sz="2600" dirty="0"/>
              <a:t> </a:t>
            </a:r>
            <a:r>
              <a:rPr lang="de-DE" altLang="de-DE" sz="2600" dirty="0" err="1"/>
              <a:t>of</a:t>
            </a:r>
            <a:r>
              <a:rPr lang="de-DE" altLang="de-DE" sz="2600" dirty="0"/>
              <a:t> </a:t>
            </a:r>
          </a:p>
          <a:p>
            <a:pPr marL="0" indent="0">
              <a:buFontTx/>
              <a:buNone/>
              <a:defRPr/>
            </a:pPr>
            <a:r>
              <a:rPr lang="de-DE" altLang="de-DE" sz="2600" dirty="0"/>
              <a:t>        </a:t>
            </a:r>
            <a:r>
              <a:rPr lang="de-DE" altLang="de-DE" sz="2600" dirty="0" err="1"/>
              <a:t>dismissal</a:t>
            </a:r>
            <a:r>
              <a:rPr lang="de-DE" altLang="de-DE" sz="2600" dirty="0"/>
              <a:t>. </a:t>
            </a:r>
          </a:p>
          <a:p>
            <a:pPr>
              <a:buFont typeface="Wingdings" panose="05000000000000000000" pitchFamily="2" charset="2"/>
              <a:buChar char="ü"/>
              <a:defRPr/>
            </a:pPr>
            <a:r>
              <a:rPr lang="de-DE" altLang="de-DE" sz="2600" dirty="0"/>
              <a:t>      So he </a:t>
            </a:r>
            <a:r>
              <a:rPr lang="de-DE" altLang="de-DE" sz="2600" dirty="0" err="1"/>
              <a:t>cannot</a:t>
            </a:r>
            <a:r>
              <a:rPr lang="de-DE" altLang="de-DE" sz="2600" dirty="0"/>
              <a:t> just </a:t>
            </a:r>
            <a:r>
              <a:rPr lang="de-DE" altLang="de-DE" sz="2600" dirty="0" err="1"/>
              <a:t>hire</a:t>
            </a:r>
            <a:r>
              <a:rPr lang="de-DE" altLang="de-DE" sz="2600" dirty="0"/>
              <a:t> </a:t>
            </a:r>
            <a:r>
              <a:rPr lang="de-DE" altLang="de-DE" sz="2600" dirty="0" err="1"/>
              <a:t>somebody</a:t>
            </a:r>
            <a:r>
              <a:rPr lang="de-DE" altLang="de-DE" sz="2600" dirty="0"/>
              <a:t> </a:t>
            </a:r>
            <a:r>
              <a:rPr lang="de-DE" altLang="de-DE" sz="2600" dirty="0" err="1"/>
              <a:t>for</a:t>
            </a:r>
            <a:r>
              <a:rPr lang="de-DE" altLang="de-DE" sz="2600" dirty="0"/>
              <a:t> a </a:t>
            </a:r>
            <a:r>
              <a:rPr lang="de-DE" altLang="de-DE" sz="2600" dirty="0" err="1"/>
              <a:t>year</a:t>
            </a:r>
            <a:r>
              <a:rPr lang="de-DE" altLang="de-DE" sz="2600" dirty="0"/>
              <a:t> </a:t>
            </a:r>
          </a:p>
          <a:p>
            <a:pPr marL="0" indent="0">
              <a:buFontTx/>
              <a:buNone/>
              <a:defRPr/>
            </a:pPr>
            <a:r>
              <a:rPr lang="de-DE" altLang="de-DE" sz="2600" dirty="0"/>
              <a:t>         </a:t>
            </a:r>
            <a:r>
              <a:rPr lang="de-DE" altLang="de-DE" sz="2600" dirty="0" err="1"/>
              <a:t>and</a:t>
            </a:r>
            <a:r>
              <a:rPr lang="de-DE" altLang="de-DE" sz="2600" dirty="0"/>
              <a:t> </a:t>
            </a:r>
            <a:r>
              <a:rPr lang="de-DE" altLang="de-DE" sz="2600" dirty="0" err="1"/>
              <a:t>then</a:t>
            </a:r>
            <a:r>
              <a:rPr lang="de-DE" altLang="de-DE" sz="2600" dirty="0"/>
              <a:t> </a:t>
            </a:r>
            <a:r>
              <a:rPr lang="de-DE" altLang="de-DE" sz="2600" dirty="0" err="1"/>
              <a:t>hire</a:t>
            </a:r>
            <a:r>
              <a:rPr lang="de-DE" altLang="de-DE" sz="2600" dirty="0"/>
              <a:t> </a:t>
            </a:r>
            <a:r>
              <a:rPr lang="de-DE" altLang="de-DE" sz="2600" dirty="0" err="1"/>
              <a:t>him</a:t>
            </a:r>
            <a:r>
              <a:rPr lang="de-DE" altLang="de-DE" sz="2600" dirty="0"/>
              <a:t> </a:t>
            </a:r>
            <a:r>
              <a:rPr lang="de-DE" altLang="de-DE" sz="2600" dirty="0" err="1"/>
              <a:t>immediately</a:t>
            </a:r>
            <a:r>
              <a:rPr lang="de-DE" altLang="de-DE" sz="2600" dirty="0"/>
              <a:t> </a:t>
            </a:r>
            <a:r>
              <a:rPr lang="de-DE" altLang="de-DE" sz="2600" dirty="0" err="1"/>
              <a:t>afterwards</a:t>
            </a:r>
            <a:r>
              <a:rPr lang="de-DE" altLang="de-DE" sz="2600" dirty="0"/>
              <a:t> </a:t>
            </a:r>
          </a:p>
          <a:p>
            <a:pPr marL="0" indent="0">
              <a:buFontTx/>
              <a:buNone/>
              <a:defRPr/>
            </a:pPr>
            <a:r>
              <a:rPr lang="de-DE" altLang="de-DE" sz="2600" dirty="0"/>
              <a:t>         </a:t>
            </a:r>
            <a:r>
              <a:rPr lang="de-DE" altLang="de-DE" sz="2600" dirty="0" err="1"/>
              <a:t>for</a:t>
            </a:r>
            <a:r>
              <a:rPr lang="de-DE" altLang="de-DE" sz="2600" dirty="0"/>
              <a:t> </a:t>
            </a:r>
            <a:r>
              <a:rPr lang="de-DE" altLang="de-DE" sz="2600" dirty="0" err="1"/>
              <a:t>another</a:t>
            </a:r>
            <a:r>
              <a:rPr lang="de-DE" altLang="de-DE" sz="2600" dirty="0"/>
              <a:t> </a:t>
            </a:r>
            <a:r>
              <a:rPr lang="de-DE" altLang="de-DE" sz="2600" dirty="0" err="1"/>
              <a:t>year</a:t>
            </a:r>
            <a:r>
              <a:rPr lang="de-DE" altLang="de-DE" sz="2600" dirty="0"/>
              <a:t> etc. etc.</a:t>
            </a:r>
          </a:p>
          <a:p>
            <a:pPr>
              <a:buFont typeface="Wingdings" panose="05000000000000000000" pitchFamily="2" charset="2"/>
              <a:buChar char="ü"/>
              <a:defRPr/>
            </a:pPr>
            <a:r>
              <a:rPr lang="de-DE" altLang="de-DE" sz="2600" dirty="0"/>
              <a:t>     </a:t>
            </a:r>
            <a:r>
              <a:rPr lang="de-DE" altLang="de-DE" sz="2600" dirty="0" err="1"/>
              <a:t>There</a:t>
            </a:r>
            <a:r>
              <a:rPr lang="de-DE" altLang="de-DE" sz="2600" dirty="0"/>
              <a:t> </a:t>
            </a:r>
            <a:r>
              <a:rPr lang="de-DE" altLang="de-DE" sz="2600" dirty="0" err="1"/>
              <a:t>is</a:t>
            </a:r>
            <a:r>
              <a:rPr lang="de-DE" altLang="de-DE" sz="2600" dirty="0"/>
              <a:t> a </a:t>
            </a:r>
            <a:r>
              <a:rPr lang="de-DE" altLang="de-DE" sz="2600" dirty="0" err="1"/>
              <a:t>special</a:t>
            </a:r>
            <a:r>
              <a:rPr lang="de-DE" altLang="de-DE" sz="2600" dirty="0"/>
              <a:t> </a:t>
            </a:r>
            <a:r>
              <a:rPr lang="de-DE" altLang="de-DE" sz="2600" dirty="0" err="1"/>
              <a:t>act</a:t>
            </a:r>
            <a:r>
              <a:rPr lang="de-DE" altLang="de-DE" sz="2600" dirty="0"/>
              <a:t> </a:t>
            </a:r>
            <a:r>
              <a:rPr lang="de-DE" altLang="de-DE" sz="2600" dirty="0" err="1"/>
              <a:t>setting</a:t>
            </a:r>
            <a:r>
              <a:rPr lang="de-DE" altLang="de-DE" sz="2600" dirty="0"/>
              <a:t> </a:t>
            </a:r>
            <a:r>
              <a:rPr lang="de-DE" altLang="de-DE" sz="2600" dirty="0" err="1"/>
              <a:t>rules</a:t>
            </a:r>
            <a:endParaRPr lang="de-DE" altLang="de-DE" sz="2600" dirty="0"/>
          </a:p>
          <a:p>
            <a:pPr>
              <a:defRPr/>
            </a:pPr>
            <a:endParaRPr lang="de-DE" sz="26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el 1">
            <a:extLst>
              <a:ext uri="{FF2B5EF4-FFF2-40B4-BE49-F238E27FC236}">
                <a16:creationId xmlns="" xmlns:a16="http://schemas.microsoft.com/office/drawing/2014/main" id="{B20B6BE8-8D22-45E3-BFDE-66ADD5602019}"/>
              </a:ext>
            </a:extLst>
          </p:cNvPr>
          <p:cNvSpPr>
            <a:spLocks noGrp="1"/>
          </p:cNvSpPr>
          <p:nvPr>
            <p:ph type="title"/>
          </p:nvPr>
        </p:nvSpPr>
        <p:spPr/>
        <p:txBody>
          <a:bodyPr/>
          <a:lstStyle/>
          <a:p>
            <a:r>
              <a:rPr lang="de-DE" altLang="de-DE"/>
              <a:t>Other cases of end of contract</a:t>
            </a:r>
          </a:p>
        </p:txBody>
      </p:sp>
      <p:sp>
        <p:nvSpPr>
          <p:cNvPr id="49155" name="Inhaltsplatzhalter 2">
            <a:extLst>
              <a:ext uri="{FF2B5EF4-FFF2-40B4-BE49-F238E27FC236}">
                <a16:creationId xmlns="" xmlns:a16="http://schemas.microsoft.com/office/drawing/2014/main" id="{74D3B719-D70C-4EEC-A046-81A6263ED223}"/>
              </a:ext>
            </a:extLst>
          </p:cNvPr>
          <p:cNvSpPr>
            <a:spLocks noGrp="1"/>
          </p:cNvSpPr>
          <p:nvPr>
            <p:ph idx="1"/>
          </p:nvPr>
        </p:nvSpPr>
        <p:spPr/>
        <p:txBody>
          <a:bodyPr/>
          <a:lstStyle/>
          <a:p>
            <a:pPr>
              <a:buFont typeface="Wingdings" panose="05000000000000000000" pitchFamily="2" charset="2"/>
              <a:buChar char="Ø"/>
            </a:pPr>
            <a:r>
              <a:rPr lang="de-DE" altLang="de-DE" sz="2400" dirty="0"/>
              <a:t>The </a:t>
            </a:r>
            <a:r>
              <a:rPr lang="de-DE" altLang="de-DE" sz="2400" dirty="0" err="1"/>
              <a:t>labour</a:t>
            </a:r>
            <a:r>
              <a:rPr lang="de-DE" altLang="de-DE" sz="2400" dirty="0"/>
              <a:t> </a:t>
            </a:r>
            <a:r>
              <a:rPr lang="de-DE" altLang="de-DE" sz="2400" dirty="0" err="1"/>
              <a:t>contract</a:t>
            </a:r>
            <a:r>
              <a:rPr lang="de-DE" altLang="de-DE" sz="2400" dirty="0"/>
              <a:t> </a:t>
            </a:r>
            <a:r>
              <a:rPr lang="de-DE" altLang="de-DE" sz="2400" dirty="0" err="1"/>
              <a:t>can</a:t>
            </a:r>
            <a:r>
              <a:rPr lang="de-DE" altLang="de-DE" sz="2400" dirty="0"/>
              <a:t> also </a:t>
            </a:r>
            <a:r>
              <a:rPr lang="de-DE" altLang="de-DE" sz="2400" dirty="0" err="1"/>
              <a:t>be</a:t>
            </a:r>
            <a:r>
              <a:rPr lang="de-DE" altLang="de-DE" sz="2400" dirty="0"/>
              <a:t> limited </a:t>
            </a:r>
            <a:r>
              <a:rPr lang="de-DE" altLang="de-DE" sz="2400" dirty="0" err="1"/>
              <a:t>for</a:t>
            </a:r>
            <a:r>
              <a:rPr lang="de-DE" altLang="de-DE" sz="2400" dirty="0"/>
              <a:t> </a:t>
            </a:r>
            <a:r>
              <a:rPr lang="de-DE" altLang="de-DE" sz="2400" dirty="0" err="1"/>
              <a:t>certain</a:t>
            </a:r>
            <a:r>
              <a:rPr lang="de-DE" altLang="de-DE" sz="2400" dirty="0"/>
              <a:t> </a:t>
            </a:r>
            <a:r>
              <a:rPr lang="de-DE" altLang="de-DE" sz="2400" dirty="0" err="1"/>
              <a:t>reasons</a:t>
            </a:r>
            <a:r>
              <a:rPr lang="de-DE" altLang="de-DE" sz="2400" dirty="0"/>
              <a:t>. So </a:t>
            </a:r>
            <a:r>
              <a:rPr lang="de-DE" altLang="de-DE" sz="2400" dirty="0" err="1"/>
              <a:t>for</a:t>
            </a:r>
            <a:r>
              <a:rPr lang="de-DE" altLang="de-DE" sz="2400" dirty="0"/>
              <a:t> </a:t>
            </a:r>
            <a:r>
              <a:rPr lang="de-DE" altLang="de-DE" sz="2400" dirty="0" err="1"/>
              <a:t>example</a:t>
            </a:r>
            <a:r>
              <a:rPr lang="de-DE" altLang="de-DE" sz="2400" dirty="0"/>
              <a:t> </a:t>
            </a:r>
            <a:r>
              <a:rPr lang="de-DE" altLang="de-DE" sz="2400" dirty="0" err="1"/>
              <a:t>you</a:t>
            </a:r>
            <a:r>
              <a:rPr lang="de-DE" altLang="de-DE" sz="2400" dirty="0"/>
              <a:t> </a:t>
            </a:r>
            <a:r>
              <a:rPr lang="de-DE" altLang="de-DE" sz="2400" dirty="0" err="1"/>
              <a:t>might</a:t>
            </a:r>
            <a:r>
              <a:rPr lang="de-DE" altLang="de-DE" sz="2400" dirty="0"/>
              <a:t> </a:t>
            </a:r>
            <a:r>
              <a:rPr lang="de-DE" altLang="de-DE" sz="2400" dirty="0" err="1"/>
              <a:t>hire</a:t>
            </a:r>
            <a:r>
              <a:rPr lang="de-DE" altLang="de-DE" sz="2400" dirty="0"/>
              <a:t> a </a:t>
            </a:r>
            <a:r>
              <a:rPr lang="de-DE" altLang="de-DE" sz="2400" dirty="0" err="1"/>
              <a:t>person</a:t>
            </a:r>
            <a:r>
              <a:rPr lang="de-DE" altLang="de-DE" sz="2400" dirty="0"/>
              <a:t> </a:t>
            </a:r>
            <a:r>
              <a:rPr lang="de-DE" altLang="de-DE" sz="2400" dirty="0" err="1"/>
              <a:t>who</a:t>
            </a:r>
            <a:r>
              <a:rPr lang="de-DE" altLang="de-DE" sz="2400" dirty="0"/>
              <a:t> </a:t>
            </a:r>
            <a:r>
              <a:rPr lang="de-DE" altLang="de-DE" sz="2400" dirty="0" err="1"/>
              <a:t>fills</a:t>
            </a:r>
            <a:r>
              <a:rPr lang="de-DE" altLang="de-DE" sz="2400" dirty="0"/>
              <a:t> </a:t>
            </a:r>
            <a:r>
              <a:rPr lang="de-DE" altLang="de-DE" sz="2400" dirty="0" err="1"/>
              <a:t>the</a:t>
            </a:r>
            <a:r>
              <a:rPr lang="de-DE" altLang="de-DE" sz="2400" dirty="0"/>
              <a:t> </a:t>
            </a:r>
            <a:r>
              <a:rPr lang="de-DE" altLang="de-DE" sz="2400" dirty="0" err="1"/>
              <a:t>job</a:t>
            </a:r>
            <a:r>
              <a:rPr lang="de-DE" altLang="de-DE" sz="2400" dirty="0"/>
              <a:t> </a:t>
            </a:r>
            <a:r>
              <a:rPr lang="de-DE" altLang="de-DE" sz="2400" dirty="0" err="1"/>
              <a:t>for</a:t>
            </a:r>
            <a:r>
              <a:rPr lang="de-DE" altLang="de-DE" sz="2400" dirty="0"/>
              <a:t> a </a:t>
            </a:r>
            <a:r>
              <a:rPr lang="de-DE" altLang="de-DE" sz="2400" dirty="0" err="1"/>
              <a:t>period</a:t>
            </a:r>
            <a:r>
              <a:rPr lang="de-DE" altLang="de-DE" sz="2400" dirty="0"/>
              <a:t> in </a:t>
            </a:r>
            <a:r>
              <a:rPr lang="de-DE" altLang="de-DE" sz="2400" dirty="0" err="1"/>
              <a:t>which</a:t>
            </a:r>
            <a:r>
              <a:rPr lang="de-DE" altLang="de-DE" sz="2400" dirty="0"/>
              <a:t> </a:t>
            </a:r>
            <a:r>
              <a:rPr lang="de-DE" altLang="de-DE" sz="2400" dirty="0" err="1"/>
              <a:t>another</a:t>
            </a:r>
            <a:r>
              <a:rPr lang="de-DE" altLang="de-DE" sz="2400" dirty="0"/>
              <a:t> </a:t>
            </a:r>
            <a:r>
              <a:rPr lang="de-DE" altLang="de-DE" sz="2400" dirty="0" err="1"/>
              <a:t>person</a:t>
            </a:r>
            <a:r>
              <a:rPr lang="de-DE" altLang="de-DE" sz="2400" dirty="0"/>
              <a:t> </a:t>
            </a:r>
            <a:r>
              <a:rPr lang="de-DE" altLang="de-DE" sz="2400" dirty="0" err="1"/>
              <a:t>takes</a:t>
            </a:r>
            <a:r>
              <a:rPr lang="de-DE" altLang="de-DE" sz="2400" dirty="0"/>
              <a:t> </a:t>
            </a:r>
            <a:r>
              <a:rPr lang="de-DE" altLang="de-DE" sz="2400" dirty="0" err="1"/>
              <a:t>his</a:t>
            </a:r>
            <a:r>
              <a:rPr lang="de-DE" altLang="de-DE" sz="2400" dirty="0"/>
              <a:t>/her </a:t>
            </a:r>
            <a:r>
              <a:rPr lang="de-DE" altLang="de-DE" sz="2400" dirty="0" err="1"/>
              <a:t>three</a:t>
            </a:r>
            <a:r>
              <a:rPr lang="de-DE" altLang="de-DE" sz="2400" dirty="0"/>
              <a:t> </a:t>
            </a:r>
            <a:r>
              <a:rPr lang="de-DE" altLang="de-DE" sz="2400" dirty="0" err="1"/>
              <a:t>free</a:t>
            </a:r>
            <a:r>
              <a:rPr lang="de-DE" altLang="de-DE" sz="2400" dirty="0"/>
              <a:t> </a:t>
            </a:r>
            <a:r>
              <a:rPr lang="de-DE" altLang="de-DE" sz="2400" dirty="0" err="1"/>
              <a:t>years</a:t>
            </a:r>
            <a:r>
              <a:rPr lang="de-DE" altLang="de-DE" sz="2400" dirty="0"/>
              <a:t> </a:t>
            </a:r>
            <a:r>
              <a:rPr lang="de-DE" altLang="de-DE" sz="2400" dirty="0" err="1"/>
              <a:t>for</a:t>
            </a:r>
            <a:r>
              <a:rPr lang="de-DE" altLang="de-DE" sz="2400" dirty="0"/>
              <a:t> </a:t>
            </a:r>
            <a:r>
              <a:rPr lang="de-DE" altLang="de-DE" sz="2400" dirty="0" err="1"/>
              <a:t>raising</a:t>
            </a:r>
            <a:r>
              <a:rPr lang="de-DE" altLang="de-DE" sz="2400" dirty="0"/>
              <a:t> </a:t>
            </a:r>
            <a:r>
              <a:rPr lang="de-DE" altLang="de-DE" sz="2400" dirty="0" err="1"/>
              <a:t>children</a:t>
            </a:r>
            <a:r>
              <a:rPr lang="de-DE" altLang="de-DE" sz="2400" dirty="0"/>
              <a:t>.</a:t>
            </a:r>
          </a:p>
          <a:p>
            <a:pPr>
              <a:buFont typeface="Wingdings" panose="05000000000000000000" pitchFamily="2" charset="2"/>
              <a:buChar char="Ø"/>
            </a:pPr>
            <a:r>
              <a:rPr lang="de-DE" altLang="de-DE" sz="2400" dirty="0" err="1"/>
              <a:t>Another</a:t>
            </a:r>
            <a:r>
              <a:rPr lang="de-DE" altLang="de-DE" sz="2400" dirty="0"/>
              <a:t> </a:t>
            </a:r>
            <a:r>
              <a:rPr lang="de-DE" altLang="de-DE" sz="2400" dirty="0" err="1"/>
              <a:t>case</a:t>
            </a:r>
            <a:r>
              <a:rPr lang="de-DE" altLang="de-DE" sz="2400" dirty="0"/>
              <a:t> </a:t>
            </a:r>
            <a:r>
              <a:rPr lang="de-DE" altLang="de-DE" sz="2400" dirty="0" err="1"/>
              <a:t>might</a:t>
            </a:r>
            <a:r>
              <a:rPr lang="de-DE" altLang="de-DE" sz="2400" dirty="0"/>
              <a:t> </a:t>
            </a:r>
            <a:r>
              <a:rPr lang="de-DE" altLang="de-DE" sz="2400" dirty="0" err="1"/>
              <a:t>be</a:t>
            </a:r>
            <a:r>
              <a:rPr lang="de-DE" altLang="de-DE" sz="2400" dirty="0"/>
              <a:t> </a:t>
            </a:r>
            <a:r>
              <a:rPr lang="de-DE" altLang="de-DE" sz="2400" dirty="0" err="1"/>
              <a:t>that</a:t>
            </a:r>
            <a:r>
              <a:rPr lang="de-DE" altLang="de-DE" sz="2400" dirty="0"/>
              <a:t> a </a:t>
            </a:r>
            <a:r>
              <a:rPr lang="de-DE" altLang="de-DE" sz="2400" dirty="0" err="1"/>
              <a:t>person</a:t>
            </a:r>
            <a:r>
              <a:rPr lang="de-DE" altLang="de-DE" sz="2400" dirty="0"/>
              <a:t> </a:t>
            </a:r>
            <a:r>
              <a:rPr lang="de-DE" altLang="de-DE" sz="2400" dirty="0" err="1"/>
              <a:t>is</a:t>
            </a:r>
            <a:r>
              <a:rPr lang="de-DE" altLang="de-DE" sz="2400" dirty="0"/>
              <a:t> </a:t>
            </a:r>
            <a:r>
              <a:rPr lang="de-DE" altLang="de-DE" sz="2400" dirty="0" err="1"/>
              <a:t>hired</a:t>
            </a:r>
            <a:r>
              <a:rPr lang="de-DE" altLang="de-DE" sz="2400" dirty="0"/>
              <a:t> </a:t>
            </a:r>
            <a:r>
              <a:rPr lang="de-DE" altLang="de-DE" sz="2400" dirty="0" err="1"/>
              <a:t>only</a:t>
            </a:r>
            <a:r>
              <a:rPr lang="de-DE" altLang="de-DE" sz="2400" dirty="0"/>
              <a:t> </a:t>
            </a:r>
            <a:r>
              <a:rPr lang="de-DE" altLang="de-DE" sz="2400" dirty="0" err="1"/>
              <a:t>for</a:t>
            </a:r>
            <a:r>
              <a:rPr lang="de-DE" altLang="de-DE" sz="2400" dirty="0"/>
              <a:t> a </a:t>
            </a:r>
            <a:r>
              <a:rPr lang="de-DE" altLang="de-DE" sz="2400" dirty="0" err="1"/>
              <a:t>certain</a:t>
            </a:r>
            <a:r>
              <a:rPr lang="de-DE" altLang="de-DE" sz="2400" dirty="0"/>
              <a:t> </a:t>
            </a:r>
            <a:r>
              <a:rPr lang="de-DE" altLang="de-DE" sz="2400" dirty="0" err="1"/>
              <a:t>project</a:t>
            </a:r>
            <a:r>
              <a:rPr lang="de-DE" altLang="de-DE" sz="2400" dirty="0"/>
              <a:t>.</a:t>
            </a:r>
          </a:p>
          <a:p>
            <a:pPr>
              <a:buFont typeface="Wingdings" panose="05000000000000000000" pitchFamily="2" charset="2"/>
              <a:buChar char="Ø"/>
            </a:pPr>
            <a:r>
              <a:rPr lang="de-DE" altLang="de-DE" sz="2400" dirty="0"/>
              <a:t>In all </a:t>
            </a:r>
            <a:r>
              <a:rPr lang="de-DE" altLang="de-DE" sz="2400" dirty="0" err="1"/>
              <a:t>these</a:t>
            </a:r>
            <a:r>
              <a:rPr lang="de-DE" altLang="de-DE" sz="2400" dirty="0"/>
              <a:t> </a:t>
            </a:r>
            <a:r>
              <a:rPr lang="de-DE" altLang="de-DE" sz="2400" dirty="0" err="1"/>
              <a:t>cases</a:t>
            </a:r>
            <a:r>
              <a:rPr lang="de-DE" altLang="de-DE" sz="2400" dirty="0"/>
              <a:t> </a:t>
            </a:r>
            <a:r>
              <a:rPr lang="de-DE" altLang="de-DE" sz="2400" dirty="0" err="1"/>
              <a:t>the</a:t>
            </a:r>
            <a:r>
              <a:rPr lang="de-DE" altLang="de-DE" sz="2400" dirty="0"/>
              <a:t> </a:t>
            </a:r>
            <a:r>
              <a:rPr lang="de-DE" altLang="de-DE" sz="2400" dirty="0" err="1"/>
              <a:t>employer</a:t>
            </a:r>
            <a:r>
              <a:rPr lang="de-DE" altLang="de-DE" sz="2400" dirty="0"/>
              <a:t> </a:t>
            </a:r>
            <a:r>
              <a:rPr lang="de-DE" altLang="de-DE" sz="2400" dirty="0" err="1"/>
              <a:t>has</a:t>
            </a:r>
            <a:r>
              <a:rPr lang="de-DE" altLang="de-DE" sz="2400" dirty="0"/>
              <a:t> </a:t>
            </a:r>
            <a:r>
              <a:rPr lang="de-DE" altLang="de-DE" sz="2400" dirty="0" err="1"/>
              <a:t>to</a:t>
            </a:r>
            <a:r>
              <a:rPr lang="de-DE" altLang="de-DE" sz="2400" dirty="0"/>
              <a:t> </a:t>
            </a:r>
            <a:r>
              <a:rPr lang="de-DE" altLang="de-DE" sz="2400" dirty="0" err="1"/>
              <a:t>prove</a:t>
            </a:r>
            <a:r>
              <a:rPr lang="de-DE" altLang="de-DE" sz="2400" dirty="0"/>
              <a:t> </a:t>
            </a:r>
            <a:r>
              <a:rPr lang="de-DE" altLang="de-DE" sz="2400" dirty="0" err="1"/>
              <a:t>good</a:t>
            </a:r>
            <a:r>
              <a:rPr lang="de-DE" altLang="de-DE" sz="2400" dirty="0"/>
              <a:t> </a:t>
            </a:r>
            <a:r>
              <a:rPr lang="de-DE" altLang="de-DE" sz="2400" dirty="0" err="1"/>
              <a:t>reasons</a:t>
            </a:r>
            <a:r>
              <a:rPr lang="de-DE" altLang="de-DE" sz="2400" dirty="0"/>
              <a:t> </a:t>
            </a:r>
            <a:r>
              <a:rPr lang="de-DE" altLang="de-DE" sz="2400" dirty="0" err="1"/>
              <a:t>for</a:t>
            </a:r>
            <a:r>
              <a:rPr lang="de-DE" altLang="de-DE" sz="2400" dirty="0"/>
              <a:t> </a:t>
            </a:r>
            <a:r>
              <a:rPr lang="de-DE" altLang="de-DE" sz="2400" dirty="0" err="1"/>
              <a:t>this</a:t>
            </a:r>
            <a:r>
              <a:rPr lang="de-DE" altLang="de-DE" sz="2400" dirty="0"/>
              <a:t>. </a:t>
            </a:r>
            <a:r>
              <a:rPr lang="de-DE" altLang="de-DE" sz="2400" dirty="0" err="1"/>
              <a:t>If</a:t>
            </a:r>
            <a:r>
              <a:rPr lang="de-DE" altLang="de-DE" sz="2400" dirty="0"/>
              <a:t> not </a:t>
            </a:r>
            <a:r>
              <a:rPr lang="de-DE" altLang="de-DE" sz="2400" dirty="0" err="1"/>
              <a:t>this</a:t>
            </a:r>
            <a:r>
              <a:rPr lang="de-DE" altLang="de-DE" sz="2400" dirty="0"/>
              <a:t> </a:t>
            </a:r>
            <a:r>
              <a:rPr lang="de-DE" altLang="de-DE" sz="2400" dirty="0" err="1"/>
              <a:t>labour</a:t>
            </a:r>
            <a:r>
              <a:rPr lang="de-DE" altLang="de-DE" sz="2400" dirty="0"/>
              <a:t> </a:t>
            </a:r>
            <a:r>
              <a:rPr lang="de-DE" altLang="de-DE" sz="2400" dirty="0" err="1"/>
              <a:t>contract</a:t>
            </a:r>
            <a:r>
              <a:rPr lang="de-DE" altLang="de-DE" sz="2400" dirty="0"/>
              <a:t> </a:t>
            </a:r>
            <a:r>
              <a:rPr lang="de-DE" altLang="de-DE" sz="2400" dirty="0" err="1"/>
              <a:t>is</a:t>
            </a:r>
            <a:r>
              <a:rPr lang="de-DE" altLang="de-DE" sz="2400" dirty="0"/>
              <a:t> </a:t>
            </a:r>
            <a:r>
              <a:rPr lang="de-DE" altLang="de-DE" sz="2400" dirty="0" err="1"/>
              <a:t>taken</a:t>
            </a:r>
            <a:r>
              <a:rPr lang="de-DE" altLang="de-DE" sz="2400" dirty="0"/>
              <a:t> </a:t>
            </a:r>
            <a:r>
              <a:rPr lang="de-DE" altLang="de-DE" sz="2400" dirty="0" err="1"/>
              <a:t>as</a:t>
            </a:r>
            <a:r>
              <a:rPr lang="de-DE" altLang="de-DE" sz="2400" dirty="0"/>
              <a:t> a </a:t>
            </a:r>
            <a:r>
              <a:rPr lang="de-DE" altLang="de-DE" sz="2400" dirty="0" err="1"/>
              <a:t>labour</a:t>
            </a:r>
            <a:r>
              <a:rPr lang="de-DE" altLang="de-DE" sz="2400" dirty="0"/>
              <a:t> </a:t>
            </a:r>
            <a:r>
              <a:rPr lang="de-DE" altLang="de-DE" sz="2400" dirty="0" err="1"/>
              <a:t>contracts</a:t>
            </a:r>
            <a:r>
              <a:rPr lang="de-DE" altLang="de-DE" sz="2400" dirty="0"/>
              <a:t> </a:t>
            </a:r>
            <a:r>
              <a:rPr lang="de-DE" altLang="de-DE" sz="2400" dirty="0" err="1"/>
              <a:t>without</a:t>
            </a:r>
            <a:r>
              <a:rPr lang="de-DE" altLang="de-DE" sz="2400" dirty="0"/>
              <a:t> time </a:t>
            </a:r>
            <a:r>
              <a:rPr lang="de-DE" altLang="de-DE" sz="2400" dirty="0" err="1"/>
              <a:t>limits</a:t>
            </a:r>
            <a:r>
              <a:rPr lang="de-DE" altLang="de-DE" sz="2400" dirty="0"/>
              <a:t>.</a:t>
            </a:r>
          </a:p>
          <a:p>
            <a:pPr>
              <a:buFont typeface="Wingdings" panose="05000000000000000000" pitchFamily="2" charset="2"/>
              <a:buChar char="Ø"/>
            </a:pPr>
            <a:r>
              <a:rPr lang="de-DE" altLang="de-DE" sz="2400" dirty="0"/>
              <a:t>A </a:t>
            </a:r>
            <a:r>
              <a:rPr lang="de-DE" altLang="de-DE" sz="2400" dirty="0" err="1"/>
              <a:t>special</a:t>
            </a:r>
            <a:r>
              <a:rPr lang="de-DE" altLang="de-DE" sz="2400" dirty="0"/>
              <a:t> </a:t>
            </a:r>
            <a:r>
              <a:rPr lang="de-DE" altLang="de-DE" sz="2400" dirty="0" err="1"/>
              <a:t>act</a:t>
            </a:r>
            <a:r>
              <a:rPr lang="de-DE" altLang="de-DE" sz="2400" dirty="0"/>
              <a:t> </a:t>
            </a:r>
            <a:r>
              <a:rPr lang="de-DE" altLang="de-DE" sz="2400" dirty="0" err="1"/>
              <a:t>allows</a:t>
            </a:r>
            <a:r>
              <a:rPr lang="de-DE" altLang="de-DE" sz="2400" dirty="0"/>
              <a:t> </a:t>
            </a:r>
            <a:r>
              <a:rPr lang="de-DE" altLang="de-DE" sz="2400" dirty="0" err="1"/>
              <a:t>more</a:t>
            </a:r>
            <a:r>
              <a:rPr lang="de-DE" altLang="de-DE" sz="2400" dirty="0"/>
              <a:t> in </a:t>
            </a:r>
            <a:r>
              <a:rPr lang="de-DE" altLang="de-DE" sz="2400" dirty="0" err="1"/>
              <a:t>certain</a:t>
            </a:r>
            <a:r>
              <a:rPr lang="de-DE" altLang="de-DE" sz="2400" dirty="0"/>
              <a:t> </a:t>
            </a:r>
            <a:r>
              <a:rPr lang="de-DE" altLang="de-DE" sz="2400" dirty="0" err="1"/>
              <a:t>cases</a:t>
            </a:r>
            <a:endParaRPr lang="de-DE" altLang="de-DE" sz="2400" dirty="0"/>
          </a:p>
          <a:p>
            <a:endParaRPr lang="de-DE" altLang="de-DE" sz="24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el 1">
            <a:extLst>
              <a:ext uri="{FF2B5EF4-FFF2-40B4-BE49-F238E27FC236}">
                <a16:creationId xmlns="" xmlns:a16="http://schemas.microsoft.com/office/drawing/2014/main" id="{EF23405F-EDF4-4A3F-B015-4810FA79AD98}"/>
              </a:ext>
            </a:extLst>
          </p:cNvPr>
          <p:cNvSpPr>
            <a:spLocks noGrp="1"/>
          </p:cNvSpPr>
          <p:nvPr>
            <p:ph type="title"/>
          </p:nvPr>
        </p:nvSpPr>
        <p:spPr/>
        <p:txBody>
          <a:bodyPr/>
          <a:lstStyle/>
          <a:p>
            <a:r>
              <a:rPr lang="de-DE" altLang="de-DE"/>
              <a:t>Change of rules of the contract</a:t>
            </a:r>
          </a:p>
        </p:txBody>
      </p:sp>
      <p:sp>
        <p:nvSpPr>
          <p:cNvPr id="3" name="Inhaltsplatzhalter 2">
            <a:extLst>
              <a:ext uri="{FF2B5EF4-FFF2-40B4-BE49-F238E27FC236}">
                <a16:creationId xmlns="" xmlns:a16="http://schemas.microsoft.com/office/drawing/2014/main" id="{23A9BABB-7799-4899-BC4C-C5F4BC8B3DCF}"/>
              </a:ext>
            </a:extLst>
          </p:cNvPr>
          <p:cNvSpPr>
            <a:spLocks noGrp="1"/>
          </p:cNvSpPr>
          <p:nvPr>
            <p:ph idx="1"/>
          </p:nvPr>
        </p:nvSpPr>
        <p:spPr/>
        <p:txBody>
          <a:bodyPr/>
          <a:lstStyle/>
          <a:p>
            <a:pPr>
              <a:buFont typeface="Wingdings" panose="05000000000000000000" pitchFamily="2" charset="2"/>
              <a:buChar char="Ø"/>
              <a:defRPr/>
            </a:pPr>
            <a:r>
              <a:rPr lang="de-DE" altLang="de-DE" sz="2400" dirty="0" err="1"/>
              <a:t>Finally</a:t>
            </a:r>
            <a:r>
              <a:rPr lang="de-DE" altLang="de-DE" sz="2400" dirty="0"/>
              <a:t> </a:t>
            </a:r>
            <a:r>
              <a:rPr lang="de-DE" altLang="de-DE" sz="2400" dirty="0" err="1"/>
              <a:t>these</a:t>
            </a:r>
            <a:r>
              <a:rPr lang="de-DE" altLang="de-DE" sz="2400" dirty="0"/>
              <a:t> </a:t>
            </a:r>
            <a:r>
              <a:rPr lang="de-DE" altLang="de-DE" sz="2400" dirty="0" err="1"/>
              <a:t>rules</a:t>
            </a:r>
            <a:r>
              <a:rPr lang="de-DE" altLang="de-DE" sz="2400" dirty="0"/>
              <a:t> on </a:t>
            </a:r>
            <a:r>
              <a:rPr lang="de-DE" altLang="de-DE" sz="2400" dirty="0" err="1"/>
              <a:t>dismissal</a:t>
            </a:r>
            <a:r>
              <a:rPr lang="de-DE" altLang="de-DE" sz="2400" dirty="0"/>
              <a:t> </a:t>
            </a:r>
            <a:r>
              <a:rPr lang="de-DE" altLang="de-DE" sz="2400" dirty="0" err="1"/>
              <a:t>are</a:t>
            </a:r>
            <a:r>
              <a:rPr lang="de-DE" altLang="de-DE" sz="2400" dirty="0"/>
              <a:t> also </a:t>
            </a:r>
            <a:r>
              <a:rPr lang="de-DE" altLang="de-DE" sz="2400" dirty="0" err="1"/>
              <a:t>applicable</a:t>
            </a:r>
            <a:r>
              <a:rPr lang="de-DE" altLang="de-DE" sz="2400" dirty="0"/>
              <a:t> in </a:t>
            </a:r>
            <a:r>
              <a:rPr lang="de-DE" altLang="de-DE" sz="2400" dirty="0" err="1"/>
              <a:t>case</a:t>
            </a:r>
            <a:r>
              <a:rPr lang="de-DE" altLang="de-DE" sz="2400" dirty="0"/>
              <a:t> </a:t>
            </a:r>
            <a:r>
              <a:rPr lang="de-DE" altLang="de-DE" sz="2400" dirty="0" err="1"/>
              <a:t>of</a:t>
            </a:r>
            <a:r>
              <a:rPr lang="de-DE" altLang="de-DE" sz="2400" dirty="0"/>
              <a:t> </a:t>
            </a:r>
            <a:r>
              <a:rPr lang="de-DE" altLang="de-DE" sz="2400" dirty="0" err="1"/>
              <a:t>change</a:t>
            </a:r>
            <a:r>
              <a:rPr lang="de-DE" altLang="de-DE" sz="2400" dirty="0"/>
              <a:t> </a:t>
            </a:r>
            <a:r>
              <a:rPr lang="de-DE" altLang="de-DE" sz="2400" dirty="0" err="1"/>
              <a:t>of</a:t>
            </a:r>
            <a:r>
              <a:rPr lang="de-DE" altLang="de-DE" sz="2400" dirty="0"/>
              <a:t> </a:t>
            </a:r>
            <a:r>
              <a:rPr lang="de-DE" altLang="de-DE" sz="2400" dirty="0" err="1"/>
              <a:t>the</a:t>
            </a:r>
            <a:r>
              <a:rPr lang="de-DE" altLang="de-DE" sz="2400" dirty="0"/>
              <a:t> </a:t>
            </a:r>
            <a:r>
              <a:rPr lang="de-DE" altLang="de-DE" sz="2400" dirty="0" err="1"/>
              <a:t>rules</a:t>
            </a:r>
            <a:r>
              <a:rPr lang="de-DE" altLang="de-DE" sz="2400" dirty="0"/>
              <a:t> </a:t>
            </a:r>
            <a:r>
              <a:rPr lang="de-DE" altLang="de-DE" sz="2400" dirty="0" err="1"/>
              <a:t>of</a:t>
            </a:r>
            <a:r>
              <a:rPr lang="de-DE" altLang="de-DE" sz="2400" dirty="0"/>
              <a:t> </a:t>
            </a:r>
            <a:r>
              <a:rPr lang="de-DE" altLang="de-DE" sz="2400" dirty="0" err="1"/>
              <a:t>the</a:t>
            </a:r>
            <a:r>
              <a:rPr lang="de-DE" altLang="de-DE" sz="2400" dirty="0"/>
              <a:t> </a:t>
            </a:r>
            <a:r>
              <a:rPr lang="de-DE" altLang="de-DE" sz="2400" dirty="0" err="1"/>
              <a:t>labour</a:t>
            </a:r>
            <a:r>
              <a:rPr lang="de-DE" altLang="de-DE" sz="2400" dirty="0"/>
              <a:t> </a:t>
            </a:r>
            <a:r>
              <a:rPr lang="de-DE" altLang="de-DE" sz="2400" dirty="0" err="1"/>
              <a:t>contracts</a:t>
            </a:r>
            <a:r>
              <a:rPr lang="de-DE" altLang="de-DE" sz="2400" dirty="0"/>
              <a:t>. </a:t>
            </a:r>
          </a:p>
          <a:p>
            <a:pPr>
              <a:buFont typeface="Wingdings" panose="05000000000000000000" pitchFamily="2" charset="2"/>
              <a:buChar char="Ø"/>
              <a:defRPr/>
            </a:pPr>
            <a:r>
              <a:rPr lang="de-DE" altLang="de-DE" sz="2400" dirty="0" err="1"/>
              <a:t>If</a:t>
            </a:r>
            <a:r>
              <a:rPr lang="de-DE" altLang="de-DE" sz="2400" dirty="0"/>
              <a:t> </a:t>
            </a:r>
            <a:r>
              <a:rPr lang="de-DE" altLang="de-DE" sz="2400" dirty="0" err="1"/>
              <a:t>the</a:t>
            </a:r>
            <a:r>
              <a:rPr lang="de-DE" altLang="de-DE" sz="2400" dirty="0"/>
              <a:t> </a:t>
            </a:r>
            <a:r>
              <a:rPr lang="de-DE" altLang="de-DE" sz="2400" dirty="0" err="1"/>
              <a:t>employer</a:t>
            </a:r>
            <a:r>
              <a:rPr lang="de-DE" altLang="de-DE" sz="2400" dirty="0"/>
              <a:t> </a:t>
            </a:r>
            <a:r>
              <a:rPr lang="de-DE" altLang="de-DE" sz="2400" dirty="0" err="1"/>
              <a:t>does</a:t>
            </a:r>
            <a:r>
              <a:rPr lang="de-DE" altLang="de-DE" sz="2400" dirty="0"/>
              <a:t> not </a:t>
            </a:r>
            <a:r>
              <a:rPr lang="de-DE" altLang="de-DE" sz="2400" dirty="0" err="1"/>
              <a:t>accept</a:t>
            </a:r>
            <a:r>
              <a:rPr lang="de-DE" altLang="de-DE" sz="2400" dirty="0"/>
              <a:t> </a:t>
            </a:r>
            <a:r>
              <a:rPr lang="de-DE" altLang="de-DE" sz="2400" dirty="0" err="1"/>
              <a:t>the</a:t>
            </a:r>
            <a:r>
              <a:rPr lang="de-DE" altLang="de-DE" sz="2400" dirty="0"/>
              <a:t> </a:t>
            </a:r>
            <a:r>
              <a:rPr lang="de-DE" altLang="de-DE" sz="2400" dirty="0" err="1"/>
              <a:t>changes</a:t>
            </a:r>
            <a:r>
              <a:rPr lang="de-DE" altLang="de-DE" sz="2400" dirty="0"/>
              <a:t> </a:t>
            </a:r>
            <a:r>
              <a:rPr lang="de-DE" altLang="de-DE" sz="2400" dirty="0" err="1"/>
              <a:t>of</a:t>
            </a:r>
            <a:r>
              <a:rPr lang="de-DE" altLang="de-DE" sz="2400" dirty="0"/>
              <a:t> </a:t>
            </a:r>
            <a:r>
              <a:rPr lang="de-DE" altLang="de-DE" sz="2400" dirty="0" err="1"/>
              <a:t>the</a:t>
            </a:r>
            <a:r>
              <a:rPr lang="de-DE" altLang="de-DE" sz="2400" dirty="0"/>
              <a:t> </a:t>
            </a:r>
            <a:r>
              <a:rPr lang="de-DE" altLang="de-DE" sz="2400" dirty="0" err="1"/>
              <a:t>contract</a:t>
            </a:r>
            <a:r>
              <a:rPr lang="de-DE" altLang="de-DE" sz="2400" dirty="0"/>
              <a:t> </a:t>
            </a:r>
            <a:r>
              <a:rPr lang="de-DE" altLang="de-DE" sz="2400" dirty="0" err="1"/>
              <a:t>the</a:t>
            </a:r>
            <a:r>
              <a:rPr lang="de-DE" altLang="de-DE" sz="2400" dirty="0"/>
              <a:t> </a:t>
            </a:r>
            <a:r>
              <a:rPr lang="de-DE" altLang="de-DE" sz="2400" dirty="0" err="1"/>
              <a:t>employer</a:t>
            </a:r>
            <a:r>
              <a:rPr lang="de-DE" altLang="de-DE" sz="2400" dirty="0"/>
              <a:t> </a:t>
            </a:r>
            <a:r>
              <a:rPr lang="de-DE" altLang="de-DE" sz="2400" dirty="0" err="1"/>
              <a:t>asks</a:t>
            </a:r>
            <a:r>
              <a:rPr lang="de-DE" altLang="de-DE" sz="2400" dirty="0"/>
              <a:t> </a:t>
            </a:r>
            <a:r>
              <a:rPr lang="de-DE" altLang="de-DE" sz="2400" dirty="0" err="1"/>
              <a:t>for</a:t>
            </a:r>
            <a:r>
              <a:rPr lang="de-DE" altLang="de-DE" sz="2400" dirty="0"/>
              <a:t> he </a:t>
            </a:r>
            <a:r>
              <a:rPr lang="de-DE" altLang="de-DE" sz="2400" dirty="0" err="1"/>
              <a:t>may</a:t>
            </a:r>
            <a:r>
              <a:rPr lang="de-DE" altLang="de-DE" sz="2400" dirty="0"/>
              <a:t> </a:t>
            </a:r>
            <a:r>
              <a:rPr lang="de-DE" altLang="de-DE" sz="2400" dirty="0" err="1"/>
              <a:t>go</a:t>
            </a:r>
            <a:r>
              <a:rPr lang="de-DE" altLang="de-DE" sz="2400" dirty="0"/>
              <a:t> </a:t>
            </a:r>
            <a:r>
              <a:rPr lang="de-DE" altLang="de-DE" sz="2400" dirty="0" err="1"/>
              <a:t>to</a:t>
            </a:r>
            <a:r>
              <a:rPr lang="de-DE" altLang="de-DE" sz="2400" dirty="0"/>
              <a:t> </a:t>
            </a:r>
            <a:r>
              <a:rPr lang="de-DE" altLang="de-DE" sz="2400" dirty="0" err="1"/>
              <a:t>court</a:t>
            </a:r>
            <a:r>
              <a:rPr lang="de-DE" altLang="de-DE" sz="2400" dirty="0"/>
              <a:t> </a:t>
            </a:r>
            <a:r>
              <a:rPr lang="de-DE" altLang="de-DE" sz="2400" dirty="0" err="1"/>
              <a:t>against</a:t>
            </a:r>
            <a:r>
              <a:rPr lang="de-DE" altLang="de-DE" sz="2400" dirty="0"/>
              <a:t> </a:t>
            </a:r>
            <a:r>
              <a:rPr lang="de-DE" altLang="de-DE" sz="2400" dirty="0" err="1"/>
              <a:t>this</a:t>
            </a:r>
            <a:r>
              <a:rPr lang="de-DE" altLang="de-DE" sz="2400" dirty="0"/>
              <a:t>. </a:t>
            </a:r>
            <a:r>
              <a:rPr lang="de-DE" altLang="de-DE" sz="2400" dirty="0" err="1"/>
              <a:t>Then</a:t>
            </a:r>
            <a:r>
              <a:rPr lang="de-DE" altLang="de-DE" sz="2400" dirty="0"/>
              <a:t> </a:t>
            </a:r>
            <a:r>
              <a:rPr lang="de-DE" altLang="de-DE" sz="2400" dirty="0" err="1"/>
              <a:t>the</a:t>
            </a:r>
            <a:r>
              <a:rPr lang="de-DE" altLang="de-DE" sz="2400" dirty="0"/>
              <a:t> same </a:t>
            </a:r>
            <a:r>
              <a:rPr lang="de-DE" altLang="de-DE" sz="2400" dirty="0" err="1"/>
              <a:t>rules</a:t>
            </a:r>
            <a:r>
              <a:rPr lang="de-DE" altLang="de-DE" sz="2400" dirty="0"/>
              <a:t> </a:t>
            </a:r>
            <a:r>
              <a:rPr lang="de-DE" altLang="de-DE" sz="2400" dirty="0" err="1"/>
              <a:t>apply</a:t>
            </a:r>
            <a:r>
              <a:rPr lang="de-DE" altLang="de-DE" sz="2400" dirty="0"/>
              <a:t>.</a:t>
            </a:r>
          </a:p>
          <a:p>
            <a:pPr>
              <a:buFont typeface="Wingdings" panose="05000000000000000000" pitchFamily="2" charset="2"/>
              <a:buChar char="ü"/>
              <a:defRPr/>
            </a:pPr>
            <a:r>
              <a:rPr lang="de-DE" altLang="de-DE" sz="2400" dirty="0"/>
              <a:t>     So </a:t>
            </a:r>
            <a:r>
              <a:rPr lang="de-DE" altLang="de-DE" sz="2400" dirty="0" err="1"/>
              <a:t>if</a:t>
            </a:r>
            <a:r>
              <a:rPr lang="de-DE" altLang="de-DE" sz="2400" dirty="0"/>
              <a:t> </a:t>
            </a:r>
            <a:r>
              <a:rPr lang="de-DE" altLang="de-DE" sz="2400" dirty="0" err="1"/>
              <a:t>for</a:t>
            </a:r>
            <a:r>
              <a:rPr lang="de-DE" altLang="de-DE" sz="2400" dirty="0"/>
              <a:t> </a:t>
            </a:r>
            <a:r>
              <a:rPr lang="de-DE" altLang="de-DE" sz="2400" dirty="0" err="1"/>
              <a:t>example</a:t>
            </a:r>
            <a:r>
              <a:rPr lang="de-DE" altLang="de-DE" sz="2400" dirty="0"/>
              <a:t> </a:t>
            </a:r>
            <a:r>
              <a:rPr lang="de-DE" altLang="de-DE" sz="2400" dirty="0" err="1"/>
              <a:t>the</a:t>
            </a:r>
            <a:r>
              <a:rPr lang="de-DE" altLang="de-DE" sz="2400" dirty="0"/>
              <a:t> </a:t>
            </a:r>
            <a:r>
              <a:rPr lang="de-DE" altLang="de-DE" sz="2400" dirty="0" err="1"/>
              <a:t>employer</a:t>
            </a:r>
            <a:r>
              <a:rPr lang="de-DE" altLang="de-DE" sz="2400" dirty="0"/>
              <a:t> </a:t>
            </a:r>
            <a:r>
              <a:rPr lang="de-DE" altLang="de-DE" sz="2400" dirty="0" err="1"/>
              <a:t>wants</a:t>
            </a:r>
            <a:r>
              <a:rPr lang="de-DE" altLang="de-DE" sz="2400" dirty="0"/>
              <a:t> </a:t>
            </a:r>
            <a:r>
              <a:rPr lang="de-DE" altLang="de-DE" sz="2400" dirty="0" err="1"/>
              <a:t>to</a:t>
            </a:r>
            <a:r>
              <a:rPr lang="de-DE" altLang="de-DE" sz="2400" dirty="0"/>
              <a:t> </a:t>
            </a:r>
            <a:r>
              <a:rPr lang="de-DE" altLang="de-DE" sz="2400" dirty="0" err="1"/>
              <a:t>reduce</a:t>
            </a:r>
            <a:r>
              <a:rPr lang="de-DE" altLang="de-DE" sz="2400" dirty="0"/>
              <a:t> </a:t>
            </a:r>
          </a:p>
          <a:p>
            <a:pPr marL="0" indent="0">
              <a:buFontTx/>
              <a:buNone/>
              <a:defRPr/>
            </a:pPr>
            <a:r>
              <a:rPr lang="de-DE" altLang="de-DE" sz="2400" dirty="0"/>
              <a:t>        </a:t>
            </a:r>
            <a:r>
              <a:rPr lang="de-DE" altLang="de-DE" sz="2400" dirty="0" err="1"/>
              <a:t>the</a:t>
            </a:r>
            <a:r>
              <a:rPr lang="de-DE" altLang="de-DE" sz="2400" dirty="0"/>
              <a:t> </a:t>
            </a:r>
            <a:r>
              <a:rPr lang="de-DE" altLang="de-DE" sz="2400" dirty="0" err="1"/>
              <a:t>salary</a:t>
            </a:r>
            <a:r>
              <a:rPr lang="de-DE" altLang="de-DE" sz="2400" dirty="0"/>
              <a:t> </a:t>
            </a:r>
            <a:r>
              <a:rPr lang="de-DE" altLang="de-DE" sz="2400" dirty="0" err="1"/>
              <a:t>or</a:t>
            </a:r>
            <a:r>
              <a:rPr lang="de-DE" altLang="de-DE" sz="2400" dirty="0"/>
              <a:t> </a:t>
            </a:r>
            <a:r>
              <a:rPr lang="de-DE" altLang="de-DE" sz="2400" dirty="0" err="1"/>
              <a:t>wants</a:t>
            </a:r>
            <a:r>
              <a:rPr lang="de-DE" altLang="de-DE" sz="2400" dirty="0"/>
              <a:t> </a:t>
            </a:r>
            <a:r>
              <a:rPr lang="de-DE" altLang="de-DE" sz="2400" dirty="0" err="1"/>
              <a:t>to</a:t>
            </a:r>
            <a:r>
              <a:rPr lang="de-DE" altLang="de-DE" sz="2400" dirty="0"/>
              <a:t> </a:t>
            </a:r>
            <a:r>
              <a:rPr lang="de-DE" altLang="de-DE" sz="2400" dirty="0" err="1"/>
              <a:t>give</a:t>
            </a:r>
            <a:r>
              <a:rPr lang="de-DE" altLang="de-DE" sz="2400" dirty="0"/>
              <a:t> an </a:t>
            </a:r>
            <a:r>
              <a:rPr lang="de-DE" altLang="de-DE" sz="2400" dirty="0" err="1"/>
              <a:t>employee</a:t>
            </a:r>
            <a:r>
              <a:rPr lang="de-DE" altLang="de-DE" sz="2400" dirty="0"/>
              <a:t> a </a:t>
            </a:r>
            <a:r>
              <a:rPr lang="de-DE" altLang="de-DE" sz="2400" dirty="0" err="1"/>
              <a:t>less</a:t>
            </a:r>
            <a:endParaRPr lang="de-DE" altLang="de-DE" sz="2400" dirty="0"/>
          </a:p>
          <a:p>
            <a:pPr marL="0" indent="0">
              <a:buFontTx/>
              <a:buNone/>
              <a:defRPr/>
            </a:pPr>
            <a:r>
              <a:rPr lang="de-DE" altLang="de-DE" sz="2400" dirty="0"/>
              <a:t>        </a:t>
            </a:r>
            <a:r>
              <a:rPr lang="de-DE" altLang="de-DE" sz="2400" dirty="0" err="1"/>
              <a:t>attractive</a:t>
            </a:r>
            <a:r>
              <a:rPr lang="de-DE" altLang="de-DE" sz="2400" dirty="0"/>
              <a:t> </a:t>
            </a:r>
            <a:r>
              <a:rPr lang="de-DE" altLang="de-DE" sz="2400" dirty="0" err="1"/>
              <a:t>job</a:t>
            </a:r>
            <a:r>
              <a:rPr lang="de-DE" altLang="de-DE" sz="2400" dirty="0"/>
              <a:t> he </a:t>
            </a:r>
            <a:r>
              <a:rPr lang="de-DE" altLang="de-DE" sz="2400" dirty="0" err="1"/>
              <a:t>has</a:t>
            </a:r>
            <a:r>
              <a:rPr lang="de-DE" altLang="de-DE" sz="2400" dirty="0"/>
              <a:t> </a:t>
            </a:r>
            <a:r>
              <a:rPr lang="de-DE" altLang="de-DE" sz="2400" dirty="0" err="1"/>
              <a:t>to</a:t>
            </a:r>
            <a:r>
              <a:rPr lang="de-DE" altLang="de-DE" sz="2400" dirty="0"/>
              <a:t> </a:t>
            </a:r>
            <a:r>
              <a:rPr lang="de-DE" altLang="de-DE" sz="2400" dirty="0" err="1"/>
              <a:t>prove</a:t>
            </a:r>
            <a:r>
              <a:rPr lang="de-DE" altLang="de-DE" sz="2400" dirty="0"/>
              <a:t> </a:t>
            </a:r>
            <a:r>
              <a:rPr lang="de-DE" altLang="de-DE" sz="2400" dirty="0" err="1"/>
              <a:t>that</a:t>
            </a:r>
            <a:r>
              <a:rPr lang="de-DE" altLang="de-DE" sz="2400" dirty="0"/>
              <a:t> also </a:t>
            </a:r>
            <a:r>
              <a:rPr lang="de-DE" altLang="de-DE" sz="2400" dirty="0" err="1"/>
              <a:t>this</a:t>
            </a:r>
            <a:r>
              <a:rPr lang="de-DE" altLang="de-DE" sz="2400" dirty="0"/>
              <a:t> </a:t>
            </a:r>
            <a:r>
              <a:rPr lang="de-DE" altLang="de-DE" sz="2400" dirty="0" err="1"/>
              <a:t>is</a:t>
            </a:r>
            <a:r>
              <a:rPr lang="de-DE" altLang="de-DE" sz="2400" dirty="0"/>
              <a:t> </a:t>
            </a:r>
          </a:p>
          <a:p>
            <a:pPr marL="0" indent="0">
              <a:buFontTx/>
              <a:buNone/>
              <a:defRPr/>
            </a:pPr>
            <a:r>
              <a:rPr lang="de-DE" altLang="de-DE" sz="2400" dirty="0"/>
              <a:t>        </a:t>
            </a:r>
            <a:r>
              <a:rPr lang="de-DE" altLang="de-DE" sz="2400" dirty="0" err="1"/>
              <a:t>socially</a:t>
            </a:r>
            <a:r>
              <a:rPr lang="de-DE" altLang="de-DE" sz="2400" dirty="0"/>
              <a:t> </a:t>
            </a:r>
            <a:r>
              <a:rPr lang="de-DE" altLang="de-DE" sz="2400" dirty="0" err="1"/>
              <a:t>justified</a:t>
            </a:r>
            <a:r>
              <a:rPr lang="de-DE" altLang="de-DE" sz="2400" dirty="0"/>
              <a:t>, </a:t>
            </a:r>
            <a:r>
              <a:rPr lang="de-DE" altLang="de-DE" sz="2400" dirty="0" err="1"/>
              <a:t>that</a:t>
            </a:r>
            <a:r>
              <a:rPr lang="de-DE" altLang="de-DE" sz="2400" dirty="0"/>
              <a:t> he </a:t>
            </a:r>
            <a:r>
              <a:rPr lang="de-DE" altLang="de-DE" sz="2400" dirty="0" err="1"/>
              <a:t>has</a:t>
            </a:r>
            <a:r>
              <a:rPr lang="de-DE" altLang="de-DE" sz="2400" dirty="0"/>
              <a:t> </a:t>
            </a:r>
            <a:r>
              <a:rPr lang="de-DE" altLang="de-DE" sz="2400" dirty="0" err="1"/>
              <a:t>good</a:t>
            </a:r>
            <a:r>
              <a:rPr lang="de-DE" altLang="de-DE" sz="2400" dirty="0"/>
              <a:t> </a:t>
            </a:r>
            <a:r>
              <a:rPr lang="de-DE" altLang="de-DE" sz="2400" dirty="0" err="1"/>
              <a:t>reasons</a:t>
            </a:r>
            <a:r>
              <a:rPr lang="de-DE" altLang="de-DE" sz="2400" dirty="0"/>
              <a:t> </a:t>
            </a:r>
            <a:r>
              <a:rPr lang="de-DE" altLang="de-DE" sz="2400" dirty="0" err="1"/>
              <a:t>for</a:t>
            </a:r>
            <a:r>
              <a:rPr lang="de-DE" altLang="de-DE" sz="2400" dirty="0"/>
              <a:t> </a:t>
            </a:r>
          </a:p>
          <a:p>
            <a:pPr marL="0" indent="0">
              <a:buFontTx/>
              <a:buNone/>
              <a:defRPr/>
            </a:pPr>
            <a:r>
              <a:rPr lang="de-DE" altLang="de-DE" sz="2400" dirty="0"/>
              <a:t>        </a:t>
            </a:r>
            <a:r>
              <a:rPr lang="de-DE" altLang="de-DE" sz="2400" dirty="0" err="1"/>
              <a:t>this</a:t>
            </a:r>
            <a:endParaRPr lang="de-DE" sz="24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 xmlns:a16="http://schemas.microsoft.com/office/drawing/2014/main" id="{38432C90-1869-4727-8FAD-24A6C05D5C27}"/>
              </a:ext>
            </a:extLst>
          </p:cNvPr>
          <p:cNvSpPr>
            <a:spLocks noGrp="1" noChangeArrowheads="1"/>
          </p:cNvSpPr>
          <p:nvPr>
            <p:ph type="body" idx="1"/>
          </p:nvPr>
        </p:nvSpPr>
        <p:spPr>
          <a:xfrm>
            <a:off x="276225" y="990600"/>
            <a:ext cx="8686800" cy="5029200"/>
          </a:xfrm>
        </p:spPr>
        <p:txBody>
          <a:bodyPr/>
          <a:lstStyle/>
          <a:p>
            <a:pPr eaLnBrk="1" hangingPunct="1">
              <a:buFont typeface="Wingdings" panose="05000000000000000000" pitchFamily="2" charset="2"/>
              <a:buChar char="v"/>
            </a:pPr>
            <a:r>
              <a:rPr lang="de-DE" altLang="de-DE" sz="2600"/>
              <a:t>How may labour law react to economic crisis?</a:t>
            </a:r>
          </a:p>
          <a:p>
            <a:pPr eaLnBrk="1" hangingPunct="1">
              <a:buFont typeface="Wingdings" panose="05000000000000000000" pitchFamily="2" charset="2"/>
              <a:buChar char="Ø"/>
            </a:pPr>
            <a:r>
              <a:rPr lang="de-DE" altLang="de-DE" sz="2600"/>
              <a:t>Labour law is intended to protect employees</a:t>
            </a:r>
          </a:p>
          <a:p>
            <a:pPr eaLnBrk="1" hangingPunct="1">
              <a:buFont typeface="Wingdings" panose="05000000000000000000" pitchFamily="2" charset="2"/>
              <a:buChar char="Ø"/>
            </a:pPr>
            <a:r>
              <a:rPr lang="de-DE" altLang="de-DE" sz="2600"/>
              <a:t>But labour law also might be an obstacle for business</a:t>
            </a:r>
          </a:p>
          <a:p>
            <a:pPr eaLnBrk="1" hangingPunct="1">
              <a:buFont typeface="Wingdings" panose="05000000000000000000" pitchFamily="2" charset="2"/>
              <a:buChar char="ü"/>
            </a:pPr>
            <a:r>
              <a:rPr lang="de-DE" altLang="de-DE" sz="2600"/>
              <a:t>     matter of costs of labour</a:t>
            </a:r>
          </a:p>
          <a:p>
            <a:pPr eaLnBrk="1" hangingPunct="1">
              <a:buFont typeface="Wingdings" panose="05000000000000000000" pitchFamily="2" charset="2"/>
              <a:buChar char="ü"/>
            </a:pPr>
            <a:r>
              <a:rPr lang="de-DE" altLang="de-DE" sz="2600"/>
              <a:t>     matter of less flexibility</a:t>
            </a:r>
          </a:p>
          <a:p>
            <a:pPr eaLnBrk="1" hangingPunct="1">
              <a:buFont typeface="Wingdings" panose="05000000000000000000" pitchFamily="2" charset="2"/>
              <a:buChar char="Ø"/>
            </a:pPr>
            <a:r>
              <a:rPr lang="de-DE" altLang="de-DE" sz="2600"/>
              <a:t>Labour law also a means for social peace and </a:t>
            </a:r>
          </a:p>
          <a:p>
            <a:pPr eaLnBrk="1" hangingPunct="1">
              <a:buFont typeface="Wingdings" panose="05000000000000000000" pitchFamily="2" charset="2"/>
              <a:buChar char="Ø"/>
            </a:pPr>
            <a:r>
              <a:rPr lang="de-DE" altLang="de-DE" sz="2600"/>
              <a:t>Maybe even better productivity</a:t>
            </a:r>
          </a:p>
          <a:p>
            <a:pPr eaLnBrk="1" hangingPunct="1">
              <a:buFont typeface="Wingdings" panose="05000000000000000000" pitchFamily="2" charset="2"/>
              <a:buChar char="Ø"/>
            </a:pPr>
            <a:r>
              <a:rPr lang="de-DE" altLang="de-DE" sz="2600"/>
              <a:t>Less protection also might lead to social tensions – and even more</a:t>
            </a:r>
          </a:p>
        </p:txBody>
      </p:sp>
      <p:sp>
        <p:nvSpPr>
          <p:cNvPr id="6147" name="Titel 1">
            <a:extLst>
              <a:ext uri="{FF2B5EF4-FFF2-40B4-BE49-F238E27FC236}">
                <a16:creationId xmlns="" xmlns:a16="http://schemas.microsoft.com/office/drawing/2014/main" id="{EBA2AD6D-DE9F-40BD-BE33-EA64A5BE013C}"/>
              </a:ext>
            </a:extLst>
          </p:cNvPr>
          <p:cNvSpPr>
            <a:spLocks noGrp="1" noChangeArrowheads="1"/>
          </p:cNvSpPr>
          <p:nvPr>
            <p:ph type="title"/>
          </p:nvPr>
        </p:nvSpPr>
        <p:spPr/>
        <p:txBody>
          <a:bodyPr/>
          <a:lstStyle/>
          <a:p>
            <a:endParaRPr lang="de-DE" altLang="de-DE"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05B68B9-D598-47AC-B05A-A4BD52490294}"/>
              </a:ext>
            </a:extLst>
          </p:cNvPr>
          <p:cNvSpPr>
            <a:spLocks noGrp="1"/>
          </p:cNvSpPr>
          <p:nvPr>
            <p:ph type="title"/>
          </p:nvPr>
        </p:nvSpPr>
        <p:spPr/>
        <p:txBody>
          <a:bodyPr/>
          <a:lstStyle/>
          <a:p>
            <a:r>
              <a:rPr lang="de-DE" dirty="0"/>
              <a:t>Fixed-term </a:t>
            </a:r>
            <a:r>
              <a:rPr lang="de-DE" dirty="0" err="1"/>
              <a:t>contracts</a:t>
            </a:r>
            <a:endParaRPr lang="de-DE" dirty="0"/>
          </a:p>
        </p:txBody>
      </p:sp>
      <p:sp>
        <p:nvSpPr>
          <p:cNvPr id="3" name="Inhaltsplatzhalter 2">
            <a:extLst>
              <a:ext uri="{FF2B5EF4-FFF2-40B4-BE49-F238E27FC236}">
                <a16:creationId xmlns="" xmlns:a16="http://schemas.microsoft.com/office/drawing/2014/main" id="{77AC9A8D-4C41-4E7B-AD97-672E8BA21286}"/>
              </a:ext>
            </a:extLst>
          </p:cNvPr>
          <p:cNvSpPr>
            <a:spLocks noGrp="1"/>
          </p:cNvSpPr>
          <p:nvPr>
            <p:ph idx="1"/>
          </p:nvPr>
        </p:nvSpPr>
        <p:spPr/>
        <p:txBody>
          <a:bodyPr/>
          <a:lstStyle/>
          <a:p>
            <a:pPr>
              <a:buFont typeface="Wingdings" panose="05000000000000000000" pitchFamily="2" charset="2"/>
              <a:buChar char="v"/>
            </a:pPr>
            <a:r>
              <a:rPr lang="en-US" sz="2200" dirty="0"/>
              <a:t>The law differentiates between fixed-term employment contracts with a “valid reason”  and contracts without such a “valid reason”</a:t>
            </a:r>
          </a:p>
          <a:p>
            <a:pPr>
              <a:buFont typeface="Wingdings" panose="05000000000000000000" pitchFamily="2" charset="2"/>
              <a:buChar char="Ø"/>
            </a:pPr>
            <a:r>
              <a:rPr lang="en-US" sz="2200" dirty="0"/>
              <a:t>  A fixed-term employment contract without "valid</a:t>
            </a:r>
          </a:p>
          <a:p>
            <a:pPr marL="0" indent="0">
              <a:buNone/>
            </a:pPr>
            <a:r>
              <a:rPr lang="en-US" sz="2200" dirty="0"/>
              <a:t>     reasons"  may only be  extended a maximum of</a:t>
            </a:r>
          </a:p>
          <a:p>
            <a:pPr marL="0" indent="0">
              <a:buNone/>
            </a:pPr>
            <a:r>
              <a:rPr lang="en-US" sz="2200" dirty="0"/>
              <a:t>     three times and may not exceed the duration of</a:t>
            </a:r>
          </a:p>
          <a:p>
            <a:pPr marL="0" indent="0">
              <a:buNone/>
            </a:pPr>
            <a:r>
              <a:rPr lang="en-US" sz="2200" dirty="0"/>
              <a:t>     two years in total. </a:t>
            </a:r>
          </a:p>
          <a:p>
            <a:pPr>
              <a:buFont typeface="Wingdings" panose="05000000000000000000" pitchFamily="2" charset="2"/>
              <a:buChar char="Ø"/>
            </a:pPr>
            <a:r>
              <a:rPr lang="en-US" sz="2200" dirty="0"/>
              <a:t>  Fixed term contracts will also be null and void if</a:t>
            </a:r>
          </a:p>
          <a:p>
            <a:pPr marL="0" indent="0">
              <a:buNone/>
            </a:pPr>
            <a:r>
              <a:rPr lang="en-US" sz="2200" dirty="0"/>
              <a:t>     the employee has been previously employed by the</a:t>
            </a:r>
          </a:p>
          <a:p>
            <a:pPr marL="0" indent="0">
              <a:buNone/>
            </a:pPr>
            <a:r>
              <a:rPr lang="en-US" sz="2200" dirty="0"/>
              <a:t>     employer (“PROHIBITION OF PREVIOUS</a:t>
            </a:r>
          </a:p>
          <a:p>
            <a:pPr marL="0" indent="0">
              <a:buNone/>
            </a:pPr>
            <a:r>
              <a:rPr lang="en-US" sz="2200" dirty="0"/>
              <a:t>     EMPLOYMENT”).</a:t>
            </a:r>
          </a:p>
          <a:p>
            <a:pPr>
              <a:buFont typeface="Wingdings" panose="05000000000000000000" pitchFamily="2" charset="2"/>
              <a:buChar char="ü"/>
            </a:pPr>
            <a:r>
              <a:rPr lang="en-US" sz="2200" dirty="0"/>
              <a:t>      even if it has been 15 years ago</a:t>
            </a:r>
            <a:endParaRPr lang="de-DE" sz="2200" dirty="0"/>
          </a:p>
        </p:txBody>
      </p:sp>
    </p:spTree>
    <p:extLst>
      <p:ext uri="{BB962C8B-B14F-4D97-AF65-F5344CB8AC3E}">
        <p14:creationId xmlns:p14="http://schemas.microsoft.com/office/powerpoint/2010/main" val="600663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5CB5C4A-27AC-466E-9B91-095630164DC0}"/>
              </a:ext>
            </a:extLst>
          </p:cNvPr>
          <p:cNvSpPr>
            <a:spLocks noGrp="1"/>
          </p:cNvSpPr>
          <p:nvPr>
            <p:ph type="title"/>
          </p:nvPr>
        </p:nvSpPr>
        <p:spPr/>
        <p:txBody>
          <a:bodyPr/>
          <a:lstStyle/>
          <a:p>
            <a:r>
              <a:rPr lang="de-DE" dirty="0" err="1"/>
              <a:t>Flexicurity</a:t>
            </a:r>
            <a:endParaRPr lang="de-DE" dirty="0"/>
          </a:p>
        </p:txBody>
      </p:sp>
      <p:sp>
        <p:nvSpPr>
          <p:cNvPr id="3" name="Inhaltsplatzhalter 2">
            <a:extLst>
              <a:ext uri="{FF2B5EF4-FFF2-40B4-BE49-F238E27FC236}">
                <a16:creationId xmlns="" xmlns:a16="http://schemas.microsoft.com/office/drawing/2014/main" id="{8457CB4F-5D97-413A-BFC0-D21B9F9C6097}"/>
              </a:ext>
            </a:extLst>
          </p:cNvPr>
          <p:cNvSpPr>
            <a:spLocks noGrp="1"/>
          </p:cNvSpPr>
          <p:nvPr>
            <p:ph idx="1"/>
          </p:nvPr>
        </p:nvSpPr>
        <p:spPr/>
        <p:txBody>
          <a:bodyPr/>
          <a:lstStyle/>
          <a:p>
            <a:pPr marL="0" indent="0">
              <a:buNone/>
            </a:pPr>
            <a:r>
              <a:rPr lang="en-US" sz="2400" i="1" dirty="0"/>
              <a:t>What is the EU doing?</a:t>
            </a:r>
          </a:p>
          <a:p>
            <a:pPr>
              <a:buFont typeface="Wingdings" panose="05000000000000000000" pitchFamily="2" charset="2"/>
              <a:buChar char="Ø"/>
            </a:pPr>
            <a:r>
              <a:rPr lang="en-US" sz="2400" i="1" dirty="0"/>
              <a:t>Working with national governments, social partners and academics the EU has identified a set of common flexicurity principles and is exploring how countries can implement them through four components:</a:t>
            </a:r>
          </a:p>
          <a:p>
            <a:pPr>
              <a:buFont typeface="Wingdings" panose="05000000000000000000" pitchFamily="2" charset="2"/>
              <a:buChar char="ü"/>
            </a:pPr>
            <a:r>
              <a:rPr lang="en-US" sz="2400" i="1" dirty="0"/>
              <a:t>    flexible and reliable contractual arrangements</a:t>
            </a:r>
          </a:p>
          <a:p>
            <a:pPr>
              <a:buFont typeface="Wingdings" panose="05000000000000000000" pitchFamily="2" charset="2"/>
              <a:buChar char="ü"/>
            </a:pPr>
            <a:r>
              <a:rPr lang="en-US" sz="2400" i="1" dirty="0"/>
              <a:t>    comprehensive lifelong learning strategies</a:t>
            </a:r>
          </a:p>
          <a:p>
            <a:pPr>
              <a:buFont typeface="Wingdings" panose="05000000000000000000" pitchFamily="2" charset="2"/>
              <a:buChar char="ü"/>
            </a:pPr>
            <a:r>
              <a:rPr lang="en-US" sz="2400" i="1" dirty="0"/>
              <a:t>    effective active </a:t>
            </a:r>
            <a:r>
              <a:rPr lang="en-US" sz="2400" i="1" dirty="0" err="1"/>
              <a:t>labour</a:t>
            </a:r>
            <a:r>
              <a:rPr lang="en-US" sz="2400" i="1" dirty="0"/>
              <a:t> market policies</a:t>
            </a:r>
          </a:p>
          <a:p>
            <a:pPr>
              <a:buFont typeface="Wingdings" panose="05000000000000000000" pitchFamily="2" charset="2"/>
              <a:buChar char="ü"/>
            </a:pPr>
            <a:r>
              <a:rPr lang="en-US" sz="2400" i="1" dirty="0"/>
              <a:t>    modern social security system</a:t>
            </a:r>
            <a:endParaRPr lang="de-DE" sz="2400" i="1" dirty="0"/>
          </a:p>
        </p:txBody>
      </p:sp>
    </p:spTree>
    <p:extLst>
      <p:ext uri="{BB962C8B-B14F-4D97-AF65-F5344CB8AC3E}">
        <p14:creationId xmlns:p14="http://schemas.microsoft.com/office/powerpoint/2010/main" val="407487872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EB0BDFB-E91A-4FE2-BC1B-3669C5CACBA9}"/>
              </a:ext>
            </a:extLst>
          </p:cNvPr>
          <p:cNvSpPr>
            <a:spLocks noGrp="1"/>
          </p:cNvSpPr>
          <p:nvPr>
            <p:ph type="title"/>
          </p:nvPr>
        </p:nvSpPr>
        <p:spPr/>
        <p:txBody>
          <a:bodyPr/>
          <a:lstStyle/>
          <a:p>
            <a:r>
              <a:rPr lang="de-DE" dirty="0"/>
              <a:t>Fixed-term </a:t>
            </a:r>
            <a:r>
              <a:rPr lang="de-DE" dirty="0" err="1"/>
              <a:t>contracts</a:t>
            </a:r>
            <a:endParaRPr lang="de-DE" dirty="0"/>
          </a:p>
        </p:txBody>
      </p:sp>
      <p:sp>
        <p:nvSpPr>
          <p:cNvPr id="3" name="Inhaltsplatzhalter 2">
            <a:extLst>
              <a:ext uri="{FF2B5EF4-FFF2-40B4-BE49-F238E27FC236}">
                <a16:creationId xmlns="" xmlns:a16="http://schemas.microsoft.com/office/drawing/2014/main" id="{2D8CA053-49D0-4C28-8169-C414778C635F}"/>
              </a:ext>
            </a:extLst>
          </p:cNvPr>
          <p:cNvSpPr>
            <a:spLocks noGrp="1"/>
          </p:cNvSpPr>
          <p:nvPr>
            <p:ph idx="1"/>
          </p:nvPr>
        </p:nvSpPr>
        <p:spPr/>
        <p:txBody>
          <a:bodyPr/>
          <a:lstStyle/>
          <a:p>
            <a:pPr>
              <a:buFont typeface="Wingdings" panose="05000000000000000000" pitchFamily="2" charset="2"/>
              <a:buChar char="Ø"/>
            </a:pPr>
            <a:r>
              <a:rPr lang="en-US" dirty="0"/>
              <a:t>Fixed-term contracts with “valid reasons” are – for example – contracts that are entered into to hire employees as temporary replacements for others on parental leave or to cover increased workloads during a special temporary project.</a:t>
            </a:r>
            <a:endParaRPr lang="de-DE" dirty="0"/>
          </a:p>
        </p:txBody>
      </p:sp>
    </p:spTree>
    <p:extLst>
      <p:ext uri="{BB962C8B-B14F-4D97-AF65-F5344CB8AC3E}">
        <p14:creationId xmlns:p14="http://schemas.microsoft.com/office/powerpoint/2010/main" val="136394032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F1510A4-EDEA-4B12-97D3-34DCC04DBC45}"/>
              </a:ext>
            </a:extLst>
          </p:cNvPr>
          <p:cNvSpPr>
            <a:spLocks noGrp="1"/>
          </p:cNvSpPr>
          <p:nvPr>
            <p:ph type="title"/>
          </p:nvPr>
        </p:nvSpPr>
        <p:spPr/>
        <p:txBody>
          <a:bodyPr/>
          <a:lstStyle/>
          <a:p>
            <a:r>
              <a:rPr lang="de-DE" dirty="0"/>
              <a:t>Part-time </a:t>
            </a:r>
            <a:r>
              <a:rPr lang="de-DE" dirty="0" err="1"/>
              <a:t>work</a:t>
            </a:r>
            <a:endParaRPr lang="de-DE" dirty="0"/>
          </a:p>
        </p:txBody>
      </p:sp>
      <p:sp>
        <p:nvSpPr>
          <p:cNvPr id="3" name="Inhaltsplatzhalter 2">
            <a:extLst>
              <a:ext uri="{FF2B5EF4-FFF2-40B4-BE49-F238E27FC236}">
                <a16:creationId xmlns="" xmlns:a16="http://schemas.microsoft.com/office/drawing/2014/main" id="{257362C6-03E5-45B3-9C04-AE8CB9DE977F}"/>
              </a:ext>
            </a:extLst>
          </p:cNvPr>
          <p:cNvSpPr>
            <a:spLocks noGrp="1"/>
          </p:cNvSpPr>
          <p:nvPr>
            <p:ph idx="1"/>
          </p:nvPr>
        </p:nvSpPr>
        <p:spPr/>
        <p:txBody>
          <a:bodyPr/>
          <a:lstStyle/>
          <a:p>
            <a:pPr>
              <a:buFont typeface="Wingdings" panose="05000000000000000000" pitchFamily="2" charset="2"/>
              <a:buChar char="v"/>
            </a:pPr>
            <a:r>
              <a:rPr lang="en-US" sz="2400" dirty="0"/>
              <a:t>An employee is entitled to claim for a reduction to their contractually agreed working hours, if they have worked with the company for more than six months and if the company usually employs more than 15 employees.</a:t>
            </a:r>
          </a:p>
          <a:p>
            <a:pPr>
              <a:buFont typeface="Wingdings" panose="05000000000000000000" pitchFamily="2" charset="2"/>
              <a:buChar char="Ø"/>
            </a:pPr>
            <a:r>
              <a:rPr lang="en-US" sz="2400" dirty="0"/>
              <a:t>   The employer has to agree to the reduction and is</a:t>
            </a:r>
          </a:p>
          <a:p>
            <a:pPr marL="0" indent="0">
              <a:buNone/>
            </a:pPr>
            <a:r>
              <a:rPr lang="en-US" sz="2400" dirty="0"/>
              <a:t>      responsible for determining how the time is</a:t>
            </a:r>
          </a:p>
          <a:p>
            <a:pPr marL="0" indent="0">
              <a:buNone/>
            </a:pPr>
            <a:r>
              <a:rPr lang="en-US" sz="2400" dirty="0"/>
              <a:t>      distributed, taking the wishes of the employee into</a:t>
            </a:r>
          </a:p>
          <a:p>
            <a:pPr marL="0" indent="0">
              <a:buNone/>
            </a:pPr>
            <a:r>
              <a:rPr lang="en-US" sz="2400" dirty="0"/>
              <a:t>      account, unless there are contrary operational</a:t>
            </a:r>
          </a:p>
          <a:p>
            <a:pPr marL="0" indent="0">
              <a:buNone/>
            </a:pPr>
            <a:r>
              <a:rPr lang="en-US" sz="2400" dirty="0"/>
              <a:t>      reasons given for refusing the request.</a:t>
            </a:r>
          </a:p>
          <a:p>
            <a:endParaRPr lang="de-DE" dirty="0"/>
          </a:p>
        </p:txBody>
      </p:sp>
    </p:spTree>
    <p:extLst>
      <p:ext uri="{BB962C8B-B14F-4D97-AF65-F5344CB8AC3E}">
        <p14:creationId xmlns:p14="http://schemas.microsoft.com/office/powerpoint/2010/main" val="7807184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8758ABE2-BB50-4F90-A2F6-8EDCD47E0DF2}"/>
              </a:ext>
            </a:extLst>
          </p:cNvPr>
          <p:cNvSpPr>
            <a:spLocks noGrp="1"/>
          </p:cNvSpPr>
          <p:nvPr>
            <p:ph type="title"/>
          </p:nvPr>
        </p:nvSpPr>
        <p:spPr/>
        <p:txBody>
          <a:bodyPr/>
          <a:lstStyle/>
          <a:p>
            <a:r>
              <a:rPr lang="de-DE" dirty="0"/>
              <a:t>Part-time </a:t>
            </a:r>
            <a:r>
              <a:rPr lang="de-DE" dirty="0" err="1"/>
              <a:t>work</a:t>
            </a:r>
            <a:endParaRPr lang="de-DE" dirty="0"/>
          </a:p>
        </p:txBody>
      </p:sp>
      <p:sp>
        <p:nvSpPr>
          <p:cNvPr id="3" name="Inhaltsplatzhalter 2">
            <a:extLst>
              <a:ext uri="{FF2B5EF4-FFF2-40B4-BE49-F238E27FC236}">
                <a16:creationId xmlns="" xmlns:a16="http://schemas.microsoft.com/office/drawing/2014/main" id="{9596A2B6-475F-472E-8334-05DF1EAE4424}"/>
              </a:ext>
            </a:extLst>
          </p:cNvPr>
          <p:cNvSpPr>
            <a:spLocks noGrp="1"/>
          </p:cNvSpPr>
          <p:nvPr>
            <p:ph idx="1"/>
          </p:nvPr>
        </p:nvSpPr>
        <p:spPr/>
        <p:txBody>
          <a:bodyPr/>
          <a:lstStyle/>
          <a:p>
            <a:pPr>
              <a:buFont typeface="Wingdings" panose="05000000000000000000" pitchFamily="2" charset="2"/>
              <a:buChar char="v"/>
            </a:pPr>
            <a:r>
              <a:rPr lang="en-US" dirty="0"/>
              <a:t>While being entitled to switch to part-time employment</a:t>
            </a:r>
          </a:p>
          <a:p>
            <a:pPr>
              <a:buFont typeface="Wingdings" panose="05000000000000000000" pitchFamily="2" charset="2"/>
              <a:buChar char="Ø"/>
            </a:pPr>
            <a:r>
              <a:rPr lang="en-US" dirty="0"/>
              <a:t>    not entitled to switch back to full-</a:t>
            </a:r>
          </a:p>
          <a:p>
            <a:pPr marL="0" indent="0">
              <a:buNone/>
            </a:pPr>
            <a:r>
              <a:rPr lang="en-US" dirty="0"/>
              <a:t>       time employment. </a:t>
            </a:r>
          </a:p>
          <a:p>
            <a:pPr>
              <a:buFont typeface="Wingdings" panose="05000000000000000000" pitchFamily="2" charset="2"/>
              <a:buChar char="Ø"/>
            </a:pPr>
            <a:r>
              <a:rPr lang="en-US" dirty="0"/>
              <a:t>     employees are merely given</a:t>
            </a:r>
          </a:p>
          <a:p>
            <a:pPr marL="0" indent="0">
              <a:buNone/>
            </a:pPr>
            <a:r>
              <a:rPr lang="en-US" dirty="0"/>
              <a:t>       preference over other applicants</a:t>
            </a:r>
          </a:p>
          <a:p>
            <a:pPr marL="0" indent="0">
              <a:buNone/>
            </a:pPr>
            <a:r>
              <a:rPr lang="en-US" dirty="0"/>
              <a:t>       where skills are equal.</a:t>
            </a:r>
            <a:endParaRPr lang="de-DE" dirty="0"/>
          </a:p>
        </p:txBody>
      </p:sp>
    </p:spTree>
    <p:extLst>
      <p:ext uri="{BB962C8B-B14F-4D97-AF65-F5344CB8AC3E}">
        <p14:creationId xmlns:p14="http://schemas.microsoft.com/office/powerpoint/2010/main" val="299030292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677ECEE-20B4-44E4-AF40-89994E62DD27}"/>
              </a:ext>
            </a:extLst>
          </p:cNvPr>
          <p:cNvSpPr>
            <a:spLocks noGrp="1"/>
          </p:cNvSpPr>
          <p:nvPr>
            <p:ph type="title"/>
          </p:nvPr>
        </p:nvSpPr>
        <p:spPr/>
        <p:txBody>
          <a:bodyPr/>
          <a:lstStyle/>
          <a:p>
            <a:r>
              <a:rPr lang="de-DE" dirty="0" err="1"/>
              <a:t>Temporary</a:t>
            </a:r>
            <a:r>
              <a:rPr lang="de-DE" dirty="0"/>
              <a:t> Work</a:t>
            </a:r>
          </a:p>
        </p:txBody>
      </p:sp>
      <p:sp>
        <p:nvSpPr>
          <p:cNvPr id="3" name="Inhaltsplatzhalter 2">
            <a:extLst>
              <a:ext uri="{FF2B5EF4-FFF2-40B4-BE49-F238E27FC236}">
                <a16:creationId xmlns="" xmlns:a16="http://schemas.microsoft.com/office/drawing/2014/main" id="{2C0E53C4-8B7A-496A-AFD2-CD536973CD7A}"/>
              </a:ext>
            </a:extLst>
          </p:cNvPr>
          <p:cNvSpPr>
            <a:spLocks noGrp="1"/>
          </p:cNvSpPr>
          <p:nvPr>
            <p:ph idx="1"/>
          </p:nvPr>
        </p:nvSpPr>
        <p:spPr/>
        <p:txBody>
          <a:bodyPr/>
          <a:lstStyle/>
          <a:p>
            <a:pPr>
              <a:buFont typeface="Wingdings" panose="05000000000000000000" pitchFamily="2" charset="2"/>
              <a:buChar char="v"/>
            </a:pPr>
            <a:r>
              <a:rPr lang="en-US" sz="2400" dirty="0"/>
              <a:t>A temporary work company (agency) is the employer and supplies the temporary employees to the hirer. </a:t>
            </a:r>
          </a:p>
          <a:p>
            <a:pPr>
              <a:buFont typeface="Wingdings" panose="05000000000000000000" pitchFamily="2" charset="2"/>
              <a:buChar char="v"/>
            </a:pPr>
            <a:r>
              <a:rPr lang="en-US" sz="2400" dirty="0"/>
              <a:t>An employment relationship only exists between the agency and the temporary employee. </a:t>
            </a:r>
          </a:p>
          <a:p>
            <a:pPr>
              <a:buFont typeface="Wingdings" panose="05000000000000000000" pitchFamily="2" charset="2"/>
              <a:buChar char="v"/>
            </a:pPr>
            <a:r>
              <a:rPr lang="en-US" sz="2400" dirty="0"/>
              <a:t>Temporary employees have to be treated equally to comparable employees of the hirer in relation to remuneration and any other essential working conditions. </a:t>
            </a:r>
          </a:p>
          <a:p>
            <a:pPr>
              <a:buFont typeface="Wingdings" panose="05000000000000000000" pitchFamily="2" charset="2"/>
              <a:buChar char="Ø"/>
            </a:pPr>
            <a:r>
              <a:rPr lang="en-US" sz="2400" dirty="0"/>
              <a:t>    Exceptions to this equal treatment principle can</a:t>
            </a:r>
          </a:p>
          <a:p>
            <a:pPr marL="0" indent="0">
              <a:buNone/>
            </a:pPr>
            <a:r>
              <a:rPr lang="en-US" sz="2400" dirty="0"/>
              <a:t>       only be agreed by means of a collective</a:t>
            </a:r>
          </a:p>
          <a:p>
            <a:pPr marL="0" indent="0">
              <a:buNone/>
            </a:pPr>
            <a:r>
              <a:rPr lang="en-US" sz="2400" dirty="0"/>
              <a:t>       bargaining agreement </a:t>
            </a:r>
          </a:p>
        </p:txBody>
      </p:sp>
    </p:spTree>
    <p:extLst>
      <p:ext uri="{BB962C8B-B14F-4D97-AF65-F5344CB8AC3E}">
        <p14:creationId xmlns:p14="http://schemas.microsoft.com/office/powerpoint/2010/main" val="282374207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7AF10C9A-78C8-43DB-975B-47996E3B9DBE}"/>
              </a:ext>
            </a:extLst>
          </p:cNvPr>
          <p:cNvSpPr>
            <a:spLocks noGrp="1"/>
          </p:cNvSpPr>
          <p:nvPr>
            <p:ph type="title"/>
          </p:nvPr>
        </p:nvSpPr>
        <p:spPr/>
        <p:txBody>
          <a:bodyPr/>
          <a:lstStyle/>
          <a:p>
            <a:r>
              <a:rPr lang="de-DE" dirty="0" err="1"/>
              <a:t>Temporary</a:t>
            </a:r>
            <a:r>
              <a:rPr lang="de-DE" dirty="0"/>
              <a:t> Work</a:t>
            </a:r>
          </a:p>
        </p:txBody>
      </p:sp>
      <p:sp>
        <p:nvSpPr>
          <p:cNvPr id="3" name="Inhaltsplatzhalter 2">
            <a:extLst>
              <a:ext uri="{FF2B5EF4-FFF2-40B4-BE49-F238E27FC236}">
                <a16:creationId xmlns="" xmlns:a16="http://schemas.microsoft.com/office/drawing/2014/main" id="{EA52A00F-9832-47B8-AA6B-499EEFD78C4E}"/>
              </a:ext>
            </a:extLst>
          </p:cNvPr>
          <p:cNvSpPr>
            <a:spLocks noGrp="1"/>
          </p:cNvSpPr>
          <p:nvPr>
            <p:ph idx="1"/>
          </p:nvPr>
        </p:nvSpPr>
        <p:spPr/>
        <p:txBody>
          <a:bodyPr/>
          <a:lstStyle/>
          <a:p>
            <a:pPr>
              <a:buFont typeface="Wingdings" panose="05000000000000000000" pitchFamily="2" charset="2"/>
              <a:buChar char="v"/>
            </a:pPr>
            <a:r>
              <a:rPr lang="en-US" sz="2400" dirty="0"/>
              <a:t>The temporary work company (agency) must possess a </a:t>
            </a:r>
            <a:r>
              <a:rPr lang="en-US" sz="2400" dirty="0" smtClean="0"/>
              <a:t>license </a:t>
            </a:r>
            <a:r>
              <a:rPr lang="en-US" sz="2400" dirty="0"/>
              <a:t>to supply temporary employees. </a:t>
            </a:r>
          </a:p>
          <a:p>
            <a:pPr>
              <a:buFont typeface="Wingdings" panose="05000000000000000000" pitchFamily="2" charset="2"/>
              <a:buChar char="ü"/>
            </a:pPr>
            <a:r>
              <a:rPr lang="en-US" sz="2400" dirty="0"/>
              <a:t>      If the agency does not possess such a </a:t>
            </a:r>
            <a:r>
              <a:rPr lang="en-US" sz="2400" dirty="0" smtClean="0"/>
              <a:t>license,</a:t>
            </a:r>
            <a:endParaRPr lang="en-US" sz="2400" dirty="0"/>
          </a:p>
          <a:p>
            <a:pPr marL="0" indent="0">
              <a:buNone/>
            </a:pPr>
            <a:r>
              <a:rPr lang="en-US" sz="2400" dirty="0"/>
              <a:t>         the law deems there to be an employment</a:t>
            </a:r>
          </a:p>
          <a:p>
            <a:pPr marL="0" indent="0">
              <a:buNone/>
            </a:pPr>
            <a:r>
              <a:rPr lang="en-US" sz="2400" dirty="0"/>
              <a:t>         relationship between the hirer and the</a:t>
            </a:r>
          </a:p>
          <a:p>
            <a:pPr marL="0" indent="0">
              <a:buNone/>
            </a:pPr>
            <a:r>
              <a:rPr lang="en-US" sz="2400" dirty="0"/>
              <a:t>         temporary employee. </a:t>
            </a:r>
          </a:p>
          <a:p>
            <a:pPr>
              <a:buFont typeface="Wingdings" panose="05000000000000000000" pitchFamily="2" charset="2"/>
              <a:buChar char="ü"/>
            </a:pPr>
            <a:r>
              <a:rPr lang="en-US" sz="2400" dirty="0"/>
              <a:t>      </a:t>
            </a:r>
            <a:r>
              <a:rPr lang="en-US" sz="2400" dirty="0" err="1"/>
              <a:t>Unauthorised</a:t>
            </a:r>
            <a:r>
              <a:rPr lang="en-US" sz="2400" dirty="0"/>
              <a:t> supply of temporary employees is</a:t>
            </a:r>
          </a:p>
          <a:p>
            <a:pPr marL="0" indent="0">
              <a:buNone/>
            </a:pPr>
            <a:r>
              <a:rPr lang="en-US" sz="2400" dirty="0"/>
              <a:t>         also punishable with an administrative fine</a:t>
            </a:r>
            <a:endParaRPr lang="de-DE" sz="2400" dirty="0"/>
          </a:p>
          <a:p>
            <a:endParaRPr lang="de-DE" dirty="0"/>
          </a:p>
        </p:txBody>
      </p:sp>
    </p:spTree>
    <p:extLst>
      <p:ext uri="{BB962C8B-B14F-4D97-AF65-F5344CB8AC3E}">
        <p14:creationId xmlns:p14="http://schemas.microsoft.com/office/powerpoint/2010/main" val="127026851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B648369-84E2-4B81-A8DF-D74C221FFFA7}"/>
              </a:ext>
            </a:extLst>
          </p:cNvPr>
          <p:cNvSpPr>
            <a:spLocks noGrp="1"/>
          </p:cNvSpPr>
          <p:nvPr>
            <p:ph type="title"/>
          </p:nvPr>
        </p:nvSpPr>
        <p:spPr/>
        <p:txBody>
          <a:bodyPr/>
          <a:lstStyle/>
          <a:p>
            <a:r>
              <a:rPr lang="de-DE" dirty="0" err="1"/>
              <a:t>Temporary</a:t>
            </a:r>
            <a:r>
              <a:rPr lang="de-DE" dirty="0"/>
              <a:t> Work</a:t>
            </a:r>
          </a:p>
        </p:txBody>
      </p:sp>
      <p:sp>
        <p:nvSpPr>
          <p:cNvPr id="3" name="Inhaltsplatzhalter 2">
            <a:extLst>
              <a:ext uri="{FF2B5EF4-FFF2-40B4-BE49-F238E27FC236}">
                <a16:creationId xmlns="" xmlns:a16="http://schemas.microsoft.com/office/drawing/2014/main" id="{239178DA-9E9B-473E-BCBC-D155B5533091}"/>
              </a:ext>
            </a:extLst>
          </p:cNvPr>
          <p:cNvSpPr>
            <a:spLocks noGrp="1"/>
          </p:cNvSpPr>
          <p:nvPr>
            <p:ph idx="1"/>
          </p:nvPr>
        </p:nvSpPr>
        <p:spPr/>
        <p:txBody>
          <a:bodyPr/>
          <a:lstStyle/>
          <a:p>
            <a:pPr>
              <a:buFont typeface="Wingdings" panose="05000000000000000000" pitchFamily="2" charset="2"/>
              <a:buChar char="Ø"/>
            </a:pPr>
            <a:r>
              <a:rPr lang="en-US" sz="2800" dirty="0"/>
              <a:t>But because of this strict legal framework contracts have been used (and abused) by employers to get around the legal restrictions under the law. </a:t>
            </a:r>
          </a:p>
          <a:p>
            <a:pPr>
              <a:buFont typeface="Wingdings" panose="05000000000000000000" pitchFamily="2" charset="2"/>
              <a:buChar char="ü"/>
            </a:pPr>
            <a:r>
              <a:rPr lang="en-US" sz="2800" dirty="0"/>
              <a:t>    fictitious work contracts have been agreed</a:t>
            </a:r>
          </a:p>
          <a:p>
            <a:pPr marL="0" indent="0">
              <a:buNone/>
            </a:pPr>
            <a:r>
              <a:rPr lang="en-US" sz="2800" dirty="0"/>
              <a:t>       whereby employers enters into a contract</a:t>
            </a:r>
          </a:p>
          <a:p>
            <a:pPr marL="0" indent="0">
              <a:buNone/>
            </a:pPr>
            <a:r>
              <a:rPr lang="en-US" sz="2800" dirty="0"/>
              <a:t>       with the contractor for the completion of</a:t>
            </a:r>
          </a:p>
          <a:p>
            <a:pPr marL="0" indent="0">
              <a:buNone/>
            </a:pPr>
            <a:r>
              <a:rPr lang="en-US" sz="2800" dirty="0"/>
              <a:t>       specific work.</a:t>
            </a:r>
          </a:p>
          <a:p>
            <a:pPr marL="0" indent="0">
              <a:buNone/>
            </a:pPr>
            <a:endParaRPr lang="de-DE" dirty="0"/>
          </a:p>
        </p:txBody>
      </p:sp>
    </p:spTree>
    <p:extLst>
      <p:ext uri="{BB962C8B-B14F-4D97-AF65-F5344CB8AC3E}">
        <p14:creationId xmlns:p14="http://schemas.microsoft.com/office/powerpoint/2010/main" val="173376904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830BE516-600B-481A-93E4-FEA72CCD7A75}"/>
              </a:ext>
            </a:extLst>
          </p:cNvPr>
          <p:cNvSpPr>
            <a:spLocks noGrp="1"/>
          </p:cNvSpPr>
          <p:nvPr>
            <p:ph type="title"/>
          </p:nvPr>
        </p:nvSpPr>
        <p:spPr/>
        <p:txBody>
          <a:bodyPr/>
          <a:lstStyle/>
          <a:p>
            <a:r>
              <a:rPr lang="de-DE" dirty="0" err="1"/>
              <a:t>Temporary</a:t>
            </a:r>
            <a:r>
              <a:rPr lang="de-DE" dirty="0"/>
              <a:t> Work</a:t>
            </a:r>
          </a:p>
        </p:txBody>
      </p:sp>
      <p:sp>
        <p:nvSpPr>
          <p:cNvPr id="3" name="Inhaltsplatzhalter 2">
            <a:extLst>
              <a:ext uri="{FF2B5EF4-FFF2-40B4-BE49-F238E27FC236}">
                <a16:creationId xmlns="" xmlns:a16="http://schemas.microsoft.com/office/drawing/2014/main" id="{0DEB5492-242E-4125-B037-DBC84713935B}"/>
              </a:ext>
            </a:extLst>
          </p:cNvPr>
          <p:cNvSpPr>
            <a:spLocks noGrp="1"/>
          </p:cNvSpPr>
          <p:nvPr>
            <p:ph idx="1"/>
          </p:nvPr>
        </p:nvSpPr>
        <p:spPr/>
        <p:txBody>
          <a:bodyPr/>
          <a:lstStyle/>
          <a:p>
            <a:pPr>
              <a:buFont typeface="Wingdings" panose="05000000000000000000" pitchFamily="2" charset="2"/>
              <a:buChar char="v"/>
            </a:pPr>
            <a:r>
              <a:rPr lang="en-US" sz="2400" dirty="0"/>
              <a:t>Under the law temporary  workers may only be deployed by the same hirer for a maximum duration of 18 months. </a:t>
            </a:r>
          </a:p>
          <a:p>
            <a:pPr>
              <a:buFont typeface="Wingdings" panose="05000000000000000000" pitchFamily="2" charset="2"/>
              <a:buChar char="Ø"/>
            </a:pPr>
            <a:r>
              <a:rPr lang="en-US" sz="2400" dirty="0"/>
              <a:t>     Exemptions are possible through a collective</a:t>
            </a:r>
          </a:p>
          <a:p>
            <a:pPr marL="0" indent="0">
              <a:buNone/>
            </a:pPr>
            <a:r>
              <a:rPr lang="en-US" sz="2400" dirty="0"/>
              <a:t>        bargaining agreement. </a:t>
            </a:r>
          </a:p>
          <a:p>
            <a:pPr>
              <a:buFont typeface="Wingdings" panose="05000000000000000000" pitchFamily="2" charset="2"/>
              <a:buChar char="v"/>
            </a:pPr>
            <a:r>
              <a:rPr lang="en-US" sz="2400" dirty="0"/>
              <a:t>If this maximum duration is exceeded, there will be deemed an employment relationship between the hirer and the temporary worker unless the temporary worker objects in writing </a:t>
            </a:r>
          </a:p>
          <a:p>
            <a:pPr>
              <a:buFont typeface="Wingdings" panose="05000000000000000000" pitchFamily="2" charset="2"/>
              <a:buChar char="v"/>
            </a:pPr>
            <a:r>
              <a:rPr lang="en-US" sz="2400" dirty="0"/>
              <a:t>Intra-group assignments require a license as well</a:t>
            </a:r>
            <a:endParaRPr lang="de-DE" sz="2400" dirty="0"/>
          </a:p>
        </p:txBody>
      </p:sp>
    </p:spTree>
    <p:extLst>
      <p:ext uri="{BB962C8B-B14F-4D97-AF65-F5344CB8AC3E}">
        <p14:creationId xmlns:p14="http://schemas.microsoft.com/office/powerpoint/2010/main" val="424081631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28C882F-A2E8-4221-8C67-4FAB68922BD5}"/>
              </a:ext>
            </a:extLst>
          </p:cNvPr>
          <p:cNvSpPr>
            <a:spLocks noGrp="1"/>
          </p:cNvSpPr>
          <p:nvPr>
            <p:ph type="title"/>
          </p:nvPr>
        </p:nvSpPr>
        <p:spPr/>
        <p:txBody>
          <a:bodyPr/>
          <a:lstStyle/>
          <a:p>
            <a:r>
              <a:rPr lang="de-DE" dirty="0" err="1"/>
              <a:t>Temporary</a:t>
            </a:r>
            <a:r>
              <a:rPr lang="de-DE" dirty="0"/>
              <a:t> Work</a:t>
            </a:r>
          </a:p>
        </p:txBody>
      </p:sp>
      <p:sp>
        <p:nvSpPr>
          <p:cNvPr id="3" name="Inhaltsplatzhalter 2">
            <a:extLst>
              <a:ext uri="{FF2B5EF4-FFF2-40B4-BE49-F238E27FC236}">
                <a16:creationId xmlns="" xmlns:a16="http://schemas.microsoft.com/office/drawing/2014/main" id="{5C9921CD-767A-4099-A88D-D761B56B1119}"/>
              </a:ext>
            </a:extLst>
          </p:cNvPr>
          <p:cNvSpPr>
            <a:spLocks noGrp="1"/>
          </p:cNvSpPr>
          <p:nvPr>
            <p:ph idx="1"/>
          </p:nvPr>
        </p:nvSpPr>
        <p:spPr/>
        <p:txBody>
          <a:bodyPr/>
          <a:lstStyle/>
          <a:p>
            <a:pPr>
              <a:buFont typeface="Wingdings" panose="05000000000000000000" pitchFamily="2" charset="2"/>
              <a:buChar char="v"/>
            </a:pPr>
            <a:r>
              <a:rPr lang="en-US" sz="2200" dirty="0"/>
              <a:t>One of the core elements of the law is the implementation of equal pay and equal treatment for long-term temporary workers </a:t>
            </a:r>
          </a:p>
          <a:p>
            <a:pPr>
              <a:buFont typeface="Wingdings" panose="05000000000000000000" pitchFamily="2" charset="2"/>
              <a:buChar char="Ø"/>
            </a:pPr>
            <a:r>
              <a:rPr lang="en-US" sz="2200" dirty="0"/>
              <a:t>   temporary employees would be treated equally to</a:t>
            </a:r>
          </a:p>
          <a:p>
            <a:pPr marL="0" indent="0">
              <a:buNone/>
            </a:pPr>
            <a:r>
              <a:rPr lang="en-US" sz="2200" dirty="0"/>
              <a:t>       comparable employees of the hirer in relation to</a:t>
            </a:r>
          </a:p>
          <a:p>
            <a:pPr marL="0" indent="0">
              <a:buNone/>
            </a:pPr>
            <a:r>
              <a:rPr lang="en-US" sz="2200" dirty="0"/>
              <a:t>       essential working conditions including remuneration</a:t>
            </a:r>
          </a:p>
          <a:p>
            <a:pPr marL="0" indent="0">
              <a:buNone/>
            </a:pPr>
            <a:r>
              <a:rPr lang="en-US" sz="2200" dirty="0"/>
              <a:t>       after 9 months.</a:t>
            </a:r>
          </a:p>
          <a:p>
            <a:pPr>
              <a:buFont typeface="Wingdings" panose="05000000000000000000" pitchFamily="2" charset="2"/>
              <a:buChar char="ü"/>
            </a:pPr>
            <a:r>
              <a:rPr lang="en-US" sz="2200" dirty="0"/>
              <a:t>       Exceptions to this equal treatment principle would</a:t>
            </a:r>
          </a:p>
          <a:p>
            <a:pPr marL="0" indent="0">
              <a:buNone/>
            </a:pPr>
            <a:r>
              <a:rPr lang="en-US" sz="2200" dirty="0"/>
              <a:t>           only be possible through a collective bargaining</a:t>
            </a:r>
          </a:p>
          <a:p>
            <a:pPr marL="0" indent="0">
              <a:buNone/>
            </a:pPr>
            <a:r>
              <a:rPr lang="en-US" sz="2200" dirty="0"/>
              <a:t>           agreement, which can provide for gradual</a:t>
            </a:r>
          </a:p>
          <a:p>
            <a:pPr marL="0" indent="0">
              <a:buNone/>
            </a:pPr>
            <a:r>
              <a:rPr lang="en-US" sz="2200" dirty="0"/>
              <a:t>           </a:t>
            </a:r>
            <a:r>
              <a:rPr lang="en-US" sz="2200" dirty="0" smtClean="0"/>
              <a:t>harmonization </a:t>
            </a:r>
            <a:r>
              <a:rPr lang="en-US" sz="2200" dirty="0"/>
              <a:t>of working conditions up to a</a:t>
            </a:r>
          </a:p>
          <a:p>
            <a:pPr marL="0" indent="0">
              <a:buNone/>
            </a:pPr>
            <a:r>
              <a:rPr lang="en-US" sz="2200" dirty="0"/>
              <a:t>           maximum of 15 months</a:t>
            </a:r>
            <a:endParaRPr lang="de-DE" sz="2200" dirty="0"/>
          </a:p>
        </p:txBody>
      </p:sp>
    </p:spTree>
    <p:extLst>
      <p:ext uri="{BB962C8B-B14F-4D97-AF65-F5344CB8AC3E}">
        <p14:creationId xmlns:p14="http://schemas.microsoft.com/office/powerpoint/2010/main" val="278198865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 xmlns:a16="http://schemas.microsoft.com/office/drawing/2014/main" id="{900B5FCD-164F-42EA-AF13-936EF47DA2D2}"/>
              </a:ext>
            </a:extLst>
          </p:cNvPr>
          <p:cNvSpPr>
            <a:spLocks noGrp="1" noChangeArrowheads="1"/>
          </p:cNvSpPr>
          <p:nvPr>
            <p:ph type="title"/>
          </p:nvPr>
        </p:nvSpPr>
        <p:spPr/>
        <p:txBody>
          <a:bodyPr/>
          <a:lstStyle/>
          <a:p>
            <a:r>
              <a:rPr lang="de-DE" altLang="de-DE"/>
              <a:t>German situation </a:t>
            </a:r>
          </a:p>
        </p:txBody>
      </p:sp>
      <p:sp>
        <p:nvSpPr>
          <p:cNvPr id="7171" name="Inhaltsplatzhalter 2">
            <a:extLst>
              <a:ext uri="{FF2B5EF4-FFF2-40B4-BE49-F238E27FC236}">
                <a16:creationId xmlns="" xmlns:a16="http://schemas.microsoft.com/office/drawing/2014/main" id="{EE08B522-169C-4153-AACE-9DAFE05345DC}"/>
              </a:ext>
            </a:extLst>
          </p:cNvPr>
          <p:cNvSpPr>
            <a:spLocks noGrp="1" noChangeArrowheads="1"/>
          </p:cNvSpPr>
          <p:nvPr>
            <p:ph idx="1"/>
          </p:nvPr>
        </p:nvSpPr>
        <p:spPr/>
        <p:txBody>
          <a:bodyPr/>
          <a:lstStyle/>
          <a:p>
            <a:pPr>
              <a:buFont typeface="Wingdings" panose="05000000000000000000" pitchFamily="2" charset="2"/>
              <a:buChar char="v"/>
            </a:pPr>
            <a:r>
              <a:rPr lang="de-DE" altLang="de-DE"/>
              <a:t>In Germany:</a:t>
            </a:r>
          </a:p>
          <a:p>
            <a:pPr>
              <a:buFont typeface="Wingdings" panose="05000000000000000000" pitchFamily="2" charset="2"/>
              <a:buChar char="Ø"/>
            </a:pPr>
            <a:r>
              <a:rPr lang="de-DE" altLang="de-DE"/>
              <a:t>In comparison with other countries high level of protection</a:t>
            </a:r>
          </a:p>
          <a:p>
            <a:pPr>
              <a:buFont typeface="Wingdings" panose="05000000000000000000" pitchFamily="2" charset="2"/>
              <a:buChar char="Ø"/>
            </a:pPr>
            <a:r>
              <a:rPr lang="de-DE" altLang="de-DE"/>
              <a:t>But nevertheless a good economic standing internationally</a:t>
            </a:r>
          </a:p>
          <a:p>
            <a:pPr>
              <a:buFont typeface="Wingdings" panose="05000000000000000000" pitchFamily="2" charset="2"/>
              <a:buChar char="Ø"/>
            </a:pPr>
            <a:r>
              <a:rPr lang="de-DE" altLang="de-DE"/>
              <a:t>But nevertheless a history of problems and – maybe - solutions</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a:extLst>
              <a:ext uri="{FF2B5EF4-FFF2-40B4-BE49-F238E27FC236}">
                <a16:creationId xmlns="" xmlns:a16="http://schemas.microsoft.com/office/drawing/2014/main" id="{235DA8D6-2168-4CE4-A58C-06623616F485}"/>
              </a:ext>
            </a:extLst>
          </p:cNvPr>
          <p:cNvSpPr>
            <a:spLocks noGrp="1" noChangeArrowheads="1"/>
          </p:cNvSpPr>
          <p:nvPr>
            <p:ph type="title"/>
          </p:nvPr>
        </p:nvSpPr>
        <p:spPr/>
        <p:txBody>
          <a:bodyPr/>
          <a:lstStyle/>
          <a:p>
            <a:r>
              <a:rPr lang="de-DE" altLang="de-DE"/>
              <a:t>German Situation</a:t>
            </a:r>
          </a:p>
        </p:txBody>
      </p:sp>
      <p:sp>
        <p:nvSpPr>
          <p:cNvPr id="8195" name="Inhaltsplatzhalter 2">
            <a:extLst>
              <a:ext uri="{FF2B5EF4-FFF2-40B4-BE49-F238E27FC236}">
                <a16:creationId xmlns="" xmlns:a16="http://schemas.microsoft.com/office/drawing/2014/main" id="{FEA99F80-5CE7-41A4-8044-D4B009EBD738}"/>
              </a:ext>
            </a:extLst>
          </p:cNvPr>
          <p:cNvSpPr>
            <a:spLocks noGrp="1" noChangeArrowheads="1"/>
          </p:cNvSpPr>
          <p:nvPr>
            <p:ph idx="1"/>
          </p:nvPr>
        </p:nvSpPr>
        <p:spPr/>
        <p:txBody>
          <a:bodyPr/>
          <a:lstStyle/>
          <a:p>
            <a:pPr>
              <a:buFont typeface="Wingdings" panose="05000000000000000000" pitchFamily="2" charset="2"/>
              <a:buChar char="v"/>
            </a:pPr>
            <a:r>
              <a:rPr lang="de-DE" altLang="de-DE" sz="2800" dirty="0"/>
              <a:t>In </a:t>
            </a:r>
            <a:r>
              <a:rPr lang="de-DE" altLang="de-DE" sz="2800" dirty="0" err="1"/>
              <a:t>the</a:t>
            </a:r>
            <a:r>
              <a:rPr lang="de-DE" altLang="de-DE" sz="2800" dirty="0"/>
              <a:t> </a:t>
            </a:r>
            <a:r>
              <a:rPr lang="de-DE" altLang="de-DE" sz="2800" dirty="0" err="1"/>
              <a:t>nineties</a:t>
            </a:r>
            <a:r>
              <a:rPr lang="de-DE" altLang="de-DE" sz="2800" dirty="0"/>
              <a:t> and </a:t>
            </a:r>
            <a:r>
              <a:rPr lang="de-DE" altLang="de-DE" sz="2800" dirty="0" err="1"/>
              <a:t>before</a:t>
            </a:r>
            <a:r>
              <a:rPr lang="de-DE" altLang="de-DE" sz="2800" dirty="0"/>
              <a:t>:</a:t>
            </a:r>
          </a:p>
          <a:p>
            <a:pPr>
              <a:buFont typeface="Wingdings" panose="05000000000000000000" pitchFamily="2" charset="2"/>
              <a:buChar char="Ø"/>
            </a:pPr>
            <a:r>
              <a:rPr lang="de-DE" altLang="de-DE" sz="2800" dirty="0" err="1"/>
              <a:t>Strict</a:t>
            </a:r>
            <a:r>
              <a:rPr lang="de-DE" altLang="de-DE" sz="2800" dirty="0"/>
              <a:t> </a:t>
            </a:r>
            <a:r>
              <a:rPr lang="de-DE" altLang="de-DE" sz="2800" dirty="0" err="1"/>
              <a:t>protection</a:t>
            </a:r>
            <a:r>
              <a:rPr lang="de-DE" altLang="de-DE" sz="2800" dirty="0"/>
              <a:t> in </a:t>
            </a:r>
            <a:r>
              <a:rPr lang="de-DE" altLang="de-DE" sz="2800" dirty="0" err="1"/>
              <a:t>case</a:t>
            </a:r>
            <a:r>
              <a:rPr lang="de-DE" altLang="de-DE" sz="2800" dirty="0"/>
              <a:t> of </a:t>
            </a:r>
            <a:r>
              <a:rPr lang="de-DE" altLang="de-DE" sz="2800" dirty="0" err="1"/>
              <a:t>dismissal</a:t>
            </a:r>
            <a:endParaRPr lang="de-DE" altLang="de-DE" sz="2800" dirty="0"/>
          </a:p>
          <a:p>
            <a:pPr>
              <a:buFont typeface="Wingdings" panose="05000000000000000000" pitchFamily="2" charset="2"/>
              <a:buChar char="Ø"/>
            </a:pPr>
            <a:r>
              <a:rPr lang="de-DE" altLang="de-DE" sz="2800" dirty="0"/>
              <a:t>Fixed-term </a:t>
            </a:r>
            <a:r>
              <a:rPr lang="de-DE" altLang="de-DE" sz="2800" dirty="0" err="1"/>
              <a:t>contracts</a:t>
            </a:r>
            <a:r>
              <a:rPr lang="de-DE" altLang="de-DE" sz="2800" dirty="0"/>
              <a:t> </a:t>
            </a:r>
            <a:r>
              <a:rPr lang="de-DE" altLang="de-DE" sz="2800" dirty="0" err="1"/>
              <a:t>only</a:t>
            </a:r>
            <a:r>
              <a:rPr lang="de-DE" altLang="de-DE" sz="2800" dirty="0"/>
              <a:t> in </a:t>
            </a:r>
            <a:r>
              <a:rPr lang="de-DE" altLang="de-DE" sz="2800" dirty="0" err="1"/>
              <a:t>exceptional</a:t>
            </a:r>
            <a:r>
              <a:rPr lang="de-DE" altLang="de-DE" sz="2800" dirty="0"/>
              <a:t> </a:t>
            </a:r>
            <a:r>
              <a:rPr lang="de-DE" altLang="de-DE" sz="2800" dirty="0" err="1"/>
              <a:t>cases</a:t>
            </a:r>
            <a:endParaRPr lang="de-DE" altLang="de-DE" sz="2800" dirty="0"/>
          </a:p>
          <a:p>
            <a:pPr>
              <a:buFont typeface="Wingdings" panose="05000000000000000000" pitchFamily="2" charset="2"/>
              <a:buChar char="Ø"/>
            </a:pPr>
            <a:r>
              <a:rPr lang="de-DE" altLang="de-DE" sz="2800" dirty="0" err="1"/>
              <a:t>Scepticism</a:t>
            </a:r>
            <a:r>
              <a:rPr lang="de-DE" altLang="de-DE" sz="2800" dirty="0"/>
              <a:t> of trade </a:t>
            </a:r>
            <a:r>
              <a:rPr lang="de-DE" altLang="de-DE" sz="2800" dirty="0" err="1"/>
              <a:t>unions</a:t>
            </a:r>
            <a:r>
              <a:rPr lang="de-DE" altLang="de-DE" sz="2800" dirty="0"/>
              <a:t> </a:t>
            </a:r>
            <a:r>
              <a:rPr lang="de-DE" altLang="de-DE" sz="2800" dirty="0" err="1"/>
              <a:t>towards</a:t>
            </a:r>
            <a:r>
              <a:rPr lang="de-DE" altLang="de-DE" sz="2800" dirty="0"/>
              <a:t> </a:t>
            </a:r>
            <a:r>
              <a:rPr lang="de-DE" altLang="de-DE" sz="2800" dirty="0" err="1"/>
              <a:t>temporary</a:t>
            </a:r>
            <a:r>
              <a:rPr lang="de-DE" altLang="de-DE" sz="2800" dirty="0"/>
              <a:t> </a:t>
            </a:r>
            <a:r>
              <a:rPr lang="de-DE" altLang="de-DE" sz="2800" dirty="0" err="1"/>
              <a:t>work</a:t>
            </a:r>
            <a:endParaRPr lang="de-DE" altLang="de-DE" sz="2800" dirty="0"/>
          </a:p>
          <a:p>
            <a:pPr>
              <a:buFont typeface="Wingdings" panose="05000000000000000000" pitchFamily="2" charset="2"/>
              <a:buChar char="Ø"/>
            </a:pPr>
            <a:r>
              <a:rPr lang="de-DE" altLang="de-DE" sz="2800" dirty="0" err="1"/>
              <a:t>Relatively</a:t>
            </a:r>
            <a:r>
              <a:rPr lang="de-DE" altLang="de-DE" sz="2800" dirty="0"/>
              <a:t> high </a:t>
            </a:r>
            <a:r>
              <a:rPr lang="de-DE" altLang="de-DE" sz="2800" dirty="0" err="1"/>
              <a:t>unemployment</a:t>
            </a:r>
            <a:endParaRPr lang="de-DE" altLang="de-DE" sz="2800" dirty="0"/>
          </a:p>
          <a:p>
            <a:pPr>
              <a:buFont typeface="Wingdings" panose="05000000000000000000" pitchFamily="2" charset="2"/>
              <a:buChar char="Ø"/>
            </a:pPr>
            <a:r>
              <a:rPr lang="de-DE" altLang="de-DE" sz="2800" dirty="0" err="1"/>
              <a:t>Discussions</a:t>
            </a:r>
            <a:r>
              <a:rPr lang="de-DE" altLang="de-DE" sz="2800" dirty="0"/>
              <a:t> </a:t>
            </a:r>
            <a:r>
              <a:rPr lang="de-DE" altLang="de-DE" sz="2800" dirty="0" err="1"/>
              <a:t>about</a:t>
            </a:r>
            <a:r>
              <a:rPr lang="de-DE" altLang="de-DE" sz="2800" dirty="0"/>
              <a:t> international </a:t>
            </a:r>
            <a:r>
              <a:rPr lang="de-DE" altLang="de-DE" sz="2800" dirty="0" err="1"/>
              <a:t>competetiveness</a:t>
            </a:r>
            <a:r>
              <a:rPr lang="de-DE" altLang="de-DE" sz="2800" dirty="0"/>
              <a:t> of Germany</a:t>
            </a:r>
          </a:p>
          <a:p>
            <a:pPr>
              <a:buFont typeface="Wingdings" panose="05000000000000000000" pitchFamily="2" charset="2"/>
              <a:buChar char="Ø"/>
            </a:pPr>
            <a:r>
              <a:rPr lang="de-DE" altLang="de-DE" sz="2800" dirty="0"/>
              <a:t>Also </a:t>
            </a:r>
            <a:r>
              <a:rPr lang="de-DE" altLang="de-DE" sz="2800" dirty="0" err="1"/>
              <a:t>discussion</a:t>
            </a:r>
            <a:r>
              <a:rPr lang="de-DE" altLang="de-DE" sz="2800" dirty="0"/>
              <a:t> of </a:t>
            </a:r>
            <a:r>
              <a:rPr lang="de-DE" altLang="de-DE" sz="2800" dirty="0" err="1"/>
              <a:t>situation</a:t>
            </a:r>
            <a:r>
              <a:rPr lang="de-DE" altLang="de-DE" sz="2800" dirty="0"/>
              <a:t> </a:t>
            </a:r>
            <a:r>
              <a:rPr lang="de-DE" altLang="de-DE" sz="2800" dirty="0" err="1"/>
              <a:t>within</a:t>
            </a:r>
            <a:r>
              <a:rPr lang="de-DE" altLang="de-DE" sz="2800" dirty="0"/>
              <a:t> EU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53D2394C-21F4-4216-9B81-6F1C4B33920C}"/>
              </a:ext>
            </a:extLst>
          </p:cNvPr>
          <p:cNvSpPr>
            <a:spLocks noGrp="1"/>
          </p:cNvSpPr>
          <p:nvPr>
            <p:ph type="title"/>
          </p:nvPr>
        </p:nvSpPr>
        <p:spPr/>
        <p:txBody>
          <a:bodyPr/>
          <a:lstStyle/>
          <a:p>
            <a:r>
              <a:rPr lang="de-DE" dirty="0" err="1"/>
              <a:t>Flexicurity</a:t>
            </a:r>
            <a:endParaRPr lang="de-DE" dirty="0"/>
          </a:p>
        </p:txBody>
      </p:sp>
      <p:sp>
        <p:nvSpPr>
          <p:cNvPr id="3" name="Inhaltsplatzhalter 2">
            <a:extLst>
              <a:ext uri="{FF2B5EF4-FFF2-40B4-BE49-F238E27FC236}">
                <a16:creationId xmlns="" xmlns:a16="http://schemas.microsoft.com/office/drawing/2014/main" id="{B97A628E-C75F-4D82-9EC6-FCC61F326D51}"/>
              </a:ext>
            </a:extLst>
          </p:cNvPr>
          <p:cNvSpPr>
            <a:spLocks noGrp="1"/>
          </p:cNvSpPr>
          <p:nvPr>
            <p:ph idx="1"/>
          </p:nvPr>
        </p:nvSpPr>
        <p:spPr>
          <a:xfrm>
            <a:off x="304800" y="914400"/>
            <a:ext cx="8382000" cy="4953000"/>
          </a:xfrm>
        </p:spPr>
        <p:txBody>
          <a:bodyPr/>
          <a:lstStyle/>
          <a:p>
            <a:pPr marL="0" indent="0">
              <a:buNone/>
            </a:pPr>
            <a:r>
              <a:rPr lang="en-US" sz="2400" dirty="0"/>
              <a:t>The Common Principles of Flexicurity</a:t>
            </a:r>
          </a:p>
          <a:p>
            <a:pPr marL="0" indent="0">
              <a:buNone/>
            </a:pPr>
            <a:r>
              <a:rPr lang="en-US" sz="2400" dirty="0"/>
              <a:t>(1) Flexicurity is a means to reinforce the implementation of the Lisbon Strategy, create more and better jobs, </a:t>
            </a:r>
            <a:r>
              <a:rPr lang="en-US" sz="2400" dirty="0" err="1"/>
              <a:t>modernise</a:t>
            </a:r>
            <a:r>
              <a:rPr lang="en-US" sz="2400" dirty="0"/>
              <a:t> </a:t>
            </a:r>
            <a:r>
              <a:rPr lang="en-US" sz="2400" dirty="0" err="1"/>
              <a:t>labour</a:t>
            </a:r>
            <a:r>
              <a:rPr lang="en-US" sz="2400" dirty="0"/>
              <a:t> markets, and promote good work through new forms of flexibility and security to increase adaptability, employment and social cohesion.</a:t>
            </a:r>
          </a:p>
          <a:p>
            <a:pPr marL="0" indent="0">
              <a:buNone/>
            </a:pPr>
            <a:r>
              <a:rPr lang="en-US" sz="2400" dirty="0"/>
              <a:t>(2) Flexicurity involves the deliberate combination of flexible and reliable contractual arrangements, comprehensive lifelong learning strategies, effective active </a:t>
            </a:r>
            <a:r>
              <a:rPr lang="en-US" sz="2400" dirty="0" err="1"/>
              <a:t>labour</a:t>
            </a:r>
            <a:r>
              <a:rPr lang="en-US" sz="2400" dirty="0"/>
              <a:t> market policies, and modern, adequate and sustainable social protection systems.</a:t>
            </a:r>
          </a:p>
        </p:txBody>
      </p:sp>
    </p:spTree>
    <p:extLst>
      <p:ext uri="{BB962C8B-B14F-4D97-AF65-F5344CB8AC3E}">
        <p14:creationId xmlns:p14="http://schemas.microsoft.com/office/powerpoint/2010/main" val="154754392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a:extLst>
              <a:ext uri="{FF2B5EF4-FFF2-40B4-BE49-F238E27FC236}">
                <a16:creationId xmlns="" xmlns:a16="http://schemas.microsoft.com/office/drawing/2014/main" id="{38720C1B-44BD-4A90-8474-83EF0DA88A9E}"/>
              </a:ext>
            </a:extLst>
          </p:cNvPr>
          <p:cNvSpPr>
            <a:spLocks noGrp="1" noChangeArrowheads="1"/>
          </p:cNvSpPr>
          <p:nvPr>
            <p:ph type="title"/>
          </p:nvPr>
        </p:nvSpPr>
        <p:spPr/>
        <p:txBody>
          <a:bodyPr/>
          <a:lstStyle/>
          <a:p>
            <a:r>
              <a:rPr lang="de-DE" altLang="de-DE"/>
              <a:t>Challenges</a:t>
            </a:r>
          </a:p>
        </p:txBody>
      </p:sp>
      <p:sp>
        <p:nvSpPr>
          <p:cNvPr id="3" name="Inhaltsplatzhalter 2">
            <a:extLst>
              <a:ext uri="{FF2B5EF4-FFF2-40B4-BE49-F238E27FC236}">
                <a16:creationId xmlns="" xmlns:a16="http://schemas.microsoft.com/office/drawing/2014/main" id="{CFBC0628-62C7-433D-8634-B17064768D11}"/>
              </a:ext>
            </a:extLst>
          </p:cNvPr>
          <p:cNvSpPr>
            <a:spLocks noGrp="1"/>
          </p:cNvSpPr>
          <p:nvPr>
            <p:ph idx="1"/>
          </p:nvPr>
        </p:nvSpPr>
        <p:spPr/>
        <p:txBody>
          <a:bodyPr/>
          <a:lstStyle/>
          <a:p>
            <a:pPr>
              <a:buFont typeface="Wingdings" panose="05000000000000000000" pitchFamily="2" charset="2"/>
              <a:buChar char="v"/>
              <a:defRPr/>
            </a:pPr>
            <a:r>
              <a:rPr lang="de-DE" sz="2800" dirty="0"/>
              <a:t>High </a:t>
            </a:r>
            <a:r>
              <a:rPr lang="de-DE" sz="2800" dirty="0" err="1"/>
              <a:t>Cost</a:t>
            </a:r>
            <a:r>
              <a:rPr lang="de-DE" sz="2800" dirty="0"/>
              <a:t> </a:t>
            </a:r>
            <a:r>
              <a:rPr lang="de-DE" sz="2800" dirty="0" err="1"/>
              <a:t>of</a:t>
            </a:r>
            <a:r>
              <a:rPr lang="de-DE" sz="2800" dirty="0"/>
              <a:t> Labour</a:t>
            </a:r>
          </a:p>
          <a:p>
            <a:pPr>
              <a:buFont typeface="Wingdings" panose="05000000000000000000" pitchFamily="2" charset="2"/>
              <a:buChar char="Ø"/>
              <a:defRPr/>
            </a:pPr>
            <a:r>
              <a:rPr lang="de-DE" sz="2800" dirty="0"/>
              <a:t>Also high social </a:t>
            </a:r>
            <a:r>
              <a:rPr lang="de-DE" sz="2800" dirty="0" err="1"/>
              <a:t>security</a:t>
            </a:r>
            <a:r>
              <a:rPr lang="de-DE" sz="2800" dirty="0"/>
              <a:t> </a:t>
            </a:r>
            <a:r>
              <a:rPr lang="de-DE" sz="2800" dirty="0" err="1"/>
              <a:t>contributions</a:t>
            </a:r>
            <a:endParaRPr lang="de-DE" sz="2800" dirty="0"/>
          </a:p>
          <a:p>
            <a:pPr>
              <a:buFont typeface="Wingdings" panose="05000000000000000000" pitchFamily="2" charset="2"/>
              <a:buChar char="ü"/>
              <a:defRPr/>
            </a:pPr>
            <a:r>
              <a:rPr lang="de-DE" sz="2800" dirty="0"/>
              <a:t>     About 38 % </a:t>
            </a:r>
            <a:r>
              <a:rPr lang="de-DE" sz="2800" dirty="0" err="1"/>
              <a:t>of</a:t>
            </a:r>
            <a:r>
              <a:rPr lang="de-DE" sz="2800" dirty="0"/>
              <a:t> </a:t>
            </a:r>
            <a:r>
              <a:rPr lang="de-DE" sz="2800" dirty="0" err="1"/>
              <a:t>wages</a:t>
            </a:r>
            <a:r>
              <a:rPr lang="de-DE" sz="2800" dirty="0"/>
              <a:t> </a:t>
            </a:r>
            <a:r>
              <a:rPr lang="de-DE" sz="2800" dirty="0" err="1"/>
              <a:t>for</a:t>
            </a:r>
            <a:r>
              <a:rPr lang="de-DE" sz="2800" dirty="0"/>
              <a:t> social </a:t>
            </a:r>
            <a:r>
              <a:rPr lang="de-DE" sz="2800" dirty="0" err="1"/>
              <a:t>security</a:t>
            </a:r>
            <a:r>
              <a:rPr lang="de-DE" sz="2800" dirty="0"/>
              <a:t> –</a:t>
            </a:r>
          </a:p>
          <a:p>
            <a:pPr marL="0" indent="0">
              <a:buFontTx/>
              <a:buNone/>
              <a:defRPr/>
            </a:pPr>
            <a:r>
              <a:rPr lang="de-DE" sz="2800" dirty="0"/>
              <a:t>        half in half </a:t>
            </a:r>
            <a:r>
              <a:rPr lang="de-DE" sz="2800" dirty="0" err="1"/>
              <a:t>paid</a:t>
            </a:r>
            <a:r>
              <a:rPr lang="de-DE" sz="2800" dirty="0"/>
              <a:t> </a:t>
            </a:r>
            <a:r>
              <a:rPr lang="de-DE" sz="2800" dirty="0" err="1"/>
              <a:t>by</a:t>
            </a:r>
            <a:r>
              <a:rPr lang="de-DE" sz="2800" dirty="0"/>
              <a:t> </a:t>
            </a:r>
            <a:r>
              <a:rPr lang="de-DE" sz="2800" dirty="0" err="1"/>
              <a:t>employer</a:t>
            </a:r>
            <a:r>
              <a:rPr lang="de-DE" sz="2800" dirty="0"/>
              <a:t> and</a:t>
            </a:r>
          </a:p>
          <a:p>
            <a:pPr marL="0" indent="0">
              <a:buFontTx/>
              <a:buNone/>
              <a:defRPr/>
            </a:pPr>
            <a:r>
              <a:rPr lang="de-DE" sz="2800" dirty="0"/>
              <a:t>        </a:t>
            </a:r>
            <a:r>
              <a:rPr lang="de-DE" sz="2800" dirty="0" err="1"/>
              <a:t>employee</a:t>
            </a:r>
            <a:endParaRPr lang="de-DE" sz="2800" dirty="0"/>
          </a:p>
          <a:p>
            <a:pPr>
              <a:buFont typeface="Wingdings" panose="05000000000000000000" pitchFamily="2" charset="2"/>
              <a:buChar char="Ø"/>
              <a:defRPr/>
            </a:pPr>
            <a:r>
              <a:rPr lang="de-DE" sz="2800" dirty="0"/>
              <a:t>Income </a:t>
            </a:r>
            <a:r>
              <a:rPr lang="de-DE" sz="2800" dirty="0" err="1"/>
              <a:t>tax</a:t>
            </a:r>
            <a:r>
              <a:rPr lang="de-DE" sz="2800" dirty="0"/>
              <a:t> </a:t>
            </a:r>
            <a:r>
              <a:rPr lang="de-DE" sz="2800" dirty="0" err="1"/>
              <a:t>of</a:t>
            </a:r>
            <a:r>
              <a:rPr lang="de-DE" sz="2800" dirty="0"/>
              <a:t> 35 % in </a:t>
            </a:r>
            <a:r>
              <a:rPr lang="de-DE" sz="2800" dirty="0" err="1"/>
              <a:t>average</a:t>
            </a:r>
            <a:endParaRPr lang="de-DE" sz="2800" dirty="0"/>
          </a:p>
          <a:p>
            <a:pPr>
              <a:buFont typeface="Wingdings" panose="05000000000000000000" pitchFamily="2" charset="2"/>
              <a:buChar char="Ø"/>
              <a:defRPr/>
            </a:pPr>
            <a:r>
              <a:rPr lang="de-DE" sz="2800" dirty="0" err="1"/>
              <a:t>Together</a:t>
            </a:r>
            <a:r>
              <a:rPr lang="de-DE" sz="2800" dirty="0"/>
              <a:t> </a:t>
            </a:r>
            <a:r>
              <a:rPr lang="de-DE" sz="2800" dirty="0" err="1"/>
              <a:t>with</a:t>
            </a:r>
            <a:r>
              <a:rPr lang="de-DE" sz="2800" dirty="0"/>
              <a:t> all different </a:t>
            </a:r>
            <a:r>
              <a:rPr lang="de-DE" sz="2800" dirty="0" err="1"/>
              <a:t>benefits</a:t>
            </a:r>
            <a:r>
              <a:rPr lang="de-DE" sz="2800" dirty="0"/>
              <a:t> </a:t>
            </a:r>
            <a:r>
              <a:rPr lang="de-DE" sz="2800" dirty="0" err="1"/>
              <a:t>costs</a:t>
            </a:r>
            <a:r>
              <a:rPr lang="de-DE" sz="2800" dirty="0"/>
              <a:t> all </a:t>
            </a:r>
            <a:r>
              <a:rPr lang="de-DE" sz="2800" dirty="0" err="1"/>
              <a:t>over</a:t>
            </a:r>
            <a:r>
              <a:rPr lang="de-DE" sz="2800" dirty="0"/>
              <a:t> </a:t>
            </a:r>
            <a:r>
              <a:rPr lang="de-DE" sz="2800" dirty="0" err="1"/>
              <a:t>are</a:t>
            </a:r>
            <a:r>
              <a:rPr lang="de-DE" sz="2800" dirty="0"/>
              <a:t> </a:t>
            </a:r>
            <a:r>
              <a:rPr lang="de-DE" sz="2800" dirty="0" err="1"/>
              <a:t>more</a:t>
            </a:r>
            <a:r>
              <a:rPr lang="de-DE" sz="2800" dirty="0"/>
              <a:t> </a:t>
            </a:r>
            <a:r>
              <a:rPr lang="de-DE" sz="2800" dirty="0" err="1"/>
              <a:t>than</a:t>
            </a:r>
            <a:r>
              <a:rPr lang="de-DE" sz="2800" dirty="0"/>
              <a:t> 150 % </a:t>
            </a:r>
            <a:r>
              <a:rPr lang="de-DE" sz="2800" dirty="0" err="1"/>
              <a:t>of</a:t>
            </a:r>
            <a:r>
              <a:rPr lang="de-DE" sz="2800" dirty="0"/>
              <a:t> </a:t>
            </a:r>
            <a:r>
              <a:rPr lang="de-DE" sz="2800" dirty="0" err="1"/>
              <a:t>the</a:t>
            </a:r>
            <a:r>
              <a:rPr lang="de-DE" sz="2800" dirty="0"/>
              <a:t> </a:t>
            </a:r>
            <a:r>
              <a:rPr lang="de-DE" sz="2800" dirty="0" err="1"/>
              <a:t>actual</a:t>
            </a:r>
            <a:r>
              <a:rPr lang="de-DE" sz="2800" dirty="0"/>
              <a:t> </a:t>
            </a:r>
            <a:r>
              <a:rPr lang="de-DE" sz="2800" dirty="0" err="1"/>
              <a:t>salary</a:t>
            </a:r>
            <a:endParaRPr lang="de-DE" sz="28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a:extLst>
              <a:ext uri="{FF2B5EF4-FFF2-40B4-BE49-F238E27FC236}">
                <a16:creationId xmlns="" xmlns:a16="http://schemas.microsoft.com/office/drawing/2014/main" id="{E7EB7D05-1DDA-49E1-B88B-288A879C31ED}"/>
              </a:ext>
            </a:extLst>
          </p:cNvPr>
          <p:cNvSpPr>
            <a:spLocks noGrp="1" noChangeArrowheads="1"/>
          </p:cNvSpPr>
          <p:nvPr>
            <p:ph type="title"/>
          </p:nvPr>
        </p:nvSpPr>
        <p:spPr/>
        <p:txBody>
          <a:bodyPr/>
          <a:lstStyle/>
          <a:p>
            <a:r>
              <a:rPr lang="de-DE" altLang="de-DE"/>
              <a:t>Challenges</a:t>
            </a:r>
          </a:p>
        </p:txBody>
      </p:sp>
      <p:sp>
        <p:nvSpPr>
          <p:cNvPr id="3" name="Inhaltsplatzhalter 2">
            <a:extLst>
              <a:ext uri="{FF2B5EF4-FFF2-40B4-BE49-F238E27FC236}">
                <a16:creationId xmlns="" xmlns:a16="http://schemas.microsoft.com/office/drawing/2014/main" id="{51628CBE-36E2-4812-B2A9-B8A20299854B}"/>
              </a:ext>
            </a:extLst>
          </p:cNvPr>
          <p:cNvSpPr>
            <a:spLocks noGrp="1"/>
          </p:cNvSpPr>
          <p:nvPr>
            <p:ph idx="1"/>
          </p:nvPr>
        </p:nvSpPr>
        <p:spPr/>
        <p:txBody>
          <a:bodyPr/>
          <a:lstStyle/>
          <a:p>
            <a:pPr>
              <a:buFont typeface="Wingdings" panose="05000000000000000000" pitchFamily="2" charset="2"/>
              <a:buChar char="Ø"/>
              <a:defRPr/>
            </a:pPr>
            <a:r>
              <a:rPr lang="de-DE" sz="2800" dirty="0"/>
              <a:t>Problem </a:t>
            </a:r>
            <a:r>
              <a:rPr lang="de-DE" sz="2800" dirty="0" err="1"/>
              <a:t>of</a:t>
            </a:r>
            <a:r>
              <a:rPr lang="de-DE" sz="2800" dirty="0"/>
              <a:t> </a:t>
            </a:r>
            <a:r>
              <a:rPr lang="de-DE" sz="2800" dirty="0" err="1"/>
              <a:t>less</a:t>
            </a:r>
            <a:r>
              <a:rPr lang="de-DE" sz="2800" dirty="0"/>
              <a:t> </a:t>
            </a:r>
            <a:r>
              <a:rPr lang="de-DE" sz="2800" dirty="0" err="1"/>
              <a:t>flexibility</a:t>
            </a:r>
            <a:endParaRPr lang="de-DE" sz="2800" dirty="0"/>
          </a:p>
          <a:p>
            <a:pPr>
              <a:buFont typeface="Wingdings" panose="05000000000000000000" pitchFamily="2" charset="2"/>
              <a:buChar char="ü"/>
              <a:defRPr/>
            </a:pPr>
            <a:r>
              <a:rPr lang="de-DE" sz="2800" dirty="0"/>
              <a:t>    </a:t>
            </a:r>
            <a:r>
              <a:rPr lang="de-DE" sz="2800" dirty="0" err="1"/>
              <a:t>Almost</a:t>
            </a:r>
            <a:r>
              <a:rPr lang="de-DE" sz="2800" dirty="0"/>
              <a:t> </a:t>
            </a:r>
            <a:r>
              <a:rPr lang="de-DE" sz="2800" dirty="0" err="1"/>
              <a:t>only</a:t>
            </a:r>
            <a:r>
              <a:rPr lang="de-DE" sz="2800" dirty="0"/>
              <a:t> </a:t>
            </a:r>
            <a:r>
              <a:rPr lang="de-DE" sz="2800" dirty="0" err="1"/>
              <a:t>jobs</a:t>
            </a:r>
            <a:r>
              <a:rPr lang="de-DE" sz="2800" dirty="0"/>
              <a:t> not limited in time</a:t>
            </a:r>
          </a:p>
          <a:p>
            <a:pPr>
              <a:buFont typeface="Wingdings" panose="05000000000000000000" pitchFamily="2" charset="2"/>
              <a:buChar char="§"/>
              <a:defRPr/>
            </a:pPr>
            <a:r>
              <a:rPr lang="de-DE" sz="2800" dirty="0"/>
              <a:t>        </a:t>
            </a:r>
            <a:r>
              <a:rPr lang="de-DE" sz="2800" dirty="0" err="1"/>
              <a:t>very</a:t>
            </a:r>
            <a:r>
              <a:rPr lang="de-DE" sz="2800" dirty="0"/>
              <a:t> rare </a:t>
            </a:r>
            <a:r>
              <a:rPr lang="de-DE" sz="2800" dirty="0" err="1"/>
              <a:t>exceptions</a:t>
            </a:r>
            <a:endParaRPr lang="de-DE" sz="2800" dirty="0"/>
          </a:p>
          <a:p>
            <a:pPr>
              <a:buFont typeface="Wingdings" panose="05000000000000000000" pitchFamily="2" charset="2"/>
              <a:buChar char="ü"/>
              <a:defRPr/>
            </a:pPr>
            <a:r>
              <a:rPr lang="de-DE" sz="2800" dirty="0"/>
              <a:t>    </a:t>
            </a:r>
            <a:r>
              <a:rPr lang="de-DE" sz="2800" dirty="0" err="1"/>
              <a:t>Difficult</a:t>
            </a:r>
            <a:r>
              <a:rPr lang="de-DE" sz="2800" dirty="0"/>
              <a:t> </a:t>
            </a:r>
            <a:r>
              <a:rPr lang="de-DE" sz="2800" dirty="0" err="1"/>
              <a:t>to</a:t>
            </a:r>
            <a:r>
              <a:rPr lang="de-DE" sz="2800" dirty="0"/>
              <a:t> </a:t>
            </a:r>
            <a:r>
              <a:rPr lang="de-DE" sz="2800" dirty="0" err="1"/>
              <a:t>dismiss</a:t>
            </a:r>
            <a:r>
              <a:rPr lang="de-DE" sz="2800" dirty="0"/>
              <a:t> </a:t>
            </a:r>
            <a:r>
              <a:rPr lang="de-DE" sz="2800" dirty="0" err="1"/>
              <a:t>workers</a:t>
            </a:r>
            <a:endParaRPr lang="de-DE" sz="2800" dirty="0"/>
          </a:p>
          <a:p>
            <a:pPr>
              <a:buFont typeface="Wingdings" panose="05000000000000000000" pitchFamily="2" charset="2"/>
              <a:buChar char="ü"/>
              <a:defRPr/>
            </a:pPr>
            <a:r>
              <a:rPr lang="de-DE" sz="2800" dirty="0"/>
              <a:t>    Limited </a:t>
            </a:r>
            <a:r>
              <a:rPr lang="de-DE" sz="2800" dirty="0" err="1"/>
              <a:t>use</a:t>
            </a:r>
            <a:r>
              <a:rPr lang="de-DE" sz="2800" dirty="0"/>
              <a:t> of </a:t>
            </a:r>
            <a:r>
              <a:rPr lang="de-DE" sz="2800" dirty="0" err="1"/>
              <a:t>temporary</a:t>
            </a:r>
            <a:r>
              <a:rPr lang="de-DE" sz="2800" dirty="0"/>
              <a:t> </a:t>
            </a:r>
            <a:r>
              <a:rPr lang="de-DE" sz="2800" dirty="0" err="1"/>
              <a:t>work</a:t>
            </a:r>
            <a:endParaRPr lang="de-DE" sz="2800" dirty="0"/>
          </a:p>
          <a:p>
            <a:pPr>
              <a:buFont typeface="Wingdings" panose="05000000000000000000" pitchFamily="2" charset="2"/>
              <a:buChar char="§"/>
              <a:defRPr/>
            </a:pPr>
            <a:r>
              <a:rPr lang="de-DE" sz="2800" dirty="0"/>
              <a:t>        not </a:t>
            </a:r>
            <a:r>
              <a:rPr lang="de-DE" sz="2800" dirty="0" err="1"/>
              <a:t>allowed</a:t>
            </a:r>
            <a:r>
              <a:rPr lang="de-DE" sz="2800" dirty="0"/>
              <a:t> in </a:t>
            </a:r>
            <a:r>
              <a:rPr lang="de-DE" sz="2800" dirty="0" err="1"/>
              <a:t>certain</a:t>
            </a:r>
            <a:r>
              <a:rPr lang="de-DE" sz="2800" dirty="0"/>
              <a:t> </a:t>
            </a:r>
            <a:r>
              <a:rPr lang="de-DE" sz="2800" dirty="0" err="1"/>
              <a:t>areas</a:t>
            </a:r>
            <a:r>
              <a:rPr lang="de-DE" sz="2800" dirty="0"/>
              <a:t> of </a:t>
            </a:r>
            <a:r>
              <a:rPr lang="de-DE" sz="2800" dirty="0" err="1"/>
              <a:t>industry</a:t>
            </a:r>
            <a:endParaRPr lang="de-DE" sz="2800" dirty="0"/>
          </a:p>
          <a:p>
            <a:pPr>
              <a:buFont typeface="Wingdings" panose="05000000000000000000" pitchFamily="2" charset="2"/>
              <a:buChar char="ü"/>
              <a:defRPr/>
            </a:pPr>
            <a:r>
              <a:rPr lang="de-DE" sz="2800" dirty="0"/>
              <a:t>    Long-term </a:t>
            </a:r>
            <a:r>
              <a:rPr lang="de-DE" sz="2800" dirty="0" err="1"/>
              <a:t>unemployed</a:t>
            </a:r>
            <a:r>
              <a:rPr lang="de-DE" sz="2800" dirty="0"/>
              <a:t> </a:t>
            </a:r>
            <a:r>
              <a:rPr lang="de-DE" sz="2800" dirty="0" err="1"/>
              <a:t>difficult</a:t>
            </a:r>
            <a:r>
              <a:rPr lang="de-DE" sz="2800" dirty="0"/>
              <a:t> </a:t>
            </a:r>
            <a:r>
              <a:rPr lang="de-DE" sz="2800" dirty="0" err="1"/>
              <a:t>to</a:t>
            </a:r>
            <a:endParaRPr lang="de-DE" sz="2800" dirty="0"/>
          </a:p>
          <a:p>
            <a:pPr marL="0" indent="0">
              <a:buFontTx/>
              <a:buNone/>
              <a:defRPr/>
            </a:pPr>
            <a:r>
              <a:rPr lang="de-DE" sz="2800" dirty="0"/>
              <a:t>      </a:t>
            </a:r>
            <a:r>
              <a:rPr lang="de-DE" sz="2800" dirty="0" err="1"/>
              <a:t>get</a:t>
            </a:r>
            <a:r>
              <a:rPr lang="de-DE" sz="2800" dirty="0"/>
              <a:t> back </a:t>
            </a:r>
            <a:r>
              <a:rPr lang="de-DE" sz="2800" dirty="0" err="1"/>
              <a:t>into</a:t>
            </a:r>
            <a:r>
              <a:rPr lang="de-DE" sz="2800" dirty="0"/>
              <a:t> </a:t>
            </a:r>
            <a:r>
              <a:rPr lang="de-DE" sz="2800" dirty="0" err="1"/>
              <a:t>employment</a:t>
            </a:r>
            <a:endParaRPr lang="de-DE" sz="28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a:extLst>
              <a:ext uri="{FF2B5EF4-FFF2-40B4-BE49-F238E27FC236}">
                <a16:creationId xmlns="" xmlns:a16="http://schemas.microsoft.com/office/drawing/2014/main" id="{781B2D09-733D-4414-96A4-62791360CDE3}"/>
              </a:ext>
            </a:extLst>
          </p:cNvPr>
          <p:cNvSpPr>
            <a:spLocks noGrp="1" noChangeArrowheads="1"/>
          </p:cNvSpPr>
          <p:nvPr>
            <p:ph type="title"/>
          </p:nvPr>
        </p:nvSpPr>
        <p:spPr/>
        <p:txBody>
          <a:bodyPr/>
          <a:lstStyle/>
          <a:p>
            <a:r>
              <a:rPr lang="de-DE" altLang="de-DE"/>
              <a:t>Answers in early 2000</a:t>
            </a:r>
          </a:p>
        </p:txBody>
      </p:sp>
      <p:sp>
        <p:nvSpPr>
          <p:cNvPr id="3" name="Inhaltsplatzhalter 2">
            <a:extLst>
              <a:ext uri="{FF2B5EF4-FFF2-40B4-BE49-F238E27FC236}">
                <a16:creationId xmlns="" xmlns:a16="http://schemas.microsoft.com/office/drawing/2014/main" id="{479F4755-601C-4B5C-8BBF-2C97F59D4816}"/>
              </a:ext>
            </a:extLst>
          </p:cNvPr>
          <p:cNvSpPr>
            <a:spLocks noGrp="1"/>
          </p:cNvSpPr>
          <p:nvPr>
            <p:ph idx="1"/>
          </p:nvPr>
        </p:nvSpPr>
        <p:spPr/>
        <p:txBody>
          <a:bodyPr/>
          <a:lstStyle/>
          <a:p>
            <a:pPr>
              <a:buFont typeface="Wingdings" panose="05000000000000000000" pitchFamily="2" charset="2"/>
              <a:buChar char="v"/>
              <a:defRPr/>
            </a:pPr>
            <a:r>
              <a:rPr lang="de-DE" sz="2400" dirty="0"/>
              <a:t>Government </a:t>
            </a:r>
            <a:r>
              <a:rPr lang="de-DE" sz="2400" dirty="0" err="1"/>
              <a:t>of</a:t>
            </a:r>
            <a:r>
              <a:rPr lang="de-DE" sz="2400" dirty="0"/>
              <a:t> </a:t>
            </a:r>
            <a:r>
              <a:rPr lang="de-DE" sz="2400" dirty="0" err="1"/>
              <a:t>Social</a:t>
            </a:r>
            <a:r>
              <a:rPr lang="de-DE" sz="2400" dirty="0"/>
              <a:t> </a:t>
            </a:r>
            <a:r>
              <a:rPr lang="de-DE" sz="2400" dirty="0" err="1"/>
              <a:t>Democrats</a:t>
            </a:r>
            <a:r>
              <a:rPr lang="de-DE" sz="2400" dirty="0"/>
              <a:t> and Greens</a:t>
            </a:r>
          </a:p>
          <a:p>
            <a:pPr>
              <a:buFont typeface="Wingdings" panose="05000000000000000000" pitchFamily="2" charset="2"/>
              <a:buChar char="Ø"/>
              <a:defRPr/>
            </a:pPr>
            <a:r>
              <a:rPr lang="de-DE" sz="2400" dirty="0" err="1"/>
              <a:t>Increasing</a:t>
            </a:r>
            <a:r>
              <a:rPr lang="de-DE" sz="2400" dirty="0"/>
              <a:t> </a:t>
            </a:r>
            <a:r>
              <a:rPr lang="de-DE" sz="2400" dirty="0" err="1"/>
              <a:t>flexibility</a:t>
            </a:r>
            <a:r>
              <a:rPr lang="de-DE" sz="2400" dirty="0"/>
              <a:t> </a:t>
            </a:r>
            <a:r>
              <a:rPr lang="de-DE" sz="2400" dirty="0" err="1"/>
              <a:t>by</a:t>
            </a:r>
            <a:endParaRPr lang="de-DE" sz="2400" dirty="0"/>
          </a:p>
          <a:p>
            <a:pPr>
              <a:buFont typeface="Wingdings" panose="05000000000000000000" pitchFamily="2" charset="2"/>
              <a:buChar char="ü"/>
              <a:defRPr/>
            </a:pPr>
            <a:r>
              <a:rPr lang="de-DE" sz="2400" dirty="0"/>
              <a:t>   </a:t>
            </a:r>
            <a:r>
              <a:rPr lang="de-DE" sz="2400" dirty="0" err="1"/>
              <a:t>Allowing</a:t>
            </a:r>
            <a:r>
              <a:rPr lang="de-DE" sz="2400" dirty="0"/>
              <a:t> </a:t>
            </a:r>
            <a:r>
              <a:rPr lang="de-DE" sz="2400" dirty="0" err="1"/>
              <a:t>more</a:t>
            </a:r>
            <a:r>
              <a:rPr lang="de-DE" sz="2400" dirty="0"/>
              <a:t> </a:t>
            </a:r>
            <a:r>
              <a:rPr lang="de-DE" sz="2400" dirty="0" err="1"/>
              <a:t>fixed</a:t>
            </a:r>
            <a:r>
              <a:rPr lang="de-DE" sz="2400" dirty="0"/>
              <a:t>-term </a:t>
            </a:r>
            <a:r>
              <a:rPr lang="de-DE" sz="2400" dirty="0" err="1"/>
              <a:t>contracts</a:t>
            </a:r>
            <a:endParaRPr lang="de-DE" sz="2400" dirty="0"/>
          </a:p>
          <a:p>
            <a:pPr>
              <a:buFont typeface="Wingdings" panose="05000000000000000000" pitchFamily="2" charset="2"/>
              <a:buChar char="§"/>
              <a:defRPr/>
            </a:pPr>
            <a:r>
              <a:rPr lang="de-DE" sz="2400" dirty="0"/>
              <a:t>       also </a:t>
            </a:r>
            <a:r>
              <a:rPr lang="de-DE" sz="2400" dirty="0" err="1"/>
              <a:t>for</a:t>
            </a:r>
            <a:r>
              <a:rPr lang="de-DE" sz="2400" dirty="0"/>
              <a:t> a  </a:t>
            </a:r>
            <a:r>
              <a:rPr lang="de-DE" sz="2400" dirty="0" err="1"/>
              <a:t>certain</a:t>
            </a:r>
            <a:r>
              <a:rPr lang="de-DE" sz="2400" dirty="0"/>
              <a:t> </a:t>
            </a:r>
            <a:r>
              <a:rPr lang="de-DE" sz="2400" dirty="0" err="1"/>
              <a:t>period</a:t>
            </a:r>
            <a:r>
              <a:rPr lang="de-DE" sz="2400" dirty="0"/>
              <a:t> </a:t>
            </a:r>
            <a:r>
              <a:rPr lang="de-DE" sz="2400" dirty="0" err="1"/>
              <a:t>without</a:t>
            </a:r>
            <a:r>
              <a:rPr lang="de-DE" sz="2400" dirty="0"/>
              <a:t> </a:t>
            </a:r>
            <a:r>
              <a:rPr lang="de-DE" sz="2400" dirty="0" err="1"/>
              <a:t>reasons</a:t>
            </a:r>
            <a:endParaRPr lang="de-DE" sz="2400" dirty="0"/>
          </a:p>
          <a:p>
            <a:pPr>
              <a:buFont typeface="Wingdings" panose="05000000000000000000" pitchFamily="2" charset="2"/>
              <a:buChar char="ü"/>
              <a:defRPr/>
            </a:pPr>
            <a:r>
              <a:rPr lang="de-DE" sz="2400" dirty="0"/>
              <a:t>   </a:t>
            </a:r>
            <a:r>
              <a:rPr lang="de-DE" sz="2400" dirty="0" err="1"/>
              <a:t>Liberalizing</a:t>
            </a:r>
            <a:r>
              <a:rPr lang="de-DE" sz="2400" dirty="0"/>
              <a:t> </a:t>
            </a:r>
            <a:r>
              <a:rPr lang="de-DE" sz="2400" dirty="0" err="1"/>
              <a:t>temporary</a:t>
            </a:r>
            <a:r>
              <a:rPr lang="de-DE" sz="2400" dirty="0"/>
              <a:t> </a:t>
            </a:r>
            <a:r>
              <a:rPr lang="de-DE" sz="2400" dirty="0" err="1"/>
              <a:t>work</a:t>
            </a:r>
            <a:endParaRPr lang="de-DE" sz="2400" dirty="0"/>
          </a:p>
          <a:p>
            <a:pPr>
              <a:buFont typeface="Wingdings" panose="05000000000000000000" pitchFamily="2" charset="2"/>
              <a:buChar char="§"/>
              <a:defRPr/>
            </a:pPr>
            <a:r>
              <a:rPr lang="de-DE" sz="2400" dirty="0"/>
              <a:t>        o.k. </a:t>
            </a:r>
            <a:r>
              <a:rPr lang="de-DE" sz="2400" dirty="0" err="1"/>
              <a:t>if</a:t>
            </a:r>
            <a:r>
              <a:rPr lang="de-DE" sz="2400" dirty="0"/>
              <a:t> not </a:t>
            </a:r>
            <a:r>
              <a:rPr lang="de-DE" sz="2400" dirty="0" err="1"/>
              <a:t>permanently</a:t>
            </a:r>
            <a:endParaRPr lang="de-DE" sz="2400" dirty="0"/>
          </a:p>
          <a:p>
            <a:pPr>
              <a:buFont typeface="Wingdings" panose="05000000000000000000" pitchFamily="2" charset="2"/>
              <a:buChar char="§"/>
              <a:defRPr/>
            </a:pPr>
            <a:r>
              <a:rPr lang="de-DE" sz="2400" dirty="0"/>
              <a:t>        but </a:t>
            </a:r>
            <a:r>
              <a:rPr lang="de-DE" sz="2400" dirty="0" err="1"/>
              <a:t>positions</a:t>
            </a:r>
            <a:r>
              <a:rPr lang="de-DE" sz="2400" dirty="0"/>
              <a:t> </a:t>
            </a:r>
            <a:r>
              <a:rPr lang="de-DE" sz="2400" dirty="0" err="1"/>
              <a:t>permanently</a:t>
            </a:r>
            <a:r>
              <a:rPr lang="de-DE" sz="2400" dirty="0"/>
              <a:t> </a:t>
            </a:r>
            <a:r>
              <a:rPr lang="de-DE" sz="2400" dirty="0" err="1"/>
              <a:t>could</a:t>
            </a:r>
            <a:r>
              <a:rPr lang="de-DE" sz="2400" dirty="0"/>
              <a:t> </a:t>
            </a:r>
            <a:r>
              <a:rPr lang="de-DE" sz="2400" dirty="0" err="1"/>
              <a:t>be</a:t>
            </a:r>
            <a:r>
              <a:rPr lang="de-DE" sz="2400" dirty="0"/>
              <a:t> </a:t>
            </a:r>
            <a:r>
              <a:rPr lang="de-DE" sz="2400" dirty="0" err="1"/>
              <a:t>filled</a:t>
            </a:r>
            <a:r>
              <a:rPr lang="de-DE" sz="2400" dirty="0"/>
              <a:t> </a:t>
            </a:r>
            <a:r>
              <a:rPr lang="de-DE" sz="2400" dirty="0" err="1"/>
              <a:t>by</a:t>
            </a:r>
            <a:endParaRPr lang="de-DE" sz="2400" dirty="0"/>
          </a:p>
          <a:p>
            <a:pPr marL="0" indent="0">
              <a:buNone/>
              <a:defRPr/>
            </a:pPr>
            <a:r>
              <a:rPr lang="de-DE" sz="2400" dirty="0"/>
              <a:t>            </a:t>
            </a:r>
            <a:r>
              <a:rPr lang="de-DE" sz="2400" dirty="0" err="1"/>
              <a:t>temporary</a:t>
            </a:r>
            <a:r>
              <a:rPr lang="de-DE" sz="2400" dirty="0"/>
              <a:t> </a:t>
            </a:r>
            <a:r>
              <a:rPr lang="de-DE" sz="2400" dirty="0" err="1"/>
              <a:t>work</a:t>
            </a:r>
            <a:endParaRPr lang="de-DE" sz="2400" dirty="0"/>
          </a:p>
          <a:p>
            <a:pPr>
              <a:buFont typeface="Wingdings" panose="05000000000000000000" pitchFamily="2" charset="2"/>
              <a:buChar char="ü"/>
              <a:defRPr/>
            </a:pPr>
            <a:r>
              <a:rPr lang="de-DE" sz="2400" dirty="0"/>
              <a:t>   Making </a:t>
            </a:r>
            <a:r>
              <a:rPr lang="de-DE" sz="2400" dirty="0" err="1"/>
              <a:t>dismissal</a:t>
            </a:r>
            <a:r>
              <a:rPr lang="de-DE" sz="2400" dirty="0"/>
              <a:t> </a:t>
            </a:r>
            <a:r>
              <a:rPr lang="de-DE" sz="2400" dirty="0" err="1"/>
              <a:t>for</a:t>
            </a:r>
            <a:r>
              <a:rPr lang="de-DE" sz="2400" dirty="0"/>
              <a:t> </a:t>
            </a:r>
            <a:r>
              <a:rPr lang="de-DE" sz="2400" dirty="0" err="1"/>
              <a:t>enterprise</a:t>
            </a:r>
            <a:r>
              <a:rPr lang="de-DE" sz="2400" dirty="0"/>
              <a:t> </a:t>
            </a:r>
            <a:r>
              <a:rPr lang="de-DE" sz="2400" dirty="0" err="1"/>
              <a:t>reasons</a:t>
            </a:r>
            <a:endParaRPr lang="de-DE" sz="2400" dirty="0"/>
          </a:p>
          <a:p>
            <a:pPr marL="0" indent="0">
              <a:buFontTx/>
              <a:buNone/>
              <a:defRPr/>
            </a:pPr>
            <a:r>
              <a:rPr lang="de-DE" sz="2400" dirty="0"/>
              <a:t>      not </a:t>
            </a:r>
            <a:r>
              <a:rPr lang="de-DE" sz="2400" dirty="0" err="1"/>
              <a:t>less</a:t>
            </a:r>
            <a:r>
              <a:rPr lang="de-DE" sz="2400" dirty="0"/>
              <a:t> </a:t>
            </a:r>
            <a:r>
              <a:rPr lang="de-DE" sz="2400" dirty="0" err="1"/>
              <a:t>strict</a:t>
            </a:r>
            <a:r>
              <a:rPr lang="de-DE" sz="2400" dirty="0"/>
              <a:t> but </a:t>
            </a:r>
            <a:r>
              <a:rPr lang="de-DE" sz="2400" dirty="0" err="1"/>
              <a:t>less</a:t>
            </a:r>
            <a:r>
              <a:rPr lang="de-DE" sz="2400" dirty="0"/>
              <a:t> </a:t>
            </a:r>
            <a:r>
              <a:rPr lang="de-DE" sz="2400" dirty="0" err="1"/>
              <a:t>risky</a:t>
            </a:r>
            <a:endParaRPr lang="de-DE" sz="2400" dirty="0"/>
          </a:p>
          <a:p>
            <a:pPr>
              <a:buFont typeface="Wingdings" panose="05000000000000000000" pitchFamily="2" charset="2"/>
              <a:buChar char="§"/>
              <a:defRPr/>
            </a:pPr>
            <a:r>
              <a:rPr lang="de-DE" sz="2400" dirty="0"/>
              <a:t>         social </a:t>
            </a:r>
            <a:r>
              <a:rPr lang="de-DE" sz="2400" dirty="0" err="1"/>
              <a:t>selection</a:t>
            </a:r>
            <a:r>
              <a:rPr lang="de-DE" sz="2400" dirty="0"/>
              <a:t> in a simpler </a:t>
            </a:r>
            <a:r>
              <a:rPr lang="de-DE" sz="2400" dirty="0" err="1"/>
              <a:t>way</a:t>
            </a:r>
            <a:endParaRPr lang="de-DE" sz="24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ABCAB06-175A-47E6-82FB-6E6C591E137C}"/>
              </a:ext>
            </a:extLst>
          </p:cNvPr>
          <p:cNvSpPr>
            <a:spLocks noGrp="1"/>
          </p:cNvSpPr>
          <p:nvPr>
            <p:ph type="title"/>
          </p:nvPr>
        </p:nvSpPr>
        <p:spPr/>
        <p:txBody>
          <a:bodyPr/>
          <a:lstStyle/>
          <a:p>
            <a:r>
              <a:rPr lang="de-DE" dirty="0" err="1"/>
              <a:t>Answers</a:t>
            </a:r>
            <a:r>
              <a:rPr lang="de-DE" dirty="0"/>
              <a:t> in </a:t>
            </a:r>
            <a:r>
              <a:rPr lang="de-DE" dirty="0" err="1"/>
              <a:t>the</a:t>
            </a:r>
            <a:r>
              <a:rPr lang="de-DE" dirty="0"/>
              <a:t> </a:t>
            </a:r>
            <a:r>
              <a:rPr lang="de-DE" dirty="0" err="1"/>
              <a:t>early</a:t>
            </a:r>
            <a:r>
              <a:rPr lang="de-DE" dirty="0"/>
              <a:t> 2000</a:t>
            </a:r>
          </a:p>
        </p:txBody>
      </p:sp>
      <p:sp>
        <p:nvSpPr>
          <p:cNvPr id="3" name="Inhaltsplatzhalter 2">
            <a:extLst>
              <a:ext uri="{FF2B5EF4-FFF2-40B4-BE49-F238E27FC236}">
                <a16:creationId xmlns="" xmlns:a16="http://schemas.microsoft.com/office/drawing/2014/main" id="{7E637ECB-FC1E-4ED2-BD11-3328690B8087}"/>
              </a:ext>
            </a:extLst>
          </p:cNvPr>
          <p:cNvSpPr>
            <a:spLocks noGrp="1"/>
          </p:cNvSpPr>
          <p:nvPr>
            <p:ph idx="1"/>
          </p:nvPr>
        </p:nvSpPr>
        <p:spPr>
          <a:xfrm>
            <a:off x="152400" y="762000"/>
            <a:ext cx="8763000" cy="5181600"/>
          </a:xfrm>
        </p:spPr>
        <p:txBody>
          <a:bodyPr/>
          <a:lstStyle/>
          <a:p>
            <a:pPr>
              <a:buFont typeface="Wingdings" panose="05000000000000000000" pitchFamily="2" charset="2"/>
              <a:buChar char="ü"/>
              <a:defRPr/>
            </a:pPr>
            <a:r>
              <a:rPr lang="de-DE" dirty="0"/>
              <a:t>    </a:t>
            </a:r>
            <a:r>
              <a:rPr lang="de-DE" sz="2800" dirty="0"/>
              <a:t>Forcing and </a:t>
            </a:r>
            <a:r>
              <a:rPr lang="de-DE" sz="2800" dirty="0" err="1"/>
              <a:t>helping</a:t>
            </a:r>
            <a:r>
              <a:rPr lang="de-DE" sz="2800" dirty="0"/>
              <a:t> </a:t>
            </a:r>
            <a:r>
              <a:rPr lang="de-DE" sz="2800" dirty="0" err="1"/>
              <a:t>unemployed</a:t>
            </a:r>
            <a:r>
              <a:rPr lang="de-DE" sz="2800" dirty="0"/>
              <a:t> </a:t>
            </a:r>
            <a:r>
              <a:rPr lang="de-DE" sz="2800" dirty="0" err="1"/>
              <a:t>to</a:t>
            </a:r>
            <a:endParaRPr lang="de-DE" sz="2800" dirty="0"/>
          </a:p>
          <a:p>
            <a:pPr marL="0" indent="0">
              <a:buNone/>
              <a:defRPr/>
            </a:pPr>
            <a:r>
              <a:rPr lang="de-DE" sz="2800" dirty="0"/>
              <a:t>       </a:t>
            </a:r>
            <a:r>
              <a:rPr lang="de-DE" sz="2800" dirty="0" err="1"/>
              <a:t>get</a:t>
            </a:r>
            <a:r>
              <a:rPr lang="de-DE" sz="2800" dirty="0"/>
              <a:t> back </a:t>
            </a:r>
            <a:r>
              <a:rPr lang="de-DE" sz="2800" dirty="0" err="1"/>
              <a:t>to</a:t>
            </a:r>
            <a:r>
              <a:rPr lang="de-DE" sz="2800" dirty="0"/>
              <a:t> </a:t>
            </a:r>
            <a:r>
              <a:rPr lang="de-DE" sz="2800" dirty="0" err="1"/>
              <a:t>work</a:t>
            </a:r>
            <a:endParaRPr lang="de-DE" sz="2800" dirty="0"/>
          </a:p>
          <a:p>
            <a:pPr>
              <a:buFont typeface="Wingdings" panose="05000000000000000000" pitchFamily="2" charset="2"/>
              <a:buChar char="§"/>
              <a:defRPr/>
            </a:pPr>
            <a:r>
              <a:rPr lang="de-DE" sz="2800" dirty="0"/>
              <a:t>         </a:t>
            </a:r>
            <a:r>
              <a:rPr lang="de-DE" sz="2800" dirty="0" err="1"/>
              <a:t>kind</a:t>
            </a:r>
            <a:r>
              <a:rPr lang="de-DE" sz="2800" dirty="0"/>
              <a:t> of </a:t>
            </a:r>
            <a:r>
              <a:rPr lang="de-DE" sz="2800" dirty="0" err="1"/>
              <a:t>workfare</a:t>
            </a:r>
            <a:r>
              <a:rPr lang="de-DE" sz="2800" dirty="0"/>
              <a:t> </a:t>
            </a:r>
            <a:r>
              <a:rPr lang="de-DE" sz="2800" dirty="0" err="1"/>
              <a:t>program</a:t>
            </a:r>
            <a:endParaRPr lang="de-DE" sz="2800" dirty="0"/>
          </a:p>
          <a:p>
            <a:pPr>
              <a:buFont typeface="Wingdings" panose="05000000000000000000" pitchFamily="2" charset="2"/>
              <a:buChar char="Ø"/>
              <a:defRPr/>
            </a:pPr>
            <a:r>
              <a:rPr lang="de-DE" sz="2800" dirty="0"/>
              <a:t> </a:t>
            </a:r>
            <a:r>
              <a:rPr lang="de-DE" sz="2800" dirty="0" err="1"/>
              <a:t>made</a:t>
            </a:r>
            <a:r>
              <a:rPr lang="de-DE" sz="2800" dirty="0"/>
              <a:t> Germany </a:t>
            </a:r>
            <a:r>
              <a:rPr lang="de-DE" sz="2800" dirty="0" err="1"/>
              <a:t>more</a:t>
            </a:r>
            <a:r>
              <a:rPr lang="de-DE" sz="2800" dirty="0"/>
              <a:t> </a:t>
            </a:r>
            <a:r>
              <a:rPr lang="de-DE" sz="2800" dirty="0" err="1"/>
              <a:t>competetive</a:t>
            </a:r>
            <a:r>
              <a:rPr lang="de-DE" sz="2800" dirty="0"/>
              <a:t> </a:t>
            </a:r>
            <a:r>
              <a:rPr lang="de-DE" sz="2800" dirty="0" err="1"/>
              <a:t>again</a:t>
            </a:r>
            <a:endParaRPr lang="de-DE" sz="2800" dirty="0"/>
          </a:p>
          <a:p>
            <a:pPr>
              <a:buFont typeface="Wingdings" panose="05000000000000000000" pitchFamily="2" charset="2"/>
              <a:buChar char="Ø"/>
              <a:defRPr/>
            </a:pPr>
            <a:r>
              <a:rPr lang="de-DE" sz="2800" dirty="0"/>
              <a:t>Comments </a:t>
            </a:r>
            <a:r>
              <a:rPr lang="de-DE" sz="2800" dirty="0" err="1"/>
              <a:t>are</a:t>
            </a:r>
            <a:r>
              <a:rPr lang="de-DE" sz="2800" dirty="0"/>
              <a:t> </a:t>
            </a:r>
            <a:r>
              <a:rPr lang="de-DE" sz="2800" dirty="0" err="1"/>
              <a:t>mixed</a:t>
            </a:r>
            <a:endParaRPr lang="de-DE" sz="2800" dirty="0"/>
          </a:p>
          <a:p>
            <a:pPr>
              <a:buFont typeface="Wingdings" panose="05000000000000000000" pitchFamily="2" charset="2"/>
              <a:buChar char="ü"/>
              <a:defRPr/>
            </a:pPr>
            <a:r>
              <a:rPr lang="de-DE" sz="2800" dirty="0"/>
              <a:t>     On </a:t>
            </a:r>
            <a:r>
              <a:rPr lang="de-DE" sz="2800" dirty="0" err="1"/>
              <a:t>the</a:t>
            </a:r>
            <a:r>
              <a:rPr lang="de-DE" sz="2800" dirty="0"/>
              <a:t> </a:t>
            </a:r>
            <a:r>
              <a:rPr lang="de-DE" sz="2800" dirty="0" err="1"/>
              <a:t>expense</a:t>
            </a:r>
            <a:r>
              <a:rPr lang="de-DE" sz="2800" dirty="0"/>
              <a:t> of </a:t>
            </a:r>
            <a:r>
              <a:rPr lang="de-DE" sz="2800" dirty="0" err="1"/>
              <a:t>the</a:t>
            </a:r>
            <a:r>
              <a:rPr lang="de-DE" sz="2800" dirty="0"/>
              <a:t> </a:t>
            </a:r>
            <a:r>
              <a:rPr lang="de-DE" sz="2800" dirty="0" err="1"/>
              <a:t>workers</a:t>
            </a:r>
            <a:r>
              <a:rPr lang="de-DE" sz="2800" dirty="0"/>
              <a:t>?</a:t>
            </a:r>
          </a:p>
          <a:p>
            <a:pPr>
              <a:buFont typeface="Wingdings" panose="05000000000000000000" pitchFamily="2" charset="2"/>
              <a:buChar char="ü"/>
              <a:defRPr/>
            </a:pPr>
            <a:r>
              <a:rPr lang="de-DE" sz="2800" dirty="0"/>
              <a:t>      </a:t>
            </a:r>
            <a:r>
              <a:rPr lang="de-DE" sz="2800" dirty="0" err="1"/>
              <a:t>Unpopular</a:t>
            </a:r>
            <a:r>
              <a:rPr lang="de-DE" sz="2800" dirty="0"/>
              <a:t> in </a:t>
            </a:r>
            <a:r>
              <a:rPr lang="de-DE" sz="2800" dirty="0" err="1"/>
              <a:t>the</a:t>
            </a:r>
            <a:r>
              <a:rPr lang="de-DE" sz="2800" dirty="0"/>
              <a:t> end and </a:t>
            </a:r>
            <a:r>
              <a:rPr lang="de-DE" sz="2800" dirty="0" err="1"/>
              <a:t>problem</a:t>
            </a:r>
            <a:r>
              <a:rPr lang="de-DE" sz="2800" dirty="0"/>
              <a:t> </a:t>
            </a:r>
            <a:r>
              <a:rPr lang="de-DE" sz="2800" dirty="0" err="1"/>
              <a:t>for</a:t>
            </a:r>
            <a:endParaRPr lang="de-DE" sz="2800" dirty="0"/>
          </a:p>
          <a:p>
            <a:pPr marL="0" indent="0">
              <a:buNone/>
              <a:defRPr/>
            </a:pPr>
            <a:r>
              <a:rPr lang="de-DE" sz="2800" dirty="0"/>
              <a:t>         </a:t>
            </a:r>
            <a:r>
              <a:rPr lang="de-DE" sz="2800" dirty="0" err="1" smtClean="0"/>
              <a:t>Social</a:t>
            </a:r>
            <a:r>
              <a:rPr lang="de-DE" sz="2800" dirty="0" smtClean="0"/>
              <a:t> </a:t>
            </a:r>
            <a:r>
              <a:rPr lang="de-DE" sz="2800" dirty="0" err="1"/>
              <a:t>Democrats</a:t>
            </a:r>
            <a:endParaRPr lang="de-DE" sz="2800" dirty="0"/>
          </a:p>
          <a:p>
            <a:pPr>
              <a:buFont typeface="Wingdings" panose="05000000000000000000" pitchFamily="2" charset="2"/>
              <a:buChar char="ü"/>
              <a:defRPr/>
            </a:pPr>
            <a:r>
              <a:rPr lang="de-DE" sz="2800" dirty="0"/>
              <a:t>       </a:t>
            </a:r>
            <a:r>
              <a:rPr lang="de-DE" sz="2800" dirty="0" err="1"/>
              <a:t>made</a:t>
            </a:r>
            <a:r>
              <a:rPr lang="de-DE" sz="2800" dirty="0"/>
              <a:t> Germany </a:t>
            </a:r>
            <a:r>
              <a:rPr lang="de-DE" sz="2800" dirty="0" err="1"/>
              <a:t>the</a:t>
            </a:r>
            <a:r>
              <a:rPr lang="de-DE" sz="2800" dirty="0"/>
              <a:t> </a:t>
            </a:r>
            <a:r>
              <a:rPr lang="de-DE" sz="2800" dirty="0" err="1"/>
              <a:t>leading</a:t>
            </a:r>
            <a:r>
              <a:rPr lang="de-DE" sz="2800" dirty="0"/>
              <a:t> </a:t>
            </a:r>
            <a:r>
              <a:rPr lang="de-DE" sz="2800" dirty="0" err="1"/>
              <a:t>economy</a:t>
            </a:r>
            <a:endParaRPr lang="de-DE" sz="2800" dirty="0"/>
          </a:p>
          <a:p>
            <a:pPr marL="0" indent="0">
              <a:buNone/>
              <a:defRPr/>
            </a:pPr>
            <a:r>
              <a:rPr lang="de-DE" sz="2800" dirty="0"/>
              <a:t>          </a:t>
            </a:r>
            <a:r>
              <a:rPr lang="de-DE" sz="2800" dirty="0" err="1"/>
              <a:t>again</a:t>
            </a:r>
            <a:endParaRPr lang="de-DE" sz="2800" dirty="0"/>
          </a:p>
          <a:p>
            <a:pPr>
              <a:buFont typeface="Wingdings" panose="05000000000000000000" pitchFamily="2" charset="2"/>
              <a:buChar char="Ø"/>
              <a:defRPr/>
            </a:pPr>
            <a:endParaRPr lang="de-DE" sz="2800" dirty="0"/>
          </a:p>
          <a:p>
            <a:endParaRPr lang="de-DE" dirty="0"/>
          </a:p>
        </p:txBody>
      </p:sp>
    </p:spTree>
    <p:extLst>
      <p:ext uri="{BB962C8B-B14F-4D97-AF65-F5344CB8AC3E}">
        <p14:creationId xmlns:p14="http://schemas.microsoft.com/office/powerpoint/2010/main" val="1985263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 xmlns:a16="http://schemas.microsoft.com/office/drawing/2014/main" id="{28668FD6-26E4-491B-AA29-FF3B8C9F6B76}"/>
              </a:ext>
            </a:extLst>
          </p:cNvPr>
          <p:cNvSpPr>
            <a:spLocks noGrp="1" noChangeArrowheads="1"/>
          </p:cNvSpPr>
          <p:nvPr>
            <p:ph type="title"/>
          </p:nvPr>
        </p:nvSpPr>
        <p:spPr/>
        <p:txBody>
          <a:bodyPr/>
          <a:lstStyle/>
          <a:p>
            <a:r>
              <a:rPr lang="de-DE" altLang="de-DE"/>
              <a:t>Answers in early 2000</a:t>
            </a:r>
          </a:p>
        </p:txBody>
      </p:sp>
      <p:sp>
        <p:nvSpPr>
          <p:cNvPr id="3" name="Inhaltsplatzhalter 2">
            <a:extLst>
              <a:ext uri="{FF2B5EF4-FFF2-40B4-BE49-F238E27FC236}">
                <a16:creationId xmlns="" xmlns:a16="http://schemas.microsoft.com/office/drawing/2014/main" id="{4DBE86BB-0F5D-4CB5-ABC8-FB58881A9136}"/>
              </a:ext>
            </a:extLst>
          </p:cNvPr>
          <p:cNvSpPr>
            <a:spLocks noGrp="1"/>
          </p:cNvSpPr>
          <p:nvPr>
            <p:ph idx="1"/>
          </p:nvPr>
        </p:nvSpPr>
        <p:spPr>
          <a:xfrm>
            <a:off x="228600" y="914400"/>
            <a:ext cx="8686800" cy="5029200"/>
          </a:xfrm>
        </p:spPr>
        <p:txBody>
          <a:bodyPr/>
          <a:lstStyle/>
          <a:p>
            <a:pPr>
              <a:buFont typeface="Wingdings" panose="05000000000000000000" pitchFamily="2" charset="2"/>
              <a:buChar char="v"/>
              <a:defRPr/>
            </a:pPr>
            <a:r>
              <a:rPr lang="de-DE" sz="2400" dirty="0"/>
              <a:t>Rather </a:t>
            </a:r>
            <a:r>
              <a:rPr lang="de-DE" sz="2400" dirty="0" err="1"/>
              <a:t>unpopular</a:t>
            </a:r>
            <a:r>
              <a:rPr lang="de-DE" sz="2400" dirty="0"/>
              <a:t> – </a:t>
            </a:r>
            <a:r>
              <a:rPr lang="de-DE" sz="2400" dirty="0" err="1"/>
              <a:t>Social</a:t>
            </a:r>
            <a:r>
              <a:rPr lang="de-DE" sz="2400" dirty="0"/>
              <a:t> </a:t>
            </a:r>
            <a:r>
              <a:rPr lang="de-DE" sz="2400" dirty="0" err="1"/>
              <a:t>Democrats</a:t>
            </a:r>
            <a:r>
              <a:rPr lang="de-DE" sz="2400" dirty="0"/>
              <a:t> lost </a:t>
            </a:r>
            <a:r>
              <a:rPr lang="de-DE" sz="2400" dirty="0" err="1"/>
              <a:t>next</a:t>
            </a:r>
            <a:r>
              <a:rPr lang="de-DE" sz="2400" dirty="0"/>
              <a:t> </a:t>
            </a:r>
            <a:r>
              <a:rPr lang="de-DE" sz="2400" dirty="0" err="1"/>
              <a:t>election</a:t>
            </a:r>
            <a:endParaRPr lang="de-DE" sz="2400" dirty="0"/>
          </a:p>
          <a:p>
            <a:pPr>
              <a:buFont typeface="Wingdings" panose="05000000000000000000" pitchFamily="2" charset="2"/>
              <a:buChar char="Ø"/>
              <a:defRPr/>
            </a:pPr>
            <a:r>
              <a:rPr lang="de-DE" sz="2400" dirty="0"/>
              <a:t>   But </a:t>
            </a:r>
            <a:r>
              <a:rPr lang="de-DE" sz="2400" dirty="0" err="1"/>
              <a:t>brought</a:t>
            </a:r>
            <a:r>
              <a:rPr lang="de-DE" sz="2400" dirty="0"/>
              <a:t> German </a:t>
            </a:r>
            <a:r>
              <a:rPr lang="de-DE" sz="2400" dirty="0" err="1"/>
              <a:t>economy</a:t>
            </a:r>
            <a:r>
              <a:rPr lang="de-DE" sz="2400" dirty="0"/>
              <a:t> </a:t>
            </a:r>
            <a:r>
              <a:rPr lang="de-DE" sz="2400" dirty="0" err="1"/>
              <a:t>up</a:t>
            </a:r>
            <a:endParaRPr lang="de-DE" sz="2400" dirty="0"/>
          </a:p>
          <a:p>
            <a:pPr marL="0" indent="0">
              <a:buFontTx/>
              <a:buNone/>
              <a:defRPr/>
            </a:pPr>
            <a:r>
              <a:rPr lang="de-DE" sz="2400" dirty="0"/>
              <a:t>      </a:t>
            </a:r>
            <a:r>
              <a:rPr lang="de-DE" sz="2400" dirty="0" err="1"/>
              <a:t>again</a:t>
            </a:r>
            <a:endParaRPr lang="de-DE" sz="2400" dirty="0"/>
          </a:p>
          <a:p>
            <a:pPr>
              <a:buFont typeface="Wingdings" panose="05000000000000000000" pitchFamily="2" charset="2"/>
              <a:buChar char="Ø"/>
              <a:defRPr/>
            </a:pPr>
            <a:r>
              <a:rPr lang="de-DE" sz="2400" dirty="0"/>
              <a:t>   But </a:t>
            </a:r>
            <a:r>
              <a:rPr lang="de-DE" sz="2400" dirty="0" err="1"/>
              <a:t>to</a:t>
            </a:r>
            <a:r>
              <a:rPr lang="de-DE" sz="2400" dirty="0"/>
              <a:t> a </a:t>
            </a:r>
            <a:r>
              <a:rPr lang="de-DE" sz="2400" dirty="0" err="1"/>
              <a:t>certain</a:t>
            </a:r>
            <a:r>
              <a:rPr lang="de-DE" sz="2400" dirty="0"/>
              <a:t> </a:t>
            </a:r>
            <a:r>
              <a:rPr lang="de-DE" sz="2400" dirty="0" err="1"/>
              <a:t>price</a:t>
            </a:r>
            <a:endParaRPr lang="de-DE" sz="2400" dirty="0"/>
          </a:p>
          <a:p>
            <a:pPr>
              <a:buFont typeface="Wingdings" panose="05000000000000000000" pitchFamily="2" charset="2"/>
              <a:buChar char="ü"/>
              <a:defRPr/>
            </a:pPr>
            <a:r>
              <a:rPr lang="de-DE" sz="2400" dirty="0"/>
              <a:t>       </a:t>
            </a:r>
            <a:r>
              <a:rPr lang="de-DE" sz="2400" dirty="0" err="1"/>
              <a:t>Unsecure</a:t>
            </a:r>
            <a:r>
              <a:rPr lang="de-DE" sz="2400" dirty="0"/>
              <a:t> </a:t>
            </a:r>
            <a:r>
              <a:rPr lang="de-DE" sz="2400" dirty="0" err="1"/>
              <a:t>jobs</a:t>
            </a:r>
            <a:endParaRPr lang="de-DE" sz="2400" dirty="0"/>
          </a:p>
          <a:p>
            <a:pPr>
              <a:buFont typeface="Wingdings" panose="05000000000000000000" pitchFamily="2" charset="2"/>
              <a:buChar char="ü"/>
              <a:defRPr/>
            </a:pPr>
            <a:r>
              <a:rPr lang="de-DE" sz="2400" dirty="0"/>
              <a:t>       Very </a:t>
            </a:r>
            <a:r>
              <a:rPr lang="de-DE" sz="2400" dirty="0" err="1"/>
              <a:t>often</a:t>
            </a:r>
            <a:r>
              <a:rPr lang="de-DE" sz="2400" dirty="0"/>
              <a:t> </a:t>
            </a:r>
            <a:r>
              <a:rPr lang="de-DE" sz="2400" dirty="0" err="1"/>
              <a:t>jobs</a:t>
            </a:r>
            <a:r>
              <a:rPr lang="de-DE" sz="2400" dirty="0"/>
              <a:t> limited in time</a:t>
            </a:r>
          </a:p>
          <a:p>
            <a:pPr>
              <a:buFont typeface="Wingdings" panose="05000000000000000000" pitchFamily="2" charset="2"/>
              <a:buChar char="ü"/>
              <a:defRPr/>
            </a:pPr>
            <a:r>
              <a:rPr lang="de-DE" sz="2400" dirty="0"/>
              <a:t>       Generally </a:t>
            </a:r>
            <a:r>
              <a:rPr lang="de-DE" sz="2400" dirty="0" err="1"/>
              <a:t>only</a:t>
            </a:r>
            <a:r>
              <a:rPr lang="de-DE" sz="2400" dirty="0"/>
              <a:t> limited </a:t>
            </a:r>
            <a:r>
              <a:rPr lang="de-DE" sz="2400" dirty="0" err="1"/>
              <a:t>increase</a:t>
            </a:r>
            <a:r>
              <a:rPr lang="de-DE" sz="2400" dirty="0"/>
              <a:t> in </a:t>
            </a:r>
            <a:r>
              <a:rPr lang="de-DE" sz="2400" dirty="0" err="1"/>
              <a:t>wages</a:t>
            </a:r>
            <a:endParaRPr lang="de-DE" sz="2400" dirty="0"/>
          </a:p>
          <a:p>
            <a:pPr>
              <a:buFont typeface="Wingdings" panose="05000000000000000000" pitchFamily="2" charset="2"/>
              <a:buChar char="Ø"/>
              <a:defRPr/>
            </a:pPr>
            <a:r>
              <a:rPr lang="de-DE" sz="2400" dirty="0"/>
              <a:t>   in </a:t>
            </a:r>
            <a:r>
              <a:rPr lang="de-DE" sz="2400" dirty="0" err="1"/>
              <a:t>the</a:t>
            </a:r>
            <a:r>
              <a:rPr lang="de-DE" sz="2400" dirty="0"/>
              <a:t> end still strong </a:t>
            </a:r>
            <a:r>
              <a:rPr lang="de-DE" sz="2400" dirty="0" err="1"/>
              <a:t>protection</a:t>
            </a:r>
            <a:r>
              <a:rPr lang="de-DE" sz="2400" dirty="0"/>
              <a:t> but </a:t>
            </a:r>
            <a:r>
              <a:rPr lang="de-DE" sz="2400" dirty="0" err="1"/>
              <a:t>with</a:t>
            </a:r>
            <a:endParaRPr lang="de-DE" sz="2400" dirty="0"/>
          </a:p>
          <a:p>
            <a:pPr marL="0" indent="0">
              <a:buFontTx/>
              <a:buNone/>
              <a:defRPr/>
            </a:pPr>
            <a:r>
              <a:rPr lang="de-DE" sz="2400" dirty="0"/>
              <a:t>      </a:t>
            </a:r>
            <a:r>
              <a:rPr lang="de-DE" sz="2400" dirty="0" err="1"/>
              <a:t>limits</a:t>
            </a:r>
            <a:endParaRPr lang="de-DE" sz="2400" dirty="0"/>
          </a:p>
          <a:p>
            <a:pPr>
              <a:buFont typeface="Wingdings" panose="05000000000000000000" pitchFamily="2" charset="2"/>
              <a:buChar char="Ø"/>
              <a:defRPr/>
            </a:pPr>
            <a:r>
              <a:rPr lang="de-DE" sz="2400" dirty="0"/>
              <a:t>   </a:t>
            </a:r>
            <a:r>
              <a:rPr lang="de-DE" sz="2400" dirty="0" err="1"/>
              <a:t>may</a:t>
            </a:r>
            <a:r>
              <a:rPr lang="de-DE" sz="2400" dirty="0"/>
              <a:t> </a:t>
            </a:r>
            <a:r>
              <a:rPr lang="de-DE" sz="2400" dirty="0" err="1"/>
              <a:t>even</a:t>
            </a:r>
            <a:r>
              <a:rPr lang="de-DE" sz="2400" dirty="0"/>
              <a:t> </a:t>
            </a:r>
            <a:r>
              <a:rPr lang="de-DE" sz="2400" dirty="0" err="1"/>
              <a:t>have</a:t>
            </a:r>
            <a:r>
              <a:rPr lang="de-DE" sz="2400" dirty="0"/>
              <a:t> </a:t>
            </a:r>
            <a:r>
              <a:rPr lang="de-DE" sz="2400" dirty="0" err="1"/>
              <a:t>brought</a:t>
            </a:r>
            <a:r>
              <a:rPr lang="de-DE" sz="2400" dirty="0"/>
              <a:t> social </a:t>
            </a:r>
            <a:r>
              <a:rPr lang="de-DE" sz="2400" dirty="0" err="1"/>
              <a:t>split</a:t>
            </a:r>
            <a:r>
              <a:rPr lang="de-DE" sz="2400" dirty="0"/>
              <a:t> in </a:t>
            </a:r>
            <a:r>
              <a:rPr lang="de-DE" sz="2400" dirty="0" err="1"/>
              <a:t>society</a:t>
            </a:r>
            <a:endParaRPr lang="de-DE" sz="24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a:extLst>
              <a:ext uri="{FF2B5EF4-FFF2-40B4-BE49-F238E27FC236}">
                <a16:creationId xmlns="" xmlns:a16="http://schemas.microsoft.com/office/drawing/2014/main" id="{F1C85D83-C140-4B09-8EFD-F8B26095034C}"/>
              </a:ext>
            </a:extLst>
          </p:cNvPr>
          <p:cNvSpPr>
            <a:spLocks noGrp="1" noChangeArrowheads="1"/>
          </p:cNvSpPr>
          <p:nvPr>
            <p:ph type="title"/>
          </p:nvPr>
        </p:nvSpPr>
        <p:spPr/>
        <p:txBody>
          <a:bodyPr/>
          <a:lstStyle/>
          <a:p>
            <a:r>
              <a:rPr lang="de-DE" altLang="de-DE"/>
              <a:t>Financial Crisis in 2007/8</a:t>
            </a:r>
          </a:p>
        </p:txBody>
      </p:sp>
      <p:sp>
        <p:nvSpPr>
          <p:cNvPr id="13315" name="Inhaltsplatzhalter 2">
            <a:extLst>
              <a:ext uri="{FF2B5EF4-FFF2-40B4-BE49-F238E27FC236}">
                <a16:creationId xmlns="" xmlns:a16="http://schemas.microsoft.com/office/drawing/2014/main" id="{5BB83E3C-B9F5-4DAF-94F9-3C8017B5EF79}"/>
              </a:ext>
            </a:extLst>
          </p:cNvPr>
          <p:cNvSpPr>
            <a:spLocks noGrp="1" noChangeArrowheads="1"/>
          </p:cNvSpPr>
          <p:nvPr>
            <p:ph idx="1"/>
          </p:nvPr>
        </p:nvSpPr>
        <p:spPr/>
        <p:txBody>
          <a:bodyPr/>
          <a:lstStyle/>
          <a:p>
            <a:pPr>
              <a:buFont typeface="Wingdings" panose="05000000000000000000" pitchFamily="2" charset="2"/>
              <a:buChar char="v"/>
            </a:pPr>
            <a:r>
              <a:rPr lang="de-DE" altLang="de-DE" sz="2800" dirty="0"/>
              <a:t>A </a:t>
            </a:r>
            <a:r>
              <a:rPr lang="de-DE" altLang="de-DE" sz="2800" dirty="0" err="1"/>
              <a:t>challenge</a:t>
            </a:r>
            <a:r>
              <a:rPr lang="de-DE" altLang="de-DE" sz="2800" dirty="0"/>
              <a:t> was </a:t>
            </a:r>
            <a:r>
              <a:rPr lang="de-DE" altLang="de-DE" sz="2800" dirty="0" err="1"/>
              <a:t>the</a:t>
            </a:r>
            <a:r>
              <a:rPr lang="de-DE" altLang="de-DE" sz="2800" dirty="0"/>
              <a:t> Financial Crisis in 2007/8</a:t>
            </a:r>
          </a:p>
          <a:p>
            <a:pPr>
              <a:buFont typeface="Wingdings" panose="05000000000000000000" pitchFamily="2" charset="2"/>
              <a:buChar char="Ø"/>
            </a:pPr>
            <a:r>
              <a:rPr lang="de-DE" altLang="de-DE" sz="2800" dirty="0" err="1"/>
              <a:t>Has</a:t>
            </a:r>
            <a:r>
              <a:rPr lang="de-DE" altLang="de-DE" sz="2800" dirty="0"/>
              <a:t> </a:t>
            </a:r>
            <a:r>
              <a:rPr lang="de-DE" altLang="de-DE" sz="2800" dirty="0" err="1"/>
              <a:t>left</a:t>
            </a:r>
            <a:r>
              <a:rPr lang="de-DE" altLang="de-DE" sz="2800" dirty="0"/>
              <a:t> German </a:t>
            </a:r>
            <a:r>
              <a:rPr lang="de-DE" altLang="de-DE" sz="2800" dirty="0" err="1"/>
              <a:t>labour</a:t>
            </a:r>
            <a:r>
              <a:rPr lang="de-DE" altLang="de-DE" sz="2800" dirty="0"/>
              <a:t> </a:t>
            </a:r>
            <a:r>
              <a:rPr lang="de-DE" altLang="de-DE" sz="2800" dirty="0" err="1"/>
              <a:t>market</a:t>
            </a:r>
            <a:r>
              <a:rPr lang="de-DE" altLang="de-DE" sz="2800" dirty="0"/>
              <a:t> </a:t>
            </a:r>
            <a:r>
              <a:rPr lang="de-DE" altLang="de-DE" sz="2800" dirty="0" err="1"/>
              <a:t>mostly</a:t>
            </a:r>
            <a:r>
              <a:rPr lang="de-DE" altLang="de-DE" sz="2800" dirty="0"/>
              <a:t> </a:t>
            </a:r>
            <a:r>
              <a:rPr lang="de-DE" altLang="de-DE" sz="2800" dirty="0" err="1"/>
              <a:t>unharmed</a:t>
            </a:r>
            <a:endParaRPr lang="de-DE" altLang="de-DE" sz="2800" dirty="0"/>
          </a:p>
          <a:p>
            <a:pPr>
              <a:buFont typeface="Wingdings" panose="05000000000000000000" pitchFamily="2" charset="2"/>
              <a:buChar char="Ø"/>
            </a:pPr>
            <a:r>
              <a:rPr lang="de-DE" altLang="de-DE" sz="2800" dirty="0"/>
              <a:t>German </a:t>
            </a:r>
            <a:r>
              <a:rPr lang="de-DE" altLang="de-DE" sz="2800" dirty="0" err="1"/>
              <a:t>unemployment</a:t>
            </a:r>
            <a:r>
              <a:rPr lang="de-DE" altLang="de-DE" sz="2800" dirty="0"/>
              <a:t> </a:t>
            </a:r>
            <a:r>
              <a:rPr lang="de-DE" altLang="de-DE" sz="2800" dirty="0" err="1" smtClean="0"/>
              <a:t>insurance</a:t>
            </a:r>
            <a:r>
              <a:rPr lang="de-DE" altLang="de-DE" sz="2800" dirty="0" smtClean="0"/>
              <a:t> </a:t>
            </a:r>
            <a:r>
              <a:rPr lang="de-DE" altLang="de-DE" sz="2800" dirty="0" err="1"/>
              <a:t>scheme</a:t>
            </a:r>
            <a:r>
              <a:rPr lang="de-DE" altLang="de-DE" sz="2800" dirty="0"/>
              <a:t> </a:t>
            </a:r>
            <a:r>
              <a:rPr lang="de-DE" altLang="de-DE" sz="2800" dirty="0" err="1"/>
              <a:t>provides</a:t>
            </a:r>
            <a:r>
              <a:rPr lang="de-DE" altLang="de-DE" sz="2800" dirty="0"/>
              <a:t> </a:t>
            </a:r>
            <a:r>
              <a:rPr lang="de-DE" altLang="de-DE" sz="2800" dirty="0" err="1"/>
              <a:t>for</a:t>
            </a:r>
            <a:r>
              <a:rPr lang="de-DE" altLang="de-DE" sz="2800" dirty="0"/>
              <a:t> a </a:t>
            </a:r>
            <a:r>
              <a:rPr lang="de-DE" altLang="de-DE" sz="2800" dirty="0" err="1"/>
              <a:t>reduced-hours</a:t>
            </a:r>
            <a:r>
              <a:rPr lang="de-DE" altLang="de-DE" sz="2800" dirty="0"/>
              <a:t> </a:t>
            </a:r>
            <a:r>
              <a:rPr lang="de-DE" altLang="de-DE" sz="2800" dirty="0" err="1"/>
              <a:t>compensation</a:t>
            </a:r>
            <a:endParaRPr lang="de-DE" altLang="de-DE" sz="2800" dirty="0"/>
          </a:p>
          <a:p>
            <a:pPr>
              <a:buFont typeface="Wingdings" panose="05000000000000000000" pitchFamily="2" charset="2"/>
              <a:buChar char="ü"/>
            </a:pPr>
            <a:r>
              <a:rPr lang="de-DE" altLang="de-DE" sz="2800" dirty="0"/>
              <a:t>     „internal </a:t>
            </a:r>
            <a:r>
              <a:rPr lang="de-DE" altLang="de-DE" sz="2800" dirty="0" err="1"/>
              <a:t>flexibility</a:t>
            </a:r>
            <a:r>
              <a:rPr lang="de-DE" altLang="de-DE" sz="2800" dirty="0"/>
              <a:t>“</a:t>
            </a:r>
          </a:p>
          <a:p>
            <a:pPr>
              <a:buFont typeface="Wingdings" panose="05000000000000000000" pitchFamily="2" charset="2"/>
              <a:buChar char="Ø"/>
            </a:pPr>
            <a:r>
              <a:rPr lang="de-DE" altLang="de-DE" sz="2800" dirty="0"/>
              <a:t>Government </a:t>
            </a:r>
            <a:r>
              <a:rPr lang="de-DE" altLang="de-DE" sz="2800" dirty="0" err="1"/>
              <a:t>extended</a:t>
            </a:r>
            <a:r>
              <a:rPr lang="de-DE" altLang="de-DE" sz="2800" dirty="0"/>
              <a:t> </a:t>
            </a:r>
            <a:r>
              <a:rPr lang="de-DE" altLang="de-DE" sz="2800" dirty="0" err="1"/>
              <a:t>the</a:t>
            </a:r>
            <a:r>
              <a:rPr lang="de-DE" altLang="de-DE" sz="2800" dirty="0"/>
              <a:t> </a:t>
            </a:r>
            <a:r>
              <a:rPr lang="de-DE" altLang="de-DE" sz="2800" dirty="0" err="1"/>
              <a:t>period</a:t>
            </a:r>
            <a:r>
              <a:rPr lang="de-DE" altLang="de-DE" sz="2800" dirty="0"/>
              <a:t> and </a:t>
            </a:r>
            <a:r>
              <a:rPr lang="de-DE" altLang="de-DE" sz="2800" dirty="0" err="1"/>
              <a:t>thus</a:t>
            </a:r>
            <a:r>
              <a:rPr lang="de-DE" altLang="de-DE" sz="2800" dirty="0"/>
              <a:t> </a:t>
            </a:r>
            <a:r>
              <a:rPr lang="de-DE" altLang="de-DE" sz="2800" dirty="0" err="1"/>
              <a:t>less</a:t>
            </a:r>
            <a:r>
              <a:rPr lang="de-DE" altLang="de-DE" sz="2800" dirty="0"/>
              <a:t> </a:t>
            </a:r>
            <a:r>
              <a:rPr lang="de-DE" altLang="de-DE" sz="2800" dirty="0" err="1"/>
              <a:t>unemployed</a:t>
            </a:r>
            <a:endParaRPr lang="de-DE" altLang="de-DE" sz="2800"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F570F6C-8A4D-4C50-855F-60266A21882E}"/>
              </a:ext>
            </a:extLst>
          </p:cNvPr>
          <p:cNvSpPr>
            <a:spLocks noGrp="1"/>
          </p:cNvSpPr>
          <p:nvPr>
            <p:ph type="title"/>
          </p:nvPr>
        </p:nvSpPr>
        <p:spPr/>
        <p:txBody>
          <a:bodyPr/>
          <a:lstStyle/>
          <a:p>
            <a:r>
              <a:rPr lang="de-DE" dirty="0" err="1"/>
              <a:t>Current</a:t>
            </a:r>
            <a:r>
              <a:rPr lang="de-DE" dirty="0"/>
              <a:t> </a:t>
            </a:r>
            <a:r>
              <a:rPr lang="de-DE" dirty="0" err="1"/>
              <a:t>situation</a:t>
            </a:r>
            <a:endParaRPr lang="de-DE" dirty="0"/>
          </a:p>
        </p:txBody>
      </p:sp>
      <p:sp>
        <p:nvSpPr>
          <p:cNvPr id="3" name="Inhaltsplatzhalter 2">
            <a:extLst>
              <a:ext uri="{FF2B5EF4-FFF2-40B4-BE49-F238E27FC236}">
                <a16:creationId xmlns="" xmlns:a16="http://schemas.microsoft.com/office/drawing/2014/main" id="{05F64BD6-A391-4443-8C58-9142A72478E8}"/>
              </a:ext>
            </a:extLst>
          </p:cNvPr>
          <p:cNvSpPr>
            <a:spLocks noGrp="1"/>
          </p:cNvSpPr>
          <p:nvPr>
            <p:ph idx="1"/>
          </p:nvPr>
        </p:nvSpPr>
        <p:spPr/>
        <p:txBody>
          <a:bodyPr/>
          <a:lstStyle/>
          <a:p>
            <a:pPr>
              <a:buFont typeface="Wingdings" panose="05000000000000000000" pitchFamily="2" charset="2"/>
              <a:buChar char="v"/>
            </a:pPr>
            <a:r>
              <a:rPr lang="de-DE" sz="2800" dirty="0"/>
              <a:t>Due </a:t>
            </a:r>
            <a:r>
              <a:rPr lang="de-DE" sz="2800" dirty="0" err="1"/>
              <a:t>to</a:t>
            </a:r>
            <a:r>
              <a:rPr lang="de-DE" sz="2800" dirty="0"/>
              <a:t> </a:t>
            </a:r>
            <a:r>
              <a:rPr lang="de-DE" sz="2800" dirty="0" err="1"/>
              <a:t>influence</a:t>
            </a:r>
            <a:r>
              <a:rPr lang="de-DE" sz="2800" dirty="0"/>
              <a:t> of </a:t>
            </a:r>
            <a:r>
              <a:rPr lang="de-DE" sz="2800" dirty="0" err="1"/>
              <a:t>Social</a:t>
            </a:r>
            <a:r>
              <a:rPr lang="de-DE" sz="2800" dirty="0"/>
              <a:t> </a:t>
            </a:r>
            <a:r>
              <a:rPr lang="de-DE" sz="2800" dirty="0" err="1"/>
              <a:t>Democrats</a:t>
            </a:r>
            <a:endParaRPr lang="de-DE" sz="2800" dirty="0"/>
          </a:p>
          <a:p>
            <a:pPr>
              <a:buFont typeface="Wingdings" panose="05000000000000000000" pitchFamily="2" charset="2"/>
              <a:buChar char="Ø"/>
            </a:pPr>
            <a:r>
              <a:rPr lang="de-DE" sz="2800" dirty="0"/>
              <a:t>  </a:t>
            </a:r>
            <a:r>
              <a:rPr lang="de-DE" sz="2800" dirty="0" err="1"/>
              <a:t>Recently</a:t>
            </a:r>
            <a:r>
              <a:rPr lang="de-DE" sz="2800" dirty="0"/>
              <a:t> </a:t>
            </a:r>
            <a:r>
              <a:rPr lang="de-DE" sz="2800" dirty="0" err="1"/>
              <a:t>less</a:t>
            </a:r>
            <a:r>
              <a:rPr lang="de-DE" sz="2800" dirty="0"/>
              <a:t> </a:t>
            </a:r>
            <a:r>
              <a:rPr lang="de-DE" sz="2800" dirty="0" err="1"/>
              <a:t>flexibility</a:t>
            </a:r>
            <a:r>
              <a:rPr lang="de-DE" sz="2800" dirty="0"/>
              <a:t> in </a:t>
            </a:r>
            <a:r>
              <a:rPr lang="de-DE" sz="2800" dirty="0" err="1"/>
              <a:t>temporary</a:t>
            </a:r>
            <a:endParaRPr lang="de-DE" sz="2800" dirty="0"/>
          </a:p>
          <a:p>
            <a:pPr marL="0" indent="0">
              <a:buNone/>
            </a:pPr>
            <a:r>
              <a:rPr lang="de-DE" sz="2800" dirty="0"/>
              <a:t>     </a:t>
            </a:r>
            <a:r>
              <a:rPr lang="de-DE" sz="2800" dirty="0" err="1"/>
              <a:t>work</a:t>
            </a:r>
            <a:r>
              <a:rPr lang="de-DE" sz="2800" dirty="0"/>
              <a:t> – </a:t>
            </a:r>
            <a:r>
              <a:rPr lang="de-DE" sz="2800" dirty="0" err="1"/>
              <a:t>as</a:t>
            </a:r>
            <a:r>
              <a:rPr lang="de-DE" sz="2800" dirty="0"/>
              <a:t> </a:t>
            </a:r>
            <a:r>
              <a:rPr lang="de-DE" sz="2800" dirty="0" err="1"/>
              <a:t>shown</a:t>
            </a:r>
            <a:r>
              <a:rPr lang="de-DE" sz="2800" dirty="0"/>
              <a:t> </a:t>
            </a:r>
            <a:r>
              <a:rPr lang="de-DE" sz="2800" dirty="0" err="1"/>
              <a:t>before</a:t>
            </a:r>
            <a:endParaRPr lang="de-DE" sz="2800" dirty="0"/>
          </a:p>
          <a:p>
            <a:pPr>
              <a:buFont typeface="Wingdings" panose="05000000000000000000" pitchFamily="2" charset="2"/>
              <a:buChar char="ü"/>
            </a:pPr>
            <a:r>
              <a:rPr lang="de-DE" sz="2800" dirty="0"/>
              <a:t>       </a:t>
            </a:r>
            <a:r>
              <a:rPr lang="de-DE" sz="2800" dirty="0" err="1"/>
              <a:t>Temporary</a:t>
            </a:r>
            <a:r>
              <a:rPr lang="de-DE" sz="2800" dirty="0"/>
              <a:t> </a:t>
            </a:r>
            <a:r>
              <a:rPr lang="de-DE" sz="2800" dirty="0" err="1"/>
              <a:t>work</a:t>
            </a:r>
            <a:r>
              <a:rPr lang="de-DE" sz="2800" dirty="0"/>
              <a:t> limited </a:t>
            </a:r>
            <a:r>
              <a:rPr lang="de-DE" sz="2800" dirty="0" err="1"/>
              <a:t>to</a:t>
            </a:r>
            <a:r>
              <a:rPr lang="de-DE" sz="2800" dirty="0"/>
              <a:t> 18 </a:t>
            </a:r>
            <a:r>
              <a:rPr lang="de-DE" sz="2800" dirty="0" err="1"/>
              <a:t>months</a:t>
            </a:r>
            <a:endParaRPr lang="de-DE" sz="2800" dirty="0"/>
          </a:p>
          <a:p>
            <a:pPr marL="0" indent="0">
              <a:buNone/>
            </a:pPr>
            <a:r>
              <a:rPr lang="de-DE" sz="2800" dirty="0"/>
              <a:t>          and </a:t>
            </a:r>
            <a:r>
              <a:rPr lang="de-DE" sz="2800" dirty="0" err="1"/>
              <a:t>only</a:t>
            </a:r>
            <a:r>
              <a:rPr lang="de-DE" sz="2800" dirty="0"/>
              <a:t> on </a:t>
            </a:r>
            <a:r>
              <a:rPr lang="de-DE" sz="2800" dirty="0" err="1"/>
              <a:t>positions</a:t>
            </a:r>
            <a:r>
              <a:rPr lang="de-DE" sz="2800" dirty="0"/>
              <a:t> </a:t>
            </a:r>
            <a:r>
              <a:rPr lang="de-DE" sz="2800" dirty="0" err="1"/>
              <a:t>temporarily</a:t>
            </a:r>
            <a:endParaRPr lang="de-DE" sz="2800" dirty="0"/>
          </a:p>
          <a:p>
            <a:pPr marL="0" indent="0">
              <a:buNone/>
            </a:pPr>
            <a:r>
              <a:rPr lang="de-DE" sz="2800" dirty="0"/>
              <a:t>          </a:t>
            </a:r>
            <a:r>
              <a:rPr lang="de-DE" sz="2800" dirty="0" err="1"/>
              <a:t>established</a:t>
            </a:r>
            <a:endParaRPr lang="de-DE" sz="2800" dirty="0"/>
          </a:p>
          <a:p>
            <a:pPr>
              <a:buFont typeface="Wingdings" panose="05000000000000000000" pitchFamily="2" charset="2"/>
              <a:buChar char="§"/>
            </a:pPr>
            <a:r>
              <a:rPr lang="de-DE" sz="2800" dirty="0"/>
              <a:t>               </a:t>
            </a:r>
            <a:r>
              <a:rPr lang="de-DE" sz="2800" dirty="0" err="1"/>
              <a:t>Means</a:t>
            </a:r>
            <a:r>
              <a:rPr lang="de-DE" sz="2800" dirty="0"/>
              <a:t> </a:t>
            </a:r>
            <a:r>
              <a:rPr lang="de-DE" sz="2800" dirty="0" err="1"/>
              <a:t>no</a:t>
            </a:r>
            <a:r>
              <a:rPr lang="de-DE" sz="2800" dirty="0"/>
              <a:t> permanent </a:t>
            </a:r>
            <a:r>
              <a:rPr lang="de-DE" sz="2800" dirty="0" err="1"/>
              <a:t>positions</a:t>
            </a:r>
            <a:r>
              <a:rPr lang="de-DE" sz="2800" dirty="0"/>
              <a:t> </a:t>
            </a:r>
            <a:r>
              <a:rPr lang="de-DE" sz="2800" dirty="0" err="1"/>
              <a:t>to</a:t>
            </a:r>
            <a:endParaRPr lang="de-DE" sz="2800" dirty="0"/>
          </a:p>
          <a:p>
            <a:pPr marL="0" indent="0">
              <a:buNone/>
            </a:pPr>
            <a:r>
              <a:rPr lang="de-DE" sz="2800" dirty="0"/>
              <a:t>                  </a:t>
            </a:r>
            <a:r>
              <a:rPr lang="de-DE" sz="2800" dirty="0" err="1"/>
              <a:t>be</a:t>
            </a:r>
            <a:r>
              <a:rPr lang="de-DE" sz="2800" dirty="0"/>
              <a:t> </a:t>
            </a:r>
            <a:r>
              <a:rPr lang="de-DE" sz="2800" dirty="0" err="1"/>
              <a:t>filled</a:t>
            </a:r>
            <a:r>
              <a:rPr lang="de-DE" sz="2800" dirty="0"/>
              <a:t> </a:t>
            </a:r>
            <a:r>
              <a:rPr lang="de-DE" sz="2800" dirty="0" err="1"/>
              <a:t>by</a:t>
            </a:r>
            <a:r>
              <a:rPr lang="de-DE" sz="2800" dirty="0"/>
              <a:t> </a:t>
            </a:r>
            <a:r>
              <a:rPr lang="de-DE" sz="2800" dirty="0" err="1"/>
              <a:t>temporary</a:t>
            </a:r>
            <a:r>
              <a:rPr lang="de-DE" sz="2800" dirty="0"/>
              <a:t> </a:t>
            </a:r>
            <a:r>
              <a:rPr lang="de-DE" sz="2800" dirty="0" err="1"/>
              <a:t>workers</a:t>
            </a:r>
            <a:endParaRPr lang="de-DE" sz="2800" dirty="0"/>
          </a:p>
        </p:txBody>
      </p:sp>
    </p:spTree>
    <p:extLst>
      <p:ext uri="{BB962C8B-B14F-4D97-AF65-F5344CB8AC3E}">
        <p14:creationId xmlns:p14="http://schemas.microsoft.com/office/powerpoint/2010/main" val="78739732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Another</a:t>
            </a:r>
            <a:r>
              <a:rPr lang="de-DE" dirty="0"/>
              <a:t> </a:t>
            </a:r>
            <a:r>
              <a:rPr lang="de-DE" dirty="0" err="1"/>
              <a:t>issue</a:t>
            </a:r>
            <a:endParaRPr lang="de-DE" dirty="0"/>
          </a:p>
        </p:txBody>
      </p:sp>
      <p:sp>
        <p:nvSpPr>
          <p:cNvPr id="3" name="Inhaltsplatzhalter 2"/>
          <p:cNvSpPr>
            <a:spLocks noGrp="1"/>
          </p:cNvSpPr>
          <p:nvPr>
            <p:ph idx="1"/>
          </p:nvPr>
        </p:nvSpPr>
        <p:spPr>
          <a:xfrm>
            <a:off x="228600" y="990600"/>
            <a:ext cx="8686800" cy="4876800"/>
          </a:xfrm>
        </p:spPr>
        <p:txBody>
          <a:bodyPr/>
          <a:lstStyle/>
          <a:p>
            <a:pPr>
              <a:buFont typeface="Wingdings" panose="05000000000000000000" pitchFamily="2" charset="2"/>
              <a:buChar char="v"/>
            </a:pPr>
            <a:r>
              <a:rPr lang="en-US" sz="2200" dirty="0"/>
              <a:t>Working hours</a:t>
            </a:r>
          </a:p>
          <a:p>
            <a:pPr>
              <a:buFont typeface="Wingdings" panose="05000000000000000000" pitchFamily="2" charset="2"/>
              <a:buChar char="Ø"/>
            </a:pPr>
            <a:r>
              <a:rPr lang="en-US" sz="2200" dirty="0"/>
              <a:t>  Work on demand</a:t>
            </a:r>
          </a:p>
          <a:p>
            <a:pPr>
              <a:buFont typeface="Wingdings" panose="05000000000000000000" pitchFamily="2" charset="2"/>
              <a:buChar char="Ø"/>
            </a:pPr>
            <a:r>
              <a:rPr lang="en-US" sz="2200" dirty="0"/>
              <a:t>   Standby-Duty</a:t>
            </a:r>
          </a:p>
          <a:p>
            <a:pPr>
              <a:buFont typeface="Wingdings" panose="05000000000000000000" pitchFamily="2" charset="2"/>
              <a:buChar char="Ø"/>
            </a:pPr>
            <a:r>
              <a:rPr lang="en-US" sz="2200" dirty="0"/>
              <a:t>   On-call duty</a:t>
            </a:r>
          </a:p>
          <a:p>
            <a:pPr marL="0" indent="0">
              <a:buNone/>
            </a:pPr>
            <a:endParaRPr lang="en-US" sz="2200" dirty="0"/>
          </a:p>
          <a:p>
            <a:pPr>
              <a:buFont typeface="Courier New" panose="02070309020205020404" pitchFamily="49" charset="0"/>
              <a:buChar char="o"/>
            </a:pPr>
            <a:r>
              <a:rPr lang="en-US" sz="2200" dirty="0"/>
              <a:t>Matter of flexibility </a:t>
            </a:r>
          </a:p>
          <a:p>
            <a:pPr>
              <a:buFont typeface="Wingdings" panose="05000000000000000000" pitchFamily="2" charset="2"/>
              <a:buChar char="Ø"/>
            </a:pPr>
            <a:r>
              <a:rPr lang="en-US" sz="2200" dirty="0"/>
              <a:t>   How to protect workers?</a:t>
            </a:r>
          </a:p>
          <a:p>
            <a:pPr>
              <a:buFont typeface="Wingdings" panose="05000000000000000000" pitchFamily="2" charset="2"/>
              <a:buChar char="Ø"/>
            </a:pPr>
            <a:r>
              <a:rPr lang="en-US" sz="2200" dirty="0"/>
              <a:t>   Waiting the entire day and nothing happens… ???</a:t>
            </a:r>
          </a:p>
          <a:p>
            <a:pPr marL="0" indent="0">
              <a:buNone/>
            </a:pPr>
            <a:endParaRPr lang="en-US" sz="2200" dirty="0"/>
          </a:p>
          <a:p>
            <a:pPr>
              <a:buFont typeface="Wingdings" panose="05000000000000000000" pitchFamily="2" charset="2"/>
              <a:buChar char="ü"/>
            </a:pPr>
            <a:r>
              <a:rPr lang="en-US" sz="2200" dirty="0"/>
              <a:t>      Guarantee of a certain minimum hours paid – even if</a:t>
            </a:r>
          </a:p>
          <a:p>
            <a:pPr marL="0" indent="0">
              <a:buNone/>
            </a:pPr>
            <a:r>
              <a:rPr lang="en-US" sz="2200" dirty="0"/>
              <a:t>          no work done</a:t>
            </a:r>
          </a:p>
        </p:txBody>
      </p:sp>
    </p:spTree>
    <p:extLst>
      <p:ext uri="{BB962C8B-B14F-4D97-AF65-F5344CB8AC3E}">
        <p14:creationId xmlns:p14="http://schemas.microsoft.com/office/powerpoint/2010/main" val="144426678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3D9CA94-A232-46BD-A35B-FF988418383E}"/>
              </a:ext>
            </a:extLst>
          </p:cNvPr>
          <p:cNvSpPr>
            <a:spLocks noGrp="1"/>
          </p:cNvSpPr>
          <p:nvPr>
            <p:ph type="title"/>
          </p:nvPr>
        </p:nvSpPr>
        <p:spPr/>
        <p:txBody>
          <a:bodyPr/>
          <a:lstStyle/>
          <a:p>
            <a:r>
              <a:rPr lang="de-DE" dirty="0" err="1"/>
              <a:t>Social</a:t>
            </a:r>
            <a:r>
              <a:rPr lang="de-DE" dirty="0"/>
              <a:t> Security Law</a:t>
            </a:r>
          </a:p>
        </p:txBody>
      </p:sp>
      <p:sp>
        <p:nvSpPr>
          <p:cNvPr id="3" name="Inhaltsplatzhalter 2">
            <a:extLst>
              <a:ext uri="{FF2B5EF4-FFF2-40B4-BE49-F238E27FC236}">
                <a16:creationId xmlns="" xmlns:a16="http://schemas.microsoft.com/office/drawing/2014/main" id="{0D295B5B-D0A8-4103-907D-CDA05CCC72AC}"/>
              </a:ext>
            </a:extLst>
          </p:cNvPr>
          <p:cNvSpPr>
            <a:spLocks noGrp="1"/>
          </p:cNvSpPr>
          <p:nvPr>
            <p:ph idx="1"/>
          </p:nvPr>
        </p:nvSpPr>
        <p:spPr/>
        <p:txBody>
          <a:bodyPr/>
          <a:lstStyle/>
          <a:p>
            <a:pPr>
              <a:buFont typeface="Wingdings" panose="05000000000000000000" pitchFamily="2" charset="2"/>
              <a:buChar char="v"/>
            </a:pPr>
            <a:r>
              <a:rPr lang="de-DE" dirty="0" err="1"/>
              <a:t>Unemployment</a:t>
            </a:r>
            <a:r>
              <a:rPr lang="de-DE" dirty="0"/>
              <a:t> Insurance</a:t>
            </a:r>
          </a:p>
          <a:p>
            <a:pPr>
              <a:buFont typeface="Wingdings" panose="05000000000000000000" pitchFamily="2" charset="2"/>
              <a:buChar char="Ø"/>
            </a:pPr>
            <a:r>
              <a:rPr lang="de-DE" dirty="0"/>
              <a:t>The </a:t>
            </a:r>
            <a:r>
              <a:rPr lang="de-DE" dirty="0" err="1"/>
              <a:t>better</a:t>
            </a:r>
            <a:r>
              <a:rPr lang="de-DE" dirty="0"/>
              <a:t> </a:t>
            </a:r>
            <a:r>
              <a:rPr lang="de-DE" dirty="0" err="1"/>
              <a:t>the</a:t>
            </a:r>
            <a:r>
              <a:rPr lang="de-DE" dirty="0"/>
              <a:t> </a:t>
            </a:r>
            <a:r>
              <a:rPr lang="de-DE" dirty="0" err="1"/>
              <a:t>unemployment</a:t>
            </a:r>
            <a:r>
              <a:rPr lang="de-DE" dirty="0"/>
              <a:t> </a:t>
            </a:r>
            <a:r>
              <a:rPr lang="de-DE" dirty="0" err="1"/>
              <a:t>insurance</a:t>
            </a:r>
            <a:r>
              <a:rPr lang="de-DE" dirty="0"/>
              <a:t> </a:t>
            </a:r>
            <a:r>
              <a:rPr lang="de-DE" dirty="0" err="1"/>
              <a:t>system</a:t>
            </a:r>
            <a:r>
              <a:rPr lang="de-DE" dirty="0"/>
              <a:t> </a:t>
            </a:r>
            <a:r>
              <a:rPr lang="de-DE" dirty="0" err="1"/>
              <a:t>is</a:t>
            </a:r>
            <a:r>
              <a:rPr lang="de-DE" dirty="0"/>
              <a:t> </a:t>
            </a:r>
            <a:r>
              <a:rPr lang="de-DE" dirty="0" err="1"/>
              <a:t>the</a:t>
            </a:r>
            <a:r>
              <a:rPr lang="de-DE" dirty="0"/>
              <a:t> </a:t>
            </a:r>
            <a:r>
              <a:rPr lang="de-DE" dirty="0" err="1"/>
              <a:t>more</a:t>
            </a:r>
            <a:r>
              <a:rPr lang="de-DE" dirty="0"/>
              <a:t> flexible </a:t>
            </a:r>
            <a:r>
              <a:rPr lang="de-DE" dirty="0" err="1"/>
              <a:t>labor</a:t>
            </a:r>
            <a:r>
              <a:rPr lang="de-DE" dirty="0"/>
              <a:t> </a:t>
            </a:r>
            <a:r>
              <a:rPr lang="de-DE" dirty="0" err="1"/>
              <a:t>law</a:t>
            </a:r>
            <a:r>
              <a:rPr lang="de-DE" dirty="0"/>
              <a:t> </a:t>
            </a:r>
            <a:r>
              <a:rPr lang="de-DE" dirty="0" err="1"/>
              <a:t>can</a:t>
            </a:r>
            <a:r>
              <a:rPr lang="de-DE" dirty="0"/>
              <a:t> </a:t>
            </a:r>
            <a:r>
              <a:rPr lang="de-DE" dirty="0" err="1"/>
              <a:t>be</a:t>
            </a:r>
            <a:r>
              <a:rPr lang="de-DE" dirty="0"/>
              <a:t>?</a:t>
            </a:r>
          </a:p>
          <a:p>
            <a:pPr>
              <a:buFont typeface="Wingdings" panose="05000000000000000000" pitchFamily="2" charset="2"/>
              <a:buChar char="Ø"/>
            </a:pPr>
            <a:r>
              <a:rPr lang="de-DE" dirty="0" err="1"/>
              <a:t>Unemployment</a:t>
            </a:r>
            <a:r>
              <a:rPr lang="de-DE" dirty="0"/>
              <a:t> </a:t>
            </a:r>
            <a:r>
              <a:rPr lang="de-DE" dirty="0" err="1"/>
              <a:t>insurance</a:t>
            </a:r>
            <a:r>
              <a:rPr lang="de-DE" dirty="0"/>
              <a:t> </a:t>
            </a:r>
            <a:r>
              <a:rPr lang="de-DE" dirty="0" err="1"/>
              <a:t>does</a:t>
            </a:r>
            <a:r>
              <a:rPr lang="de-DE" dirty="0"/>
              <a:t> not </a:t>
            </a:r>
            <a:r>
              <a:rPr lang="de-DE" dirty="0" err="1"/>
              <a:t>only</a:t>
            </a:r>
            <a:r>
              <a:rPr lang="de-DE" dirty="0"/>
              <a:t> </a:t>
            </a:r>
            <a:r>
              <a:rPr lang="de-DE" dirty="0" err="1"/>
              <a:t>should</a:t>
            </a:r>
            <a:r>
              <a:rPr lang="de-DE" dirty="0"/>
              <a:t> (?) </a:t>
            </a:r>
            <a:r>
              <a:rPr lang="de-DE" dirty="0" err="1"/>
              <a:t>provide</a:t>
            </a:r>
            <a:r>
              <a:rPr lang="de-DE" dirty="0"/>
              <a:t> cash </a:t>
            </a:r>
            <a:r>
              <a:rPr lang="de-DE" dirty="0" err="1"/>
              <a:t>benefits</a:t>
            </a:r>
            <a:r>
              <a:rPr lang="de-DE" dirty="0"/>
              <a:t> in </a:t>
            </a:r>
            <a:r>
              <a:rPr lang="de-DE" dirty="0" err="1"/>
              <a:t>case</a:t>
            </a:r>
            <a:r>
              <a:rPr lang="de-DE" dirty="0"/>
              <a:t> of </a:t>
            </a:r>
            <a:r>
              <a:rPr lang="de-DE" dirty="0" err="1"/>
              <a:t>unemployment</a:t>
            </a:r>
            <a:r>
              <a:rPr lang="de-DE" dirty="0"/>
              <a:t> but also </a:t>
            </a:r>
            <a:r>
              <a:rPr lang="de-DE" dirty="0" err="1"/>
              <a:t>measures</a:t>
            </a:r>
            <a:r>
              <a:rPr lang="de-DE" dirty="0"/>
              <a:t> </a:t>
            </a:r>
            <a:r>
              <a:rPr lang="de-DE" dirty="0" err="1"/>
              <a:t>to</a:t>
            </a:r>
            <a:r>
              <a:rPr lang="de-DE" dirty="0"/>
              <a:t> </a:t>
            </a:r>
            <a:r>
              <a:rPr lang="de-DE" dirty="0" err="1"/>
              <a:t>reintegrate</a:t>
            </a:r>
            <a:r>
              <a:rPr lang="de-DE" dirty="0"/>
              <a:t> </a:t>
            </a:r>
            <a:r>
              <a:rPr lang="de-DE" dirty="0" err="1"/>
              <a:t>workers</a:t>
            </a:r>
            <a:r>
              <a:rPr lang="de-DE" dirty="0"/>
              <a:t> </a:t>
            </a:r>
            <a:r>
              <a:rPr lang="de-DE" dirty="0" err="1"/>
              <a:t>into</a:t>
            </a:r>
            <a:r>
              <a:rPr lang="de-DE" dirty="0"/>
              <a:t> </a:t>
            </a:r>
            <a:r>
              <a:rPr lang="de-DE" dirty="0" err="1"/>
              <a:t>employment</a:t>
            </a:r>
            <a:endParaRPr lang="de-DE" dirty="0"/>
          </a:p>
        </p:txBody>
      </p:sp>
    </p:spTree>
    <p:extLst>
      <p:ext uri="{BB962C8B-B14F-4D97-AF65-F5344CB8AC3E}">
        <p14:creationId xmlns:p14="http://schemas.microsoft.com/office/powerpoint/2010/main" val="189062217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 xmlns:a16="http://schemas.microsoft.com/office/drawing/2014/main" id="{5F04962B-DB98-4B18-9552-D0D367E7E271}"/>
              </a:ext>
            </a:extLst>
          </p:cNvPr>
          <p:cNvSpPr>
            <a:spLocks noGrp="1" noChangeArrowheads="1"/>
          </p:cNvSpPr>
          <p:nvPr>
            <p:ph type="title"/>
          </p:nvPr>
        </p:nvSpPr>
        <p:spPr>
          <a:xfrm>
            <a:off x="1447800" y="0"/>
            <a:ext cx="7696200" cy="914400"/>
          </a:xfrm>
        </p:spPr>
        <p:txBody>
          <a:bodyPr/>
          <a:lstStyle/>
          <a:p>
            <a:pPr eaLnBrk="1" hangingPunct="1"/>
            <a:r>
              <a:rPr lang="de-DE" altLang="de-DE" sz="2800"/>
              <a:t>Unemployment Insurance</a:t>
            </a:r>
          </a:p>
        </p:txBody>
      </p:sp>
      <p:sp>
        <p:nvSpPr>
          <p:cNvPr id="4099" name="Rectangle 3">
            <a:extLst>
              <a:ext uri="{FF2B5EF4-FFF2-40B4-BE49-F238E27FC236}">
                <a16:creationId xmlns="" xmlns:a16="http://schemas.microsoft.com/office/drawing/2014/main" id="{64A1EC21-2DA9-480B-8347-BF9B4210D333}"/>
              </a:ext>
            </a:extLst>
          </p:cNvPr>
          <p:cNvSpPr>
            <a:spLocks noGrp="1" noChangeArrowheads="1"/>
          </p:cNvSpPr>
          <p:nvPr>
            <p:ph type="body" idx="1"/>
          </p:nvPr>
        </p:nvSpPr>
        <p:spPr>
          <a:xfrm>
            <a:off x="228600" y="838200"/>
            <a:ext cx="8686800" cy="5029200"/>
          </a:xfrm>
        </p:spPr>
        <p:txBody>
          <a:bodyPr/>
          <a:lstStyle/>
          <a:p>
            <a:pPr marL="0" indent="0">
              <a:lnSpc>
                <a:spcPct val="90000"/>
              </a:lnSpc>
              <a:buFontTx/>
              <a:buNone/>
              <a:defRPr/>
            </a:pPr>
            <a:r>
              <a:rPr lang="de-DE" altLang="de-DE" sz="2000" dirty="0"/>
              <a:t> </a:t>
            </a:r>
          </a:p>
          <a:p>
            <a:pPr>
              <a:lnSpc>
                <a:spcPct val="90000"/>
              </a:lnSpc>
              <a:buFont typeface="Wingdings" panose="05000000000000000000" pitchFamily="2" charset="2"/>
              <a:buChar char="Ø"/>
              <a:defRPr/>
            </a:pPr>
            <a:r>
              <a:rPr lang="de-DE" altLang="zh-CN" sz="2400" dirty="0">
                <a:ea typeface="SimSun" pitchFamily="2" charset="-122"/>
              </a:rPr>
              <a:t>This </a:t>
            </a:r>
            <a:r>
              <a:rPr lang="de-DE" altLang="zh-CN" sz="2400" dirty="0" err="1">
                <a:ea typeface="SimSun" pitchFamily="2" charset="-122"/>
              </a:rPr>
              <a:t>is</a:t>
            </a:r>
            <a:r>
              <a:rPr lang="de-DE" altLang="zh-CN" sz="2400" dirty="0">
                <a:ea typeface="SimSun" pitchFamily="2" charset="-122"/>
              </a:rPr>
              <a:t> a </a:t>
            </a:r>
            <a:r>
              <a:rPr lang="de-DE" altLang="zh-CN" sz="2400" dirty="0" err="1">
                <a:ea typeface="SimSun" pitchFamily="2" charset="-122"/>
              </a:rPr>
              <a:t>system</a:t>
            </a:r>
            <a:r>
              <a:rPr lang="de-DE" altLang="zh-CN" sz="2400" dirty="0">
                <a:ea typeface="SimSun" pitchFamily="2" charset="-122"/>
              </a:rPr>
              <a:t> </a:t>
            </a:r>
            <a:r>
              <a:rPr lang="de-DE" altLang="zh-CN" sz="2400" dirty="0" err="1">
                <a:ea typeface="SimSun" pitchFamily="2" charset="-122"/>
              </a:rPr>
              <a:t>later</a:t>
            </a:r>
            <a:r>
              <a:rPr lang="de-DE" altLang="zh-CN" sz="2400" dirty="0">
                <a:ea typeface="SimSun" pitchFamily="2" charset="-122"/>
              </a:rPr>
              <a:t> </a:t>
            </a:r>
            <a:r>
              <a:rPr lang="de-DE" altLang="zh-CN" sz="2400" dirty="0" err="1">
                <a:ea typeface="SimSun" pitchFamily="2" charset="-122"/>
              </a:rPr>
              <a:t>established</a:t>
            </a:r>
            <a:r>
              <a:rPr lang="de-DE" altLang="zh-CN" sz="2400" dirty="0">
                <a:ea typeface="SimSun" pitchFamily="2" charset="-122"/>
              </a:rPr>
              <a:t> </a:t>
            </a:r>
            <a:r>
              <a:rPr lang="de-DE" altLang="zh-CN" sz="2400" dirty="0" err="1">
                <a:ea typeface="SimSun" pitchFamily="2" charset="-122"/>
              </a:rPr>
              <a:t>than</a:t>
            </a: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others</a:t>
            </a:r>
            <a:r>
              <a:rPr lang="de-DE" altLang="zh-CN" sz="2400" dirty="0">
                <a:ea typeface="SimSun" pitchFamily="2" charset="-122"/>
              </a:rPr>
              <a:t>. </a:t>
            </a:r>
          </a:p>
          <a:p>
            <a:pPr>
              <a:lnSpc>
                <a:spcPct val="90000"/>
              </a:lnSpc>
              <a:buFont typeface="Wingdings" panose="05000000000000000000" pitchFamily="2" charset="2"/>
              <a:buChar char="ü"/>
              <a:defRPr/>
            </a:pPr>
            <a:r>
              <a:rPr lang="de-DE" altLang="zh-CN" sz="2400" dirty="0">
                <a:ea typeface="SimSun" pitchFamily="2" charset="-122"/>
              </a:rPr>
              <a:t>               In </a:t>
            </a:r>
            <a:r>
              <a:rPr lang="de-DE" altLang="zh-CN" sz="2400" dirty="0" err="1">
                <a:ea typeface="SimSun" pitchFamily="2" charset="-122"/>
              </a:rPr>
              <a:t>the</a:t>
            </a:r>
            <a:r>
              <a:rPr lang="de-DE" altLang="zh-CN" sz="2400" dirty="0">
                <a:ea typeface="SimSun" pitchFamily="2" charset="-122"/>
              </a:rPr>
              <a:t> 1920s </a:t>
            </a:r>
            <a:r>
              <a:rPr lang="de-DE" altLang="zh-CN" sz="2400" dirty="0" err="1">
                <a:ea typeface="SimSun" pitchFamily="2" charset="-122"/>
              </a:rPr>
              <a:t>there</a:t>
            </a:r>
            <a:r>
              <a:rPr lang="de-DE" altLang="zh-CN" sz="2400" dirty="0">
                <a:ea typeface="SimSun" pitchFamily="2" charset="-122"/>
              </a:rPr>
              <a:t> was </a:t>
            </a:r>
            <a:r>
              <a:rPr lang="de-DE" altLang="zh-CN" sz="2400" dirty="0" err="1">
                <a:ea typeface="SimSun" pitchFamily="2" charset="-122"/>
              </a:rPr>
              <a:t>serious</a:t>
            </a:r>
            <a:r>
              <a:rPr lang="de-DE" altLang="zh-CN" sz="2400" dirty="0">
                <a:ea typeface="SimSun" pitchFamily="2" charset="-122"/>
              </a:rPr>
              <a:t> </a:t>
            </a:r>
          </a:p>
          <a:p>
            <a:pPr marL="0" indent="0">
              <a:lnSpc>
                <a:spcPct val="90000"/>
              </a:lnSpc>
              <a:buFontTx/>
              <a:buNone/>
              <a:defRPr/>
            </a:pPr>
            <a:r>
              <a:rPr lang="de-DE" altLang="zh-CN" sz="2400" dirty="0">
                <a:ea typeface="SimSun" pitchFamily="2" charset="-122"/>
              </a:rPr>
              <a:t>                   </a:t>
            </a:r>
            <a:r>
              <a:rPr lang="de-DE" altLang="zh-CN" sz="2400" dirty="0" err="1">
                <a:ea typeface="SimSun" pitchFamily="2" charset="-122"/>
              </a:rPr>
              <a:t>unemployment</a:t>
            </a:r>
            <a:r>
              <a:rPr lang="de-DE" altLang="zh-CN" sz="2400" dirty="0">
                <a:ea typeface="SimSun" pitchFamily="2" charset="-122"/>
              </a:rPr>
              <a:t> in Germany. </a:t>
            </a:r>
          </a:p>
          <a:p>
            <a:pPr>
              <a:lnSpc>
                <a:spcPct val="90000"/>
              </a:lnSpc>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Therefore</a:t>
            </a:r>
            <a:r>
              <a:rPr lang="de-DE" altLang="zh-CN" sz="2400" dirty="0">
                <a:ea typeface="SimSun" pitchFamily="2" charset="-122"/>
              </a:rPr>
              <a:t> a </a:t>
            </a:r>
            <a:r>
              <a:rPr lang="de-DE" altLang="zh-CN" sz="2400" dirty="0" err="1">
                <a:ea typeface="SimSun" pitchFamily="2" charset="-122"/>
              </a:rPr>
              <a:t>system</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unemployment</a:t>
            </a:r>
            <a:endParaRPr lang="de-DE" altLang="zh-CN" sz="2400" dirty="0">
              <a:ea typeface="SimSun" pitchFamily="2" charset="-122"/>
            </a:endParaRPr>
          </a:p>
          <a:p>
            <a:pPr marL="0" indent="0">
              <a:lnSpc>
                <a:spcPct val="90000"/>
              </a:lnSpc>
              <a:buFontTx/>
              <a:buNone/>
              <a:defRPr/>
            </a:pPr>
            <a:r>
              <a:rPr lang="de-DE" altLang="zh-CN" sz="2400" dirty="0">
                <a:ea typeface="SimSun" pitchFamily="2" charset="-122"/>
              </a:rPr>
              <a:t>                   </a:t>
            </a:r>
            <a:r>
              <a:rPr lang="de-DE" altLang="zh-CN" sz="2400" dirty="0" err="1">
                <a:ea typeface="SimSun" pitchFamily="2" charset="-122"/>
              </a:rPr>
              <a:t>insurance</a:t>
            </a:r>
            <a:r>
              <a:rPr lang="de-DE" altLang="zh-CN" sz="2400" dirty="0">
                <a:ea typeface="SimSun" pitchFamily="2" charset="-122"/>
              </a:rPr>
              <a:t> was </a:t>
            </a:r>
            <a:r>
              <a:rPr lang="de-DE" altLang="zh-CN" sz="2400" dirty="0" err="1">
                <a:ea typeface="SimSun" pitchFamily="2" charset="-122"/>
              </a:rPr>
              <a:t>created</a:t>
            </a:r>
            <a:r>
              <a:rPr lang="de-DE" altLang="zh-CN" sz="2400" dirty="0">
                <a:ea typeface="SimSun" pitchFamily="2" charset="-122"/>
              </a:rPr>
              <a:t>.</a:t>
            </a:r>
          </a:p>
          <a:p>
            <a:pPr>
              <a:lnSpc>
                <a:spcPct val="90000"/>
              </a:lnSpc>
              <a:buFont typeface="Wingdings" panose="05000000000000000000" pitchFamily="2" charset="2"/>
              <a:buChar char="Ø"/>
              <a:defRPr/>
            </a:pPr>
            <a:r>
              <a:rPr lang="de-DE" altLang="zh-CN" sz="2400" dirty="0" err="1">
                <a:ea typeface="SimSun" pitchFamily="2" charset="-122"/>
              </a:rPr>
              <a:t>What</a:t>
            </a: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t>
            </a:r>
            <a:r>
              <a:rPr lang="de-DE" altLang="zh-CN" sz="2400" dirty="0" err="1">
                <a:ea typeface="SimSun" pitchFamily="2" charset="-122"/>
              </a:rPr>
              <a:t>special</a:t>
            </a:r>
            <a:r>
              <a:rPr lang="de-DE" altLang="zh-CN" sz="2400" dirty="0">
                <a:ea typeface="SimSun" pitchFamily="2" charset="-122"/>
              </a:rPr>
              <a:t> </a:t>
            </a:r>
            <a:r>
              <a:rPr lang="de-DE" altLang="zh-CN" sz="2400" dirty="0" err="1">
                <a:ea typeface="SimSun" pitchFamily="2" charset="-122"/>
              </a:rPr>
              <a:t>with</a:t>
            </a:r>
            <a:r>
              <a:rPr lang="de-DE" altLang="zh-CN" sz="2400" dirty="0">
                <a:ea typeface="SimSun" pitchFamily="2" charset="-122"/>
              </a:rPr>
              <a:t> </a:t>
            </a:r>
            <a:r>
              <a:rPr lang="de-DE" altLang="zh-CN" sz="2400" dirty="0" err="1">
                <a:ea typeface="SimSun" pitchFamily="2" charset="-122"/>
              </a:rPr>
              <a:t>this</a:t>
            </a:r>
            <a:r>
              <a:rPr lang="de-DE" altLang="zh-CN" sz="2400" dirty="0">
                <a:ea typeface="SimSun" pitchFamily="2" charset="-122"/>
              </a:rPr>
              <a:t> </a:t>
            </a:r>
            <a:r>
              <a:rPr lang="de-DE" altLang="zh-CN" sz="2400" dirty="0" err="1">
                <a:ea typeface="SimSun" pitchFamily="2" charset="-122"/>
              </a:rPr>
              <a:t>system</a:t>
            </a: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t>
            </a:r>
            <a:r>
              <a:rPr lang="de-DE" altLang="zh-CN" sz="2400" dirty="0" err="1">
                <a:ea typeface="SimSun" pitchFamily="2" charset="-122"/>
              </a:rPr>
              <a:t>that</a:t>
            </a:r>
            <a:r>
              <a:rPr lang="de-DE" altLang="zh-CN" sz="2400" dirty="0">
                <a:ea typeface="SimSun" pitchFamily="2" charset="-122"/>
              </a:rPr>
              <a:t> </a:t>
            </a:r>
            <a:r>
              <a:rPr lang="de-DE" altLang="zh-CN" sz="2400" dirty="0" err="1">
                <a:ea typeface="SimSun" pitchFamily="2" charset="-122"/>
              </a:rPr>
              <a:t>it</a:t>
            </a: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t>
            </a:r>
            <a:r>
              <a:rPr lang="de-DE" altLang="zh-CN" sz="2400" dirty="0" err="1">
                <a:ea typeface="SimSun" pitchFamily="2" charset="-122"/>
              </a:rPr>
              <a:t>combined</a:t>
            </a:r>
            <a:r>
              <a:rPr lang="de-DE" altLang="zh-CN" sz="2400" dirty="0">
                <a:ea typeface="SimSun" pitchFamily="2" charset="-122"/>
              </a:rPr>
              <a:t> </a:t>
            </a:r>
            <a:r>
              <a:rPr lang="de-DE" altLang="zh-CN" sz="2400" dirty="0" err="1">
                <a:ea typeface="SimSun" pitchFamily="2" charset="-122"/>
              </a:rPr>
              <a:t>with</a:t>
            </a:r>
            <a:r>
              <a:rPr lang="de-DE" altLang="zh-CN" sz="2400" dirty="0">
                <a:ea typeface="SimSun" pitchFamily="2" charset="-122"/>
              </a:rPr>
              <a:t> a </a:t>
            </a:r>
            <a:r>
              <a:rPr lang="de-DE" altLang="zh-CN" sz="2400" dirty="0" err="1">
                <a:ea typeface="SimSun" pitchFamily="2" charset="-122"/>
              </a:rPr>
              <a:t>system</a:t>
            </a:r>
            <a:r>
              <a:rPr lang="de-DE" altLang="zh-CN" sz="2400" dirty="0">
                <a:ea typeface="SimSun" pitchFamily="2" charset="-122"/>
              </a:rPr>
              <a:t> </a:t>
            </a:r>
            <a:r>
              <a:rPr lang="de-DE" altLang="zh-CN" sz="2400" dirty="0" err="1">
                <a:ea typeface="SimSun" pitchFamily="2" charset="-122"/>
              </a:rPr>
              <a:t>helping</a:t>
            </a:r>
            <a:r>
              <a:rPr lang="de-DE" altLang="zh-CN" sz="2400" dirty="0">
                <a:ea typeface="SimSun" pitchFamily="2" charset="-122"/>
              </a:rPr>
              <a:t> </a:t>
            </a:r>
            <a:r>
              <a:rPr lang="de-DE" altLang="zh-CN" sz="2400" dirty="0" err="1">
                <a:ea typeface="SimSun" pitchFamily="2" charset="-122"/>
              </a:rPr>
              <a:t>people</a:t>
            </a:r>
            <a:r>
              <a:rPr lang="de-DE" altLang="zh-CN" sz="2400" dirty="0">
                <a:ea typeface="SimSun" pitchFamily="2" charset="-122"/>
              </a:rPr>
              <a:t> </a:t>
            </a:r>
            <a:r>
              <a:rPr lang="de-DE" altLang="zh-CN" sz="2400" dirty="0" err="1">
                <a:ea typeface="SimSun" pitchFamily="2" charset="-122"/>
              </a:rPr>
              <a:t>who</a:t>
            </a:r>
            <a:r>
              <a:rPr lang="de-DE" altLang="zh-CN" sz="2400" dirty="0">
                <a:ea typeface="SimSun" pitchFamily="2" charset="-122"/>
              </a:rPr>
              <a:t> </a:t>
            </a:r>
            <a:r>
              <a:rPr lang="de-DE" altLang="zh-CN" sz="2400" dirty="0" err="1">
                <a:ea typeface="SimSun" pitchFamily="2" charset="-122"/>
              </a:rPr>
              <a:t>are</a:t>
            </a:r>
            <a:r>
              <a:rPr lang="de-DE" altLang="zh-CN" sz="2400" dirty="0">
                <a:ea typeface="SimSun" pitchFamily="2" charset="-122"/>
              </a:rPr>
              <a:t> </a:t>
            </a:r>
            <a:r>
              <a:rPr lang="de-DE" altLang="zh-CN" sz="2400" dirty="0" err="1">
                <a:ea typeface="SimSun" pitchFamily="2" charset="-122"/>
              </a:rPr>
              <a:t>unemployed</a:t>
            </a:r>
            <a:r>
              <a:rPr lang="de-DE" altLang="zh-CN" sz="2400" dirty="0">
                <a:ea typeface="SimSun" pitchFamily="2" charset="-122"/>
              </a:rPr>
              <a:t> </a:t>
            </a:r>
            <a:r>
              <a:rPr lang="de-DE" altLang="zh-CN" sz="2400" dirty="0" err="1">
                <a:ea typeface="SimSun" pitchFamily="2" charset="-122"/>
              </a:rPr>
              <a:t>or</a:t>
            </a:r>
            <a:r>
              <a:rPr lang="de-DE" altLang="zh-CN" sz="2400" dirty="0">
                <a:ea typeface="SimSun" pitchFamily="2" charset="-122"/>
              </a:rPr>
              <a:t> </a:t>
            </a:r>
            <a:r>
              <a:rPr lang="de-DE" altLang="zh-CN" sz="2400" dirty="0" err="1">
                <a:ea typeface="SimSun" pitchFamily="2" charset="-122"/>
              </a:rPr>
              <a:t>maybe</a:t>
            </a:r>
            <a:r>
              <a:rPr lang="de-DE" altLang="zh-CN" sz="2400" dirty="0">
                <a:ea typeface="SimSun" pitchFamily="2" charset="-122"/>
              </a:rPr>
              <a:t> </a:t>
            </a:r>
            <a:r>
              <a:rPr lang="de-DE" altLang="zh-CN" sz="2400" dirty="0" err="1">
                <a:ea typeface="SimSun" pitchFamily="2" charset="-122"/>
              </a:rPr>
              <a:t>close</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unemployment</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find a </a:t>
            </a:r>
            <a:r>
              <a:rPr lang="de-DE" altLang="zh-CN" sz="2400" dirty="0" err="1">
                <a:ea typeface="SimSun" pitchFamily="2" charset="-122"/>
              </a:rPr>
              <a:t>new</a:t>
            </a:r>
            <a:r>
              <a:rPr lang="de-DE" altLang="zh-CN" sz="2400" dirty="0">
                <a:ea typeface="SimSun" pitchFamily="2" charset="-122"/>
              </a:rPr>
              <a:t> </a:t>
            </a:r>
            <a:r>
              <a:rPr lang="de-DE" altLang="zh-CN" sz="2400" dirty="0" err="1">
                <a:ea typeface="SimSun" pitchFamily="2" charset="-122"/>
              </a:rPr>
              <a:t>job</a:t>
            </a:r>
            <a:r>
              <a:rPr lang="de-DE" altLang="zh-CN" sz="2400" dirty="0">
                <a:ea typeface="SimSun" pitchFamily="2" charset="-122"/>
              </a:rPr>
              <a:t>.</a:t>
            </a:r>
          </a:p>
          <a:p>
            <a:pPr>
              <a:lnSpc>
                <a:spcPct val="90000"/>
              </a:lnSpc>
              <a:buFont typeface="Wingdings" panose="05000000000000000000" pitchFamily="2" charset="2"/>
              <a:buChar char="Ø"/>
              <a:defRPr/>
            </a:pPr>
            <a:r>
              <a:rPr lang="de-DE" altLang="zh-CN" sz="2400" dirty="0">
                <a:ea typeface="SimSun" pitchFamily="2" charset="-122"/>
              </a:rPr>
              <a:t>This </a:t>
            </a:r>
            <a:r>
              <a:rPr lang="de-DE" altLang="zh-CN" sz="2400" dirty="0" err="1">
                <a:ea typeface="SimSun" pitchFamily="2" charset="-122"/>
              </a:rPr>
              <a:t>system</a:t>
            </a:r>
            <a:r>
              <a:rPr lang="de-DE" altLang="zh-CN" sz="2400" dirty="0">
                <a:ea typeface="SimSun" pitchFamily="2" charset="-122"/>
              </a:rPr>
              <a:t> was </a:t>
            </a:r>
            <a:r>
              <a:rPr lang="de-DE" altLang="zh-CN" sz="2400" dirty="0" err="1">
                <a:ea typeface="SimSun" pitchFamily="2" charset="-122"/>
              </a:rPr>
              <a:t>very</a:t>
            </a:r>
            <a:r>
              <a:rPr lang="de-DE" altLang="zh-CN" sz="2400" dirty="0">
                <a:ea typeface="SimSun" pitchFamily="2" charset="-122"/>
              </a:rPr>
              <a:t> </a:t>
            </a:r>
            <a:r>
              <a:rPr lang="de-DE" altLang="zh-CN" sz="2400" dirty="0" err="1">
                <a:ea typeface="SimSun" pitchFamily="2" charset="-122"/>
              </a:rPr>
              <a:t>much</a:t>
            </a:r>
            <a:r>
              <a:rPr lang="de-DE" altLang="zh-CN" sz="2400" dirty="0">
                <a:ea typeface="SimSun" pitchFamily="2" charset="-122"/>
              </a:rPr>
              <a:t> </a:t>
            </a:r>
            <a:r>
              <a:rPr lang="de-DE" altLang="zh-CN" sz="2400" dirty="0" err="1">
                <a:ea typeface="SimSun" pitchFamily="2" charset="-122"/>
              </a:rPr>
              <a:t>changed</a:t>
            </a:r>
            <a:r>
              <a:rPr lang="de-DE" altLang="zh-CN" sz="2400" dirty="0">
                <a:ea typeface="SimSun" pitchFamily="2" charset="-122"/>
              </a:rPr>
              <a:t> in 1968 </a:t>
            </a:r>
            <a:r>
              <a:rPr lang="de-DE" altLang="zh-CN" sz="2400" dirty="0" err="1">
                <a:ea typeface="SimSun" pitchFamily="2" charset="-122"/>
              </a:rPr>
              <a:t>and</a:t>
            </a: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t>
            </a:r>
            <a:r>
              <a:rPr lang="de-DE" altLang="zh-CN" sz="2400" dirty="0" err="1">
                <a:ea typeface="SimSun" pitchFamily="2" charset="-122"/>
              </a:rPr>
              <a:t>now</a:t>
            </a:r>
            <a:r>
              <a:rPr lang="de-DE" altLang="zh-CN" sz="2400" dirty="0">
                <a:ea typeface="SimSun" pitchFamily="2" charset="-122"/>
              </a:rPr>
              <a:t> </a:t>
            </a:r>
            <a:r>
              <a:rPr lang="de-DE" altLang="zh-CN" sz="2400" dirty="0" err="1">
                <a:ea typeface="SimSun" pitchFamily="2" charset="-122"/>
              </a:rPr>
              <a:t>called</a:t>
            </a:r>
            <a:r>
              <a:rPr lang="de-DE" altLang="zh-CN" sz="2400" dirty="0">
                <a:ea typeface="SimSun" pitchFamily="2" charset="-122"/>
              </a:rPr>
              <a:t> </a:t>
            </a:r>
            <a:r>
              <a:rPr lang="de-DE" altLang="zh-CN" sz="2400" dirty="0" err="1">
                <a:ea typeface="SimSun" pitchFamily="2" charset="-122"/>
              </a:rPr>
              <a:t>something</a:t>
            </a:r>
            <a:r>
              <a:rPr lang="de-DE" altLang="zh-CN" sz="2400" dirty="0">
                <a:ea typeface="SimSun" pitchFamily="2" charset="-122"/>
              </a:rPr>
              <a:t> like Work Promotion Law </a:t>
            </a:r>
          </a:p>
          <a:p>
            <a:pPr marL="0" indent="0" eaLnBrk="1" hangingPunct="1">
              <a:buFontTx/>
              <a:buNone/>
              <a:defRPr/>
            </a:pPr>
            <a:endParaRPr lang="de-DE" altLang="de-DE"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564714F-70DD-409E-BDFF-B8DC11F1BAA8}"/>
              </a:ext>
            </a:extLst>
          </p:cNvPr>
          <p:cNvSpPr>
            <a:spLocks noGrp="1"/>
          </p:cNvSpPr>
          <p:nvPr>
            <p:ph type="title"/>
          </p:nvPr>
        </p:nvSpPr>
        <p:spPr/>
        <p:txBody>
          <a:bodyPr/>
          <a:lstStyle/>
          <a:p>
            <a:r>
              <a:rPr lang="de-DE" dirty="0" err="1"/>
              <a:t>Flexicurity</a:t>
            </a:r>
            <a:endParaRPr lang="de-DE" dirty="0"/>
          </a:p>
        </p:txBody>
      </p:sp>
      <p:sp>
        <p:nvSpPr>
          <p:cNvPr id="3" name="Inhaltsplatzhalter 2">
            <a:extLst>
              <a:ext uri="{FF2B5EF4-FFF2-40B4-BE49-F238E27FC236}">
                <a16:creationId xmlns="" xmlns:a16="http://schemas.microsoft.com/office/drawing/2014/main" id="{E8815E68-9169-4520-8773-BF4DBEC7991E}"/>
              </a:ext>
            </a:extLst>
          </p:cNvPr>
          <p:cNvSpPr>
            <a:spLocks noGrp="1"/>
          </p:cNvSpPr>
          <p:nvPr>
            <p:ph idx="1"/>
          </p:nvPr>
        </p:nvSpPr>
        <p:spPr/>
        <p:txBody>
          <a:bodyPr/>
          <a:lstStyle/>
          <a:p>
            <a:pPr marL="0" indent="0">
              <a:buNone/>
            </a:pPr>
            <a:r>
              <a:rPr lang="en-US" sz="2400" dirty="0"/>
              <a:t>(</a:t>
            </a:r>
            <a:r>
              <a:rPr lang="en-US" sz="2800" dirty="0"/>
              <a:t>3) Flexicurity approaches are not about one single </a:t>
            </a:r>
            <a:r>
              <a:rPr lang="en-US" sz="2800" dirty="0" err="1"/>
              <a:t>labour</a:t>
            </a:r>
            <a:r>
              <a:rPr lang="en-US" sz="2800" dirty="0"/>
              <a:t> market or working life model, nor about a single policy strategy: they should be tailored to the specific circumstances of each Member State. Flexicurity implies a balance between rights and responsibilities of all concerned. Based on the common principles, each Member State should develop its own flexicurity arrangements. Progress should be effectively monitored.</a:t>
            </a:r>
          </a:p>
        </p:txBody>
      </p:sp>
    </p:spTree>
    <p:extLst>
      <p:ext uri="{BB962C8B-B14F-4D97-AF65-F5344CB8AC3E}">
        <p14:creationId xmlns:p14="http://schemas.microsoft.com/office/powerpoint/2010/main" val="363407710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a:extLst>
              <a:ext uri="{FF2B5EF4-FFF2-40B4-BE49-F238E27FC236}">
                <a16:creationId xmlns="" xmlns:a16="http://schemas.microsoft.com/office/drawing/2014/main" id="{07A1BD4F-02D9-460D-938F-79E98436264E}"/>
              </a:ext>
            </a:extLst>
          </p:cNvPr>
          <p:cNvSpPr>
            <a:spLocks noGrp="1"/>
          </p:cNvSpPr>
          <p:nvPr>
            <p:ph type="title"/>
          </p:nvPr>
        </p:nvSpPr>
        <p:spPr/>
        <p:txBody>
          <a:bodyPr/>
          <a:lstStyle/>
          <a:p>
            <a:pPr eaLnBrk="1" hangingPunct="1"/>
            <a:r>
              <a:rPr lang="de-DE" altLang="de-DE" sz="2800"/>
              <a:t>Unemployment Insurance</a:t>
            </a:r>
          </a:p>
        </p:txBody>
      </p:sp>
      <p:sp>
        <p:nvSpPr>
          <p:cNvPr id="5123" name="Inhaltsplatzhalter 2">
            <a:extLst>
              <a:ext uri="{FF2B5EF4-FFF2-40B4-BE49-F238E27FC236}">
                <a16:creationId xmlns="" xmlns:a16="http://schemas.microsoft.com/office/drawing/2014/main" id="{1DA33FA8-CE0D-4A17-9E76-CE2F93E080B9}"/>
              </a:ext>
            </a:extLst>
          </p:cNvPr>
          <p:cNvSpPr>
            <a:spLocks noGrp="1"/>
          </p:cNvSpPr>
          <p:nvPr>
            <p:ph idx="1"/>
          </p:nvPr>
        </p:nvSpPr>
        <p:spPr/>
        <p:txBody>
          <a:bodyPr/>
          <a:lstStyle/>
          <a:p>
            <a:pPr>
              <a:buFont typeface="Wingdings" panose="05000000000000000000" pitchFamily="2" charset="2"/>
              <a:buChar char="Ø"/>
              <a:defRPr/>
            </a:pPr>
            <a:r>
              <a:rPr lang="de-DE" altLang="zh-CN" sz="2400" dirty="0">
                <a:ea typeface="SimSun" pitchFamily="2" charset="-122"/>
              </a:rPr>
              <a:t>The </a:t>
            </a:r>
            <a:r>
              <a:rPr lang="de-DE" altLang="zh-CN" sz="2400" dirty="0" err="1">
                <a:ea typeface="SimSun" pitchFamily="2" charset="-122"/>
              </a:rPr>
              <a:t>special</a:t>
            </a:r>
            <a:r>
              <a:rPr lang="de-DE" altLang="zh-CN" sz="2400" dirty="0">
                <a:ea typeface="SimSun" pitchFamily="2" charset="-122"/>
              </a:rPr>
              <a:t> </a:t>
            </a:r>
            <a:r>
              <a:rPr lang="de-DE" altLang="zh-CN" sz="2400" dirty="0" err="1">
                <a:ea typeface="SimSun" pitchFamily="2" charset="-122"/>
              </a:rPr>
              <a:t>character</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this</a:t>
            </a:r>
            <a:r>
              <a:rPr lang="de-DE" altLang="zh-CN" sz="2400" dirty="0">
                <a:ea typeface="SimSun" pitchFamily="2" charset="-122"/>
              </a:rPr>
              <a:t> </a:t>
            </a:r>
            <a:r>
              <a:rPr lang="de-DE" altLang="zh-CN" sz="2400" dirty="0" err="1">
                <a:ea typeface="SimSun" pitchFamily="2" charset="-122"/>
              </a:rPr>
              <a:t>system</a:t>
            </a:r>
            <a:r>
              <a:rPr lang="de-DE" altLang="zh-CN" sz="2400" dirty="0">
                <a:ea typeface="SimSun" pitchFamily="2" charset="-122"/>
              </a:rPr>
              <a:t> </a:t>
            </a:r>
            <a:r>
              <a:rPr lang="de-DE" altLang="zh-CN" sz="2400" dirty="0" err="1">
                <a:ea typeface="SimSun" pitchFamily="2" charset="-122"/>
              </a:rPr>
              <a:t>now</a:t>
            </a: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t>
            </a:r>
            <a:r>
              <a:rPr lang="de-DE" altLang="zh-CN" sz="2400" dirty="0" err="1">
                <a:ea typeface="SimSun" pitchFamily="2" charset="-122"/>
              </a:rPr>
              <a:t>that</a:t>
            </a:r>
            <a:r>
              <a:rPr lang="de-DE" altLang="zh-CN" sz="2400" dirty="0">
                <a:ea typeface="SimSun" pitchFamily="2" charset="-122"/>
              </a:rPr>
              <a:t> </a:t>
            </a:r>
            <a:r>
              <a:rPr lang="de-DE" altLang="zh-CN" sz="2400" dirty="0" err="1">
                <a:ea typeface="SimSun" pitchFamily="2" charset="-122"/>
              </a:rPr>
              <a:t>it</a:t>
            </a:r>
            <a:r>
              <a:rPr lang="de-DE" altLang="zh-CN" sz="2400" dirty="0">
                <a:ea typeface="SimSun" pitchFamily="2" charset="-122"/>
              </a:rPr>
              <a:t> </a:t>
            </a:r>
            <a:r>
              <a:rPr lang="de-DE" altLang="zh-CN" sz="2400" dirty="0" err="1">
                <a:ea typeface="SimSun" pitchFamily="2" charset="-122"/>
              </a:rPr>
              <a:t>primarily</a:t>
            </a:r>
            <a:r>
              <a:rPr lang="de-DE" altLang="zh-CN" sz="2400" dirty="0">
                <a:ea typeface="SimSun" pitchFamily="2" charset="-122"/>
              </a:rPr>
              <a:t> </a:t>
            </a:r>
            <a:r>
              <a:rPr lang="de-DE" altLang="zh-CN" sz="2400" dirty="0" err="1">
                <a:ea typeface="SimSun" pitchFamily="2" charset="-122"/>
              </a:rPr>
              <a:t>tries</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avoid</a:t>
            </a:r>
            <a:r>
              <a:rPr lang="de-DE" altLang="zh-CN" sz="2400" dirty="0">
                <a:ea typeface="SimSun" pitchFamily="2" charset="-122"/>
              </a:rPr>
              <a:t> </a:t>
            </a:r>
            <a:r>
              <a:rPr lang="de-DE" altLang="zh-CN" sz="2400" dirty="0" err="1">
                <a:ea typeface="SimSun" pitchFamily="2" charset="-122"/>
              </a:rPr>
              <a:t>unemployment</a:t>
            </a:r>
            <a:endParaRPr lang="de-DE" altLang="zh-CN" sz="2400" dirty="0">
              <a:ea typeface="SimSun" pitchFamily="2" charset="-122"/>
            </a:endParaRPr>
          </a:p>
          <a:p>
            <a:pPr>
              <a:buFont typeface="Wingdings" panose="05000000000000000000" pitchFamily="2" charset="2"/>
              <a:buChar char="ü"/>
              <a:defRPr/>
            </a:pPr>
            <a:r>
              <a:rPr lang="de-DE" altLang="zh-CN" sz="2400" dirty="0">
                <a:ea typeface="SimSun" pitchFamily="2" charset="-122"/>
              </a:rPr>
              <a:t>    So </a:t>
            </a:r>
            <a:r>
              <a:rPr lang="de-DE" altLang="zh-CN" sz="2400" dirty="0" err="1">
                <a:ea typeface="SimSun" pitchFamily="2" charset="-122"/>
              </a:rPr>
              <a:t>it</a:t>
            </a:r>
            <a:r>
              <a:rPr lang="de-DE" altLang="zh-CN" sz="2400" dirty="0">
                <a:ea typeface="SimSun" pitchFamily="2" charset="-122"/>
              </a:rPr>
              <a:t> </a:t>
            </a:r>
            <a:r>
              <a:rPr lang="de-DE" altLang="zh-CN" sz="2400" dirty="0" err="1">
                <a:ea typeface="SimSun" pitchFamily="2" charset="-122"/>
              </a:rPr>
              <a:t>contains</a:t>
            </a:r>
            <a:r>
              <a:rPr lang="de-DE" altLang="zh-CN" sz="2400" dirty="0">
                <a:ea typeface="SimSun" pitchFamily="2" charset="-122"/>
              </a:rPr>
              <a:t> a </a:t>
            </a:r>
            <a:r>
              <a:rPr lang="de-DE" altLang="zh-CN" sz="2400" dirty="0" err="1">
                <a:ea typeface="SimSun" pitchFamily="2" charset="-122"/>
              </a:rPr>
              <a:t>lot</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measures</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avoid</a:t>
            </a:r>
            <a:r>
              <a:rPr lang="de-DE" altLang="zh-CN" sz="2400" dirty="0">
                <a:ea typeface="SimSun" pitchFamily="2" charset="-122"/>
              </a:rPr>
              <a:t> </a:t>
            </a:r>
          </a:p>
          <a:p>
            <a:pPr marL="0" indent="0">
              <a:buFontTx/>
              <a:buNone/>
              <a:defRPr/>
            </a:pPr>
            <a:r>
              <a:rPr lang="de-DE" altLang="zh-CN" sz="2400" dirty="0">
                <a:ea typeface="SimSun" pitchFamily="2" charset="-122"/>
              </a:rPr>
              <a:t>        </a:t>
            </a:r>
            <a:r>
              <a:rPr lang="de-DE" altLang="zh-CN" sz="2400" dirty="0" err="1">
                <a:ea typeface="SimSun" pitchFamily="2" charset="-122"/>
              </a:rPr>
              <a:t>unemployment</a:t>
            </a:r>
            <a:r>
              <a:rPr lang="de-DE" altLang="zh-CN" sz="2400" dirty="0">
                <a:ea typeface="SimSun" pitchFamily="2" charset="-122"/>
              </a:rPr>
              <a:t> </a:t>
            </a:r>
            <a:r>
              <a:rPr lang="de-DE" altLang="zh-CN" sz="2400" dirty="0" err="1">
                <a:ea typeface="SimSun" pitchFamily="2" charset="-122"/>
              </a:rPr>
              <a:t>and</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keep</a:t>
            </a:r>
            <a:r>
              <a:rPr lang="de-DE" altLang="zh-CN" sz="2400" dirty="0">
                <a:ea typeface="SimSun" pitchFamily="2" charset="-122"/>
              </a:rPr>
              <a:t> </a:t>
            </a:r>
            <a:r>
              <a:rPr lang="de-DE" altLang="zh-CN" sz="2400" dirty="0" err="1">
                <a:ea typeface="SimSun" pitchFamily="2" charset="-122"/>
              </a:rPr>
              <a:t>people</a:t>
            </a:r>
            <a:r>
              <a:rPr lang="de-DE" altLang="zh-CN" sz="2400" dirty="0">
                <a:ea typeface="SimSun" pitchFamily="2" charset="-122"/>
              </a:rPr>
              <a:t> in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job</a:t>
            </a:r>
            <a:endParaRPr lang="de-DE" altLang="zh-CN" sz="2400" dirty="0">
              <a:ea typeface="SimSun" pitchFamily="2" charset="-122"/>
            </a:endParaRPr>
          </a:p>
          <a:p>
            <a:pPr>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There</a:t>
            </a:r>
            <a:r>
              <a:rPr lang="de-DE" altLang="zh-CN" sz="2400" dirty="0">
                <a:ea typeface="SimSun" pitchFamily="2" charset="-122"/>
              </a:rPr>
              <a:t> </a:t>
            </a:r>
            <a:r>
              <a:rPr lang="de-DE" altLang="zh-CN" sz="2400" dirty="0" err="1">
                <a:ea typeface="SimSun" pitchFamily="2" charset="-122"/>
              </a:rPr>
              <a:t>are</a:t>
            </a:r>
            <a:r>
              <a:rPr lang="de-DE" altLang="zh-CN" sz="2400" dirty="0">
                <a:ea typeface="SimSun" pitchFamily="2" charset="-122"/>
              </a:rPr>
              <a:t> </a:t>
            </a:r>
            <a:r>
              <a:rPr lang="de-DE" altLang="zh-CN" sz="2400" dirty="0" err="1">
                <a:ea typeface="SimSun" pitchFamily="2" charset="-122"/>
              </a:rPr>
              <a:t>measures</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training</a:t>
            </a:r>
            <a:r>
              <a:rPr lang="de-DE" altLang="zh-CN" sz="2400" dirty="0">
                <a:ea typeface="SimSun" pitchFamily="2" charset="-122"/>
              </a:rPr>
              <a:t> </a:t>
            </a:r>
            <a:r>
              <a:rPr lang="de-DE" altLang="zh-CN" sz="2400" dirty="0" err="1">
                <a:ea typeface="SimSun" pitchFamily="2" charset="-122"/>
              </a:rPr>
              <a:t>and</a:t>
            </a:r>
            <a:r>
              <a:rPr lang="de-DE" altLang="zh-CN" sz="2400" dirty="0">
                <a:ea typeface="SimSun" pitchFamily="2" charset="-122"/>
              </a:rPr>
              <a:t> </a:t>
            </a:r>
            <a:r>
              <a:rPr lang="de-DE" altLang="zh-CN" sz="2400" dirty="0" err="1">
                <a:ea typeface="SimSun" pitchFamily="2" charset="-122"/>
              </a:rPr>
              <a:t>retraining</a:t>
            </a:r>
            <a:r>
              <a:rPr lang="de-DE" altLang="zh-CN" sz="2400" dirty="0">
                <a:ea typeface="SimSun" pitchFamily="2" charset="-122"/>
              </a:rPr>
              <a:t> </a:t>
            </a:r>
          </a:p>
          <a:p>
            <a:pPr>
              <a:buFont typeface="Wingdings" panose="05000000000000000000" pitchFamily="2" charset="2"/>
              <a:buChar char="Ø"/>
              <a:defRPr/>
            </a:pPr>
            <a:r>
              <a:rPr lang="de-DE" altLang="zh-CN" sz="2400" dirty="0">
                <a:ea typeface="SimSun" pitchFamily="2" charset="-122"/>
              </a:rPr>
              <a:t>In </a:t>
            </a:r>
            <a:r>
              <a:rPr lang="de-DE" altLang="zh-CN" sz="2400" dirty="0" err="1">
                <a:ea typeface="SimSun" pitchFamily="2" charset="-122"/>
              </a:rPr>
              <a:t>the</a:t>
            </a:r>
            <a:r>
              <a:rPr lang="de-DE" altLang="zh-CN" sz="2400" dirty="0">
                <a:ea typeface="SimSun" pitchFamily="2" charset="-122"/>
              </a:rPr>
              <a:t> end </a:t>
            </a:r>
            <a:r>
              <a:rPr lang="de-DE" altLang="zh-CN" sz="2400" dirty="0" err="1">
                <a:ea typeface="SimSun" pitchFamily="2" charset="-122"/>
              </a:rPr>
              <a:t>there</a:t>
            </a:r>
            <a:r>
              <a:rPr lang="de-DE" altLang="zh-CN" sz="2400" dirty="0">
                <a:ea typeface="SimSun" pitchFamily="2" charset="-122"/>
              </a:rPr>
              <a:t> </a:t>
            </a:r>
            <a:r>
              <a:rPr lang="de-DE" altLang="zh-CN" sz="2400" dirty="0" err="1">
                <a:ea typeface="SimSun" pitchFamily="2" charset="-122"/>
              </a:rPr>
              <a:t>are</a:t>
            </a:r>
            <a:r>
              <a:rPr lang="de-DE" altLang="zh-CN" sz="2400" dirty="0">
                <a:ea typeface="SimSun" pitchFamily="2" charset="-122"/>
              </a:rPr>
              <a:t> </a:t>
            </a:r>
            <a:r>
              <a:rPr lang="de-DE" altLang="zh-CN" sz="2400" dirty="0" err="1">
                <a:ea typeface="SimSun" pitchFamily="2" charset="-122"/>
              </a:rPr>
              <a:t>two</a:t>
            </a:r>
            <a:r>
              <a:rPr lang="de-DE" altLang="zh-CN" sz="2400" dirty="0">
                <a:ea typeface="SimSun" pitchFamily="2" charset="-122"/>
              </a:rPr>
              <a:t> </a:t>
            </a:r>
            <a:r>
              <a:rPr lang="de-DE" altLang="zh-CN" sz="2400" dirty="0" err="1">
                <a:ea typeface="SimSun" pitchFamily="2" charset="-122"/>
              </a:rPr>
              <a:t>major</a:t>
            </a:r>
            <a:r>
              <a:rPr lang="de-DE" altLang="zh-CN" sz="2400" dirty="0">
                <a:ea typeface="SimSun" pitchFamily="2" charset="-122"/>
              </a:rPr>
              <a:t> </a:t>
            </a:r>
            <a:r>
              <a:rPr lang="de-DE" altLang="zh-CN" sz="2400" dirty="0" err="1">
                <a:ea typeface="SimSun" pitchFamily="2" charset="-122"/>
              </a:rPr>
              <a:t>parts</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system</a:t>
            </a:r>
            <a:endParaRPr lang="de-DE" altLang="zh-CN" sz="2400" dirty="0">
              <a:ea typeface="SimSun" pitchFamily="2" charset="-122"/>
            </a:endParaRPr>
          </a:p>
          <a:p>
            <a:pPr>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one</a:t>
            </a: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all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measures</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avoid</a:t>
            </a:r>
            <a:r>
              <a:rPr lang="de-DE" altLang="zh-CN" sz="2400" dirty="0">
                <a:ea typeface="SimSun" pitchFamily="2" charset="-122"/>
              </a:rPr>
              <a:t> </a:t>
            </a:r>
            <a:r>
              <a:rPr lang="de-DE" altLang="zh-CN" sz="2400" dirty="0" err="1">
                <a:ea typeface="SimSun" pitchFamily="2" charset="-122"/>
              </a:rPr>
              <a:t>unemployment</a:t>
            </a:r>
            <a:r>
              <a:rPr lang="de-DE" altLang="zh-CN" sz="2400" dirty="0">
                <a:ea typeface="SimSun" pitchFamily="2" charset="-122"/>
              </a:rPr>
              <a:t> </a:t>
            </a:r>
          </a:p>
          <a:p>
            <a:pPr marL="0" indent="0">
              <a:buFontTx/>
              <a:buNone/>
              <a:defRPr/>
            </a:pPr>
            <a:r>
              <a:rPr lang="de-DE" altLang="zh-CN" sz="2400" dirty="0">
                <a:ea typeface="SimSun" pitchFamily="2" charset="-122"/>
              </a:rPr>
              <a:t>         </a:t>
            </a:r>
            <a:r>
              <a:rPr lang="de-DE" altLang="zh-CN" sz="2400" dirty="0" err="1">
                <a:ea typeface="SimSun" pitchFamily="2" charset="-122"/>
              </a:rPr>
              <a:t>kind</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preventive</a:t>
            </a:r>
            <a:r>
              <a:rPr lang="de-DE" altLang="zh-CN" sz="2400" dirty="0">
                <a:ea typeface="SimSun" pitchFamily="2" charset="-122"/>
              </a:rPr>
              <a:t> </a:t>
            </a:r>
            <a:r>
              <a:rPr lang="de-DE" altLang="zh-CN" sz="2400" dirty="0" err="1">
                <a:ea typeface="SimSun" pitchFamily="2" charset="-122"/>
              </a:rPr>
              <a:t>measures</a:t>
            </a:r>
            <a:endParaRPr lang="de-DE" altLang="zh-CN" sz="2400" dirty="0">
              <a:ea typeface="SimSun" pitchFamily="2" charset="-122"/>
            </a:endParaRPr>
          </a:p>
          <a:p>
            <a:pPr>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other</a:t>
            </a: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t>
            </a:r>
            <a:r>
              <a:rPr lang="de-DE" altLang="zh-CN" sz="2400" dirty="0" err="1">
                <a:ea typeface="SimSun" pitchFamily="2" charset="-122"/>
              </a:rPr>
              <a:t>compensation</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loss</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income</a:t>
            </a:r>
            <a:r>
              <a:rPr lang="de-DE" altLang="zh-CN" sz="2400" dirty="0">
                <a:ea typeface="SimSun" pitchFamily="2" charset="-122"/>
              </a:rPr>
              <a:t> in</a:t>
            </a:r>
          </a:p>
          <a:p>
            <a:pPr marL="0" indent="0">
              <a:buFontTx/>
              <a:buNone/>
              <a:defRPr/>
            </a:pPr>
            <a:r>
              <a:rPr lang="de-DE" altLang="zh-CN" sz="2400" dirty="0">
                <a:ea typeface="SimSun" pitchFamily="2" charset="-122"/>
              </a:rPr>
              <a:t>         </a:t>
            </a:r>
            <a:r>
              <a:rPr lang="de-DE" altLang="zh-CN" sz="2400" dirty="0" err="1">
                <a:ea typeface="SimSun" pitchFamily="2" charset="-122"/>
              </a:rPr>
              <a:t>case</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unemployment</a:t>
            </a:r>
            <a:endParaRPr lang="de-DE" altLang="zh-CN" sz="2400" dirty="0">
              <a:ea typeface="SimSun" pitchFamily="2" charset="-122"/>
            </a:endParaRPr>
          </a:p>
          <a:p>
            <a:pPr marL="0" indent="0" eaLnBrk="1" hangingPunct="1">
              <a:buFontTx/>
              <a:buNone/>
              <a:defRPr/>
            </a:pPr>
            <a:endParaRPr lang="de-DE" altLang="de-DE" sz="2000"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a:extLst>
              <a:ext uri="{FF2B5EF4-FFF2-40B4-BE49-F238E27FC236}">
                <a16:creationId xmlns="" xmlns:a16="http://schemas.microsoft.com/office/drawing/2014/main" id="{413013D0-CBAE-4C1E-8DCD-35362BDDB492}"/>
              </a:ext>
            </a:extLst>
          </p:cNvPr>
          <p:cNvSpPr>
            <a:spLocks noGrp="1"/>
          </p:cNvSpPr>
          <p:nvPr>
            <p:ph type="title"/>
          </p:nvPr>
        </p:nvSpPr>
        <p:spPr/>
        <p:txBody>
          <a:bodyPr/>
          <a:lstStyle/>
          <a:p>
            <a:r>
              <a:rPr lang="de-DE" altLang="de-DE"/>
              <a:t>Unemployment Insurance</a:t>
            </a:r>
          </a:p>
        </p:txBody>
      </p:sp>
      <p:sp>
        <p:nvSpPr>
          <p:cNvPr id="3" name="Inhaltsplatzhalter 2">
            <a:extLst>
              <a:ext uri="{FF2B5EF4-FFF2-40B4-BE49-F238E27FC236}">
                <a16:creationId xmlns="" xmlns:a16="http://schemas.microsoft.com/office/drawing/2014/main" id="{0DAC0154-F3AC-46A7-94B2-A10F42FCCE7F}"/>
              </a:ext>
            </a:extLst>
          </p:cNvPr>
          <p:cNvSpPr>
            <a:spLocks noGrp="1"/>
          </p:cNvSpPr>
          <p:nvPr>
            <p:ph idx="1"/>
          </p:nvPr>
        </p:nvSpPr>
        <p:spPr/>
        <p:txBody>
          <a:bodyPr/>
          <a:lstStyle/>
          <a:p>
            <a:pPr>
              <a:buFontTx/>
              <a:buBlip>
                <a:blip r:embed="rId2"/>
              </a:buBlip>
              <a:defRPr/>
            </a:pPr>
            <a:r>
              <a:rPr lang="de-DE" altLang="zh-CN" dirty="0">
                <a:ea typeface="SimSun" pitchFamily="2" charset="-122"/>
              </a:rPr>
              <a:t>Administration</a:t>
            </a:r>
          </a:p>
          <a:p>
            <a:pPr marL="0" indent="0">
              <a:buFontTx/>
              <a:buNone/>
              <a:defRPr/>
            </a:pPr>
            <a:r>
              <a:rPr lang="de-DE" altLang="zh-CN" dirty="0">
                <a:ea typeface="SimSun" pitchFamily="2" charset="-122"/>
              </a:rPr>
              <a:t>The </a:t>
            </a:r>
            <a:r>
              <a:rPr lang="de-DE" altLang="zh-CN" dirty="0" err="1">
                <a:ea typeface="SimSun" pitchFamily="2" charset="-122"/>
              </a:rPr>
              <a:t>entire</a:t>
            </a:r>
            <a:r>
              <a:rPr lang="de-DE" altLang="zh-CN" dirty="0">
                <a:ea typeface="SimSun" pitchFamily="2" charset="-122"/>
              </a:rPr>
              <a:t> </a:t>
            </a:r>
            <a:r>
              <a:rPr lang="de-DE" altLang="zh-CN" dirty="0" err="1">
                <a:ea typeface="SimSun" pitchFamily="2" charset="-122"/>
              </a:rPr>
              <a:t>system</a:t>
            </a:r>
            <a:r>
              <a:rPr lang="de-DE" altLang="zh-CN" dirty="0">
                <a:ea typeface="SimSun" pitchFamily="2" charset="-122"/>
              </a:rPr>
              <a:t> </a:t>
            </a:r>
            <a:r>
              <a:rPr lang="de-DE" altLang="zh-CN" dirty="0" err="1">
                <a:ea typeface="SimSun" pitchFamily="2" charset="-122"/>
              </a:rPr>
              <a:t>which</a:t>
            </a:r>
            <a:r>
              <a:rPr lang="de-DE" altLang="zh-CN" dirty="0">
                <a:ea typeface="SimSun" pitchFamily="2" charset="-122"/>
              </a:rPr>
              <a:t> </a:t>
            </a:r>
            <a:r>
              <a:rPr lang="de-DE" altLang="zh-CN" dirty="0" err="1">
                <a:ea typeface="SimSun" pitchFamily="2" charset="-122"/>
              </a:rPr>
              <a:t>means</a:t>
            </a:r>
            <a:r>
              <a:rPr lang="de-DE" altLang="zh-CN" dirty="0">
                <a:ea typeface="SimSun" pitchFamily="2" charset="-122"/>
              </a:rPr>
              <a:t> </a:t>
            </a:r>
            <a:r>
              <a:rPr lang="de-DE" altLang="zh-CN" dirty="0" err="1">
                <a:ea typeface="SimSun" pitchFamily="2" charset="-122"/>
              </a:rPr>
              <a:t>preventive</a:t>
            </a:r>
            <a:r>
              <a:rPr lang="de-DE" altLang="zh-CN" dirty="0">
                <a:ea typeface="SimSun" pitchFamily="2" charset="-122"/>
              </a:rPr>
              <a:t> </a:t>
            </a:r>
            <a:r>
              <a:rPr lang="de-DE" altLang="zh-CN" dirty="0" err="1">
                <a:ea typeface="SimSun" pitchFamily="2" charset="-122"/>
              </a:rPr>
              <a:t>measures</a:t>
            </a:r>
            <a:r>
              <a:rPr lang="de-DE" altLang="zh-CN" dirty="0">
                <a:ea typeface="SimSun" pitchFamily="2" charset="-122"/>
              </a:rPr>
              <a:t> </a:t>
            </a:r>
            <a:r>
              <a:rPr lang="de-DE" altLang="zh-CN" dirty="0" err="1">
                <a:ea typeface="SimSun" pitchFamily="2" charset="-122"/>
              </a:rPr>
              <a:t>as</a:t>
            </a:r>
            <a:r>
              <a:rPr lang="de-DE" altLang="zh-CN" dirty="0">
                <a:ea typeface="SimSun" pitchFamily="2" charset="-122"/>
              </a:rPr>
              <a:t> </a:t>
            </a:r>
            <a:r>
              <a:rPr lang="de-DE" altLang="zh-CN" dirty="0" err="1">
                <a:ea typeface="SimSun" pitchFamily="2" charset="-122"/>
              </a:rPr>
              <a:t>well</a:t>
            </a:r>
            <a:r>
              <a:rPr lang="de-DE" altLang="zh-CN" dirty="0">
                <a:ea typeface="SimSun" pitchFamily="2" charset="-122"/>
              </a:rPr>
              <a:t> </a:t>
            </a:r>
            <a:r>
              <a:rPr lang="de-DE" altLang="zh-CN" dirty="0" err="1">
                <a:ea typeface="SimSun" pitchFamily="2" charset="-122"/>
              </a:rPr>
              <a:t>as</a:t>
            </a:r>
            <a:r>
              <a:rPr lang="de-DE" altLang="zh-CN" dirty="0">
                <a:ea typeface="SimSun" pitchFamily="2" charset="-122"/>
              </a:rPr>
              <a:t> </a:t>
            </a:r>
            <a:r>
              <a:rPr lang="de-DE" altLang="zh-CN" dirty="0" err="1">
                <a:ea typeface="SimSun" pitchFamily="2" charset="-122"/>
              </a:rPr>
              <a:t>compensation</a:t>
            </a:r>
            <a:r>
              <a:rPr lang="de-DE" altLang="zh-CN" dirty="0">
                <a:ea typeface="SimSun" pitchFamily="2" charset="-122"/>
              </a:rPr>
              <a:t> in </a:t>
            </a:r>
            <a:r>
              <a:rPr lang="de-DE" altLang="zh-CN" dirty="0" err="1">
                <a:ea typeface="SimSun" pitchFamily="2" charset="-122"/>
              </a:rPr>
              <a:t>case</a:t>
            </a:r>
            <a:r>
              <a:rPr lang="de-DE" altLang="zh-CN" dirty="0">
                <a:ea typeface="SimSun" pitchFamily="2" charset="-122"/>
              </a:rPr>
              <a:t> </a:t>
            </a:r>
            <a:r>
              <a:rPr lang="de-DE" altLang="zh-CN" dirty="0" err="1">
                <a:ea typeface="SimSun" pitchFamily="2" charset="-122"/>
              </a:rPr>
              <a:t>of</a:t>
            </a:r>
            <a:r>
              <a:rPr lang="de-DE" altLang="zh-CN" dirty="0">
                <a:ea typeface="SimSun" pitchFamily="2" charset="-122"/>
              </a:rPr>
              <a:t> </a:t>
            </a:r>
            <a:r>
              <a:rPr lang="de-DE" altLang="zh-CN" dirty="0" err="1">
                <a:ea typeface="SimSun" pitchFamily="2" charset="-122"/>
              </a:rPr>
              <a:t>loss</a:t>
            </a:r>
            <a:r>
              <a:rPr lang="de-DE" altLang="zh-CN" dirty="0">
                <a:ea typeface="SimSun" pitchFamily="2" charset="-122"/>
              </a:rPr>
              <a:t> </a:t>
            </a:r>
            <a:r>
              <a:rPr lang="de-DE" altLang="zh-CN" dirty="0" err="1">
                <a:ea typeface="SimSun" pitchFamily="2" charset="-122"/>
              </a:rPr>
              <a:t>of</a:t>
            </a:r>
            <a:r>
              <a:rPr lang="de-DE" altLang="zh-CN" dirty="0">
                <a:ea typeface="SimSun" pitchFamily="2" charset="-122"/>
              </a:rPr>
              <a:t> </a:t>
            </a:r>
            <a:r>
              <a:rPr lang="de-DE" altLang="zh-CN" dirty="0" err="1">
                <a:ea typeface="SimSun" pitchFamily="2" charset="-122"/>
              </a:rPr>
              <a:t>income</a:t>
            </a:r>
            <a:r>
              <a:rPr lang="de-DE" altLang="zh-CN" dirty="0">
                <a:ea typeface="SimSun" pitchFamily="2" charset="-122"/>
              </a:rPr>
              <a:t> </a:t>
            </a:r>
            <a:r>
              <a:rPr lang="de-DE" altLang="zh-CN" dirty="0" err="1">
                <a:ea typeface="SimSun" pitchFamily="2" charset="-122"/>
              </a:rPr>
              <a:t>is</a:t>
            </a:r>
            <a:r>
              <a:rPr lang="de-DE" altLang="zh-CN" dirty="0">
                <a:ea typeface="SimSun" pitchFamily="2" charset="-122"/>
              </a:rPr>
              <a:t> </a:t>
            </a:r>
            <a:r>
              <a:rPr lang="de-DE" altLang="zh-CN" dirty="0" err="1">
                <a:ea typeface="SimSun" pitchFamily="2" charset="-122"/>
              </a:rPr>
              <a:t>administered</a:t>
            </a:r>
            <a:r>
              <a:rPr lang="de-DE" altLang="zh-CN" dirty="0">
                <a:ea typeface="SimSun" pitchFamily="2" charset="-122"/>
              </a:rPr>
              <a:t> </a:t>
            </a:r>
            <a:r>
              <a:rPr lang="de-DE" altLang="zh-CN" dirty="0" err="1">
                <a:ea typeface="SimSun" pitchFamily="2" charset="-122"/>
              </a:rPr>
              <a:t>by</a:t>
            </a:r>
            <a:r>
              <a:rPr lang="de-DE" altLang="zh-CN" dirty="0">
                <a:ea typeface="SimSun" pitchFamily="2" charset="-122"/>
              </a:rPr>
              <a:t> an </a:t>
            </a:r>
            <a:r>
              <a:rPr lang="de-DE" altLang="zh-CN" dirty="0" err="1">
                <a:ea typeface="SimSun" pitchFamily="2" charset="-122"/>
              </a:rPr>
              <a:t>agency</a:t>
            </a:r>
            <a:r>
              <a:rPr lang="de-DE" altLang="zh-CN" dirty="0">
                <a:ea typeface="SimSun" pitchFamily="2" charset="-122"/>
              </a:rPr>
              <a:t> </a:t>
            </a:r>
            <a:r>
              <a:rPr lang="de-DE" altLang="zh-CN" dirty="0" err="1">
                <a:ea typeface="SimSun" pitchFamily="2" charset="-122"/>
              </a:rPr>
              <a:t>called</a:t>
            </a:r>
            <a:r>
              <a:rPr lang="de-DE" altLang="zh-CN" dirty="0">
                <a:ea typeface="SimSun" pitchFamily="2" charset="-122"/>
              </a:rPr>
              <a:t> „Federal Agency </a:t>
            </a:r>
            <a:r>
              <a:rPr lang="de-DE" altLang="zh-CN" dirty="0" err="1">
                <a:ea typeface="SimSun" pitchFamily="2" charset="-122"/>
              </a:rPr>
              <a:t>for</a:t>
            </a:r>
            <a:r>
              <a:rPr lang="de-DE" altLang="zh-CN" dirty="0">
                <a:ea typeface="SimSun" pitchFamily="2" charset="-122"/>
              </a:rPr>
              <a:t> Labor“ – Bundesagentur für Arbeit</a:t>
            </a:r>
          </a:p>
          <a:p>
            <a:pPr marL="0" indent="0">
              <a:buFontTx/>
              <a:buNone/>
              <a:defRPr/>
            </a:pPr>
            <a:endParaRPr lang="de-DE"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 xmlns:a16="http://schemas.microsoft.com/office/drawing/2014/main" id="{E67F9DEC-6ABC-4276-9A76-CA2C1CA5E4D5}"/>
              </a:ext>
            </a:extLst>
          </p:cNvPr>
          <p:cNvSpPr>
            <a:spLocks noGrp="1"/>
          </p:cNvSpPr>
          <p:nvPr>
            <p:ph type="title"/>
          </p:nvPr>
        </p:nvSpPr>
        <p:spPr/>
        <p:txBody>
          <a:bodyPr/>
          <a:lstStyle/>
          <a:p>
            <a:r>
              <a:rPr lang="de-DE" altLang="de-DE"/>
              <a:t>Unemployment Insurance</a:t>
            </a:r>
          </a:p>
        </p:txBody>
      </p:sp>
      <p:sp>
        <p:nvSpPr>
          <p:cNvPr id="3" name="Inhaltsplatzhalter 2">
            <a:extLst>
              <a:ext uri="{FF2B5EF4-FFF2-40B4-BE49-F238E27FC236}">
                <a16:creationId xmlns="" xmlns:a16="http://schemas.microsoft.com/office/drawing/2014/main" id="{CD5F8A9C-A182-4950-93D9-6556193E9212}"/>
              </a:ext>
            </a:extLst>
          </p:cNvPr>
          <p:cNvSpPr>
            <a:spLocks noGrp="1"/>
          </p:cNvSpPr>
          <p:nvPr>
            <p:ph idx="1"/>
          </p:nvPr>
        </p:nvSpPr>
        <p:spPr/>
        <p:txBody>
          <a:bodyPr/>
          <a:lstStyle/>
          <a:p>
            <a:pPr>
              <a:buFontTx/>
              <a:buBlip>
                <a:blip r:embed="rId2"/>
              </a:buBlip>
              <a:defRPr/>
            </a:pPr>
            <a:r>
              <a:rPr lang="de-DE" altLang="zh-CN" sz="2400" dirty="0" err="1">
                <a:ea typeface="SimSun" pitchFamily="2" charset="-122"/>
              </a:rPr>
              <a:t>Preventive</a:t>
            </a:r>
            <a:r>
              <a:rPr lang="de-DE" altLang="zh-CN" sz="2400" dirty="0">
                <a:ea typeface="SimSun" pitchFamily="2" charset="-122"/>
              </a:rPr>
              <a:t> </a:t>
            </a:r>
            <a:r>
              <a:rPr lang="de-DE" altLang="zh-CN" sz="2400" dirty="0" err="1">
                <a:ea typeface="SimSun" pitchFamily="2" charset="-122"/>
              </a:rPr>
              <a:t>Measures</a:t>
            </a:r>
            <a:endParaRPr lang="de-DE" altLang="zh-CN" sz="2400" dirty="0">
              <a:ea typeface="SimSun" pitchFamily="2" charset="-122"/>
            </a:endParaRPr>
          </a:p>
          <a:p>
            <a:pPr>
              <a:buFont typeface="Wingdings" panose="05000000000000000000" pitchFamily="2" charset="2"/>
              <a:buChar char="Ø"/>
              <a:defRPr/>
            </a:pPr>
            <a:r>
              <a:rPr lang="de-DE" altLang="zh-CN" sz="2400" dirty="0" err="1">
                <a:ea typeface="SimSun" pitchFamily="2" charset="-122"/>
              </a:rPr>
              <a:t>Everybody</a:t>
            </a:r>
            <a:r>
              <a:rPr lang="de-DE" altLang="zh-CN" sz="2400" dirty="0">
                <a:ea typeface="SimSun" pitchFamily="2" charset="-122"/>
              </a:rPr>
              <a:t> </a:t>
            </a:r>
            <a:r>
              <a:rPr lang="de-DE" altLang="zh-CN" sz="2400" dirty="0" err="1">
                <a:ea typeface="SimSun" pitchFamily="2" charset="-122"/>
              </a:rPr>
              <a:t>has</a:t>
            </a: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right</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ask</a:t>
            </a:r>
            <a:r>
              <a:rPr lang="de-DE" altLang="zh-CN" sz="2400" dirty="0">
                <a:ea typeface="SimSun" pitchFamily="2" charset="-122"/>
              </a:rPr>
              <a:t> </a:t>
            </a:r>
            <a:r>
              <a:rPr lang="de-DE" altLang="zh-CN" sz="2400" dirty="0" err="1">
                <a:ea typeface="SimSun" pitchFamily="2" charset="-122"/>
              </a:rPr>
              <a:t>that</a:t>
            </a:r>
            <a:r>
              <a:rPr lang="de-DE" altLang="zh-CN" sz="2400" dirty="0">
                <a:ea typeface="SimSun" pitchFamily="2" charset="-122"/>
              </a:rPr>
              <a:t> </a:t>
            </a:r>
            <a:r>
              <a:rPr lang="de-DE" altLang="zh-CN" sz="2400" dirty="0" err="1">
                <a:ea typeface="SimSun" pitchFamily="2" charset="-122"/>
              </a:rPr>
              <a:t>adminstration</a:t>
            </a:r>
            <a:r>
              <a:rPr lang="de-DE" altLang="zh-CN" sz="2400" dirty="0">
                <a:ea typeface="SimSun" pitchFamily="2" charset="-122"/>
              </a:rPr>
              <a:t> </a:t>
            </a:r>
            <a:r>
              <a:rPr lang="de-DE" altLang="zh-CN" sz="2400" dirty="0" err="1">
                <a:ea typeface="SimSun" pitchFamily="2" charset="-122"/>
              </a:rPr>
              <a:t>for</a:t>
            </a:r>
            <a:r>
              <a:rPr lang="de-DE" altLang="zh-CN" sz="2400" dirty="0">
                <a:ea typeface="SimSun" pitchFamily="2" charset="-122"/>
              </a:rPr>
              <a:t> </a:t>
            </a:r>
            <a:r>
              <a:rPr lang="de-DE" altLang="zh-CN" sz="2400" dirty="0" err="1">
                <a:ea typeface="SimSun" pitchFamily="2" charset="-122"/>
              </a:rPr>
              <a:t>advice</a:t>
            </a:r>
            <a:r>
              <a:rPr lang="de-DE" altLang="zh-CN" sz="2400" dirty="0">
                <a:ea typeface="SimSun" pitchFamily="2" charset="-122"/>
              </a:rPr>
              <a:t>  in </a:t>
            </a:r>
            <a:r>
              <a:rPr lang="de-DE" altLang="zh-CN" sz="2400" dirty="0" err="1">
                <a:ea typeface="SimSun" pitchFamily="2" charset="-122"/>
              </a:rPr>
              <a:t>issues</a:t>
            </a:r>
            <a:r>
              <a:rPr lang="de-DE" altLang="zh-CN" sz="2400" dirty="0">
                <a:ea typeface="SimSun" pitchFamily="2" charset="-122"/>
              </a:rPr>
              <a:t> </a:t>
            </a:r>
            <a:r>
              <a:rPr lang="de-DE" altLang="zh-CN" sz="2400" dirty="0" err="1">
                <a:ea typeface="SimSun" pitchFamily="2" charset="-122"/>
              </a:rPr>
              <a:t>concerning</a:t>
            </a:r>
            <a:r>
              <a:rPr lang="de-DE" altLang="zh-CN" sz="2400" dirty="0">
                <a:ea typeface="SimSun" pitchFamily="2" charset="-122"/>
              </a:rPr>
              <a:t> </a:t>
            </a:r>
            <a:r>
              <a:rPr lang="de-DE" altLang="zh-CN" sz="2400" dirty="0" err="1">
                <a:ea typeface="SimSun" pitchFamily="2" charset="-122"/>
              </a:rPr>
              <a:t>jobs</a:t>
            </a:r>
            <a:r>
              <a:rPr lang="de-DE" altLang="zh-CN" sz="2400" dirty="0">
                <a:ea typeface="SimSun" pitchFamily="2" charset="-122"/>
              </a:rPr>
              <a:t>.</a:t>
            </a:r>
          </a:p>
          <a:p>
            <a:pPr>
              <a:buFont typeface="Wingdings" panose="05000000000000000000" pitchFamily="2" charset="2"/>
              <a:buChar char="Ø"/>
              <a:defRPr/>
            </a:pPr>
            <a:r>
              <a:rPr lang="de-DE" altLang="zh-CN" sz="2400" dirty="0">
                <a:ea typeface="SimSun" pitchFamily="2" charset="-122"/>
              </a:rPr>
              <a:t>This </a:t>
            </a:r>
            <a:r>
              <a:rPr lang="de-DE" altLang="zh-CN" sz="2400" dirty="0" err="1">
                <a:ea typeface="SimSun" pitchFamily="2" charset="-122"/>
              </a:rPr>
              <a:t>administration</a:t>
            </a:r>
            <a:r>
              <a:rPr lang="de-DE" altLang="zh-CN" sz="2400" dirty="0">
                <a:ea typeface="SimSun" pitchFamily="2" charset="-122"/>
              </a:rPr>
              <a:t> also </a:t>
            </a:r>
            <a:r>
              <a:rPr lang="de-DE" altLang="zh-CN" sz="2400" dirty="0" err="1">
                <a:ea typeface="SimSun" pitchFamily="2" charset="-122"/>
              </a:rPr>
              <a:t>goes</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schools</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inform</a:t>
            </a:r>
            <a:r>
              <a:rPr lang="de-DE" altLang="zh-CN" sz="2400" dirty="0">
                <a:ea typeface="SimSun" pitchFamily="2" charset="-122"/>
              </a:rPr>
              <a:t> </a:t>
            </a:r>
            <a:r>
              <a:rPr lang="de-DE" altLang="zh-CN" sz="2400" dirty="0" err="1">
                <a:ea typeface="SimSun" pitchFamily="2" charset="-122"/>
              </a:rPr>
              <a:t>students</a:t>
            </a:r>
            <a:r>
              <a:rPr lang="de-DE" altLang="zh-CN" sz="2400" dirty="0">
                <a:ea typeface="SimSun" pitchFamily="2" charset="-122"/>
              </a:rPr>
              <a:t> </a:t>
            </a:r>
            <a:r>
              <a:rPr lang="de-DE" altLang="zh-CN" sz="2400" dirty="0" err="1">
                <a:ea typeface="SimSun" pitchFamily="2" charset="-122"/>
              </a:rPr>
              <a:t>about</a:t>
            </a:r>
            <a:r>
              <a:rPr lang="de-DE" altLang="zh-CN" sz="2400" dirty="0">
                <a:ea typeface="SimSun" pitchFamily="2" charset="-122"/>
              </a:rPr>
              <a:t> </a:t>
            </a:r>
            <a:r>
              <a:rPr lang="de-DE" altLang="zh-CN" sz="2400" dirty="0" err="1">
                <a:ea typeface="SimSun" pitchFamily="2" charset="-122"/>
              </a:rPr>
              <a:t>job</a:t>
            </a:r>
            <a:r>
              <a:rPr lang="de-DE" altLang="zh-CN" sz="2400" dirty="0">
                <a:ea typeface="SimSun" pitchFamily="2" charset="-122"/>
              </a:rPr>
              <a:t> </a:t>
            </a:r>
            <a:r>
              <a:rPr lang="de-DE" altLang="zh-CN" sz="2400" dirty="0" err="1">
                <a:ea typeface="SimSun" pitchFamily="2" charset="-122"/>
              </a:rPr>
              <a:t>possibilities</a:t>
            </a:r>
            <a:endParaRPr lang="de-DE" altLang="zh-CN" sz="2400" dirty="0">
              <a:ea typeface="SimSun" pitchFamily="2" charset="-122"/>
            </a:endParaRPr>
          </a:p>
          <a:p>
            <a:pPr>
              <a:buFont typeface="Wingdings" panose="05000000000000000000" pitchFamily="2" charset="2"/>
              <a:buChar char="Ø"/>
              <a:defRPr/>
            </a:pPr>
            <a:r>
              <a:rPr lang="de-DE" altLang="zh-CN" sz="2400" dirty="0">
                <a:ea typeface="SimSun" pitchFamily="2" charset="-122"/>
              </a:rPr>
              <a:t>This </a:t>
            </a:r>
            <a:r>
              <a:rPr lang="de-DE" altLang="zh-CN" sz="2400" dirty="0" err="1">
                <a:ea typeface="SimSun" pitchFamily="2" charset="-122"/>
              </a:rPr>
              <a:t>administration</a:t>
            </a:r>
            <a:r>
              <a:rPr lang="de-DE" altLang="zh-CN" sz="2400" dirty="0">
                <a:ea typeface="SimSun" pitchFamily="2" charset="-122"/>
              </a:rPr>
              <a:t> </a:t>
            </a:r>
            <a:r>
              <a:rPr lang="de-DE" altLang="zh-CN" sz="2400" dirty="0" err="1">
                <a:ea typeface="SimSun" pitchFamily="2" charset="-122"/>
              </a:rPr>
              <a:t>generally</a:t>
            </a:r>
            <a:r>
              <a:rPr lang="de-DE" altLang="zh-CN" sz="2400" dirty="0">
                <a:ea typeface="SimSun" pitchFamily="2" charset="-122"/>
              </a:rPr>
              <a:t> </a:t>
            </a:r>
            <a:r>
              <a:rPr lang="de-DE" altLang="zh-CN" sz="2400" dirty="0" err="1">
                <a:ea typeface="SimSun" pitchFamily="2" charset="-122"/>
              </a:rPr>
              <a:t>helps</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find </a:t>
            </a:r>
            <a:r>
              <a:rPr lang="de-DE" altLang="zh-CN" sz="2400" dirty="0" err="1">
                <a:ea typeface="SimSun" pitchFamily="2" charset="-122"/>
              </a:rPr>
              <a:t>jobs</a:t>
            </a:r>
            <a:r>
              <a:rPr lang="de-DE" altLang="zh-CN" sz="2400" dirty="0">
                <a:ea typeface="SimSun" pitchFamily="2" charset="-122"/>
              </a:rPr>
              <a:t>. </a:t>
            </a:r>
          </a:p>
          <a:p>
            <a:pPr>
              <a:buFont typeface="Wingdings" panose="05000000000000000000" pitchFamily="2" charset="2"/>
              <a:buChar char="ü"/>
              <a:defRPr/>
            </a:pPr>
            <a:r>
              <a:rPr lang="de-DE" altLang="zh-CN" sz="2400" dirty="0">
                <a:ea typeface="SimSun" pitchFamily="2" charset="-122"/>
              </a:rPr>
              <a:t>        So </a:t>
            </a:r>
            <a:r>
              <a:rPr lang="de-DE" altLang="zh-CN" sz="2400" dirty="0" err="1">
                <a:ea typeface="SimSun" pitchFamily="2" charset="-122"/>
              </a:rPr>
              <a:t>if</a:t>
            </a:r>
            <a:r>
              <a:rPr lang="de-DE" altLang="zh-CN" sz="2400" dirty="0">
                <a:ea typeface="SimSun" pitchFamily="2" charset="-122"/>
              </a:rPr>
              <a:t> </a:t>
            </a:r>
            <a:r>
              <a:rPr lang="de-DE" altLang="zh-CN" sz="2400" dirty="0" err="1">
                <a:ea typeface="SimSun" pitchFamily="2" charset="-122"/>
              </a:rPr>
              <a:t>you</a:t>
            </a:r>
            <a:r>
              <a:rPr lang="de-DE" altLang="zh-CN" sz="2400" dirty="0">
                <a:ea typeface="SimSun" pitchFamily="2" charset="-122"/>
              </a:rPr>
              <a:t> </a:t>
            </a:r>
            <a:r>
              <a:rPr lang="de-DE" altLang="zh-CN" sz="2400" dirty="0" err="1">
                <a:ea typeface="SimSun" pitchFamily="2" charset="-122"/>
              </a:rPr>
              <a:t>are</a:t>
            </a:r>
            <a:r>
              <a:rPr lang="de-DE" altLang="zh-CN" sz="2400" dirty="0">
                <a:ea typeface="SimSun" pitchFamily="2" charset="-122"/>
              </a:rPr>
              <a:t> </a:t>
            </a:r>
            <a:r>
              <a:rPr lang="de-DE" altLang="zh-CN" sz="2400" dirty="0" err="1">
                <a:ea typeface="SimSun" pitchFamily="2" charset="-122"/>
              </a:rPr>
              <a:t>looking</a:t>
            </a:r>
            <a:r>
              <a:rPr lang="de-DE" altLang="zh-CN" sz="2400" dirty="0">
                <a:ea typeface="SimSun" pitchFamily="2" charset="-122"/>
              </a:rPr>
              <a:t> </a:t>
            </a:r>
            <a:r>
              <a:rPr lang="de-DE" altLang="zh-CN" sz="2400" dirty="0" err="1">
                <a:ea typeface="SimSun" pitchFamily="2" charset="-122"/>
              </a:rPr>
              <a:t>for</a:t>
            </a:r>
            <a:r>
              <a:rPr lang="de-DE" altLang="zh-CN" sz="2400" dirty="0">
                <a:ea typeface="SimSun" pitchFamily="2" charset="-122"/>
              </a:rPr>
              <a:t> a </a:t>
            </a:r>
            <a:r>
              <a:rPr lang="de-DE" altLang="zh-CN" sz="2400" dirty="0" err="1">
                <a:ea typeface="SimSun" pitchFamily="2" charset="-122"/>
              </a:rPr>
              <a:t>job</a:t>
            </a:r>
            <a:r>
              <a:rPr lang="de-DE" altLang="zh-CN" sz="2400" dirty="0">
                <a:ea typeface="SimSun" pitchFamily="2" charset="-122"/>
              </a:rPr>
              <a:t> in Germany </a:t>
            </a:r>
            <a:r>
              <a:rPr lang="de-DE" altLang="zh-CN" sz="2400" dirty="0" err="1">
                <a:ea typeface="SimSun" pitchFamily="2" charset="-122"/>
              </a:rPr>
              <a:t>you</a:t>
            </a:r>
            <a:endParaRPr lang="de-DE" altLang="zh-CN" sz="2400" dirty="0">
              <a:ea typeface="SimSun" pitchFamily="2" charset="-122"/>
            </a:endParaRPr>
          </a:p>
          <a:p>
            <a:pPr marL="0" indent="0">
              <a:buFontTx/>
              <a:buNone/>
              <a:defRPr/>
            </a:pPr>
            <a:r>
              <a:rPr lang="de-DE" altLang="zh-CN" sz="2400" dirty="0">
                <a:ea typeface="SimSun" pitchFamily="2" charset="-122"/>
              </a:rPr>
              <a:t>            </a:t>
            </a:r>
            <a:r>
              <a:rPr lang="de-DE" altLang="zh-CN" sz="2400" dirty="0" err="1">
                <a:ea typeface="SimSun" pitchFamily="2" charset="-122"/>
              </a:rPr>
              <a:t>might</a:t>
            </a:r>
            <a:r>
              <a:rPr lang="de-DE" altLang="zh-CN" sz="2400" dirty="0">
                <a:ea typeface="SimSun" pitchFamily="2" charset="-122"/>
              </a:rPr>
              <a:t> </a:t>
            </a:r>
            <a:r>
              <a:rPr lang="de-DE" altLang="zh-CN" sz="2400" dirty="0" err="1">
                <a:ea typeface="SimSun" pitchFamily="2" charset="-122"/>
              </a:rPr>
              <a:t>go</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that</a:t>
            </a:r>
            <a:r>
              <a:rPr lang="de-DE" altLang="zh-CN" sz="2400" dirty="0">
                <a:ea typeface="SimSun" pitchFamily="2" charset="-122"/>
              </a:rPr>
              <a:t> </a:t>
            </a:r>
            <a:r>
              <a:rPr lang="de-DE" altLang="zh-CN" sz="2400" dirty="0" err="1">
                <a:ea typeface="SimSun" pitchFamily="2" charset="-122"/>
              </a:rPr>
              <a:t>agency</a:t>
            </a:r>
            <a:r>
              <a:rPr lang="de-DE" altLang="zh-CN" sz="2400" dirty="0">
                <a:ea typeface="SimSun" pitchFamily="2" charset="-122"/>
              </a:rPr>
              <a:t> </a:t>
            </a:r>
            <a:r>
              <a:rPr lang="de-DE" altLang="zh-CN" sz="2400" dirty="0" err="1">
                <a:ea typeface="SimSun" pitchFamily="2" charset="-122"/>
              </a:rPr>
              <a:t>or</a:t>
            </a:r>
            <a:r>
              <a:rPr lang="de-DE" altLang="zh-CN" sz="2400" dirty="0">
                <a:ea typeface="SimSun" pitchFamily="2" charset="-122"/>
              </a:rPr>
              <a:t> ist </a:t>
            </a:r>
            <a:r>
              <a:rPr lang="de-DE" altLang="zh-CN" sz="2400" dirty="0" err="1">
                <a:ea typeface="SimSun" pitchFamily="2" charset="-122"/>
              </a:rPr>
              <a:t>website</a:t>
            </a:r>
            <a:endParaRPr lang="de-DE" altLang="zh-CN" sz="2400" dirty="0">
              <a:ea typeface="SimSun" pitchFamily="2" charset="-122"/>
            </a:endParaRPr>
          </a:p>
          <a:p>
            <a:pPr>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They</a:t>
            </a:r>
            <a:r>
              <a:rPr lang="de-DE" altLang="zh-CN" sz="2400" dirty="0">
                <a:ea typeface="SimSun" pitchFamily="2" charset="-122"/>
              </a:rPr>
              <a:t> </a:t>
            </a:r>
            <a:r>
              <a:rPr lang="de-DE" altLang="zh-CN" sz="2400" dirty="0" err="1">
                <a:ea typeface="SimSun" pitchFamily="2" charset="-122"/>
              </a:rPr>
              <a:t>have</a:t>
            </a:r>
            <a:r>
              <a:rPr lang="de-DE" altLang="zh-CN" sz="2400" dirty="0">
                <a:ea typeface="SimSun" pitchFamily="2" charset="-122"/>
              </a:rPr>
              <a:t> a </a:t>
            </a:r>
            <a:r>
              <a:rPr lang="de-DE" altLang="zh-CN" sz="2400" dirty="0" err="1">
                <a:ea typeface="SimSun" pitchFamily="2" charset="-122"/>
              </a:rPr>
              <a:t>lot</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jobs</a:t>
            </a:r>
            <a:r>
              <a:rPr lang="de-DE" altLang="zh-CN" sz="2400" dirty="0">
                <a:ea typeface="SimSun" pitchFamily="2" charset="-122"/>
              </a:rPr>
              <a:t> in </a:t>
            </a:r>
            <a:r>
              <a:rPr lang="de-DE" altLang="zh-CN" sz="2400" dirty="0" err="1">
                <a:ea typeface="SimSun" pitchFamily="2" charset="-122"/>
              </a:rPr>
              <a:t>their</a:t>
            </a:r>
            <a:r>
              <a:rPr lang="de-DE" altLang="zh-CN" sz="2400" dirty="0">
                <a:ea typeface="SimSun" pitchFamily="2" charset="-122"/>
              </a:rPr>
              <a:t> </a:t>
            </a:r>
            <a:r>
              <a:rPr lang="de-DE" altLang="zh-CN" sz="2400" dirty="0" err="1">
                <a:ea typeface="SimSun" pitchFamily="2" charset="-122"/>
              </a:rPr>
              <a:t>files</a:t>
            </a:r>
            <a:r>
              <a:rPr lang="de-DE" altLang="zh-CN" sz="2400" dirty="0">
                <a:ea typeface="SimSun" pitchFamily="2" charset="-122"/>
              </a:rPr>
              <a:t> </a:t>
            </a:r>
            <a:r>
              <a:rPr lang="de-DE" altLang="zh-CN" sz="2400" dirty="0" err="1">
                <a:ea typeface="SimSun" pitchFamily="2" charset="-122"/>
              </a:rPr>
              <a:t>and</a:t>
            </a:r>
            <a:r>
              <a:rPr lang="de-DE" altLang="zh-CN" sz="2400" dirty="0">
                <a:ea typeface="SimSun" pitchFamily="2" charset="-122"/>
              </a:rPr>
              <a:t> </a:t>
            </a:r>
            <a:r>
              <a:rPr lang="de-DE" altLang="zh-CN" sz="2400" dirty="0" err="1">
                <a:ea typeface="SimSun" pitchFamily="2" charset="-122"/>
              </a:rPr>
              <a:t>may</a:t>
            </a:r>
            <a:r>
              <a:rPr lang="de-DE" altLang="zh-CN" sz="2400" dirty="0">
                <a:ea typeface="SimSun" pitchFamily="2" charset="-122"/>
              </a:rPr>
              <a:t> </a:t>
            </a:r>
          </a:p>
          <a:p>
            <a:pPr marL="0" indent="0">
              <a:buFontTx/>
              <a:buNone/>
              <a:defRPr/>
            </a:pPr>
            <a:r>
              <a:rPr lang="de-DE" altLang="zh-CN" sz="2400" dirty="0">
                <a:ea typeface="SimSun" pitchFamily="2" charset="-122"/>
              </a:rPr>
              <a:t>            find </a:t>
            </a:r>
            <a:r>
              <a:rPr lang="de-DE" altLang="zh-CN" sz="2400" dirty="0" err="1">
                <a:ea typeface="SimSun" pitchFamily="2" charset="-122"/>
              </a:rPr>
              <a:t>one</a:t>
            </a:r>
            <a:r>
              <a:rPr lang="de-DE" altLang="zh-CN" sz="2400" dirty="0">
                <a:ea typeface="SimSun" pitchFamily="2" charset="-122"/>
              </a:rPr>
              <a:t> </a:t>
            </a:r>
            <a:r>
              <a:rPr lang="de-DE" altLang="zh-CN" sz="2400" dirty="0" err="1">
                <a:ea typeface="SimSun" pitchFamily="2" charset="-122"/>
              </a:rPr>
              <a:t>for</a:t>
            </a:r>
            <a:r>
              <a:rPr lang="de-DE" altLang="zh-CN" sz="2400" dirty="0">
                <a:ea typeface="SimSun" pitchFamily="2" charset="-122"/>
              </a:rPr>
              <a:t> </a:t>
            </a:r>
            <a:r>
              <a:rPr lang="de-DE" altLang="zh-CN" sz="2400" dirty="0" err="1">
                <a:ea typeface="SimSun" pitchFamily="2" charset="-122"/>
              </a:rPr>
              <a:t>you</a:t>
            </a:r>
            <a:endParaRPr lang="de-DE" altLang="zh-CN" sz="2400" dirty="0">
              <a:ea typeface="SimSun" pitchFamily="2" charset="-122"/>
            </a:endParaRPr>
          </a:p>
          <a:p>
            <a:pPr marL="0" indent="0">
              <a:buFontTx/>
              <a:buNone/>
              <a:defRPr/>
            </a:pPr>
            <a:endParaRPr lang="de-DE"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a:extLst>
              <a:ext uri="{FF2B5EF4-FFF2-40B4-BE49-F238E27FC236}">
                <a16:creationId xmlns="" xmlns:a16="http://schemas.microsoft.com/office/drawing/2014/main" id="{5DD27E4B-D7C7-4861-9DAA-4FEB1E2330F4}"/>
              </a:ext>
            </a:extLst>
          </p:cNvPr>
          <p:cNvSpPr>
            <a:spLocks noGrp="1"/>
          </p:cNvSpPr>
          <p:nvPr>
            <p:ph type="title"/>
          </p:nvPr>
        </p:nvSpPr>
        <p:spPr/>
        <p:txBody>
          <a:bodyPr/>
          <a:lstStyle/>
          <a:p>
            <a:r>
              <a:rPr lang="de-DE" altLang="de-DE"/>
              <a:t>Unemployment Insurance</a:t>
            </a:r>
          </a:p>
        </p:txBody>
      </p:sp>
      <p:sp>
        <p:nvSpPr>
          <p:cNvPr id="3" name="Inhaltsplatzhalter 2">
            <a:extLst>
              <a:ext uri="{FF2B5EF4-FFF2-40B4-BE49-F238E27FC236}">
                <a16:creationId xmlns="" xmlns:a16="http://schemas.microsoft.com/office/drawing/2014/main" id="{1BB536D7-852E-4229-A407-CC4EE3E2D00E}"/>
              </a:ext>
            </a:extLst>
          </p:cNvPr>
          <p:cNvSpPr>
            <a:spLocks noGrp="1"/>
          </p:cNvSpPr>
          <p:nvPr>
            <p:ph idx="1"/>
          </p:nvPr>
        </p:nvSpPr>
        <p:spPr/>
        <p:txBody>
          <a:bodyPr/>
          <a:lstStyle/>
          <a:p>
            <a:pPr>
              <a:buFont typeface="Wingdings" panose="05000000000000000000" pitchFamily="2" charset="2"/>
              <a:buChar char="Ø"/>
              <a:defRPr/>
            </a:pPr>
            <a:r>
              <a:rPr lang="de-DE" altLang="zh-CN" sz="2400" dirty="0">
                <a:ea typeface="SimSun" pitchFamily="2" charset="-122"/>
              </a:rPr>
              <a:t>People </a:t>
            </a:r>
            <a:r>
              <a:rPr lang="de-DE" altLang="zh-CN" sz="2400" dirty="0" err="1">
                <a:ea typeface="SimSun" pitchFamily="2" charset="-122"/>
              </a:rPr>
              <a:t>may</a:t>
            </a:r>
            <a:r>
              <a:rPr lang="de-DE" altLang="zh-CN" sz="2400" dirty="0">
                <a:ea typeface="SimSun" pitchFamily="2" charset="-122"/>
              </a:rPr>
              <a:t> </a:t>
            </a:r>
            <a:r>
              <a:rPr lang="de-DE" altLang="zh-CN" sz="2400" dirty="0" err="1">
                <a:ea typeface="SimSun" pitchFamily="2" charset="-122"/>
              </a:rPr>
              <a:t>have</a:t>
            </a:r>
            <a:r>
              <a:rPr lang="de-DE" altLang="zh-CN" sz="2400" dirty="0">
                <a:ea typeface="SimSun" pitchFamily="2" charset="-122"/>
              </a:rPr>
              <a:t> </a:t>
            </a:r>
            <a:r>
              <a:rPr lang="de-DE" altLang="zh-CN" sz="2400" dirty="0" err="1">
                <a:ea typeface="SimSun" pitchFamily="2" charset="-122"/>
              </a:rPr>
              <a:t>troubles</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find </a:t>
            </a:r>
            <a:r>
              <a:rPr lang="de-DE" altLang="zh-CN" sz="2400" dirty="0" err="1">
                <a:ea typeface="SimSun" pitchFamily="2" charset="-122"/>
              </a:rPr>
              <a:t>jobs</a:t>
            </a:r>
            <a:r>
              <a:rPr lang="de-DE" altLang="zh-CN" sz="2400" dirty="0">
                <a:ea typeface="SimSun" pitchFamily="2" charset="-122"/>
              </a:rPr>
              <a:t> </a:t>
            </a:r>
            <a:r>
              <a:rPr lang="de-DE" altLang="zh-CN" sz="2400" dirty="0" err="1">
                <a:ea typeface="SimSun" pitchFamily="2" charset="-122"/>
              </a:rPr>
              <a:t>or</a:t>
            </a:r>
            <a:r>
              <a:rPr lang="de-DE" altLang="zh-CN" sz="2400" dirty="0">
                <a:ea typeface="SimSun" pitchFamily="2" charset="-122"/>
              </a:rPr>
              <a:t> </a:t>
            </a:r>
            <a:r>
              <a:rPr lang="de-DE" altLang="zh-CN" sz="2400" dirty="0" err="1">
                <a:ea typeface="SimSun" pitchFamily="2" charset="-122"/>
              </a:rPr>
              <a:t>may</a:t>
            </a:r>
            <a:r>
              <a:rPr lang="de-DE" altLang="zh-CN" sz="2400" dirty="0">
                <a:ea typeface="SimSun" pitchFamily="2" charset="-122"/>
              </a:rPr>
              <a:t> </a:t>
            </a:r>
            <a:r>
              <a:rPr lang="de-DE" altLang="zh-CN" sz="2400" dirty="0" err="1">
                <a:ea typeface="SimSun" pitchFamily="2" charset="-122"/>
              </a:rPr>
              <a:t>face</a:t>
            </a:r>
            <a:r>
              <a:rPr lang="de-DE" altLang="zh-CN" sz="2400" dirty="0">
                <a:ea typeface="SimSun" pitchFamily="2" charset="-122"/>
              </a:rPr>
              <a:t> </a:t>
            </a:r>
            <a:r>
              <a:rPr lang="de-DE" altLang="zh-CN" sz="2400" dirty="0" err="1">
                <a:ea typeface="SimSun" pitchFamily="2" charset="-122"/>
              </a:rPr>
              <a:t>unemployment</a:t>
            </a:r>
            <a:r>
              <a:rPr lang="de-DE" altLang="zh-CN" sz="2400" dirty="0">
                <a:ea typeface="SimSun" pitchFamily="2" charset="-122"/>
              </a:rPr>
              <a:t> </a:t>
            </a:r>
            <a:r>
              <a:rPr lang="de-DE" altLang="zh-CN" sz="2400" dirty="0" err="1">
                <a:ea typeface="SimSun" pitchFamily="2" charset="-122"/>
              </a:rPr>
              <a:t>because</a:t>
            </a:r>
            <a:endParaRPr lang="de-DE" altLang="zh-CN" sz="2400" dirty="0">
              <a:ea typeface="SimSun" pitchFamily="2" charset="-122"/>
            </a:endParaRPr>
          </a:p>
          <a:p>
            <a:pPr>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they</a:t>
            </a:r>
            <a:r>
              <a:rPr lang="de-DE" altLang="zh-CN" sz="2400" dirty="0">
                <a:ea typeface="SimSun" pitchFamily="2" charset="-122"/>
              </a:rPr>
              <a:t> </a:t>
            </a:r>
            <a:r>
              <a:rPr lang="de-DE" altLang="zh-CN" sz="2400" dirty="0" err="1">
                <a:ea typeface="SimSun" pitchFamily="2" charset="-122"/>
              </a:rPr>
              <a:t>have</a:t>
            </a:r>
            <a:r>
              <a:rPr lang="de-DE" altLang="zh-CN" sz="2400" dirty="0">
                <a:ea typeface="SimSun" pitchFamily="2" charset="-122"/>
              </a:rPr>
              <a:t> </a:t>
            </a:r>
            <a:r>
              <a:rPr lang="de-DE" altLang="zh-CN" sz="2400" dirty="0" err="1">
                <a:ea typeface="SimSun" pitchFamily="2" charset="-122"/>
              </a:rPr>
              <a:t>no</a:t>
            </a:r>
            <a:r>
              <a:rPr lang="de-DE" altLang="zh-CN" sz="2400" dirty="0">
                <a:ea typeface="SimSun" pitchFamily="2" charset="-122"/>
              </a:rPr>
              <a:t> proper professional </a:t>
            </a:r>
            <a:r>
              <a:rPr lang="de-DE" altLang="zh-CN" sz="2400" dirty="0" err="1">
                <a:ea typeface="SimSun" pitchFamily="2" charset="-122"/>
              </a:rPr>
              <a:t>education</a:t>
            </a:r>
            <a:r>
              <a:rPr lang="de-DE" altLang="zh-CN" sz="2400" dirty="0">
                <a:ea typeface="SimSun" pitchFamily="2" charset="-122"/>
              </a:rPr>
              <a:t> at all </a:t>
            </a:r>
          </a:p>
          <a:p>
            <a:pPr marL="0" indent="0">
              <a:buFontTx/>
              <a:buNone/>
              <a:defRPr/>
            </a:pPr>
            <a:r>
              <a:rPr lang="de-DE" altLang="zh-CN" sz="2400" dirty="0">
                <a:ea typeface="SimSun" pitchFamily="2" charset="-122"/>
              </a:rPr>
              <a:t>        </a:t>
            </a:r>
            <a:r>
              <a:rPr lang="de-DE" altLang="zh-CN" sz="2400" dirty="0" err="1">
                <a:ea typeface="SimSun" pitchFamily="2" charset="-122"/>
              </a:rPr>
              <a:t>or</a:t>
            </a:r>
            <a:endParaRPr lang="de-DE" altLang="zh-CN" sz="2400" dirty="0">
              <a:ea typeface="SimSun" pitchFamily="2" charset="-122"/>
            </a:endParaRPr>
          </a:p>
          <a:p>
            <a:pPr>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they</a:t>
            </a:r>
            <a:r>
              <a:rPr lang="de-DE" altLang="zh-CN" sz="2400" dirty="0">
                <a:ea typeface="SimSun" pitchFamily="2" charset="-122"/>
              </a:rPr>
              <a:t> </a:t>
            </a:r>
            <a:r>
              <a:rPr lang="de-DE" altLang="zh-CN" sz="2400" dirty="0" err="1">
                <a:ea typeface="SimSun" pitchFamily="2" charset="-122"/>
              </a:rPr>
              <a:t>have</a:t>
            </a: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wrong</a:t>
            </a:r>
            <a:r>
              <a:rPr lang="de-DE" altLang="zh-CN" sz="2400" dirty="0">
                <a:ea typeface="SimSun" pitchFamily="2" charset="-122"/>
              </a:rPr>
              <a:t> </a:t>
            </a:r>
            <a:r>
              <a:rPr lang="de-DE" altLang="zh-CN" sz="2400" dirty="0" err="1">
                <a:ea typeface="SimSun" pitchFamily="2" charset="-122"/>
              </a:rPr>
              <a:t>skills</a:t>
            </a:r>
            <a:r>
              <a:rPr lang="de-DE" altLang="zh-CN" sz="2400" dirty="0">
                <a:ea typeface="SimSun" pitchFamily="2" charset="-122"/>
              </a:rPr>
              <a:t> – </a:t>
            </a:r>
            <a:r>
              <a:rPr lang="de-DE" altLang="zh-CN" sz="2400" dirty="0" err="1">
                <a:ea typeface="SimSun" pitchFamily="2" charset="-122"/>
              </a:rPr>
              <a:t>no</a:t>
            </a:r>
            <a:r>
              <a:rPr lang="de-DE" altLang="zh-CN" sz="2400" dirty="0">
                <a:ea typeface="SimSun" pitchFamily="2" charset="-122"/>
              </a:rPr>
              <a:t> </a:t>
            </a:r>
            <a:r>
              <a:rPr lang="de-DE" altLang="zh-CN" sz="2400" dirty="0" err="1">
                <a:ea typeface="SimSun" pitchFamily="2" charset="-122"/>
              </a:rPr>
              <a:t>longer</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use</a:t>
            </a:r>
            <a:r>
              <a:rPr lang="de-DE" altLang="zh-CN" sz="2400" dirty="0">
                <a:ea typeface="SimSun" pitchFamily="2" charset="-122"/>
              </a:rPr>
              <a:t> in </a:t>
            </a:r>
          </a:p>
          <a:p>
            <a:pPr marL="0" indent="0">
              <a:buFontTx/>
              <a:buNone/>
              <a:defRPr/>
            </a:pP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labor</a:t>
            </a:r>
            <a:r>
              <a:rPr lang="de-DE" altLang="zh-CN" sz="2400" dirty="0">
                <a:ea typeface="SimSun" pitchFamily="2" charset="-122"/>
              </a:rPr>
              <a:t> </a:t>
            </a:r>
            <a:r>
              <a:rPr lang="de-DE" altLang="zh-CN" sz="2400" dirty="0" err="1">
                <a:ea typeface="SimSun" pitchFamily="2" charset="-122"/>
              </a:rPr>
              <a:t>market</a:t>
            </a:r>
            <a:endParaRPr lang="de-DE" altLang="zh-CN" sz="2400" dirty="0">
              <a:ea typeface="SimSun" pitchFamily="2" charset="-122"/>
            </a:endParaRPr>
          </a:p>
          <a:p>
            <a:pPr>
              <a:buFont typeface="Wingdings" panose="05000000000000000000" pitchFamily="2" charset="2"/>
              <a:buChar char="Ø"/>
              <a:defRPr/>
            </a:pPr>
            <a:r>
              <a:rPr lang="de-DE" altLang="zh-CN" sz="2400" dirty="0">
                <a:ea typeface="SimSun" pitchFamily="2" charset="-122"/>
              </a:rPr>
              <a:t>In </a:t>
            </a:r>
            <a:r>
              <a:rPr lang="de-DE" altLang="zh-CN" sz="2400" dirty="0" err="1">
                <a:ea typeface="SimSun" pitchFamily="2" charset="-122"/>
              </a:rPr>
              <a:t>these</a:t>
            </a:r>
            <a:r>
              <a:rPr lang="de-DE" altLang="zh-CN" sz="2400" dirty="0">
                <a:ea typeface="SimSun" pitchFamily="2" charset="-122"/>
              </a:rPr>
              <a:t> </a:t>
            </a:r>
            <a:r>
              <a:rPr lang="de-DE" altLang="zh-CN" sz="2400" dirty="0" err="1">
                <a:ea typeface="SimSun" pitchFamily="2" charset="-122"/>
              </a:rPr>
              <a:t>cases</a:t>
            </a: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system</a:t>
            </a:r>
            <a:r>
              <a:rPr lang="de-DE" altLang="zh-CN" sz="2400" dirty="0">
                <a:ea typeface="SimSun" pitchFamily="2" charset="-122"/>
              </a:rPr>
              <a:t> </a:t>
            </a:r>
            <a:r>
              <a:rPr lang="de-DE" altLang="zh-CN" sz="2400" dirty="0" err="1">
                <a:ea typeface="SimSun" pitchFamily="2" charset="-122"/>
              </a:rPr>
              <a:t>provides</a:t>
            </a:r>
            <a:r>
              <a:rPr lang="de-DE" altLang="zh-CN" sz="2400" dirty="0">
                <a:ea typeface="SimSun" pitchFamily="2" charset="-122"/>
              </a:rPr>
              <a:t> </a:t>
            </a:r>
            <a:r>
              <a:rPr lang="de-DE" altLang="zh-CN" sz="2400" dirty="0" err="1">
                <a:ea typeface="SimSun" pitchFamily="2" charset="-122"/>
              </a:rPr>
              <a:t>training</a:t>
            </a:r>
            <a:r>
              <a:rPr lang="de-DE" altLang="zh-CN" sz="2400" dirty="0">
                <a:ea typeface="SimSun" pitchFamily="2" charset="-122"/>
              </a:rPr>
              <a:t> </a:t>
            </a:r>
            <a:r>
              <a:rPr lang="de-DE" altLang="zh-CN" sz="2400" dirty="0" err="1">
                <a:ea typeface="SimSun" pitchFamily="2" charset="-122"/>
              </a:rPr>
              <a:t>measures</a:t>
            </a:r>
            <a:r>
              <a:rPr lang="de-DE" altLang="zh-CN" sz="2400" dirty="0">
                <a:ea typeface="SimSun" pitchFamily="2" charset="-122"/>
              </a:rPr>
              <a:t> </a:t>
            </a:r>
            <a:r>
              <a:rPr lang="de-DE" altLang="zh-CN" sz="2400" dirty="0" err="1">
                <a:ea typeface="SimSun" pitchFamily="2" charset="-122"/>
              </a:rPr>
              <a:t>and</a:t>
            </a:r>
            <a:r>
              <a:rPr lang="de-DE" altLang="zh-CN" sz="2400" dirty="0">
                <a:ea typeface="SimSun" pitchFamily="2" charset="-122"/>
              </a:rPr>
              <a:t> </a:t>
            </a:r>
            <a:r>
              <a:rPr lang="de-DE" altLang="zh-CN" sz="2400" dirty="0" err="1">
                <a:ea typeface="SimSun" pitchFamily="2" charset="-122"/>
              </a:rPr>
              <a:t>retraining</a:t>
            </a:r>
            <a:r>
              <a:rPr lang="de-DE" altLang="zh-CN" sz="2400" dirty="0">
                <a:ea typeface="SimSun" pitchFamily="2" charset="-122"/>
              </a:rPr>
              <a:t> </a:t>
            </a:r>
            <a:r>
              <a:rPr lang="de-DE" altLang="zh-CN" sz="2400" dirty="0" err="1">
                <a:ea typeface="SimSun" pitchFamily="2" charset="-122"/>
              </a:rPr>
              <a:t>measures</a:t>
            </a:r>
            <a:r>
              <a:rPr lang="de-DE" altLang="zh-CN" sz="2400" dirty="0">
                <a:ea typeface="SimSun" pitchFamily="2" charset="-122"/>
              </a:rPr>
              <a:t>. </a:t>
            </a:r>
          </a:p>
          <a:p>
            <a:pPr>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You</a:t>
            </a:r>
            <a:r>
              <a:rPr lang="de-DE" altLang="zh-CN" sz="2400" dirty="0">
                <a:ea typeface="SimSun" pitchFamily="2" charset="-122"/>
              </a:rPr>
              <a:t> also </a:t>
            </a:r>
            <a:r>
              <a:rPr lang="de-DE" altLang="zh-CN" sz="2400" dirty="0" err="1">
                <a:ea typeface="SimSun" pitchFamily="2" charset="-122"/>
              </a:rPr>
              <a:t>may</a:t>
            </a:r>
            <a:r>
              <a:rPr lang="de-DE" altLang="zh-CN" sz="2400" dirty="0">
                <a:ea typeface="SimSun" pitchFamily="2" charset="-122"/>
              </a:rPr>
              <a:t> </a:t>
            </a:r>
            <a:r>
              <a:rPr lang="de-DE" altLang="zh-CN" sz="2400" dirty="0" err="1">
                <a:ea typeface="SimSun" pitchFamily="2" charset="-122"/>
              </a:rPr>
              <a:t>be</a:t>
            </a:r>
            <a:r>
              <a:rPr lang="de-DE" altLang="zh-CN" sz="2400" dirty="0">
                <a:ea typeface="SimSun" pitchFamily="2" charset="-122"/>
              </a:rPr>
              <a:t> </a:t>
            </a:r>
            <a:r>
              <a:rPr lang="de-DE" altLang="zh-CN" sz="2400" dirty="0" err="1">
                <a:ea typeface="SimSun" pitchFamily="2" charset="-122"/>
              </a:rPr>
              <a:t>helped</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get</a:t>
            </a:r>
            <a:r>
              <a:rPr lang="de-DE" altLang="zh-CN" sz="2400" dirty="0">
                <a:ea typeface="SimSun" pitchFamily="2" charset="-122"/>
              </a:rPr>
              <a:t> </a:t>
            </a:r>
            <a:r>
              <a:rPr lang="de-DE" altLang="zh-CN" sz="2400" dirty="0" err="1">
                <a:ea typeface="SimSun" pitchFamily="2" charset="-122"/>
              </a:rPr>
              <a:t>certain</a:t>
            </a:r>
            <a:r>
              <a:rPr lang="de-DE" altLang="zh-CN" sz="2400" dirty="0">
                <a:ea typeface="SimSun" pitchFamily="2" charset="-122"/>
              </a:rPr>
              <a:t> </a:t>
            </a:r>
            <a:r>
              <a:rPr lang="de-DE" altLang="zh-CN" sz="2400" dirty="0" err="1">
                <a:ea typeface="SimSun" pitchFamily="2" charset="-122"/>
              </a:rPr>
              <a:t>degrees</a:t>
            </a:r>
            <a:endParaRPr lang="de-DE" altLang="zh-CN" sz="2400" dirty="0">
              <a:ea typeface="SimSun" pitchFamily="2" charset="-122"/>
            </a:endParaRPr>
          </a:p>
          <a:p>
            <a:pPr marL="0" indent="0">
              <a:buFontTx/>
              <a:buNone/>
              <a:defRPr/>
            </a:pPr>
            <a:r>
              <a:rPr lang="de-DE" altLang="zh-CN" sz="2400" dirty="0">
                <a:ea typeface="SimSun" pitchFamily="2" charset="-122"/>
              </a:rPr>
              <a:t>          </a:t>
            </a:r>
            <a:r>
              <a:rPr lang="de-DE" altLang="zh-CN" sz="2400" dirty="0" err="1">
                <a:ea typeface="SimSun" pitchFamily="2" charset="-122"/>
              </a:rPr>
              <a:t>or</a:t>
            </a:r>
            <a:r>
              <a:rPr lang="de-DE" altLang="zh-CN" sz="2400" dirty="0">
                <a:ea typeface="SimSun" pitchFamily="2" charset="-122"/>
              </a:rPr>
              <a:t> </a:t>
            </a:r>
            <a:r>
              <a:rPr lang="de-DE" altLang="zh-CN" sz="2400" dirty="0" err="1">
                <a:ea typeface="SimSun" pitchFamily="2" charset="-122"/>
              </a:rPr>
              <a:t>go</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certain</a:t>
            </a:r>
            <a:r>
              <a:rPr lang="de-DE" altLang="zh-CN" sz="2400" dirty="0">
                <a:ea typeface="SimSun" pitchFamily="2" charset="-122"/>
              </a:rPr>
              <a:t> </a:t>
            </a:r>
            <a:r>
              <a:rPr lang="de-DE" altLang="zh-CN" sz="2400" dirty="0" err="1">
                <a:ea typeface="SimSun" pitchFamily="2" charset="-122"/>
              </a:rPr>
              <a:t>schools</a:t>
            </a:r>
            <a:r>
              <a:rPr lang="de-DE" altLang="zh-CN" sz="2400" dirty="0">
                <a:ea typeface="SimSun" pitchFamily="2" charset="-122"/>
              </a:rPr>
              <a:t> (but not </a:t>
            </a:r>
            <a:r>
              <a:rPr lang="de-DE" altLang="zh-CN" sz="2400" dirty="0" err="1">
                <a:ea typeface="SimSun" pitchFamily="2" charset="-122"/>
              </a:rPr>
              <a:t>university</a:t>
            </a:r>
            <a:r>
              <a:rPr lang="de-DE" altLang="zh-CN" sz="2400" dirty="0">
                <a:ea typeface="SimSun" pitchFamily="2" charset="-122"/>
              </a:rPr>
              <a:t> </a:t>
            </a:r>
            <a:r>
              <a:rPr lang="de-DE" altLang="zh-CN" sz="2400" dirty="0" err="1">
                <a:ea typeface="SimSun" pitchFamily="2" charset="-122"/>
              </a:rPr>
              <a:t>and</a:t>
            </a:r>
            <a:r>
              <a:rPr lang="de-DE" altLang="zh-CN" sz="2400" dirty="0">
                <a:ea typeface="SimSun" pitchFamily="2" charset="-122"/>
              </a:rPr>
              <a:t> </a:t>
            </a:r>
          </a:p>
          <a:p>
            <a:pPr marL="0" indent="0">
              <a:buFontTx/>
              <a:buNone/>
              <a:defRPr/>
            </a:pPr>
            <a:r>
              <a:rPr lang="de-DE" altLang="zh-CN" sz="2400" dirty="0">
                <a:ea typeface="SimSun" pitchFamily="2" charset="-122"/>
              </a:rPr>
              <a:t>          </a:t>
            </a:r>
            <a:r>
              <a:rPr lang="de-DE" altLang="zh-CN" sz="2400" dirty="0" err="1">
                <a:ea typeface="SimSun" pitchFamily="2" charset="-122"/>
              </a:rPr>
              <a:t>higher</a:t>
            </a:r>
            <a:r>
              <a:rPr lang="de-DE" altLang="zh-CN" sz="2400" dirty="0">
                <a:ea typeface="SimSun" pitchFamily="2" charset="-122"/>
              </a:rPr>
              <a:t> </a:t>
            </a:r>
            <a:r>
              <a:rPr lang="de-DE" altLang="zh-CN" sz="2400" dirty="0" err="1">
                <a:ea typeface="SimSun" pitchFamily="2" charset="-122"/>
              </a:rPr>
              <a:t>education</a:t>
            </a:r>
            <a:r>
              <a:rPr lang="de-DE" altLang="zh-CN" sz="2400" dirty="0">
                <a:ea typeface="SimSun" pitchFamily="2" charset="-122"/>
              </a:rPr>
              <a:t>)</a:t>
            </a:r>
          </a:p>
          <a:p>
            <a:pPr>
              <a:defRPr/>
            </a:pPr>
            <a:endParaRPr lang="de-DE"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a:extLst>
              <a:ext uri="{FF2B5EF4-FFF2-40B4-BE49-F238E27FC236}">
                <a16:creationId xmlns="" xmlns:a16="http://schemas.microsoft.com/office/drawing/2014/main" id="{2DB21FFE-D07B-4C21-A0FE-29610F1AB6E8}"/>
              </a:ext>
            </a:extLst>
          </p:cNvPr>
          <p:cNvSpPr>
            <a:spLocks noGrp="1"/>
          </p:cNvSpPr>
          <p:nvPr>
            <p:ph type="title"/>
          </p:nvPr>
        </p:nvSpPr>
        <p:spPr/>
        <p:txBody>
          <a:bodyPr/>
          <a:lstStyle/>
          <a:p>
            <a:r>
              <a:rPr lang="de-DE" altLang="de-DE"/>
              <a:t>Unemployment Insurance</a:t>
            </a:r>
          </a:p>
        </p:txBody>
      </p:sp>
      <p:sp>
        <p:nvSpPr>
          <p:cNvPr id="3" name="Inhaltsplatzhalter 2">
            <a:extLst>
              <a:ext uri="{FF2B5EF4-FFF2-40B4-BE49-F238E27FC236}">
                <a16:creationId xmlns="" xmlns:a16="http://schemas.microsoft.com/office/drawing/2014/main" id="{BA197E34-158D-43F7-B1C8-7DE99A06B7B8}"/>
              </a:ext>
            </a:extLst>
          </p:cNvPr>
          <p:cNvSpPr>
            <a:spLocks noGrp="1"/>
          </p:cNvSpPr>
          <p:nvPr>
            <p:ph idx="1"/>
          </p:nvPr>
        </p:nvSpPr>
        <p:spPr/>
        <p:txBody>
          <a:bodyPr/>
          <a:lstStyle/>
          <a:p>
            <a:pPr>
              <a:lnSpc>
                <a:spcPct val="90000"/>
              </a:lnSpc>
              <a:buFont typeface="Wingdings" panose="05000000000000000000" pitchFamily="2" charset="2"/>
              <a:buChar char="Ø"/>
              <a:defRPr/>
            </a:pPr>
            <a:endParaRPr lang="de-DE" altLang="zh-CN" sz="2600" dirty="0">
              <a:ea typeface="SimSun" pitchFamily="2" charset="-122"/>
            </a:endParaRPr>
          </a:p>
          <a:p>
            <a:pPr>
              <a:lnSpc>
                <a:spcPct val="90000"/>
              </a:lnSpc>
              <a:buFont typeface="Wingdings" panose="05000000000000000000" pitchFamily="2" charset="2"/>
              <a:buChar char="Ø"/>
              <a:defRPr/>
            </a:pPr>
            <a:r>
              <a:rPr lang="de-DE" altLang="zh-CN" sz="2600" dirty="0">
                <a:ea typeface="SimSun" pitchFamily="2" charset="-122"/>
              </a:rPr>
              <a:t>The </a:t>
            </a:r>
            <a:r>
              <a:rPr lang="de-DE" altLang="zh-CN" sz="2600" dirty="0" err="1">
                <a:ea typeface="SimSun" pitchFamily="2" charset="-122"/>
              </a:rPr>
              <a:t>way</a:t>
            </a:r>
            <a:r>
              <a:rPr lang="de-DE" altLang="zh-CN" sz="2600" dirty="0">
                <a:ea typeface="SimSun" pitchFamily="2" charset="-122"/>
              </a:rPr>
              <a:t> </a:t>
            </a:r>
            <a:r>
              <a:rPr lang="de-DE" altLang="zh-CN" sz="2600" dirty="0" err="1">
                <a:ea typeface="SimSun" pitchFamily="2" charset="-122"/>
              </a:rPr>
              <a:t>this</a:t>
            </a:r>
            <a:r>
              <a:rPr lang="de-DE" altLang="zh-CN" sz="2600" dirty="0">
                <a:ea typeface="SimSun" pitchFamily="2" charset="-122"/>
              </a:rPr>
              <a:t> </a:t>
            </a:r>
            <a:r>
              <a:rPr lang="de-DE" altLang="zh-CN" sz="2600" dirty="0" err="1">
                <a:ea typeface="SimSun" pitchFamily="2" charset="-122"/>
              </a:rPr>
              <a:t>works</a:t>
            </a:r>
            <a:r>
              <a:rPr lang="de-DE" altLang="zh-CN" sz="2600" dirty="0">
                <a:ea typeface="SimSun" pitchFamily="2" charset="-122"/>
              </a:rPr>
              <a:t> </a:t>
            </a:r>
            <a:r>
              <a:rPr lang="de-DE" altLang="zh-CN" sz="2600" dirty="0" err="1">
                <a:ea typeface="SimSun" pitchFamily="2" charset="-122"/>
              </a:rPr>
              <a:t>is</a:t>
            </a:r>
            <a:r>
              <a:rPr lang="de-DE" altLang="zh-CN" sz="2600" dirty="0">
                <a:ea typeface="SimSun" pitchFamily="2" charset="-122"/>
              </a:rPr>
              <a:t> </a:t>
            </a:r>
            <a:r>
              <a:rPr lang="de-DE" altLang="zh-CN" sz="2600" dirty="0" err="1">
                <a:ea typeface="SimSun" pitchFamily="2" charset="-122"/>
              </a:rPr>
              <a:t>that</a:t>
            </a:r>
            <a:endParaRPr lang="de-DE" altLang="zh-CN" sz="2600" dirty="0">
              <a:ea typeface="SimSun" pitchFamily="2" charset="-122"/>
            </a:endParaRPr>
          </a:p>
          <a:p>
            <a:pPr>
              <a:lnSpc>
                <a:spcPct val="90000"/>
              </a:lnSpc>
              <a:buFont typeface="Wingdings" panose="05000000000000000000" pitchFamily="2" charset="2"/>
              <a:buChar char="ü"/>
              <a:defRPr/>
            </a:pPr>
            <a:r>
              <a:rPr lang="de-DE" altLang="zh-CN" sz="2600" dirty="0">
                <a:ea typeface="SimSun" pitchFamily="2" charset="-122"/>
              </a:rPr>
              <a:t>     a </a:t>
            </a:r>
            <a:r>
              <a:rPr lang="de-DE" altLang="zh-CN" sz="2600" dirty="0" err="1">
                <a:ea typeface="SimSun" pitchFamily="2" charset="-122"/>
              </a:rPr>
              <a:t>certified</a:t>
            </a:r>
            <a:r>
              <a:rPr lang="de-DE" altLang="zh-CN" sz="2600" dirty="0">
                <a:ea typeface="SimSun" pitchFamily="2" charset="-122"/>
              </a:rPr>
              <a:t> </a:t>
            </a:r>
            <a:r>
              <a:rPr lang="de-DE" altLang="zh-CN" sz="2600" dirty="0" err="1">
                <a:ea typeface="SimSun" pitchFamily="2" charset="-122"/>
              </a:rPr>
              <a:t>institution</a:t>
            </a:r>
            <a:r>
              <a:rPr lang="de-DE" altLang="zh-CN" sz="2600" dirty="0">
                <a:ea typeface="SimSun" pitchFamily="2" charset="-122"/>
              </a:rPr>
              <a:t> </a:t>
            </a:r>
            <a:r>
              <a:rPr lang="de-DE" altLang="zh-CN" sz="2600" dirty="0" err="1">
                <a:ea typeface="SimSun" pitchFamily="2" charset="-122"/>
              </a:rPr>
              <a:t>doing</a:t>
            </a:r>
            <a:r>
              <a:rPr lang="de-DE" altLang="zh-CN" sz="2600" dirty="0">
                <a:ea typeface="SimSun" pitchFamily="2" charset="-122"/>
              </a:rPr>
              <a:t> </a:t>
            </a:r>
            <a:r>
              <a:rPr lang="de-DE" altLang="zh-CN" sz="2600" dirty="0" err="1">
                <a:ea typeface="SimSun" pitchFamily="2" charset="-122"/>
              </a:rPr>
              <a:t>this</a:t>
            </a:r>
            <a:r>
              <a:rPr lang="de-DE" altLang="zh-CN" sz="2600" dirty="0">
                <a:ea typeface="SimSun" pitchFamily="2" charset="-122"/>
              </a:rPr>
              <a:t> </a:t>
            </a:r>
            <a:r>
              <a:rPr lang="de-DE" altLang="zh-CN" sz="2600" dirty="0" err="1">
                <a:ea typeface="SimSun" pitchFamily="2" charset="-122"/>
              </a:rPr>
              <a:t>kind</a:t>
            </a:r>
            <a:r>
              <a:rPr lang="de-DE" altLang="zh-CN" sz="2600" dirty="0">
                <a:ea typeface="SimSun" pitchFamily="2" charset="-122"/>
              </a:rPr>
              <a:t> </a:t>
            </a:r>
            <a:r>
              <a:rPr lang="de-DE" altLang="zh-CN" sz="2600" dirty="0" err="1">
                <a:ea typeface="SimSun" pitchFamily="2" charset="-122"/>
              </a:rPr>
              <a:t>of</a:t>
            </a:r>
            <a:r>
              <a:rPr lang="de-DE" altLang="zh-CN" sz="2600" dirty="0">
                <a:ea typeface="SimSun" pitchFamily="2" charset="-122"/>
              </a:rPr>
              <a:t> </a:t>
            </a:r>
          </a:p>
          <a:p>
            <a:pPr marL="0" indent="0">
              <a:lnSpc>
                <a:spcPct val="90000"/>
              </a:lnSpc>
              <a:buFontTx/>
              <a:buNone/>
              <a:defRPr/>
            </a:pPr>
            <a:r>
              <a:rPr lang="de-DE" altLang="zh-CN" sz="2600" dirty="0">
                <a:ea typeface="SimSun" pitchFamily="2" charset="-122"/>
              </a:rPr>
              <a:t>        </a:t>
            </a:r>
            <a:r>
              <a:rPr lang="de-DE" altLang="zh-CN" sz="2600" dirty="0" err="1">
                <a:ea typeface="SimSun" pitchFamily="2" charset="-122"/>
              </a:rPr>
              <a:t>training</a:t>
            </a:r>
            <a:r>
              <a:rPr lang="de-DE" altLang="zh-CN" sz="2600" dirty="0">
                <a:ea typeface="SimSun" pitchFamily="2" charset="-122"/>
              </a:rPr>
              <a:t> will </a:t>
            </a:r>
            <a:r>
              <a:rPr lang="de-DE" altLang="zh-CN" sz="2600" dirty="0" err="1">
                <a:ea typeface="SimSun" pitchFamily="2" charset="-122"/>
              </a:rPr>
              <a:t>receive</a:t>
            </a:r>
            <a:r>
              <a:rPr lang="de-DE" altLang="zh-CN" sz="2600" dirty="0">
                <a:ea typeface="SimSun" pitchFamily="2" charset="-122"/>
              </a:rPr>
              <a:t> </a:t>
            </a:r>
            <a:r>
              <a:rPr lang="de-DE" altLang="zh-CN" sz="2600" dirty="0" err="1">
                <a:ea typeface="SimSun" pitchFamily="2" charset="-122"/>
              </a:rPr>
              <a:t>reimbursement</a:t>
            </a:r>
            <a:r>
              <a:rPr lang="de-DE" altLang="zh-CN" sz="2600" dirty="0">
                <a:ea typeface="SimSun" pitchFamily="2" charset="-122"/>
              </a:rPr>
              <a:t> </a:t>
            </a:r>
            <a:r>
              <a:rPr lang="de-DE" altLang="zh-CN" sz="2600" dirty="0" err="1">
                <a:ea typeface="SimSun" pitchFamily="2" charset="-122"/>
              </a:rPr>
              <a:t>for</a:t>
            </a:r>
            <a:r>
              <a:rPr lang="de-DE" altLang="zh-CN" sz="2600" dirty="0">
                <a:ea typeface="SimSun" pitchFamily="2" charset="-122"/>
              </a:rPr>
              <a:t> </a:t>
            </a:r>
          </a:p>
          <a:p>
            <a:pPr marL="0" indent="0">
              <a:lnSpc>
                <a:spcPct val="90000"/>
              </a:lnSpc>
              <a:buFontTx/>
              <a:buNone/>
              <a:defRPr/>
            </a:pPr>
            <a:r>
              <a:rPr lang="de-DE" altLang="zh-CN" sz="2600" dirty="0">
                <a:ea typeface="SimSun" pitchFamily="2" charset="-122"/>
              </a:rPr>
              <a:t>        </a:t>
            </a:r>
            <a:r>
              <a:rPr lang="de-DE" altLang="zh-CN" sz="2600" dirty="0" err="1">
                <a:ea typeface="SimSun" pitchFamily="2" charset="-122"/>
              </a:rPr>
              <a:t>training</a:t>
            </a:r>
            <a:r>
              <a:rPr lang="de-DE" altLang="zh-CN" sz="2600" dirty="0">
                <a:ea typeface="SimSun" pitchFamily="2" charset="-122"/>
              </a:rPr>
              <a:t> </a:t>
            </a:r>
            <a:r>
              <a:rPr lang="de-DE" altLang="zh-CN" sz="2600" dirty="0" err="1">
                <a:ea typeface="SimSun" pitchFamily="2" charset="-122"/>
              </a:rPr>
              <a:t>the</a:t>
            </a:r>
            <a:r>
              <a:rPr lang="de-DE" altLang="zh-CN" sz="2600" dirty="0">
                <a:ea typeface="SimSun" pitchFamily="2" charset="-122"/>
              </a:rPr>
              <a:t> </a:t>
            </a:r>
            <a:r>
              <a:rPr lang="de-DE" altLang="zh-CN" sz="2600" dirty="0" err="1">
                <a:ea typeface="SimSun" pitchFamily="2" charset="-122"/>
              </a:rPr>
              <a:t>insured</a:t>
            </a:r>
            <a:r>
              <a:rPr lang="de-DE" altLang="zh-CN" sz="2600" dirty="0">
                <a:ea typeface="SimSun" pitchFamily="2" charset="-122"/>
              </a:rPr>
              <a:t> </a:t>
            </a:r>
            <a:r>
              <a:rPr lang="de-DE" altLang="zh-CN" sz="2600" dirty="0" err="1">
                <a:ea typeface="SimSun" pitchFamily="2" charset="-122"/>
              </a:rPr>
              <a:t>person</a:t>
            </a:r>
            <a:r>
              <a:rPr lang="de-DE" altLang="zh-CN" sz="2600" dirty="0">
                <a:ea typeface="SimSun" pitchFamily="2" charset="-122"/>
              </a:rPr>
              <a:t>.</a:t>
            </a:r>
          </a:p>
          <a:p>
            <a:pPr>
              <a:lnSpc>
                <a:spcPct val="90000"/>
              </a:lnSpc>
              <a:buFont typeface="Wingdings" panose="05000000000000000000" pitchFamily="2" charset="2"/>
              <a:buChar char="ü"/>
              <a:defRPr/>
            </a:pPr>
            <a:r>
              <a:rPr lang="de-DE" altLang="zh-CN" sz="2600" dirty="0">
                <a:ea typeface="SimSun" pitchFamily="2" charset="-122"/>
              </a:rPr>
              <a:t>     </a:t>
            </a:r>
            <a:r>
              <a:rPr lang="de-DE" altLang="zh-CN" sz="2600" dirty="0" err="1">
                <a:ea typeface="SimSun" pitchFamily="2" charset="-122"/>
              </a:rPr>
              <a:t>the</a:t>
            </a:r>
            <a:r>
              <a:rPr lang="de-DE" altLang="zh-CN" sz="2600" dirty="0">
                <a:ea typeface="SimSun" pitchFamily="2" charset="-122"/>
              </a:rPr>
              <a:t> </a:t>
            </a:r>
            <a:r>
              <a:rPr lang="de-DE" altLang="zh-CN" sz="2600" dirty="0" err="1">
                <a:ea typeface="SimSun" pitchFamily="2" charset="-122"/>
              </a:rPr>
              <a:t>insured</a:t>
            </a:r>
            <a:r>
              <a:rPr lang="de-DE" altLang="zh-CN" sz="2600" dirty="0">
                <a:ea typeface="SimSun" pitchFamily="2" charset="-122"/>
              </a:rPr>
              <a:t> </a:t>
            </a:r>
            <a:r>
              <a:rPr lang="de-DE" altLang="zh-CN" sz="2600" dirty="0" err="1">
                <a:ea typeface="SimSun" pitchFamily="2" charset="-122"/>
              </a:rPr>
              <a:t>person</a:t>
            </a:r>
            <a:r>
              <a:rPr lang="de-DE" altLang="zh-CN" sz="2600" dirty="0">
                <a:ea typeface="SimSun" pitchFamily="2" charset="-122"/>
              </a:rPr>
              <a:t> in </a:t>
            </a:r>
            <a:r>
              <a:rPr lang="de-DE" altLang="zh-CN" sz="2600" dirty="0" err="1">
                <a:ea typeface="SimSun" pitchFamily="2" charset="-122"/>
              </a:rPr>
              <a:t>case</a:t>
            </a:r>
            <a:r>
              <a:rPr lang="de-DE" altLang="zh-CN" sz="2600" dirty="0">
                <a:ea typeface="SimSun" pitchFamily="2" charset="-122"/>
              </a:rPr>
              <a:t> </a:t>
            </a:r>
            <a:r>
              <a:rPr lang="de-DE" altLang="zh-CN" sz="2600" dirty="0" err="1">
                <a:ea typeface="SimSun" pitchFamily="2" charset="-122"/>
              </a:rPr>
              <a:t>this</a:t>
            </a:r>
            <a:r>
              <a:rPr lang="de-DE" altLang="zh-CN" sz="2600" dirty="0">
                <a:ea typeface="SimSun" pitchFamily="2" charset="-122"/>
              </a:rPr>
              <a:t> </a:t>
            </a:r>
            <a:r>
              <a:rPr lang="de-DE" altLang="zh-CN" sz="2600" dirty="0" err="1">
                <a:ea typeface="SimSun" pitchFamily="2" charset="-122"/>
              </a:rPr>
              <a:t>is</a:t>
            </a:r>
            <a:r>
              <a:rPr lang="de-DE" altLang="zh-CN" sz="2600" dirty="0">
                <a:ea typeface="SimSun" pitchFamily="2" charset="-122"/>
              </a:rPr>
              <a:t> </a:t>
            </a:r>
            <a:r>
              <a:rPr lang="de-DE" altLang="zh-CN" sz="2600" dirty="0" err="1">
                <a:ea typeface="SimSun" pitchFamily="2" charset="-122"/>
              </a:rPr>
              <a:t>full</a:t>
            </a:r>
            <a:r>
              <a:rPr lang="de-DE" altLang="zh-CN" sz="2600" dirty="0">
                <a:ea typeface="SimSun" pitchFamily="2" charset="-122"/>
              </a:rPr>
              <a:t>-time </a:t>
            </a:r>
          </a:p>
          <a:p>
            <a:pPr marL="0" indent="0">
              <a:lnSpc>
                <a:spcPct val="90000"/>
              </a:lnSpc>
              <a:buFontTx/>
              <a:buNone/>
              <a:defRPr/>
            </a:pPr>
            <a:r>
              <a:rPr lang="de-DE" altLang="zh-CN" sz="2600" dirty="0">
                <a:ea typeface="SimSun" pitchFamily="2" charset="-122"/>
              </a:rPr>
              <a:t>        </a:t>
            </a:r>
            <a:r>
              <a:rPr lang="de-DE" altLang="zh-CN" sz="2600" dirty="0" err="1">
                <a:ea typeface="SimSun" pitchFamily="2" charset="-122"/>
              </a:rPr>
              <a:t>training</a:t>
            </a:r>
            <a:r>
              <a:rPr lang="de-DE" altLang="zh-CN" sz="2600" dirty="0">
                <a:ea typeface="SimSun" pitchFamily="2" charset="-122"/>
              </a:rPr>
              <a:t> will </a:t>
            </a:r>
            <a:r>
              <a:rPr lang="de-DE" altLang="zh-CN" sz="2600" dirty="0" err="1">
                <a:ea typeface="SimSun" pitchFamily="2" charset="-122"/>
              </a:rPr>
              <a:t>receive</a:t>
            </a:r>
            <a:r>
              <a:rPr lang="de-DE" altLang="zh-CN" sz="2600" dirty="0">
                <a:ea typeface="SimSun" pitchFamily="2" charset="-122"/>
              </a:rPr>
              <a:t> </a:t>
            </a:r>
            <a:r>
              <a:rPr lang="de-DE" altLang="zh-CN" sz="2600" dirty="0" err="1">
                <a:ea typeface="SimSun" pitchFamily="2" charset="-122"/>
              </a:rPr>
              <a:t>compensation</a:t>
            </a:r>
            <a:r>
              <a:rPr lang="de-DE" altLang="zh-CN" sz="2600" dirty="0">
                <a:ea typeface="SimSun" pitchFamily="2" charset="-122"/>
              </a:rPr>
              <a:t> </a:t>
            </a:r>
            <a:r>
              <a:rPr lang="de-DE" altLang="zh-CN" sz="2600" dirty="0" err="1">
                <a:ea typeface="SimSun" pitchFamily="2" charset="-122"/>
              </a:rPr>
              <a:t>for</a:t>
            </a:r>
            <a:r>
              <a:rPr lang="de-DE" altLang="zh-CN" sz="2600" dirty="0">
                <a:ea typeface="SimSun" pitchFamily="2" charset="-122"/>
              </a:rPr>
              <a:t> </a:t>
            </a:r>
            <a:r>
              <a:rPr lang="de-DE" altLang="zh-CN" sz="2600" dirty="0" err="1">
                <a:ea typeface="SimSun" pitchFamily="2" charset="-122"/>
              </a:rPr>
              <a:t>loss</a:t>
            </a:r>
            <a:r>
              <a:rPr lang="de-DE" altLang="zh-CN" sz="2600" dirty="0">
                <a:ea typeface="SimSun" pitchFamily="2" charset="-122"/>
              </a:rPr>
              <a:t> </a:t>
            </a:r>
            <a:r>
              <a:rPr lang="de-DE" altLang="zh-CN" sz="2600" dirty="0" err="1">
                <a:ea typeface="SimSun" pitchFamily="2" charset="-122"/>
              </a:rPr>
              <a:t>of</a:t>
            </a:r>
            <a:r>
              <a:rPr lang="de-DE" altLang="zh-CN" sz="2600" dirty="0">
                <a:ea typeface="SimSun" pitchFamily="2" charset="-122"/>
              </a:rPr>
              <a:t> </a:t>
            </a:r>
          </a:p>
          <a:p>
            <a:pPr marL="0" indent="0">
              <a:lnSpc>
                <a:spcPct val="90000"/>
              </a:lnSpc>
              <a:buFontTx/>
              <a:buNone/>
              <a:defRPr/>
            </a:pPr>
            <a:r>
              <a:rPr lang="de-DE" altLang="zh-CN" sz="2600" dirty="0">
                <a:ea typeface="SimSun" pitchFamily="2" charset="-122"/>
              </a:rPr>
              <a:t>        </a:t>
            </a:r>
            <a:r>
              <a:rPr lang="de-DE" altLang="zh-CN" sz="2600" dirty="0" err="1">
                <a:ea typeface="SimSun" pitchFamily="2" charset="-122"/>
              </a:rPr>
              <a:t>income</a:t>
            </a:r>
            <a:r>
              <a:rPr lang="de-DE" altLang="zh-CN" sz="2600" dirty="0">
                <a:ea typeface="SimSun" pitchFamily="2" charset="-122"/>
              </a:rPr>
              <a:t> </a:t>
            </a:r>
            <a:r>
              <a:rPr lang="de-DE" altLang="zh-CN" sz="2600" dirty="0" err="1">
                <a:ea typeface="SimSun" pitchFamily="2" charset="-122"/>
              </a:rPr>
              <a:t>during</a:t>
            </a:r>
            <a:r>
              <a:rPr lang="de-DE" altLang="zh-CN" sz="2600" dirty="0">
                <a:ea typeface="SimSun" pitchFamily="2" charset="-122"/>
              </a:rPr>
              <a:t> </a:t>
            </a:r>
            <a:r>
              <a:rPr lang="de-DE" altLang="zh-CN" sz="2600" dirty="0" err="1">
                <a:ea typeface="SimSun" pitchFamily="2" charset="-122"/>
              </a:rPr>
              <a:t>this</a:t>
            </a:r>
            <a:r>
              <a:rPr lang="de-DE" altLang="zh-CN" sz="2600" dirty="0">
                <a:ea typeface="SimSun" pitchFamily="2" charset="-122"/>
              </a:rPr>
              <a:t> </a:t>
            </a:r>
            <a:r>
              <a:rPr lang="de-DE" altLang="zh-CN" sz="2600" dirty="0" err="1">
                <a:ea typeface="SimSun" pitchFamily="2" charset="-122"/>
              </a:rPr>
              <a:t>period</a:t>
            </a:r>
            <a:r>
              <a:rPr lang="de-DE" altLang="zh-CN" sz="2600" dirty="0">
                <a:ea typeface="SimSun" pitchFamily="2" charset="-122"/>
              </a:rPr>
              <a:t> plus additional </a:t>
            </a:r>
          </a:p>
          <a:p>
            <a:pPr marL="0" indent="0">
              <a:lnSpc>
                <a:spcPct val="90000"/>
              </a:lnSpc>
              <a:buFontTx/>
              <a:buNone/>
              <a:defRPr/>
            </a:pPr>
            <a:r>
              <a:rPr lang="de-DE" altLang="zh-CN" sz="2600" dirty="0">
                <a:ea typeface="SimSun" pitchFamily="2" charset="-122"/>
              </a:rPr>
              <a:t>        </a:t>
            </a:r>
            <a:r>
              <a:rPr lang="de-DE" altLang="zh-CN" sz="2600" dirty="0" err="1">
                <a:ea typeface="SimSun" pitchFamily="2" charset="-122"/>
              </a:rPr>
              <a:t>costs</a:t>
            </a:r>
            <a:r>
              <a:rPr lang="de-DE" altLang="zh-CN" sz="2600" dirty="0">
                <a:ea typeface="SimSun" pitchFamily="2" charset="-122"/>
              </a:rPr>
              <a:t> </a:t>
            </a:r>
            <a:r>
              <a:rPr lang="de-DE" altLang="zh-CN" sz="2600" dirty="0" err="1">
                <a:ea typeface="SimSun" pitchFamily="2" charset="-122"/>
              </a:rPr>
              <a:t>that</a:t>
            </a:r>
            <a:r>
              <a:rPr lang="de-DE" altLang="zh-CN" sz="2600" dirty="0">
                <a:ea typeface="SimSun" pitchFamily="2" charset="-122"/>
              </a:rPr>
              <a:t> </a:t>
            </a:r>
            <a:r>
              <a:rPr lang="de-DE" altLang="zh-CN" sz="2600" dirty="0" err="1">
                <a:ea typeface="SimSun" pitchFamily="2" charset="-122"/>
              </a:rPr>
              <a:t>may</a:t>
            </a:r>
            <a:r>
              <a:rPr lang="de-DE" altLang="zh-CN" sz="2600" dirty="0">
                <a:ea typeface="SimSun" pitchFamily="2" charset="-122"/>
              </a:rPr>
              <a:t> </a:t>
            </a:r>
            <a:r>
              <a:rPr lang="de-DE" altLang="zh-CN" sz="2600" dirty="0" err="1">
                <a:ea typeface="SimSun" pitchFamily="2" charset="-122"/>
              </a:rPr>
              <a:t>arise</a:t>
            </a:r>
            <a:endParaRPr lang="de-DE" altLang="zh-CN" sz="2600" dirty="0">
              <a:ea typeface="SimSun" pitchFamily="2" charset="-122"/>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a:extLst>
              <a:ext uri="{FF2B5EF4-FFF2-40B4-BE49-F238E27FC236}">
                <a16:creationId xmlns="" xmlns:a16="http://schemas.microsoft.com/office/drawing/2014/main" id="{DC700193-B0A1-4DC4-BAE6-26E829D7F5F7}"/>
              </a:ext>
            </a:extLst>
          </p:cNvPr>
          <p:cNvSpPr>
            <a:spLocks noGrp="1"/>
          </p:cNvSpPr>
          <p:nvPr>
            <p:ph type="title"/>
          </p:nvPr>
        </p:nvSpPr>
        <p:spPr/>
        <p:txBody>
          <a:bodyPr/>
          <a:lstStyle/>
          <a:p>
            <a:r>
              <a:rPr lang="de-DE" altLang="de-DE"/>
              <a:t>Unemployment Insurance</a:t>
            </a:r>
          </a:p>
        </p:txBody>
      </p:sp>
      <p:sp>
        <p:nvSpPr>
          <p:cNvPr id="10243" name="Inhaltsplatzhalter 2">
            <a:extLst>
              <a:ext uri="{FF2B5EF4-FFF2-40B4-BE49-F238E27FC236}">
                <a16:creationId xmlns="" xmlns:a16="http://schemas.microsoft.com/office/drawing/2014/main" id="{B70D3542-1D37-40AE-BCF7-80F3FB8E6F67}"/>
              </a:ext>
            </a:extLst>
          </p:cNvPr>
          <p:cNvSpPr>
            <a:spLocks noGrp="1"/>
          </p:cNvSpPr>
          <p:nvPr>
            <p:ph idx="1"/>
          </p:nvPr>
        </p:nvSpPr>
        <p:spPr/>
        <p:txBody>
          <a:bodyPr/>
          <a:lstStyle/>
          <a:p>
            <a:pPr>
              <a:buFontTx/>
              <a:buBlip>
                <a:blip r:embed="rId2"/>
              </a:buBlip>
            </a:pPr>
            <a:endParaRPr lang="de-DE" altLang="zh-CN" sz="2800">
              <a:ea typeface="SimSun" panose="02010600030101010101" pitchFamily="2" charset="-122"/>
            </a:endParaRPr>
          </a:p>
          <a:p>
            <a:pPr>
              <a:buFontTx/>
              <a:buBlip>
                <a:blip r:embed="rId2"/>
              </a:buBlip>
            </a:pPr>
            <a:r>
              <a:rPr lang="de-DE" altLang="zh-CN" sz="2800">
                <a:ea typeface="SimSun" panose="02010600030101010101" pitchFamily="2" charset="-122"/>
              </a:rPr>
              <a:t>This was a very important thing during the period of reunification of Germany when these measures were used to transfer East Germany from a socialist economy to a social market economy. Millions of East Germans were trained and retrained to be fit for – maybe other – jobs in a market economy</a:t>
            </a:r>
          </a:p>
          <a:p>
            <a:endParaRPr lang="de-DE" altLang="de-DE"/>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a:extLst>
              <a:ext uri="{FF2B5EF4-FFF2-40B4-BE49-F238E27FC236}">
                <a16:creationId xmlns="" xmlns:a16="http://schemas.microsoft.com/office/drawing/2014/main" id="{88B6FF20-4655-4EFF-8B3B-7A8CAD8B0966}"/>
              </a:ext>
            </a:extLst>
          </p:cNvPr>
          <p:cNvSpPr>
            <a:spLocks noGrp="1"/>
          </p:cNvSpPr>
          <p:nvPr>
            <p:ph type="title"/>
          </p:nvPr>
        </p:nvSpPr>
        <p:spPr/>
        <p:txBody>
          <a:bodyPr/>
          <a:lstStyle/>
          <a:p>
            <a:r>
              <a:rPr lang="de-DE" altLang="de-DE"/>
              <a:t>Unemployment Insurance</a:t>
            </a:r>
          </a:p>
        </p:txBody>
      </p:sp>
      <p:sp>
        <p:nvSpPr>
          <p:cNvPr id="3" name="Inhaltsplatzhalter 2">
            <a:extLst>
              <a:ext uri="{FF2B5EF4-FFF2-40B4-BE49-F238E27FC236}">
                <a16:creationId xmlns="" xmlns:a16="http://schemas.microsoft.com/office/drawing/2014/main" id="{264416EC-4779-450E-9C5B-99CEB8634BFE}"/>
              </a:ext>
            </a:extLst>
          </p:cNvPr>
          <p:cNvSpPr>
            <a:spLocks noGrp="1"/>
          </p:cNvSpPr>
          <p:nvPr>
            <p:ph idx="1"/>
          </p:nvPr>
        </p:nvSpPr>
        <p:spPr/>
        <p:txBody>
          <a:bodyPr/>
          <a:lstStyle/>
          <a:p>
            <a:pPr>
              <a:lnSpc>
                <a:spcPct val="90000"/>
              </a:lnSpc>
              <a:buFont typeface="Wingdings" panose="05000000000000000000" pitchFamily="2" charset="2"/>
              <a:buChar char="Ø"/>
              <a:defRPr/>
            </a:pPr>
            <a:r>
              <a:rPr lang="de-DE" altLang="zh-CN" sz="2800" dirty="0">
                <a:ea typeface="SimSun" pitchFamily="2" charset="-122"/>
              </a:rPr>
              <a:t>In </a:t>
            </a:r>
            <a:r>
              <a:rPr lang="de-DE" altLang="zh-CN" sz="2800" dirty="0" err="1">
                <a:ea typeface="SimSun" pitchFamily="2" charset="-122"/>
              </a:rPr>
              <a:t>case</a:t>
            </a:r>
            <a:r>
              <a:rPr lang="de-DE" altLang="zh-CN" sz="2800" dirty="0">
                <a:ea typeface="SimSun" pitchFamily="2" charset="-122"/>
              </a:rPr>
              <a:t> </a:t>
            </a:r>
            <a:r>
              <a:rPr lang="de-DE" altLang="zh-CN" sz="2800" dirty="0" err="1">
                <a:ea typeface="SimSun" pitchFamily="2" charset="-122"/>
              </a:rPr>
              <a:t>of</a:t>
            </a:r>
            <a:r>
              <a:rPr lang="de-DE" altLang="zh-CN" sz="2800" dirty="0">
                <a:ea typeface="SimSun" pitchFamily="2" charset="-122"/>
              </a:rPr>
              <a:t> </a:t>
            </a:r>
            <a:r>
              <a:rPr lang="de-DE" altLang="zh-CN" sz="2800" dirty="0" err="1">
                <a:ea typeface="SimSun" pitchFamily="2" charset="-122"/>
              </a:rPr>
              <a:t>shortage</a:t>
            </a:r>
            <a:r>
              <a:rPr lang="de-DE" altLang="zh-CN" sz="2800" dirty="0">
                <a:ea typeface="SimSun" pitchFamily="2" charset="-122"/>
              </a:rPr>
              <a:t> </a:t>
            </a:r>
            <a:r>
              <a:rPr lang="de-DE" altLang="zh-CN" sz="2800" dirty="0" err="1">
                <a:ea typeface="SimSun" pitchFamily="2" charset="-122"/>
              </a:rPr>
              <a:t>of</a:t>
            </a:r>
            <a:r>
              <a:rPr lang="de-DE" altLang="zh-CN" sz="2800" dirty="0">
                <a:ea typeface="SimSun" pitchFamily="2" charset="-122"/>
              </a:rPr>
              <a:t> </a:t>
            </a:r>
            <a:r>
              <a:rPr lang="de-DE" altLang="zh-CN" sz="2800" dirty="0" err="1">
                <a:ea typeface="SimSun" pitchFamily="2" charset="-122"/>
              </a:rPr>
              <a:t>work</a:t>
            </a:r>
            <a:r>
              <a:rPr lang="de-DE" altLang="zh-CN" sz="2800" dirty="0">
                <a:ea typeface="SimSun" pitchFamily="2" charset="-122"/>
              </a:rPr>
              <a:t> </a:t>
            </a:r>
            <a:r>
              <a:rPr lang="de-DE" altLang="zh-CN" sz="2800" dirty="0" err="1">
                <a:ea typeface="SimSun" pitchFamily="2" charset="-122"/>
              </a:rPr>
              <a:t>the</a:t>
            </a:r>
            <a:r>
              <a:rPr lang="de-DE" altLang="zh-CN" sz="2800" dirty="0">
                <a:ea typeface="SimSun" pitchFamily="2" charset="-122"/>
              </a:rPr>
              <a:t> </a:t>
            </a:r>
            <a:r>
              <a:rPr lang="de-DE" altLang="zh-CN" sz="2800" dirty="0" err="1">
                <a:ea typeface="SimSun" pitchFamily="2" charset="-122"/>
              </a:rPr>
              <a:t>employer</a:t>
            </a:r>
            <a:r>
              <a:rPr lang="de-DE" altLang="zh-CN" sz="2800" dirty="0">
                <a:ea typeface="SimSun" pitchFamily="2" charset="-122"/>
              </a:rPr>
              <a:t> </a:t>
            </a:r>
            <a:r>
              <a:rPr lang="de-DE" altLang="zh-CN" sz="2800" dirty="0" err="1">
                <a:ea typeface="SimSun" pitchFamily="2" charset="-122"/>
              </a:rPr>
              <a:t>may</a:t>
            </a:r>
            <a:r>
              <a:rPr lang="de-DE" altLang="zh-CN" sz="2800" dirty="0">
                <a:ea typeface="SimSun" pitchFamily="2" charset="-122"/>
              </a:rPr>
              <a:t> </a:t>
            </a:r>
            <a:r>
              <a:rPr lang="de-DE" altLang="zh-CN" sz="2800" dirty="0" err="1">
                <a:ea typeface="SimSun" pitchFamily="2" charset="-122"/>
              </a:rPr>
              <a:t>be</a:t>
            </a:r>
            <a:r>
              <a:rPr lang="de-DE" altLang="zh-CN" sz="2800" dirty="0">
                <a:ea typeface="SimSun" pitchFamily="2" charset="-122"/>
              </a:rPr>
              <a:t> </a:t>
            </a:r>
            <a:r>
              <a:rPr lang="de-DE" altLang="zh-CN" sz="2800" dirty="0" err="1">
                <a:ea typeface="SimSun" pitchFamily="2" charset="-122"/>
              </a:rPr>
              <a:t>allowed</a:t>
            </a:r>
            <a:r>
              <a:rPr lang="de-DE" altLang="zh-CN" sz="2800" dirty="0">
                <a:ea typeface="SimSun" pitchFamily="2" charset="-122"/>
              </a:rPr>
              <a:t> </a:t>
            </a:r>
            <a:r>
              <a:rPr lang="de-DE" altLang="zh-CN" sz="2800" dirty="0" err="1">
                <a:ea typeface="SimSun" pitchFamily="2" charset="-122"/>
              </a:rPr>
              <a:t>to</a:t>
            </a:r>
            <a:r>
              <a:rPr lang="de-DE" altLang="zh-CN" sz="2800" dirty="0">
                <a:ea typeface="SimSun" pitchFamily="2" charset="-122"/>
              </a:rPr>
              <a:t> </a:t>
            </a:r>
            <a:r>
              <a:rPr lang="de-DE" altLang="zh-CN" sz="2800" dirty="0" err="1">
                <a:ea typeface="SimSun" pitchFamily="2" charset="-122"/>
              </a:rPr>
              <a:t>let</a:t>
            </a:r>
            <a:r>
              <a:rPr lang="de-DE" altLang="zh-CN" sz="2800" dirty="0">
                <a:ea typeface="SimSun" pitchFamily="2" charset="-122"/>
              </a:rPr>
              <a:t> </a:t>
            </a:r>
            <a:r>
              <a:rPr lang="de-DE" altLang="zh-CN" sz="2800" dirty="0" err="1">
                <a:ea typeface="SimSun" pitchFamily="2" charset="-122"/>
              </a:rPr>
              <a:t>the</a:t>
            </a:r>
            <a:r>
              <a:rPr lang="de-DE" altLang="zh-CN" sz="2800" dirty="0">
                <a:ea typeface="SimSun" pitchFamily="2" charset="-122"/>
              </a:rPr>
              <a:t> </a:t>
            </a:r>
            <a:r>
              <a:rPr lang="de-DE" altLang="zh-CN" sz="2800" dirty="0" err="1">
                <a:ea typeface="SimSun" pitchFamily="2" charset="-122"/>
              </a:rPr>
              <a:t>workers</a:t>
            </a:r>
            <a:r>
              <a:rPr lang="de-DE" altLang="zh-CN" sz="2800" dirty="0">
                <a:ea typeface="SimSun" pitchFamily="2" charset="-122"/>
              </a:rPr>
              <a:t> </a:t>
            </a:r>
            <a:r>
              <a:rPr lang="de-DE" altLang="zh-CN" sz="2800" dirty="0" err="1">
                <a:ea typeface="SimSun" pitchFamily="2" charset="-122"/>
              </a:rPr>
              <a:t>work</a:t>
            </a:r>
            <a:r>
              <a:rPr lang="de-DE" altLang="zh-CN" sz="2800" dirty="0">
                <a:ea typeface="SimSun" pitchFamily="2" charset="-122"/>
              </a:rPr>
              <a:t> </a:t>
            </a:r>
            <a:r>
              <a:rPr lang="de-DE" altLang="zh-CN" sz="2800" dirty="0" err="1">
                <a:ea typeface="SimSun" pitchFamily="2" charset="-122"/>
              </a:rPr>
              <a:t>less</a:t>
            </a:r>
            <a:r>
              <a:rPr lang="de-DE" altLang="zh-CN" sz="2800" dirty="0">
                <a:ea typeface="SimSun" pitchFamily="2" charset="-122"/>
              </a:rPr>
              <a:t> </a:t>
            </a:r>
            <a:r>
              <a:rPr lang="de-DE" altLang="zh-CN" sz="2800" dirty="0" err="1">
                <a:ea typeface="SimSun" pitchFamily="2" charset="-122"/>
              </a:rPr>
              <a:t>and</a:t>
            </a:r>
            <a:r>
              <a:rPr lang="de-DE" altLang="zh-CN" sz="2800" dirty="0">
                <a:ea typeface="SimSun" pitchFamily="2" charset="-122"/>
              </a:rPr>
              <a:t> </a:t>
            </a:r>
            <a:r>
              <a:rPr lang="de-DE" altLang="zh-CN" sz="2800" dirty="0" err="1">
                <a:ea typeface="SimSun" pitchFamily="2" charset="-122"/>
              </a:rPr>
              <a:t>receive</a:t>
            </a:r>
            <a:r>
              <a:rPr lang="de-DE" altLang="zh-CN" sz="2800" dirty="0">
                <a:ea typeface="SimSun" pitchFamily="2" charset="-122"/>
              </a:rPr>
              <a:t> </a:t>
            </a:r>
            <a:r>
              <a:rPr lang="de-DE" altLang="zh-CN" sz="2800" dirty="0" err="1">
                <a:ea typeface="SimSun" pitchFamily="2" charset="-122"/>
              </a:rPr>
              <a:t>less</a:t>
            </a:r>
            <a:r>
              <a:rPr lang="de-DE" altLang="zh-CN" sz="2800" dirty="0">
                <a:ea typeface="SimSun" pitchFamily="2" charset="-122"/>
              </a:rPr>
              <a:t> </a:t>
            </a:r>
            <a:r>
              <a:rPr lang="de-DE" altLang="zh-CN" sz="2800" dirty="0" err="1">
                <a:ea typeface="SimSun" pitchFamily="2" charset="-122"/>
              </a:rPr>
              <a:t>salary</a:t>
            </a:r>
            <a:r>
              <a:rPr lang="de-DE" altLang="zh-CN" sz="2800" dirty="0">
                <a:ea typeface="SimSun" pitchFamily="2" charset="-122"/>
              </a:rPr>
              <a:t>. </a:t>
            </a:r>
          </a:p>
          <a:p>
            <a:pPr>
              <a:lnSpc>
                <a:spcPct val="90000"/>
              </a:lnSpc>
              <a:buFont typeface="Wingdings" panose="05000000000000000000" pitchFamily="2" charset="2"/>
              <a:buChar char="ü"/>
              <a:defRPr/>
            </a:pPr>
            <a:r>
              <a:rPr lang="de-DE" altLang="zh-CN" sz="2800" dirty="0">
                <a:ea typeface="SimSun" pitchFamily="2" charset="-122"/>
              </a:rPr>
              <a:t>       This </a:t>
            </a:r>
            <a:r>
              <a:rPr lang="de-DE" altLang="zh-CN" sz="2800" dirty="0" err="1">
                <a:ea typeface="SimSun" pitchFamily="2" charset="-122"/>
              </a:rPr>
              <a:t>might</a:t>
            </a:r>
            <a:r>
              <a:rPr lang="de-DE" altLang="zh-CN" sz="2800" dirty="0">
                <a:ea typeface="SimSun" pitchFamily="2" charset="-122"/>
              </a:rPr>
              <a:t> </a:t>
            </a:r>
            <a:r>
              <a:rPr lang="de-DE" altLang="zh-CN" sz="2800" dirty="0" err="1">
                <a:ea typeface="SimSun" pitchFamily="2" charset="-122"/>
              </a:rPr>
              <a:t>be</a:t>
            </a:r>
            <a:r>
              <a:rPr lang="de-DE" altLang="zh-CN" sz="2800" dirty="0">
                <a:ea typeface="SimSun" pitchFamily="2" charset="-122"/>
              </a:rPr>
              <a:t> </a:t>
            </a:r>
            <a:r>
              <a:rPr lang="de-DE" altLang="zh-CN" sz="2800" dirty="0" err="1">
                <a:ea typeface="SimSun" pitchFamily="2" charset="-122"/>
              </a:rPr>
              <a:t>better</a:t>
            </a:r>
            <a:r>
              <a:rPr lang="de-DE" altLang="zh-CN" sz="2800" dirty="0">
                <a:ea typeface="SimSun" pitchFamily="2" charset="-122"/>
              </a:rPr>
              <a:t> </a:t>
            </a:r>
            <a:r>
              <a:rPr lang="de-DE" altLang="zh-CN" sz="2800" dirty="0" err="1">
                <a:ea typeface="SimSun" pitchFamily="2" charset="-122"/>
              </a:rPr>
              <a:t>than</a:t>
            </a:r>
            <a:r>
              <a:rPr lang="de-DE" altLang="zh-CN" sz="2800" dirty="0">
                <a:ea typeface="SimSun" pitchFamily="2" charset="-122"/>
              </a:rPr>
              <a:t> </a:t>
            </a:r>
            <a:r>
              <a:rPr lang="de-DE" altLang="zh-CN" sz="2800" dirty="0" err="1">
                <a:ea typeface="SimSun" pitchFamily="2" charset="-122"/>
              </a:rPr>
              <a:t>to</a:t>
            </a:r>
            <a:r>
              <a:rPr lang="de-DE" altLang="zh-CN" sz="2800" dirty="0">
                <a:ea typeface="SimSun" pitchFamily="2" charset="-122"/>
              </a:rPr>
              <a:t> </a:t>
            </a:r>
            <a:r>
              <a:rPr lang="de-DE" altLang="zh-CN" sz="2800" dirty="0" err="1">
                <a:ea typeface="SimSun" pitchFamily="2" charset="-122"/>
              </a:rPr>
              <a:t>dismiss</a:t>
            </a:r>
            <a:r>
              <a:rPr lang="de-DE" altLang="zh-CN" sz="2800" dirty="0">
                <a:ea typeface="SimSun" pitchFamily="2" charset="-122"/>
              </a:rPr>
              <a:t> a</a:t>
            </a:r>
          </a:p>
          <a:p>
            <a:pPr marL="0" indent="0">
              <a:lnSpc>
                <a:spcPct val="90000"/>
              </a:lnSpc>
              <a:buFontTx/>
              <a:buNone/>
              <a:defRPr/>
            </a:pPr>
            <a:r>
              <a:rPr lang="de-DE" altLang="zh-CN" sz="2800" dirty="0">
                <a:ea typeface="SimSun" pitchFamily="2" charset="-122"/>
              </a:rPr>
              <a:t>          </a:t>
            </a:r>
            <a:r>
              <a:rPr lang="de-DE" altLang="zh-CN" sz="2800" dirty="0" err="1">
                <a:ea typeface="SimSun" pitchFamily="2" charset="-122"/>
              </a:rPr>
              <a:t>certain</a:t>
            </a:r>
            <a:r>
              <a:rPr lang="de-DE" altLang="zh-CN" sz="2800" dirty="0">
                <a:ea typeface="SimSun" pitchFamily="2" charset="-122"/>
              </a:rPr>
              <a:t> </a:t>
            </a:r>
            <a:r>
              <a:rPr lang="de-DE" altLang="zh-CN" sz="2800" dirty="0" err="1">
                <a:ea typeface="SimSun" pitchFamily="2" charset="-122"/>
              </a:rPr>
              <a:t>number</a:t>
            </a:r>
            <a:r>
              <a:rPr lang="de-DE" altLang="zh-CN" sz="2800" dirty="0">
                <a:ea typeface="SimSun" pitchFamily="2" charset="-122"/>
              </a:rPr>
              <a:t> (</a:t>
            </a:r>
            <a:r>
              <a:rPr lang="de-DE" altLang="zh-CN" sz="2800" dirty="0" err="1">
                <a:ea typeface="SimSun" pitchFamily="2" charset="-122"/>
              </a:rPr>
              <a:t>unemployment</a:t>
            </a:r>
            <a:r>
              <a:rPr lang="de-DE" altLang="zh-CN" sz="2800" dirty="0">
                <a:ea typeface="SimSun" pitchFamily="2" charset="-122"/>
              </a:rPr>
              <a:t>)  </a:t>
            </a:r>
            <a:r>
              <a:rPr lang="de-DE" altLang="zh-CN" sz="2800" dirty="0" err="1">
                <a:ea typeface="SimSun" pitchFamily="2" charset="-122"/>
              </a:rPr>
              <a:t>and</a:t>
            </a:r>
            <a:r>
              <a:rPr lang="de-DE" altLang="zh-CN" sz="2800" dirty="0">
                <a:ea typeface="SimSun" pitchFamily="2" charset="-122"/>
              </a:rPr>
              <a:t> </a:t>
            </a:r>
          </a:p>
          <a:p>
            <a:pPr marL="0" indent="0">
              <a:lnSpc>
                <a:spcPct val="90000"/>
              </a:lnSpc>
              <a:buFontTx/>
              <a:buNone/>
              <a:defRPr/>
            </a:pPr>
            <a:r>
              <a:rPr lang="de-DE" altLang="zh-CN" sz="2800" dirty="0">
                <a:ea typeface="SimSun" pitchFamily="2" charset="-122"/>
              </a:rPr>
              <a:t>          </a:t>
            </a:r>
            <a:r>
              <a:rPr lang="de-DE" altLang="zh-CN" sz="2800" dirty="0" err="1">
                <a:ea typeface="SimSun" pitchFamily="2" charset="-122"/>
              </a:rPr>
              <a:t>rehire</a:t>
            </a:r>
            <a:r>
              <a:rPr lang="de-DE" altLang="zh-CN" sz="2800" dirty="0">
                <a:ea typeface="SimSun" pitchFamily="2" charset="-122"/>
              </a:rPr>
              <a:t> </a:t>
            </a:r>
            <a:r>
              <a:rPr lang="de-DE" altLang="zh-CN" sz="2800" dirty="0" err="1">
                <a:ea typeface="SimSun" pitchFamily="2" charset="-122"/>
              </a:rPr>
              <a:t>them</a:t>
            </a:r>
            <a:r>
              <a:rPr lang="de-DE" altLang="zh-CN" sz="2800" dirty="0">
                <a:ea typeface="SimSun" pitchFamily="2" charset="-122"/>
              </a:rPr>
              <a:t> </a:t>
            </a:r>
            <a:r>
              <a:rPr lang="de-DE" altLang="zh-CN" sz="2800" dirty="0" err="1">
                <a:ea typeface="SimSun" pitchFamily="2" charset="-122"/>
              </a:rPr>
              <a:t>when</a:t>
            </a:r>
            <a:r>
              <a:rPr lang="de-DE" altLang="zh-CN" sz="2800" dirty="0">
                <a:ea typeface="SimSun" pitchFamily="2" charset="-122"/>
              </a:rPr>
              <a:t> </a:t>
            </a:r>
            <a:r>
              <a:rPr lang="de-DE" altLang="zh-CN" sz="2800" dirty="0" err="1">
                <a:ea typeface="SimSun" pitchFamily="2" charset="-122"/>
              </a:rPr>
              <a:t>orders</a:t>
            </a:r>
            <a:r>
              <a:rPr lang="de-DE" altLang="zh-CN" sz="2800" dirty="0">
                <a:ea typeface="SimSun" pitchFamily="2" charset="-122"/>
              </a:rPr>
              <a:t> </a:t>
            </a:r>
            <a:r>
              <a:rPr lang="de-DE" altLang="zh-CN" sz="2800" dirty="0" err="1">
                <a:ea typeface="SimSun" pitchFamily="2" charset="-122"/>
              </a:rPr>
              <a:t>are</a:t>
            </a:r>
            <a:r>
              <a:rPr lang="de-DE" altLang="zh-CN" sz="2800" dirty="0">
                <a:ea typeface="SimSun" pitchFamily="2" charset="-122"/>
              </a:rPr>
              <a:t> back.</a:t>
            </a:r>
          </a:p>
          <a:p>
            <a:pPr>
              <a:lnSpc>
                <a:spcPct val="90000"/>
              </a:lnSpc>
              <a:buFont typeface="Wingdings" panose="05000000000000000000" pitchFamily="2" charset="2"/>
              <a:buChar char="Ø"/>
              <a:defRPr/>
            </a:pPr>
            <a:r>
              <a:rPr lang="de-DE" altLang="zh-CN" sz="2800" dirty="0">
                <a:ea typeface="SimSun" pitchFamily="2" charset="-122"/>
              </a:rPr>
              <a:t>In </a:t>
            </a:r>
            <a:r>
              <a:rPr lang="de-DE" altLang="zh-CN" sz="2800" dirty="0" err="1">
                <a:ea typeface="SimSun" pitchFamily="2" charset="-122"/>
              </a:rPr>
              <a:t>that</a:t>
            </a:r>
            <a:r>
              <a:rPr lang="de-DE" altLang="zh-CN" sz="2800" dirty="0">
                <a:ea typeface="SimSun" pitchFamily="2" charset="-122"/>
              </a:rPr>
              <a:t> </a:t>
            </a:r>
            <a:r>
              <a:rPr lang="de-DE" altLang="zh-CN" sz="2800" dirty="0" err="1">
                <a:ea typeface="SimSun" pitchFamily="2" charset="-122"/>
              </a:rPr>
              <a:t>case</a:t>
            </a:r>
            <a:r>
              <a:rPr lang="de-DE" altLang="zh-CN" sz="2800" dirty="0">
                <a:ea typeface="SimSun" pitchFamily="2" charset="-122"/>
              </a:rPr>
              <a:t> </a:t>
            </a:r>
            <a:r>
              <a:rPr lang="de-DE" altLang="zh-CN" sz="2800" dirty="0" err="1">
                <a:ea typeface="SimSun" pitchFamily="2" charset="-122"/>
              </a:rPr>
              <a:t>the</a:t>
            </a:r>
            <a:r>
              <a:rPr lang="de-DE" altLang="zh-CN" sz="2800" dirty="0">
                <a:ea typeface="SimSun" pitchFamily="2" charset="-122"/>
              </a:rPr>
              <a:t> </a:t>
            </a:r>
            <a:r>
              <a:rPr lang="de-DE" altLang="zh-CN" sz="2800" dirty="0" err="1">
                <a:ea typeface="SimSun" pitchFamily="2" charset="-122"/>
              </a:rPr>
              <a:t>employee</a:t>
            </a:r>
            <a:r>
              <a:rPr lang="de-DE" altLang="zh-CN" sz="2800" dirty="0">
                <a:ea typeface="SimSun" pitchFamily="2" charset="-122"/>
              </a:rPr>
              <a:t>/</a:t>
            </a:r>
            <a:r>
              <a:rPr lang="de-DE" altLang="zh-CN" sz="2800" dirty="0" err="1">
                <a:ea typeface="SimSun" pitchFamily="2" charset="-122"/>
              </a:rPr>
              <a:t>worker</a:t>
            </a:r>
            <a:r>
              <a:rPr lang="de-DE" altLang="zh-CN" sz="2800" dirty="0">
                <a:ea typeface="SimSun" pitchFamily="2" charset="-122"/>
              </a:rPr>
              <a:t> </a:t>
            </a:r>
            <a:r>
              <a:rPr lang="de-DE" altLang="zh-CN" sz="2800" dirty="0" err="1">
                <a:ea typeface="SimSun" pitchFamily="2" charset="-122"/>
              </a:rPr>
              <a:t>receives</a:t>
            </a:r>
            <a:r>
              <a:rPr lang="de-DE" altLang="zh-CN" sz="2800" dirty="0">
                <a:ea typeface="SimSun" pitchFamily="2" charset="-122"/>
              </a:rPr>
              <a:t> a </a:t>
            </a:r>
            <a:r>
              <a:rPr lang="de-DE" altLang="zh-CN" sz="2800" dirty="0" err="1">
                <a:ea typeface="SimSun" pitchFamily="2" charset="-122"/>
              </a:rPr>
              <a:t>benefit</a:t>
            </a:r>
            <a:r>
              <a:rPr lang="de-DE" altLang="zh-CN" sz="2800" dirty="0">
                <a:ea typeface="SimSun" pitchFamily="2" charset="-122"/>
              </a:rPr>
              <a:t> </a:t>
            </a:r>
            <a:r>
              <a:rPr lang="de-DE" altLang="zh-CN" sz="2800" dirty="0" err="1">
                <a:ea typeface="SimSun" pitchFamily="2" charset="-122"/>
              </a:rPr>
              <a:t>covering</a:t>
            </a:r>
            <a:r>
              <a:rPr lang="de-DE" altLang="zh-CN" sz="2800" dirty="0">
                <a:ea typeface="SimSun" pitchFamily="2" charset="-122"/>
              </a:rPr>
              <a:t> </a:t>
            </a:r>
            <a:r>
              <a:rPr lang="de-DE" altLang="zh-CN" sz="2800" dirty="0" err="1">
                <a:ea typeface="SimSun" pitchFamily="2" charset="-122"/>
              </a:rPr>
              <a:t>part</a:t>
            </a:r>
            <a:r>
              <a:rPr lang="de-DE" altLang="zh-CN" sz="2800" dirty="0">
                <a:ea typeface="SimSun" pitchFamily="2" charset="-122"/>
              </a:rPr>
              <a:t> (</a:t>
            </a:r>
            <a:r>
              <a:rPr lang="de-DE" altLang="zh-CN" sz="2800" dirty="0" err="1">
                <a:ea typeface="SimSun" pitchFamily="2" charset="-122"/>
              </a:rPr>
              <a:t>most</a:t>
            </a:r>
            <a:r>
              <a:rPr lang="de-DE" altLang="zh-CN" sz="2800" dirty="0">
                <a:ea typeface="SimSun" pitchFamily="2" charset="-122"/>
              </a:rPr>
              <a:t>) </a:t>
            </a:r>
            <a:r>
              <a:rPr lang="de-DE" altLang="zh-CN" sz="2800" dirty="0" err="1">
                <a:ea typeface="SimSun" pitchFamily="2" charset="-122"/>
              </a:rPr>
              <a:t>of</a:t>
            </a:r>
            <a:r>
              <a:rPr lang="de-DE" altLang="zh-CN" sz="2800" dirty="0">
                <a:ea typeface="SimSun" pitchFamily="2" charset="-122"/>
              </a:rPr>
              <a:t> </a:t>
            </a:r>
            <a:r>
              <a:rPr lang="de-DE" altLang="zh-CN" sz="2800" dirty="0" err="1">
                <a:ea typeface="SimSun" pitchFamily="2" charset="-122"/>
              </a:rPr>
              <a:t>the</a:t>
            </a:r>
            <a:r>
              <a:rPr lang="de-DE" altLang="zh-CN" sz="2800" dirty="0">
                <a:ea typeface="SimSun" pitchFamily="2" charset="-122"/>
              </a:rPr>
              <a:t> </a:t>
            </a:r>
            <a:r>
              <a:rPr lang="de-DE" altLang="zh-CN" sz="2800" dirty="0" err="1">
                <a:ea typeface="SimSun" pitchFamily="2" charset="-122"/>
              </a:rPr>
              <a:t>loss</a:t>
            </a:r>
            <a:r>
              <a:rPr lang="de-DE" altLang="zh-CN" sz="2800" dirty="0">
                <a:ea typeface="SimSun" pitchFamily="2" charset="-122"/>
              </a:rPr>
              <a:t> </a:t>
            </a:r>
            <a:r>
              <a:rPr lang="de-DE" altLang="zh-CN" sz="2800" dirty="0" err="1">
                <a:ea typeface="SimSun" pitchFamily="2" charset="-122"/>
              </a:rPr>
              <a:t>of</a:t>
            </a:r>
            <a:r>
              <a:rPr lang="de-DE" altLang="zh-CN" sz="2800" dirty="0">
                <a:ea typeface="SimSun" pitchFamily="2" charset="-122"/>
              </a:rPr>
              <a:t> </a:t>
            </a:r>
            <a:r>
              <a:rPr lang="de-DE" altLang="zh-CN" sz="2800" dirty="0" err="1">
                <a:ea typeface="SimSun" pitchFamily="2" charset="-122"/>
              </a:rPr>
              <a:t>income</a:t>
            </a:r>
            <a:endParaRPr lang="de-DE" altLang="zh-CN" sz="2800" dirty="0">
              <a:ea typeface="SimSun" pitchFamily="2" charset="-122"/>
            </a:endParaRPr>
          </a:p>
          <a:p>
            <a:pPr>
              <a:defRPr/>
            </a:pPr>
            <a:endParaRPr lang="de-DE"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 xmlns:a16="http://schemas.microsoft.com/office/drawing/2014/main" id="{99BDE6DC-DD39-454E-88D5-5D8C721FA915}"/>
              </a:ext>
            </a:extLst>
          </p:cNvPr>
          <p:cNvSpPr>
            <a:spLocks noGrp="1"/>
          </p:cNvSpPr>
          <p:nvPr>
            <p:ph type="title"/>
          </p:nvPr>
        </p:nvSpPr>
        <p:spPr/>
        <p:txBody>
          <a:bodyPr/>
          <a:lstStyle/>
          <a:p>
            <a:r>
              <a:rPr lang="de-DE" altLang="de-DE"/>
              <a:t>Unemployment Insurance</a:t>
            </a:r>
          </a:p>
        </p:txBody>
      </p:sp>
      <p:sp>
        <p:nvSpPr>
          <p:cNvPr id="3" name="Inhaltsplatzhalter 2">
            <a:extLst>
              <a:ext uri="{FF2B5EF4-FFF2-40B4-BE49-F238E27FC236}">
                <a16:creationId xmlns="" xmlns:a16="http://schemas.microsoft.com/office/drawing/2014/main" id="{AA2956DE-52CD-468C-924A-CEB0A81489BC}"/>
              </a:ext>
            </a:extLst>
          </p:cNvPr>
          <p:cNvSpPr>
            <a:spLocks noGrp="1"/>
          </p:cNvSpPr>
          <p:nvPr>
            <p:ph idx="1"/>
          </p:nvPr>
        </p:nvSpPr>
        <p:spPr/>
        <p:txBody>
          <a:bodyPr/>
          <a:lstStyle/>
          <a:p>
            <a:pPr>
              <a:lnSpc>
                <a:spcPct val="90000"/>
              </a:lnSpc>
              <a:buFont typeface="Wingdings" panose="05000000000000000000" pitchFamily="2" charset="2"/>
              <a:buChar char="Ø"/>
              <a:defRPr/>
            </a:pPr>
            <a:r>
              <a:rPr lang="de-DE" altLang="zh-CN" sz="2800" dirty="0" err="1">
                <a:ea typeface="SimSun" pitchFamily="2" charset="-122"/>
              </a:rPr>
              <a:t>Certain</a:t>
            </a:r>
            <a:r>
              <a:rPr lang="de-DE" altLang="zh-CN" sz="2800" dirty="0">
                <a:ea typeface="SimSun" pitchFamily="2" charset="-122"/>
              </a:rPr>
              <a:t> </a:t>
            </a:r>
            <a:r>
              <a:rPr lang="de-DE" altLang="zh-CN" sz="2800" dirty="0" err="1">
                <a:ea typeface="SimSun" pitchFamily="2" charset="-122"/>
              </a:rPr>
              <a:t>people</a:t>
            </a:r>
            <a:r>
              <a:rPr lang="de-DE" altLang="zh-CN" sz="2800" dirty="0">
                <a:ea typeface="SimSun" pitchFamily="2" charset="-122"/>
              </a:rPr>
              <a:t> </a:t>
            </a:r>
            <a:r>
              <a:rPr lang="de-DE" altLang="zh-CN" sz="2800" dirty="0" err="1">
                <a:ea typeface="SimSun" pitchFamily="2" charset="-122"/>
              </a:rPr>
              <a:t>may</a:t>
            </a:r>
            <a:r>
              <a:rPr lang="de-DE" altLang="zh-CN" sz="2800" dirty="0">
                <a:ea typeface="SimSun" pitchFamily="2" charset="-122"/>
              </a:rPr>
              <a:t> </a:t>
            </a:r>
            <a:r>
              <a:rPr lang="de-DE" altLang="zh-CN" sz="2800" dirty="0" err="1">
                <a:ea typeface="SimSun" pitchFamily="2" charset="-122"/>
              </a:rPr>
              <a:t>have</a:t>
            </a:r>
            <a:r>
              <a:rPr lang="de-DE" altLang="zh-CN" sz="2800" dirty="0">
                <a:ea typeface="SimSun" pitchFamily="2" charset="-122"/>
              </a:rPr>
              <a:t> </a:t>
            </a:r>
            <a:r>
              <a:rPr lang="de-DE" altLang="zh-CN" sz="2800" dirty="0" err="1">
                <a:ea typeface="SimSun" pitchFamily="2" charset="-122"/>
              </a:rPr>
              <a:t>difficulties</a:t>
            </a:r>
            <a:r>
              <a:rPr lang="de-DE" altLang="zh-CN" sz="2800" dirty="0">
                <a:ea typeface="SimSun" pitchFamily="2" charset="-122"/>
              </a:rPr>
              <a:t> </a:t>
            </a:r>
            <a:r>
              <a:rPr lang="de-DE" altLang="zh-CN" sz="2800" dirty="0" err="1">
                <a:ea typeface="SimSun" pitchFamily="2" charset="-122"/>
              </a:rPr>
              <a:t>to</a:t>
            </a:r>
            <a:r>
              <a:rPr lang="de-DE" altLang="zh-CN" sz="2800" dirty="0">
                <a:ea typeface="SimSun" pitchFamily="2" charset="-122"/>
              </a:rPr>
              <a:t> </a:t>
            </a:r>
            <a:r>
              <a:rPr lang="de-DE" altLang="zh-CN" sz="2800" dirty="0" err="1">
                <a:ea typeface="SimSun" pitchFamily="2" charset="-122"/>
              </a:rPr>
              <a:t>get</a:t>
            </a:r>
            <a:r>
              <a:rPr lang="de-DE" altLang="zh-CN" sz="2800" dirty="0">
                <a:ea typeface="SimSun" pitchFamily="2" charset="-122"/>
              </a:rPr>
              <a:t> a </a:t>
            </a:r>
            <a:r>
              <a:rPr lang="de-DE" altLang="zh-CN" sz="2800" dirty="0" err="1">
                <a:ea typeface="SimSun" pitchFamily="2" charset="-122"/>
              </a:rPr>
              <a:t>job</a:t>
            </a:r>
            <a:r>
              <a:rPr lang="de-DE" altLang="zh-CN" sz="2800" dirty="0">
                <a:ea typeface="SimSun" pitchFamily="2" charset="-122"/>
              </a:rPr>
              <a:t> </a:t>
            </a:r>
            <a:r>
              <a:rPr lang="de-DE" altLang="zh-CN" sz="2800" dirty="0" err="1">
                <a:ea typeface="SimSun" pitchFamily="2" charset="-122"/>
              </a:rPr>
              <a:t>because</a:t>
            </a:r>
            <a:r>
              <a:rPr lang="de-DE" altLang="zh-CN" sz="2800" dirty="0">
                <a:ea typeface="SimSun" pitchFamily="2" charset="-122"/>
              </a:rPr>
              <a:t> </a:t>
            </a:r>
            <a:r>
              <a:rPr lang="de-DE" altLang="zh-CN" sz="2800" dirty="0" err="1">
                <a:ea typeface="SimSun" pitchFamily="2" charset="-122"/>
              </a:rPr>
              <a:t>of</a:t>
            </a:r>
            <a:r>
              <a:rPr lang="de-DE" altLang="zh-CN" sz="2800" dirty="0">
                <a:ea typeface="SimSun" pitchFamily="2" charset="-122"/>
              </a:rPr>
              <a:t> a lack </a:t>
            </a:r>
            <a:r>
              <a:rPr lang="de-DE" altLang="zh-CN" sz="2800" dirty="0" err="1">
                <a:ea typeface="SimSun" pitchFamily="2" charset="-122"/>
              </a:rPr>
              <a:t>of</a:t>
            </a:r>
            <a:r>
              <a:rPr lang="de-DE" altLang="zh-CN" sz="2800" dirty="0">
                <a:ea typeface="SimSun" pitchFamily="2" charset="-122"/>
              </a:rPr>
              <a:t> </a:t>
            </a:r>
            <a:r>
              <a:rPr lang="de-DE" altLang="zh-CN" sz="2800" dirty="0" err="1">
                <a:ea typeface="SimSun" pitchFamily="2" charset="-122"/>
              </a:rPr>
              <a:t>experience</a:t>
            </a:r>
            <a:r>
              <a:rPr lang="de-DE" altLang="zh-CN" sz="2800" dirty="0">
                <a:ea typeface="SimSun" pitchFamily="2" charset="-122"/>
              </a:rPr>
              <a:t> </a:t>
            </a:r>
            <a:r>
              <a:rPr lang="de-DE" altLang="zh-CN" sz="2800" dirty="0" err="1">
                <a:ea typeface="SimSun" pitchFamily="2" charset="-122"/>
              </a:rPr>
              <a:t>or</a:t>
            </a:r>
            <a:r>
              <a:rPr lang="de-DE" altLang="zh-CN" sz="2800" dirty="0">
                <a:ea typeface="SimSun" pitchFamily="2" charset="-122"/>
              </a:rPr>
              <a:t> </a:t>
            </a:r>
            <a:r>
              <a:rPr lang="de-DE" altLang="zh-CN" sz="2800" dirty="0" err="1">
                <a:ea typeface="SimSun" pitchFamily="2" charset="-122"/>
              </a:rPr>
              <a:t>unproper</a:t>
            </a:r>
            <a:r>
              <a:rPr lang="de-DE" altLang="zh-CN" sz="2800" dirty="0">
                <a:ea typeface="SimSun" pitchFamily="2" charset="-122"/>
              </a:rPr>
              <a:t> </a:t>
            </a:r>
            <a:r>
              <a:rPr lang="de-DE" altLang="zh-CN" sz="2800" dirty="0" err="1">
                <a:ea typeface="SimSun" pitchFamily="2" charset="-122"/>
              </a:rPr>
              <a:t>education</a:t>
            </a:r>
            <a:r>
              <a:rPr lang="de-DE" altLang="zh-CN" sz="2800" dirty="0">
                <a:ea typeface="SimSun" pitchFamily="2" charset="-122"/>
              </a:rPr>
              <a:t>. </a:t>
            </a:r>
          </a:p>
          <a:p>
            <a:pPr>
              <a:lnSpc>
                <a:spcPct val="90000"/>
              </a:lnSpc>
              <a:buFont typeface="Wingdings" panose="05000000000000000000" pitchFamily="2" charset="2"/>
              <a:buChar char="ü"/>
              <a:defRPr/>
            </a:pPr>
            <a:r>
              <a:rPr lang="de-DE" altLang="zh-CN" sz="2800" dirty="0">
                <a:ea typeface="SimSun" pitchFamily="2" charset="-122"/>
              </a:rPr>
              <a:t>       The </a:t>
            </a:r>
            <a:r>
              <a:rPr lang="de-DE" altLang="zh-CN" sz="2800" dirty="0" err="1">
                <a:ea typeface="SimSun" pitchFamily="2" charset="-122"/>
              </a:rPr>
              <a:t>employer</a:t>
            </a:r>
            <a:r>
              <a:rPr lang="de-DE" altLang="zh-CN" sz="2800" dirty="0">
                <a:ea typeface="SimSun" pitchFamily="2" charset="-122"/>
              </a:rPr>
              <a:t> </a:t>
            </a:r>
            <a:r>
              <a:rPr lang="de-DE" altLang="zh-CN" sz="2800" dirty="0" err="1">
                <a:ea typeface="SimSun" pitchFamily="2" charset="-122"/>
              </a:rPr>
              <a:t>may</a:t>
            </a:r>
            <a:r>
              <a:rPr lang="de-DE" altLang="zh-CN" sz="2800" dirty="0">
                <a:ea typeface="SimSun" pitchFamily="2" charset="-122"/>
              </a:rPr>
              <a:t> </a:t>
            </a:r>
            <a:r>
              <a:rPr lang="de-DE" altLang="zh-CN" sz="2800" dirty="0" err="1">
                <a:ea typeface="SimSun" pitchFamily="2" charset="-122"/>
              </a:rPr>
              <a:t>receive</a:t>
            </a:r>
            <a:r>
              <a:rPr lang="de-DE" altLang="zh-CN" sz="2800" dirty="0">
                <a:ea typeface="SimSun" pitchFamily="2" charset="-122"/>
              </a:rPr>
              <a:t> a </a:t>
            </a:r>
            <a:r>
              <a:rPr lang="de-DE" altLang="zh-CN" sz="2800" dirty="0" err="1">
                <a:ea typeface="SimSun" pitchFamily="2" charset="-122"/>
              </a:rPr>
              <a:t>subsidy</a:t>
            </a:r>
            <a:r>
              <a:rPr lang="de-DE" altLang="zh-CN" sz="2800" dirty="0">
                <a:ea typeface="SimSun" pitchFamily="2" charset="-122"/>
              </a:rPr>
              <a:t> </a:t>
            </a:r>
            <a:r>
              <a:rPr lang="de-DE" altLang="zh-CN" sz="2800" dirty="0" err="1">
                <a:ea typeface="SimSun" pitchFamily="2" charset="-122"/>
              </a:rPr>
              <a:t>for</a:t>
            </a:r>
            <a:r>
              <a:rPr lang="de-DE" altLang="zh-CN" sz="2800" dirty="0">
                <a:ea typeface="SimSun" pitchFamily="2" charset="-122"/>
              </a:rPr>
              <a:t> </a:t>
            </a:r>
          </a:p>
          <a:p>
            <a:pPr marL="0" indent="0">
              <a:lnSpc>
                <a:spcPct val="90000"/>
              </a:lnSpc>
              <a:buFontTx/>
              <a:buNone/>
              <a:defRPr/>
            </a:pPr>
            <a:r>
              <a:rPr lang="de-DE" altLang="zh-CN" sz="2800" dirty="0">
                <a:ea typeface="SimSun" pitchFamily="2" charset="-122"/>
              </a:rPr>
              <a:t>          a </a:t>
            </a:r>
            <a:r>
              <a:rPr lang="de-DE" altLang="zh-CN" sz="2800" dirty="0" err="1">
                <a:ea typeface="SimSun" pitchFamily="2" charset="-122"/>
              </a:rPr>
              <a:t>certain</a:t>
            </a:r>
            <a:r>
              <a:rPr lang="de-DE" altLang="zh-CN" sz="2800" dirty="0">
                <a:ea typeface="SimSun" pitchFamily="2" charset="-122"/>
              </a:rPr>
              <a:t> </a:t>
            </a:r>
            <a:r>
              <a:rPr lang="de-DE" altLang="zh-CN" sz="2800" dirty="0" err="1">
                <a:ea typeface="SimSun" pitchFamily="2" charset="-122"/>
              </a:rPr>
              <a:t>period</a:t>
            </a:r>
            <a:r>
              <a:rPr lang="de-DE" altLang="zh-CN" sz="2800" dirty="0">
                <a:ea typeface="SimSun" pitchFamily="2" charset="-122"/>
              </a:rPr>
              <a:t> </a:t>
            </a:r>
            <a:r>
              <a:rPr lang="de-DE" altLang="zh-CN" sz="2800" dirty="0" err="1">
                <a:ea typeface="SimSun" pitchFamily="2" charset="-122"/>
              </a:rPr>
              <a:t>which</a:t>
            </a:r>
            <a:r>
              <a:rPr lang="de-DE" altLang="zh-CN" sz="2800" dirty="0">
                <a:ea typeface="SimSun" pitchFamily="2" charset="-122"/>
              </a:rPr>
              <a:t> </a:t>
            </a:r>
            <a:r>
              <a:rPr lang="de-DE" altLang="zh-CN" sz="2800" dirty="0" err="1">
                <a:ea typeface="SimSun" pitchFamily="2" charset="-122"/>
              </a:rPr>
              <a:t>compensates</a:t>
            </a:r>
            <a:r>
              <a:rPr lang="de-DE" altLang="zh-CN" sz="2800" dirty="0">
                <a:ea typeface="SimSun" pitchFamily="2" charset="-122"/>
              </a:rPr>
              <a:t> </a:t>
            </a:r>
            <a:r>
              <a:rPr lang="de-DE" altLang="zh-CN" sz="2800" dirty="0" err="1">
                <a:ea typeface="SimSun" pitchFamily="2" charset="-122"/>
              </a:rPr>
              <a:t>the</a:t>
            </a:r>
            <a:r>
              <a:rPr lang="de-DE" altLang="zh-CN" sz="2800" dirty="0">
                <a:ea typeface="SimSun" pitchFamily="2" charset="-122"/>
              </a:rPr>
              <a:t> </a:t>
            </a:r>
          </a:p>
          <a:p>
            <a:pPr marL="0" indent="0">
              <a:lnSpc>
                <a:spcPct val="90000"/>
              </a:lnSpc>
              <a:buFontTx/>
              <a:buNone/>
              <a:defRPr/>
            </a:pPr>
            <a:r>
              <a:rPr lang="de-DE" altLang="zh-CN" sz="2800" dirty="0">
                <a:ea typeface="SimSun" pitchFamily="2" charset="-122"/>
              </a:rPr>
              <a:t>          </a:t>
            </a:r>
            <a:r>
              <a:rPr lang="de-DE" altLang="zh-CN" sz="2800" dirty="0" err="1">
                <a:ea typeface="SimSun" pitchFamily="2" charset="-122"/>
              </a:rPr>
              <a:t>fact</a:t>
            </a:r>
            <a:r>
              <a:rPr lang="de-DE" altLang="zh-CN" sz="2800" dirty="0">
                <a:ea typeface="SimSun" pitchFamily="2" charset="-122"/>
              </a:rPr>
              <a:t> </a:t>
            </a:r>
            <a:r>
              <a:rPr lang="de-DE" altLang="zh-CN" sz="2800" dirty="0" err="1">
                <a:ea typeface="SimSun" pitchFamily="2" charset="-122"/>
              </a:rPr>
              <a:t>that</a:t>
            </a:r>
            <a:r>
              <a:rPr lang="de-DE" altLang="zh-CN" sz="2800" dirty="0">
                <a:ea typeface="SimSun" pitchFamily="2" charset="-122"/>
              </a:rPr>
              <a:t> </a:t>
            </a:r>
            <a:r>
              <a:rPr lang="de-DE" altLang="zh-CN" sz="2800" dirty="0" err="1">
                <a:ea typeface="SimSun" pitchFamily="2" charset="-122"/>
              </a:rPr>
              <a:t>this</a:t>
            </a:r>
            <a:r>
              <a:rPr lang="de-DE" altLang="zh-CN" sz="2800" dirty="0">
                <a:ea typeface="SimSun" pitchFamily="2" charset="-122"/>
              </a:rPr>
              <a:t> </a:t>
            </a:r>
            <a:r>
              <a:rPr lang="de-DE" altLang="zh-CN" sz="2800" dirty="0" err="1">
                <a:ea typeface="SimSun" pitchFamily="2" charset="-122"/>
              </a:rPr>
              <a:t>person</a:t>
            </a:r>
            <a:r>
              <a:rPr lang="de-DE" altLang="zh-CN" sz="2800" dirty="0">
                <a:ea typeface="SimSun" pitchFamily="2" charset="-122"/>
              </a:rPr>
              <a:t> </a:t>
            </a:r>
            <a:r>
              <a:rPr lang="de-DE" altLang="zh-CN" sz="2800" dirty="0" err="1">
                <a:ea typeface="SimSun" pitchFamily="2" charset="-122"/>
              </a:rPr>
              <a:t>is</a:t>
            </a:r>
            <a:r>
              <a:rPr lang="de-DE" altLang="zh-CN" sz="2800" dirty="0">
                <a:ea typeface="SimSun" pitchFamily="2" charset="-122"/>
              </a:rPr>
              <a:t> not </a:t>
            </a:r>
            <a:r>
              <a:rPr lang="de-DE" altLang="zh-CN" sz="2800" dirty="0" err="1">
                <a:ea typeface="SimSun" pitchFamily="2" charset="-122"/>
              </a:rPr>
              <a:t>fully</a:t>
            </a:r>
            <a:endParaRPr lang="de-DE" altLang="zh-CN" sz="2800" dirty="0">
              <a:ea typeface="SimSun" pitchFamily="2" charset="-122"/>
            </a:endParaRPr>
          </a:p>
          <a:p>
            <a:pPr marL="0" indent="0">
              <a:lnSpc>
                <a:spcPct val="90000"/>
              </a:lnSpc>
              <a:buFontTx/>
              <a:buNone/>
              <a:defRPr/>
            </a:pPr>
            <a:r>
              <a:rPr lang="de-DE" altLang="zh-CN" sz="2800" dirty="0">
                <a:ea typeface="SimSun" pitchFamily="2" charset="-122"/>
              </a:rPr>
              <a:t>          </a:t>
            </a:r>
            <a:r>
              <a:rPr lang="de-DE" altLang="zh-CN" sz="2800" dirty="0" err="1">
                <a:ea typeface="SimSun" pitchFamily="2" charset="-122"/>
              </a:rPr>
              <a:t>productive</a:t>
            </a:r>
            <a:endParaRPr lang="de-DE" altLang="zh-CN" sz="2800" dirty="0">
              <a:ea typeface="SimSun" pitchFamily="2" charset="-122"/>
            </a:endParaRPr>
          </a:p>
          <a:p>
            <a:pPr>
              <a:lnSpc>
                <a:spcPct val="90000"/>
              </a:lnSpc>
              <a:buFont typeface="Wingdings" panose="05000000000000000000" pitchFamily="2" charset="2"/>
              <a:buChar char="Ø"/>
              <a:defRPr/>
            </a:pPr>
            <a:r>
              <a:rPr lang="de-DE" altLang="zh-CN" sz="2800" dirty="0" err="1">
                <a:ea typeface="SimSun" pitchFamily="2" charset="-122"/>
              </a:rPr>
              <a:t>There</a:t>
            </a:r>
            <a:r>
              <a:rPr lang="de-DE" altLang="zh-CN" sz="2800" dirty="0">
                <a:ea typeface="SimSun" pitchFamily="2" charset="-122"/>
              </a:rPr>
              <a:t> </a:t>
            </a:r>
            <a:r>
              <a:rPr lang="de-DE" altLang="zh-CN" sz="2800" dirty="0" err="1">
                <a:ea typeface="SimSun" pitchFamily="2" charset="-122"/>
              </a:rPr>
              <a:t>are</a:t>
            </a:r>
            <a:r>
              <a:rPr lang="de-DE" altLang="zh-CN" sz="2800" dirty="0">
                <a:ea typeface="SimSun" pitchFamily="2" charset="-122"/>
              </a:rPr>
              <a:t> </a:t>
            </a:r>
            <a:r>
              <a:rPr lang="de-DE" altLang="zh-CN" sz="2800" dirty="0" err="1">
                <a:ea typeface="SimSun" pitchFamily="2" charset="-122"/>
              </a:rPr>
              <a:t>even</a:t>
            </a:r>
            <a:r>
              <a:rPr lang="de-DE" altLang="zh-CN" sz="2800" dirty="0">
                <a:ea typeface="SimSun" pitchFamily="2" charset="-122"/>
              </a:rPr>
              <a:t> </a:t>
            </a:r>
            <a:r>
              <a:rPr lang="de-DE" altLang="zh-CN" sz="2800" dirty="0" err="1">
                <a:ea typeface="SimSun" pitchFamily="2" charset="-122"/>
              </a:rPr>
              <a:t>some</a:t>
            </a:r>
            <a:r>
              <a:rPr lang="de-DE" altLang="zh-CN" sz="2800" dirty="0">
                <a:ea typeface="SimSun" pitchFamily="2" charset="-122"/>
              </a:rPr>
              <a:t> </a:t>
            </a:r>
            <a:r>
              <a:rPr lang="de-DE" altLang="zh-CN" sz="2800" dirty="0" err="1">
                <a:ea typeface="SimSun" pitchFamily="2" charset="-122"/>
              </a:rPr>
              <a:t>possibilities</a:t>
            </a:r>
            <a:r>
              <a:rPr lang="de-DE" altLang="zh-CN" sz="2800" dirty="0">
                <a:ea typeface="SimSun" pitchFamily="2" charset="-122"/>
              </a:rPr>
              <a:t> </a:t>
            </a:r>
            <a:r>
              <a:rPr lang="de-DE" altLang="zh-CN" sz="2800" dirty="0" err="1">
                <a:ea typeface="SimSun" pitchFamily="2" charset="-122"/>
              </a:rPr>
              <a:t>to</a:t>
            </a:r>
            <a:r>
              <a:rPr lang="de-DE" altLang="zh-CN" sz="2800" dirty="0">
                <a:ea typeface="SimSun" pitchFamily="2" charset="-122"/>
              </a:rPr>
              <a:t> </a:t>
            </a:r>
            <a:r>
              <a:rPr lang="de-DE" altLang="zh-CN" sz="2800" dirty="0" err="1">
                <a:ea typeface="SimSun" pitchFamily="2" charset="-122"/>
              </a:rPr>
              <a:t>create</a:t>
            </a:r>
            <a:r>
              <a:rPr lang="de-DE" altLang="zh-CN" sz="2800" dirty="0">
                <a:ea typeface="SimSun" pitchFamily="2" charset="-122"/>
              </a:rPr>
              <a:t> </a:t>
            </a:r>
            <a:r>
              <a:rPr lang="de-DE" altLang="zh-CN" sz="2800" dirty="0" err="1">
                <a:ea typeface="SimSun" pitchFamily="2" charset="-122"/>
              </a:rPr>
              <a:t>kind</a:t>
            </a:r>
            <a:r>
              <a:rPr lang="de-DE" altLang="zh-CN" sz="2800" dirty="0">
                <a:ea typeface="SimSun" pitchFamily="2" charset="-122"/>
              </a:rPr>
              <a:t> </a:t>
            </a:r>
            <a:r>
              <a:rPr lang="de-DE" altLang="zh-CN" sz="2800" dirty="0" err="1">
                <a:ea typeface="SimSun" pitchFamily="2" charset="-122"/>
              </a:rPr>
              <a:t>of</a:t>
            </a:r>
            <a:r>
              <a:rPr lang="de-DE" altLang="zh-CN" sz="2800" dirty="0">
                <a:ea typeface="SimSun" pitchFamily="2" charset="-122"/>
              </a:rPr>
              <a:t> „</a:t>
            </a:r>
            <a:r>
              <a:rPr lang="de-DE" altLang="zh-CN" sz="2800" dirty="0" err="1">
                <a:ea typeface="SimSun" pitchFamily="2" charset="-122"/>
              </a:rPr>
              <a:t>artificial</a:t>
            </a:r>
            <a:r>
              <a:rPr lang="de-DE" altLang="zh-CN" sz="2800" dirty="0">
                <a:ea typeface="SimSun" pitchFamily="2" charset="-122"/>
              </a:rPr>
              <a:t> </a:t>
            </a:r>
            <a:r>
              <a:rPr lang="de-DE" altLang="zh-CN" sz="2800" dirty="0" err="1">
                <a:ea typeface="SimSun" pitchFamily="2" charset="-122"/>
              </a:rPr>
              <a:t>jobs</a:t>
            </a:r>
            <a:r>
              <a:rPr lang="de-DE" altLang="zh-CN" sz="2800" dirty="0">
                <a:ea typeface="SimSun" pitchFamily="2" charset="-122"/>
              </a:rPr>
              <a:t>“.</a:t>
            </a:r>
          </a:p>
          <a:p>
            <a:pPr>
              <a:defRPr/>
            </a:pPr>
            <a:endParaRPr lang="de-DE"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B19CF11-0C2E-4BC6-8349-30E05218B3A3}"/>
              </a:ext>
            </a:extLst>
          </p:cNvPr>
          <p:cNvSpPr>
            <a:spLocks noGrp="1"/>
          </p:cNvSpPr>
          <p:nvPr>
            <p:ph type="title"/>
          </p:nvPr>
        </p:nvSpPr>
        <p:spPr/>
        <p:txBody>
          <a:bodyPr/>
          <a:lstStyle/>
          <a:p>
            <a:r>
              <a:rPr lang="de-DE" dirty="0" err="1"/>
              <a:t>Unemployment</a:t>
            </a:r>
            <a:r>
              <a:rPr lang="de-DE" dirty="0"/>
              <a:t> Insurance</a:t>
            </a:r>
          </a:p>
        </p:txBody>
      </p:sp>
      <p:sp>
        <p:nvSpPr>
          <p:cNvPr id="3" name="Inhaltsplatzhalter 2">
            <a:extLst>
              <a:ext uri="{FF2B5EF4-FFF2-40B4-BE49-F238E27FC236}">
                <a16:creationId xmlns="" xmlns:a16="http://schemas.microsoft.com/office/drawing/2014/main" id="{3B0BD85C-02A4-41F2-9FBF-E1C1DD726BAA}"/>
              </a:ext>
            </a:extLst>
          </p:cNvPr>
          <p:cNvSpPr>
            <a:spLocks noGrp="1"/>
          </p:cNvSpPr>
          <p:nvPr>
            <p:ph idx="1"/>
          </p:nvPr>
        </p:nvSpPr>
        <p:spPr/>
        <p:txBody>
          <a:bodyPr/>
          <a:lstStyle/>
          <a:p>
            <a:pPr>
              <a:buFont typeface="Wingdings" panose="05000000000000000000" pitchFamily="2" charset="2"/>
              <a:buChar char="v"/>
            </a:pPr>
            <a:r>
              <a:rPr lang="de-DE" sz="2800" dirty="0"/>
              <a:t>In </a:t>
            </a:r>
            <a:r>
              <a:rPr lang="de-DE" sz="2800" dirty="0" err="1"/>
              <a:t>case</a:t>
            </a:r>
            <a:r>
              <a:rPr lang="de-DE" sz="2800" dirty="0"/>
              <a:t> of </a:t>
            </a:r>
            <a:r>
              <a:rPr lang="de-DE" sz="2800" dirty="0" err="1"/>
              <a:t>structural</a:t>
            </a:r>
            <a:r>
              <a:rPr lang="de-DE" sz="2800" dirty="0"/>
              <a:t> </a:t>
            </a:r>
            <a:r>
              <a:rPr lang="de-DE" sz="2800" dirty="0" err="1"/>
              <a:t>changes</a:t>
            </a:r>
            <a:r>
              <a:rPr lang="de-DE" sz="2800" dirty="0"/>
              <a:t>:</a:t>
            </a:r>
          </a:p>
          <a:p>
            <a:pPr>
              <a:buFont typeface="Wingdings" panose="05000000000000000000" pitchFamily="2" charset="2"/>
              <a:buChar char="Ø"/>
            </a:pPr>
            <a:r>
              <a:rPr lang="de-DE" sz="2800" dirty="0"/>
              <a:t>  ‘</a:t>
            </a:r>
            <a:r>
              <a:rPr lang="de-DE" sz="2800" dirty="0" err="1"/>
              <a:t>outplacement</a:t>
            </a:r>
            <a:r>
              <a:rPr lang="de-DE" sz="2800" dirty="0"/>
              <a:t> </a:t>
            </a:r>
            <a:r>
              <a:rPr lang="de-DE" sz="2800" dirty="0" err="1"/>
              <a:t>or</a:t>
            </a:r>
            <a:r>
              <a:rPr lang="de-DE" sz="2800" dirty="0"/>
              <a:t> </a:t>
            </a:r>
            <a:r>
              <a:rPr lang="de-DE" sz="2800" dirty="0" err="1"/>
              <a:t>transfer</a:t>
            </a:r>
            <a:r>
              <a:rPr lang="de-DE" sz="2800" dirty="0"/>
              <a:t> </a:t>
            </a:r>
            <a:r>
              <a:rPr lang="de-DE" sz="2800" dirty="0" err="1"/>
              <a:t>companies</a:t>
            </a:r>
            <a:r>
              <a:rPr lang="de-DE" sz="2800" dirty="0"/>
              <a:t>’</a:t>
            </a:r>
          </a:p>
          <a:p>
            <a:pPr marL="0" indent="0">
              <a:buNone/>
            </a:pPr>
            <a:r>
              <a:rPr lang="de-DE" sz="2800" dirty="0"/>
              <a:t>     (Transfergesellschaften)</a:t>
            </a:r>
          </a:p>
          <a:p>
            <a:pPr>
              <a:buFont typeface="Wingdings" panose="05000000000000000000" pitchFamily="2" charset="2"/>
              <a:buChar char="ü"/>
            </a:pPr>
            <a:r>
              <a:rPr lang="de-DE" sz="2800" dirty="0"/>
              <a:t>   </a:t>
            </a:r>
            <a:r>
              <a:rPr lang="de-DE" sz="2800" dirty="0" err="1"/>
              <a:t>established</a:t>
            </a:r>
            <a:r>
              <a:rPr lang="de-DE" sz="2800" dirty="0"/>
              <a:t> </a:t>
            </a:r>
            <a:r>
              <a:rPr lang="de-DE" sz="2800" dirty="0" err="1"/>
              <a:t>by</a:t>
            </a:r>
            <a:r>
              <a:rPr lang="de-DE" sz="2800" dirty="0"/>
              <a:t> </a:t>
            </a:r>
            <a:r>
              <a:rPr lang="de-DE" sz="2800" dirty="0" err="1"/>
              <a:t>employers</a:t>
            </a:r>
            <a:r>
              <a:rPr lang="de-DE" sz="2800" dirty="0"/>
              <a:t> and </a:t>
            </a:r>
            <a:r>
              <a:rPr lang="de-DE" sz="2800" dirty="0" err="1"/>
              <a:t>works</a:t>
            </a:r>
            <a:endParaRPr lang="de-DE" sz="2800" dirty="0"/>
          </a:p>
          <a:p>
            <a:pPr marL="0" indent="0">
              <a:buNone/>
            </a:pPr>
            <a:r>
              <a:rPr lang="de-DE" sz="2800" dirty="0"/>
              <a:t>      </a:t>
            </a:r>
            <a:r>
              <a:rPr lang="de-DE" sz="2800" dirty="0" err="1"/>
              <a:t>council</a:t>
            </a:r>
            <a:r>
              <a:rPr lang="de-DE" sz="2800" dirty="0"/>
              <a:t> and in </a:t>
            </a:r>
            <a:r>
              <a:rPr lang="de-DE" sz="2800" dirty="0" err="1"/>
              <a:t>part</a:t>
            </a:r>
            <a:r>
              <a:rPr lang="de-DE" sz="2800" dirty="0"/>
              <a:t> </a:t>
            </a:r>
            <a:r>
              <a:rPr lang="de-DE" sz="2800" dirty="0" err="1"/>
              <a:t>financed</a:t>
            </a:r>
            <a:r>
              <a:rPr lang="de-DE" sz="2800" dirty="0"/>
              <a:t> </a:t>
            </a:r>
            <a:r>
              <a:rPr lang="de-DE" sz="2800" dirty="0" err="1"/>
              <a:t>by</a:t>
            </a:r>
            <a:endParaRPr lang="de-DE" sz="2800" dirty="0"/>
          </a:p>
          <a:p>
            <a:pPr marL="0" indent="0">
              <a:buNone/>
            </a:pPr>
            <a:r>
              <a:rPr lang="de-DE" sz="2800" dirty="0"/>
              <a:t>      </a:t>
            </a:r>
            <a:r>
              <a:rPr lang="de-DE" sz="2800" dirty="0" err="1"/>
              <a:t>Employment</a:t>
            </a:r>
            <a:r>
              <a:rPr lang="de-DE" sz="2800" dirty="0"/>
              <a:t> Agency</a:t>
            </a:r>
          </a:p>
        </p:txBody>
      </p:sp>
    </p:spTree>
    <p:extLst>
      <p:ext uri="{BB962C8B-B14F-4D97-AF65-F5344CB8AC3E}">
        <p14:creationId xmlns:p14="http://schemas.microsoft.com/office/powerpoint/2010/main" val="32217336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a:extLst>
              <a:ext uri="{FF2B5EF4-FFF2-40B4-BE49-F238E27FC236}">
                <a16:creationId xmlns="" xmlns:a16="http://schemas.microsoft.com/office/drawing/2014/main" id="{6865A2E0-98D0-4803-B125-8D64B4DA41B4}"/>
              </a:ext>
            </a:extLst>
          </p:cNvPr>
          <p:cNvSpPr>
            <a:spLocks noGrp="1"/>
          </p:cNvSpPr>
          <p:nvPr>
            <p:ph type="title"/>
          </p:nvPr>
        </p:nvSpPr>
        <p:spPr/>
        <p:txBody>
          <a:bodyPr/>
          <a:lstStyle/>
          <a:p>
            <a:r>
              <a:rPr lang="de-DE" altLang="de-DE"/>
              <a:t>Unemployment Insurance</a:t>
            </a:r>
          </a:p>
        </p:txBody>
      </p:sp>
      <p:sp>
        <p:nvSpPr>
          <p:cNvPr id="3" name="Inhaltsplatzhalter 2">
            <a:extLst>
              <a:ext uri="{FF2B5EF4-FFF2-40B4-BE49-F238E27FC236}">
                <a16:creationId xmlns="" xmlns:a16="http://schemas.microsoft.com/office/drawing/2014/main" id="{2298DAC6-7D1F-4904-BAAA-8F1ED858FAD0}"/>
              </a:ext>
            </a:extLst>
          </p:cNvPr>
          <p:cNvSpPr>
            <a:spLocks noGrp="1"/>
          </p:cNvSpPr>
          <p:nvPr>
            <p:ph idx="1"/>
          </p:nvPr>
        </p:nvSpPr>
        <p:spPr/>
        <p:txBody>
          <a:bodyPr/>
          <a:lstStyle/>
          <a:p>
            <a:pPr>
              <a:buFontTx/>
              <a:buBlip>
                <a:blip r:embed="rId2"/>
              </a:buBlip>
              <a:defRPr/>
            </a:pPr>
            <a:r>
              <a:rPr lang="de-DE" altLang="zh-CN" dirty="0" err="1">
                <a:ea typeface="SimSun" pitchFamily="2" charset="-122"/>
              </a:rPr>
              <a:t>Unemployment</a:t>
            </a:r>
            <a:r>
              <a:rPr lang="de-DE" altLang="zh-CN" dirty="0">
                <a:ea typeface="SimSun" pitchFamily="2" charset="-122"/>
              </a:rPr>
              <a:t> </a:t>
            </a:r>
            <a:r>
              <a:rPr lang="de-DE" altLang="zh-CN" dirty="0" err="1">
                <a:ea typeface="SimSun" pitchFamily="2" charset="-122"/>
              </a:rPr>
              <a:t>Benefits</a:t>
            </a:r>
            <a:endParaRPr lang="de-DE" altLang="zh-CN" dirty="0">
              <a:ea typeface="SimSun" pitchFamily="2" charset="-122"/>
            </a:endParaRPr>
          </a:p>
          <a:p>
            <a:pPr>
              <a:buFont typeface="Wingdings" panose="05000000000000000000" pitchFamily="2" charset="2"/>
              <a:buChar char="Ø"/>
              <a:defRPr/>
            </a:pPr>
            <a:r>
              <a:rPr lang="de-DE" altLang="zh-CN" dirty="0" err="1">
                <a:ea typeface="SimSun" pitchFamily="2" charset="-122"/>
              </a:rPr>
              <a:t>If</a:t>
            </a:r>
            <a:r>
              <a:rPr lang="de-DE" altLang="zh-CN" dirty="0">
                <a:ea typeface="SimSun" pitchFamily="2" charset="-122"/>
              </a:rPr>
              <a:t> all </a:t>
            </a:r>
            <a:r>
              <a:rPr lang="de-DE" altLang="zh-CN" dirty="0" err="1">
                <a:ea typeface="SimSun" pitchFamily="2" charset="-122"/>
              </a:rPr>
              <a:t>this</a:t>
            </a:r>
            <a:r>
              <a:rPr lang="de-DE" altLang="zh-CN" dirty="0">
                <a:ea typeface="SimSun" pitchFamily="2" charset="-122"/>
              </a:rPr>
              <a:t> </a:t>
            </a:r>
            <a:r>
              <a:rPr lang="de-DE" altLang="zh-CN" dirty="0" err="1">
                <a:ea typeface="SimSun" pitchFamily="2" charset="-122"/>
              </a:rPr>
              <a:t>does</a:t>
            </a:r>
            <a:r>
              <a:rPr lang="de-DE" altLang="zh-CN" dirty="0">
                <a:ea typeface="SimSun" pitchFamily="2" charset="-122"/>
              </a:rPr>
              <a:t> not </a:t>
            </a:r>
            <a:r>
              <a:rPr lang="de-DE" altLang="zh-CN" dirty="0" err="1">
                <a:ea typeface="SimSun" pitchFamily="2" charset="-122"/>
              </a:rPr>
              <a:t>work</a:t>
            </a:r>
            <a:r>
              <a:rPr lang="de-DE" altLang="zh-CN" dirty="0">
                <a:ea typeface="SimSun" pitchFamily="2" charset="-122"/>
              </a:rPr>
              <a:t> – </a:t>
            </a:r>
            <a:r>
              <a:rPr lang="de-DE" altLang="zh-CN" dirty="0" err="1">
                <a:ea typeface="SimSun" pitchFamily="2" charset="-122"/>
              </a:rPr>
              <a:t>and</a:t>
            </a:r>
            <a:r>
              <a:rPr lang="de-DE" altLang="zh-CN" dirty="0">
                <a:ea typeface="SimSun" pitchFamily="2" charset="-122"/>
              </a:rPr>
              <a:t> </a:t>
            </a:r>
            <a:r>
              <a:rPr lang="de-DE" altLang="zh-CN" dirty="0" err="1">
                <a:ea typeface="SimSun" pitchFamily="2" charset="-122"/>
              </a:rPr>
              <a:t>very</a:t>
            </a:r>
            <a:r>
              <a:rPr lang="de-DE" altLang="zh-CN" dirty="0">
                <a:ea typeface="SimSun" pitchFamily="2" charset="-122"/>
              </a:rPr>
              <a:t> </a:t>
            </a:r>
            <a:r>
              <a:rPr lang="de-DE" altLang="zh-CN" dirty="0" err="1">
                <a:ea typeface="SimSun" pitchFamily="2" charset="-122"/>
              </a:rPr>
              <a:t>often</a:t>
            </a:r>
            <a:r>
              <a:rPr lang="de-DE" altLang="zh-CN" dirty="0">
                <a:ea typeface="SimSun" pitchFamily="2" charset="-122"/>
              </a:rPr>
              <a:t> </a:t>
            </a:r>
            <a:r>
              <a:rPr lang="de-DE" altLang="zh-CN" dirty="0" err="1">
                <a:ea typeface="SimSun" pitchFamily="2" charset="-122"/>
              </a:rPr>
              <a:t>it</a:t>
            </a:r>
            <a:r>
              <a:rPr lang="de-DE" altLang="zh-CN" dirty="0">
                <a:ea typeface="SimSun" pitchFamily="2" charset="-122"/>
              </a:rPr>
              <a:t> </a:t>
            </a:r>
            <a:r>
              <a:rPr lang="de-DE" altLang="zh-CN" dirty="0" err="1">
                <a:ea typeface="SimSun" pitchFamily="2" charset="-122"/>
              </a:rPr>
              <a:t>does</a:t>
            </a:r>
            <a:r>
              <a:rPr lang="de-DE" altLang="zh-CN" dirty="0">
                <a:ea typeface="SimSun" pitchFamily="2" charset="-122"/>
              </a:rPr>
              <a:t> not – </a:t>
            </a:r>
            <a:r>
              <a:rPr lang="de-DE" altLang="zh-CN" dirty="0" err="1">
                <a:ea typeface="SimSun" pitchFamily="2" charset="-122"/>
              </a:rPr>
              <a:t>and</a:t>
            </a:r>
            <a:r>
              <a:rPr lang="de-DE" altLang="zh-CN" dirty="0">
                <a:ea typeface="SimSun" pitchFamily="2" charset="-122"/>
              </a:rPr>
              <a:t> </a:t>
            </a:r>
            <a:r>
              <a:rPr lang="de-DE" altLang="zh-CN" dirty="0" err="1">
                <a:ea typeface="SimSun" pitchFamily="2" charset="-122"/>
              </a:rPr>
              <a:t>the</a:t>
            </a:r>
            <a:r>
              <a:rPr lang="de-DE" altLang="zh-CN" dirty="0">
                <a:ea typeface="SimSun" pitchFamily="2" charset="-122"/>
              </a:rPr>
              <a:t> </a:t>
            </a:r>
            <a:r>
              <a:rPr lang="de-DE" altLang="zh-CN" dirty="0" err="1">
                <a:ea typeface="SimSun" pitchFamily="2" charset="-122"/>
              </a:rPr>
              <a:t>person</a:t>
            </a:r>
            <a:r>
              <a:rPr lang="de-DE" altLang="zh-CN" dirty="0">
                <a:ea typeface="SimSun" pitchFamily="2" charset="-122"/>
              </a:rPr>
              <a:t> </a:t>
            </a:r>
            <a:r>
              <a:rPr lang="de-DE" altLang="zh-CN" dirty="0" err="1">
                <a:ea typeface="SimSun" pitchFamily="2" charset="-122"/>
              </a:rPr>
              <a:t>nevertheless</a:t>
            </a:r>
            <a:r>
              <a:rPr lang="de-DE" altLang="zh-CN" dirty="0">
                <a:ea typeface="SimSun" pitchFamily="2" charset="-122"/>
              </a:rPr>
              <a:t> </a:t>
            </a:r>
            <a:r>
              <a:rPr lang="de-DE" altLang="zh-CN" dirty="0" err="1">
                <a:ea typeface="SimSun" pitchFamily="2" charset="-122"/>
              </a:rPr>
              <a:t>becomes</a:t>
            </a:r>
            <a:r>
              <a:rPr lang="de-DE" altLang="zh-CN" dirty="0">
                <a:ea typeface="SimSun" pitchFamily="2" charset="-122"/>
              </a:rPr>
              <a:t> </a:t>
            </a:r>
            <a:r>
              <a:rPr lang="de-DE" altLang="zh-CN" dirty="0" err="1">
                <a:ea typeface="SimSun" pitchFamily="2" charset="-122"/>
              </a:rPr>
              <a:t>unemployed</a:t>
            </a:r>
            <a:endParaRPr lang="de-DE" altLang="zh-CN" dirty="0">
              <a:ea typeface="SimSun" pitchFamily="2" charset="-122"/>
            </a:endParaRPr>
          </a:p>
          <a:p>
            <a:pPr>
              <a:buFont typeface="Wingdings" panose="05000000000000000000" pitchFamily="2" charset="2"/>
              <a:buChar char="ü"/>
              <a:defRPr/>
            </a:pPr>
            <a:r>
              <a:rPr lang="de-DE" altLang="zh-CN" dirty="0">
                <a:ea typeface="SimSun" pitchFamily="2" charset="-122"/>
              </a:rPr>
              <a:t>       </a:t>
            </a:r>
            <a:r>
              <a:rPr lang="de-DE" altLang="zh-CN" dirty="0" err="1">
                <a:ea typeface="SimSun" pitchFamily="2" charset="-122"/>
              </a:rPr>
              <a:t>there</a:t>
            </a:r>
            <a:r>
              <a:rPr lang="de-DE" altLang="zh-CN" dirty="0">
                <a:ea typeface="SimSun" pitchFamily="2" charset="-122"/>
              </a:rPr>
              <a:t> </a:t>
            </a:r>
            <a:r>
              <a:rPr lang="de-DE" altLang="zh-CN" dirty="0" err="1">
                <a:ea typeface="SimSun" pitchFamily="2" charset="-122"/>
              </a:rPr>
              <a:t>are</a:t>
            </a:r>
            <a:r>
              <a:rPr lang="de-DE" altLang="zh-CN" dirty="0">
                <a:ea typeface="SimSun" pitchFamily="2" charset="-122"/>
              </a:rPr>
              <a:t> </a:t>
            </a:r>
            <a:r>
              <a:rPr lang="de-DE" altLang="zh-CN" dirty="0" err="1">
                <a:ea typeface="SimSun" pitchFamily="2" charset="-122"/>
              </a:rPr>
              <a:t>unemployment</a:t>
            </a:r>
            <a:r>
              <a:rPr lang="de-DE" altLang="zh-CN" dirty="0">
                <a:ea typeface="SimSun" pitchFamily="2" charset="-122"/>
              </a:rPr>
              <a:t> </a:t>
            </a:r>
            <a:r>
              <a:rPr lang="de-DE" altLang="zh-CN" dirty="0" err="1">
                <a:ea typeface="SimSun" pitchFamily="2" charset="-122"/>
              </a:rPr>
              <a:t>benefits</a:t>
            </a:r>
            <a:endParaRPr lang="de-DE" altLang="zh-CN" dirty="0">
              <a:ea typeface="SimSun" pitchFamily="2" charset="-122"/>
            </a:endParaRPr>
          </a:p>
          <a:p>
            <a:pPr>
              <a:buFont typeface="Wingdings" panose="05000000000000000000" pitchFamily="2" charset="2"/>
              <a:buChar char="Ø"/>
              <a:defRPr/>
            </a:pPr>
            <a:r>
              <a:rPr lang="de-DE" altLang="zh-CN" dirty="0">
                <a:ea typeface="SimSun" pitchFamily="2" charset="-122"/>
              </a:rPr>
              <a:t>But </a:t>
            </a:r>
            <a:r>
              <a:rPr lang="de-DE" altLang="zh-CN" dirty="0" err="1">
                <a:ea typeface="SimSun" pitchFamily="2" charset="-122"/>
              </a:rPr>
              <a:t>it</a:t>
            </a:r>
            <a:r>
              <a:rPr lang="de-DE" altLang="zh-CN" dirty="0">
                <a:ea typeface="SimSun" pitchFamily="2" charset="-122"/>
              </a:rPr>
              <a:t> </a:t>
            </a:r>
            <a:r>
              <a:rPr lang="de-DE" altLang="zh-CN" dirty="0" err="1">
                <a:ea typeface="SimSun" pitchFamily="2" charset="-122"/>
              </a:rPr>
              <a:t>is</a:t>
            </a:r>
            <a:r>
              <a:rPr lang="de-DE" altLang="zh-CN" dirty="0">
                <a:ea typeface="SimSun" pitchFamily="2" charset="-122"/>
              </a:rPr>
              <a:t> </a:t>
            </a:r>
            <a:r>
              <a:rPr lang="de-DE" altLang="zh-CN" dirty="0" err="1">
                <a:ea typeface="SimSun" pitchFamily="2" charset="-122"/>
              </a:rPr>
              <a:t>important</a:t>
            </a:r>
            <a:r>
              <a:rPr lang="de-DE" altLang="zh-CN" dirty="0">
                <a:ea typeface="SimSun" pitchFamily="2" charset="-122"/>
              </a:rPr>
              <a:t> </a:t>
            </a:r>
            <a:r>
              <a:rPr lang="de-DE" altLang="zh-CN" dirty="0" err="1">
                <a:ea typeface="SimSun" pitchFamily="2" charset="-122"/>
              </a:rPr>
              <a:t>to</a:t>
            </a:r>
            <a:r>
              <a:rPr lang="de-DE" altLang="zh-CN" dirty="0">
                <a:ea typeface="SimSun" pitchFamily="2" charset="-122"/>
              </a:rPr>
              <a:t> </a:t>
            </a:r>
            <a:r>
              <a:rPr lang="de-DE" altLang="zh-CN" dirty="0" err="1">
                <a:ea typeface="SimSun" pitchFamily="2" charset="-122"/>
              </a:rPr>
              <a:t>see</a:t>
            </a:r>
            <a:r>
              <a:rPr lang="de-DE" altLang="zh-CN" dirty="0">
                <a:ea typeface="SimSun" pitchFamily="2" charset="-122"/>
              </a:rPr>
              <a:t> </a:t>
            </a:r>
            <a:r>
              <a:rPr lang="de-DE" altLang="zh-CN" dirty="0" err="1">
                <a:ea typeface="SimSun" pitchFamily="2" charset="-122"/>
              </a:rPr>
              <a:t>some</a:t>
            </a:r>
            <a:r>
              <a:rPr lang="de-DE" altLang="zh-CN" dirty="0">
                <a:ea typeface="SimSun" pitchFamily="2" charset="-122"/>
              </a:rPr>
              <a:t> </a:t>
            </a:r>
            <a:r>
              <a:rPr lang="de-DE" altLang="zh-CN" dirty="0" err="1">
                <a:ea typeface="SimSun" pitchFamily="2" charset="-122"/>
              </a:rPr>
              <a:t>of</a:t>
            </a:r>
            <a:r>
              <a:rPr lang="de-DE" altLang="zh-CN" dirty="0">
                <a:ea typeface="SimSun" pitchFamily="2" charset="-122"/>
              </a:rPr>
              <a:t> </a:t>
            </a:r>
            <a:r>
              <a:rPr lang="de-DE" altLang="zh-CN" dirty="0" err="1">
                <a:ea typeface="SimSun" pitchFamily="2" charset="-122"/>
              </a:rPr>
              <a:t>the</a:t>
            </a:r>
            <a:r>
              <a:rPr lang="de-DE" altLang="zh-CN" dirty="0">
                <a:ea typeface="SimSun" pitchFamily="2" charset="-122"/>
              </a:rPr>
              <a:t> </a:t>
            </a:r>
            <a:r>
              <a:rPr lang="de-DE" altLang="zh-CN" dirty="0" err="1">
                <a:ea typeface="SimSun" pitchFamily="2" charset="-122"/>
              </a:rPr>
              <a:t>requirements</a:t>
            </a:r>
            <a:r>
              <a:rPr lang="de-DE" altLang="zh-CN" dirty="0">
                <a:ea typeface="SimSun" pitchFamily="2" charset="-122"/>
              </a:rPr>
              <a:t> </a:t>
            </a:r>
            <a:r>
              <a:rPr lang="de-DE" altLang="zh-CN" dirty="0" err="1">
                <a:ea typeface="SimSun" pitchFamily="2" charset="-122"/>
              </a:rPr>
              <a:t>for</a:t>
            </a:r>
            <a:r>
              <a:rPr lang="de-DE" altLang="zh-CN" dirty="0">
                <a:ea typeface="SimSun" pitchFamily="2" charset="-122"/>
              </a:rPr>
              <a:t> </a:t>
            </a:r>
            <a:r>
              <a:rPr lang="de-DE" altLang="zh-CN" dirty="0" err="1">
                <a:ea typeface="SimSun" pitchFamily="2" charset="-122"/>
              </a:rPr>
              <a:t>receiving</a:t>
            </a:r>
            <a:r>
              <a:rPr lang="de-DE" altLang="zh-CN" dirty="0">
                <a:ea typeface="SimSun" pitchFamily="2" charset="-122"/>
              </a:rPr>
              <a:t> </a:t>
            </a:r>
            <a:r>
              <a:rPr lang="de-DE" altLang="zh-CN" dirty="0" err="1">
                <a:ea typeface="SimSun" pitchFamily="2" charset="-122"/>
              </a:rPr>
              <a:t>these</a:t>
            </a:r>
            <a:r>
              <a:rPr lang="de-DE" altLang="zh-CN" dirty="0">
                <a:ea typeface="SimSun" pitchFamily="2" charset="-122"/>
              </a:rPr>
              <a:t> </a:t>
            </a:r>
            <a:r>
              <a:rPr lang="de-DE" altLang="zh-CN" dirty="0" err="1">
                <a:ea typeface="SimSun" pitchFamily="2" charset="-122"/>
              </a:rPr>
              <a:t>benefits</a:t>
            </a:r>
            <a:endParaRPr lang="de-DE" altLang="zh-CN" dirty="0">
              <a:ea typeface="SimSun" pitchFamily="2" charset="-122"/>
            </a:endParaRPr>
          </a:p>
          <a:p>
            <a:pPr marL="0" indent="0">
              <a:buFontTx/>
              <a:buNone/>
              <a:defRPr/>
            </a:pPr>
            <a:endParaRPr lang="de-D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E82FA50-D063-4C14-B5FC-5E033F0CBD43}"/>
              </a:ext>
            </a:extLst>
          </p:cNvPr>
          <p:cNvSpPr>
            <a:spLocks noGrp="1"/>
          </p:cNvSpPr>
          <p:nvPr>
            <p:ph type="title"/>
          </p:nvPr>
        </p:nvSpPr>
        <p:spPr/>
        <p:txBody>
          <a:bodyPr/>
          <a:lstStyle/>
          <a:p>
            <a:r>
              <a:rPr lang="de-DE" dirty="0" err="1"/>
              <a:t>Flexicurity</a:t>
            </a:r>
            <a:endParaRPr lang="de-DE" dirty="0"/>
          </a:p>
        </p:txBody>
      </p:sp>
      <p:sp>
        <p:nvSpPr>
          <p:cNvPr id="3" name="Inhaltsplatzhalter 2">
            <a:extLst>
              <a:ext uri="{FF2B5EF4-FFF2-40B4-BE49-F238E27FC236}">
                <a16:creationId xmlns="" xmlns:a16="http://schemas.microsoft.com/office/drawing/2014/main" id="{3209F0BA-60E3-4C89-B40F-9E5801D1F569}"/>
              </a:ext>
            </a:extLst>
          </p:cNvPr>
          <p:cNvSpPr>
            <a:spLocks noGrp="1"/>
          </p:cNvSpPr>
          <p:nvPr>
            <p:ph idx="1"/>
          </p:nvPr>
        </p:nvSpPr>
        <p:spPr/>
        <p:txBody>
          <a:bodyPr/>
          <a:lstStyle/>
          <a:p>
            <a:pPr marL="0" indent="0">
              <a:buNone/>
            </a:pPr>
            <a:r>
              <a:rPr lang="en-US" sz="2400" dirty="0"/>
              <a:t>(4) Flexicurity should promote more open, responsive and inclusive </a:t>
            </a:r>
            <a:r>
              <a:rPr lang="en-US" sz="2400" dirty="0" err="1"/>
              <a:t>labour</a:t>
            </a:r>
            <a:r>
              <a:rPr lang="en-US" sz="2400" dirty="0"/>
              <a:t> markets overcoming segmentation. It concerns both those in work and those out of work. The inactive, the unemployed, those in undeclared work, in unstable employment, or at the margins of the </a:t>
            </a:r>
            <a:r>
              <a:rPr lang="en-US" sz="2400" dirty="0" err="1"/>
              <a:t>labour</a:t>
            </a:r>
            <a:r>
              <a:rPr lang="en-US" sz="2400" dirty="0"/>
              <a:t> market need to be provided with better opportunities, economic incentives and supportive measures for easier access to work or stepping-stones to assist progress into stable and legally secure employment. Support should be available to all those in employment to remain employable, progress and manage transitions both in work and between jobs.</a:t>
            </a:r>
            <a:endParaRPr lang="de-DE" sz="2400" dirty="0"/>
          </a:p>
          <a:p>
            <a:endParaRPr lang="de-DE" dirty="0"/>
          </a:p>
        </p:txBody>
      </p:sp>
    </p:spTree>
    <p:extLst>
      <p:ext uri="{BB962C8B-B14F-4D97-AF65-F5344CB8AC3E}">
        <p14:creationId xmlns:p14="http://schemas.microsoft.com/office/powerpoint/2010/main" val="91576335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a:extLst>
              <a:ext uri="{FF2B5EF4-FFF2-40B4-BE49-F238E27FC236}">
                <a16:creationId xmlns="" xmlns:a16="http://schemas.microsoft.com/office/drawing/2014/main" id="{77995304-5516-4905-930C-FA4C63FC04F0}"/>
              </a:ext>
            </a:extLst>
          </p:cNvPr>
          <p:cNvSpPr>
            <a:spLocks noGrp="1"/>
          </p:cNvSpPr>
          <p:nvPr>
            <p:ph type="title"/>
          </p:nvPr>
        </p:nvSpPr>
        <p:spPr/>
        <p:txBody>
          <a:bodyPr/>
          <a:lstStyle/>
          <a:p>
            <a:r>
              <a:rPr lang="de-DE" altLang="de-DE"/>
              <a:t>Unemployment Insurance</a:t>
            </a:r>
          </a:p>
        </p:txBody>
      </p:sp>
      <p:sp>
        <p:nvSpPr>
          <p:cNvPr id="3" name="Inhaltsplatzhalter 2">
            <a:extLst>
              <a:ext uri="{FF2B5EF4-FFF2-40B4-BE49-F238E27FC236}">
                <a16:creationId xmlns="" xmlns:a16="http://schemas.microsoft.com/office/drawing/2014/main" id="{18AAC3AD-5548-4A41-AE24-18248A6C6B9C}"/>
              </a:ext>
            </a:extLst>
          </p:cNvPr>
          <p:cNvSpPr>
            <a:spLocks noGrp="1"/>
          </p:cNvSpPr>
          <p:nvPr>
            <p:ph idx="1"/>
          </p:nvPr>
        </p:nvSpPr>
        <p:spPr/>
        <p:txBody>
          <a:bodyPr/>
          <a:lstStyle/>
          <a:p>
            <a:pPr>
              <a:buFont typeface="Wingdings" panose="05000000000000000000" pitchFamily="2" charset="2"/>
              <a:buChar char="Ø"/>
              <a:defRPr/>
            </a:pPr>
            <a:r>
              <a:rPr lang="de-DE" altLang="zh-CN" sz="2400" dirty="0">
                <a:ea typeface="SimSun" pitchFamily="2" charset="-122"/>
              </a:rPr>
              <a:t>People will </a:t>
            </a:r>
            <a:r>
              <a:rPr lang="de-DE" altLang="zh-CN" sz="2400" dirty="0" err="1">
                <a:ea typeface="SimSun" pitchFamily="2" charset="-122"/>
              </a:rPr>
              <a:t>receive</a:t>
            </a:r>
            <a:r>
              <a:rPr lang="de-DE" altLang="zh-CN" sz="2400" dirty="0">
                <a:ea typeface="SimSun" pitchFamily="2" charset="-122"/>
              </a:rPr>
              <a:t> </a:t>
            </a:r>
            <a:r>
              <a:rPr lang="de-DE" altLang="zh-CN" sz="2400" dirty="0" err="1">
                <a:ea typeface="SimSun" pitchFamily="2" charset="-122"/>
              </a:rPr>
              <a:t>these</a:t>
            </a:r>
            <a:r>
              <a:rPr lang="de-DE" altLang="zh-CN" sz="2400" dirty="0">
                <a:ea typeface="SimSun" pitchFamily="2" charset="-122"/>
              </a:rPr>
              <a:t> </a:t>
            </a:r>
            <a:r>
              <a:rPr lang="de-DE" altLang="zh-CN" sz="2400" dirty="0" err="1">
                <a:ea typeface="SimSun" pitchFamily="2" charset="-122"/>
              </a:rPr>
              <a:t>benefits</a:t>
            </a:r>
            <a:r>
              <a:rPr lang="de-DE" altLang="zh-CN" sz="2400" dirty="0">
                <a:ea typeface="SimSun" pitchFamily="2" charset="-122"/>
              </a:rPr>
              <a:t> </a:t>
            </a:r>
            <a:r>
              <a:rPr lang="de-DE" altLang="zh-CN" sz="2400" dirty="0" err="1">
                <a:ea typeface="SimSun" pitchFamily="2" charset="-122"/>
              </a:rPr>
              <a:t>if</a:t>
            </a:r>
            <a:endParaRPr lang="de-DE" altLang="zh-CN" sz="2400" dirty="0">
              <a:ea typeface="SimSun" pitchFamily="2" charset="-122"/>
            </a:endParaRPr>
          </a:p>
          <a:p>
            <a:pPr>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they</a:t>
            </a:r>
            <a:r>
              <a:rPr lang="de-DE" altLang="zh-CN" sz="2400" dirty="0">
                <a:ea typeface="SimSun" pitchFamily="2" charset="-122"/>
              </a:rPr>
              <a:t> </a:t>
            </a:r>
            <a:r>
              <a:rPr lang="de-DE" altLang="zh-CN" sz="2400" dirty="0" err="1">
                <a:ea typeface="SimSun" pitchFamily="2" charset="-122"/>
              </a:rPr>
              <a:t>are</a:t>
            </a:r>
            <a:r>
              <a:rPr lang="de-DE" altLang="zh-CN" sz="2400" dirty="0">
                <a:ea typeface="SimSun" pitchFamily="2" charset="-122"/>
              </a:rPr>
              <a:t> </a:t>
            </a:r>
            <a:r>
              <a:rPr lang="de-DE" altLang="zh-CN" sz="2400" dirty="0" err="1">
                <a:ea typeface="SimSun" pitchFamily="2" charset="-122"/>
              </a:rPr>
              <a:t>unemployed</a:t>
            </a:r>
            <a:r>
              <a:rPr lang="de-DE" altLang="zh-CN" sz="2400" dirty="0">
                <a:ea typeface="SimSun" pitchFamily="2" charset="-122"/>
              </a:rPr>
              <a:t> – but </a:t>
            </a:r>
            <a:r>
              <a:rPr lang="de-DE" altLang="zh-CN" sz="2400" dirty="0" err="1">
                <a:ea typeface="SimSun" pitchFamily="2" charset="-122"/>
              </a:rPr>
              <a:t>what</a:t>
            </a:r>
            <a:r>
              <a:rPr lang="de-DE" altLang="zh-CN" sz="2400" dirty="0">
                <a:ea typeface="SimSun" pitchFamily="2" charset="-122"/>
              </a:rPr>
              <a:t> </a:t>
            </a:r>
            <a:r>
              <a:rPr lang="de-DE" altLang="zh-CN" sz="2400" dirty="0" err="1">
                <a:ea typeface="SimSun" pitchFamily="2" charset="-122"/>
              </a:rPr>
              <a:t>does</a:t>
            </a:r>
            <a:r>
              <a:rPr lang="de-DE" altLang="zh-CN" sz="2400" dirty="0">
                <a:ea typeface="SimSun" pitchFamily="2" charset="-122"/>
              </a:rPr>
              <a:t> </a:t>
            </a:r>
            <a:r>
              <a:rPr lang="de-DE" altLang="zh-CN" sz="2400" dirty="0" err="1">
                <a:ea typeface="SimSun" pitchFamily="2" charset="-122"/>
              </a:rPr>
              <a:t>that</a:t>
            </a:r>
            <a:r>
              <a:rPr lang="de-DE" altLang="zh-CN" sz="2400" dirty="0">
                <a:ea typeface="SimSun" pitchFamily="2" charset="-122"/>
              </a:rPr>
              <a:t> </a:t>
            </a:r>
            <a:r>
              <a:rPr lang="de-DE" altLang="zh-CN" sz="2400" dirty="0" err="1">
                <a:ea typeface="SimSun" pitchFamily="2" charset="-122"/>
              </a:rPr>
              <a:t>mean</a:t>
            </a:r>
            <a:r>
              <a:rPr lang="de-DE" altLang="zh-CN" sz="2400" dirty="0">
                <a:ea typeface="SimSun" pitchFamily="2" charset="-122"/>
              </a:rPr>
              <a:t>?</a:t>
            </a:r>
          </a:p>
          <a:p>
            <a:pPr>
              <a:buFont typeface="Wingdings" panose="05000000000000000000" pitchFamily="2" charset="2"/>
              <a:buChar char="§"/>
              <a:defRPr/>
            </a:pPr>
            <a:r>
              <a:rPr lang="de-DE" altLang="zh-CN" sz="2400" dirty="0">
                <a:ea typeface="SimSun" pitchFamily="2" charset="-122"/>
              </a:rPr>
              <a:t>          Are </a:t>
            </a:r>
            <a:r>
              <a:rPr lang="de-DE" altLang="zh-CN" sz="2400" dirty="0" err="1">
                <a:ea typeface="SimSun" pitchFamily="2" charset="-122"/>
              </a:rPr>
              <a:t>people</a:t>
            </a:r>
            <a:r>
              <a:rPr lang="de-DE" altLang="zh-CN" sz="2400" dirty="0">
                <a:ea typeface="SimSun" pitchFamily="2" charset="-122"/>
              </a:rPr>
              <a:t> </a:t>
            </a:r>
            <a:r>
              <a:rPr lang="de-DE" altLang="zh-CN" sz="2400" dirty="0" err="1">
                <a:ea typeface="SimSun" pitchFamily="2" charset="-122"/>
              </a:rPr>
              <a:t>working</a:t>
            </a:r>
            <a:r>
              <a:rPr lang="de-DE" altLang="zh-CN" sz="2400" dirty="0">
                <a:ea typeface="SimSun" pitchFamily="2" charset="-122"/>
              </a:rPr>
              <a:t> </a:t>
            </a:r>
            <a:r>
              <a:rPr lang="de-DE" altLang="zh-CN" sz="2400" dirty="0" err="1">
                <a:ea typeface="SimSun" pitchFamily="2" charset="-122"/>
              </a:rPr>
              <a:t>part</a:t>
            </a:r>
            <a:r>
              <a:rPr lang="de-DE" altLang="zh-CN" sz="2400" dirty="0">
                <a:ea typeface="SimSun" pitchFamily="2" charset="-122"/>
              </a:rPr>
              <a:t>-time </a:t>
            </a:r>
            <a:r>
              <a:rPr lang="de-DE" altLang="zh-CN" sz="2400" dirty="0" err="1">
                <a:ea typeface="SimSun" pitchFamily="2" charset="-122"/>
              </a:rPr>
              <a:t>unemployed</a:t>
            </a:r>
            <a:r>
              <a:rPr lang="de-DE" altLang="zh-CN" sz="2400" dirty="0">
                <a:ea typeface="SimSun" pitchFamily="2" charset="-122"/>
              </a:rPr>
              <a:t> </a:t>
            </a:r>
            <a:r>
              <a:rPr lang="de-DE" altLang="zh-CN" sz="2400" dirty="0" err="1">
                <a:ea typeface="SimSun" pitchFamily="2" charset="-122"/>
              </a:rPr>
              <a:t>for</a:t>
            </a:r>
            <a:r>
              <a:rPr lang="de-DE" altLang="zh-CN" sz="2400" dirty="0">
                <a:ea typeface="SimSun" pitchFamily="2" charset="-122"/>
              </a:rPr>
              <a:t> </a:t>
            </a:r>
          </a:p>
          <a:p>
            <a:pPr marL="0" indent="0">
              <a:buFontTx/>
              <a:buNone/>
              <a:defRPr/>
            </a:pP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rest</a:t>
            </a:r>
            <a:r>
              <a:rPr lang="de-DE" altLang="zh-CN" sz="2400" dirty="0">
                <a:ea typeface="SimSun" pitchFamily="2" charset="-122"/>
              </a:rPr>
              <a:t>?</a:t>
            </a:r>
          </a:p>
          <a:p>
            <a:pPr>
              <a:buFont typeface="Wingdings" panose="05000000000000000000" pitchFamily="2" charset="2"/>
              <a:buChar char="§"/>
              <a:defRPr/>
            </a:pP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 </a:t>
            </a:r>
            <a:r>
              <a:rPr lang="de-DE" altLang="zh-CN" sz="2400" dirty="0" err="1">
                <a:ea typeface="SimSun" pitchFamily="2" charset="-122"/>
              </a:rPr>
              <a:t>person</a:t>
            </a:r>
            <a:r>
              <a:rPr lang="de-DE" altLang="zh-CN" sz="2400" dirty="0">
                <a:ea typeface="SimSun" pitchFamily="2" charset="-122"/>
              </a:rPr>
              <a:t> </a:t>
            </a:r>
            <a:r>
              <a:rPr lang="de-DE" altLang="zh-CN" sz="2400" dirty="0" err="1">
                <a:ea typeface="SimSun" pitchFamily="2" charset="-122"/>
              </a:rPr>
              <a:t>unemployed</a:t>
            </a:r>
            <a:r>
              <a:rPr lang="de-DE" altLang="zh-CN" sz="2400" dirty="0">
                <a:ea typeface="SimSun" pitchFamily="2" charset="-122"/>
              </a:rPr>
              <a:t> </a:t>
            </a:r>
            <a:r>
              <a:rPr lang="de-DE" altLang="zh-CN" sz="2400" dirty="0" err="1">
                <a:ea typeface="SimSun" pitchFamily="2" charset="-122"/>
              </a:rPr>
              <a:t>that</a:t>
            </a:r>
            <a:r>
              <a:rPr lang="de-DE" altLang="zh-CN" sz="2400" dirty="0">
                <a:ea typeface="SimSun" pitchFamily="2" charset="-122"/>
              </a:rPr>
              <a:t> </a:t>
            </a:r>
            <a:r>
              <a:rPr lang="de-DE" altLang="zh-CN" sz="2400" dirty="0" err="1">
                <a:ea typeface="SimSun" pitchFamily="2" charset="-122"/>
              </a:rPr>
              <a:t>does</a:t>
            </a:r>
            <a:r>
              <a:rPr lang="de-DE" altLang="zh-CN" sz="2400" dirty="0">
                <a:ea typeface="SimSun" pitchFamily="2" charset="-122"/>
              </a:rPr>
              <a:t> not </a:t>
            </a:r>
            <a:r>
              <a:rPr lang="de-DE" altLang="zh-CN" sz="2400" dirty="0" err="1">
                <a:ea typeface="SimSun" pitchFamily="2" charset="-122"/>
              </a:rPr>
              <a:t>look</a:t>
            </a:r>
            <a:r>
              <a:rPr lang="de-DE" altLang="zh-CN" sz="2400" dirty="0">
                <a:ea typeface="SimSun" pitchFamily="2" charset="-122"/>
              </a:rPr>
              <a:t> </a:t>
            </a:r>
          </a:p>
          <a:p>
            <a:pPr marL="0" indent="0">
              <a:buFontTx/>
              <a:buNone/>
              <a:defRPr/>
            </a:pPr>
            <a:r>
              <a:rPr lang="de-DE" altLang="zh-CN" sz="2400" dirty="0">
                <a:ea typeface="SimSun" pitchFamily="2" charset="-122"/>
              </a:rPr>
              <a:t>              </a:t>
            </a:r>
            <a:r>
              <a:rPr lang="de-DE" altLang="zh-CN" sz="2400" dirty="0" err="1">
                <a:ea typeface="SimSun" pitchFamily="2" charset="-122"/>
              </a:rPr>
              <a:t>for</a:t>
            </a:r>
            <a:r>
              <a:rPr lang="de-DE" altLang="zh-CN" sz="2400" dirty="0">
                <a:ea typeface="SimSun" pitchFamily="2" charset="-122"/>
              </a:rPr>
              <a:t> a </a:t>
            </a:r>
            <a:r>
              <a:rPr lang="de-DE" altLang="zh-CN" sz="2400" dirty="0" err="1">
                <a:ea typeface="SimSun" pitchFamily="2" charset="-122"/>
              </a:rPr>
              <a:t>new</a:t>
            </a:r>
            <a:r>
              <a:rPr lang="de-DE" altLang="zh-CN" sz="2400" dirty="0">
                <a:ea typeface="SimSun" pitchFamily="2" charset="-122"/>
              </a:rPr>
              <a:t> </a:t>
            </a:r>
            <a:r>
              <a:rPr lang="de-DE" altLang="zh-CN" sz="2400" dirty="0" err="1">
                <a:ea typeface="SimSun" pitchFamily="2" charset="-122"/>
              </a:rPr>
              <a:t>job</a:t>
            </a:r>
            <a:r>
              <a:rPr lang="de-DE" altLang="zh-CN" sz="2400" dirty="0">
                <a:ea typeface="SimSun" pitchFamily="2" charset="-122"/>
              </a:rPr>
              <a:t> – </a:t>
            </a:r>
            <a:r>
              <a:rPr lang="de-DE" altLang="zh-CN" sz="2400" dirty="0" err="1">
                <a:ea typeface="SimSun" pitchFamily="2" charset="-122"/>
              </a:rPr>
              <a:t>or</a:t>
            </a:r>
            <a:r>
              <a:rPr lang="de-DE" altLang="zh-CN" sz="2400" dirty="0">
                <a:ea typeface="SimSun" pitchFamily="2" charset="-122"/>
              </a:rPr>
              <a:t> at least – </a:t>
            </a:r>
            <a:r>
              <a:rPr lang="de-DE" altLang="zh-CN" sz="2400" dirty="0" err="1">
                <a:ea typeface="SimSun" pitchFamily="2" charset="-122"/>
              </a:rPr>
              <a:t>should</a:t>
            </a: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p>
          <a:p>
            <a:pPr marL="0" indent="0">
              <a:buFontTx/>
              <a:buNone/>
              <a:defRPr/>
            </a:pPr>
            <a:r>
              <a:rPr lang="de-DE" altLang="zh-CN" sz="2400" dirty="0">
                <a:ea typeface="SimSun" pitchFamily="2" charset="-122"/>
              </a:rPr>
              <a:t>              </a:t>
            </a:r>
            <a:r>
              <a:rPr lang="de-DE" altLang="zh-CN" sz="2400" dirty="0" err="1">
                <a:ea typeface="SimSun" pitchFamily="2" charset="-122"/>
              </a:rPr>
              <a:t>system</a:t>
            </a:r>
            <a:r>
              <a:rPr lang="de-DE" altLang="zh-CN" sz="2400" dirty="0">
                <a:ea typeface="SimSun" pitchFamily="2" charset="-122"/>
              </a:rPr>
              <a:t> care </a:t>
            </a:r>
            <a:r>
              <a:rPr lang="de-DE" altLang="zh-CN" sz="2400" dirty="0" err="1">
                <a:ea typeface="SimSun" pitchFamily="2" charset="-122"/>
              </a:rPr>
              <a:t>about</a:t>
            </a:r>
            <a:r>
              <a:rPr lang="de-DE" altLang="zh-CN" sz="2400" dirty="0">
                <a:ea typeface="SimSun" pitchFamily="2" charset="-122"/>
              </a:rPr>
              <a:t> </a:t>
            </a:r>
            <a:r>
              <a:rPr lang="de-DE" altLang="zh-CN" sz="2400" dirty="0" err="1">
                <a:ea typeface="SimSun" pitchFamily="2" charset="-122"/>
              </a:rPr>
              <a:t>that</a:t>
            </a:r>
            <a:r>
              <a:rPr lang="de-DE" altLang="zh-CN" sz="2400" dirty="0">
                <a:ea typeface="SimSun" pitchFamily="2" charset="-122"/>
              </a:rPr>
              <a:t>?</a:t>
            </a:r>
          </a:p>
          <a:p>
            <a:pPr>
              <a:buFont typeface="Wingdings" panose="05000000000000000000" pitchFamily="2" charset="2"/>
              <a:buChar char="§"/>
              <a:defRPr/>
            </a:pP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 </a:t>
            </a:r>
            <a:r>
              <a:rPr lang="de-DE" altLang="zh-CN" sz="2400" dirty="0" err="1">
                <a:ea typeface="SimSun" pitchFamily="2" charset="-122"/>
              </a:rPr>
              <a:t>person</a:t>
            </a:r>
            <a:r>
              <a:rPr lang="de-DE" altLang="zh-CN" sz="2400" dirty="0">
                <a:ea typeface="SimSun" pitchFamily="2" charset="-122"/>
              </a:rPr>
              <a:t> </a:t>
            </a:r>
            <a:r>
              <a:rPr lang="de-DE" altLang="zh-CN" sz="2400" dirty="0" err="1">
                <a:ea typeface="SimSun" pitchFamily="2" charset="-122"/>
              </a:rPr>
              <a:t>unemployed</a:t>
            </a:r>
            <a:r>
              <a:rPr lang="de-DE" altLang="zh-CN" sz="2400" dirty="0">
                <a:ea typeface="SimSun" pitchFamily="2" charset="-122"/>
              </a:rPr>
              <a:t> </a:t>
            </a:r>
            <a:r>
              <a:rPr lang="de-DE" altLang="zh-CN" sz="2400" dirty="0" err="1">
                <a:ea typeface="SimSun" pitchFamily="2" charset="-122"/>
              </a:rPr>
              <a:t>who</a:t>
            </a:r>
            <a:r>
              <a:rPr lang="de-DE" altLang="zh-CN" sz="2400" dirty="0">
                <a:ea typeface="SimSun" pitchFamily="2" charset="-122"/>
              </a:rPr>
              <a:t> </a:t>
            </a:r>
            <a:r>
              <a:rPr lang="de-DE" altLang="zh-CN" sz="2400" dirty="0" err="1">
                <a:ea typeface="SimSun" pitchFamily="2" charset="-122"/>
              </a:rPr>
              <a:t>only</a:t>
            </a: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t>
            </a:r>
            <a:r>
              <a:rPr lang="de-DE" altLang="zh-CN" sz="2400" dirty="0" err="1">
                <a:ea typeface="SimSun" pitchFamily="2" charset="-122"/>
              </a:rPr>
              <a:t>willing</a:t>
            </a:r>
            <a:endParaRPr lang="de-DE" altLang="zh-CN" sz="2400" dirty="0">
              <a:ea typeface="SimSun" pitchFamily="2" charset="-122"/>
            </a:endParaRPr>
          </a:p>
          <a:p>
            <a:pPr marL="0" indent="0">
              <a:buFontTx/>
              <a:buNone/>
              <a:defRPr/>
            </a:pP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work</a:t>
            </a:r>
            <a:r>
              <a:rPr lang="de-DE" altLang="zh-CN" sz="2400" dirty="0">
                <a:ea typeface="SimSun" pitchFamily="2" charset="-122"/>
              </a:rPr>
              <a:t> in </a:t>
            </a:r>
            <a:r>
              <a:rPr lang="de-DE" altLang="zh-CN" sz="2400" dirty="0" err="1">
                <a:ea typeface="SimSun" pitchFamily="2" charset="-122"/>
              </a:rPr>
              <a:t>his</a:t>
            </a:r>
            <a:r>
              <a:rPr lang="de-DE" altLang="zh-CN" sz="2400" dirty="0">
                <a:ea typeface="SimSun" pitchFamily="2" charset="-122"/>
              </a:rPr>
              <a:t>/her </a:t>
            </a:r>
            <a:r>
              <a:rPr lang="de-DE" altLang="zh-CN" sz="2400" dirty="0" err="1">
                <a:ea typeface="SimSun" pitchFamily="2" charset="-122"/>
              </a:rPr>
              <a:t>old</a:t>
            </a:r>
            <a:r>
              <a:rPr lang="de-DE" altLang="zh-CN" sz="2400" dirty="0">
                <a:ea typeface="SimSun" pitchFamily="2" charset="-122"/>
              </a:rPr>
              <a:t> </a:t>
            </a:r>
            <a:r>
              <a:rPr lang="de-DE" altLang="zh-CN" sz="2400" dirty="0" err="1">
                <a:ea typeface="SimSun" pitchFamily="2" charset="-122"/>
              </a:rPr>
              <a:t>job</a:t>
            </a:r>
            <a:r>
              <a:rPr lang="de-DE" altLang="zh-CN" sz="2400" dirty="0">
                <a:ea typeface="SimSun" pitchFamily="2" charset="-122"/>
              </a:rPr>
              <a:t> </a:t>
            </a:r>
            <a:r>
              <a:rPr lang="de-DE" altLang="zh-CN" sz="2400" dirty="0" err="1">
                <a:ea typeface="SimSun" pitchFamily="2" charset="-122"/>
              </a:rPr>
              <a:t>or</a:t>
            </a:r>
            <a:r>
              <a:rPr lang="de-DE" altLang="zh-CN" sz="2400" dirty="0">
                <a:ea typeface="SimSun" pitchFamily="2" charset="-122"/>
              </a:rPr>
              <a:t> a </a:t>
            </a:r>
            <a:r>
              <a:rPr lang="de-DE" altLang="zh-CN" sz="2400" dirty="0" err="1">
                <a:ea typeface="SimSun" pitchFamily="2" charset="-122"/>
              </a:rPr>
              <a:t>very</a:t>
            </a:r>
            <a:r>
              <a:rPr lang="de-DE" altLang="zh-CN" sz="2400" dirty="0">
                <a:ea typeface="SimSun" pitchFamily="2" charset="-122"/>
              </a:rPr>
              <a:t> </a:t>
            </a:r>
            <a:r>
              <a:rPr lang="de-DE" altLang="zh-CN" sz="2400" dirty="0" err="1">
                <a:ea typeface="SimSun" pitchFamily="2" charset="-122"/>
              </a:rPr>
              <a:t>similar</a:t>
            </a:r>
            <a:r>
              <a:rPr lang="de-DE" altLang="zh-CN" sz="2400" dirty="0">
                <a:ea typeface="SimSun" pitchFamily="2" charset="-122"/>
              </a:rPr>
              <a:t> </a:t>
            </a:r>
          </a:p>
          <a:p>
            <a:pPr marL="0" indent="0">
              <a:buFontTx/>
              <a:buNone/>
              <a:defRPr/>
            </a:pPr>
            <a:r>
              <a:rPr lang="de-DE" altLang="zh-CN" sz="2400" dirty="0">
                <a:ea typeface="SimSun" pitchFamily="2" charset="-122"/>
              </a:rPr>
              <a:t>              </a:t>
            </a:r>
            <a:r>
              <a:rPr lang="de-DE" altLang="zh-CN" sz="2400" dirty="0" err="1">
                <a:ea typeface="SimSun" pitchFamily="2" charset="-122"/>
              </a:rPr>
              <a:t>one</a:t>
            </a:r>
            <a:r>
              <a:rPr lang="de-DE" altLang="zh-CN" sz="2400" dirty="0">
                <a:ea typeface="SimSun" pitchFamily="2" charset="-122"/>
              </a:rPr>
              <a:t>?</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a:extLst>
              <a:ext uri="{FF2B5EF4-FFF2-40B4-BE49-F238E27FC236}">
                <a16:creationId xmlns="" xmlns:a16="http://schemas.microsoft.com/office/drawing/2014/main" id="{3E2BABA3-BEE0-408A-88F8-948490483B31}"/>
              </a:ext>
            </a:extLst>
          </p:cNvPr>
          <p:cNvSpPr>
            <a:spLocks noGrp="1"/>
          </p:cNvSpPr>
          <p:nvPr>
            <p:ph type="title"/>
          </p:nvPr>
        </p:nvSpPr>
        <p:spPr/>
        <p:txBody>
          <a:bodyPr/>
          <a:lstStyle/>
          <a:p>
            <a:r>
              <a:rPr lang="de-DE" altLang="de-DE"/>
              <a:t>Unemployment Insurance</a:t>
            </a:r>
          </a:p>
        </p:txBody>
      </p:sp>
      <p:sp>
        <p:nvSpPr>
          <p:cNvPr id="3" name="Inhaltsplatzhalter 2">
            <a:extLst>
              <a:ext uri="{FF2B5EF4-FFF2-40B4-BE49-F238E27FC236}">
                <a16:creationId xmlns="" xmlns:a16="http://schemas.microsoft.com/office/drawing/2014/main" id="{4DE76593-A913-4D31-87C6-89AF2ED8E029}"/>
              </a:ext>
            </a:extLst>
          </p:cNvPr>
          <p:cNvSpPr>
            <a:spLocks noGrp="1"/>
          </p:cNvSpPr>
          <p:nvPr>
            <p:ph idx="1"/>
          </p:nvPr>
        </p:nvSpPr>
        <p:spPr/>
        <p:txBody>
          <a:bodyPr/>
          <a:lstStyle/>
          <a:p>
            <a:pPr marL="0" indent="0">
              <a:buFontTx/>
              <a:buNone/>
              <a:defRPr/>
            </a:pPr>
            <a:r>
              <a:rPr lang="de-DE" altLang="zh-CN" sz="2400" dirty="0">
                <a:ea typeface="SimSun" pitchFamily="2" charset="-122"/>
              </a:rPr>
              <a:t>          </a:t>
            </a:r>
          </a:p>
          <a:p>
            <a:pPr>
              <a:buFont typeface="Wingdings" panose="05000000000000000000" pitchFamily="2" charset="2"/>
              <a:buChar char="§"/>
              <a:defRPr/>
            </a:pP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 </a:t>
            </a:r>
            <a:r>
              <a:rPr lang="de-DE" altLang="zh-CN" sz="2400" dirty="0" err="1">
                <a:ea typeface="SimSun" pitchFamily="2" charset="-122"/>
              </a:rPr>
              <a:t>person</a:t>
            </a:r>
            <a:r>
              <a:rPr lang="de-DE" altLang="zh-CN" sz="2400" dirty="0">
                <a:ea typeface="SimSun" pitchFamily="2" charset="-122"/>
              </a:rPr>
              <a:t> </a:t>
            </a:r>
            <a:r>
              <a:rPr lang="de-DE" altLang="zh-CN" sz="2400" dirty="0" err="1">
                <a:ea typeface="SimSun" pitchFamily="2" charset="-122"/>
              </a:rPr>
              <a:t>unemployed</a:t>
            </a:r>
            <a:r>
              <a:rPr lang="de-DE" altLang="zh-CN" sz="2400" dirty="0">
                <a:ea typeface="SimSun" pitchFamily="2" charset="-122"/>
              </a:rPr>
              <a:t> </a:t>
            </a:r>
            <a:r>
              <a:rPr lang="de-DE" altLang="zh-CN" sz="2400" dirty="0" err="1">
                <a:ea typeface="SimSun" pitchFamily="2" charset="-122"/>
              </a:rPr>
              <a:t>who</a:t>
            </a:r>
            <a:r>
              <a:rPr lang="de-DE" altLang="zh-CN" sz="2400" dirty="0">
                <a:ea typeface="SimSun" pitchFamily="2" charset="-122"/>
              </a:rPr>
              <a:t> </a:t>
            </a:r>
            <a:r>
              <a:rPr lang="de-DE" altLang="zh-CN" sz="2400" dirty="0" err="1">
                <a:ea typeface="SimSun" pitchFamily="2" charset="-122"/>
              </a:rPr>
              <a:t>only</a:t>
            </a:r>
            <a:r>
              <a:rPr lang="de-DE" altLang="zh-CN" sz="2400" dirty="0">
                <a:ea typeface="SimSun" pitchFamily="2" charset="-122"/>
              </a:rPr>
              <a:t> </a:t>
            </a:r>
            <a:r>
              <a:rPr lang="de-DE" altLang="zh-CN" sz="2400" dirty="0" err="1">
                <a:ea typeface="SimSun" pitchFamily="2" charset="-122"/>
              </a:rPr>
              <a:t>wants</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p>
          <a:p>
            <a:pPr marL="0" indent="0">
              <a:buFontTx/>
              <a:buNone/>
              <a:defRPr/>
            </a:pPr>
            <a:r>
              <a:rPr lang="de-DE" altLang="zh-CN" sz="2400" dirty="0">
                <a:ea typeface="SimSun" pitchFamily="2" charset="-122"/>
              </a:rPr>
              <a:t>              </a:t>
            </a:r>
            <a:r>
              <a:rPr lang="de-DE" altLang="zh-CN" sz="2400" dirty="0" err="1">
                <a:ea typeface="SimSun" pitchFamily="2" charset="-122"/>
              </a:rPr>
              <a:t>get</a:t>
            </a:r>
            <a:r>
              <a:rPr lang="de-DE" altLang="zh-CN" sz="2400" dirty="0">
                <a:ea typeface="SimSun" pitchFamily="2" charset="-122"/>
              </a:rPr>
              <a:t> a </a:t>
            </a:r>
            <a:r>
              <a:rPr lang="de-DE" altLang="zh-CN" sz="2400" dirty="0" err="1">
                <a:ea typeface="SimSun" pitchFamily="2" charset="-122"/>
              </a:rPr>
              <a:t>new</a:t>
            </a:r>
            <a:r>
              <a:rPr lang="de-DE" altLang="zh-CN" sz="2400" dirty="0">
                <a:ea typeface="SimSun" pitchFamily="2" charset="-122"/>
              </a:rPr>
              <a:t> </a:t>
            </a:r>
            <a:r>
              <a:rPr lang="de-DE" altLang="zh-CN" sz="2400" dirty="0" err="1">
                <a:ea typeface="SimSun" pitchFamily="2" charset="-122"/>
              </a:rPr>
              <a:t>job</a:t>
            </a:r>
            <a:r>
              <a:rPr lang="de-DE" altLang="zh-CN" sz="2400" dirty="0">
                <a:ea typeface="SimSun" pitchFamily="2" charset="-122"/>
              </a:rPr>
              <a:t> in </a:t>
            </a:r>
            <a:r>
              <a:rPr lang="de-DE" altLang="zh-CN" sz="2400" dirty="0" err="1">
                <a:ea typeface="SimSun" pitchFamily="2" charset="-122"/>
              </a:rPr>
              <a:t>his</a:t>
            </a:r>
            <a:r>
              <a:rPr lang="de-DE" altLang="zh-CN" sz="2400" dirty="0">
                <a:ea typeface="SimSun" pitchFamily="2" charset="-122"/>
              </a:rPr>
              <a:t>/her </a:t>
            </a:r>
            <a:r>
              <a:rPr lang="de-DE" altLang="zh-CN" sz="2400" dirty="0" err="1">
                <a:ea typeface="SimSun" pitchFamily="2" charset="-122"/>
              </a:rPr>
              <a:t>area</a:t>
            </a:r>
            <a:r>
              <a:rPr lang="de-DE" altLang="zh-CN" sz="2400" dirty="0">
                <a:ea typeface="SimSun" pitchFamily="2" charset="-122"/>
              </a:rPr>
              <a:t> </a:t>
            </a:r>
            <a:r>
              <a:rPr lang="de-DE" altLang="zh-CN" sz="2400" dirty="0" err="1">
                <a:ea typeface="SimSun" pitchFamily="2" charset="-122"/>
              </a:rPr>
              <a:t>and</a:t>
            </a: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not </a:t>
            </a:r>
          </a:p>
          <a:p>
            <a:pPr marL="0" indent="0">
              <a:buFontTx/>
              <a:buNone/>
              <a:defRPr/>
            </a:pPr>
            <a:r>
              <a:rPr lang="de-DE" altLang="zh-CN" sz="2400" dirty="0">
                <a:ea typeface="SimSun" pitchFamily="2" charset="-122"/>
              </a:rPr>
              <a:t>              </a:t>
            </a:r>
            <a:r>
              <a:rPr lang="de-DE" altLang="zh-CN" sz="2400" dirty="0" err="1">
                <a:ea typeface="SimSun" pitchFamily="2" charset="-122"/>
              </a:rPr>
              <a:t>willing</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move</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another</a:t>
            </a:r>
            <a:r>
              <a:rPr lang="de-DE" altLang="zh-CN" sz="2400" dirty="0">
                <a:ea typeface="SimSun" pitchFamily="2" charset="-122"/>
              </a:rPr>
              <a:t> </a:t>
            </a:r>
            <a:r>
              <a:rPr lang="de-DE" altLang="zh-CN" sz="2400" dirty="0" err="1">
                <a:ea typeface="SimSun" pitchFamily="2" charset="-122"/>
              </a:rPr>
              <a:t>place</a:t>
            </a:r>
            <a:r>
              <a:rPr lang="de-DE" altLang="zh-CN" sz="2400" dirty="0">
                <a:ea typeface="SimSun" pitchFamily="2" charset="-122"/>
              </a:rPr>
              <a:t> </a:t>
            </a:r>
            <a:r>
              <a:rPr lang="de-DE" altLang="zh-CN" sz="2400" dirty="0" err="1">
                <a:ea typeface="SimSun" pitchFamily="2" charset="-122"/>
              </a:rPr>
              <a:t>for</a:t>
            </a:r>
            <a:r>
              <a:rPr lang="de-DE" altLang="zh-CN" sz="2400" dirty="0">
                <a:ea typeface="SimSun" pitchFamily="2" charset="-122"/>
              </a:rPr>
              <a:t> </a:t>
            </a:r>
            <a:r>
              <a:rPr lang="de-DE" altLang="zh-CN" sz="2400" dirty="0" err="1">
                <a:ea typeface="SimSun" pitchFamily="2" charset="-122"/>
              </a:rPr>
              <a:t>that</a:t>
            </a:r>
            <a:r>
              <a:rPr lang="de-DE" altLang="zh-CN" sz="2400" dirty="0">
                <a:ea typeface="SimSun" pitchFamily="2" charset="-122"/>
              </a:rPr>
              <a:t> </a:t>
            </a:r>
          </a:p>
          <a:p>
            <a:pPr marL="0" indent="0">
              <a:buFontTx/>
              <a:buNone/>
              <a:defRPr/>
            </a:pPr>
            <a:r>
              <a:rPr lang="de-DE" altLang="zh-CN" sz="2400" dirty="0">
                <a:ea typeface="SimSun" pitchFamily="2" charset="-122"/>
              </a:rPr>
              <a:t>              </a:t>
            </a:r>
            <a:r>
              <a:rPr lang="de-DE" altLang="zh-CN" sz="2400" dirty="0" err="1">
                <a:ea typeface="SimSun" pitchFamily="2" charset="-122"/>
              </a:rPr>
              <a:t>reason</a:t>
            </a:r>
            <a:r>
              <a:rPr lang="de-DE" altLang="zh-CN" sz="2400" dirty="0">
                <a:ea typeface="SimSun" pitchFamily="2" charset="-122"/>
              </a:rPr>
              <a:t>?</a:t>
            </a:r>
          </a:p>
          <a:p>
            <a:pPr>
              <a:buFont typeface="Wingdings" panose="05000000000000000000" pitchFamily="2" charset="2"/>
              <a:buChar char="§"/>
              <a:defRPr/>
            </a:pP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 </a:t>
            </a:r>
            <a:r>
              <a:rPr lang="de-DE" altLang="zh-CN" sz="2400" dirty="0" err="1">
                <a:ea typeface="SimSun" pitchFamily="2" charset="-122"/>
              </a:rPr>
              <a:t>person</a:t>
            </a:r>
            <a:r>
              <a:rPr lang="de-DE" altLang="zh-CN" sz="2400" dirty="0">
                <a:ea typeface="SimSun" pitchFamily="2" charset="-122"/>
              </a:rPr>
              <a:t> </a:t>
            </a:r>
            <a:r>
              <a:rPr lang="de-DE" altLang="zh-CN" sz="2400" dirty="0" err="1">
                <a:ea typeface="SimSun" pitchFamily="2" charset="-122"/>
              </a:rPr>
              <a:t>unemployed</a:t>
            </a:r>
            <a:r>
              <a:rPr lang="de-DE" altLang="zh-CN" sz="2400" dirty="0">
                <a:ea typeface="SimSun" pitchFamily="2" charset="-122"/>
              </a:rPr>
              <a:t> </a:t>
            </a:r>
            <a:r>
              <a:rPr lang="de-DE" altLang="zh-CN" sz="2400" dirty="0" err="1">
                <a:ea typeface="SimSun" pitchFamily="2" charset="-122"/>
              </a:rPr>
              <a:t>who</a:t>
            </a: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t>
            </a:r>
            <a:r>
              <a:rPr lang="de-DE" altLang="zh-CN" sz="2400" dirty="0" err="1">
                <a:ea typeface="SimSun" pitchFamily="2" charset="-122"/>
              </a:rPr>
              <a:t>unwilling</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p>
          <a:p>
            <a:pPr marL="0" indent="0">
              <a:buFontTx/>
              <a:buNone/>
              <a:defRPr/>
            </a:pPr>
            <a:r>
              <a:rPr lang="de-DE" altLang="zh-CN" sz="2400" dirty="0">
                <a:ea typeface="SimSun" pitchFamily="2" charset="-122"/>
              </a:rPr>
              <a:t>              </a:t>
            </a:r>
            <a:r>
              <a:rPr lang="de-DE" altLang="zh-CN" sz="2400" dirty="0" err="1">
                <a:ea typeface="SimSun" pitchFamily="2" charset="-122"/>
              </a:rPr>
              <a:t>take</a:t>
            </a:r>
            <a:r>
              <a:rPr lang="de-DE" altLang="zh-CN" sz="2400" dirty="0">
                <a:ea typeface="SimSun" pitchFamily="2" charset="-122"/>
              </a:rPr>
              <a:t> </a:t>
            </a:r>
            <a:r>
              <a:rPr lang="de-DE" altLang="zh-CN" sz="2400" dirty="0" err="1">
                <a:ea typeface="SimSun" pitchFamily="2" charset="-122"/>
              </a:rPr>
              <a:t>certain</a:t>
            </a:r>
            <a:r>
              <a:rPr lang="de-DE" altLang="zh-CN" sz="2400" dirty="0">
                <a:ea typeface="SimSun" pitchFamily="2" charset="-122"/>
              </a:rPr>
              <a:t> </a:t>
            </a:r>
            <a:r>
              <a:rPr lang="de-DE" altLang="zh-CN" sz="2400" dirty="0" err="1">
                <a:ea typeface="SimSun" pitchFamily="2" charset="-122"/>
              </a:rPr>
              <a:t>jobs</a:t>
            </a:r>
            <a:r>
              <a:rPr lang="de-DE" altLang="zh-CN" sz="2400" dirty="0">
                <a:ea typeface="SimSun" pitchFamily="2" charset="-122"/>
              </a:rPr>
              <a:t> </a:t>
            </a:r>
            <a:r>
              <a:rPr lang="de-DE" altLang="zh-CN" sz="2400" dirty="0" err="1">
                <a:ea typeface="SimSun" pitchFamily="2" charset="-122"/>
              </a:rPr>
              <a:t>for</a:t>
            </a:r>
            <a:r>
              <a:rPr lang="de-DE" altLang="zh-CN" sz="2400" dirty="0">
                <a:ea typeface="SimSun" pitchFamily="2" charset="-122"/>
              </a:rPr>
              <a:t> </a:t>
            </a:r>
            <a:r>
              <a:rPr lang="de-DE" altLang="zh-CN" sz="2400" dirty="0" err="1">
                <a:ea typeface="SimSun" pitchFamily="2" charset="-122"/>
              </a:rPr>
              <a:t>religious</a:t>
            </a:r>
            <a:r>
              <a:rPr lang="de-DE" altLang="zh-CN" sz="2400" dirty="0">
                <a:ea typeface="SimSun" pitchFamily="2" charset="-122"/>
              </a:rPr>
              <a:t> </a:t>
            </a:r>
            <a:r>
              <a:rPr lang="de-DE" altLang="zh-CN" sz="2400" dirty="0" err="1">
                <a:ea typeface="SimSun" pitchFamily="2" charset="-122"/>
              </a:rPr>
              <a:t>reasons</a:t>
            </a:r>
            <a:r>
              <a:rPr lang="de-DE" altLang="zh-CN" sz="2400" dirty="0">
                <a:ea typeface="SimSun" pitchFamily="2" charset="-122"/>
              </a:rPr>
              <a:t>?</a:t>
            </a:r>
          </a:p>
          <a:p>
            <a:pPr>
              <a:buFont typeface="Wingdings" panose="05000000000000000000" pitchFamily="2" charset="2"/>
              <a:buChar char="§"/>
              <a:defRPr/>
            </a:pP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 </a:t>
            </a:r>
            <a:r>
              <a:rPr lang="de-DE" altLang="zh-CN" sz="2400" dirty="0" err="1">
                <a:ea typeface="SimSun" pitchFamily="2" charset="-122"/>
              </a:rPr>
              <a:t>person</a:t>
            </a:r>
            <a:r>
              <a:rPr lang="de-DE" altLang="zh-CN" sz="2400" dirty="0">
                <a:ea typeface="SimSun" pitchFamily="2" charset="-122"/>
              </a:rPr>
              <a:t> </a:t>
            </a:r>
            <a:r>
              <a:rPr lang="de-DE" altLang="zh-CN" sz="2400" dirty="0" err="1">
                <a:ea typeface="SimSun" pitchFamily="2" charset="-122"/>
              </a:rPr>
              <a:t>unemployed</a:t>
            </a:r>
            <a:r>
              <a:rPr lang="de-DE" altLang="zh-CN" sz="2400" dirty="0">
                <a:ea typeface="SimSun" pitchFamily="2" charset="-122"/>
              </a:rPr>
              <a:t> </a:t>
            </a:r>
            <a:r>
              <a:rPr lang="de-DE" altLang="zh-CN" sz="2400" dirty="0" err="1">
                <a:ea typeface="SimSun" pitchFamily="2" charset="-122"/>
              </a:rPr>
              <a:t>who</a:t>
            </a:r>
            <a:r>
              <a:rPr lang="de-DE" altLang="zh-CN" sz="2400" dirty="0">
                <a:ea typeface="SimSun" pitchFamily="2" charset="-122"/>
              </a:rPr>
              <a:t> </a:t>
            </a:r>
            <a:r>
              <a:rPr lang="de-DE" altLang="zh-CN" sz="2400" dirty="0" err="1">
                <a:ea typeface="SimSun" pitchFamily="2" charset="-122"/>
              </a:rPr>
              <a:t>wiskes</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work</a:t>
            </a:r>
            <a:r>
              <a:rPr lang="de-DE" altLang="zh-CN" sz="2400" dirty="0">
                <a:ea typeface="SimSun" pitchFamily="2" charset="-122"/>
              </a:rPr>
              <a:t> </a:t>
            </a:r>
          </a:p>
          <a:p>
            <a:pPr marL="0" indent="0">
              <a:buFontTx/>
              <a:buNone/>
              <a:defRPr/>
            </a:pPr>
            <a:r>
              <a:rPr lang="de-DE" altLang="zh-CN" sz="2400" dirty="0">
                <a:ea typeface="SimSun" pitchFamily="2" charset="-122"/>
              </a:rPr>
              <a:t>               </a:t>
            </a:r>
            <a:r>
              <a:rPr lang="de-DE" altLang="zh-CN" sz="2400" dirty="0" err="1">
                <a:ea typeface="SimSun" pitchFamily="2" charset="-122"/>
              </a:rPr>
              <a:t>only</a:t>
            </a:r>
            <a:r>
              <a:rPr lang="de-DE" altLang="zh-CN" sz="2400" dirty="0">
                <a:ea typeface="SimSun" pitchFamily="2" charset="-122"/>
              </a:rPr>
              <a:t> </a:t>
            </a:r>
            <a:r>
              <a:rPr lang="de-DE" altLang="zh-CN" sz="2400" dirty="0" err="1">
                <a:ea typeface="SimSun" pitchFamily="2" charset="-122"/>
              </a:rPr>
              <a:t>through</a:t>
            </a:r>
            <a:r>
              <a:rPr lang="de-DE" altLang="zh-CN" sz="2400" dirty="0">
                <a:ea typeface="SimSun" pitchFamily="2" charset="-122"/>
              </a:rPr>
              <a:t> </a:t>
            </a:r>
            <a:r>
              <a:rPr lang="de-DE" altLang="zh-CN" sz="2400" dirty="0" err="1">
                <a:ea typeface="SimSun" pitchFamily="2" charset="-122"/>
              </a:rPr>
              <a:t>certain</a:t>
            </a:r>
            <a:r>
              <a:rPr lang="de-DE" altLang="zh-CN" sz="2400" dirty="0">
                <a:ea typeface="SimSun" pitchFamily="2" charset="-122"/>
              </a:rPr>
              <a:t> </a:t>
            </a:r>
            <a:r>
              <a:rPr lang="de-DE" altLang="zh-CN" sz="2400" dirty="0" err="1">
                <a:ea typeface="SimSun" pitchFamily="2" charset="-122"/>
              </a:rPr>
              <a:t>hours</a:t>
            </a:r>
            <a:r>
              <a:rPr lang="de-DE" altLang="zh-CN" sz="2400" dirty="0">
                <a:ea typeface="SimSun" pitchFamily="2" charset="-122"/>
              </a:rPr>
              <a:t> </a:t>
            </a:r>
            <a:r>
              <a:rPr lang="de-DE" altLang="zh-CN" sz="2400" dirty="0" err="1">
                <a:ea typeface="SimSun" pitchFamily="2" charset="-122"/>
              </a:rPr>
              <a:t>during</a:t>
            </a: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day</a:t>
            </a:r>
            <a:r>
              <a:rPr lang="de-DE" altLang="zh-CN" sz="2400" dirty="0">
                <a:ea typeface="SimSun" pitchFamily="2" charset="-122"/>
              </a:rPr>
              <a:t>?</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a:extLst>
              <a:ext uri="{FF2B5EF4-FFF2-40B4-BE49-F238E27FC236}">
                <a16:creationId xmlns="" xmlns:a16="http://schemas.microsoft.com/office/drawing/2014/main" id="{AB04CDDC-AF0F-4E96-97FB-A5BDE7A0F6E1}"/>
              </a:ext>
            </a:extLst>
          </p:cNvPr>
          <p:cNvSpPr>
            <a:spLocks noGrp="1"/>
          </p:cNvSpPr>
          <p:nvPr>
            <p:ph type="title"/>
          </p:nvPr>
        </p:nvSpPr>
        <p:spPr/>
        <p:txBody>
          <a:bodyPr/>
          <a:lstStyle/>
          <a:p>
            <a:r>
              <a:rPr lang="de-DE" altLang="de-DE"/>
              <a:t>Unemployment Insurance</a:t>
            </a:r>
          </a:p>
        </p:txBody>
      </p:sp>
      <p:sp>
        <p:nvSpPr>
          <p:cNvPr id="3" name="Inhaltsplatzhalter 2">
            <a:extLst>
              <a:ext uri="{FF2B5EF4-FFF2-40B4-BE49-F238E27FC236}">
                <a16:creationId xmlns="" xmlns:a16="http://schemas.microsoft.com/office/drawing/2014/main" id="{F623375A-9F9E-46DC-B0A9-9AF214ECA21E}"/>
              </a:ext>
            </a:extLst>
          </p:cNvPr>
          <p:cNvSpPr>
            <a:spLocks noGrp="1"/>
          </p:cNvSpPr>
          <p:nvPr>
            <p:ph idx="1"/>
          </p:nvPr>
        </p:nvSpPr>
        <p:spPr/>
        <p:txBody>
          <a:bodyPr/>
          <a:lstStyle/>
          <a:p>
            <a:pPr>
              <a:buFont typeface="Wingdings" panose="05000000000000000000" pitchFamily="2" charset="2"/>
              <a:buChar char="Ø"/>
              <a:defRPr/>
            </a:pPr>
            <a:r>
              <a:rPr lang="de-DE" altLang="zh-CN" sz="2000" dirty="0">
                <a:ea typeface="SimSun" pitchFamily="2" charset="-122"/>
              </a:rPr>
              <a:t>So </a:t>
            </a:r>
            <a:r>
              <a:rPr lang="de-DE" altLang="zh-CN" sz="2000" dirty="0" err="1">
                <a:ea typeface="SimSun" pitchFamily="2" charset="-122"/>
              </a:rPr>
              <a:t>people</a:t>
            </a:r>
            <a:r>
              <a:rPr lang="de-DE" altLang="zh-CN" sz="2000" dirty="0">
                <a:ea typeface="SimSun" pitchFamily="2" charset="-122"/>
              </a:rPr>
              <a:t> </a:t>
            </a:r>
            <a:r>
              <a:rPr lang="de-DE" altLang="zh-CN" sz="2000" dirty="0" err="1">
                <a:ea typeface="SimSun" pitchFamily="2" charset="-122"/>
              </a:rPr>
              <a:t>are</a:t>
            </a:r>
            <a:r>
              <a:rPr lang="de-DE" altLang="zh-CN" sz="2000" dirty="0">
                <a:ea typeface="SimSun" pitchFamily="2" charset="-122"/>
              </a:rPr>
              <a:t> </a:t>
            </a:r>
            <a:r>
              <a:rPr lang="de-DE" altLang="zh-CN" sz="2000" dirty="0" err="1">
                <a:ea typeface="SimSun" pitchFamily="2" charset="-122"/>
              </a:rPr>
              <a:t>only</a:t>
            </a:r>
            <a:r>
              <a:rPr lang="de-DE" altLang="zh-CN" sz="2000" dirty="0">
                <a:ea typeface="SimSun" pitchFamily="2" charset="-122"/>
              </a:rPr>
              <a:t> </a:t>
            </a:r>
            <a:r>
              <a:rPr lang="de-DE" altLang="zh-CN" sz="2000" dirty="0" err="1">
                <a:ea typeface="SimSun" pitchFamily="2" charset="-122"/>
              </a:rPr>
              <a:t>unemployed</a:t>
            </a:r>
            <a:r>
              <a:rPr lang="de-DE" altLang="zh-CN" sz="2000" dirty="0">
                <a:ea typeface="SimSun" pitchFamily="2" charset="-122"/>
              </a:rPr>
              <a:t> </a:t>
            </a:r>
            <a:r>
              <a:rPr lang="de-DE" altLang="zh-CN" sz="2000" dirty="0" err="1">
                <a:ea typeface="SimSun" pitchFamily="2" charset="-122"/>
              </a:rPr>
              <a:t>and</a:t>
            </a:r>
            <a:r>
              <a:rPr lang="de-DE" altLang="zh-CN" sz="2000" dirty="0">
                <a:ea typeface="SimSun" pitchFamily="2" charset="-122"/>
              </a:rPr>
              <a:t> </a:t>
            </a:r>
            <a:r>
              <a:rPr lang="de-DE" altLang="zh-CN" sz="2000" dirty="0" err="1">
                <a:ea typeface="SimSun" pitchFamily="2" charset="-122"/>
              </a:rPr>
              <a:t>receive</a:t>
            </a:r>
            <a:r>
              <a:rPr lang="de-DE" altLang="zh-CN" sz="2000" dirty="0">
                <a:ea typeface="SimSun" pitchFamily="2" charset="-122"/>
              </a:rPr>
              <a:t> </a:t>
            </a:r>
            <a:r>
              <a:rPr lang="de-DE" altLang="zh-CN" sz="2000" dirty="0" err="1">
                <a:ea typeface="SimSun" pitchFamily="2" charset="-122"/>
              </a:rPr>
              <a:t>unemployment</a:t>
            </a:r>
            <a:r>
              <a:rPr lang="de-DE" altLang="zh-CN" sz="2000" dirty="0">
                <a:ea typeface="SimSun" pitchFamily="2" charset="-122"/>
              </a:rPr>
              <a:t> </a:t>
            </a:r>
            <a:r>
              <a:rPr lang="de-DE" altLang="zh-CN" sz="2000" dirty="0" err="1">
                <a:ea typeface="SimSun" pitchFamily="2" charset="-122"/>
              </a:rPr>
              <a:t>insurance</a:t>
            </a:r>
            <a:r>
              <a:rPr lang="de-DE" altLang="zh-CN" sz="2000" dirty="0">
                <a:ea typeface="SimSun" pitchFamily="2" charset="-122"/>
              </a:rPr>
              <a:t> </a:t>
            </a:r>
            <a:r>
              <a:rPr lang="de-DE" altLang="zh-CN" sz="2000" dirty="0" err="1">
                <a:ea typeface="SimSun" pitchFamily="2" charset="-122"/>
              </a:rPr>
              <a:t>benefits</a:t>
            </a:r>
            <a:r>
              <a:rPr lang="de-DE" altLang="zh-CN" sz="2000" dirty="0">
                <a:ea typeface="SimSun" pitchFamily="2" charset="-122"/>
              </a:rPr>
              <a:t>  </a:t>
            </a:r>
            <a:r>
              <a:rPr lang="de-DE" altLang="zh-CN" sz="2000" dirty="0" err="1">
                <a:ea typeface="SimSun" pitchFamily="2" charset="-122"/>
              </a:rPr>
              <a:t>if</a:t>
            </a:r>
            <a:endParaRPr lang="de-DE" altLang="zh-CN" sz="2000" dirty="0">
              <a:ea typeface="SimSun" pitchFamily="2" charset="-122"/>
            </a:endParaRPr>
          </a:p>
          <a:p>
            <a:pPr>
              <a:buFont typeface="Wingdings" panose="05000000000000000000" pitchFamily="2" charset="2"/>
              <a:buChar char="ü"/>
              <a:defRPr/>
            </a:pPr>
            <a:r>
              <a:rPr lang="de-DE" altLang="zh-CN" sz="2000" dirty="0">
                <a:ea typeface="SimSun" pitchFamily="2" charset="-122"/>
              </a:rPr>
              <a:t>           </a:t>
            </a:r>
            <a:r>
              <a:rPr lang="de-DE" altLang="zh-CN" sz="2000" dirty="0" err="1">
                <a:ea typeface="SimSun" pitchFamily="2" charset="-122"/>
              </a:rPr>
              <a:t>they</a:t>
            </a:r>
            <a:r>
              <a:rPr lang="de-DE" altLang="zh-CN" sz="2000" dirty="0">
                <a:ea typeface="SimSun" pitchFamily="2" charset="-122"/>
              </a:rPr>
              <a:t> </a:t>
            </a:r>
            <a:r>
              <a:rPr lang="de-DE" altLang="zh-CN" sz="2000" dirty="0" err="1">
                <a:ea typeface="SimSun" pitchFamily="2" charset="-122"/>
              </a:rPr>
              <a:t>are</a:t>
            </a:r>
            <a:r>
              <a:rPr lang="de-DE" altLang="zh-CN" sz="2000" dirty="0">
                <a:ea typeface="SimSun" pitchFamily="2" charset="-122"/>
              </a:rPr>
              <a:t> out </a:t>
            </a:r>
            <a:r>
              <a:rPr lang="de-DE" altLang="zh-CN" sz="2000" dirty="0" err="1">
                <a:ea typeface="SimSun" pitchFamily="2" charset="-122"/>
              </a:rPr>
              <a:t>of</a:t>
            </a:r>
            <a:r>
              <a:rPr lang="de-DE" altLang="zh-CN" sz="2000" dirty="0">
                <a:ea typeface="SimSun" pitchFamily="2" charset="-122"/>
              </a:rPr>
              <a:t> </a:t>
            </a:r>
            <a:r>
              <a:rPr lang="de-DE" altLang="zh-CN" sz="2000" dirty="0" err="1">
                <a:ea typeface="SimSun" pitchFamily="2" charset="-122"/>
              </a:rPr>
              <a:t>job</a:t>
            </a:r>
            <a:r>
              <a:rPr lang="de-DE" altLang="zh-CN" sz="2000" dirty="0">
                <a:ea typeface="SimSun" pitchFamily="2" charset="-122"/>
              </a:rPr>
              <a:t> </a:t>
            </a:r>
            <a:r>
              <a:rPr lang="de-DE" altLang="zh-CN" sz="2000" dirty="0" err="1">
                <a:ea typeface="SimSun" pitchFamily="2" charset="-122"/>
              </a:rPr>
              <a:t>and</a:t>
            </a:r>
            <a:r>
              <a:rPr lang="de-DE" altLang="zh-CN" sz="2000" dirty="0">
                <a:ea typeface="SimSun" pitchFamily="2" charset="-122"/>
              </a:rPr>
              <a:t> </a:t>
            </a:r>
            <a:r>
              <a:rPr lang="de-DE" altLang="zh-CN" sz="2000" dirty="0" err="1">
                <a:ea typeface="SimSun" pitchFamily="2" charset="-122"/>
              </a:rPr>
              <a:t>only</a:t>
            </a:r>
            <a:r>
              <a:rPr lang="de-DE" altLang="zh-CN" sz="2000" dirty="0">
                <a:ea typeface="SimSun" pitchFamily="2" charset="-122"/>
              </a:rPr>
              <a:t> </a:t>
            </a:r>
            <a:r>
              <a:rPr lang="de-DE" altLang="zh-CN" sz="2000" dirty="0" err="1">
                <a:ea typeface="SimSun" pitchFamily="2" charset="-122"/>
              </a:rPr>
              <a:t>may</a:t>
            </a:r>
            <a:r>
              <a:rPr lang="de-DE" altLang="zh-CN" sz="2000" dirty="0">
                <a:ea typeface="SimSun" pitchFamily="2" charset="-122"/>
              </a:rPr>
              <a:t> </a:t>
            </a:r>
            <a:r>
              <a:rPr lang="de-DE" altLang="zh-CN" sz="2000" dirty="0" err="1">
                <a:ea typeface="SimSun" pitchFamily="2" charset="-122"/>
              </a:rPr>
              <a:t>have</a:t>
            </a:r>
            <a:r>
              <a:rPr lang="de-DE" altLang="zh-CN" sz="2000" dirty="0">
                <a:ea typeface="SimSun" pitchFamily="2" charset="-122"/>
              </a:rPr>
              <a:t> a </a:t>
            </a:r>
            <a:r>
              <a:rPr lang="de-DE" altLang="zh-CN" sz="2000" dirty="0" err="1">
                <a:ea typeface="SimSun" pitchFamily="2" charset="-122"/>
              </a:rPr>
              <a:t>job</a:t>
            </a:r>
            <a:r>
              <a:rPr lang="de-DE" altLang="zh-CN" sz="2000" dirty="0">
                <a:ea typeface="SimSun" pitchFamily="2" charset="-122"/>
              </a:rPr>
              <a:t> </a:t>
            </a:r>
            <a:r>
              <a:rPr lang="de-DE" altLang="zh-CN" sz="2000" dirty="0" err="1">
                <a:ea typeface="SimSun" pitchFamily="2" charset="-122"/>
              </a:rPr>
              <a:t>for</a:t>
            </a:r>
            <a:r>
              <a:rPr lang="de-DE" altLang="zh-CN" sz="2000" dirty="0">
                <a:ea typeface="SimSun" pitchFamily="2" charset="-122"/>
              </a:rPr>
              <a:t> a </a:t>
            </a:r>
            <a:r>
              <a:rPr lang="de-DE" altLang="zh-CN" sz="2000" dirty="0" err="1">
                <a:ea typeface="SimSun" pitchFamily="2" charset="-122"/>
              </a:rPr>
              <a:t>few</a:t>
            </a:r>
            <a:r>
              <a:rPr lang="de-DE" altLang="zh-CN" sz="2000" dirty="0">
                <a:ea typeface="SimSun" pitchFamily="2" charset="-122"/>
              </a:rPr>
              <a:t> </a:t>
            </a:r>
          </a:p>
          <a:p>
            <a:pPr marL="0" indent="0">
              <a:buFontTx/>
              <a:buNone/>
              <a:defRPr/>
            </a:pPr>
            <a:r>
              <a:rPr lang="de-DE" altLang="zh-CN" sz="2000" dirty="0">
                <a:ea typeface="SimSun" pitchFamily="2" charset="-122"/>
              </a:rPr>
              <a:t>                </a:t>
            </a:r>
            <a:r>
              <a:rPr lang="de-DE" altLang="zh-CN" sz="2000" dirty="0" err="1">
                <a:ea typeface="SimSun" pitchFamily="2" charset="-122"/>
              </a:rPr>
              <a:t>hours</a:t>
            </a:r>
            <a:endParaRPr lang="de-DE" altLang="zh-CN" sz="2000" dirty="0">
              <a:ea typeface="SimSun" pitchFamily="2" charset="-122"/>
            </a:endParaRPr>
          </a:p>
          <a:p>
            <a:pPr>
              <a:buFont typeface="Wingdings" panose="05000000000000000000" pitchFamily="2" charset="2"/>
              <a:buChar char="ü"/>
              <a:defRPr/>
            </a:pPr>
            <a:r>
              <a:rPr lang="de-DE" altLang="zh-CN" sz="2000" dirty="0">
                <a:ea typeface="SimSun" pitchFamily="2" charset="-122"/>
              </a:rPr>
              <a:t>             </a:t>
            </a:r>
            <a:r>
              <a:rPr lang="de-DE" altLang="zh-CN" sz="2000" dirty="0" err="1">
                <a:ea typeface="SimSun" pitchFamily="2" charset="-122"/>
              </a:rPr>
              <a:t>they</a:t>
            </a:r>
            <a:r>
              <a:rPr lang="de-DE" altLang="zh-CN" sz="2000" dirty="0">
                <a:ea typeface="SimSun" pitchFamily="2" charset="-122"/>
              </a:rPr>
              <a:t> </a:t>
            </a:r>
            <a:r>
              <a:rPr lang="de-DE" altLang="zh-CN" sz="2000" dirty="0" err="1">
                <a:ea typeface="SimSun" pitchFamily="2" charset="-122"/>
              </a:rPr>
              <a:t>are</a:t>
            </a:r>
            <a:r>
              <a:rPr lang="de-DE" altLang="zh-CN" sz="2000" dirty="0">
                <a:ea typeface="SimSun" pitchFamily="2" charset="-122"/>
              </a:rPr>
              <a:t> </a:t>
            </a:r>
            <a:r>
              <a:rPr lang="de-DE" altLang="zh-CN" sz="2000" dirty="0" err="1">
                <a:ea typeface="SimSun" pitchFamily="2" charset="-122"/>
              </a:rPr>
              <a:t>looking</a:t>
            </a:r>
            <a:r>
              <a:rPr lang="de-DE" altLang="zh-CN" sz="2000" dirty="0">
                <a:ea typeface="SimSun" pitchFamily="2" charset="-122"/>
              </a:rPr>
              <a:t> </a:t>
            </a:r>
            <a:r>
              <a:rPr lang="de-DE" altLang="zh-CN" sz="2000" dirty="0" err="1">
                <a:ea typeface="SimSun" pitchFamily="2" charset="-122"/>
              </a:rPr>
              <a:t>for</a:t>
            </a:r>
            <a:r>
              <a:rPr lang="de-DE" altLang="zh-CN" sz="2000" dirty="0">
                <a:ea typeface="SimSun" pitchFamily="2" charset="-122"/>
              </a:rPr>
              <a:t> a </a:t>
            </a:r>
            <a:r>
              <a:rPr lang="de-DE" altLang="zh-CN" sz="2000" dirty="0" err="1">
                <a:ea typeface="SimSun" pitchFamily="2" charset="-122"/>
              </a:rPr>
              <a:t>job</a:t>
            </a:r>
            <a:r>
              <a:rPr lang="de-DE" altLang="zh-CN" sz="2000" dirty="0">
                <a:ea typeface="SimSun" pitchFamily="2" charset="-122"/>
              </a:rPr>
              <a:t> </a:t>
            </a:r>
            <a:r>
              <a:rPr lang="de-DE" altLang="zh-CN" sz="2000" dirty="0" err="1">
                <a:ea typeface="SimSun" pitchFamily="2" charset="-122"/>
              </a:rPr>
              <a:t>and</a:t>
            </a:r>
            <a:r>
              <a:rPr lang="de-DE" altLang="zh-CN" sz="2000" dirty="0">
                <a:ea typeface="SimSun" pitchFamily="2" charset="-122"/>
              </a:rPr>
              <a:t> </a:t>
            </a:r>
            <a:r>
              <a:rPr lang="de-DE" altLang="zh-CN" sz="2000" dirty="0" err="1">
                <a:ea typeface="SimSun" pitchFamily="2" charset="-122"/>
              </a:rPr>
              <a:t>have</a:t>
            </a:r>
            <a:r>
              <a:rPr lang="de-DE" altLang="zh-CN" sz="2000" dirty="0">
                <a:ea typeface="SimSun" pitchFamily="2" charset="-122"/>
              </a:rPr>
              <a:t> </a:t>
            </a:r>
            <a:r>
              <a:rPr lang="de-DE" altLang="zh-CN" sz="2000" dirty="0" err="1">
                <a:ea typeface="SimSun" pitchFamily="2" charset="-122"/>
              </a:rPr>
              <a:t>notified</a:t>
            </a:r>
            <a:r>
              <a:rPr lang="de-DE" altLang="zh-CN" sz="2000" dirty="0">
                <a:ea typeface="SimSun" pitchFamily="2" charset="-122"/>
              </a:rPr>
              <a:t> </a:t>
            </a:r>
            <a:r>
              <a:rPr lang="de-DE" altLang="zh-CN" sz="2000" dirty="0" err="1">
                <a:ea typeface="SimSun" pitchFamily="2" charset="-122"/>
              </a:rPr>
              <a:t>this</a:t>
            </a:r>
            <a:r>
              <a:rPr lang="de-DE" altLang="zh-CN" sz="2000" dirty="0">
                <a:ea typeface="SimSun" pitchFamily="2" charset="-122"/>
              </a:rPr>
              <a:t> </a:t>
            </a:r>
            <a:r>
              <a:rPr lang="de-DE" altLang="zh-CN" sz="2000" dirty="0" err="1">
                <a:ea typeface="SimSun" pitchFamily="2" charset="-122"/>
              </a:rPr>
              <a:t>to</a:t>
            </a:r>
            <a:r>
              <a:rPr lang="de-DE" altLang="zh-CN" sz="2000" dirty="0">
                <a:ea typeface="SimSun" pitchFamily="2" charset="-122"/>
              </a:rPr>
              <a:t> </a:t>
            </a:r>
            <a:r>
              <a:rPr lang="de-DE" altLang="zh-CN" sz="2000" dirty="0" err="1">
                <a:ea typeface="SimSun" pitchFamily="2" charset="-122"/>
              </a:rPr>
              <a:t>the</a:t>
            </a:r>
            <a:endParaRPr lang="de-DE" altLang="zh-CN" sz="2000" dirty="0">
              <a:ea typeface="SimSun" pitchFamily="2" charset="-122"/>
            </a:endParaRPr>
          </a:p>
          <a:p>
            <a:pPr marL="0" indent="0">
              <a:buFontTx/>
              <a:buNone/>
              <a:defRPr/>
            </a:pPr>
            <a:r>
              <a:rPr lang="de-DE" altLang="zh-CN" sz="2000" dirty="0">
                <a:ea typeface="SimSun" pitchFamily="2" charset="-122"/>
              </a:rPr>
              <a:t>                </a:t>
            </a:r>
            <a:r>
              <a:rPr lang="de-DE" altLang="zh-CN" sz="2000" dirty="0" err="1">
                <a:ea typeface="SimSun" pitchFamily="2" charset="-122"/>
              </a:rPr>
              <a:t>agency</a:t>
            </a:r>
            <a:endParaRPr lang="de-DE" altLang="zh-CN" sz="2000" dirty="0">
              <a:ea typeface="SimSun" pitchFamily="2" charset="-122"/>
            </a:endParaRPr>
          </a:p>
          <a:p>
            <a:pPr>
              <a:buFont typeface="Wingdings" panose="05000000000000000000" pitchFamily="2" charset="2"/>
              <a:buChar char="ü"/>
              <a:defRPr/>
            </a:pPr>
            <a:r>
              <a:rPr lang="de-DE" altLang="zh-CN" sz="2000" dirty="0">
                <a:ea typeface="SimSun" pitchFamily="2" charset="-122"/>
              </a:rPr>
              <a:t>            </a:t>
            </a:r>
            <a:r>
              <a:rPr lang="de-DE" altLang="zh-CN" sz="2000" dirty="0" err="1">
                <a:ea typeface="SimSun" pitchFamily="2" charset="-122"/>
              </a:rPr>
              <a:t>they</a:t>
            </a:r>
            <a:r>
              <a:rPr lang="de-DE" altLang="zh-CN" sz="2000" dirty="0">
                <a:ea typeface="SimSun" pitchFamily="2" charset="-122"/>
              </a:rPr>
              <a:t> </a:t>
            </a:r>
            <a:r>
              <a:rPr lang="de-DE" altLang="zh-CN" sz="2000" dirty="0" err="1">
                <a:ea typeface="SimSun" pitchFamily="2" charset="-122"/>
              </a:rPr>
              <a:t>are</a:t>
            </a:r>
            <a:r>
              <a:rPr lang="de-DE" altLang="zh-CN" sz="2000" dirty="0">
                <a:ea typeface="SimSun" pitchFamily="2" charset="-122"/>
              </a:rPr>
              <a:t> </a:t>
            </a:r>
            <a:r>
              <a:rPr lang="de-DE" altLang="zh-CN" sz="2000" dirty="0" err="1">
                <a:ea typeface="SimSun" pitchFamily="2" charset="-122"/>
              </a:rPr>
              <a:t>able</a:t>
            </a:r>
            <a:r>
              <a:rPr lang="de-DE" altLang="zh-CN" sz="2000" dirty="0">
                <a:ea typeface="SimSun" pitchFamily="2" charset="-122"/>
              </a:rPr>
              <a:t> </a:t>
            </a:r>
            <a:r>
              <a:rPr lang="de-DE" altLang="zh-CN" sz="2000" dirty="0" err="1">
                <a:ea typeface="SimSun" pitchFamily="2" charset="-122"/>
              </a:rPr>
              <a:t>and</a:t>
            </a:r>
            <a:r>
              <a:rPr lang="de-DE" altLang="zh-CN" sz="2000" dirty="0">
                <a:ea typeface="SimSun" pitchFamily="2" charset="-122"/>
              </a:rPr>
              <a:t> </a:t>
            </a:r>
            <a:r>
              <a:rPr lang="de-DE" altLang="zh-CN" sz="2000" dirty="0" err="1">
                <a:ea typeface="SimSun" pitchFamily="2" charset="-122"/>
              </a:rPr>
              <a:t>willing</a:t>
            </a:r>
            <a:r>
              <a:rPr lang="de-DE" altLang="zh-CN" sz="2000" dirty="0">
                <a:ea typeface="SimSun" pitchFamily="2" charset="-122"/>
              </a:rPr>
              <a:t> </a:t>
            </a:r>
            <a:r>
              <a:rPr lang="de-DE" altLang="zh-CN" sz="2000" dirty="0" err="1">
                <a:ea typeface="SimSun" pitchFamily="2" charset="-122"/>
              </a:rPr>
              <a:t>to</a:t>
            </a:r>
            <a:r>
              <a:rPr lang="de-DE" altLang="zh-CN" sz="2000" dirty="0">
                <a:ea typeface="SimSun" pitchFamily="2" charset="-122"/>
              </a:rPr>
              <a:t> </a:t>
            </a:r>
            <a:r>
              <a:rPr lang="de-DE" altLang="zh-CN" sz="2000" dirty="0" err="1">
                <a:ea typeface="SimSun" pitchFamily="2" charset="-122"/>
              </a:rPr>
              <a:t>accept</a:t>
            </a:r>
            <a:r>
              <a:rPr lang="de-DE" altLang="zh-CN" sz="2000" dirty="0">
                <a:ea typeface="SimSun" pitchFamily="2" charset="-122"/>
              </a:rPr>
              <a:t> </a:t>
            </a:r>
            <a:r>
              <a:rPr lang="de-DE" altLang="zh-CN" sz="2000" dirty="0" err="1">
                <a:ea typeface="SimSun" pitchFamily="2" charset="-122"/>
              </a:rPr>
              <a:t>any</a:t>
            </a:r>
            <a:r>
              <a:rPr lang="de-DE" altLang="zh-CN" sz="2000" dirty="0">
                <a:ea typeface="SimSun" pitchFamily="2" charset="-122"/>
              </a:rPr>
              <a:t> </a:t>
            </a:r>
            <a:r>
              <a:rPr lang="de-DE" altLang="zh-CN" sz="2000" dirty="0" err="1">
                <a:ea typeface="SimSun" pitchFamily="2" charset="-122"/>
              </a:rPr>
              <a:t>suitable</a:t>
            </a:r>
            <a:r>
              <a:rPr lang="de-DE" altLang="zh-CN" sz="2000" dirty="0">
                <a:ea typeface="SimSun" pitchFamily="2" charset="-122"/>
              </a:rPr>
              <a:t> </a:t>
            </a:r>
            <a:r>
              <a:rPr lang="de-DE" altLang="zh-CN" sz="2000" dirty="0" err="1">
                <a:ea typeface="SimSun" pitchFamily="2" charset="-122"/>
              </a:rPr>
              <a:t>job</a:t>
            </a:r>
            <a:r>
              <a:rPr lang="de-DE" altLang="zh-CN" sz="2000" dirty="0">
                <a:ea typeface="SimSun" pitchFamily="2" charset="-122"/>
              </a:rPr>
              <a:t> </a:t>
            </a:r>
          </a:p>
          <a:p>
            <a:pPr>
              <a:buFont typeface="Wingdings" panose="05000000000000000000" pitchFamily="2" charset="2"/>
              <a:buChar char="§"/>
              <a:defRPr/>
            </a:pPr>
            <a:r>
              <a:rPr lang="de-DE" altLang="zh-CN" sz="2000" dirty="0">
                <a:ea typeface="SimSun" pitchFamily="2" charset="-122"/>
              </a:rPr>
              <a:t>                in </a:t>
            </a:r>
            <a:r>
              <a:rPr lang="de-DE" altLang="zh-CN" sz="2000" dirty="0" err="1">
                <a:ea typeface="SimSun" pitchFamily="2" charset="-122"/>
              </a:rPr>
              <a:t>the</a:t>
            </a:r>
            <a:r>
              <a:rPr lang="de-DE" altLang="zh-CN" sz="2000" dirty="0">
                <a:ea typeface="SimSun" pitchFamily="2" charset="-122"/>
              </a:rPr>
              <a:t> </a:t>
            </a:r>
            <a:r>
              <a:rPr lang="de-DE" altLang="zh-CN" sz="2000" dirty="0" err="1">
                <a:ea typeface="SimSun" pitchFamily="2" charset="-122"/>
              </a:rPr>
              <a:t>first</a:t>
            </a:r>
            <a:r>
              <a:rPr lang="de-DE" altLang="zh-CN" sz="2000">
                <a:ea typeface="SimSun" pitchFamily="2" charset="-122"/>
              </a:rPr>
              <a:t> 3 </a:t>
            </a:r>
            <a:r>
              <a:rPr lang="de-DE" altLang="zh-CN" sz="2000" dirty="0" err="1">
                <a:ea typeface="SimSun" pitchFamily="2" charset="-122"/>
              </a:rPr>
              <a:t>months</a:t>
            </a:r>
            <a:r>
              <a:rPr lang="de-DE" altLang="zh-CN" sz="2000" dirty="0">
                <a:ea typeface="SimSun" pitchFamily="2" charset="-122"/>
              </a:rPr>
              <a:t> </a:t>
            </a:r>
            <a:r>
              <a:rPr lang="de-DE" altLang="zh-CN" sz="2000" dirty="0" err="1">
                <a:ea typeface="SimSun" pitchFamily="2" charset="-122"/>
              </a:rPr>
              <a:t>they</a:t>
            </a:r>
            <a:r>
              <a:rPr lang="de-DE" altLang="zh-CN" sz="2000" dirty="0">
                <a:ea typeface="SimSun" pitchFamily="2" charset="-122"/>
              </a:rPr>
              <a:t> </a:t>
            </a:r>
            <a:r>
              <a:rPr lang="de-DE" altLang="zh-CN" sz="2000" dirty="0" err="1">
                <a:ea typeface="SimSun" pitchFamily="2" charset="-122"/>
              </a:rPr>
              <a:t>only</a:t>
            </a:r>
            <a:r>
              <a:rPr lang="de-DE" altLang="zh-CN" sz="2000" dirty="0">
                <a:ea typeface="SimSun" pitchFamily="2" charset="-122"/>
              </a:rPr>
              <a:t> </a:t>
            </a:r>
            <a:r>
              <a:rPr lang="de-DE" altLang="zh-CN" sz="2000" dirty="0" err="1">
                <a:ea typeface="SimSun" pitchFamily="2" charset="-122"/>
              </a:rPr>
              <a:t>have</a:t>
            </a:r>
            <a:r>
              <a:rPr lang="de-DE" altLang="zh-CN" sz="2000" dirty="0">
                <a:ea typeface="SimSun" pitchFamily="2" charset="-122"/>
              </a:rPr>
              <a:t> </a:t>
            </a:r>
            <a:r>
              <a:rPr lang="de-DE" altLang="zh-CN" sz="2000" dirty="0" err="1">
                <a:ea typeface="SimSun" pitchFamily="2" charset="-122"/>
              </a:rPr>
              <a:t>to</a:t>
            </a:r>
            <a:r>
              <a:rPr lang="de-DE" altLang="zh-CN" sz="2000" dirty="0">
                <a:ea typeface="SimSun" pitchFamily="2" charset="-122"/>
              </a:rPr>
              <a:t> </a:t>
            </a:r>
            <a:r>
              <a:rPr lang="de-DE" altLang="zh-CN" sz="2000" dirty="0" err="1">
                <a:ea typeface="SimSun" pitchFamily="2" charset="-122"/>
              </a:rPr>
              <a:t>accept</a:t>
            </a:r>
            <a:r>
              <a:rPr lang="de-DE" altLang="zh-CN" sz="2000" dirty="0">
                <a:ea typeface="SimSun" pitchFamily="2" charset="-122"/>
              </a:rPr>
              <a:t> a </a:t>
            </a:r>
          </a:p>
          <a:p>
            <a:pPr marL="0" indent="0">
              <a:buFontTx/>
              <a:buNone/>
              <a:defRPr/>
            </a:pPr>
            <a:r>
              <a:rPr lang="de-DE" altLang="zh-CN" sz="2000" dirty="0">
                <a:ea typeface="SimSun" pitchFamily="2" charset="-122"/>
              </a:rPr>
              <a:t>                    </a:t>
            </a:r>
            <a:r>
              <a:rPr lang="de-DE" altLang="zh-CN" sz="2000" dirty="0" err="1">
                <a:ea typeface="SimSun" pitchFamily="2" charset="-122"/>
              </a:rPr>
              <a:t>similar</a:t>
            </a:r>
            <a:r>
              <a:rPr lang="de-DE" altLang="zh-CN" sz="2000" dirty="0">
                <a:ea typeface="SimSun" pitchFamily="2" charset="-122"/>
              </a:rPr>
              <a:t> </a:t>
            </a:r>
            <a:r>
              <a:rPr lang="de-DE" altLang="zh-CN" sz="2000" dirty="0" err="1">
                <a:ea typeface="SimSun" pitchFamily="2" charset="-122"/>
              </a:rPr>
              <a:t>job</a:t>
            </a:r>
            <a:r>
              <a:rPr lang="de-DE" altLang="zh-CN" sz="2000" dirty="0">
                <a:ea typeface="SimSun" pitchFamily="2" charset="-122"/>
              </a:rPr>
              <a:t> </a:t>
            </a:r>
            <a:r>
              <a:rPr lang="de-DE" altLang="zh-CN" sz="2000" dirty="0" err="1">
                <a:ea typeface="SimSun" pitchFamily="2" charset="-122"/>
              </a:rPr>
              <a:t>as</a:t>
            </a:r>
            <a:r>
              <a:rPr lang="de-DE" altLang="zh-CN" sz="2000" dirty="0">
                <a:ea typeface="SimSun" pitchFamily="2" charset="-122"/>
              </a:rPr>
              <a:t> </a:t>
            </a:r>
            <a:r>
              <a:rPr lang="de-DE" altLang="zh-CN" sz="2000" dirty="0" err="1">
                <a:ea typeface="SimSun" pitchFamily="2" charset="-122"/>
              </a:rPr>
              <a:t>the</a:t>
            </a:r>
            <a:r>
              <a:rPr lang="de-DE" altLang="zh-CN" sz="2000" dirty="0">
                <a:ea typeface="SimSun" pitchFamily="2" charset="-122"/>
              </a:rPr>
              <a:t> </a:t>
            </a:r>
            <a:r>
              <a:rPr lang="de-DE" altLang="zh-CN" sz="2000" dirty="0" err="1">
                <a:ea typeface="SimSun" pitchFamily="2" charset="-122"/>
              </a:rPr>
              <a:t>old</a:t>
            </a:r>
            <a:r>
              <a:rPr lang="de-DE" altLang="zh-CN" sz="2000" dirty="0">
                <a:ea typeface="SimSun" pitchFamily="2" charset="-122"/>
              </a:rPr>
              <a:t> </a:t>
            </a:r>
            <a:r>
              <a:rPr lang="de-DE" altLang="zh-CN" sz="2000" dirty="0" err="1">
                <a:ea typeface="SimSun" pitchFamily="2" charset="-122"/>
              </a:rPr>
              <a:t>one</a:t>
            </a:r>
            <a:r>
              <a:rPr lang="de-DE" altLang="zh-CN" sz="2000" dirty="0">
                <a:ea typeface="SimSun" pitchFamily="2" charset="-122"/>
              </a:rPr>
              <a:t>; </a:t>
            </a:r>
          </a:p>
          <a:p>
            <a:pPr>
              <a:buFont typeface="Wingdings" panose="05000000000000000000" pitchFamily="2" charset="2"/>
              <a:buChar char="§"/>
              <a:defRPr/>
            </a:pPr>
            <a:r>
              <a:rPr lang="de-DE" altLang="zh-CN" sz="2000" dirty="0">
                <a:ea typeface="SimSun" pitchFamily="2" charset="-122"/>
              </a:rPr>
              <a:t>                after 6 </a:t>
            </a:r>
            <a:r>
              <a:rPr lang="de-DE" altLang="zh-CN" sz="2000" dirty="0" err="1">
                <a:ea typeface="SimSun" pitchFamily="2" charset="-122"/>
              </a:rPr>
              <a:t>months</a:t>
            </a:r>
            <a:r>
              <a:rPr lang="de-DE" altLang="zh-CN" sz="2000" dirty="0">
                <a:ea typeface="SimSun" pitchFamily="2" charset="-122"/>
              </a:rPr>
              <a:t> </a:t>
            </a:r>
            <a:r>
              <a:rPr lang="de-DE" altLang="zh-CN" sz="2000" dirty="0" err="1">
                <a:ea typeface="SimSun" pitchFamily="2" charset="-122"/>
              </a:rPr>
              <a:t>they</a:t>
            </a:r>
            <a:r>
              <a:rPr lang="de-DE" altLang="zh-CN" sz="2000" dirty="0">
                <a:ea typeface="SimSun" pitchFamily="2" charset="-122"/>
              </a:rPr>
              <a:t> </a:t>
            </a:r>
            <a:r>
              <a:rPr lang="de-DE" altLang="zh-CN" sz="2000" dirty="0" err="1">
                <a:ea typeface="SimSun" pitchFamily="2" charset="-122"/>
              </a:rPr>
              <a:t>have</a:t>
            </a:r>
            <a:r>
              <a:rPr lang="de-DE" altLang="zh-CN" sz="2000" dirty="0">
                <a:ea typeface="SimSun" pitchFamily="2" charset="-122"/>
              </a:rPr>
              <a:t> </a:t>
            </a:r>
            <a:r>
              <a:rPr lang="de-DE" altLang="zh-CN" sz="2000" dirty="0" err="1">
                <a:ea typeface="SimSun" pitchFamily="2" charset="-122"/>
              </a:rPr>
              <a:t>to</a:t>
            </a:r>
            <a:r>
              <a:rPr lang="de-DE" altLang="zh-CN" sz="2000" dirty="0">
                <a:ea typeface="SimSun" pitchFamily="2" charset="-122"/>
              </a:rPr>
              <a:t> </a:t>
            </a:r>
            <a:r>
              <a:rPr lang="de-DE" altLang="zh-CN" sz="2000" dirty="0" err="1">
                <a:ea typeface="SimSun" pitchFamily="2" charset="-122"/>
              </a:rPr>
              <a:t>accept</a:t>
            </a:r>
            <a:r>
              <a:rPr lang="de-DE" altLang="zh-CN" sz="2000" dirty="0">
                <a:ea typeface="SimSun" pitchFamily="2" charset="-122"/>
              </a:rPr>
              <a:t> </a:t>
            </a:r>
            <a:r>
              <a:rPr lang="de-DE" altLang="zh-CN" sz="2000" dirty="0" err="1">
                <a:ea typeface="SimSun" pitchFamily="2" charset="-122"/>
              </a:rPr>
              <a:t>any</a:t>
            </a:r>
            <a:r>
              <a:rPr lang="de-DE" altLang="zh-CN" sz="2000" dirty="0">
                <a:ea typeface="SimSun" pitchFamily="2" charset="-122"/>
              </a:rPr>
              <a:t> </a:t>
            </a:r>
            <a:r>
              <a:rPr lang="de-DE" altLang="zh-CN" sz="2000" dirty="0" err="1">
                <a:ea typeface="SimSun" pitchFamily="2" charset="-122"/>
              </a:rPr>
              <a:t>job</a:t>
            </a:r>
            <a:r>
              <a:rPr lang="de-DE" altLang="zh-CN" sz="2000" dirty="0">
                <a:ea typeface="SimSun" pitchFamily="2" charset="-122"/>
              </a:rPr>
              <a:t> </a:t>
            </a:r>
            <a:r>
              <a:rPr lang="de-DE" altLang="zh-CN" sz="2000" dirty="0" err="1">
                <a:ea typeface="SimSun" pitchFamily="2" charset="-122"/>
              </a:rPr>
              <a:t>offered</a:t>
            </a:r>
            <a:endParaRPr lang="de-DE" altLang="zh-CN" sz="2000" dirty="0">
              <a:ea typeface="SimSun" pitchFamily="2" charset="-122"/>
            </a:endParaRPr>
          </a:p>
          <a:p>
            <a:pPr marL="0" indent="0">
              <a:buFontTx/>
              <a:buNone/>
              <a:defRPr/>
            </a:pPr>
            <a:r>
              <a:rPr lang="de-DE" altLang="zh-CN" sz="2000" dirty="0">
                <a:ea typeface="SimSun" pitchFamily="2" charset="-122"/>
              </a:rPr>
              <a:t>                     </a:t>
            </a:r>
            <a:r>
              <a:rPr lang="de-DE" altLang="zh-CN" sz="2000" dirty="0" err="1">
                <a:ea typeface="SimSun" pitchFamily="2" charset="-122"/>
              </a:rPr>
              <a:t>by</a:t>
            </a:r>
            <a:r>
              <a:rPr lang="de-DE" altLang="zh-CN" sz="2000" dirty="0">
                <a:ea typeface="SimSun" pitchFamily="2" charset="-122"/>
              </a:rPr>
              <a:t> </a:t>
            </a:r>
            <a:r>
              <a:rPr lang="de-DE" altLang="zh-CN" sz="2000" dirty="0" err="1">
                <a:ea typeface="SimSun" pitchFamily="2" charset="-122"/>
              </a:rPr>
              <a:t>the</a:t>
            </a:r>
            <a:r>
              <a:rPr lang="de-DE" altLang="zh-CN" sz="2000" dirty="0">
                <a:ea typeface="SimSun" pitchFamily="2" charset="-122"/>
              </a:rPr>
              <a:t> </a:t>
            </a:r>
            <a:r>
              <a:rPr lang="de-DE" altLang="zh-CN" sz="2000" dirty="0" err="1">
                <a:ea typeface="SimSun" pitchFamily="2" charset="-122"/>
              </a:rPr>
              <a:t>agency</a:t>
            </a:r>
            <a:r>
              <a:rPr lang="de-DE" altLang="zh-CN" sz="2000" dirty="0">
                <a:ea typeface="SimSun" pitchFamily="2" charset="-122"/>
              </a:rPr>
              <a:t>; </a:t>
            </a:r>
          </a:p>
          <a:p>
            <a:pPr>
              <a:buFont typeface="Wingdings" panose="05000000000000000000" pitchFamily="2" charset="2"/>
              <a:buChar char="§"/>
              <a:defRPr/>
            </a:pPr>
            <a:r>
              <a:rPr lang="de-DE" altLang="zh-CN" sz="2000" dirty="0">
                <a:ea typeface="SimSun" pitchFamily="2" charset="-122"/>
              </a:rPr>
              <a:t>                 </a:t>
            </a:r>
            <a:r>
              <a:rPr lang="de-DE" altLang="zh-CN" sz="2000" dirty="0" err="1">
                <a:ea typeface="SimSun" pitchFamily="2" charset="-122"/>
              </a:rPr>
              <a:t>if</a:t>
            </a:r>
            <a:r>
              <a:rPr lang="de-DE" altLang="zh-CN" sz="2000" dirty="0">
                <a:ea typeface="SimSun" pitchFamily="2" charset="-122"/>
              </a:rPr>
              <a:t> </a:t>
            </a:r>
            <a:r>
              <a:rPr lang="de-DE" altLang="zh-CN" sz="2000" dirty="0" err="1">
                <a:ea typeface="SimSun" pitchFamily="2" charset="-122"/>
              </a:rPr>
              <a:t>they</a:t>
            </a:r>
            <a:r>
              <a:rPr lang="de-DE" altLang="zh-CN" sz="2000" dirty="0">
                <a:ea typeface="SimSun" pitchFamily="2" charset="-122"/>
              </a:rPr>
              <a:t> do not </a:t>
            </a:r>
            <a:r>
              <a:rPr lang="de-DE" altLang="zh-CN" sz="2000" dirty="0" err="1">
                <a:ea typeface="SimSun" pitchFamily="2" charset="-122"/>
              </a:rPr>
              <a:t>accept</a:t>
            </a:r>
            <a:r>
              <a:rPr lang="de-DE" altLang="zh-CN" sz="2000" dirty="0">
                <a:ea typeface="SimSun" pitchFamily="2" charset="-122"/>
              </a:rPr>
              <a:t> </a:t>
            </a:r>
            <a:r>
              <a:rPr lang="de-DE" altLang="zh-CN" sz="2000" dirty="0" err="1">
                <a:ea typeface="SimSun" pitchFamily="2" charset="-122"/>
              </a:rPr>
              <a:t>the</a:t>
            </a:r>
            <a:r>
              <a:rPr lang="de-DE" altLang="zh-CN" sz="2000" dirty="0">
                <a:ea typeface="SimSun" pitchFamily="2" charset="-122"/>
              </a:rPr>
              <a:t> </a:t>
            </a:r>
            <a:r>
              <a:rPr lang="de-DE" altLang="zh-CN" sz="2000" dirty="0" err="1">
                <a:ea typeface="SimSun" pitchFamily="2" charset="-122"/>
              </a:rPr>
              <a:t>job</a:t>
            </a:r>
            <a:r>
              <a:rPr lang="de-DE" altLang="zh-CN" sz="2000" dirty="0">
                <a:ea typeface="SimSun" pitchFamily="2" charset="-122"/>
              </a:rPr>
              <a:t> </a:t>
            </a:r>
            <a:r>
              <a:rPr lang="de-DE" altLang="zh-CN" sz="2000" dirty="0" err="1">
                <a:ea typeface="SimSun" pitchFamily="2" charset="-122"/>
              </a:rPr>
              <a:t>they</a:t>
            </a:r>
            <a:r>
              <a:rPr lang="de-DE" altLang="zh-CN" sz="2000" dirty="0">
                <a:ea typeface="SimSun" pitchFamily="2" charset="-122"/>
              </a:rPr>
              <a:t> will </a:t>
            </a:r>
            <a:r>
              <a:rPr lang="de-DE" altLang="zh-CN" sz="2000" dirty="0" err="1">
                <a:ea typeface="SimSun" pitchFamily="2" charset="-122"/>
              </a:rPr>
              <a:t>loose</a:t>
            </a:r>
            <a:r>
              <a:rPr lang="de-DE" altLang="zh-CN" sz="2000" dirty="0">
                <a:ea typeface="SimSun" pitchFamily="2" charset="-122"/>
              </a:rPr>
              <a:t> </a:t>
            </a:r>
            <a:r>
              <a:rPr lang="de-DE" altLang="zh-CN" sz="2000" dirty="0" err="1">
                <a:ea typeface="SimSun" pitchFamily="2" charset="-122"/>
              </a:rPr>
              <a:t>the</a:t>
            </a:r>
            <a:r>
              <a:rPr lang="de-DE" altLang="zh-CN" sz="2000" dirty="0">
                <a:ea typeface="SimSun" pitchFamily="2" charset="-122"/>
              </a:rPr>
              <a:t> </a:t>
            </a:r>
          </a:p>
          <a:p>
            <a:pPr marL="0" indent="0">
              <a:buFontTx/>
              <a:buNone/>
              <a:defRPr/>
            </a:pPr>
            <a:r>
              <a:rPr lang="de-DE" altLang="zh-CN" sz="2000" dirty="0">
                <a:ea typeface="SimSun" pitchFamily="2" charset="-122"/>
              </a:rPr>
              <a:t>                     </a:t>
            </a:r>
            <a:r>
              <a:rPr lang="de-DE" altLang="zh-CN" sz="2000" dirty="0" err="1">
                <a:ea typeface="SimSun" pitchFamily="2" charset="-122"/>
              </a:rPr>
              <a:t>entitlement</a:t>
            </a:r>
            <a:endParaRPr lang="de-DE" altLang="zh-CN" sz="2000" dirty="0">
              <a:ea typeface="SimSun" pitchFamily="2" charset="-122"/>
            </a:endParaRPr>
          </a:p>
          <a:p>
            <a:pPr>
              <a:defRPr/>
            </a:pPr>
            <a:endParaRPr lang="de-DE"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a:extLst>
              <a:ext uri="{FF2B5EF4-FFF2-40B4-BE49-F238E27FC236}">
                <a16:creationId xmlns="" xmlns:a16="http://schemas.microsoft.com/office/drawing/2014/main" id="{152796F4-078A-4D31-925A-B360C946D327}"/>
              </a:ext>
            </a:extLst>
          </p:cNvPr>
          <p:cNvSpPr>
            <a:spLocks noGrp="1"/>
          </p:cNvSpPr>
          <p:nvPr>
            <p:ph type="title"/>
          </p:nvPr>
        </p:nvSpPr>
        <p:spPr/>
        <p:txBody>
          <a:bodyPr/>
          <a:lstStyle/>
          <a:p>
            <a:r>
              <a:rPr lang="de-DE" altLang="de-DE" smtClean="0"/>
              <a:t>Unemployment </a:t>
            </a:r>
            <a:r>
              <a:rPr lang="de-DE" altLang="de-DE"/>
              <a:t>Insurance</a:t>
            </a:r>
          </a:p>
        </p:txBody>
      </p:sp>
      <p:sp>
        <p:nvSpPr>
          <p:cNvPr id="3" name="Inhaltsplatzhalter 2">
            <a:extLst>
              <a:ext uri="{FF2B5EF4-FFF2-40B4-BE49-F238E27FC236}">
                <a16:creationId xmlns="" xmlns:a16="http://schemas.microsoft.com/office/drawing/2014/main" id="{6F4D48E8-9BF6-4E87-AD4E-33FBF87C4716}"/>
              </a:ext>
            </a:extLst>
          </p:cNvPr>
          <p:cNvSpPr>
            <a:spLocks noGrp="1"/>
          </p:cNvSpPr>
          <p:nvPr>
            <p:ph idx="1"/>
          </p:nvPr>
        </p:nvSpPr>
        <p:spPr/>
        <p:txBody>
          <a:bodyPr/>
          <a:lstStyle/>
          <a:p>
            <a:pPr>
              <a:lnSpc>
                <a:spcPct val="90000"/>
              </a:lnSpc>
              <a:buFont typeface="Wingdings" panose="05000000000000000000" pitchFamily="2" charset="2"/>
              <a:buChar char="ü"/>
              <a:defRPr/>
            </a:pPr>
            <a:r>
              <a:rPr lang="de-DE" altLang="zh-CN" dirty="0">
                <a:ea typeface="SimSun" pitchFamily="2" charset="-122"/>
              </a:rPr>
              <a:t>     </a:t>
            </a:r>
            <a:r>
              <a:rPr lang="de-DE" altLang="zh-CN" sz="2800" dirty="0" err="1">
                <a:ea typeface="SimSun" pitchFamily="2" charset="-122"/>
              </a:rPr>
              <a:t>They</a:t>
            </a:r>
            <a:r>
              <a:rPr lang="de-DE" altLang="zh-CN" sz="2800" dirty="0">
                <a:ea typeface="SimSun" pitchFamily="2" charset="-122"/>
              </a:rPr>
              <a:t> also </a:t>
            </a:r>
            <a:r>
              <a:rPr lang="de-DE" altLang="zh-CN" sz="2800" dirty="0" err="1">
                <a:ea typeface="SimSun" pitchFamily="2" charset="-122"/>
              </a:rPr>
              <a:t>have</a:t>
            </a:r>
            <a:r>
              <a:rPr lang="de-DE" altLang="zh-CN" sz="2800" dirty="0">
                <a:ea typeface="SimSun" pitchFamily="2" charset="-122"/>
              </a:rPr>
              <a:t> </a:t>
            </a:r>
            <a:r>
              <a:rPr lang="de-DE" altLang="zh-CN" sz="2800" dirty="0" err="1">
                <a:ea typeface="SimSun" pitchFamily="2" charset="-122"/>
              </a:rPr>
              <a:t>to</a:t>
            </a:r>
            <a:r>
              <a:rPr lang="de-DE" altLang="zh-CN" sz="2800" dirty="0">
                <a:ea typeface="SimSun" pitchFamily="2" charset="-122"/>
              </a:rPr>
              <a:t> </a:t>
            </a:r>
            <a:r>
              <a:rPr lang="de-DE" altLang="zh-CN" sz="2800" dirty="0" err="1">
                <a:ea typeface="SimSun" pitchFamily="2" charset="-122"/>
              </a:rPr>
              <a:t>be</a:t>
            </a:r>
            <a:r>
              <a:rPr lang="de-DE" altLang="zh-CN" sz="2800" dirty="0">
                <a:ea typeface="SimSun" pitchFamily="2" charset="-122"/>
              </a:rPr>
              <a:t> </a:t>
            </a:r>
            <a:r>
              <a:rPr lang="de-DE" altLang="zh-CN" sz="2800" dirty="0" err="1">
                <a:ea typeface="SimSun" pitchFamily="2" charset="-122"/>
              </a:rPr>
              <a:t>willing</a:t>
            </a:r>
            <a:r>
              <a:rPr lang="de-DE" altLang="zh-CN" sz="2800" dirty="0">
                <a:ea typeface="SimSun" pitchFamily="2" charset="-122"/>
              </a:rPr>
              <a:t> </a:t>
            </a:r>
            <a:r>
              <a:rPr lang="de-DE" altLang="zh-CN" sz="2800" dirty="0" err="1">
                <a:ea typeface="SimSun" pitchFamily="2" charset="-122"/>
              </a:rPr>
              <a:t>to</a:t>
            </a:r>
            <a:r>
              <a:rPr lang="de-DE" altLang="zh-CN" sz="2800" dirty="0">
                <a:ea typeface="SimSun" pitchFamily="2" charset="-122"/>
              </a:rPr>
              <a:t> </a:t>
            </a:r>
            <a:r>
              <a:rPr lang="de-DE" altLang="zh-CN" sz="2800" dirty="0" err="1">
                <a:ea typeface="SimSun" pitchFamily="2" charset="-122"/>
              </a:rPr>
              <a:t>move</a:t>
            </a:r>
            <a:endParaRPr lang="de-DE" altLang="zh-CN" sz="2800" dirty="0">
              <a:ea typeface="SimSun" pitchFamily="2" charset="-122"/>
            </a:endParaRPr>
          </a:p>
          <a:p>
            <a:pPr>
              <a:lnSpc>
                <a:spcPct val="90000"/>
              </a:lnSpc>
              <a:buFont typeface="Wingdings" panose="05000000000000000000" pitchFamily="2" charset="2"/>
              <a:buChar char="ü"/>
              <a:defRPr/>
            </a:pPr>
            <a:r>
              <a:rPr lang="de-DE" altLang="zh-CN" sz="2800" dirty="0">
                <a:ea typeface="SimSun" pitchFamily="2" charset="-122"/>
              </a:rPr>
              <a:t>       </a:t>
            </a:r>
            <a:r>
              <a:rPr lang="de-DE" altLang="zh-CN" sz="2800" dirty="0" err="1">
                <a:ea typeface="SimSun" pitchFamily="2" charset="-122"/>
              </a:rPr>
              <a:t>They</a:t>
            </a:r>
            <a:r>
              <a:rPr lang="de-DE" altLang="zh-CN" sz="2800" dirty="0">
                <a:ea typeface="SimSun" pitchFamily="2" charset="-122"/>
              </a:rPr>
              <a:t> also </a:t>
            </a:r>
            <a:r>
              <a:rPr lang="de-DE" altLang="zh-CN" sz="2800" dirty="0" err="1">
                <a:ea typeface="SimSun" pitchFamily="2" charset="-122"/>
              </a:rPr>
              <a:t>have</a:t>
            </a:r>
            <a:r>
              <a:rPr lang="de-DE" altLang="zh-CN" sz="2800" dirty="0">
                <a:ea typeface="SimSun" pitchFamily="2" charset="-122"/>
              </a:rPr>
              <a:t> </a:t>
            </a:r>
            <a:r>
              <a:rPr lang="de-DE" altLang="zh-CN" sz="2800" dirty="0" err="1">
                <a:ea typeface="SimSun" pitchFamily="2" charset="-122"/>
              </a:rPr>
              <a:t>accept</a:t>
            </a:r>
            <a:r>
              <a:rPr lang="de-DE" altLang="zh-CN" sz="2800" dirty="0">
                <a:ea typeface="SimSun" pitchFamily="2" charset="-122"/>
              </a:rPr>
              <a:t> </a:t>
            </a:r>
            <a:r>
              <a:rPr lang="de-DE" altLang="zh-CN" sz="2800" dirty="0" err="1">
                <a:ea typeface="SimSun" pitchFamily="2" charset="-122"/>
              </a:rPr>
              <a:t>jobs</a:t>
            </a:r>
            <a:r>
              <a:rPr lang="de-DE" altLang="zh-CN" sz="2800" dirty="0">
                <a:ea typeface="SimSun" pitchFamily="2" charset="-122"/>
              </a:rPr>
              <a:t> </a:t>
            </a:r>
            <a:r>
              <a:rPr lang="de-DE" altLang="zh-CN" sz="2800" dirty="0" err="1">
                <a:ea typeface="SimSun" pitchFamily="2" charset="-122"/>
              </a:rPr>
              <a:t>with</a:t>
            </a:r>
            <a:r>
              <a:rPr lang="de-DE" altLang="zh-CN" sz="2800" dirty="0">
                <a:ea typeface="SimSun" pitchFamily="2" charset="-122"/>
              </a:rPr>
              <a:t> </a:t>
            </a:r>
            <a:r>
              <a:rPr lang="de-DE" altLang="zh-CN" sz="2800" dirty="0" err="1">
                <a:ea typeface="SimSun" pitchFamily="2" charset="-122"/>
              </a:rPr>
              <a:t>the</a:t>
            </a:r>
            <a:r>
              <a:rPr lang="de-DE" altLang="zh-CN" sz="2800" dirty="0">
                <a:ea typeface="SimSun" pitchFamily="2" charset="-122"/>
              </a:rPr>
              <a:t> </a:t>
            </a:r>
          </a:p>
          <a:p>
            <a:pPr marL="0" indent="0">
              <a:lnSpc>
                <a:spcPct val="90000"/>
              </a:lnSpc>
              <a:buFontTx/>
              <a:buNone/>
              <a:defRPr/>
            </a:pPr>
            <a:r>
              <a:rPr lang="de-DE" altLang="zh-CN" sz="2800" dirty="0">
                <a:ea typeface="SimSun" pitchFamily="2" charset="-122"/>
              </a:rPr>
              <a:t>          </a:t>
            </a:r>
            <a:r>
              <a:rPr lang="de-DE" altLang="zh-CN" sz="2800" dirty="0" err="1">
                <a:ea typeface="SimSun" pitchFamily="2" charset="-122"/>
              </a:rPr>
              <a:t>usual</a:t>
            </a:r>
            <a:r>
              <a:rPr lang="de-DE" altLang="zh-CN" sz="2800" dirty="0">
                <a:ea typeface="SimSun" pitchFamily="2" charset="-122"/>
              </a:rPr>
              <a:t> </a:t>
            </a:r>
            <a:r>
              <a:rPr lang="de-DE" altLang="zh-CN" sz="2800" dirty="0" err="1">
                <a:ea typeface="SimSun" pitchFamily="2" charset="-122"/>
              </a:rPr>
              <a:t>working</a:t>
            </a:r>
            <a:r>
              <a:rPr lang="de-DE" altLang="zh-CN" sz="2800" dirty="0">
                <a:ea typeface="SimSun" pitchFamily="2" charset="-122"/>
              </a:rPr>
              <a:t> </a:t>
            </a:r>
            <a:r>
              <a:rPr lang="de-DE" altLang="zh-CN" sz="2800" dirty="0" err="1">
                <a:ea typeface="SimSun" pitchFamily="2" charset="-122"/>
              </a:rPr>
              <a:t>hours</a:t>
            </a:r>
            <a:r>
              <a:rPr lang="de-DE" altLang="zh-CN" sz="2800" dirty="0">
                <a:ea typeface="SimSun" pitchFamily="2" charset="-122"/>
              </a:rPr>
              <a:t> </a:t>
            </a:r>
            <a:r>
              <a:rPr lang="de-DE" altLang="zh-CN" sz="2800" dirty="0" err="1">
                <a:ea typeface="SimSun" pitchFamily="2" charset="-122"/>
              </a:rPr>
              <a:t>and</a:t>
            </a:r>
            <a:r>
              <a:rPr lang="de-DE" altLang="zh-CN" sz="2800" dirty="0">
                <a:ea typeface="SimSun" pitchFamily="2" charset="-122"/>
              </a:rPr>
              <a:t> </a:t>
            </a:r>
            <a:r>
              <a:rPr lang="de-DE" altLang="zh-CN" sz="2800" dirty="0" err="1">
                <a:ea typeface="SimSun" pitchFamily="2" charset="-122"/>
              </a:rPr>
              <a:t>may</a:t>
            </a:r>
            <a:r>
              <a:rPr lang="de-DE" altLang="zh-CN" sz="2800" dirty="0">
                <a:ea typeface="SimSun" pitchFamily="2" charset="-122"/>
              </a:rPr>
              <a:t> not </a:t>
            </a:r>
            <a:r>
              <a:rPr lang="de-DE" altLang="zh-CN" sz="2800" dirty="0" err="1">
                <a:ea typeface="SimSun" pitchFamily="2" charset="-122"/>
              </a:rPr>
              <a:t>ask</a:t>
            </a:r>
            <a:r>
              <a:rPr lang="de-DE" altLang="zh-CN" sz="2800" dirty="0">
                <a:ea typeface="SimSun" pitchFamily="2" charset="-122"/>
              </a:rPr>
              <a:t> </a:t>
            </a:r>
          </a:p>
          <a:p>
            <a:pPr marL="0" indent="0">
              <a:lnSpc>
                <a:spcPct val="90000"/>
              </a:lnSpc>
              <a:buFontTx/>
              <a:buNone/>
              <a:defRPr/>
            </a:pPr>
            <a:r>
              <a:rPr lang="de-DE" altLang="zh-CN" sz="2800" dirty="0">
                <a:ea typeface="SimSun" pitchFamily="2" charset="-122"/>
              </a:rPr>
              <a:t>          </a:t>
            </a:r>
            <a:r>
              <a:rPr lang="de-DE" altLang="zh-CN" sz="2800" dirty="0" err="1">
                <a:ea typeface="SimSun" pitchFamily="2" charset="-122"/>
              </a:rPr>
              <a:t>for</a:t>
            </a:r>
            <a:r>
              <a:rPr lang="de-DE" altLang="zh-CN" sz="2800" dirty="0">
                <a:ea typeface="SimSun" pitchFamily="2" charset="-122"/>
              </a:rPr>
              <a:t> </a:t>
            </a:r>
            <a:r>
              <a:rPr lang="de-DE" altLang="zh-CN" sz="2800" dirty="0" err="1">
                <a:ea typeface="SimSun" pitchFamily="2" charset="-122"/>
              </a:rPr>
              <a:t>special</a:t>
            </a:r>
            <a:r>
              <a:rPr lang="de-DE" altLang="zh-CN" sz="2800" dirty="0">
                <a:ea typeface="SimSun" pitchFamily="2" charset="-122"/>
              </a:rPr>
              <a:t> </a:t>
            </a:r>
            <a:r>
              <a:rPr lang="de-DE" altLang="zh-CN" sz="2800" dirty="0" err="1">
                <a:ea typeface="SimSun" pitchFamily="2" charset="-122"/>
              </a:rPr>
              <a:t>working</a:t>
            </a:r>
            <a:r>
              <a:rPr lang="de-DE" altLang="zh-CN" sz="2800" dirty="0">
                <a:ea typeface="SimSun" pitchFamily="2" charset="-122"/>
              </a:rPr>
              <a:t> </a:t>
            </a:r>
            <a:r>
              <a:rPr lang="de-DE" altLang="zh-CN" sz="2800" dirty="0" err="1">
                <a:ea typeface="SimSun" pitchFamily="2" charset="-122"/>
              </a:rPr>
              <a:t>hours</a:t>
            </a:r>
            <a:endParaRPr lang="de-DE" altLang="zh-CN" sz="2800" dirty="0">
              <a:ea typeface="SimSun" pitchFamily="2" charset="-122"/>
            </a:endParaRPr>
          </a:p>
          <a:p>
            <a:pPr>
              <a:lnSpc>
                <a:spcPct val="90000"/>
              </a:lnSpc>
              <a:buFont typeface="Wingdings" panose="05000000000000000000" pitchFamily="2" charset="2"/>
              <a:buChar char="Ø"/>
              <a:defRPr/>
            </a:pPr>
            <a:endParaRPr lang="de-DE" altLang="zh-CN" sz="2800" dirty="0">
              <a:ea typeface="SimSun" pitchFamily="2" charset="-122"/>
            </a:endParaRPr>
          </a:p>
          <a:p>
            <a:pPr>
              <a:lnSpc>
                <a:spcPct val="90000"/>
              </a:lnSpc>
              <a:buFont typeface="Wingdings" panose="05000000000000000000" pitchFamily="2" charset="2"/>
              <a:buChar char="Ø"/>
              <a:defRPr/>
            </a:pPr>
            <a:r>
              <a:rPr lang="de-DE" altLang="zh-CN" sz="2800" dirty="0" err="1">
                <a:ea typeface="SimSun" pitchFamily="2" charset="-122"/>
              </a:rPr>
              <a:t>If</a:t>
            </a:r>
            <a:r>
              <a:rPr lang="de-DE" altLang="zh-CN" sz="2800" dirty="0">
                <a:ea typeface="SimSun" pitchFamily="2" charset="-122"/>
              </a:rPr>
              <a:t> all </a:t>
            </a:r>
            <a:r>
              <a:rPr lang="de-DE" altLang="zh-CN" sz="2800" dirty="0" err="1">
                <a:ea typeface="SimSun" pitchFamily="2" charset="-122"/>
              </a:rPr>
              <a:t>these</a:t>
            </a:r>
            <a:r>
              <a:rPr lang="de-DE" altLang="zh-CN" sz="2800" dirty="0">
                <a:ea typeface="SimSun" pitchFamily="2" charset="-122"/>
              </a:rPr>
              <a:t> </a:t>
            </a:r>
            <a:r>
              <a:rPr lang="de-DE" altLang="zh-CN" sz="2800" dirty="0" err="1">
                <a:ea typeface="SimSun" pitchFamily="2" charset="-122"/>
              </a:rPr>
              <a:t>requirements</a:t>
            </a:r>
            <a:r>
              <a:rPr lang="de-DE" altLang="zh-CN" sz="2800" dirty="0">
                <a:ea typeface="SimSun" pitchFamily="2" charset="-122"/>
              </a:rPr>
              <a:t> </a:t>
            </a:r>
            <a:r>
              <a:rPr lang="de-DE" altLang="zh-CN" sz="2800" dirty="0" err="1">
                <a:ea typeface="SimSun" pitchFamily="2" charset="-122"/>
              </a:rPr>
              <a:t>are</a:t>
            </a:r>
            <a:r>
              <a:rPr lang="de-DE" altLang="zh-CN" sz="2800" dirty="0">
                <a:ea typeface="SimSun" pitchFamily="2" charset="-122"/>
              </a:rPr>
              <a:t> </a:t>
            </a:r>
            <a:r>
              <a:rPr lang="de-DE" altLang="zh-CN" sz="2800" dirty="0" err="1">
                <a:ea typeface="SimSun" pitchFamily="2" charset="-122"/>
              </a:rPr>
              <a:t>met</a:t>
            </a:r>
            <a:r>
              <a:rPr lang="de-DE" altLang="zh-CN" sz="2800" dirty="0">
                <a:ea typeface="SimSun" pitchFamily="2" charset="-122"/>
              </a:rPr>
              <a:t> </a:t>
            </a:r>
            <a:r>
              <a:rPr lang="de-DE" altLang="zh-CN" sz="2800" dirty="0" err="1">
                <a:ea typeface="SimSun" pitchFamily="2" charset="-122"/>
              </a:rPr>
              <a:t>the</a:t>
            </a:r>
            <a:r>
              <a:rPr lang="de-DE" altLang="zh-CN" sz="2800" dirty="0">
                <a:ea typeface="SimSun" pitchFamily="2" charset="-122"/>
              </a:rPr>
              <a:t> </a:t>
            </a:r>
            <a:r>
              <a:rPr lang="de-DE" altLang="zh-CN" sz="2800" dirty="0" err="1">
                <a:ea typeface="SimSun" pitchFamily="2" charset="-122"/>
              </a:rPr>
              <a:t>person</a:t>
            </a:r>
            <a:r>
              <a:rPr lang="de-DE" altLang="zh-CN" sz="2800" dirty="0">
                <a:ea typeface="SimSun" pitchFamily="2" charset="-122"/>
              </a:rPr>
              <a:t> will </a:t>
            </a:r>
            <a:r>
              <a:rPr lang="de-DE" altLang="zh-CN" sz="2800" dirty="0" err="1">
                <a:ea typeface="SimSun" pitchFamily="2" charset="-122"/>
              </a:rPr>
              <a:t>receive</a:t>
            </a:r>
            <a:r>
              <a:rPr lang="de-DE" altLang="zh-CN" sz="2800" dirty="0">
                <a:ea typeface="SimSun" pitchFamily="2" charset="-122"/>
              </a:rPr>
              <a:t> an </a:t>
            </a:r>
            <a:r>
              <a:rPr lang="de-DE" altLang="zh-CN" sz="2800" dirty="0" err="1">
                <a:ea typeface="SimSun" pitchFamily="2" charset="-122"/>
              </a:rPr>
              <a:t>unemployment</a:t>
            </a:r>
            <a:r>
              <a:rPr lang="de-DE" altLang="zh-CN" sz="2800" dirty="0">
                <a:ea typeface="SimSun" pitchFamily="2" charset="-122"/>
              </a:rPr>
              <a:t> </a:t>
            </a:r>
            <a:r>
              <a:rPr lang="de-DE" altLang="zh-CN" sz="2800" dirty="0" err="1">
                <a:ea typeface="SimSun" pitchFamily="2" charset="-122"/>
              </a:rPr>
              <a:t>benefit</a:t>
            </a:r>
            <a:r>
              <a:rPr lang="de-DE" altLang="zh-CN" sz="2800" dirty="0">
                <a:ea typeface="SimSun" pitchFamily="2" charset="-122"/>
              </a:rPr>
              <a:t> </a:t>
            </a:r>
            <a:r>
              <a:rPr lang="de-DE" altLang="zh-CN" sz="2800" dirty="0" err="1">
                <a:ea typeface="SimSun" pitchFamily="2" charset="-122"/>
              </a:rPr>
              <a:t>if</a:t>
            </a:r>
            <a:r>
              <a:rPr lang="de-DE" altLang="zh-CN" sz="2800" dirty="0">
                <a:ea typeface="SimSun" pitchFamily="2" charset="-122"/>
              </a:rPr>
              <a:t> he/</a:t>
            </a:r>
            <a:r>
              <a:rPr lang="de-DE" altLang="zh-CN" sz="2800" dirty="0" err="1">
                <a:ea typeface="SimSun" pitchFamily="2" charset="-122"/>
              </a:rPr>
              <a:t>she</a:t>
            </a:r>
            <a:r>
              <a:rPr lang="de-DE" altLang="zh-CN" sz="2800" dirty="0">
                <a:ea typeface="SimSun" pitchFamily="2" charset="-122"/>
              </a:rPr>
              <a:t> was </a:t>
            </a:r>
            <a:r>
              <a:rPr lang="de-DE" altLang="zh-CN" sz="2800" dirty="0" err="1">
                <a:ea typeface="SimSun" pitchFamily="2" charset="-122"/>
              </a:rPr>
              <a:t>insured</a:t>
            </a:r>
            <a:r>
              <a:rPr lang="de-DE" altLang="zh-CN" sz="2800" dirty="0">
                <a:ea typeface="SimSun" pitchFamily="2" charset="-122"/>
              </a:rPr>
              <a:t> </a:t>
            </a:r>
            <a:r>
              <a:rPr lang="de-DE" altLang="zh-CN" sz="2800" dirty="0" err="1">
                <a:ea typeface="SimSun" pitchFamily="2" charset="-122"/>
              </a:rPr>
              <a:t>for</a:t>
            </a:r>
            <a:r>
              <a:rPr lang="de-DE" altLang="zh-CN" sz="2800" dirty="0">
                <a:ea typeface="SimSun" pitchFamily="2" charset="-122"/>
              </a:rPr>
              <a:t> at least </a:t>
            </a:r>
            <a:r>
              <a:rPr lang="de-DE" altLang="zh-CN" sz="2800" dirty="0" err="1">
                <a:ea typeface="SimSun" pitchFamily="2" charset="-122"/>
              </a:rPr>
              <a:t>one</a:t>
            </a:r>
            <a:r>
              <a:rPr lang="de-DE" altLang="zh-CN" sz="2800" dirty="0">
                <a:ea typeface="SimSun" pitchFamily="2" charset="-122"/>
              </a:rPr>
              <a:t> </a:t>
            </a:r>
            <a:r>
              <a:rPr lang="de-DE" altLang="zh-CN" sz="2800" dirty="0" err="1">
                <a:ea typeface="SimSun" pitchFamily="2" charset="-122"/>
              </a:rPr>
              <a:t>year</a:t>
            </a:r>
            <a:r>
              <a:rPr lang="de-DE" altLang="zh-CN" sz="2800" dirty="0">
                <a:ea typeface="SimSun" pitchFamily="2" charset="-122"/>
              </a:rPr>
              <a:t> </a:t>
            </a:r>
            <a:r>
              <a:rPr lang="de-DE" altLang="zh-CN" sz="2800" dirty="0" err="1">
                <a:ea typeface="SimSun" pitchFamily="2" charset="-122"/>
              </a:rPr>
              <a:t>within</a:t>
            </a:r>
            <a:r>
              <a:rPr lang="de-DE" altLang="zh-CN" sz="2800" dirty="0">
                <a:ea typeface="SimSun" pitchFamily="2" charset="-122"/>
              </a:rPr>
              <a:t> </a:t>
            </a:r>
            <a:r>
              <a:rPr lang="de-DE" altLang="zh-CN" sz="2800" dirty="0" err="1">
                <a:ea typeface="SimSun" pitchFamily="2" charset="-122"/>
              </a:rPr>
              <a:t>the</a:t>
            </a:r>
            <a:r>
              <a:rPr lang="de-DE" altLang="zh-CN" sz="2800" dirty="0">
                <a:ea typeface="SimSun" pitchFamily="2" charset="-122"/>
              </a:rPr>
              <a:t> last </a:t>
            </a:r>
            <a:r>
              <a:rPr lang="de-DE" altLang="zh-CN" sz="2800" dirty="0" err="1">
                <a:ea typeface="SimSun" pitchFamily="2" charset="-122"/>
              </a:rPr>
              <a:t>three</a:t>
            </a:r>
            <a:r>
              <a:rPr lang="de-DE" altLang="zh-CN" sz="2800" dirty="0">
                <a:ea typeface="SimSun" pitchFamily="2" charset="-122"/>
              </a:rPr>
              <a:t> </a:t>
            </a:r>
            <a:r>
              <a:rPr lang="de-DE" altLang="zh-CN" sz="2800" dirty="0" err="1">
                <a:ea typeface="SimSun" pitchFamily="2" charset="-122"/>
              </a:rPr>
              <a:t>years</a:t>
            </a:r>
            <a:r>
              <a:rPr lang="de-DE" altLang="zh-CN" sz="2800" dirty="0">
                <a:ea typeface="SimSun" pitchFamily="2" charset="-122"/>
              </a:rPr>
              <a:t>.</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a:extLst>
              <a:ext uri="{FF2B5EF4-FFF2-40B4-BE49-F238E27FC236}">
                <a16:creationId xmlns="" xmlns:a16="http://schemas.microsoft.com/office/drawing/2014/main" id="{AE00C2FE-0C2A-4E6F-810A-FB8F795530E0}"/>
              </a:ext>
            </a:extLst>
          </p:cNvPr>
          <p:cNvSpPr>
            <a:spLocks noGrp="1"/>
          </p:cNvSpPr>
          <p:nvPr>
            <p:ph type="title"/>
          </p:nvPr>
        </p:nvSpPr>
        <p:spPr/>
        <p:txBody>
          <a:bodyPr/>
          <a:lstStyle/>
          <a:p>
            <a:r>
              <a:rPr lang="de-DE" altLang="de-DE"/>
              <a:t>Unemployment Insurance</a:t>
            </a:r>
          </a:p>
        </p:txBody>
      </p:sp>
      <p:sp>
        <p:nvSpPr>
          <p:cNvPr id="3" name="Inhaltsplatzhalter 2">
            <a:extLst>
              <a:ext uri="{FF2B5EF4-FFF2-40B4-BE49-F238E27FC236}">
                <a16:creationId xmlns="" xmlns:a16="http://schemas.microsoft.com/office/drawing/2014/main" id="{BCC24266-AD6C-492D-8F03-BA4A85F7EE45}"/>
              </a:ext>
            </a:extLst>
          </p:cNvPr>
          <p:cNvSpPr>
            <a:spLocks noGrp="1"/>
          </p:cNvSpPr>
          <p:nvPr>
            <p:ph idx="1"/>
          </p:nvPr>
        </p:nvSpPr>
        <p:spPr/>
        <p:txBody>
          <a:bodyPr/>
          <a:lstStyle/>
          <a:p>
            <a:pPr>
              <a:lnSpc>
                <a:spcPct val="90000"/>
              </a:lnSpc>
              <a:buFont typeface="Wingdings" panose="05000000000000000000" pitchFamily="2" charset="2"/>
              <a:buChar char="Ø"/>
              <a:defRPr/>
            </a:pPr>
            <a:r>
              <a:rPr lang="de-DE" altLang="zh-CN" sz="2400" dirty="0">
                <a:ea typeface="SimSun" pitchFamily="2" charset="-122"/>
              </a:rPr>
              <a:t>The </a:t>
            </a:r>
            <a:r>
              <a:rPr lang="de-DE" altLang="zh-CN" sz="2400" dirty="0" err="1">
                <a:ea typeface="SimSun" pitchFamily="2" charset="-122"/>
              </a:rPr>
              <a:t>duration</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paying</a:t>
            </a:r>
            <a:r>
              <a:rPr lang="de-DE" altLang="zh-CN" sz="2400" dirty="0">
                <a:ea typeface="SimSun" pitchFamily="2" charset="-122"/>
              </a:rPr>
              <a:t> </a:t>
            </a:r>
            <a:r>
              <a:rPr lang="de-DE" altLang="zh-CN" sz="2400" dirty="0" err="1">
                <a:ea typeface="SimSun" pitchFamily="2" charset="-122"/>
              </a:rPr>
              <a:t>this</a:t>
            </a:r>
            <a:r>
              <a:rPr lang="de-DE" altLang="zh-CN" sz="2400" dirty="0">
                <a:ea typeface="SimSun" pitchFamily="2" charset="-122"/>
              </a:rPr>
              <a:t> </a:t>
            </a:r>
            <a:r>
              <a:rPr lang="de-DE" altLang="zh-CN" sz="2400" dirty="0" err="1">
                <a:ea typeface="SimSun" pitchFamily="2" charset="-122"/>
              </a:rPr>
              <a:t>benefit</a:t>
            </a:r>
            <a:r>
              <a:rPr lang="de-DE" altLang="zh-CN" sz="2400" dirty="0">
                <a:ea typeface="SimSun" pitchFamily="2" charset="-122"/>
              </a:rPr>
              <a:t> </a:t>
            </a:r>
            <a:r>
              <a:rPr lang="de-DE" altLang="zh-CN" sz="2400" dirty="0" err="1">
                <a:ea typeface="SimSun" pitchFamily="2" charset="-122"/>
              </a:rPr>
              <a:t>then</a:t>
            </a:r>
            <a:r>
              <a:rPr lang="de-DE" altLang="zh-CN" sz="2400" dirty="0">
                <a:ea typeface="SimSun" pitchFamily="2" charset="-122"/>
              </a:rPr>
              <a:t> </a:t>
            </a:r>
            <a:r>
              <a:rPr lang="de-DE" altLang="zh-CN" sz="2400" dirty="0" err="1">
                <a:ea typeface="SimSun" pitchFamily="2" charset="-122"/>
              </a:rPr>
              <a:t>depends</a:t>
            </a:r>
            <a:r>
              <a:rPr lang="de-DE" altLang="zh-CN" sz="2400" dirty="0">
                <a:ea typeface="SimSun" pitchFamily="2" charset="-122"/>
              </a:rPr>
              <a:t> on</a:t>
            </a:r>
          </a:p>
          <a:p>
            <a:pPr>
              <a:lnSpc>
                <a:spcPct val="90000"/>
              </a:lnSpc>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prior</a:t>
            </a:r>
            <a:r>
              <a:rPr lang="de-DE" altLang="zh-CN" sz="2400" dirty="0">
                <a:ea typeface="SimSun" pitchFamily="2" charset="-122"/>
              </a:rPr>
              <a:t> </a:t>
            </a:r>
            <a:r>
              <a:rPr lang="de-DE" altLang="zh-CN" sz="2400" dirty="0" err="1">
                <a:ea typeface="SimSun" pitchFamily="2" charset="-122"/>
              </a:rPr>
              <a:t>period</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insurance</a:t>
            </a:r>
            <a:endParaRPr lang="de-DE" altLang="zh-CN" sz="2400" dirty="0">
              <a:ea typeface="SimSun" pitchFamily="2" charset="-122"/>
            </a:endParaRPr>
          </a:p>
          <a:p>
            <a:pPr>
              <a:lnSpc>
                <a:spcPct val="90000"/>
              </a:lnSpc>
              <a:buFont typeface="Wingdings" panose="05000000000000000000" pitchFamily="2" charset="2"/>
              <a:buChar char="ü"/>
              <a:defRPr/>
            </a:pPr>
            <a:r>
              <a:rPr lang="de-DE" altLang="zh-CN" sz="2400" dirty="0">
                <a:ea typeface="SimSun" pitchFamily="2" charset="-122"/>
              </a:rPr>
              <a:t>         The </a:t>
            </a:r>
            <a:r>
              <a:rPr lang="de-DE" altLang="zh-CN" sz="2400" dirty="0" err="1">
                <a:ea typeface="SimSun" pitchFamily="2" charset="-122"/>
              </a:rPr>
              <a:t>age</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person</a:t>
            </a:r>
            <a:r>
              <a:rPr lang="de-DE" altLang="zh-CN" sz="2400" dirty="0">
                <a:ea typeface="SimSun" pitchFamily="2" charset="-122"/>
              </a:rPr>
              <a:t> – </a:t>
            </a:r>
            <a:r>
              <a:rPr lang="de-DE" altLang="zh-CN" sz="2400" dirty="0" err="1">
                <a:ea typeface="SimSun" pitchFamily="2" charset="-122"/>
              </a:rPr>
              <a:t>beyond</a:t>
            </a:r>
            <a:r>
              <a:rPr lang="de-DE" altLang="zh-CN" sz="2400" dirty="0">
                <a:ea typeface="SimSun" pitchFamily="2" charset="-122"/>
              </a:rPr>
              <a:t> 55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period</a:t>
            </a:r>
            <a:r>
              <a:rPr lang="de-DE" altLang="zh-CN" sz="2400" dirty="0">
                <a:ea typeface="SimSun" pitchFamily="2" charset="-122"/>
              </a:rPr>
              <a:t> </a:t>
            </a:r>
          </a:p>
          <a:p>
            <a:pPr marL="0" indent="0">
              <a:lnSpc>
                <a:spcPct val="90000"/>
              </a:lnSpc>
              <a:buFontTx/>
              <a:buNone/>
              <a:defRPr/>
            </a:pPr>
            <a:r>
              <a:rPr lang="de-DE" altLang="zh-CN" sz="2400" dirty="0">
                <a:ea typeface="SimSun" pitchFamily="2" charset="-122"/>
              </a:rPr>
              <a:t>             </a:t>
            </a:r>
            <a:r>
              <a:rPr lang="de-DE" altLang="zh-CN" sz="2400" dirty="0" err="1">
                <a:ea typeface="SimSun" pitchFamily="2" charset="-122"/>
              </a:rPr>
              <a:t>gets</a:t>
            </a:r>
            <a:r>
              <a:rPr lang="de-DE" altLang="zh-CN" sz="2400" dirty="0">
                <a:ea typeface="SimSun" pitchFamily="2" charset="-122"/>
              </a:rPr>
              <a:t> </a:t>
            </a:r>
            <a:r>
              <a:rPr lang="de-DE" altLang="zh-CN" sz="2400" dirty="0" err="1">
                <a:ea typeface="SimSun" pitchFamily="2" charset="-122"/>
              </a:rPr>
              <a:t>longer</a:t>
            </a:r>
            <a:r>
              <a:rPr lang="de-DE" altLang="zh-CN" sz="2400" dirty="0">
                <a:ea typeface="SimSun" pitchFamily="2" charset="-122"/>
              </a:rPr>
              <a:t> </a:t>
            </a:r>
            <a:r>
              <a:rPr lang="de-DE" altLang="zh-CN" sz="2400" dirty="0" err="1">
                <a:ea typeface="SimSun" pitchFamily="2" charset="-122"/>
              </a:rPr>
              <a:t>because</a:t>
            </a: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older</a:t>
            </a:r>
            <a:r>
              <a:rPr lang="de-DE" altLang="zh-CN" sz="2400" dirty="0">
                <a:ea typeface="SimSun" pitchFamily="2" charset="-122"/>
              </a:rPr>
              <a:t> </a:t>
            </a:r>
            <a:r>
              <a:rPr lang="de-DE" altLang="zh-CN" sz="2400" dirty="0" err="1">
                <a:ea typeface="SimSun" pitchFamily="2" charset="-122"/>
              </a:rPr>
              <a:t>you</a:t>
            </a:r>
            <a:r>
              <a:rPr lang="de-DE" altLang="zh-CN" sz="2400" dirty="0">
                <a:ea typeface="SimSun" pitchFamily="2" charset="-122"/>
              </a:rPr>
              <a:t> </a:t>
            </a:r>
            <a:r>
              <a:rPr lang="de-DE" altLang="zh-CN" sz="2400" dirty="0" err="1">
                <a:ea typeface="SimSun" pitchFamily="2" charset="-122"/>
              </a:rPr>
              <a:t>are</a:t>
            </a:r>
            <a:r>
              <a:rPr lang="de-DE" altLang="zh-CN" sz="2400" dirty="0">
                <a:ea typeface="SimSun" pitchFamily="2" charset="-122"/>
              </a:rPr>
              <a:t> </a:t>
            </a:r>
            <a:r>
              <a:rPr lang="de-DE" altLang="zh-CN" sz="2400" dirty="0" err="1">
                <a:ea typeface="SimSun" pitchFamily="2" charset="-122"/>
              </a:rPr>
              <a:t>the</a:t>
            </a:r>
            <a:endParaRPr lang="de-DE" altLang="zh-CN" sz="2400" dirty="0">
              <a:ea typeface="SimSun" pitchFamily="2" charset="-122"/>
            </a:endParaRPr>
          </a:p>
          <a:p>
            <a:pPr marL="0" indent="0">
              <a:lnSpc>
                <a:spcPct val="90000"/>
              </a:lnSpc>
              <a:buFontTx/>
              <a:buNone/>
              <a:defRPr/>
            </a:pPr>
            <a:r>
              <a:rPr lang="de-DE" altLang="zh-CN" sz="2400" dirty="0">
                <a:ea typeface="SimSun" pitchFamily="2" charset="-122"/>
              </a:rPr>
              <a:t>             </a:t>
            </a:r>
            <a:r>
              <a:rPr lang="de-DE" altLang="zh-CN" sz="2400" dirty="0" err="1">
                <a:ea typeface="SimSun" pitchFamily="2" charset="-122"/>
              </a:rPr>
              <a:t>more</a:t>
            </a:r>
            <a:r>
              <a:rPr lang="de-DE" altLang="zh-CN" sz="2400" dirty="0">
                <a:ea typeface="SimSun" pitchFamily="2" charset="-122"/>
              </a:rPr>
              <a:t> </a:t>
            </a:r>
            <a:r>
              <a:rPr lang="de-DE" altLang="zh-CN" sz="2400" dirty="0" err="1">
                <a:ea typeface="SimSun" pitchFamily="2" charset="-122"/>
              </a:rPr>
              <a:t>difficult</a:t>
            </a:r>
            <a:r>
              <a:rPr lang="de-DE" altLang="zh-CN" sz="2400" dirty="0">
                <a:ea typeface="SimSun" pitchFamily="2" charset="-122"/>
              </a:rPr>
              <a:t> </a:t>
            </a:r>
            <a:r>
              <a:rPr lang="de-DE" altLang="zh-CN" sz="2400" dirty="0" err="1">
                <a:ea typeface="SimSun" pitchFamily="2" charset="-122"/>
              </a:rPr>
              <a:t>it</a:t>
            </a: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find a </a:t>
            </a:r>
            <a:r>
              <a:rPr lang="de-DE" altLang="zh-CN" sz="2400" dirty="0" err="1">
                <a:ea typeface="SimSun" pitchFamily="2" charset="-122"/>
              </a:rPr>
              <a:t>new</a:t>
            </a:r>
            <a:r>
              <a:rPr lang="de-DE" altLang="zh-CN" sz="2400" dirty="0">
                <a:ea typeface="SimSun" pitchFamily="2" charset="-122"/>
              </a:rPr>
              <a:t> </a:t>
            </a:r>
            <a:r>
              <a:rPr lang="de-DE" altLang="zh-CN" sz="2400" dirty="0" err="1">
                <a:ea typeface="SimSun" pitchFamily="2" charset="-122"/>
              </a:rPr>
              <a:t>job</a:t>
            </a:r>
            <a:r>
              <a:rPr lang="de-DE" altLang="zh-CN" sz="2400" dirty="0">
                <a:ea typeface="SimSun" pitchFamily="2" charset="-122"/>
              </a:rPr>
              <a:t>. </a:t>
            </a:r>
          </a:p>
          <a:p>
            <a:pPr>
              <a:lnSpc>
                <a:spcPct val="90000"/>
              </a:lnSpc>
              <a:buFont typeface="Wingdings" panose="05000000000000000000" pitchFamily="2" charset="2"/>
              <a:buChar char="ü"/>
              <a:defRPr/>
            </a:pPr>
            <a:r>
              <a:rPr lang="de-DE" altLang="zh-CN" sz="2400" dirty="0">
                <a:ea typeface="SimSun" pitchFamily="2" charset="-122"/>
              </a:rPr>
              <a:t>          The </a:t>
            </a:r>
            <a:r>
              <a:rPr lang="de-DE" altLang="zh-CN" sz="2400" dirty="0" err="1">
                <a:ea typeface="SimSun" pitchFamily="2" charset="-122"/>
              </a:rPr>
              <a:t>period</a:t>
            </a:r>
            <a:r>
              <a:rPr lang="de-DE" altLang="zh-CN" sz="2400" dirty="0">
                <a:ea typeface="SimSun" pitchFamily="2" charset="-122"/>
              </a:rPr>
              <a:t> </a:t>
            </a:r>
            <a:r>
              <a:rPr lang="de-DE" altLang="zh-CN" sz="2400" dirty="0" err="1">
                <a:ea typeface="SimSun" pitchFamily="2" charset="-122"/>
              </a:rPr>
              <a:t>ranges</a:t>
            </a:r>
            <a:r>
              <a:rPr lang="de-DE" altLang="zh-CN" sz="2400" dirty="0">
                <a:ea typeface="SimSun" pitchFamily="2" charset="-122"/>
              </a:rPr>
              <a:t> </a:t>
            </a:r>
            <a:r>
              <a:rPr lang="de-DE" altLang="zh-CN" sz="2400" dirty="0" err="1">
                <a:ea typeface="SimSun" pitchFamily="2" charset="-122"/>
              </a:rPr>
              <a:t>from</a:t>
            </a:r>
            <a:r>
              <a:rPr lang="de-DE" altLang="zh-CN" sz="2400" dirty="0">
                <a:ea typeface="SimSun" pitchFamily="2" charset="-122"/>
              </a:rPr>
              <a:t> 6 </a:t>
            </a:r>
            <a:r>
              <a:rPr lang="de-DE" altLang="zh-CN" sz="2400" dirty="0" err="1">
                <a:ea typeface="SimSun" pitchFamily="2" charset="-122"/>
              </a:rPr>
              <a:t>months</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three</a:t>
            </a:r>
            <a:r>
              <a:rPr lang="de-DE" altLang="zh-CN" sz="2400" dirty="0">
                <a:ea typeface="SimSun" pitchFamily="2" charset="-122"/>
              </a:rPr>
              <a:t> </a:t>
            </a:r>
          </a:p>
          <a:p>
            <a:pPr marL="0" indent="0">
              <a:lnSpc>
                <a:spcPct val="90000"/>
              </a:lnSpc>
              <a:buFontTx/>
              <a:buNone/>
              <a:defRPr/>
            </a:pPr>
            <a:r>
              <a:rPr lang="de-DE" altLang="zh-CN" sz="2400" dirty="0">
                <a:ea typeface="SimSun" pitchFamily="2" charset="-122"/>
              </a:rPr>
              <a:t>             </a:t>
            </a:r>
            <a:r>
              <a:rPr lang="de-DE" altLang="zh-CN" sz="2400" dirty="0" err="1">
                <a:ea typeface="SimSun" pitchFamily="2" charset="-122"/>
              </a:rPr>
              <a:t>years</a:t>
            </a:r>
            <a:endParaRPr lang="de-DE" altLang="zh-CN" sz="2400" dirty="0">
              <a:ea typeface="SimSun" pitchFamily="2" charset="-122"/>
            </a:endParaRPr>
          </a:p>
          <a:p>
            <a:pPr>
              <a:lnSpc>
                <a:spcPct val="90000"/>
              </a:lnSpc>
              <a:buFont typeface="Wingdings" panose="05000000000000000000" pitchFamily="2" charset="2"/>
              <a:buChar char="Ø"/>
              <a:defRPr/>
            </a:pPr>
            <a:r>
              <a:rPr lang="de-DE" altLang="zh-CN" sz="2400" dirty="0">
                <a:ea typeface="SimSun" pitchFamily="2" charset="-122"/>
              </a:rPr>
              <a:t>The </a:t>
            </a:r>
            <a:r>
              <a:rPr lang="de-DE" altLang="zh-CN" sz="2400" dirty="0" err="1">
                <a:ea typeface="SimSun" pitchFamily="2" charset="-122"/>
              </a:rPr>
              <a:t>benefit</a:t>
            </a: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t>
            </a:r>
            <a:r>
              <a:rPr lang="de-DE" altLang="zh-CN" sz="2400" dirty="0" err="1">
                <a:ea typeface="SimSun" pitchFamily="2" charset="-122"/>
              </a:rPr>
              <a:t>expressed</a:t>
            </a:r>
            <a:r>
              <a:rPr lang="de-DE" altLang="zh-CN" sz="2400" dirty="0">
                <a:ea typeface="SimSun" pitchFamily="2" charset="-122"/>
              </a:rPr>
              <a:t> in a </a:t>
            </a:r>
            <a:r>
              <a:rPr lang="de-DE" altLang="zh-CN" sz="2400" dirty="0" err="1">
                <a:ea typeface="SimSun" pitchFamily="2" charset="-122"/>
              </a:rPr>
              <a:t>percentage</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former</a:t>
            </a:r>
            <a:r>
              <a:rPr lang="de-DE" altLang="zh-CN" sz="2400" dirty="0">
                <a:ea typeface="SimSun" pitchFamily="2" charset="-122"/>
              </a:rPr>
              <a:t> </a:t>
            </a:r>
            <a:r>
              <a:rPr lang="de-DE" altLang="zh-CN" sz="2400" dirty="0" err="1">
                <a:ea typeface="SimSun" pitchFamily="2" charset="-122"/>
              </a:rPr>
              <a:t>income</a:t>
            </a:r>
            <a:r>
              <a:rPr lang="de-DE" altLang="zh-CN" sz="2400" dirty="0">
                <a:ea typeface="SimSun" pitchFamily="2" charset="-122"/>
              </a:rPr>
              <a:t>; 67 % in </a:t>
            </a:r>
            <a:r>
              <a:rPr lang="de-DE" altLang="zh-CN" sz="2400" dirty="0" err="1">
                <a:ea typeface="SimSun" pitchFamily="2" charset="-122"/>
              </a:rPr>
              <a:t>case</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an </a:t>
            </a:r>
            <a:r>
              <a:rPr lang="de-DE" altLang="zh-CN" sz="2400" dirty="0" err="1">
                <a:ea typeface="SimSun" pitchFamily="2" charset="-122"/>
              </a:rPr>
              <a:t>unemployed</a:t>
            </a:r>
            <a:r>
              <a:rPr lang="de-DE" altLang="zh-CN" sz="2400" dirty="0">
                <a:ea typeface="SimSun" pitchFamily="2" charset="-122"/>
              </a:rPr>
              <a:t> </a:t>
            </a:r>
            <a:r>
              <a:rPr lang="de-DE" altLang="zh-CN" sz="2400" dirty="0" err="1">
                <a:ea typeface="SimSun" pitchFamily="2" charset="-122"/>
              </a:rPr>
              <a:t>with</a:t>
            </a:r>
            <a:r>
              <a:rPr lang="de-DE" altLang="zh-CN" sz="2400" dirty="0">
                <a:ea typeface="SimSun" pitchFamily="2" charset="-122"/>
              </a:rPr>
              <a:t> </a:t>
            </a:r>
            <a:r>
              <a:rPr lang="de-DE" altLang="zh-CN" sz="2400" dirty="0" err="1">
                <a:ea typeface="SimSun" pitchFamily="2" charset="-122"/>
              </a:rPr>
              <a:t>children</a:t>
            </a:r>
            <a:r>
              <a:rPr lang="de-DE" altLang="zh-CN" sz="2400" dirty="0">
                <a:ea typeface="SimSun" pitchFamily="2" charset="-122"/>
              </a:rPr>
              <a:t> </a:t>
            </a:r>
            <a:r>
              <a:rPr lang="de-DE" altLang="zh-CN" sz="2400" dirty="0" err="1">
                <a:ea typeface="SimSun" pitchFamily="2" charset="-122"/>
              </a:rPr>
              <a:t>and</a:t>
            </a:r>
            <a:r>
              <a:rPr lang="de-DE" altLang="zh-CN" sz="2400" dirty="0">
                <a:ea typeface="SimSun" pitchFamily="2" charset="-122"/>
              </a:rPr>
              <a:t> 60 % in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other</a:t>
            </a:r>
            <a:r>
              <a:rPr lang="de-DE" altLang="zh-CN" sz="2400" dirty="0">
                <a:ea typeface="SimSun" pitchFamily="2" charset="-122"/>
              </a:rPr>
              <a:t> </a:t>
            </a:r>
            <a:r>
              <a:rPr lang="de-DE" altLang="zh-CN" sz="2400" dirty="0" err="1">
                <a:ea typeface="SimSun" pitchFamily="2" charset="-122"/>
              </a:rPr>
              <a:t>cases</a:t>
            </a:r>
            <a:endParaRPr lang="de-DE" altLang="zh-CN" sz="2400" dirty="0">
              <a:ea typeface="SimSun" pitchFamily="2" charset="-122"/>
            </a:endParaRPr>
          </a:p>
          <a:p>
            <a:pPr>
              <a:defRPr/>
            </a:pPr>
            <a:endParaRPr lang="de-DE"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a:extLst>
              <a:ext uri="{FF2B5EF4-FFF2-40B4-BE49-F238E27FC236}">
                <a16:creationId xmlns="" xmlns:a16="http://schemas.microsoft.com/office/drawing/2014/main" id="{40C37EE7-CDAB-4F55-ACDE-6FB332D9CCF6}"/>
              </a:ext>
            </a:extLst>
          </p:cNvPr>
          <p:cNvSpPr>
            <a:spLocks noGrp="1"/>
          </p:cNvSpPr>
          <p:nvPr>
            <p:ph type="title"/>
          </p:nvPr>
        </p:nvSpPr>
        <p:spPr/>
        <p:txBody>
          <a:bodyPr/>
          <a:lstStyle/>
          <a:p>
            <a:r>
              <a:rPr lang="de-DE" altLang="de-DE"/>
              <a:t>Unemployment</a:t>
            </a:r>
          </a:p>
        </p:txBody>
      </p:sp>
      <p:sp>
        <p:nvSpPr>
          <p:cNvPr id="3" name="Inhaltsplatzhalter 2">
            <a:extLst>
              <a:ext uri="{FF2B5EF4-FFF2-40B4-BE49-F238E27FC236}">
                <a16:creationId xmlns="" xmlns:a16="http://schemas.microsoft.com/office/drawing/2014/main" id="{E808F11A-9DEE-4026-876A-FE5295842F98}"/>
              </a:ext>
            </a:extLst>
          </p:cNvPr>
          <p:cNvSpPr>
            <a:spLocks noGrp="1"/>
          </p:cNvSpPr>
          <p:nvPr>
            <p:ph idx="1"/>
          </p:nvPr>
        </p:nvSpPr>
        <p:spPr/>
        <p:txBody>
          <a:bodyPr/>
          <a:lstStyle/>
          <a:p>
            <a:pPr>
              <a:buFontTx/>
              <a:buBlip>
                <a:blip r:embed="rId2"/>
              </a:buBlip>
              <a:defRPr/>
            </a:pPr>
            <a:r>
              <a:rPr lang="de-DE" altLang="zh-CN" sz="2400" dirty="0" err="1">
                <a:ea typeface="SimSun" pitchFamily="2" charset="-122"/>
              </a:rPr>
              <a:t>Means-tested</a:t>
            </a:r>
            <a:r>
              <a:rPr lang="de-DE" altLang="zh-CN" sz="2400" dirty="0">
                <a:ea typeface="SimSun" pitchFamily="2" charset="-122"/>
              </a:rPr>
              <a:t> </a:t>
            </a:r>
            <a:r>
              <a:rPr lang="de-DE" altLang="zh-CN" sz="2400" dirty="0" err="1">
                <a:ea typeface="SimSun" pitchFamily="2" charset="-122"/>
              </a:rPr>
              <a:t>unemployment</a:t>
            </a:r>
            <a:r>
              <a:rPr lang="de-DE" altLang="zh-CN" sz="2400" dirty="0">
                <a:ea typeface="SimSun" pitchFamily="2" charset="-122"/>
              </a:rPr>
              <a:t> </a:t>
            </a:r>
            <a:r>
              <a:rPr lang="de-DE" altLang="zh-CN" sz="2400" dirty="0" err="1">
                <a:ea typeface="SimSun" pitchFamily="2" charset="-122"/>
              </a:rPr>
              <a:t>benefit</a:t>
            </a:r>
            <a:endParaRPr lang="de-DE" altLang="zh-CN" sz="2400" dirty="0">
              <a:ea typeface="SimSun" pitchFamily="2" charset="-122"/>
            </a:endParaRPr>
          </a:p>
          <a:p>
            <a:pPr>
              <a:lnSpc>
                <a:spcPct val="80000"/>
              </a:lnSpc>
              <a:buFont typeface="Wingdings" panose="05000000000000000000" pitchFamily="2" charset="2"/>
              <a:buChar char="Ø"/>
              <a:defRPr/>
            </a:pPr>
            <a:r>
              <a:rPr lang="de-DE" altLang="zh-CN" sz="2400" dirty="0">
                <a:ea typeface="SimSun" pitchFamily="2" charset="-122"/>
              </a:rPr>
              <a:t>The </a:t>
            </a:r>
            <a:r>
              <a:rPr lang="de-DE" altLang="zh-CN" sz="2400" dirty="0" err="1">
                <a:ea typeface="SimSun" pitchFamily="2" charset="-122"/>
              </a:rPr>
              <a:t>unemployment</a:t>
            </a:r>
            <a:r>
              <a:rPr lang="de-DE" altLang="zh-CN" sz="2400" dirty="0">
                <a:ea typeface="SimSun" pitchFamily="2" charset="-122"/>
              </a:rPr>
              <a:t> </a:t>
            </a:r>
            <a:r>
              <a:rPr lang="de-DE" altLang="zh-CN" sz="2400" dirty="0" err="1">
                <a:ea typeface="SimSun" pitchFamily="2" charset="-122"/>
              </a:rPr>
              <a:t>benefit</a:t>
            </a:r>
            <a:r>
              <a:rPr lang="de-DE" altLang="zh-CN" sz="2400" dirty="0">
                <a:ea typeface="SimSun" pitchFamily="2" charset="-122"/>
              </a:rPr>
              <a:t> </a:t>
            </a:r>
            <a:r>
              <a:rPr lang="de-DE" altLang="zh-CN" sz="2400" dirty="0" err="1">
                <a:ea typeface="SimSun" pitchFamily="2" charset="-122"/>
              </a:rPr>
              <a:t>explained</a:t>
            </a:r>
            <a:r>
              <a:rPr lang="de-DE" altLang="zh-CN" sz="2400" dirty="0">
                <a:ea typeface="SimSun" pitchFamily="2" charset="-122"/>
              </a:rPr>
              <a:t> </a:t>
            </a:r>
            <a:r>
              <a:rPr lang="de-DE" altLang="zh-CN" sz="2400" dirty="0" err="1">
                <a:ea typeface="SimSun" pitchFamily="2" charset="-122"/>
              </a:rPr>
              <a:t>before</a:t>
            </a:r>
            <a:r>
              <a:rPr lang="de-DE" altLang="zh-CN" sz="2400" dirty="0">
                <a:ea typeface="SimSun" pitchFamily="2" charset="-122"/>
              </a:rPr>
              <a:t> </a:t>
            </a:r>
            <a:r>
              <a:rPr lang="de-DE" altLang="zh-CN" sz="2400" dirty="0" err="1">
                <a:ea typeface="SimSun" pitchFamily="2" charset="-122"/>
              </a:rPr>
              <a:t>you</a:t>
            </a:r>
            <a:r>
              <a:rPr lang="de-DE" altLang="zh-CN" sz="2400" dirty="0">
                <a:ea typeface="SimSun" pitchFamily="2" charset="-122"/>
              </a:rPr>
              <a:t> </a:t>
            </a:r>
            <a:r>
              <a:rPr lang="de-DE" altLang="zh-CN" sz="2400" dirty="0" err="1">
                <a:ea typeface="SimSun" pitchFamily="2" charset="-122"/>
              </a:rPr>
              <a:t>receive</a:t>
            </a:r>
            <a:r>
              <a:rPr lang="de-DE" altLang="zh-CN" sz="2400" dirty="0">
                <a:ea typeface="SimSun" pitchFamily="2" charset="-122"/>
              </a:rPr>
              <a:t> </a:t>
            </a:r>
            <a:r>
              <a:rPr lang="de-DE" altLang="zh-CN" sz="2400" dirty="0" err="1">
                <a:ea typeface="SimSun" pitchFamily="2" charset="-122"/>
              </a:rPr>
              <a:t>without</a:t>
            </a:r>
            <a:r>
              <a:rPr lang="de-DE" altLang="zh-CN" sz="2400" dirty="0">
                <a:ea typeface="SimSun" pitchFamily="2" charset="-122"/>
              </a:rPr>
              <a:t> </a:t>
            </a:r>
            <a:r>
              <a:rPr lang="de-DE" altLang="zh-CN" sz="2400" dirty="0" err="1">
                <a:ea typeface="SimSun" pitchFamily="2" charset="-122"/>
              </a:rPr>
              <a:t>means</a:t>
            </a:r>
            <a:r>
              <a:rPr lang="de-DE" altLang="zh-CN" sz="2400" dirty="0">
                <a:ea typeface="SimSun" pitchFamily="2" charset="-122"/>
              </a:rPr>
              <a:t> </a:t>
            </a:r>
            <a:r>
              <a:rPr lang="de-DE" altLang="zh-CN" sz="2400" dirty="0" err="1">
                <a:ea typeface="SimSun" pitchFamily="2" charset="-122"/>
              </a:rPr>
              <a:t>test</a:t>
            </a:r>
            <a:r>
              <a:rPr lang="de-DE" altLang="zh-CN" sz="2400" dirty="0">
                <a:ea typeface="SimSun" pitchFamily="2" charset="-122"/>
              </a:rPr>
              <a:t> – like </a:t>
            </a:r>
            <a:r>
              <a:rPr lang="de-DE" altLang="zh-CN" sz="2400" dirty="0" err="1">
                <a:ea typeface="SimSun" pitchFamily="2" charset="-122"/>
              </a:rPr>
              <a:t>generally</a:t>
            </a:r>
            <a:r>
              <a:rPr lang="de-DE" altLang="zh-CN" sz="2400" dirty="0">
                <a:ea typeface="SimSun" pitchFamily="2" charset="-122"/>
              </a:rPr>
              <a:t> all </a:t>
            </a:r>
            <a:r>
              <a:rPr lang="de-DE" altLang="zh-CN" sz="2400" dirty="0" err="1">
                <a:ea typeface="SimSun" pitchFamily="2" charset="-122"/>
              </a:rPr>
              <a:t>social</a:t>
            </a:r>
            <a:r>
              <a:rPr lang="de-DE" altLang="zh-CN" sz="2400" dirty="0">
                <a:ea typeface="SimSun" pitchFamily="2" charset="-122"/>
              </a:rPr>
              <a:t> </a:t>
            </a:r>
            <a:r>
              <a:rPr lang="de-DE" altLang="zh-CN" sz="2400" dirty="0" err="1">
                <a:ea typeface="SimSun" pitchFamily="2" charset="-122"/>
              </a:rPr>
              <a:t>insurance</a:t>
            </a:r>
            <a:r>
              <a:rPr lang="de-DE" altLang="zh-CN" sz="2400" dirty="0">
                <a:ea typeface="SimSun" pitchFamily="2" charset="-122"/>
              </a:rPr>
              <a:t> </a:t>
            </a:r>
            <a:r>
              <a:rPr lang="de-DE" altLang="zh-CN" sz="2400" dirty="0" err="1">
                <a:ea typeface="SimSun" pitchFamily="2" charset="-122"/>
              </a:rPr>
              <a:t>benefits</a:t>
            </a:r>
            <a:r>
              <a:rPr lang="de-DE" altLang="zh-CN" sz="2400" dirty="0">
                <a:ea typeface="SimSun" pitchFamily="2" charset="-122"/>
              </a:rPr>
              <a:t> in Germany</a:t>
            </a:r>
          </a:p>
          <a:p>
            <a:pPr>
              <a:lnSpc>
                <a:spcPct val="80000"/>
              </a:lnSpc>
              <a:buFont typeface="Wingdings" panose="05000000000000000000" pitchFamily="2" charset="2"/>
              <a:buChar char="Ø"/>
              <a:defRPr/>
            </a:pPr>
            <a:r>
              <a:rPr lang="de-DE" altLang="zh-CN" sz="2400" dirty="0" err="1">
                <a:ea typeface="SimSun" pitchFamily="2" charset="-122"/>
              </a:rPr>
              <a:t>If</a:t>
            </a: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period</a:t>
            </a:r>
            <a:r>
              <a:rPr lang="de-DE" altLang="zh-CN" sz="2400" dirty="0">
                <a:ea typeface="SimSun" pitchFamily="2" charset="-122"/>
              </a:rPr>
              <a:t> </a:t>
            </a:r>
            <a:r>
              <a:rPr lang="de-DE" altLang="zh-CN" sz="2400" dirty="0" err="1">
                <a:ea typeface="SimSun" pitchFamily="2" charset="-122"/>
              </a:rPr>
              <a:t>for</a:t>
            </a: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unemployment</a:t>
            </a:r>
            <a:r>
              <a:rPr lang="de-DE" altLang="zh-CN" sz="2400" dirty="0">
                <a:ea typeface="SimSun" pitchFamily="2" charset="-122"/>
              </a:rPr>
              <a:t> </a:t>
            </a:r>
            <a:r>
              <a:rPr lang="de-DE" altLang="zh-CN" sz="2400" dirty="0" err="1">
                <a:ea typeface="SimSun" pitchFamily="2" charset="-122"/>
              </a:rPr>
              <a:t>benefit</a:t>
            </a:r>
            <a:r>
              <a:rPr lang="de-DE" altLang="zh-CN" sz="2400" dirty="0">
                <a:ea typeface="SimSun" pitchFamily="2" charset="-122"/>
              </a:rPr>
              <a:t>  </a:t>
            </a:r>
            <a:r>
              <a:rPr lang="de-DE" altLang="zh-CN" sz="2400" dirty="0" err="1">
                <a:ea typeface="SimSun" pitchFamily="2" charset="-122"/>
              </a:rPr>
              <a:t>mentioned</a:t>
            </a:r>
            <a:r>
              <a:rPr lang="de-DE" altLang="zh-CN" sz="2400" dirty="0">
                <a:ea typeface="SimSun" pitchFamily="2" charset="-122"/>
              </a:rPr>
              <a:t> </a:t>
            </a:r>
            <a:r>
              <a:rPr lang="de-DE" altLang="zh-CN" sz="2400" dirty="0" err="1">
                <a:ea typeface="SimSun" pitchFamily="2" charset="-122"/>
              </a:rPr>
              <a:t>has</a:t>
            </a:r>
            <a:r>
              <a:rPr lang="de-DE" altLang="zh-CN" sz="2400" dirty="0">
                <a:ea typeface="SimSun" pitchFamily="2" charset="-122"/>
              </a:rPr>
              <a:t> </a:t>
            </a:r>
            <a:r>
              <a:rPr lang="de-DE" altLang="zh-CN" sz="2400" dirty="0" err="1">
                <a:ea typeface="SimSun" pitchFamily="2" charset="-122"/>
              </a:rPr>
              <a:t>ended</a:t>
            </a:r>
            <a:r>
              <a:rPr lang="de-DE" altLang="zh-CN" sz="2400" dirty="0">
                <a:ea typeface="SimSun" pitchFamily="2" charset="-122"/>
              </a:rPr>
              <a:t>  </a:t>
            </a:r>
            <a:r>
              <a:rPr lang="de-DE" altLang="zh-CN" sz="2400" dirty="0" err="1">
                <a:ea typeface="SimSun" pitchFamily="2" charset="-122"/>
              </a:rPr>
              <a:t>or</a:t>
            </a:r>
            <a:r>
              <a:rPr lang="de-DE" altLang="zh-CN" sz="2400" dirty="0">
                <a:ea typeface="SimSun" pitchFamily="2" charset="-122"/>
              </a:rPr>
              <a:t> a </a:t>
            </a:r>
            <a:r>
              <a:rPr lang="de-DE" altLang="zh-CN" sz="2400" dirty="0" err="1">
                <a:ea typeface="SimSun" pitchFamily="2" charset="-122"/>
              </a:rPr>
              <a:t>person</a:t>
            </a:r>
            <a:r>
              <a:rPr lang="de-DE" altLang="zh-CN" sz="2400" dirty="0">
                <a:ea typeface="SimSun" pitchFamily="2" charset="-122"/>
              </a:rPr>
              <a:t> </a:t>
            </a:r>
            <a:r>
              <a:rPr lang="de-DE" altLang="zh-CN" sz="2400" dirty="0" err="1">
                <a:ea typeface="SimSun" pitchFamily="2" charset="-122"/>
              </a:rPr>
              <a:t>has</a:t>
            </a:r>
            <a:r>
              <a:rPr lang="de-DE" altLang="zh-CN" sz="2400" dirty="0">
                <a:ea typeface="SimSun" pitchFamily="2" charset="-122"/>
              </a:rPr>
              <a:t> </a:t>
            </a:r>
            <a:r>
              <a:rPr lang="de-DE" altLang="zh-CN" sz="2400" dirty="0" err="1">
                <a:ea typeface="SimSun" pitchFamily="2" charset="-122"/>
              </a:rPr>
              <a:t>no</a:t>
            </a:r>
            <a:r>
              <a:rPr lang="de-DE" altLang="zh-CN" sz="2400" dirty="0">
                <a:ea typeface="SimSun" pitchFamily="2" charset="-122"/>
              </a:rPr>
              <a:t> </a:t>
            </a:r>
            <a:r>
              <a:rPr lang="de-DE" altLang="zh-CN" sz="2400" dirty="0" err="1">
                <a:ea typeface="SimSun" pitchFamily="2" charset="-122"/>
              </a:rPr>
              <a:t>insurance</a:t>
            </a:r>
            <a:r>
              <a:rPr lang="de-DE" altLang="zh-CN" sz="2400" dirty="0">
                <a:ea typeface="SimSun" pitchFamily="2" charset="-122"/>
              </a:rPr>
              <a:t> </a:t>
            </a:r>
            <a:r>
              <a:rPr lang="de-DE" altLang="zh-CN" sz="2400" dirty="0" err="1">
                <a:ea typeface="SimSun" pitchFamily="2" charset="-122"/>
              </a:rPr>
              <a:t>record</a:t>
            </a:r>
            <a:r>
              <a:rPr lang="de-DE" altLang="zh-CN" sz="2400" dirty="0">
                <a:ea typeface="SimSun" pitchFamily="2" charset="-122"/>
              </a:rPr>
              <a:t> at all </a:t>
            </a:r>
          </a:p>
          <a:p>
            <a:pPr>
              <a:lnSpc>
                <a:spcPct val="80000"/>
              </a:lnSpc>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this</a:t>
            </a:r>
            <a:r>
              <a:rPr lang="de-DE" altLang="zh-CN" sz="2400" dirty="0">
                <a:ea typeface="SimSun" pitchFamily="2" charset="-122"/>
              </a:rPr>
              <a:t> </a:t>
            </a:r>
            <a:r>
              <a:rPr lang="de-DE" altLang="zh-CN" sz="2400" dirty="0" err="1">
                <a:ea typeface="SimSun" pitchFamily="2" charset="-122"/>
              </a:rPr>
              <a:t>person</a:t>
            </a:r>
            <a:r>
              <a:rPr lang="de-DE" altLang="zh-CN" sz="2400" dirty="0">
                <a:ea typeface="SimSun" pitchFamily="2" charset="-122"/>
              </a:rPr>
              <a:t> </a:t>
            </a:r>
            <a:r>
              <a:rPr lang="de-DE" altLang="zh-CN" sz="2400" dirty="0" err="1">
                <a:ea typeface="SimSun" pitchFamily="2" charset="-122"/>
              </a:rPr>
              <a:t>may</a:t>
            </a:r>
            <a:r>
              <a:rPr lang="de-DE" altLang="zh-CN" sz="2400" dirty="0">
                <a:ea typeface="SimSun" pitchFamily="2" charset="-122"/>
              </a:rPr>
              <a:t> </a:t>
            </a:r>
            <a:r>
              <a:rPr lang="de-DE" altLang="zh-CN" sz="2400" dirty="0" err="1">
                <a:ea typeface="SimSun" pitchFamily="2" charset="-122"/>
              </a:rPr>
              <a:t>receive</a:t>
            </a:r>
            <a:r>
              <a:rPr lang="de-DE" altLang="zh-CN" sz="2400" dirty="0">
                <a:ea typeface="SimSun" pitchFamily="2" charset="-122"/>
              </a:rPr>
              <a:t> a </a:t>
            </a:r>
            <a:r>
              <a:rPr lang="de-DE" altLang="zh-CN" sz="2400" dirty="0" err="1">
                <a:ea typeface="SimSun" pitchFamily="2" charset="-122"/>
              </a:rPr>
              <a:t>special</a:t>
            </a:r>
            <a:r>
              <a:rPr lang="de-DE" altLang="zh-CN" sz="2400" dirty="0">
                <a:ea typeface="SimSun" pitchFamily="2" charset="-122"/>
              </a:rPr>
              <a:t>  </a:t>
            </a:r>
            <a:r>
              <a:rPr lang="de-DE" altLang="zh-CN" sz="2400" dirty="0" err="1">
                <a:ea typeface="SimSun" pitchFamily="2" charset="-122"/>
              </a:rPr>
              <a:t>means-tested</a:t>
            </a:r>
            <a:endParaRPr lang="de-DE" altLang="zh-CN" sz="2400" dirty="0">
              <a:ea typeface="SimSun" pitchFamily="2" charset="-122"/>
            </a:endParaRPr>
          </a:p>
          <a:p>
            <a:pPr marL="0" indent="0">
              <a:lnSpc>
                <a:spcPct val="80000"/>
              </a:lnSpc>
              <a:buFontTx/>
              <a:buNone/>
              <a:defRPr/>
            </a:pPr>
            <a:r>
              <a:rPr lang="de-DE" altLang="zh-CN" sz="2400" dirty="0">
                <a:ea typeface="SimSun" pitchFamily="2" charset="-122"/>
              </a:rPr>
              <a:t>         </a:t>
            </a:r>
            <a:r>
              <a:rPr lang="de-DE" altLang="zh-CN" sz="2400" dirty="0" err="1">
                <a:ea typeface="SimSun" pitchFamily="2" charset="-122"/>
              </a:rPr>
              <a:t>assistance</a:t>
            </a:r>
            <a:r>
              <a:rPr lang="de-DE" altLang="zh-CN" sz="2400" dirty="0">
                <a:ea typeface="SimSun" pitchFamily="2" charset="-122"/>
              </a:rPr>
              <a:t> </a:t>
            </a:r>
            <a:r>
              <a:rPr lang="de-DE" altLang="zh-CN" sz="2400" dirty="0" err="1">
                <a:ea typeface="SimSun" pitchFamily="2" charset="-122"/>
              </a:rPr>
              <a:t>benefit</a:t>
            </a:r>
            <a:r>
              <a:rPr lang="de-DE" altLang="zh-CN" sz="2400" dirty="0">
                <a:ea typeface="SimSun" pitchFamily="2" charset="-122"/>
              </a:rPr>
              <a:t> </a:t>
            </a:r>
            <a:r>
              <a:rPr lang="de-DE" altLang="zh-CN" sz="2400" dirty="0" err="1">
                <a:ea typeface="SimSun" pitchFamily="2" charset="-122"/>
              </a:rPr>
              <a:t>which</a:t>
            </a: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t>
            </a:r>
            <a:r>
              <a:rPr lang="de-DE" altLang="zh-CN" sz="2400" dirty="0" err="1">
                <a:ea typeface="SimSun" pitchFamily="2" charset="-122"/>
              </a:rPr>
              <a:t>paid</a:t>
            </a:r>
            <a:r>
              <a:rPr lang="de-DE" altLang="zh-CN" sz="2400" dirty="0">
                <a:ea typeface="SimSun" pitchFamily="2" charset="-122"/>
              </a:rPr>
              <a:t> </a:t>
            </a:r>
            <a:r>
              <a:rPr lang="de-DE" altLang="zh-CN" sz="2400" dirty="0" err="1">
                <a:ea typeface="SimSun" pitchFamily="2" charset="-122"/>
              </a:rPr>
              <a:t>generally</a:t>
            </a:r>
            <a:endParaRPr lang="de-DE" altLang="zh-CN" sz="2400" dirty="0">
              <a:ea typeface="SimSun" pitchFamily="2" charset="-122"/>
            </a:endParaRPr>
          </a:p>
          <a:p>
            <a:pPr marL="0" indent="0">
              <a:lnSpc>
                <a:spcPct val="80000"/>
              </a:lnSpc>
              <a:buFontTx/>
              <a:buNone/>
              <a:defRPr/>
            </a:pPr>
            <a:r>
              <a:rPr lang="de-DE" altLang="zh-CN" sz="2400" dirty="0">
                <a:ea typeface="SimSun" pitchFamily="2" charset="-122"/>
              </a:rPr>
              <a:t>         </a:t>
            </a:r>
            <a:r>
              <a:rPr lang="de-DE" altLang="zh-CN" sz="2400" dirty="0" err="1">
                <a:ea typeface="SimSun" pitchFamily="2" charset="-122"/>
              </a:rPr>
              <a:t>without</a:t>
            </a:r>
            <a:r>
              <a:rPr lang="de-DE" altLang="zh-CN" sz="2400" dirty="0">
                <a:ea typeface="SimSun" pitchFamily="2" charset="-122"/>
              </a:rPr>
              <a:t> a time </a:t>
            </a:r>
            <a:r>
              <a:rPr lang="de-DE" altLang="zh-CN" sz="2400" dirty="0" err="1">
                <a:ea typeface="SimSun" pitchFamily="2" charset="-122"/>
              </a:rPr>
              <a:t>limit</a:t>
            </a:r>
            <a:r>
              <a:rPr lang="de-DE" altLang="zh-CN" sz="2400" dirty="0">
                <a:ea typeface="SimSun" pitchFamily="2" charset="-122"/>
              </a:rPr>
              <a:t> but </a:t>
            </a:r>
          </a:p>
          <a:p>
            <a:pPr>
              <a:lnSpc>
                <a:spcPct val="80000"/>
              </a:lnSpc>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person</a:t>
            </a:r>
            <a:r>
              <a:rPr lang="de-DE" altLang="zh-CN" sz="2400" dirty="0">
                <a:ea typeface="SimSun" pitchFamily="2" charset="-122"/>
              </a:rPr>
              <a:t> </a:t>
            </a:r>
            <a:r>
              <a:rPr lang="de-DE" altLang="zh-CN" sz="2400" dirty="0" err="1">
                <a:ea typeface="SimSun" pitchFamily="2" charset="-122"/>
              </a:rPr>
              <a:t>always</a:t>
            </a:r>
            <a:r>
              <a:rPr lang="de-DE" altLang="zh-CN" sz="2400" dirty="0">
                <a:ea typeface="SimSun" pitchFamily="2" charset="-122"/>
              </a:rPr>
              <a:t> </a:t>
            </a:r>
            <a:r>
              <a:rPr lang="de-DE" altLang="zh-CN" sz="2400" dirty="0" err="1">
                <a:ea typeface="SimSun" pitchFamily="2" charset="-122"/>
              </a:rPr>
              <a:t>has</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be</a:t>
            </a:r>
            <a:r>
              <a:rPr lang="de-DE" altLang="zh-CN" sz="2400" dirty="0">
                <a:ea typeface="SimSun" pitchFamily="2" charset="-122"/>
              </a:rPr>
              <a:t> </a:t>
            </a:r>
            <a:r>
              <a:rPr lang="de-DE" altLang="zh-CN" sz="2400" dirty="0" err="1">
                <a:ea typeface="SimSun" pitchFamily="2" charset="-122"/>
              </a:rPr>
              <a:t>willing</a:t>
            </a:r>
            <a:r>
              <a:rPr lang="de-DE" altLang="zh-CN" sz="2400" dirty="0">
                <a:ea typeface="SimSun" pitchFamily="2" charset="-122"/>
              </a:rPr>
              <a:t> </a:t>
            </a:r>
            <a:r>
              <a:rPr lang="de-DE" altLang="zh-CN" sz="2400" dirty="0" err="1">
                <a:ea typeface="SimSun" pitchFamily="2" charset="-122"/>
              </a:rPr>
              <a:t>and</a:t>
            </a:r>
            <a:r>
              <a:rPr lang="de-DE" altLang="zh-CN" sz="2400" dirty="0">
                <a:ea typeface="SimSun" pitchFamily="2" charset="-122"/>
              </a:rPr>
              <a:t> </a:t>
            </a:r>
            <a:r>
              <a:rPr lang="de-DE" altLang="zh-CN" sz="2400" dirty="0" err="1">
                <a:ea typeface="SimSun" pitchFamily="2" charset="-122"/>
              </a:rPr>
              <a:t>able</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p>
          <a:p>
            <a:pPr marL="0" indent="0">
              <a:lnSpc>
                <a:spcPct val="80000"/>
              </a:lnSpc>
              <a:buFontTx/>
              <a:buNone/>
              <a:defRPr/>
            </a:pPr>
            <a:r>
              <a:rPr lang="de-DE" altLang="zh-CN" sz="2400" dirty="0">
                <a:ea typeface="SimSun" pitchFamily="2" charset="-122"/>
              </a:rPr>
              <a:t>         </a:t>
            </a:r>
            <a:r>
              <a:rPr lang="de-DE" altLang="zh-CN" sz="2400" dirty="0" err="1">
                <a:ea typeface="SimSun" pitchFamily="2" charset="-122"/>
              </a:rPr>
              <a:t>start</a:t>
            </a:r>
            <a:r>
              <a:rPr lang="de-DE" altLang="zh-CN" sz="2400" dirty="0">
                <a:ea typeface="SimSun" pitchFamily="2" charset="-122"/>
              </a:rPr>
              <a:t> a </a:t>
            </a:r>
            <a:r>
              <a:rPr lang="de-DE" altLang="zh-CN" sz="2400" dirty="0" err="1">
                <a:ea typeface="SimSun" pitchFamily="2" charset="-122"/>
              </a:rPr>
              <a:t>new</a:t>
            </a:r>
            <a:r>
              <a:rPr lang="de-DE" altLang="zh-CN" sz="2400" dirty="0">
                <a:ea typeface="SimSun" pitchFamily="2" charset="-122"/>
              </a:rPr>
              <a:t> </a:t>
            </a:r>
            <a:r>
              <a:rPr lang="de-DE" altLang="zh-CN" sz="2400" dirty="0" err="1">
                <a:ea typeface="SimSun" pitchFamily="2" charset="-122"/>
              </a:rPr>
              <a:t>job</a:t>
            </a:r>
            <a:r>
              <a:rPr lang="de-DE" altLang="zh-CN" sz="2400" dirty="0">
                <a:ea typeface="SimSun" pitchFamily="2" charset="-122"/>
              </a:rPr>
              <a:t>. </a:t>
            </a:r>
          </a:p>
          <a:p>
            <a:pPr>
              <a:lnSpc>
                <a:spcPct val="80000"/>
              </a:lnSpc>
              <a:buFont typeface="Wingdings" panose="05000000000000000000" pitchFamily="2" charset="2"/>
              <a:buChar char="Ø"/>
              <a:defRPr/>
            </a:pPr>
            <a:r>
              <a:rPr lang="de-DE" altLang="zh-CN" sz="2400" dirty="0">
                <a:ea typeface="SimSun" pitchFamily="2" charset="-122"/>
              </a:rPr>
              <a:t>This </a:t>
            </a:r>
            <a:r>
              <a:rPr lang="de-DE" altLang="zh-CN" sz="2400" dirty="0" err="1">
                <a:ea typeface="SimSun" pitchFamily="2" charset="-122"/>
              </a:rPr>
              <a:t>benefit</a:t>
            </a: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t>
            </a:r>
            <a:r>
              <a:rPr lang="de-DE" altLang="zh-CN" sz="2400" dirty="0" err="1">
                <a:ea typeface="SimSun" pitchFamily="2" charset="-122"/>
              </a:rPr>
              <a:t>similar</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general</a:t>
            </a:r>
            <a:r>
              <a:rPr lang="de-DE" altLang="zh-CN" sz="2400" dirty="0">
                <a:ea typeface="SimSun" pitchFamily="2" charset="-122"/>
              </a:rPr>
              <a:t> </a:t>
            </a:r>
            <a:r>
              <a:rPr lang="de-DE" altLang="zh-CN" sz="2400" dirty="0" err="1">
                <a:ea typeface="SimSun" pitchFamily="2" charset="-122"/>
              </a:rPr>
              <a:t>social</a:t>
            </a:r>
            <a:r>
              <a:rPr lang="de-DE" altLang="zh-CN" sz="2400" dirty="0">
                <a:ea typeface="SimSun" pitchFamily="2" charset="-122"/>
              </a:rPr>
              <a:t> </a:t>
            </a:r>
            <a:r>
              <a:rPr lang="de-DE" altLang="zh-CN" sz="2400" dirty="0" err="1">
                <a:ea typeface="SimSun" pitchFamily="2" charset="-122"/>
              </a:rPr>
              <a:t>assistance</a:t>
            </a:r>
            <a:endParaRPr lang="zh-CN" altLang="de-DE" sz="2400" dirty="0">
              <a:ea typeface="SimSun" pitchFamily="2" charset="-122"/>
            </a:endParaRPr>
          </a:p>
          <a:p>
            <a:pPr marL="0" indent="0">
              <a:buFontTx/>
              <a:buNone/>
              <a:defRPr/>
            </a:pPr>
            <a:endParaRPr lang="de-DE"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a:extLst>
              <a:ext uri="{FF2B5EF4-FFF2-40B4-BE49-F238E27FC236}">
                <a16:creationId xmlns="" xmlns:a16="http://schemas.microsoft.com/office/drawing/2014/main" id="{E3D81B57-9E11-4F56-9EE3-1D2CA345ED65}"/>
              </a:ext>
            </a:extLst>
          </p:cNvPr>
          <p:cNvSpPr>
            <a:spLocks noGrp="1"/>
          </p:cNvSpPr>
          <p:nvPr>
            <p:ph type="title"/>
          </p:nvPr>
        </p:nvSpPr>
        <p:spPr/>
        <p:txBody>
          <a:bodyPr/>
          <a:lstStyle/>
          <a:p>
            <a:r>
              <a:rPr lang="de-DE" altLang="de-DE"/>
              <a:t>Unemployment</a:t>
            </a:r>
          </a:p>
        </p:txBody>
      </p:sp>
      <p:sp>
        <p:nvSpPr>
          <p:cNvPr id="3" name="Inhaltsplatzhalter 2">
            <a:extLst>
              <a:ext uri="{FF2B5EF4-FFF2-40B4-BE49-F238E27FC236}">
                <a16:creationId xmlns="" xmlns:a16="http://schemas.microsoft.com/office/drawing/2014/main" id="{67FBEBA0-44A8-48BB-924D-A5BE5C96A84A}"/>
              </a:ext>
            </a:extLst>
          </p:cNvPr>
          <p:cNvSpPr>
            <a:spLocks noGrp="1"/>
          </p:cNvSpPr>
          <p:nvPr>
            <p:ph idx="1"/>
          </p:nvPr>
        </p:nvSpPr>
        <p:spPr/>
        <p:txBody>
          <a:bodyPr/>
          <a:lstStyle/>
          <a:p>
            <a:pPr>
              <a:buFont typeface="Wingdings" panose="05000000000000000000" pitchFamily="2" charset="2"/>
              <a:buChar char="ü"/>
              <a:defRPr/>
            </a:pPr>
            <a:r>
              <a:rPr lang="de-DE" altLang="zh-CN" dirty="0">
                <a:ea typeface="SimSun" pitchFamily="2" charset="-122"/>
              </a:rPr>
              <a:t>    </a:t>
            </a:r>
            <a:r>
              <a:rPr lang="de-DE" altLang="zh-CN" sz="2800" dirty="0" err="1">
                <a:ea typeface="SimSun" pitchFamily="2" charset="-122"/>
              </a:rPr>
              <a:t>this</a:t>
            </a:r>
            <a:r>
              <a:rPr lang="de-DE" altLang="zh-CN" sz="2800" dirty="0">
                <a:ea typeface="SimSun" pitchFamily="2" charset="-122"/>
              </a:rPr>
              <a:t> also </a:t>
            </a:r>
            <a:r>
              <a:rPr lang="de-DE" altLang="zh-CN" sz="2800" dirty="0" err="1">
                <a:ea typeface="SimSun" pitchFamily="2" charset="-122"/>
              </a:rPr>
              <a:t>means</a:t>
            </a:r>
            <a:r>
              <a:rPr lang="de-DE" altLang="zh-CN" sz="2800" dirty="0">
                <a:ea typeface="SimSun" pitchFamily="2" charset="-122"/>
              </a:rPr>
              <a:t> </a:t>
            </a:r>
            <a:r>
              <a:rPr lang="de-DE" altLang="zh-CN" sz="2800" dirty="0" err="1">
                <a:ea typeface="SimSun" pitchFamily="2" charset="-122"/>
              </a:rPr>
              <a:t>they</a:t>
            </a:r>
            <a:r>
              <a:rPr lang="de-DE" altLang="zh-CN" sz="2800" dirty="0">
                <a:ea typeface="SimSun" pitchFamily="2" charset="-122"/>
              </a:rPr>
              <a:t> </a:t>
            </a:r>
            <a:r>
              <a:rPr lang="de-DE" altLang="zh-CN" sz="2800" dirty="0" err="1">
                <a:ea typeface="SimSun" pitchFamily="2" charset="-122"/>
              </a:rPr>
              <a:t>only</a:t>
            </a:r>
            <a:r>
              <a:rPr lang="de-DE" altLang="zh-CN" sz="2800" dirty="0">
                <a:ea typeface="SimSun" pitchFamily="2" charset="-122"/>
              </a:rPr>
              <a:t> </a:t>
            </a:r>
            <a:r>
              <a:rPr lang="de-DE" altLang="zh-CN" sz="2800" dirty="0" err="1">
                <a:ea typeface="SimSun" pitchFamily="2" charset="-122"/>
              </a:rPr>
              <a:t>receive</a:t>
            </a:r>
            <a:r>
              <a:rPr lang="de-DE" altLang="zh-CN" sz="2800" dirty="0">
                <a:ea typeface="SimSun" pitchFamily="2" charset="-122"/>
              </a:rPr>
              <a:t> </a:t>
            </a:r>
            <a:r>
              <a:rPr lang="de-DE" altLang="zh-CN" sz="2800" dirty="0" err="1">
                <a:ea typeface="SimSun" pitchFamily="2" charset="-122"/>
              </a:rPr>
              <a:t>this</a:t>
            </a:r>
            <a:r>
              <a:rPr lang="de-DE" altLang="zh-CN" sz="2800" dirty="0">
                <a:ea typeface="SimSun" pitchFamily="2" charset="-122"/>
              </a:rPr>
              <a:t> </a:t>
            </a:r>
          </a:p>
          <a:p>
            <a:pPr marL="0" indent="0">
              <a:buFontTx/>
              <a:buNone/>
              <a:defRPr/>
            </a:pPr>
            <a:r>
              <a:rPr lang="de-DE" altLang="zh-CN" sz="2800" dirty="0">
                <a:ea typeface="SimSun" pitchFamily="2" charset="-122"/>
              </a:rPr>
              <a:t>        </a:t>
            </a:r>
            <a:r>
              <a:rPr lang="de-DE" altLang="zh-CN" sz="2800" dirty="0" err="1">
                <a:ea typeface="SimSun" pitchFamily="2" charset="-122"/>
              </a:rPr>
              <a:t>assistance</a:t>
            </a:r>
            <a:r>
              <a:rPr lang="de-DE" altLang="zh-CN" sz="2800" dirty="0">
                <a:ea typeface="SimSun" pitchFamily="2" charset="-122"/>
              </a:rPr>
              <a:t> </a:t>
            </a:r>
            <a:r>
              <a:rPr lang="de-DE" altLang="zh-CN" sz="2800" dirty="0" err="1">
                <a:ea typeface="SimSun" pitchFamily="2" charset="-122"/>
              </a:rPr>
              <a:t>if</a:t>
            </a:r>
            <a:r>
              <a:rPr lang="de-DE" altLang="zh-CN" sz="2800" dirty="0">
                <a:ea typeface="SimSun" pitchFamily="2" charset="-122"/>
              </a:rPr>
              <a:t> </a:t>
            </a:r>
            <a:r>
              <a:rPr lang="de-DE" altLang="zh-CN" sz="2800" dirty="0" err="1">
                <a:ea typeface="SimSun" pitchFamily="2" charset="-122"/>
              </a:rPr>
              <a:t>they</a:t>
            </a:r>
            <a:r>
              <a:rPr lang="de-DE" altLang="zh-CN" sz="2800" dirty="0">
                <a:ea typeface="SimSun" pitchFamily="2" charset="-122"/>
              </a:rPr>
              <a:t> do not </a:t>
            </a:r>
            <a:r>
              <a:rPr lang="de-DE" altLang="zh-CN" sz="2800" dirty="0" err="1">
                <a:ea typeface="SimSun" pitchFamily="2" charset="-122"/>
              </a:rPr>
              <a:t>have</a:t>
            </a:r>
            <a:r>
              <a:rPr lang="de-DE" altLang="zh-CN" sz="2800" dirty="0">
                <a:ea typeface="SimSun" pitchFamily="2" charset="-122"/>
              </a:rPr>
              <a:t> </a:t>
            </a:r>
            <a:r>
              <a:rPr lang="de-DE" altLang="zh-CN" sz="2800" dirty="0" err="1">
                <a:ea typeface="SimSun" pitchFamily="2" charset="-122"/>
              </a:rPr>
              <a:t>enough</a:t>
            </a:r>
            <a:r>
              <a:rPr lang="de-DE" altLang="zh-CN" sz="2800" dirty="0">
                <a:ea typeface="SimSun" pitchFamily="2" charset="-122"/>
              </a:rPr>
              <a:t> </a:t>
            </a:r>
          </a:p>
          <a:p>
            <a:pPr marL="0" indent="0">
              <a:buFontTx/>
              <a:buNone/>
              <a:defRPr/>
            </a:pPr>
            <a:r>
              <a:rPr lang="de-DE" altLang="zh-CN" sz="2800" dirty="0">
                <a:ea typeface="SimSun" pitchFamily="2" charset="-122"/>
              </a:rPr>
              <a:t>        </a:t>
            </a:r>
            <a:r>
              <a:rPr lang="de-DE" altLang="zh-CN" sz="2800" dirty="0" err="1">
                <a:ea typeface="SimSun" pitchFamily="2" charset="-122"/>
              </a:rPr>
              <a:t>other</a:t>
            </a:r>
            <a:r>
              <a:rPr lang="de-DE" altLang="zh-CN" sz="2800" dirty="0">
                <a:ea typeface="SimSun" pitchFamily="2" charset="-122"/>
              </a:rPr>
              <a:t> </a:t>
            </a:r>
            <a:r>
              <a:rPr lang="de-DE" altLang="zh-CN" sz="2800" dirty="0" err="1">
                <a:ea typeface="SimSun" pitchFamily="2" charset="-122"/>
              </a:rPr>
              <a:t>income</a:t>
            </a:r>
            <a:r>
              <a:rPr lang="de-DE" altLang="zh-CN" sz="2800" dirty="0">
                <a:ea typeface="SimSun" pitchFamily="2" charset="-122"/>
              </a:rPr>
              <a:t> </a:t>
            </a:r>
            <a:r>
              <a:rPr lang="de-DE" altLang="zh-CN" sz="2800" dirty="0" err="1">
                <a:ea typeface="SimSun" pitchFamily="2" charset="-122"/>
              </a:rPr>
              <a:t>or</a:t>
            </a:r>
            <a:r>
              <a:rPr lang="de-DE" altLang="zh-CN" sz="2800" dirty="0">
                <a:ea typeface="SimSun" pitchFamily="2" charset="-122"/>
              </a:rPr>
              <a:t> </a:t>
            </a:r>
            <a:r>
              <a:rPr lang="de-DE" altLang="zh-CN" sz="2800" dirty="0" err="1">
                <a:ea typeface="SimSun" pitchFamily="2" charset="-122"/>
              </a:rPr>
              <a:t>other</a:t>
            </a:r>
            <a:r>
              <a:rPr lang="de-DE" altLang="zh-CN" sz="2800" dirty="0">
                <a:ea typeface="SimSun" pitchFamily="2" charset="-122"/>
              </a:rPr>
              <a:t> </a:t>
            </a:r>
            <a:r>
              <a:rPr lang="de-DE" altLang="zh-CN" sz="2800" dirty="0" err="1">
                <a:ea typeface="SimSun" pitchFamily="2" charset="-122"/>
              </a:rPr>
              <a:t>financial</a:t>
            </a:r>
            <a:r>
              <a:rPr lang="de-DE" altLang="zh-CN" sz="2800" dirty="0">
                <a:ea typeface="SimSun" pitchFamily="2" charset="-122"/>
              </a:rPr>
              <a:t> </a:t>
            </a:r>
            <a:r>
              <a:rPr lang="de-DE" altLang="zh-CN" sz="2800" dirty="0" err="1">
                <a:ea typeface="SimSun" pitchFamily="2" charset="-122"/>
              </a:rPr>
              <a:t>means</a:t>
            </a:r>
            <a:r>
              <a:rPr lang="de-DE" altLang="zh-CN" sz="2800" dirty="0">
                <a:ea typeface="SimSun" pitchFamily="2" charset="-122"/>
              </a:rPr>
              <a:t> </a:t>
            </a:r>
          </a:p>
          <a:p>
            <a:pPr marL="0" indent="0">
              <a:buFontTx/>
              <a:buNone/>
              <a:defRPr/>
            </a:pPr>
            <a:r>
              <a:rPr lang="de-DE" altLang="zh-CN" sz="2800" dirty="0">
                <a:ea typeface="SimSun" pitchFamily="2" charset="-122"/>
              </a:rPr>
              <a:t>        like </a:t>
            </a:r>
            <a:r>
              <a:rPr lang="de-DE" altLang="zh-CN" sz="2800" dirty="0" err="1">
                <a:ea typeface="SimSun" pitchFamily="2" charset="-122"/>
              </a:rPr>
              <a:t>capital</a:t>
            </a:r>
            <a:r>
              <a:rPr lang="de-DE" altLang="zh-CN" sz="2800" dirty="0">
                <a:ea typeface="SimSun" pitchFamily="2" charset="-122"/>
              </a:rPr>
              <a:t>. </a:t>
            </a:r>
          </a:p>
          <a:p>
            <a:pPr>
              <a:buFont typeface="Wingdings" panose="05000000000000000000" pitchFamily="2" charset="2"/>
              <a:buChar char="ü"/>
              <a:defRPr/>
            </a:pPr>
            <a:r>
              <a:rPr lang="de-DE" altLang="zh-CN" sz="2800" dirty="0">
                <a:ea typeface="SimSun" pitchFamily="2" charset="-122"/>
              </a:rPr>
              <a:t>      </a:t>
            </a:r>
            <a:r>
              <a:rPr lang="de-DE" altLang="zh-CN" sz="2800" dirty="0" err="1">
                <a:ea typeface="SimSun" pitchFamily="2" charset="-122"/>
              </a:rPr>
              <a:t>They</a:t>
            </a:r>
            <a:r>
              <a:rPr lang="de-DE" altLang="zh-CN" sz="2800" dirty="0">
                <a:ea typeface="SimSun" pitchFamily="2" charset="-122"/>
              </a:rPr>
              <a:t> also </a:t>
            </a:r>
            <a:r>
              <a:rPr lang="de-DE" altLang="zh-CN" sz="2800" dirty="0" err="1">
                <a:ea typeface="SimSun" pitchFamily="2" charset="-122"/>
              </a:rPr>
              <a:t>have</a:t>
            </a:r>
            <a:r>
              <a:rPr lang="de-DE" altLang="zh-CN" sz="2800" dirty="0">
                <a:ea typeface="SimSun" pitchFamily="2" charset="-122"/>
              </a:rPr>
              <a:t> </a:t>
            </a:r>
            <a:r>
              <a:rPr lang="de-DE" altLang="zh-CN" sz="2800" dirty="0" err="1">
                <a:ea typeface="SimSun" pitchFamily="2" charset="-122"/>
              </a:rPr>
              <a:t>to</a:t>
            </a:r>
            <a:r>
              <a:rPr lang="de-DE" altLang="zh-CN" sz="2800" dirty="0">
                <a:ea typeface="SimSun" pitchFamily="2" charset="-122"/>
              </a:rPr>
              <a:t> </a:t>
            </a:r>
            <a:r>
              <a:rPr lang="de-DE" altLang="zh-CN" sz="2800" dirty="0" err="1">
                <a:ea typeface="SimSun" pitchFamily="2" charset="-122"/>
              </a:rPr>
              <a:t>rely</a:t>
            </a:r>
            <a:r>
              <a:rPr lang="de-DE" altLang="zh-CN" sz="2800" dirty="0">
                <a:ea typeface="SimSun" pitchFamily="2" charset="-122"/>
              </a:rPr>
              <a:t> on relatives </a:t>
            </a:r>
            <a:r>
              <a:rPr lang="de-DE" altLang="zh-CN" sz="2800" dirty="0" err="1">
                <a:ea typeface="SimSun" pitchFamily="2" charset="-122"/>
              </a:rPr>
              <a:t>first</a:t>
            </a:r>
            <a:r>
              <a:rPr lang="de-DE" altLang="zh-CN" sz="2800" dirty="0">
                <a:ea typeface="SimSun" pitchFamily="2" charset="-122"/>
              </a:rPr>
              <a:t> –</a:t>
            </a:r>
          </a:p>
          <a:p>
            <a:pPr marL="0" indent="0">
              <a:buFontTx/>
              <a:buNone/>
              <a:defRPr/>
            </a:pPr>
            <a:r>
              <a:rPr lang="de-DE" altLang="zh-CN" sz="2800" dirty="0">
                <a:ea typeface="SimSun" pitchFamily="2" charset="-122"/>
              </a:rPr>
              <a:t>         </a:t>
            </a:r>
            <a:r>
              <a:rPr lang="de-DE" altLang="zh-CN" sz="2800" dirty="0" err="1">
                <a:ea typeface="SimSun" pitchFamily="2" charset="-122"/>
              </a:rPr>
              <a:t>if</a:t>
            </a:r>
            <a:r>
              <a:rPr lang="de-DE" altLang="zh-CN" sz="2800" dirty="0">
                <a:ea typeface="SimSun" pitchFamily="2" charset="-122"/>
              </a:rPr>
              <a:t> </a:t>
            </a:r>
            <a:r>
              <a:rPr lang="de-DE" altLang="zh-CN" sz="2800" dirty="0" err="1">
                <a:ea typeface="SimSun" pitchFamily="2" charset="-122"/>
              </a:rPr>
              <a:t>possible</a:t>
            </a:r>
            <a:r>
              <a:rPr lang="de-DE" altLang="zh-CN" sz="2800" dirty="0">
                <a:ea typeface="SimSun" pitchFamily="2" charset="-122"/>
              </a:rPr>
              <a:t>.</a:t>
            </a:r>
          </a:p>
          <a:p>
            <a:pPr>
              <a:buFont typeface="Wingdings" panose="05000000000000000000" pitchFamily="2" charset="2"/>
              <a:buChar char="Ø"/>
              <a:defRPr/>
            </a:pPr>
            <a:r>
              <a:rPr lang="de-DE" altLang="zh-CN" sz="2800" dirty="0">
                <a:ea typeface="SimSun" pitchFamily="2" charset="-122"/>
              </a:rPr>
              <a:t>The </a:t>
            </a:r>
            <a:r>
              <a:rPr lang="de-DE" altLang="zh-CN" sz="2800" dirty="0" err="1">
                <a:ea typeface="SimSun" pitchFamily="2" charset="-122"/>
              </a:rPr>
              <a:t>benefit</a:t>
            </a:r>
            <a:r>
              <a:rPr lang="de-DE" altLang="zh-CN" sz="2800" dirty="0">
                <a:ea typeface="SimSun" pitchFamily="2" charset="-122"/>
              </a:rPr>
              <a:t> </a:t>
            </a:r>
            <a:r>
              <a:rPr lang="de-DE" altLang="zh-CN" sz="2800" dirty="0" err="1">
                <a:ea typeface="SimSun" pitchFamily="2" charset="-122"/>
              </a:rPr>
              <a:t>amount</a:t>
            </a:r>
            <a:r>
              <a:rPr lang="de-DE" altLang="zh-CN" sz="2800" dirty="0">
                <a:ea typeface="SimSun" pitchFamily="2" charset="-122"/>
              </a:rPr>
              <a:t> </a:t>
            </a:r>
            <a:r>
              <a:rPr lang="de-DE" altLang="zh-CN" sz="2800" dirty="0" err="1">
                <a:ea typeface="SimSun" pitchFamily="2" charset="-122"/>
              </a:rPr>
              <a:t>is</a:t>
            </a:r>
            <a:r>
              <a:rPr lang="de-DE" altLang="zh-CN" sz="2800" dirty="0">
                <a:ea typeface="SimSun" pitchFamily="2" charset="-122"/>
              </a:rPr>
              <a:t> </a:t>
            </a:r>
            <a:r>
              <a:rPr lang="de-DE" altLang="zh-CN" sz="2800" dirty="0" err="1">
                <a:ea typeface="SimSun" pitchFamily="2" charset="-122"/>
              </a:rPr>
              <a:t>dependent</a:t>
            </a:r>
            <a:r>
              <a:rPr lang="de-DE" altLang="zh-CN" sz="2800" dirty="0">
                <a:ea typeface="SimSun" pitchFamily="2" charset="-122"/>
              </a:rPr>
              <a:t> on </a:t>
            </a:r>
            <a:r>
              <a:rPr lang="de-DE" altLang="zh-CN" sz="2800" dirty="0" err="1">
                <a:ea typeface="SimSun" pitchFamily="2" charset="-122"/>
              </a:rPr>
              <a:t>the</a:t>
            </a:r>
            <a:r>
              <a:rPr lang="de-DE" altLang="zh-CN" sz="2800" dirty="0">
                <a:ea typeface="SimSun" pitchFamily="2" charset="-122"/>
              </a:rPr>
              <a:t> </a:t>
            </a:r>
            <a:r>
              <a:rPr lang="de-DE" altLang="zh-CN" sz="2800" dirty="0" err="1">
                <a:ea typeface="SimSun" pitchFamily="2" charset="-122"/>
              </a:rPr>
              <a:t>need</a:t>
            </a:r>
            <a:r>
              <a:rPr lang="de-DE" altLang="zh-CN" sz="2800" dirty="0">
                <a:ea typeface="SimSun" pitchFamily="2" charset="-122"/>
              </a:rPr>
              <a:t> </a:t>
            </a:r>
            <a:r>
              <a:rPr lang="de-DE" altLang="zh-CN" sz="2800" dirty="0" err="1">
                <a:ea typeface="SimSun" pitchFamily="2" charset="-122"/>
              </a:rPr>
              <a:t>of</a:t>
            </a:r>
            <a:r>
              <a:rPr lang="de-DE" altLang="zh-CN" sz="2800" dirty="0">
                <a:ea typeface="SimSun" pitchFamily="2" charset="-122"/>
              </a:rPr>
              <a:t> </a:t>
            </a:r>
            <a:r>
              <a:rPr lang="de-DE" altLang="zh-CN" sz="2800" dirty="0" err="1">
                <a:ea typeface="SimSun" pitchFamily="2" charset="-122"/>
              </a:rPr>
              <a:t>the</a:t>
            </a:r>
            <a:r>
              <a:rPr lang="de-DE" altLang="zh-CN" sz="2800" dirty="0">
                <a:ea typeface="SimSun" pitchFamily="2" charset="-122"/>
              </a:rPr>
              <a:t> </a:t>
            </a:r>
            <a:r>
              <a:rPr lang="de-DE" altLang="zh-CN" sz="2800" dirty="0" err="1">
                <a:ea typeface="SimSun" pitchFamily="2" charset="-122"/>
              </a:rPr>
              <a:t>person</a:t>
            </a:r>
            <a:r>
              <a:rPr lang="de-DE" altLang="zh-CN" sz="2800" dirty="0">
                <a:ea typeface="SimSun" pitchFamily="2" charset="-122"/>
              </a:rPr>
              <a:t> </a:t>
            </a:r>
            <a:r>
              <a:rPr lang="de-DE" altLang="zh-CN" sz="2800" dirty="0" err="1">
                <a:ea typeface="SimSun" pitchFamily="2" charset="-122"/>
              </a:rPr>
              <a:t>or</a:t>
            </a:r>
            <a:r>
              <a:rPr lang="de-DE" altLang="zh-CN" sz="2800" dirty="0">
                <a:ea typeface="SimSun" pitchFamily="2" charset="-122"/>
              </a:rPr>
              <a:t> </a:t>
            </a:r>
            <a:r>
              <a:rPr lang="de-DE" altLang="zh-CN" sz="2800" dirty="0" err="1">
                <a:ea typeface="SimSun" pitchFamily="2" charset="-122"/>
              </a:rPr>
              <a:t>family</a:t>
            </a:r>
            <a:endParaRPr lang="zh-CN" altLang="de-DE" sz="2800" dirty="0">
              <a:ea typeface="SimSun" pitchFamily="2" charset="-122"/>
            </a:endParaRPr>
          </a:p>
          <a:p>
            <a:pPr>
              <a:defRPr/>
            </a:pPr>
            <a:endParaRPr lang="de-DE"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a:extLst>
              <a:ext uri="{FF2B5EF4-FFF2-40B4-BE49-F238E27FC236}">
                <a16:creationId xmlns="" xmlns:a16="http://schemas.microsoft.com/office/drawing/2014/main" id="{855E2098-3876-4BEF-8DD2-65EDCFC12DAA}"/>
              </a:ext>
            </a:extLst>
          </p:cNvPr>
          <p:cNvSpPr>
            <a:spLocks noGrp="1"/>
          </p:cNvSpPr>
          <p:nvPr>
            <p:ph type="title"/>
          </p:nvPr>
        </p:nvSpPr>
        <p:spPr/>
        <p:txBody>
          <a:bodyPr/>
          <a:lstStyle/>
          <a:p>
            <a:r>
              <a:rPr lang="de-DE" altLang="de-DE"/>
              <a:t>Social Assistance</a:t>
            </a:r>
          </a:p>
        </p:txBody>
      </p:sp>
      <p:sp>
        <p:nvSpPr>
          <p:cNvPr id="21507" name="Inhaltsplatzhalter 2">
            <a:extLst>
              <a:ext uri="{FF2B5EF4-FFF2-40B4-BE49-F238E27FC236}">
                <a16:creationId xmlns="" xmlns:a16="http://schemas.microsoft.com/office/drawing/2014/main" id="{D35C19C1-1BDC-4FC8-90E0-491832C1A04D}"/>
              </a:ext>
            </a:extLst>
          </p:cNvPr>
          <p:cNvSpPr>
            <a:spLocks noGrp="1"/>
          </p:cNvSpPr>
          <p:nvPr>
            <p:ph idx="1"/>
          </p:nvPr>
        </p:nvSpPr>
        <p:spPr/>
        <p:txBody>
          <a:bodyPr/>
          <a:lstStyle/>
          <a:p>
            <a:pPr>
              <a:buFont typeface="Wingdings" panose="05000000000000000000" pitchFamily="2" charset="2"/>
              <a:buChar char="Ø"/>
            </a:pPr>
            <a:r>
              <a:rPr lang="de-DE" altLang="zh-CN">
                <a:ea typeface="SimSun" panose="02010600030101010101" pitchFamily="2" charset="-122"/>
              </a:rPr>
              <a:t>The final system to  be mentioned is social assistance which covers everybody in need</a:t>
            </a:r>
          </a:p>
          <a:p>
            <a:pPr>
              <a:buFont typeface="Wingdings" panose="05000000000000000000" pitchFamily="2" charset="2"/>
              <a:buChar char="Ø"/>
            </a:pPr>
            <a:r>
              <a:rPr lang="de-DE" altLang="zh-CN">
                <a:ea typeface="SimSun" panose="02010600030101010101" pitchFamily="2" charset="-122"/>
              </a:rPr>
              <a:t>Our constitution ask for securing a decent and minimum standard of living (but this minimum is quite low) for everybody irespective of nationality who is living legally in Germany</a:t>
            </a:r>
          </a:p>
          <a:p>
            <a:endParaRPr lang="de-DE" altLang="de-DE"/>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a:extLst>
              <a:ext uri="{FF2B5EF4-FFF2-40B4-BE49-F238E27FC236}">
                <a16:creationId xmlns="" xmlns:a16="http://schemas.microsoft.com/office/drawing/2014/main" id="{179CAB6A-9E7B-47B8-9FCE-DE935E571A4E}"/>
              </a:ext>
            </a:extLst>
          </p:cNvPr>
          <p:cNvSpPr>
            <a:spLocks noGrp="1"/>
          </p:cNvSpPr>
          <p:nvPr>
            <p:ph type="title"/>
          </p:nvPr>
        </p:nvSpPr>
        <p:spPr/>
        <p:txBody>
          <a:bodyPr/>
          <a:lstStyle/>
          <a:p>
            <a:r>
              <a:rPr lang="de-DE" altLang="de-DE"/>
              <a:t>Social Assistance</a:t>
            </a:r>
          </a:p>
        </p:txBody>
      </p:sp>
      <p:sp>
        <p:nvSpPr>
          <p:cNvPr id="3" name="Inhaltsplatzhalter 2">
            <a:extLst>
              <a:ext uri="{FF2B5EF4-FFF2-40B4-BE49-F238E27FC236}">
                <a16:creationId xmlns="" xmlns:a16="http://schemas.microsoft.com/office/drawing/2014/main" id="{6E136674-428E-42C9-994F-E2DD0791BAA1}"/>
              </a:ext>
            </a:extLst>
          </p:cNvPr>
          <p:cNvSpPr>
            <a:spLocks noGrp="1"/>
          </p:cNvSpPr>
          <p:nvPr>
            <p:ph idx="1"/>
          </p:nvPr>
        </p:nvSpPr>
        <p:spPr>
          <a:xfrm>
            <a:off x="228600" y="838200"/>
            <a:ext cx="8686800" cy="5105400"/>
          </a:xfrm>
        </p:spPr>
        <p:txBody>
          <a:bodyPr/>
          <a:lstStyle/>
          <a:p>
            <a:pPr>
              <a:buFontTx/>
              <a:buBlip>
                <a:blip r:embed="rId2"/>
              </a:buBlip>
              <a:defRPr/>
            </a:pPr>
            <a:r>
              <a:rPr lang="de-DE" altLang="zh-CN" sz="2400" dirty="0" err="1">
                <a:ea typeface="SimSun" pitchFamily="2" charset="-122"/>
              </a:rPr>
              <a:t>Requirements</a:t>
            </a:r>
            <a:r>
              <a:rPr lang="de-DE" altLang="zh-CN" sz="2400" dirty="0">
                <a:ea typeface="SimSun" pitchFamily="2" charset="-122"/>
              </a:rPr>
              <a:t> </a:t>
            </a:r>
            <a:r>
              <a:rPr lang="de-DE" altLang="zh-CN" sz="2400" dirty="0" err="1">
                <a:ea typeface="SimSun" pitchFamily="2" charset="-122"/>
              </a:rPr>
              <a:t>for</a:t>
            </a:r>
            <a:r>
              <a:rPr lang="de-DE" altLang="zh-CN" sz="2400" dirty="0">
                <a:ea typeface="SimSun" pitchFamily="2" charset="-122"/>
              </a:rPr>
              <a:t> </a:t>
            </a:r>
            <a:r>
              <a:rPr lang="de-DE" altLang="zh-CN" sz="2400" dirty="0" err="1">
                <a:ea typeface="SimSun" pitchFamily="2" charset="-122"/>
              </a:rPr>
              <a:t>Benefits</a:t>
            </a:r>
            <a:endParaRPr lang="de-DE" altLang="zh-CN" sz="2400" dirty="0">
              <a:ea typeface="SimSun" pitchFamily="2" charset="-122"/>
            </a:endParaRPr>
          </a:p>
          <a:p>
            <a:pPr>
              <a:buFont typeface="Wingdings" panose="05000000000000000000" pitchFamily="2" charset="2"/>
              <a:buChar char="Ø"/>
              <a:defRPr/>
            </a:pPr>
            <a:r>
              <a:rPr lang="de-DE" altLang="zh-CN" sz="2400" dirty="0">
                <a:ea typeface="SimSun" pitchFamily="2" charset="-122"/>
              </a:rPr>
              <a:t>This </a:t>
            </a:r>
            <a:r>
              <a:rPr lang="de-DE" altLang="zh-CN" sz="2400" dirty="0" err="1">
                <a:ea typeface="SimSun" pitchFamily="2" charset="-122"/>
              </a:rPr>
              <a:t>system</a:t>
            </a:r>
            <a:r>
              <a:rPr lang="de-DE" altLang="zh-CN" sz="2400" dirty="0">
                <a:ea typeface="SimSun" pitchFamily="2" charset="-122"/>
              </a:rPr>
              <a:t> </a:t>
            </a:r>
            <a:r>
              <a:rPr lang="de-DE" altLang="zh-CN" sz="2400" dirty="0" err="1">
                <a:ea typeface="SimSun" pitchFamily="2" charset="-122"/>
              </a:rPr>
              <a:t>and</a:t>
            </a:r>
            <a:r>
              <a:rPr lang="de-DE" altLang="zh-CN" sz="2400" dirty="0">
                <a:ea typeface="SimSun" pitchFamily="2" charset="-122"/>
              </a:rPr>
              <a:t> </a:t>
            </a:r>
            <a:r>
              <a:rPr lang="de-DE" altLang="zh-CN" sz="2400" dirty="0" err="1">
                <a:ea typeface="SimSun" pitchFamily="2" charset="-122"/>
              </a:rPr>
              <a:t>benefits</a:t>
            </a:r>
            <a:r>
              <a:rPr lang="de-DE" altLang="zh-CN" sz="2400" dirty="0">
                <a:ea typeface="SimSun" pitchFamily="2" charset="-122"/>
              </a:rPr>
              <a:t> </a:t>
            </a:r>
            <a:r>
              <a:rPr lang="de-DE" altLang="zh-CN" sz="2400" dirty="0" err="1">
                <a:ea typeface="SimSun" pitchFamily="2" charset="-122"/>
              </a:rPr>
              <a:t>only</a:t>
            </a:r>
            <a:r>
              <a:rPr lang="de-DE" altLang="zh-CN" sz="2400" dirty="0">
                <a:ea typeface="SimSun" pitchFamily="2" charset="-122"/>
              </a:rPr>
              <a:t> </a:t>
            </a:r>
            <a:r>
              <a:rPr lang="de-DE" altLang="zh-CN" sz="2400" dirty="0" err="1">
                <a:ea typeface="SimSun" pitchFamily="2" charset="-122"/>
              </a:rPr>
              <a:t>apply</a:t>
            </a:r>
            <a:r>
              <a:rPr lang="de-DE" altLang="zh-CN" sz="2400" dirty="0">
                <a:ea typeface="SimSun" pitchFamily="2" charset="-122"/>
              </a:rPr>
              <a:t> </a:t>
            </a:r>
            <a:r>
              <a:rPr lang="de-DE" altLang="zh-CN" sz="2400" dirty="0" err="1">
                <a:ea typeface="SimSun" pitchFamily="2" charset="-122"/>
              </a:rPr>
              <a:t>if</a:t>
            </a:r>
            <a:r>
              <a:rPr lang="de-DE" altLang="zh-CN" sz="2400" dirty="0">
                <a:ea typeface="SimSun" pitchFamily="2" charset="-122"/>
              </a:rPr>
              <a:t> </a:t>
            </a:r>
            <a:r>
              <a:rPr lang="de-DE" altLang="zh-CN" sz="2400" dirty="0" err="1">
                <a:ea typeface="SimSun" pitchFamily="2" charset="-122"/>
              </a:rPr>
              <a:t>there</a:t>
            </a:r>
            <a:r>
              <a:rPr lang="de-DE" altLang="zh-CN" sz="2400" dirty="0">
                <a:ea typeface="SimSun" pitchFamily="2" charset="-122"/>
              </a:rPr>
              <a:t> </a:t>
            </a:r>
            <a:r>
              <a:rPr lang="de-DE" altLang="zh-CN" sz="2400" dirty="0" err="1">
                <a:ea typeface="SimSun" pitchFamily="2" charset="-122"/>
              </a:rPr>
              <a:t>are</a:t>
            </a:r>
            <a:r>
              <a:rPr lang="de-DE" altLang="zh-CN" sz="2400" dirty="0">
                <a:ea typeface="SimSun" pitchFamily="2" charset="-122"/>
              </a:rPr>
              <a:t> </a:t>
            </a:r>
            <a:r>
              <a:rPr lang="de-DE" altLang="zh-CN" sz="2400" dirty="0" err="1">
                <a:ea typeface="SimSun" pitchFamily="2" charset="-122"/>
              </a:rPr>
              <a:t>no</a:t>
            </a:r>
            <a:r>
              <a:rPr lang="de-DE" altLang="zh-CN" sz="2400" dirty="0">
                <a:ea typeface="SimSun" pitchFamily="2" charset="-122"/>
              </a:rPr>
              <a:t> </a:t>
            </a:r>
            <a:r>
              <a:rPr lang="de-DE" altLang="zh-CN" sz="2400" dirty="0" err="1">
                <a:ea typeface="SimSun" pitchFamily="2" charset="-122"/>
              </a:rPr>
              <a:t>other</a:t>
            </a:r>
            <a:r>
              <a:rPr lang="de-DE" altLang="zh-CN" sz="2400" dirty="0">
                <a:ea typeface="SimSun" pitchFamily="2" charset="-122"/>
              </a:rPr>
              <a:t> </a:t>
            </a:r>
            <a:r>
              <a:rPr lang="de-DE" altLang="zh-CN" sz="2400" dirty="0" err="1">
                <a:ea typeface="SimSun" pitchFamily="2" charset="-122"/>
              </a:rPr>
              <a:t>means</a:t>
            </a:r>
            <a:r>
              <a:rPr lang="de-DE" altLang="zh-CN" sz="2400" dirty="0">
                <a:ea typeface="SimSun" pitchFamily="2" charset="-122"/>
              </a:rPr>
              <a:t> at all</a:t>
            </a:r>
          </a:p>
          <a:p>
            <a:pPr>
              <a:buFont typeface="Wingdings" panose="05000000000000000000" pitchFamily="2" charset="2"/>
              <a:buChar char="Ø"/>
              <a:defRPr/>
            </a:pPr>
            <a:r>
              <a:rPr lang="de-DE" altLang="zh-CN" sz="2400" dirty="0" err="1">
                <a:ea typeface="SimSun" pitchFamily="2" charset="-122"/>
              </a:rPr>
              <a:t>It</a:t>
            </a:r>
            <a:r>
              <a:rPr lang="de-DE" altLang="zh-CN" sz="2400" dirty="0">
                <a:ea typeface="SimSun" pitchFamily="2" charset="-122"/>
              </a:rPr>
              <a:t> </a:t>
            </a:r>
            <a:r>
              <a:rPr lang="de-DE" altLang="zh-CN" sz="2400" dirty="0" err="1">
                <a:ea typeface="SimSun" pitchFamily="2" charset="-122"/>
              </a:rPr>
              <a:t>is</a:t>
            </a: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very</a:t>
            </a:r>
            <a:r>
              <a:rPr lang="de-DE" altLang="zh-CN" sz="2400" dirty="0">
                <a:ea typeface="SimSun" pitchFamily="2" charset="-122"/>
              </a:rPr>
              <a:t> last </a:t>
            </a:r>
            <a:r>
              <a:rPr lang="de-DE" altLang="zh-CN" sz="2400" dirty="0" err="1">
                <a:ea typeface="SimSun" pitchFamily="2" charset="-122"/>
              </a:rPr>
              <a:t>safety</a:t>
            </a:r>
            <a:r>
              <a:rPr lang="de-DE" altLang="zh-CN" sz="2400" dirty="0">
                <a:ea typeface="SimSun" pitchFamily="2" charset="-122"/>
              </a:rPr>
              <a:t> </a:t>
            </a:r>
            <a:r>
              <a:rPr lang="de-DE" altLang="zh-CN" sz="2400" dirty="0" err="1">
                <a:ea typeface="SimSun" pitchFamily="2" charset="-122"/>
              </a:rPr>
              <a:t>net</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our</a:t>
            </a:r>
            <a:r>
              <a:rPr lang="de-DE" altLang="zh-CN" sz="2400" dirty="0">
                <a:ea typeface="SimSun" pitchFamily="2" charset="-122"/>
              </a:rPr>
              <a:t> </a:t>
            </a:r>
            <a:r>
              <a:rPr lang="de-DE" altLang="zh-CN" sz="2400" dirty="0" err="1">
                <a:ea typeface="SimSun" pitchFamily="2" charset="-122"/>
              </a:rPr>
              <a:t>system</a:t>
            </a:r>
            <a:endParaRPr lang="de-DE" altLang="zh-CN" sz="2400" dirty="0">
              <a:ea typeface="SimSun" pitchFamily="2" charset="-122"/>
            </a:endParaRPr>
          </a:p>
          <a:p>
            <a:pPr>
              <a:buFont typeface="Wingdings" panose="05000000000000000000" pitchFamily="2" charset="2"/>
              <a:buChar char="Ø"/>
              <a:defRPr/>
            </a:pPr>
            <a:r>
              <a:rPr lang="de-DE" altLang="zh-CN" sz="2400" dirty="0" err="1">
                <a:ea typeface="SimSun" pitchFamily="2" charset="-122"/>
              </a:rPr>
              <a:t>It</a:t>
            </a:r>
            <a:r>
              <a:rPr lang="de-DE" altLang="zh-CN" sz="2400" dirty="0">
                <a:ea typeface="SimSun" pitchFamily="2" charset="-122"/>
              </a:rPr>
              <a:t> also </a:t>
            </a:r>
            <a:r>
              <a:rPr lang="de-DE" altLang="zh-CN" sz="2400" dirty="0" err="1">
                <a:ea typeface="SimSun" pitchFamily="2" charset="-122"/>
              </a:rPr>
              <a:t>does</a:t>
            </a:r>
            <a:r>
              <a:rPr lang="de-DE" altLang="zh-CN" sz="2400" dirty="0">
                <a:ea typeface="SimSun" pitchFamily="2" charset="-122"/>
              </a:rPr>
              <a:t> not </a:t>
            </a:r>
            <a:r>
              <a:rPr lang="de-DE" altLang="zh-CN" sz="2400" dirty="0" err="1">
                <a:ea typeface="SimSun" pitchFamily="2" charset="-122"/>
              </a:rPr>
              <a:t>apply</a:t>
            </a:r>
            <a:r>
              <a:rPr lang="de-DE" altLang="zh-CN" sz="2400" dirty="0">
                <a:ea typeface="SimSun" pitchFamily="2" charset="-122"/>
              </a:rPr>
              <a:t> </a:t>
            </a:r>
            <a:r>
              <a:rPr lang="de-DE" altLang="zh-CN" sz="2400" dirty="0" err="1">
                <a:ea typeface="SimSun" pitchFamily="2" charset="-122"/>
              </a:rPr>
              <a:t>if</a:t>
            </a:r>
            <a:r>
              <a:rPr lang="de-DE" altLang="zh-CN" sz="2400" dirty="0">
                <a:ea typeface="SimSun" pitchFamily="2" charset="-122"/>
              </a:rPr>
              <a:t> </a:t>
            </a:r>
            <a:r>
              <a:rPr lang="de-DE" altLang="zh-CN" sz="2400" dirty="0" err="1">
                <a:ea typeface="SimSun" pitchFamily="2" charset="-122"/>
              </a:rPr>
              <a:t>there</a:t>
            </a:r>
            <a:r>
              <a:rPr lang="de-DE" altLang="zh-CN" sz="2400" dirty="0">
                <a:ea typeface="SimSun" pitchFamily="2" charset="-122"/>
              </a:rPr>
              <a:t> </a:t>
            </a:r>
            <a:r>
              <a:rPr lang="de-DE" altLang="zh-CN" sz="2400" dirty="0" err="1">
                <a:ea typeface="SimSun" pitchFamily="2" charset="-122"/>
              </a:rPr>
              <a:t>are</a:t>
            </a:r>
            <a:r>
              <a:rPr lang="de-DE" altLang="zh-CN" sz="2400" dirty="0">
                <a:ea typeface="SimSun" pitchFamily="2" charset="-122"/>
              </a:rPr>
              <a:t> </a:t>
            </a:r>
            <a:r>
              <a:rPr lang="de-DE" altLang="zh-CN" sz="2400" dirty="0" err="1">
                <a:ea typeface="SimSun" pitchFamily="2" charset="-122"/>
              </a:rPr>
              <a:t>other</a:t>
            </a:r>
            <a:r>
              <a:rPr lang="de-DE" altLang="zh-CN" sz="2400" dirty="0">
                <a:ea typeface="SimSun" pitchFamily="2" charset="-122"/>
              </a:rPr>
              <a:t> </a:t>
            </a:r>
            <a:r>
              <a:rPr lang="de-DE" altLang="zh-CN" sz="2400" dirty="0" err="1">
                <a:ea typeface="SimSun" pitchFamily="2" charset="-122"/>
              </a:rPr>
              <a:t>means</a:t>
            </a:r>
            <a:r>
              <a:rPr lang="de-DE" altLang="zh-CN" sz="2400" dirty="0">
                <a:ea typeface="SimSun" pitchFamily="2" charset="-122"/>
              </a:rPr>
              <a:t> </a:t>
            </a:r>
            <a:r>
              <a:rPr lang="de-DE" altLang="zh-CN" sz="2400" dirty="0" err="1">
                <a:ea typeface="SimSun" pitchFamily="2" charset="-122"/>
              </a:rPr>
              <a:t>from</a:t>
            </a:r>
            <a:r>
              <a:rPr lang="de-DE" altLang="zh-CN" sz="2400" dirty="0">
                <a:ea typeface="SimSun" pitchFamily="2" charset="-122"/>
              </a:rPr>
              <a:t> </a:t>
            </a:r>
          </a:p>
          <a:p>
            <a:pPr>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other</a:t>
            </a:r>
            <a:r>
              <a:rPr lang="de-DE" altLang="zh-CN" sz="2400" dirty="0">
                <a:ea typeface="SimSun" pitchFamily="2" charset="-122"/>
              </a:rPr>
              <a:t> </a:t>
            </a:r>
            <a:r>
              <a:rPr lang="de-DE" altLang="zh-CN" sz="2400" dirty="0" err="1">
                <a:ea typeface="SimSun" pitchFamily="2" charset="-122"/>
              </a:rPr>
              <a:t>social</a:t>
            </a:r>
            <a:r>
              <a:rPr lang="de-DE" altLang="zh-CN" sz="2400" dirty="0">
                <a:ea typeface="SimSun" pitchFamily="2" charset="-122"/>
              </a:rPr>
              <a:t> </a:t>
            </a:r>
            <a:r>
              <a:rPr lang="de-DE" altLang="zh-CN" sz="2400" dirty="0" err="1">
                <a:ea typeface="SimSun" pitchFamily="2" charset="-122"/>
              </a:rPr>
              <a:t>security</a:t>
            </a:r>
            <a:r>
              <a:rPr lang="de-DE" altLang="zh-CN" sz="2400" dirty="0">
                <a:ea typeface="SimSun" pitchFamily="2" charset="-122"/>
              </a:rPr>
              <a:t> </a:t>
            </a:r>
            <a:r>
              <a:rPr lang="de-DE" altLang="zh-CN" sz="2400" dirty="0" err="1">
                <a:ea typeface="SimSun" pitchFamily="2" charset="-122"/>
              </a:rPr>
              <a:t>systems</a:t>
            </a:r>
            <a:endParaRPr lang="de-DE" altLang="zh-CN" sz="2400" dirty="0">
              <a:ea typeface="SimSun" pitchFamily="2" charset="-122"/>
            </a:endParaRPr>
          </a:p>
          <a:p>
            <a:pPr>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other</a:t>
            </a:r>
            <a:r>
              <a:rPr lang="de-DE" altLang="zh-CN" sz="2400" dirty="0">
                <a:ea typeface="SimSun" pitchFamily="2" charset="-122"/>
              </a:rPr>
              <a:t> </a:t>
            </a:r>
            <a:r>
              <a:rPr lang="de-DE" altLang="zh-CN" sz="2400" dirty="0" err="1">
                <a:ea typeface="SimSun" pitchFamily="2" charset="-122"/>
              </a:rPr>
              <a:t>kind</a:t>
            </a:r>
            <a:r>
              <a:rPr lang="de-DE" altLang="zh-CN" sz="2400" dirty="0">
                <a:ea typeface="SimSun" pitchFamily="2" charset="-122"/>
              </a:rPr>
              <a:t> </a:t>
            </a:r>
            <a:r>
              <a:rPr lang="de-DE" altLang="zh-CN" sz="2400" dirty="0" err="1">
                <a:ea typeface="SimSun" pitchFamily="2" charset="-122"/>
              </a:rPr>
              <a:t>of</a:t>
            </a:r>
            <a:r>
              <a:rPr lang="de-DE" altLang="zh-CN" sz="2400" dirty="0">
                <a:ea typeface="SimSun" pitchFamily="2" charset="-122"/>
              </a:rPr>
              <a:t> </a:t>
            </a:r>
            <a:r>
              <a:rPr lang="de-DE" altLang="zh-CN" sz="2400" dirty="0" err="1">
                <a:ea typeface="SimSun" pitchFamily="2" charset="-122"/>
              </a:rPr>
              <a:t>income</a:t>
            </a:r>
            <a:endParaRPr lang="de-DE" altLang="zh-CN" sz="2400" dirty="0">
              <a:ea typeface="SimSun" pitchFamily="2" charset="-122"/>
            </a:endParaRPr>
          </a:p>
          <a:p>
            <a:pPr>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capital</a:t>
            </a:r>
            <a:endParaRPr lang="de-DE" altLang="zh-CN" sz="2400" dirty="0">
              <a:ea typeface="SimSun" pitchFamily="2" charset="-122"/>
            </a:endParaRPr>
          </a:p>
          <a:p>
            <a:pPr>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property</a:t>
            </a:r>
            <a:endParaRPr lang="de-DE" altLang="zh-CN" sz="2400" dirty="0">
              <a:ea typeface="SimSun" pitchFamily="2" charset="-122"/>
            </a:endParaRPr>
          </a:p>
          <a:p>
            <a:pPr>
              <a:buFont typeface="Wingdings" panose="05000000000000000000" pitchFamily="2" charset="2"/>
              <a:buChar char="ü"/>
              <a:defRPr/>
            </a:pPr>
            <a:r>
              <a:rPr lang="de-DE" altLang="zh-CN" sz="2400" dirty="0">
                <a:ea typeface="SimSun" pitchFamily="2" charset="-122"/>
              </a:rPr>
              <a:t>          </a:t>
            </a:r>
            <a:r>
              <a:rPr lang="de-DE" altLang="zh-CN" sz="2400" dirty="0" err="1">
                <a:ea typeface="SimSun" pitchFamily="2" charset="-122"/>
              </a:rPr>
              <a:t>it</a:t>
            </a:r>
            <a:r>
              <a:rPr lang="de-DE" altLang="zh-CN" sz="2400" dirty="0">
                <a:ea typeface="SimSun" pitchFamily="2" charset="-122"/>
              </a:rPr>
              <a:t> also </a:t>
            </a:r>
            <a:r>
              <a:rPr lang="de-DE" altLang="zh-CN" sz="2400" dirty="0" err="1">
                <a:ea typeface="SimSun" pitchFamily="2" charset="-122"/>
              </a:rPr>
              <a:t>requires</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ask</a:t>
            </a:r>
            <a:r>
              <a:rPr lang="de-DE" altLang="zh-CN" sz="2400" dirty="0">
                <a:ea typeface="SimSun" pitchFamily="2" charset="-122"/>
              </a:rPr>
              <a:t> at </a:t>
            </a:r>
            <a:r>
              <a:rPr lang="de-DE" altLang="zh-CN" sz="2400" dirty="0" err="1">
                <a:ea typeface="SimSun" pitchFamily="2" charset="-122"/>
              </a:rPr>
              <a:t>first</a:t>
            </a:r>
            <a:r>
              <a:rPr lang="de-DE" altLang="zh-CN" sz="2400" dirty="0">
                <a:ea typeface="SimSun" pitchFamily="2" charset="-122"/>
              </a:rPr>
              <a:t> relatives like </a:t>
            </a:r>
          </a:p>
          <a:p>
            <a:pPr marL="0" indent="0">
              <a:buFontTx/>
              <a:buNone/>
              <a:defRPr/>
            </a:pPr>
            <a:r>
              <a:rPr lang="de-DE" altLang="zh-CN" sz="2400" dirty="0">
                <a:ea typeface="SimSun" pitchFamily="2" charset="-122"/>
              </a:rPr>
              <a:t>             </a:t>
            </a:r>
            <a:r>
              <a:rPr lang="de-DE" altLang="zh-CN" sz="2400" dirty="0" err="1">
                <a:ea typeface="SimSun" pitchFamily="2" charset="-122"/>
              </a:rPr>
              <a:t>parents</a:t>
            </a:r>
            <a:r>
              <a:rPr lang="de-DE" altLang="zh-CN" sz="2400" dirty="0">
                <a:ea typeface="SimSun" pitchFamily="2" charset="-122"/>
              </a:rPr>
              <a:t> </a:t>
            </a:r>
            <a:r>
              <a:rPr lang="de-DE" altLang="zh-CN" sz="2400" dirty="0" err="1">
                <a:ea typeface="SimSun" pitchFamily="2" charset="-122"/>
              </a:rPr>
              <a:t>and</a:t>
            </a:r>
            <a:r>
              <a:rPr lang="de-DE" altLang="zh-CN" sz="2400" dirty="0">
                <a:ea typeface="SimSun" pitchFamily="2" charset="-122"/>
              </a:rPr>
              <a:t> </a:t>
            </a:r>
            <a:r>
              <a:rPr lang="de-DE" altLang="zh-CN" sz="2400" dirty="0" err="1">
                <a:ea typeface="SimSun" pitchFamily="2" charset="-122"/>
              </a:rPr>
              <a:t>children</a:t>
            </a:r>
            <a:r>
              <a:rPr lang="de-DE" altLang="zh-CN" sz="2400" dirty="0">
                <a:ea typeface="SimSun" pitchFamily="2" charset="-122"/>
              </a:rPr>
              <a:t> </a:t>
            </a:r>
            <a:r>
              <a:rPr lang="de-DE" altLang="zh-CN" sz="2400" dirty="0" err="1">
                <a:ea typeface="SimSun" pitchFamily="2" charset="-122"/>
              </a:rPr>
              <a:t>for</a:t>
            </a:r>
            <a:r>
              <a:rPr lang="de-DE" altLang="zh-CN" sz="2400" dirty="0">
                <a:ea typeface="SimSun" pitchFamily="2" charset="-122"/>
              </a:rPr>
              <a:t> </a:t>
            </a:r>
            <a:r>
              <a:rPr lang="de-DE" altLang="zh-CN" sz="2400" dirty="0" err="1">
                <a:ea typeface="SimSun" pitchFamily="2" charset="-122"/>
              </a:rPr>
              <a:t>help</a:t>
            </a:r>
            <a:r>
              <a:rPr lang="de-DE" altLang="zh-CN" sz="2400" dirty="0">
                <a:ea typeface="SimSun" pitchFamily="2" charset="-122"/>
              </a:rPr>
              <a:t>; </a:t>
            </a:r>
            <a:r>
              <a:rPr lang="de-DE" altLang="zh-CN" sz="2400" dirty="0" err="1">
                <a:ea typeface="SimSun" pitchFamily="2" charset="-122"/>
              </a:rPr>
              <a:t>they</a:t>
            </a:r>
            <a:r>
              <a:rPr lang="de-DE" altLang="zh-CN" sz="2400" dirty="0">
                <a:ea typeface="SimSun" pitchFamily="2" charset="-122"/>
              </a:rPr>
              <a:t> </a:t>
            </a:r>
            <a:r>
              <a:rPr lang="de-DE" altLang="zh-CN" sz="2400" dirty="0" err="1">
                <a:ea typeface="SimSun" pitchFamily="2" charset="-122"/>
              </a:rPr>
              <a:t>are</a:t>
            </a:r>
            <a:endParaRPr lang="de-DE" altLang="zh-CN" sz="2400" dirty="0">
              <a:ea typeface="SimSun" pitchFamily="2" charset="-122"/>
            </a:endParaRPr>
          </a:p>
          <a:p>
            <a:pPr marL="0" indent="0">
              <a:buFontTx/>
              <a:buNone/>
              <a:defRPr/>
            </a:pPr>
            <a:r>
              <a:rPr lang="de-DE" altLang="zh-CN" sz="2400" dirty="0">
                <a:ea typeface="SimSun" pitchFamily="2" charset="-122"/>
              </a:rPr>
              <a:t>             </a:t>
            </a:r>
            <a:r>
              <a:rPr lang="de-DE" altLang="zh-CN" sz="2400" dirty="0" err="1">
                <a:ea typeface="SimSun" pitchFamily="2" charset="-122"/>
              </a:rPr>
              <a:t>required</a:t>
            </a:r>
            <a:r>
              <a:rPr lang="de-DE" altLang="zh-CN" sz="2400" dirty="0">
                <a:ea typeface="SimSun" pitchFamily="2" charset="-122"/>
              </a:rPr>
              <a:t> </a:t>
            </a:r>
            <a:r>
              <a:rPr lang="de-DE" altLang="zh-CN" sz="2400" dirty="0" err="1">
                <a:ea typeface="SimSun" pitchFamily="2" charset="-122"/>
              </a:rPr>
              <a:t>by</a:t>
            </a:r>
            <a:r>
              <a:rPr lang="de-DE" altLang="zh-CN" sz="2400" dirty="0">
                <a:ea typeface="SimSun" pitchFamily="2" charset="-122"/>
              </a:rPr>
              <a:t> </a:t>
            </a:r>
            <a:r>
              <a:rPr lang="de-DE" altLang="zh-CN" sz="2400" dirty="0" err="1">
                <a:ea typeface="SimSun" pitchFamily="2" charset="-122"/>
              </a:rPr>
              <a:t>law</a:t>
            </a:r>
            <a:r>
              <a:rPr lang="de-DE" altLang="zh-CN" sz="2400" dirty="0">
                <a:ea typeface="SimSun" pitchFamily="2" charset="-122"/>
              </a:rPr>
              <a:t> </a:t>
            </a:r>
            <a:r>
              <a:rPr lang="de-DE" altLang="zh-CN" sz="2400" dirty="0" err="1">
                <a:ea typeface="SimSun" pitchFamily="2" charset="-122"/>
              </a:rPr>
              <a:t>to</a:t>
            </a:r>
            <a:r>
              <a:rPr lang="de-DE" altLang="zh-CN" sz="2400" dirty="0">
                <a:ea typeface="SimSun" pitchFamily="2" charset="-122"/>
              </a:rPr>
              <a:t> </a:t>
            </a:r>
            <a:r>
              <a:rPr lang="de-DE" altLang="zh-CN" sz="2400" dirty="0" err="1">
                <a:ea typeface="SimSun" pitchFamily="2" charset="-122"/>
              </a:rPr>
              <a:t>assist</a:t>
            </a:r>
            <a:r>
              <a:rPr lang="de-DE" altLang="zh-CN" sz="2400" dirty="0">
                <a:ea typeface="SimSun" pitchFamily="2" charset="-122"/>
              </a:rPr>
              <a:t> </a:t>
            </a:r>
            <a:r>
              <a:rPr lang="de-DE" altLang="zh-CN" sz="2400" dirty="0" err="1">
                <a:ea typeface="SimSun" pitchFamily="2" charset="-122"/>
              </a:rPr>
              <a:t>the</a:t>
            </a:r>
            <a:r>
              <a:rPr lang="de-DE" altLang="zh-CN" sz="2400" dirty="0">
                <a:ea typeface="SimSun" pitchFamily="2" charset="-122"/>
              </a:rPr>
              <a:t> </a:t>
            </a:r>
            <a:r>
              <a:rPr lang="de-DE" altLang="zh-CN" sz="2400" dirty="0" err="1">
                <a:ea typeface="SimSun" pitchFamily="2" charset="-122"/>
              </a:rPr>
              <a:t>person</a:t>
            </a:r>
            <a:endParaRPr lang="de-DE" altLang="zh-CN" sz="2400" dirty="0">
              <a:ea typeface="SimSun" pitchFamily="2" charset="-122"/>
            </a:endParaRPr>
          </a:p>
          <a:p>
            <a:pPr marL="0" indent="0">
              <a:buFontTx/>
              <a:buNone/>
              <a:defRPr/>
            </a:pPr>
            <a:endParaRPr lang="de-DE"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a:extLst>
              <a:ext uri="{FF2B5EF4-FFF2-40B4-BE49-F238E27FC236}">
                <a16:creationId xmlns="" xmlns:a16="http://schemas.microsoft.com/office/drawing/2014/main" id="{ACB32CD9-CBDB-45B1-841E-D816F0064DC4}"/>
              </a:ext>
            </a:extLst>
          </p:cNvPr>
          <p:cNvSpPr>
            <a:spLocks noGrp="1"/>
          </p:cNvSpPr>
          <p:nvPr>
            <p:ph type="title"/>
          </p:nvPr>
        </p:nvSpPr>
        <p:spPr/>
        <p:txBody>
          <a:bodyPr/>
          <a:lstStyle/>
          <a:p>
            <a:r>
              <a:rPr lang="de-DE" altLang="de-DE"/>
              <a:t>Social Assistance</a:t>
            </a:r>
          </a:p>
        </p:txBody>
      </p:sp>
      <p:sp>
        <p:nvSpPr>
          <p:cNvPr id="3" name="Inhaltsplatzhalter 2">
            <a:extLst>
              <a:ext uri="{FF2B5EF4-FFF2-40B4-BE49-F238E27FC236}">
                <a16:creationId xmlns="" xmlns:a16="http://schemas.microsoft.com/office/drawing/2014/main" id="{90C69F22-30B5-421F-B133-FAEE0553AB2E}"/>
              </a:ext>
            </a:extLst>
          </p:cNvPr>
          <p:cNvSpPr>
            <a:spLocks noGrp="1"/>
          </p:cNvSpPr>
          <p:nvPr>
            <p:ph idx="1"/>
          </p:nvPr>
        </p:nvSpPr>
        <p:spPr/>
        <p:txBody>
          <a:bodyPr/>
          <a:lstStyle/>
          <a:p>
            <a:pPr>
              <a:buFontTx/>
              <a:buBlip>
                <a:blip r:embed="rId2"/>
              </a:buBlip>
              <a:defRPr/>
            </a:pPr>
            <a:r>
              <a:rPr lang="de-DE" altLang="zh-CN" dirty="0" err="1">
                <a:ea typeface="SimSun" pitchFamily="2" charset="-122"/>
              </a:rPr>
              <a:t>Benefits</a:t>
            </a:r>
            <a:endParaRPr lang="de-DE" altLang="zh-CN" dirty="0">
              <a:ea typeface="SimSun" pitchFamily="2" charset="-122"/>
            </a:endParaRPr>
          </a:p>
          <a:p>
            <a:pPr>
              <a:buFont typeface="Wingdings" panose="05000000000000000000" pitchFamily="2" charset="2"/>
              <a:buChar char="Ø"/>
              <a:defRPr/>
            </a:pPr>
            <a:r>
              <a:rPr lang="de-DE" altLang="zh-CN" dirty="0">
                <a:ea typeface="SimSun" pitchFamily="2" charset="-122"/>
              </a:rPr>
              <a:t>The </a:t>
            </a:r>
            <a:r>
              <a:rPr lang="de-DE" altLang="zh-CN" dirty="0" err="1">
                <a:ea typeface="SimSun" pitchFamily="2" charset="-122"/>
              </a:rPr>
              <a:t>amount</a:t>
            </a:r>
            <a:r>
              <a:rPr lang="de-DE" altLang="zh-CN" dirty="0">
                <a:ea typeface="SimSun" pitchFamily="2" charset="-122"/>
              </a:rPr>
              <a:t> </a:t>
            </a:r>
            <a:r>
              <a:rPr lang="de-DE" altLang="zh-CN" dirty="0" err="1">
                <a:ea typeface="SimSun" pitchFamily="2" charset="-122"/>
              </a:rPr>
              <a:t>of</a:t>
            </a:r>
            <a:r>
              <a:rPr lang="de-DE" altLang="zh-CN" dirty="0">
                <a:ea typeface="SimSun" pitchFamily="2" charset="-122"/>
              </a:rPr>
              <a:t> </a:t>
            </a:r>
            <a:r>
              <a:rPr lang="de-DE" altLang="zh-CN" dirty="0" err="1">
                <a:ea typeface="SimSun" pitchFamily="2" charset="-122"/>
              </a:rPr>
              <a:t>benefits</a:t>
            </a:r>
            <a:r>
              <a:rPr lang="de-DE" altLang="zh-CN" dirty="0">
                <a:ea typeface="SimSun" pitchFamily="2" charset="-122"/>
              </a:rPr>
              <a:t> </a:t>
            </a:r>
            <a:r>
              <a:rPr lang="de-DE" altLang="zh-CN" dirty="0" err="1">
                <a:ea typeface="SimSun" pitchFamily="2" charset="-122"/>
              </a:rPr>
              <a:t>depends</a:t>
            </a:r>
            <a:r>
              <a:rPr lang="de-DE" altLang="zh-CN" dirty="0">
                <a:ea typeface="SimSun" pitchFamily="2" charset="-122"/>
              </a:rPr>
              <a:t> on </a:t>
            </a:r>
            <a:r>
              <a:rPr lang="de-DE" altLang="zh-CN" dirty="0" err="1">
                <a:ea typeface="SimSun" pitchFamily="2" charset="-122"/>
              </a:rPr>
              <a:t>the</a:t>
            </a:r>
            <a:r>
              <a:rPr lang="de-DE" altLang="zh-CN" dirty="0">
                <a:ea typeface="SimSun" pitchFamily="2" charset="-122"/>
              </a:rPr>
              <a:t> individual </a:t>
            </a:r>
            <a:r>
              <a:rPr lang="de-DE" altLang="zh-CN" dirty="0" err="1">
                <a:ea typeface="SimSun" pitchFamily="2" charset="-122"/>
              </a:rPr>
              <a:t>need</a:t>
            </a:r>
            <a:r>
              <a:rPr lang="de-DE" altLang="zh-CN" dirty="0">
                <a:ea typeface="SimSun" pitchFamily="2" charset="-122"/>
              </a:rPr>
              <a:t> </a:t>
            </a:r>
            <a:r>
              <a:rPr lang="de-DE" altLang="zh-CN" dirty="0" err="1">
                <a:ea typeface="SimSun" pitchFamily="2" charset="-122"/>
              </a:rPr>
              <a:t>of</a:t>
            </a:r>
            <a:r>
              <a:rPr lang="de-DE" altLang="zh-CN" dirty="0">
                <a:ea typeface="SimSun" pitchFamily="2" charset="-122"/>
              </a:rPr>
              <a:t> </a:t>
            </a:r>
            <a:r>
              <a:rPr lang="de-DE" altLang="zh-CN" dirty="0" err="1">
                <a:ea typeface="SimSun" pitchFamily="2" charset="-122"/>
              </a:rPr>
              <a:t>the</a:t>
            </a:r>
            <a:r>
              <a:rPr lang="de-DE" altLang="zh-CN" dirty="0">
                <a:ea typeface="SimSun" pitchFamily="2" charset="-122"/>
              </a:rPr>
              <a:t> </a:t>
            </a:r>
            <a:r>
              <a:rPr lang="de-DE" altLang="zh-CN" dirty="0" err="1">
                <a:ea typeface="SimSun" pitchFamily="2" charset="-122"/>
              </a:rPr>
              <a:t>person</a:t>
            </a:r>
            <a:endParaRPr lang="de-DE" altLang="zh-CN" dirty="0">
              <a:ea typeface="SimSun" pitchFamily="2" charset="-122"/>
            </a:endParaRPr>
          </a:p>
          <a:p>
            <a:pPr>
              <a:buFont typeface="Wingdings" panose="05000000000000000000" pitchFamily="2" charset="2"/>
              <a:buChar char="Ø"/>
              <a:defRPr/>
            </a:pPr>
            <a:r>
              <a:rPr lang="de-DE" altLang="zh-CN" dirty="0" err="1">
                <a:ea typeface="SimSun" pitchFamily="2" charset="-122"/>
              </a:rPr>
              <a:t>It</a:t>
            </a:r>
            <a:r>
              <a:rPr lang="de-DE" altLang="zh-CN" dirty="0">
                <a:ea typeface="SimSun" pitchFamily="2" charset="-122"/>
              </a:rPr>
              <a:t> </a:t>
            </a:r>
            <a:r>
              <a:rPr lang="de-DE" altLang="zh-CN" dirty="0" err="1">
                <a:ea typeface="SimSun" pitchFamily="2" charset="-122"/>
              </a:rPr>
              <a:t>is</a:t>
            </a:r>
            <a:r>
              <a:rPr lang="de-DE" altLang="zh-CN" dirty="0">
                <a:ea typeface="SimSun" pitchFamily="2" charset="-122"/>
              </a:rPr>
              <a:t> not </a:t>
            </a:r>
            <a:r>
              <a:rPr lang="de-DE" altLang="zh-CN" dirty="0" err="1">
                <a:ea typeface="SimSun" pitchFamily="2" charset="-122"/>
              </a:rPr>
              <a:t>expressed</a:t>
            </a:r>
            <a:r>
              <a:rPr lang="de-DE" altLang="zh-CN" dirty="0">
                <a:ea typeface="SimSun" pitchFamily="2" charset="-122"/>
              </a:rPr>
              <a:t> on </a:t>
            </a:r>
            <a:r>
              <a:rPr lang="de-DE" altLang="zh-CN" dirty="0" err="1">
                <a:ea typeface="SimSun" pitchFamily="2" charset="-122"/>
              </a:rPr>
              <a:t>percentage</a:t>
            </a:r>
            <a:r>
              <a:rPr lang="de-DE" altLang="zh-CN" dirty="0">
                <a:ea typeface="SimSun" pitchFamily="2" charset="-122"/>
              </a:rPr>
              <a:t> </a:t>
            </a:r>
            <a:r>
              <a:rPr lang="de-DE" altLang="zh-CN" dirty="0" err="1">
                <a:ea typeface="SimSun" pitchFamily="2" charset="-122"/>
              </a:rPr>
              <a:t>of</a:t>
            </a:r>
            <a:r>
              <a:rPr lang="de-DE" altLang="zh-CN" dirty="0">
                <a:ea typeface="SimSun" pitchFamily="2" charset="-122"/>
              </a:rPr>
              <a:t> </a:t>
            </a:r>
            <a:r>
              <a:rPr lang="de-DE" altLang="zh-CN" dirty="0" err="1">
                <a:ea typeface="SimSun" pitchFamily="2" charset="-122"/>
              </a:rPr>
              <a:t>income</a:t>
            </a:r>
            <a:endParaRPr lang="de-DE" altLang="zh-CN" dirty="0">
              <a:ea typeface="SimSun" pitchFamily="2" charset="-122"/>
            </a:endParaRPr>
          </a:p>
          <a:p>
            <a:pPr>
              <a:buFont typeface="Wingdings" panose="05000000000000000000" pitchFamily="2" charset="2"/>
              <a:buChar char="Ø"/>
              <a:defRPr/>
            </a:pPr>
            <a:r>
              <a:rPr lang="de-DE" altLang="zh-CN" dirty="0">
                <a:ea typeface="SimSun" pitchFamily="2" charset="-122"/>
              </a:rPr>
              <a:t>So </a:t>
            </a:r>
            <a:r>
              <a:rPr lang="de-DE" altLang="zh-CN" dirty="0" err="1">
                <a:ea typeface="SimSun" pitchFamily="2" charset="-122"/>
              </a:rPr>
              <a:t>it</a:t>
            </a:r>
            <a:r>
              <a:rPr lang="de-DE" altLang="zh-CN" dirty="0">
                <a:ea typeface="SimSun" pitchFamily="2" charset="-122"/>
              </a:rPr>
              <a:t> </a:t>
            </a:r>
            <a:r>
              <a:rPr lang="de-DE" altLang="zh-CN" dirty="0" err="1">
                <a:ea typeface="SimSun" pitchFamily="2" charset="-122"/>
              </a:rPr>
              <a:t>may</a:t>
            </a:r>
            <a:r>
              <a:rPr lang="de-DE" altLang="zh-CN" dirty="0">
                <a:ea typeface="SimSun" pitchFamily="2" charset="-122"/>
              </a:rPr>
              <a:t> </a:t>
            </a:r>
            <a:r>
              <a:rPr lang="de-DE" altLang="zh-CN" dirty="0" err="1">
                <a:ea typeface="SimSun" pitchFamily="2" charset="-122"/>
              </a:rPr>
              <a:t>even</a:t>
            </a:r>
            <a:r>
              <a:rPr lang="de-DE" altLang="zh-CN" dirty="0">
                <a:ea typeface="SimSun" pitchFamily="2" charset="-122"/>
              </a:rPr>
              <a:t> </a:t>
            </a:r>
            <a:r>
              <a:rPr lang="de-DE" altLang="zh-CN" dirty="0" err="1">
                <a:ea typeface="SimSun" pitchFamily="2" charset="-122"/>
              </a:rPr>
              <a:t>supplement</a:t>
            </a:r>
            <a:r>
              <a:rPr lang="de-DE" altLang="zh-CN" dirty="0">
                <a:ea typeface="SimSun" pitchFamily="2" charset="-122"/>
              </a:rPr>
              <a:t> </a:t>
            </a:r>
            <a:r>
              <a:rPr lang="de-DE" altLang="zh-CN" dirty="0" err="1">
                <a:ea typeface="SimSun" pitchFamily="2" charset="-122"/>
              </a:rPr>
              <a:t>income</a:t>
            </a:r>
            <a:r>
              <a:rPr lang="de-DE" altLang="zh-CN" dirty="0">
                <a:ea typeface="SimSun" pitchFamily="2" charset="-122"/>
              </a:rPr>
              <a:t> </a:t>
            </a:r>
            <a:r>
              <a:rPr lang="de-DE" altLang="zh-CN" dirty="0" err="1">
                <a:ea typeface="SimSun" pitchFamily="2" charset="-122"/>
              </a:rPr>
              <a:t>from</a:t>
            </a:r>
            <a:r>
              <a:rPr lang="de-DE" altLang="zh-CN" dirty="0">
                <a:ea typeface="SimSun" pitchFamily="2" charset="-122"/>
              </a:rPr>
              <a:t> </a:t>
            </a:r>
            <a:r>
              <a:rPr lang="de-DE" altLang="zh-CN" dirty="0" err="1">
                <a:ea typeface="SimSun" pitchFamily="2" charset="-122"/>
              </a:rPr>
              <a:t>work</a:t>
            </a:r>
            <a:r>
              <a:rPr lang="de-DE" altLang="zh-CN" dirty="0">
                <a:ea typeface="SimSun" pitchFamily="2" charset="-122"/>
              </a:rPr>
              <a:t> </a:t>
            </a:r>
            <a:r>
              <a:rPr lang="de-DE" altLang="zh-CN" dirty="0" err="1">
                <a:ea typeface="SimSun" pitchFamily="2" charset="-122"/>
              </a:rPr>
              <a:t>if</a:t>
            </a:r>
            <a:r>
              <a:rPr lang="de-DE" altLang="zh-CN" dirty="0">
                <a:ea typeface="SimSun" pitchFamily="2" charset="-122"/>
              </a:rPr>
              <a:t> </a:t>
            </a:r>
            <a:r>
              <a:rPr lang="de-DE" altLang="zh-CN" dirty="0" err="1">
                <a:ea typeface="SimSun" pitchFamily="2" charset="-122"/>
              </a:rPr>
              <a:t>this</a:t>
            </a:r>
            <a:r>
              <a:rPr lang="de-DE" altLang="zh-CN" dirty="0">
                <a:ea typeface="SimSun" pitchFamily="2" charset="-122"/>
              </a:rPr>
              <a:t> </a:t>
            </a:r>
            <a:r>
              <a:rPr lang="de-DE" altLang="zh-CN" dirty="0" err="1">
                <a:ea typeface="SimSun" pitchFamily="2" charset="-122"/>
              </a:rPr>
              <a:t>is</a:t>
            </a:r>
            <a:r>
              <a:rPr lang="de-DE" altLang="zh-CN" dirty="0">
                <a:ea typeface="SimSun" pitchFamily="2" charset="-122"/>
              </a:rPr>
              <a:t> not </a:t>
            </a:r>
            <a:r>
              <a:rPr lang="de-DE" altLang="zh-CN" dirty="0" err="1">
                <a:ea typeface="SimSun" pitchFamily="2" charset="-122"/>
              </a:rPr>
              <a:t>enough</a:t>
            </a:r>
            <a:r>
              <a:rPr lang="de-DE" altLang="zh-CN" dirty="0">
                <a:ea typeface="SimSun" pitchFamily="2" charset="-122"/>
              </a:rPr>
              <a:t> </a:t>
            </a:r>
            <a:r>
              <a:rPr lang="de-DE" altLang="zh-CN" dirty="0" err="1">
                <a:ea typeface="SimSun" pitchFamily="2" charset="-122"/>
              </a:rPr>
              <a:t>and</a:t>
            </a:r>
            <a:r>
              <a:rPr lang="de-DE" altLang="zh-CN" dirty="0">
                <a:ea typeface="SimSun" pitchFamily="2" charset="-122"/>
              </a:rPr>
              <a:t> in </a:t>
            </a:r>
            <a:r>
              <a:rPr lang="de-DE" altLang="zh-CN" dirty="0" err="1">
                <a:ea typeface="SimSun" pitchFamily="2" charset="-122"/>
              </a:rPr>
              <a:t>case</a:t>
            </a:r>
            <a:r>
              <a:rPr lang="de-DE" altLang="zh-CN" dirty="0">
                <a:ea typeface="SimSun" pitchFamily="2" charset="-122"/>
              </a:rPr>
              <a:t> </a:t>
            </a:r>
            <a:r>
              <a:rPr lang="de-DE" altLang="zh-CN" dirty="0" err="1">
                <a:ea typeface="SimSun" pitchFamily="2" charset="-122"/>
              </a:rPr>
              <a:t>of</a:t>
            </a:r>
            <a:r>
              <a:rPr lang="de-DE" altLang="zh-CN" dirty="0">
                <a:ea typeface="SimSun" pitchFamily="2" charset="-122"/>
              </a:rPr>
              <a:t> </a:t>
            </a:r>
            <a:r>
              <a:rPr lang="de-DE" altLang="zh-CN" dirty="0" err="1">
                <a:ea typeface="SimSun" pitchFamily="2" charset="-122"/>
              </a:rPr>
              <a:t>big</a:t>
            </a:r>
            <a:r>
              <a:rPr lang="de-DE" altLang="zh-CN" dirty="0">
                <a:ea typeface="SimSun" pitchFamily="2" charset="-122"/>
              </a:rPr>
              <a:t> </a:t>
            </a:r>
            <a:r>
              <a:rPr lang="de-DE" altLang="zh-CN" dirty="0" err="1">
                <a:ea typeface="SimSun" pitchFamily="2" charset="-122"/>
              </a:rPr>
              <a:t>families</a:t>
            </a:r>
            <a:r>
              <a:rPr lang="de-DE" altLang="zh-CN" dirty="0">
                <a:ea typeface="SimSun" pitchFamily="2" charset="-122"/>
              </a:rPr>
              <a:t> </a:t>
            </a:r>
            <a:r>
              <a:rPr lang="de-DE" altLang="zh-CN" dirty="0" err="1">
                <a:ea typeface="SimSun" pitchFamily="2" charset="-122"/>
              </a:rPr>
              <a:t>it</a:t>
            </a:r>
            <a:r>
              <a:rPr lang="de-DE" altLang="zh-CN" dirty="0">
                <a:ea typeface="SimSun" pitchFamily="2" charset="-122"/>
              </a:rPr>
              <a:t> </a:t>
            </a:r>
            <a:r>
              <a:rPr lang="de-DE" altLang="zh-CN" dirty="0" err="1">
                <a:ea typeface="SimSun" pitchFamily="2" charset="-122"/>
              </a:rPr>
              <a:t>may</a:t>
            </a:r>
            <a:r>
              <a:rPr lang="de-DE" altLang="zh-CN" dirty="0">
                <a:ea typeface="SimSun" pitchFamily="2" charset="-122"/>
              </a:rPr>
              <a:t> </a:t>
            </a:r>
            <a:r>
              <a:rPr lang="de-DE" altLang="zh-CN" dirty="0" err="1">
                <a:ea typeface="SimSun" pitchFamily="2" charset="-122"/>
              </a:rPr>
              <a:t>be</a:t>
            </a:r>
            <a:r>
              <a:rPr lang="de-DE" altLang="zh-CN" dirty="0">
                <a:ea typeface="SimSun" pitchFamily="2" charset="-122"/>
              </a:rPr>
              <a:t> a </a:t>
            </a:r>
            <a:r>
              <a:rPr lang="de-DE" altLang="zh-CN" dirty="0" err="1">
                <a:ea typeface="SimSun" pitchFamily="2" charset="-122"/>
              </a:rPr>
              <a:t>considerable</a:t>
            </a:r>
            <a:r>
              <a:rPr lang="de-DE" altLang="zh-CN" dirty="0">
                <a:ea typeface="SimSun" pitchFamily="2" charset="-122"/>
              </a:rPr>
              <a:t> </a:t>
            </a:r>
            <a:r>
              <a:rPr lang="de-DE" altLang="zh-CN" dirty="0" err="1">
                <a:ea typeface="SimSun" pitchFamily="2" charset="-122"/>
              </a:rPr>
              <a:t>amount</a:t>
            </a:r>
            <a:r>
              <a:rPr lang="de-DE" altLang="zh-CN" dirty="0">
                <a:ea typeface="SimSun" pitchFamily="2" charset="-122"/>
              </a:rPr>
              <a:t> </a:t>
            </a:r>
            <a:r>
              <a:rPr lang="de-DE" altLang="zh-CN" dirty="0" err="1">
                <a:ea typeface="SimSun" pitchFamily="2" charset="-122"/>
              </a:rPr>
              <a:t>of</a:t>
            </a:r>
            <a:r>
              <a:rPr lang="de-DE" altLang="zh-CN" dirty="0">
                <a:ea typeface="SimSun" pitchFamily="2" charset="-122"/>
              </a:rPr>
              <a:t> </a:t>
            </a:r>
            <a:r>
              <a:rPr lang="de-DE" altLang="zh-CN" dirty="0" err="1">
                <a:ea typeface="SimSun" pitchFamily="2" charset="-122"/>
              </a:rPr>
              <a:t>money</a:t>
            </a:r>
            <a:r>
              <a:rPr lang="de-DE" altLang="zh-CN" dirty="0">
                <a:ea typeface="SimSun" pitchFamily="2" charset="-122"/>
              </a:rPr>
              <a:t>.</a:t>
            </a:r>
          </a:p>
          <a:p>
            <a:pPr marL="0" indent="0">
              <a:buFontTx/>
              <a:buNone/>
              <a:defRPr/>
            </a:pPr>
            <a:endParaRPr lang="de-DE" dirty="0"/>
          </a:p>
        </p:txBody>
      </p:sp>
    </p:spTree>
  </p:cSld>
  <p:clrMapOvr>
    <a:masterClrMapping/>
  </p:clrMapOvr>
</p:sld>
</file>

<file path=ppt/theme/theme1.xml><?xml version="1.0" encoding="utf-8"?>
<a:theme xmlns:a="http://schemas.openxmlformats.org/drawingml/2006/main" name="1_Benutzerdefiniertes Design">
  <a:themeElements>
    <a:clrScheme name="1_Benutzerdefiniertes Design 13">
      <a:dk1>
        <a:srgbClr val="000000"/>
      </a:dk1>
      <a:lt1>
        <a:srgbClr val="FFFFFF"/>
      </a:lt1>
      <a:dk2>
        <a:srgbClr val="000000"/>
      </a:dk2>
      <a:lt2>
        <a:srgbClr val="969696"/>
      </a:lt2>
      <a:accent1>
        <a:srgbClr val="FFFFFF"/>
      </a:accent1>
      <a:accent2>
        <a:srgbClr val="8DC6FF"/>
      </a:accent2>
      <a:accent3>
        <a:srgbClr val="FFFFFF"/>
      </a:accent3>
      <a:accent4>
        <a:srgbClr val="000000"/>
      </a:accent4>
      <a:accent5>
        <a:srgbClr val="FFFFFF"/>
      </a:accent5>
      <a:accent6>
        <a:srgbClr val="7FB3E7"/>
      </a:accent6>
      <a:hlink>
        <a:srgbClr val="0066CC"/>
      </a:hlink>
      <a:folHlink>
        <a:srgbClr val="00A800"/>
      </a:folHlink>
    </a:clrScheme>
    <a:fontScheme name="1_Benutzerdefiniertes Design">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lnDef>
  </a:objectDefaults>
  <a:extraClrSchemeLst>
    <a:extraClrScheme>
      <a:clrScheme name="1_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Benutzerdefiniertes Design 13">
        <a:dk1>
          <a:srgbClr val="000000"/>
        </a:dk1>
        <a:lt1>
          <a:srgbClr val="FFFFFF"/>
        </a:lt1>
        <a:dk2>
          <a:srgbClr val="000000"/>
        </a:dk2>
        <a:lt2>
          <a:srgbClr val="969696"/>
        </a:lt2>
        <a:accent1>
          <a:srgbClr val="FFFFFF"/>
        </a:accent1>
        <a:accent2>
          <a:srgbClr val="8DC6FF"/>
        </a:accent2>
        <a:accent3>
          <a:srgbClr val="FFFFFF"/>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