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9" r:id="rId22"/>
    <p:sldId id="280" r:id="rId23"/>
    <p:sldId id="281" r:id="rId24"/>
    <p:sldId id="29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/>
              <a:t>Incerteza sobre </a:t>
            </a:r>
            <a:r>
              <a:rPr lang="el-GR"/>
              <a:t>ϴ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P(theta = j)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rgbClr val="C00000"/>
              </a:solidFill>
              <a:ln w="1587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0.95</c:v>
                </c:pt>
                <c:pt idx="1">
                  <c:v>0.05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C81-4FFE-876A-C336CE1407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P(theta = j | X = 1)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rgbClr val="00B050"/>
              </a:solidFill>
              <a:ln w="15875">
                <a:solidFill>
                  <a:schemeClr val="accent4"/>
                </a:solidFill>
                <a:round/>
              </a:ln>
              <a:effectLst/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Sheet1!$C$2:$C$4</c:f>
              <c:numCache>
                <c:formatCode>General</c:formatCode>
                <c:ptCount val="3"/>
                <c:pt idx="0">
                  <c:v>0.16666666666666666</c:v>
                </c:pt>
                <c:pt idx="1">
                  <c:v>0.83333333333333337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C81-4FFE-876A-C336CE140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101056"/>
        <c:axId val="516100072"/>
      </c:scatterChart>
      <c:valAx>
        <c:axId val="516101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16100072"/>
        <c:crosses val="autoZero"/>
        <c:crossBetween val="midCat"/>
      </c:valAx>
      <c:valAx>
        <c:axId val="51610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16101056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pt-BR"/>
              <a:t>Incerteza sobre </a:t>
            </a:r>
            <a:r>
              <a:rPr lang="el-GR"/>
              <a:t>ϴ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0608404473216247E-2"/>
          <c:y val="0.15319444444444447"/>
          <c:w val="0.74681751696549015"/>
          <c:h val="0.7208876494604841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P(theta = j)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rgbClr val="C00000"/>
              </a:solidFill>
              <a:ln w="1587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Sheet2!$A$2:$A$4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Sheet2!$B$2:$B$4</c:f>
              <c:numCache>
                <c:formatCode>General</c:formatCode>
                <c:ptCount val="3"/>
                <c:pt idx="0">
                  <c:v>0.95</c:v>
                </c:pt>
                <c:pt idx="1">
                  <c:v>0.05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B49-44ED-8E18-9934CF53ED8B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P(theta = j | X = 0)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rgbClr val="00B050"/>
              </a:solidFill>
              <a:ln w="15875">
                <a:solidFill>
                  <a:schemeClr val="accent4"/>
                </a:solidFill>
                <a:round/>
              </a:ln>
              <a:effectLst/>
            </c:spPr>
          </c:marker>
          <c:xVal>
            <c:numRef>
              <c:f>Sheet2!$A$2:$A$4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Sheet2!$C$2:$C$4</c:f>
              <c:numCache>
                <c:formatCode>General</c:formatCode>
                <c:ptCount val="3"/>
                <c:pt idx="0">
                  <c:v>0.99729999999999996</c:v>
                </c:pt>
                <c:pt idx="1">
                  <c:v>2.7000000000000001E-3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B49-44ED-8E18-9934CF53E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5803064"/>
        <c:axId val="545802408"/>
      </c:scatterChart>
      <c:valAx>
        <c:axId val="545803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5802408"/>
        <c:crosses val="autoZero"/>
        <c:crossBetween val="midCat"/>
      </c:valAx>
      <c:valAx>
        <c:axId val="545802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5803064"/>
        <c:crosses val="autoZero"/>
        <c:crossBetween val="midCat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Incerteza sobre </a:t>
            </a:r>
            <a:r>
              <a:rPr lang="el-GR"/>
              <a:t>ϴ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P(theta = j)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Sheet3!$A$2:$A$7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Sheet3!$B$2:$B$7</c:f>
              <c:numCache>
                <c:formatCode>General</c:formatCode>
                <c:ptCount val="6"/>
                <c:pt idx="0">
                  <c:v>0.16666666666666666</c:v>
                </c:pt>
                <c:pt idx="1">
                  <c:v>0.16666666666666666</c:v>
                </c:pt>
                <c:pt idx="2">
                  <c:v>0.16666666666666666</c:v>
                </c:pt>
                <c:pt idx="3">
                  <c:v>0.16666666666666666</c:v>
                </c:pt>
                <c:pt idx="4">
                  <c:v>0.16666666666666666</c:v>
                </c:pt>
                <c:pt idx="5">
                  <c:v>0.16666666666666666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FA4-4EB6-913C-DDB3C1486B67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P(theta = j | X = (1,1))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xVal>
            <c:numRef>
              <c:f>Sheet3!$A$2:$A$7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Sheet3!$C$2:$C$7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0.05</c:v>
                </c:pt>
                <c:pt idx="3">
                  <c:v>0.15</c:v>
                </c:pt>
                <c:pt idx="4">
                  <c:v>0.3</c:v>
                </c:pt>
                <c:pt idx="5">
                  <c:v>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FA4-4EB6-913C-DDB3C1486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8690760"/>
        <c:axId val="418683872"/>
      </c:scatterChart>
      <c:valAx>
        <c:axId val="418690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8683872"/>
        <c:crosses val="autoZero"/>
        <c:crossBetween val="midCat"/>
      </c:valAx>
      <c:valAx>
        <c:axId val="41868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86907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46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18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79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93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42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79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51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25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00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52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D4C46-5807-4636-B28D-9BDECF94A57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0C1D82C-8223-4691-9FB3-1FDB6A2183BE}" type="slidenum">
              <a:rPr lang="pt-BR" smtClean="0"/>
              <a:t>‹#›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8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3819-B760-49F5-8369-76E074A16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0439" y="802299"/>
            <a:ext cx="8764413" cy="2162844"/>
          </a:xfrm>
        </p:spPr>
        <p:txBody>
          <a:bodyPr>
            <a:normAutofit/>
          </a:bodyPr>
          <a:lstStyle/>
          <a:p>
            <a:pPr algn="ctr"/>
            <a:r>
              <a:rPr lang="pt-BR" sz="5600" dirty="0"/>
              <a:t>Aula MAE0229  –  25-27/08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CFAF3-DA6F-40F1-B191-0C252EC91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0338" y="3684240"/>
            <a:ext cx="8684514" cy="9055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000" dirty="0"/>
              <a:t> ELEMENTOS DO PROBLEMA DE INFERÊNCIA ESTATÍSTICA</a:t>
            </a:r>
          </a:p>
          <a:p>
            <a:pPr algn="just"/>
            <a:r>
              <a:rPr lang="pt-BR" sz="2000" dirty="0"/>
              <a:t>Operação bayesiana</a:t>
            </a:r>
          </a:p>
        </p:txBody>
      </p:sp>
    </p:spTree>
    <p:extLst>
      <p:ext uri="{BB962C8B-B14F-4D97-AF65-F5344CB8AC3E}">
        <p14:creationId xmlns:p14="http://schemas.microsoft.com/office/powerpoint/2010/main" val="1044054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133E5-736C-4291-8253-613E35D20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6"/>
            <a:ext cx="9099255" cy="574017"/>
          </a:xfrm>
        </p:spPr>
        <p:txBody>
          <a:bodyPr anchor="ctr">
            <a:normAutofit/>
          </a:bodyPr>
          <a:lstStyle/>
          <a:p>
            <a:pPr algn="ctr"/>
            <a:r>
              <a:rPr lang="pt-BR" sz="18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do problema de inferência estatística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EEF51891-1CF1-4C32-A988-94530B12904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535837"/>
                <a:ext cx="10122408" cy="3554357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Como então combinar a incerteza inicial sobre </a:t>
                </a:r>
                <a14:m>
                  <m:oMath xmlns:m="http://schemas.openxmlformats.org/officeDocument/2006/math">
                    <m:r>
                      <a:rPr lang="pt-BR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representada pela distribuição a priori, com a informação revelada sobre o parâmetro pelos dados, </a:t>
                </a:r>
                <a14:m>
                  <m:oMath xmlns:m="http://schemas.openxmlformats.org/officeDocument/2006/math">
                    <m:r>
                      <a:rPr lang="pt-BR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pt-BR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expressa por  </a:t>
                </a:r>
                <a14:m>
                  <m:oMath xmlns:m="http://schemas.openxmlformats.org/officeDocument/2006/math">
                    <m:r>
                      <a:rPr lang="pt-BR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e>
                        <m:r>
                          <a:rPr lang="pt-BR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Resposta: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pt-BR" sz="2400" b="1" u="sng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Teorema de bayes </a:t>
                </a:r>
              </a:p>
              <a:p>
                <a:pPr algn="just">
                  <a:lnSpc>
                    <a:spcPct val="150000"/>
                  </a:lnSpc>
                </a:pPr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EEF51891-1CF1-4C32-A988-94530B1290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535837"/>
                <a:ext cx="10122408" cy="3554357"/>
              </a:xfrm>
              <a:blipFill>
                <a:blip r:embed="rId2"/>
                <a:stretch>
                  <a:fillRect l="-542" r="-4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2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CDB73F-AE73-4185-843A-39FEE44D0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18830"/>
            <a:ext cx="9099255" cy="58438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t-B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 </a:t>
            </a:r>
            <a:br>
              <a:rPr lang="pt-BR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solidFill>
                <a:srgbClr val="45454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8DC43E61-C27F-4802-BD12-289A42A041F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491450"/>
                <a:ext cx="10122408" cy="3598746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Sejam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eventos tais que </a:t>
                </a:r>
                <a14:m>
                  <m:oMath xmlns:m="http://schemas.openxmlformats.org/officeDocument/2006/math">
                    <m:r>
                      <a:rPr lang="pt-BR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</m:d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&gt;0</m:t>
                    </m:r>
                    <m:r>
                      <a:rPr lang="pt-BR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então, da definição de probabilidade condicional, temos:</a:t>
                </a: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  =  </m:t>
                      </m:r>
                      <m:f>
                        <m:fPr>
                          <m:ctrlP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∩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</m:d>
                        </m:num>
                        <m:den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   </m:t>
                      </m:r>
                      <m:f>
                        <m:fPr>
                          <m:ctrlP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  </m:t>
                      </m:r>
                      <m:f>
                        <m:fPr>
                          <m:ctrlP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∩</m:t>
                              </m:r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+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∩</m:t>
                              </m:r>
                              <m:sSup>
                                <m:sSupPr>
                                  <m:ctrlPr>
                                    <a:rPr lang="pt-BR" sz="20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pt-BR" sz="2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⇒</m:t>
                      </m:r>
                    </m:oMath>
                  </m:oMathPara>
                </a14:m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  <m:r>
                        <a:rPr lang="pt-BR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lang="pt-BR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    =   </m:t>
                      </m:r>
                      <m:f>
                        <m:fPr>
                          <m:ctrlP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|</m:t>
                              </m:r>
                              <m:sSup>
                                <m:sSupPr>
                                  <m:ctrlPr>
                                    <a:rPr lang="pt-BR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pt-BR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</m:sup>
                              </m:sSup>
                            </m:e>
                          </m:d>
                          <m:r>
                            <a:rPr lang="pt-BR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r>
                            <a:rPr lang="pt-B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sup>
                          </m:sSup>
                          <m:r>
                            <a:rPr lang="pt-B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8DC43E61-C27F-4802-BD12-289A42A041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491450"/>
                <a:ext cx="10122408" cy="3598746"/>
              </a:xfrm>
              <a:blipFill>
                <a:blip r:embed="rId2"/>
                <a:stretch>
                  <a:fillRect l="-542" r="-4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821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8BB00-D61F-457F-B67C-5039E53DA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18830"/>
            <a:ext cx="9099255" cy="517007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b="1" dirty="0">
              <a:solidFill>
                <a:srgbClr val="45454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4B69E87-64CE-4862-A767-F16A8289FC3C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45494" y="1526995"/>
                <a:ext cx="10122408" cy="355435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Teorema de bayes </a:t>
                </a: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Sejam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eventos tais que </a:t>
                </a:r>
                <a14:m>
                  <m:oMath xmlns:m="http://schemas.openxmlformats.org/officeDocument/2006/math">
                    <m:r>
                      <a:rPr lang="pt-BR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</m:d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&gt;0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então,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sz="2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lang="pt-BR" sz="2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    =   </m:t>
                      </m:r>
                      <m:f>
                        <m:fPr>
                          <m:ctrlP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|</m:t>
                              </m:r>
                              <m:sSup>
                                <m:sSupPr>
                                  <m:ctrlPr>
                                    <a:rPr lang="pt-BR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pt-BR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</m:sup>
                              </m:sSup>
                            </m:e>
                          </m:d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sup>
                          </m:sSup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 exemplo 1, consideremos os eventos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=1}</m:t>
                    </m:r>
                  </m:oMath>
                </a14:m>
                <a:r>
                  <a:rPr lang="pt-B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 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=1}</m:t>
                    </m:r>
                  </m:oMath>
                </a14:m>
                <a:r>
                  <a:rPr lang="pt-B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Assim, pelo teorema de bayes, temos (note 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pt-B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p>
                        <m:r>
                          <a:rPr lang="pt-B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sup>
                    </m:sSup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</m:t>
                    </m:r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=0}</m:t>
                    </m:r>
                    <m:r>
                      <a:rPr lang="pt-BR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pt-BR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=1)    =   </m:t>
                      </m:r>
                      <m:f>
                        <m:fPr>
                          <m:ctrlP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 </m:t>
                              </m:r>
                            </m:e>
                          </m:d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=1) 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e>
                          </m:d>
                        </m:num>
                        <m:den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 </m:t>
                              </m:r>
                            </m:e>
                          </m:d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=1) 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e>
                          </m:d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 </m:t>
                              </m:r>
                            </m:e>
                          </m:d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=0) 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4B69E87-64CE-4862-A767-F16A8289F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45494" y="1526995"/>
                <a:ext cx="10122408" cy="3554358"/>
              </a:xfrm>
              <a:blipFill>
                <a:blip r:embed="rId2"/>
                <a:stretch>
                  <a:fillRect l="-663" r="-4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009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1F99EA-824B-4705-814D-6CD6A270D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7"/>
            <a:ext cx="9099255" cy="409426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dirty="0">
              <a:solidFill>
                <a:srgbClr val="45454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5FF632C-DB32-4DB0-AB87-76B0D19AA17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2" y="1438623"/>
                <a:ext cx="10122407" cy="3651572"/>
              </a:xfrm>
            </p:spPr>
            <p:txBody>
              <a:bodyPr>
                <a:norm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=1)   =   </m:t>
                      </m:r>
                      <m:f>
                        <m:fPr>
                          <m:ctrlP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 </m:t>
                              </m:r>
                            </m:e>
                          </m:d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=1) 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e>
                          </m:d>
                        </m:num>
                        <m:den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 </m:t>
                              </m:r>
                            </m:e>
                          </m:d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=1) 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e>
                          </m:d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 </m:t>
                              </m:r>
                            </m:e>
                          </m:d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=0) 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</m:t>
                              </m:r>
                            </m:e>
                          </m:d>
                        </m:den>
                      </m:f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⇒</m:t>
                      </m:r>
                    </m:oMath>
                  </m:oMathPara>
                </a14:m>
                <a:endParaRPr lang="pt-BR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pt-BR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=1)    =   </m:t>
                      </m:r>
                      <m:f>
                        <m:fPr>
                          <m:ctrlP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95</m:t>
                              </m:r>
                            </m:num>
                            <m:den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95</m:t>
                              </m:r>
                            </m:num>
                            <m:den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</m:t>
                              </m:r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</m:den>
                      </m:f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 </m:t>
                      </m:r>
                      <m:f>
                        <m:fPr>
                          <m:ctrlP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95</m:t>
                              </m:r>
                            </m:num>
                            <m:den>
                              <m:r>
                                <a:rPr lang="pt-BR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200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95</m:t>
                              </m:r>
                            </m:num>
                            <m:den>
                              <m:r>
                                <a:rPr lang="pt-BR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200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+</m:t>
                          </m:r>
                          <m:f>
                            <m:fPr>
                              <m:ctrlP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95</m:t>
                              </m:r>
                            </m:num>
                            <m:den>
                              <m:r>
                                <a:rPr lang="pt-BR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</m:den>
                      </m:f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  </m:t>
                      </m:r>
                      <m:f>
                        <m:fPr>
                          <m:ctrlP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pt-B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a:rPr lang="pt-BR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.</m:t>
                      </m:r>
                    </m:oMath>
                  </m:oMathPara>
                </a14:m>
                <a:endParaRPr lang="pt-BR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Logo, </a:t>
                </a:r>
                <a14:m>
                  <m:oMath xmlns:m="http://schemas.openxmlformats.org/officeDocument/2006/math">
                    <m:r>
                      <a:rPr lang="pt-BR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=0</m:t>
                        </m:r>
                        <m: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d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=1)  =  1  −  </m:t>
                    </m:r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=1 </m:t>
                        </m:r>
                      </m:e>
                    </m:d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=1)  =   1  −  5/6  =   1/6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endParaRPr lang="pt-BR" sz="16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5FF632C-DB32-4DB0-AB87-76B0D19AA1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2" y="1438623"/>
                <a:ext cx="10122407" cy="3651572"/>
              </a:xfrm>
              <a:blipFill>
                <a:blip r:embed="rId2"/>
                <a:stretch>
                  <a:fillRect l="-5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982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68FF25-50D5-4072-8E00-CA246FD8E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7"/>
            <a:ext cx="9099255" cy="588614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2160DCF4-7A04-4E50-8118-95265B306423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617811"/>
                <a:ext cx="10122408" cy="3472384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Assim</a:t>
                </a:r>
                <a:r>
                  <a:rPr lang="pt-BR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pt-BR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=0</m:t>
                        </m:r>
                        <m: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d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=1)  = </m:t>
                    </m:r>
                    <m:f>
                      <m:fPr>
                        <m:ctrlPr>
                          <a:rPr lang="pt-B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pt-B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pt-B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=1 </m:t>
                        </m:r>
                      </m:e>
                    </m:d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=1)  =  </m:t>
                    </m:r>
                    <m:f>
                      <m:fPr>
                        <m:ctrlP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pt-BR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</a:p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priori </a:t>
                </a: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posteriori (dado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=1)</m:t>
                    </m:r>
                  </m:oMath>
                </a14:m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2160DCF4-7A04-4E50-8118-95265B3064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617811"/>
                <a:ext cx="10122408" cy="3472384"/>
              </a:xfrm>
              <a:blipFill>
                <a:blip r:embed="rId2"/>
                <a:stretch>
                  <a:fillRect l="-5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7B5E8E6-5C6F-4555-8A73-5F256459D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711683"/>
              </p:ext>
            </p:extLst>
          </p:nvPr>
        </p:nvGraphicFramePr>
        <p:xfrm>
          <a:off x="2316085" y="2691927"/>
          <a:ext cx="8127999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073648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4756698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321649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j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76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ℙ(</a:t>
                      </a:r>
                      <a:r>
                        <a:rPr lang="el-G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ϴ</a:t>
                      </a:r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 = j)</a:t>
                      </a:r>
                      <a:endParaRPr lang="pt-BR" sz="1800" b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0,95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0,05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048981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52ACD1D-9730-45A2-9501-B8CFB496F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11522"/>
              </p:ext>
            </p:extLst>
          </p:nvPr>
        </p:nvGraphicFramePr>
        <p:xfrm>
          <a:off x="2316085" y="4155655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8405478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3787782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81395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j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362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ℙ(</a:t>
                      </a:r>
                      <a:r>
                        <a:rPr lang="el-G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ϴ</a:t>
                      </a:r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 = j | X = 1)</a:t>
                      </a:r>
                      <a:endParaRPr lang="pt-BR" sz="1800" b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0,167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0,833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24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052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95318E-37A2-412B-8F54-2BC2E27BC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7"/>
            <a:ext cx="9099255" cy="456704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86A5E-B491-463A-B4C2-593664E0A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493" y="1485901"/>
            <a:ext cx="10287303" cy="3604293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gráfica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CB00E8DC-8EC8-4A81-877A-11167F2266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283369"/>
              </p:ext>
            </p:extLst>
          </p:nvPr>
        </p:nvGraphicFramePr>
        <p:xfrm>
          <a:off x="2556769" y="2057400"/>
          <a:ext cx="708438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536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420C6A-68DD-4670-815C-0A1A9D1E7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6"/>
            <a:ext cx="9099255" cy="485279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5EC41CC-DACF-47E2-8522-113E63F20B65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603213"/>
                <a:ext cx="10122408" cy="3486982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Suponhamos agora que o resultado do teste é negativo (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{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=0})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Pelo teorema de bayes: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1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=0)   =   </m:t>
                      </m:r>
                      <m:f>
                        <m:fPr>
                          <m:ctrlP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 </m:t>
                              </m:r>
                            </m:e>
                          </m:d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=1) 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1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e>
                          </m:d>
                        </m:num>
                        <m:den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 </m:t>
                              </m:r>
                            </m:e>
                          </m:d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=1) 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e>
                          </m:d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 </m:t>
                              </m:r>
                            </m:e>
                          </m:d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=0) 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</m:t>
                              </m:r>
                            </m:e>
                          </m:d>
                        </m:den>
                      </m:f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⇒</m:t>
                      </m:r>
                    </m:oMath>
                  </m:oMathPara>
                </a14:m>
                <a:endParaRPr lang="pt-BR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pt-BR" sz="1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1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=1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=0)    =   </m:t>
                      </m:r>
                      <m:f>
                        <m:fPr>
                          <m:ctrlP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99</m:t>
                              </m:r>
                            </m:num>
                            <m:den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</m:t>
                              </m:r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</m:den>
                      </m:f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 </m:t>
                      </m:r>
                      <m:f>
                        <m:fPr>
                          <m:ctrlP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sz="1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18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180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sz="1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18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pt-BR" sz="180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+</m:t>
                          </m:r>
                          <m:f>
                            <m:f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99</m:t>
                              </m:r>
                            </m:num>
                            <m:den>
                              <m:r>
                                <a:rPr lang="pt-BR" sz="18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sz="1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95</m:t>
                              </m:r>
                            </m:num>
                            <m:den>
                              <m:r>
                                <a:rPr lang="pt-BR" sz="180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100</m:t>
                              </m:r>
                            </m:den>
                          </m:f>
                        </m:den>
                      </m:f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  </m:t>
                      </m:r>
                      <m:f>
                        <m:fPr>
                          <m:ctrlP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25 +9405</m:t>
                          </m:r>
                        </m:den>
                      </m:f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.</m:t>
                      </m:r>
                    </m:oMath>
                  </m:oMathPara>
                </a14:m>
                <a:endParaRPr lang="pt-BR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Logo, </a:t>
                </a:r>
                <a14:m>
                  <m:oMath xmlns:m="http://schemas.openxmlformats.org/officeDocument/2006/math">
                    <m:r>
                      <a:rPr lang="pt-BR" sz="1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1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  <m: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d>
                    <m:r>
                      <a:rPr lang="pt-BR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=0)  =0,0027 =  0,27%.   </m:t>
                    </m:r>
                    <m:r>
                      <a:rPr lang="pt-BR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=0 </m:t>
                        </m:r>
                      </m:e>
                    </m:d>
                    <m:r>
                      <a:rPr lang="pt-BR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=0)  =   1  −  0,0027  =  0,9973 </m:t>
                    </m:r>
                  </m:oMath>
                </a14:m>
                <a:r>
                  <a:rPr lang="pt-BR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5EC41CC-DACF-47E2-8522-113E63F2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603213"/>
                <a:ext cx="10122408" cy="3486982"/>
              </a:xfrm>
              <a:blipFill>
                <a:blip r:embed="rId2"/>
                <a:stretch>
                  <a:fillRect l="-542" r="-4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411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A07654-CD61-49F3-8B14-E5A59BCC6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6"/>
            <a:ext cx="9099255" cy="409425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b="1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8DCA145-08A0-42A3-9396-AD1B2A4A3D1C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438621"/>
                <a:ext cx="10122408" cy="365157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Assim</a:t>
                </a:r>
                <a:r>
                  <a:rPr lang="pt-BR" sz="1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pt-BR" sz="1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=0</m:t>
                        </m:r>
                        <m: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d>
                    <m:r>
                      <a:rPr lang="pt-BR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=0)  = </m:t>
                    </m:r>
                    <m:f>
                      <m:fPr>
                        <m:ctrlPr>
                          <a:rPr lang="pt-B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9405</m:t>
                        </m:r>
                      </m:num>
                      <m:den>
                        <m:r>
                          <a:rPr lang="pt-B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9430</m:t>
                        </m:r>
                      </m:den>
                    </m:f>
                  </m:oMath>
                </a14:m>
                <a:r>
                  <a:rPr lang="pt-BR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pt-BR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pt-BR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=1 </m:t>
                        </m:r>
                      </m:e>
                    </m:d>
                    <m:r>
                      <a:rPr lang="pt-BR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=0)  =  </m:t>
                    </m:r>
                    <m:f>
                      <m:fPr>
                        <m:ctrlP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pt-BR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pt-B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9430</m:t>
                        </m:r>
                      </m:den>
                    </m:f>
                    <m:r>
                      <a:rPr lang="pt-BR" sz="1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</a:p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priori </a:t>
                </a: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posteriori (dado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=0)</m:t>
                    </m:r>
                  </m:oMath>
                </a14:m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8DCA145-08A0-42A3-9396-AD1B2A4A3D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438621"/>
                <a:ext cx="10122408" cy="3651573"/>
              </a:xfrm>
              <a:blipFill>
                <a:blip r:embed="rId2"/>
                <a:stretch>
                  <a:fillRect l="-5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EA025FB-9F19-489E-996E-77FFD54EF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233191"/>
              </p:ext>
            </p:extLst>
          </p:nvPr>
        </p:nvGraphicFramePr>
        <p:xfrm>
          <a:off x="2174042" y="2448749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8898545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4345366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89922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j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14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ℙ(</a:t>
                      </a:r>
                      <a:r>
                        <a:rPr lang="el-G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ϴ</a:t>
                      </a:r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 = j)</a:t>
                      </a:r>
                      <a:endParaRPr lang="pt-BR" sz="1800" b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0,95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0,05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74307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B16322B-442C-43B6-90F2-880362782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528429"/>
              </p:ext>
            </p:extLst>
          </p:nvPr>
        </p:nvGraphicFramePr>
        <p:xfrm>
          <a:off x="2174041" y="3977675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37852123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024483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68185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j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39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ℙ(</a:t>
                      </a:r>
                      <a:r>
                        <a:rPr lang="el-G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ϴ</a:t>
                      </a:r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 = j | X = 0)</a:t>
                      </a:r>
                      <a:endParaRPr lang="pt-BR" sz="1800" b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0,9973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0,0027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66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853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490EBF-5ABF-4B0B-A170-E7E6E4664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6"/>
            <a:ext cx="9099255" cy="485279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1EEEC-4036-41A0-9341-F89F1E3C0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492" y="1494953"/>
            <a:ext cx="10122407" cy="3575719"/>
          </a:xfrm>
        </p:spPr>
        <p:txBody>
          <a:bodyPr>
            <a:norm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gráfica</a:t>
            </a:r>
          </a:p>
          <a:p>
            <a:pPr algn="ctr"/>
            <a:endParaRPr lang="pt-BR" dirty="0">
              <a:solidFill>
                <a:schemeClr val="accent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2FCD4406-E6A0-4F24-8715-A779BD2F35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748761"/>
              </p:ext>
            </p:extLst>
          </p:nvPr>
        </p:nvGraphicFramePr>
        <p:xfrm>
          <a:off x="2840853" y="1855433"/>
          <a:ext cx="7430611" cy="321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4304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29F069-2568-4B0C-958F-9E2163B28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6"/>
            <a:ext cx="9099255" cy="485279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b="1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5AE4883F-2D6C-4BAB-8E6B-5686FDF2E0D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514475"/>
                <a:ext cx="10122408" cy="3575719"/>
              </a:xfrm>
            </p:spPr>
            <p:txBody>
              <a:bodyPr>
                <a:normAutofit fontScale="85000" lnSpcReduction="20000"/>
              </a:bodyPr>
              <a:lstStyle/>
              <a:p>
                <a:pPr algn="just"/>
                <a:r>
                  <a:rPr lang="pt-BR" sz="1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 caso geral, consideremos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, …, </m:t>
                    </m:r>
                    <m:sSub>
                      <m:sSubPr>
                        <m:ctrlPr>
                          <a:rPr lang="pt-B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pt-BR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eventos que formam uma partiçÃO DO ESPAÇO ORIGINAL 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um evento tal que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</m:d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&gt;0</m:t>
                    </m:r>
                    <m:r>
                      <a:rPr lang="pt-BR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pt-BR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então, da definição de probabilidade condicional, temos:</a:t>
                </a: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1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pt-BR" sz="2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sz="2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sz="21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lang="pt-BR" sz="21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  =  </m:t>
                      </m:r>
                      <m:f>
                        <m:fPr>
                          <m:ctrlP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1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∩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</m:d>
                        </m:num>
                        <m:den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  <m:r>
                        <a:rPr lang="pt-BR" sz="21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   </m:t>
                      </m:r>
                      <m:f>
                        <m:fPr>
                          <m:ctrlP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sSub>
                            <m:sSubPr>
                              <m:ctrlPr>
                                <a:rPr lang="pt-BR" sz="21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pt-BR" sz="2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sz="2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1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  <m:r>
                        <a:rPr lang="pt-BR" sz="21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  </m:t>
                      </m:r>
                      <m:f>
                        <m:fPr>
                          <m:ctrlP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sSub>
                            <m:sSub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pt-BR" sz="21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+</m:t>
                          </m:r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pt-BR" sz="21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 …+</m:t>
                          </m:r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pt-BR" sz="21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a:rPr lang="pt-BR" sz="2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pt-BR" sz="2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pt-BR" sz="21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f>
                        <m:fPr>
                          <m:ctrlP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sSub>
                            <m:sSub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sSub>
                            <m:sSubPr>
                              <m:ctrlPr>
                                <a:rPr lang="pt-BR" sz="21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pt-BR" sz="2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sz="2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1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pt-BR" sz="21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1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+ …+</m:t>
                          </m:r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sSub>
                            <m:sSub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sz="2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pt-BR" sz="2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 </m:t>
                      </m:r>
                      <m:f>
                        <m:fPr>
                          <m:ctrlP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sSub>
                            <m:sSub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21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t-BR" sz="2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nary>
                            <m:naryPr>
                              <m:chr m:val="∑"/>
                              <m:ctrlPr>
                                <a:rPr lang="pt-BR" sz="2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sz="2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sz="2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sz="21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sup>
                            <m:e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ℙ</m:t>
                              </m:r>
                              <m:d>
                                <m:dPr>
                                  <m:endChr m:val="|"/>
                                  <m:ctrlP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𝐷</m:t>
                                  </m:r>
                                  <m: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21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  <m:r>
                                <a:rPr lang="pt-BR" sz="21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ℙ</m:t>
                              </m:r>
                              <m:d>
                                <m:dPr>
                                  <m:ctrlPr>
                                    <a:rPr lang="pt-BR" sz="21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sz="21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1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pt-BR" sz="21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  <m:r>
                        <a:rPr lang="pt-BR" sz="2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⇒</m:t>
                      </m:r>
                    </m:oMath>
                  </m:oMathPara>
                </a14:m>
                <a:endParaRPr lang="pt-BR" sz="2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5AE4883F-2D6C-4BAB-8E6B-5686FDF2E0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514475"/>
                <a:ext cx="10122408" cy="3575719"/>
              </a:xfrm>
              <a:blipFill>
                <a:blip r:embed="rId2"/>
                <a:stretch>
                  <a:fillRect l="-361" r="-3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4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86716-F1E7-4A50-9E65-139407138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7"/>
            <a:ext cx="9099255" cy="613100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do problema de inferência estatística</a:t>
            </a:r>
            <a:endParaRPr lang="pt-BR" sz="2000" b="1" dirty="0">
              <a:solidFill>
                <a:srgbClr val="45454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89B08433-CC4D-4F59-99D1-192C25C42CF1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642297"/>
                <a:ext cx="10122408" cy="344789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Pergunta da aula passada:</a:t>
                </a:r>
              </a:p>
              <a:p>
                <a:pPr algn="just"/>
                <a:r>
                  <a:rPr lang="pt-B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Como usar a amostra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pt-B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para inferir </a:t>
                </a:r>
                <a14:m>
                  <m:oMath xmlns:m="http://schemas.openxmlformats.org/officeDocument/2006/math">
                    <m:r>
                      <a:rPr lang="pt-BR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</m:oMath>
                </a14:m>
                <a:r>
                  <a:rPr lang="pt-BR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  <a:p>
                <a:pPr algn="just"/>
                <a:endParaRPr lang="pt-BR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pt-BR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Ideia fundamental: a interpretação (noção) de que </a:t>
                </a:r>
                <a:r>
                  <a:rPr lang="pt-BR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probabilidade</a:t>
                </a:r>
                <a:r>
                  <a:rPr lang="pt-BR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mede (representa / Quantifica) </a:t>
                </a:r>
                <a:r>
                  <a:rPr lang="pt-BR" sz="2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incerteza</a:t>
                </a:r>
                <a:r>
                  <a:rPr lang="pt-BR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endParaRPr lang="pt-BR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89B08433-CC4D-4F59-99D1-192C25C42C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642297"/>
                <a:ext cx="10122408" cy="3447898"/>
              </a:xfrm>
              <a:blipFill>
                <a:blip r:embed="rId2"/>
                <a:stretch>
                  <a:fillRect l="-1265" r="-9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707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8207D-4D65-46B3-BC89-A9E89EBC7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7"/>
            <a:ext cx="9099255" cy="480008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78438D0-57FD-46CD-846C-DA1D9719AC0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509205"/>
                <a:ext cx="10122408" cy="3580990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lang="pt-BR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 =  </m:t>
                      </m:r>
                      <m:f>
                        <m:fPr>
                          <m:ctrlP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d>
                          <m:sSub>
                            <m:sSub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1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nary>
                            <m:naryPr>
                              <m:chr m:val="∑"/>
                              <m:ctrlP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sup>
                            <m:e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ℙ</m:t>
                              </m:r>
                              <m:d>
                                <m:dPr>
                                  <m:endChr m:val="|"/>
                                  <m:ctrlPr>
                                    <a:rPr lang="pt-BR" sz="1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1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𝐷</m:t>
                                  </m:r>
                                  <m:r>
                                    <a:rPr lang="pt-BR" sz="1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pt-BR" sz="1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  <m: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ℙ</m:t>
                              </m:r>
                              <m:d>
                                <m:dPr>
                                  <m:ctrlPr>
                                    <a:rPr lang="pt-BR" sz="1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sz="1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18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pt-BR" sz="1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,    </m:t>
                      </m:r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𝑖</m:t>
                      </m:r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=1,…,</m:t>
                      </m:r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</m:oMath>
                  </m:oMathPara>
                </a14:m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Voltando ao exemplo 2, consideremos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  <m: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d>
                          <m:dPr>
                            <m:ctrlP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1,1</m:t>
                            </m:r>
                          </m:e>
                        </m:d>
                      </m:e>
                    </m:d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=1, </m:t>
                        </m:r>
                        <m:sSub>
                          <m:sSubPr>
                            <m:ctrlP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pt-BR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=0}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pt-BR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</m:t>
                    </m:r>
                    <m:r>
                      <a:rPr lang="pt-BR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=1}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...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b>
                    </m:sSub>
                    <m:r>
                      <a:rPr lang="pt-BR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=5</m:t>
                        </m:r>
                      </m:e>
                    </m:d>
                    <m:r>
                      <a:rPr lang="pt-BR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Assim, pelo teorema de bayes, temos que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=(1,1)) =  </m:t>
                      </m:r>
                      <m:f>
                        <m:fPr>
                          <m:ctrlP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=(1,1) </m:t>
                              </m:r>
                            </m:e>
                          </m:d>
                          <m:r>
                            <a:rPr lang="pt-BR" sz="1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sz="1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</m:d>
                        </m:num>
                        <m:den>
                          <m:r>
                            <a:rPr lang="pt-BR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nary>
                            <m:naryPr>
                              <m:chr m:val="∑"/>
                              <m:ctrlP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pt-BR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ℙ</m:t>
                              </m:r>
                              <m:d>
                                <m:dPr>
                                  <m:endChr m:val="|"/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𝑋</m:t>
                                  </m:r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=(1,1) </m:t>
                                  </m:r>
                                </m:e>
                              </m:d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ℙ</m:t>
                              </m:r>
                              <m:d>
                                <m:d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𝜃</m:t>
                                  </m:r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=</m:t>
                                  </m:r>
                                  <m:r>
                                    <a:rPr lang="pt-B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</m:nary>
                        </m:den>
                      </m:f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,    </m:t>
                      </m:r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𝑖</m:t>
                      </m:r>
                      <m:r>
                        <a:rPr lang="pt-BR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=0,…,5.</m:t>
                      </m:r>
                    </m:oMath>
                  </m:oMathPara>
                </a14:m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78438D0-57FD-46CD-846C-DA1D9719AC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509205"/>
                <a:ext cx="10122408" cy="3580990"/>
              </a:xfrm>
              <a:blipFill>
                <a:blip r:embed="rId2"/>
                <a:stretch>
                  <a:fillRect l="-542" r="-4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074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ABC879-A06C-4C12-B550-1FF09B0C8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18830"/>
            <a:ext cx="9099255" cy="495645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608F6484-6716-41FE-99A2-F17A1CCFD161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514475"/>
                <a:ext cx="10122408" cy="3575719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=(1,1))= 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𝑋</m:t>
                              </m:r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pt-B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1,1</m:t>
                                  </m:r>
                                </m:e>
                              </m:d>
                            </m:e>
                          </m:d>
                          <m:r>
                            <a:rPr lang="pt-B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</m:d>
                        </m:num>
                        <m:den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nary>
                            <m:naryPr>
                              <m:chr m:val="∑"/>
                              <m:ctrlP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ℙ</m:t>
                              </m:r>
                              <m:d>
                                <m:dPr>
                                  <m:endChr m:val="|"/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𝑋</m:t>
                                  </m:r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=</m:t>
                                  </m:r>
                                  <m:d>
                                    <m:dPr>
                                      <m:ctrlPr>
                                        <a:rPr lang="pt-B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1,1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ℙ</m:t>
                              </m:r>
                              <m:d>
                                <m:d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𝜃</m:t>
                                  </m:r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=</m:t>
                                  </m:r>
                                  <m:r>
                                    <a:rPr lang="pt-B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</m:nary>
                        </m:den>
                      </m:f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=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endChr m:val="|"/>
                              <m:ctrlPr>
                                <a:rPr lang="pt-B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1, 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e>
                          </m:d>
                          <m:r>
                            <a:rPr lang="pt-BR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pt-BR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pt-BR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ℙ</m:t>
                          </m:r>
                          <m:d>
                            <m:dPr>
                              <m:ctrlPr>
                                <a:rPr lang="pt-B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pt-BR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</m:d>
                        </m:num>
                        <m:den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nary>
                            <m:naryPr>
                              <m:chr m:val="∑"/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ℙ</m:t>
                              </m:r>
                              <m:d>
                                <m:dPr>
                                  <m:endChr m:val="|"/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=1, 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=</m:t>
                                  </m:r>
                                  <m:r>
                                    <a:rPr lang="pt-B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𝜃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ℙ</m:t>
                              </m:r>
                              <m:d>
                                <m:d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𝜃</m:t>
                                  </m:r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=</m:t>
                                  </m:r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 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nary>
                            <m:naryPr>
                              <m:chr m:val="∑"/>
                              <m:ctrlPr>
                                <a:rPr lang="pt-B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pt-B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−1)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nary>
                        </m:den>
                      </m:f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</m:t>
                      </m:r>
                      <m:r>
                        <a:rPr lang="pt-BR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pt-BR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pt-BR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nary>
                            <m:naryPr>
                              <m:chr m:val="∑"/>
                              <m:ctrl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num>
                                <m:den>
                                  <m:r>
                                    <a:rPr lang="pt-BR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−1)</m:t>
                                  </m:r>
                                </m:num>
                                <m:den>
                                  <m:r>
                                    <a:rPr lang="pt-BR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pt-B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nary>
                        </m:den>
                      </m:f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   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(</m:t>
                          </m:r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−1)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(</m:t>
                              </m:r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pt-BR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−1)</m:t>
                              </m:r>
                            </m:e>
                          </m:nary>
                        </m:den>
                      </m:f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=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(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−1)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0+0+2+6+12+20</m:t>
                          </m:r>
                        </m:den>
                      </m:f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⇒</m:t>
                      </m:r>
                    </m:oMath>
                  </m:oMathPara>
                </a14:m>
                <a:endParaRPr lang="pt-BR" b="0" dirty="0">
                  <a:solidFill>
                    <a:schemeClr val="bg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pt-BR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pt-BR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endChr m:val="|"/>
                          <m:ctrlP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d>
                      <m:r>
                        <a:rPr lang="pt-BR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𝑋</m:t>
                      </m:r>
                      <m:r>
                        <a:rPr lang="pt-BR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=(1,1))=   </m:t>
                      </m:r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𝑖</m:t>
                      </m:r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(</m:t>
                      </m:r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𝑖</m:t>
                      </m:r>
                      <m:r>
                        <a:rPr lang="pt-B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−1)/40 </m:t>
                      </m:r>
                    </m:oMath>
                  </m:oMathPara>
                </a14:m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608F6484-6716-41FE-99A2-F17A1CCFD1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514475"/>
                <a:ext cx="10122408" cy="357571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469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0C7045-B2BF-4F99-8D1D-433C315A5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6"/>
            <a:ext cx="9099255" cy="497763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21B99D02-6243-477B-8C5D-5E0DBB6C82D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526959"/>
                <a:ext cx="10122408" cy="3563235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Assim, </a:t>
                </a:r>
                <a14:m>
                  <m:oMath xmlns:m="http://schemas.openxmlformats.org/officeDocument/2006/math">
                    <m:r>
                      <a:rPr lang="pt-BR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d>
                    <m:r>
                      <a:rPr lang="pt-BR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=(1,1))=   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(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−1)/40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=0,1,2,3,4,5.</m:t>
                    </m:r>
                  </m:oMath>
                </a14:m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A priori </a:t>
                </a: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A posteriori (dado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</m:t>
                    </m:r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pt-BR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=1)</m:t>
                    </m:r>
                  </m:oMath>
                </a14:m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21B99D02-6243-477B-8C5D-5E0DBB6C82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526959"/>
                <a:ext cx="10122408" cy="35632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8CDAD1F7-53F7-4848-9661-CB825D5048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2702380"/>
                  </p:ext>
                </p:extLst>
              </p:nvPr>
            </p:nvGraphicFramePr>
            <p:xfrm>
              <a:off x="2662009" y="2398108"/>
              <a:ext cx="8128001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2456511062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709108271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479293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77787650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12913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91099088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5203772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9718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i="1" baseline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ℙ</m:t>
                              </m:r>
                            </m:oMath>
                          </a14:m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i="1" baseline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pt-BR" b="0" i="1" baseline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pt-BR" b="0" i="1" baseline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b="0" i="1" baseline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pt-BR" baseline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17271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8CDAD1F7-53F7-4848-9661-CB825D5048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2702380"/>
                  </p:ext>
                </p:extLst>
              </p:nvPr>
            </p:nvGraphicFramePr>
            <p:xfrm>
              <a:off x="2662009" y="2398108"/>
              <a:ext cx="8128001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2456511062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709108271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4792934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777787650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1312913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91099088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5203772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9718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4"/>
                          <a:stretch>
                            <a:fillRect l="-524" t="-111475" r="-601047" b="-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aseline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1/6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17271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35466EDA-539E-473B-94C1-2C79ACA38E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006661"/>
                  </p:ext>
                </p:extLst>
              </p:nvPr>
            </p:nvGraphicFramePr>
            <p:xfrm>
              <a:off x="1438183" y="3922757"/>
              <a:ext cx="9351827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1949">
                      <a:extLst>
                        <a:ext uri="{9D8B030D-6E8A-4147-A177-3AD203B41FA5}">
                          <a16:colId xmlns:a16="http://schemas.microsoft.com/office/drawing/2014/main" val="2943571538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2142724954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4192726602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810703660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819893819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2936601359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185223819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04229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t-BR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ℙ</m:t>
                                </m:r>
                                <m:d>
                                  <m:dPr>
                                    <m:endChr m:val="|"/>
                                    <m:ctrlPr>
                                      <a:rPr lang="pt-BR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𝜃</m:t>
                                    </m:r>
                                    <m:r>
                                      <a:rPr lang="pt-BR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=</m:t>
                                    </m:r>
                                    <m:r>
                                      <a:rPr lang="pt-BR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𝑖</m:t>
                                    </m:r>
                                    <m:r>
                                      <a:rPr lang="pt-BR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 </m:t>
                                    </m:r>
                                  </m:e>
                                </m:d>
                                <m:r>
                                  <a:rPr lang="pt-BR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  <m:r>
                                  <a:rPr lang="pt-BR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=(1,1))</m:t>
                                </m:r>
                              </m:oMath>
                            </m:oMathPara>
                          </a14:m>
                          <a:endParaRPr lang="pt-B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1/20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3/20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6/20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10/20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036349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35466EDA-539E-473B-94C1-2C79ACA38E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006661"/>
                  </p:ext>
                </p:extLst>
              </p:nvPr>
            </p:nvGraphicFramePr>
            <p:xfrm>
              <a:off x="1438183" y="3922757"/>
              <a:ext cx="9351827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1949">
                      <a:extLst>
                        <a:ext uri="{9D8B030D-6E8A-4147-A177-3AD203B41FA5}">
                          <a16:colId xmlns:a16="http://schemas.microsoft.com/office/drawing/2014/main" val="2943571538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2142724954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4192726602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810703660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819893819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2936601359"/>
                        </a:ext>
                      </a:extLst>
                    </a:gridCol>
                    <a:gridCol w="1198313">
                      <a:extLst>
                        <a:ext uri="{9D8B030D-6E8A-4147-A177-3AD203B41FA5}">
                          <a16:colId xmlns:a16="http://schemas.microsoft.com/office/drawing/2014/main" val="185223819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b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04229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5"/>
                          <a:stretch>
                            <a:fillRect l="-282" t="-111475" r="-333803" b="-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1/20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3/20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6/20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10/20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036349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64204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7B0C94-2365-4D9F-8D2A-A940241FB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18830"/>
            <a:ext cx="9099255" cy="584384"/>
          </a:xfrm>
        </p:spPr>
        <p:txBody>
          <a:bodyPr anchor="ctr">
            <a:no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6A508-72F0-4E67-84E8-191672BA9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493" y="1614643"/>
            <a:ext cx="10122408" cy="3475551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gráfica</a:t>
            </a:r>
          </a:p>
          <a:p>
            <a:pPr algn="ctr"/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798E8427-7B03-4651-845B-F57FBFE213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412671"/>
              </p:ext>
            </p:extLst>
          </p:nvPr>
        </p:nvGraphicFramePr>
        <p:xfrm>
          <a:off x="2938508" y="2057399"/>
          <a:ext cx="6542843" cy="2922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1670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F239B5-0507-4557-9DB1-0C0B97B06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7"/>
            <a:ext cx="9099255" cy="494804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 de bayes</a:t>
            </a:r>
            <a:endParaRPr lang="pt-BR" sz="20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6E6705B9-3A5C-46B3-9DC8-89FD55ACCA1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524001"/>
                <a:ext cx="10122408" cy="3566193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Refazer o exemplo considerando a observação de uma bola verde seguida de uma bola branca, isto é,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pt-B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0,1</m:t>
                        </m:r>
                      </m:e>
                    </m:d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pt-BR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6E6705B9-3A5C-46B3-9DC8-89FD55ACCA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524001"/>
                <a:ext cx="10122408" cy="3566193"/>
              </a:xfrm>
              <a:blipFill>
                <a:blip r:embed="rId2"/>
                <a:stretch>
                  <a:fillRect l="-542" r="-4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571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2EAE48-830B-4487-A07E-F0BF96CEB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7"/>
            <a:ext cx="9099255" cy="515293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do problema de inferência estatística</a:t>
            </a:r>
            <a:endParaRPr lang="pt-BR" sz="2000" b="1" dirty="0">
              <a:solidFill>
                <a:srgbClr val="45454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BF70408-A7A9-4262-8E1D-F35219C7E7C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544489"/>
                <a:ext cx="10122408" cy="3545705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t-BR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probabilidade</a:t>
                </a:r>
                <a:r>
                  <a:rPr lang="pt-B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mede (representa / Quantifica) </a:t>
                </a:r>
                <a:r>
                  <a:rPr lang="pt-BR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incerteza</a:t>
                </a:r>
                <a:r>
                  <a:rPr lang="pt-B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endParaRPr lang="pt-BR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Sob essa perspectiva, devemos atribuir probabilidades às quantidades desconhecidas num dado problema!!!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 nosso cenário,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, </m:t>
                    </m:r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pt-BR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é desconhecido (incerto) pré-experimentação e, portanto, devemos atribuir probabilidades ao par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, </m:t>
                    </m:r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pt-BR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!!!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1BF70408-A7A9-4262-8E1D-F35219C7E7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544489"/>
                <a:ext cx="10122408" cy="3545705"/>
              </a:xfrm>
              <a:blipFill>
                <a:blip r:embed="rId2"/>
                <a:stretch>
                  <a:fillRect l="-663" r="-4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294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F1E1C2-F690-4BD0-ADF3-D9799E051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6"/>
            <a:ext cx="9099255" cy="656729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do problema de inferência estatística</a:t>
            </a:r>
            <a:endParaRPr lang="pt-BR" sz="2000" dirty="0">
              <a:solidFill>
                <a:srgbClr val="45454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EB8AE977-1CF0-4443-B580-CB5E600C1546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685925"/>
                <a:ext cx="10122408" cy="3404270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atribuir probabilidades ao par </a:t>
                </a:r>
                <a14:m>
                  <m:oMath xmlns:m="http://schemas.openxmlformats.org/officeDocument/2006/math"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, </m:t>
                    </m:r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corresponde a especificar os valores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ℙ</m:t>
                      </m:r>
                      <m:d>
                        <m:dPr>
                          <m:ctrlPr>
                            <a:rPr lang="pt-B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𝜃</m:t>
                          </m:r>
                          <m:r>
                            <a:rPr lang="pt-B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, </m:t>
                          </m:r>
                          <m:r>
                            <a:rPr lang="pt-BR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𝑝𝑎𝑟𝑎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𝑐𝑎𝑑𝑎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∈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Θ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𝑒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∈ </m:t>
                      </m:r>
                      <m:r>
                        <a:rPr lang="pt-BR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𝒳</m:t>
                      </m:r>
                    </m:oMath>
                  </m:oMathPara>
                </a14:m>
                <a:endParaRPr lang="pt-BR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Como fazer tal especificação  para cada 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 </m:t>
                    </m:r>
                    <m:r>
                      <m:rPr>
                        <m:sty m:val="p"/>
                      </m:rPr>
                      <a:rPr lang="el-G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Θ</m:t>
                    </m:r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𝑒</m:t>
                    </m:r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 </m:t>
                    </m:r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𝒳</m:t>
                    </m:r>
                  </m:oMath>
                </a14:m>
                <a:r>
                  <a:rPr lang="pt-BR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algn="just">
                  <a:lnSpc>
                    <a:spcPct val="150000"/>
                  </a:lnSpc>
                </a:pPr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pt-BR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pt-BR" dirty="0">
                  <a:solidFill>
                    <a:schemeClr val="bg1"/>
                  </a:solidFill>
                </a:endParaRPr>
              </a:p>
              <a:p>
                <a:pPr algn="just"/>
                <a:endParaRPr lang="pt-BR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EB8AE977-1CF0-4443-B580-CB5E600C15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685925"/>
                <a:ext cx="10122408" cy="3404270"/>
              </a:xfrm>
              <a:blipFill>
                <a:blip r:embed="rId2"/>
                <a:stretch>
                  <a:fillRect l="-542" r="-4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427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8D9F98-6D5E-44E5-9FCE-5F3343C27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18830"/>
            <a:ext cx="9099255" cy="584383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do problema de inferência estatística</a:t>
            </a:r>
            <a:endParaRPr lang="pt-BR" sz="2000" dirty="0">
              <a:solidFill>
                <a:srgbClr val="45454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569645E6-1FD5-41E5-AA57-BD3A5F914CE3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614643"/>
                <a:ext cx="10122408" cy="3475552"/>
              </a:xfrm>
            </p:spPr>
            <p:txBody>
              <a:bodyPr>
                <a:normAutofit fontScale="925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Lembrando, do cálculo de probabilidades, que </a:t>
                </a:r>
                <a14:m>
                  <m:oMath xmlns:m="http://schemas.openxmlformats.org/officeDocument/2006/math"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∩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</m:e>
                    </m:d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 </m:t>
                    </m:r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e>
                    </m:d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pt-BR" sz="2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podemos escrever </a:t>
                </a:r>
                <a14:m>
                  <m:oMath xmlns:m="http://schemas.openxmlformats.org/officeDocument/2006/math">
                    <m:r>
                      <a:rPr lang="pt-BR" sz="24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  <m:r>
                          <a:rPr lang="pt-BR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, </m:t>
                        </m:r>
                        <m:r>
                          <a:rPr lang="pt-BR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pt-BR" sz="24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 </m:t>
                    </m:r>
                    <m:r>
                      <a:rPr lang="pt-BR" sz="24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</m:e>
                    </m:d>
                    <m:r>
                      <a:rPr lang="pt-BR" sz="24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r>
                      <a:rPr lang="pt-BR" sz="24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pt-BR" sz="24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pt-BR" sz="24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pt-BR" sz="24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𝜽</m:t>
                    </m:r>
                    <m:r>
                      <a:rPr lang="pt-BR" sz="24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pt-BR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Assim, para  especificar </a:t>
                </a:r>
                <a14:m>
                  <m:oMath xmlns:m="http://schemas.openxmlformats.org/officeDocument/2006/math">
                    <m:r>
                      <a:rPr lang="pt-BR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, </m:t>
                        </m:r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podemos primeiro atribuir taxas de incerteza para </a:t>
                </a:r>
                <a14:m>
                  <m:oMath xmlns:m="http://schemas.openxmlformats.org/officeDocument/2006/math">
                    <m:r>
                      <a:rPr lang="pt-BR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pt-BR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e, então, para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dado </a:t>
                </a:r>
                <a14:m>
                  <m:oMath xmlns:m="http://schemas.openxmlformats.org/officeDocument/2006/math">
                    <m:r>
                      <a:rPr lang="pt-BR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pt-BR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r>
                      <a:rPr lang="pt-BR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pt-BR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pt-BR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|</m:t>
                    </m:r>
                    <m:r>
                      <a:rPr lang="pt-BR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𝜽</m:t>
                    </m:r>
                    <m:r>
                      <a:rPr lang="pt-BR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</a:t>
                </a:r>
                <a:r>
                  <a:rPr lang="pt-BR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distribuição a priori para </a:t>
                </a:r>
                <a14:m>
                  <m:oMath xmlns:m="http://schemas.openxmlformats.org/officeDocument/2006/math">
                    <m:r>
                      <a:rPr lang="pt-BR" sz="20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</m:oMath>
                </a14:m>
                <a:r>
                  <a:rPr lang="pt-BR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→  </a:t>
                </a:r>
                <a:r>
                  <a:rPr lang="pt-BR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incerteza (pré-experimentação) sobre </a:t>
                </a:r>
                <a14:m>
                  <m:oMath xmlns:m="http://schemas.openxmlformats.org/officeDocument/2006/math">
                    <m:r>
                      <a:rPr lang="pt-BR" sz="22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</m:oMath>
                </a14:m>
                <a:endParaRPr lang="pt-BR" sz="2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e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</m:e>
                    </m:d>
                  </m:oMath>
                </a14:m>
                <a:r>
                  <a:rPr lang="pt-BR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pt-BR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distribuição amostral de X dado </a:t>
                </a:r>
                <a14:m>
                  <m:oMath xmlns:m="http://schemas.openxmlformats.org/officeDocument/2006/math">
                    <m:r>
                      <a:rPr lang="pt-BR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</m:oMath>
                </a14:m>
                <a:r>
                  <a:rPr lang="pt-BR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→ relaciona matematicamente </a:t>
                </a:r>
                <a14:m>
                  <m:oMath xmlns:m="http://schemas.openxmlformats.org/officeDocument/2006/math">
                    <m:r>
                      <a:rPr lang="pt-BR" sz="2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pt-BR" sz="20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 </a:t>
                </a:r>
                <a14:m>
                  <m:oMath xmlns:m="http://schemas.openxmlformats.org/officeDocument/2006/math">
                    <m:r>
                      <a:rPr lang="pt-BR" sz="22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</m:oMath>
                </a14:m>
                <a:r>
                  <a:rPr lang="pt-BR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!!!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569645E6-1FD5-41E5-AA57-BD3A5F914C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614643"/>
                <a:ext cx="10122408" cy="3475552"/>
              </a:xfrm>
              <a:blipFill>
                <a:blip r:embed="rId2"/>
                <a:stretch>
                  <a:fillRect l="-422" r="-3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255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04760-77C8-4DFF-9E75-5D4FEC579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7"/>
            <a:ext cx="9099255" cy="763120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do problema de inferência estatística</a:t>
            </a:r>
            <a:endParaRPr lang="pt-BR" sz="2000" dirty="0">
              <a:solidFill>
                <a:srgbClr val="454545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2E975183-BAC0-4AD0-A8C8-5CE74856459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796" y="1679509"/>
                <a:ext cx="10122408" cy="3410685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t-BR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EXEMPLO 1: PROBLEMA DO PACIENTE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𝜽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pt-BR" sz="17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7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estado de saúde do indivíduo  →  1 – doente   ,  0 – não doente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Θ</m:t>
                    </m:r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 {0 , 1}</m:t>
                    </m:r>
                  </m:oMath>
                </a14:m>
                <a:r>
                  <a:rPr lang="pt-BR" sz="2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𝑿</m:t>
                    </m:r>
                    <m:r>
                      <a:rPr lang="pt-B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=  </m:t>
                    </m:r>
                    <m:d>
                      <m:dPr>
                        <m:begChr m:val="{"/>
                        <m:endChr m:val=""/>
                        <m:ctrlPr>
                          <a:rPr lang="pt-BR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,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𝒓𝒆𝒔𝒖𝒍𝒕𝒂𝒅𝒐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𝒅𝒐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𝒕𝒆𝒔𝒕𝒆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é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𝑷𝑶𝑺𝑰𝑻𝑰𝑽𝑶</m:t>
                            </m:r>
                          </m:e>
                          <m:e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,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𝒓𝒆𝒔𝒖𝒍𝒕𝒂𝒅𝒐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𝒅𝒐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𝒕𝒆𝒔𝒕𝒆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é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𝑵𝑬𝑮𝑨𝑻𝑰𝑽𝑶</m:t>
                            </m:r>
                          </m:e>
                        </m:eqArr>
                      </m:e>
                    </m:d>
                  </m:oMath>
                </a14:m>
                <a:r>
                  <a:rPr lang="pt-BR" sz="1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𝒳</m:t>
                    </m:r>
                    <m:r>
                      <a:rPr lang="pt-B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 {0 , 1}</m:t>
                    </m:r>
                  </m:oMath>
                </a14:m>
                <a:r>
                  <a:rPr lang="pt-BR" sz="2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9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19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~ </m:t>
                    </m:r>
                    <m:r>
                      <a:rPr lang="pt-BR" sz="19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𝐵𝑒𝑟𝑛𝑜𝑢𝑙𝑙𝑖</m:t>
                    </m:r>
                    <m:r>
                      <a:rPr lang="pt-BR" sz="19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(</m:t>
                    </m:r>
                    <m:f>
                      <m:fPr>
                        <m:ctrlPr>
                          <a:rPr lang="pt-BR" sz="19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9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pt-BR" sz="19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pt-BR" sz="19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pt-BR" sz="19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| </m:t>
                    </m:r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  ~  </m:t>
                    </m:r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𝐵𝑒𝑟</m:t>
                    </m:r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(</m:t>
                    </m:r>
                    <m:f>
                      <m:fPr>
                        <m:ctrlPr>
                          <a:rPr lang="pt-BR" sz="19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95</m:t>
                        </m:r>
                      </m:num>
                      <m:den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pt-BR" sz="19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e      </a:t>
                </a:r>
                <a14:m>
                  <m:oMath xmlns:m="http://schemas.openxmlformats.org/officeDocument/2006/math">
                    <m:r>
                      <a:rPr lang="pt-B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| </m:t>
                    </m:r>
                    <m:r>
                      <a:rPr lang="pt-B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  ~  </m:t>
                    </m:r>
                    <m:r>
                      <a:rPr lang="pt-B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𝐵𝑒𝑟</m:t>
                    </m:r>
                    <m:r>
                      <a:rPr lang="pt-B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(</m:t>
                    </m:r>
                    <m:f>
                      <m:fPr>
                        <m:ctrlPr>
                          <a:rPr lang="pt-BR" sz="19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9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pt-B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pt-BR" sz="19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pt-BR" sz="19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pt-BR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Observado resultado positivo do teste, o objetivo é determinar  </a:t>
                </a:r>
                <a14:m>
                  <m:oMath xmlns:m="http://schemas.openxmlformats.org/officeDocument/2006/math"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e>
                      <m:e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𝑿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pt-BR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endParaRPr lang="pt-BR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2E975183-BAC0-4AD0-A8C8-5CE7485645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796" y="1679509"/>
                <a:ext cx="10122408" cy="3410685"/>
              </a:xfrm>
              <a:blipFill>
                <a:blip r:embed="rId2"/>
                <a:stretch>
                  <a:fillRect l="-5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014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3E753-7B8C-489C-8443-62DFD22AA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6"/>
            <a:ext cx="9099255" cy="574017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do problema de inferência estatística</a:t>
            </a:r>
            <a:endParaRPr lang="pt-BR" sz="2000" dirty="0">
              <a:solidFill>
                <a:srgbClr val="45454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6D73B478-FA6B-4B73-AAFA-3206B55F4BF0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603213"/>
                <a:ext cx="10122408" cy="3486981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t-BR" sz="19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Exemplo 2: problema da composição da urna com bolas brancas e verdes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𝜽</m:t>
                    </m:r>
                    <m:r>
                      <a:rPr lang="pt-BR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pt-BR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9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quantidade (inicial) de bolas brancas na urna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1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Θ</m:t>
                    </m:r>
                    <m:r>
                      <a:rPr lang="pt-BR" sz="21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 {0 , 1 ,  2 ,  3 , 4 , 5}</m:t>
                    </m:r>
                  </m:oMath>
                </a14:m>
                <a:r>
                  <a:rPr lang="pt-BR" sz="21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𝑿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  <m: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, </m:t>
                        </m:r>
                        <m:sSub>
                          <m:sSubPr>
                            <m:ctrlP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, 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𝒐𝒏𝒅𝒆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𝒑𝒂𝒓𝒂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𝒊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  </m:t>
                    </m:r>
                    <m:sSub>
                      <m:sSubPr>
                        <m:ctrlP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𝑿</m:t>
                        </m:r>
                      </m:e>
                      <m:sub>
                        <m: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𝒊</m:t>
                        </m:r>
                      </m:sub>
                    </m:sSub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d>
                      <m:dPr>
                        <m:begChr m:val="{"/>
                        <m:endChr m:val=""/>
                        <m:ctrlP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,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𝒔𝒆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−é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𝒔𝒊𝒎𝒂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𝒃𝒐𝒍𝒂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𝒓𝒆𝒕𝒊𝒓𝒂𝒅𝒂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é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𝑩𝑹𝑨𝑵𝑪𝑨</m:t>
                            </m:r>
                          </m:e>
                          <m:e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,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𝒔𝒆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−é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𝒔𝒊𝒎𝒂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𝒃𝒐𝒍𝒂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𝒆𝒙𝒕𝒓𝒂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í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𝒅𝒂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é   </m:t>
                            </m:r>
                            <m:r>
                              <a:rPr lang="pt-BR" sz="19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𝑽𝑬𝑹𝑫𝑬</m:t>
                            </m:r>
                          </m:e>
                        </m:eqArr>
                      </m:e>
                    </m:d>
                  </m:oMath>
                </a14:m>
                <a:r>
                  <a:rPr lang="pt-BR" sz="2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pt-BR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𝒳</m:t>
                    </m:r>
                    <m:r>
                      <a:rPr lang="pt-BR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</m:t>
                    </m:r>
                    <m:sSup>
                      <m:sSupPr>
                        <m:ctrlPr>
                          <a:rPr lang="pt-BR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pt-BR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{0,1}</m:t>
                        </m:r>
                      </m:e>
                      <m:sup>
                        <m:r>
                          <a:rPr lang="pt-BR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21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1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~ </m:t>
                    </m:r>
                    <m:r>
                      <a:rPr lang="pt-BR" sz="21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𝑈𝑛𝑖𝑓𝑜𝑟𝑚𝑒</m:t>
                    </m:r>
                    <m:r>
                      <a:rPr lang="pt-BR" sz="21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{0,1,2,3,4,5}</m:t>
                    </m:r>
                  </m:oMath>
                </a14:m>
                <a:r>
                  <a:rPr lang="pt-BR" sz="21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pt-BR" sz="21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21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1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2100" b="0" i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e>
                          <m:sub>
                            <m:r>
                              <a:rPr lang="pt-BR" sz="2100" b="0" i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pt-BR" sz="21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  <m:r>
                          <a:rPr lang="pt-BR" sz="2100" b="0" i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 </m:t>
                        </m:r>
                        <m:sSub>
                          <m:sSubPr>
                            <m:ctrlPr>
                              <a:rPr lang="pt-BR" sz="21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2100" b="0" i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e>
                          <m:sub>
                            <m:r>
                              <a:rPr lang="pt-BR" sz="2100" b="0" i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pt-BR" sz="21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</m:e>
                    </m:d>
                    <m:r>
                      <a:rPr lang="el-GR" sz="21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1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=4) =  </m:t>
                    </m:r>
                    <m:f>
                      <m:fPr>
                        <m:ctrlPr>
                          <a:rPr lang="pt-BR" sz="21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21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pt-BR" sz="21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pt-BR" sz="21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pt-BR" sz="21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21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pt-BR" sz="21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pt-BR" sz="21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, </a:t>
                </a:r>
                <a14:m>
                  <m:oMath xmlns:m="http://schemas.openxmlformats.org/officeDocument/2006/math">
                    <m:r>
                      <a:rPr lang="pt-BR" sz="21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21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1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21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e>
                          <m:sub>
                            <m:r>
                              <a:rPr lang="pt-BR" sz="21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pt-BR" sz="21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sz="21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pt-BR" sz="21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 </m:t>
                        </m:r>
                        <m:sSub>
                          <m:sSubPr>
                            <m:ctrlPr>
                              <a:rPr lang="pt-BR" sz="21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21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e>
                          <m:sub>
                            <m:r>
                              <a:rPr lang="pt-BR" sz="21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pt-BR" sz="21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</m:e>
                    </m:d>
                    <m:r>
                      <a:rPr lang="el-GR" sz="21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1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pt-BR" sz="21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pt-BR" sz="21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 =  </m:t>
                    </m:r>
                    <m:f>
                      <m:fPr>
                        <m:ctrlPr>
                          <a:rPr lang="pt-BR" sz="21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21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pt-BR" sz="21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pt-BR" sz="21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pt-BR" sz="21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21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pt-BR" sz="21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pt-BR" sz="21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...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pt-BR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Suponhamos Observadas duas bolas brancas, o objetivo é obter   </a:t>
                </a:r>
                <a14:m>
                  <m:oMath xmlns:m="http://schemas.openxmlformats.org/officeDocument/2006/math">
                    <m:r>
                      <a:rPr lang="pt-BR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𝒊</m:t>
                        </m:r>
                      </m:e>
                      <m:e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𝑿</m:t>
                        </m:r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=(</m:t>
                        </m:r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pt-BR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pt-BR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</a:p>
              <a:p>
                <a:pPr algn="just">
                  <a:lnSpc>
                    <a:spcPct val="150000"/>
                  </a:lnSpc>
                </a:pPr>
                <a:endParaRPr lang="pt-BR" sz="2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sz="24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6D73B478-FA6B-4B73-AAFA-3206B55F4B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603213"/>
                <a:ext cx="10122408" cy="3486981"/>
              </a:xfrm>
              <a:blipFill>
                <a:blip r:embed="rId2"/>
                <a:stretch>
                  <a:fillRect l="-361" r="-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142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B4EB6-AAE9-45B6-8D6A-10D57D19F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7"/>
            <a:ext cx="9099255" cy="613101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do problema de inferência estatística</a:t>
            </a:r>
            <a:endParaRPr lang="pt-BR" sz="2000" b="1" dirty="0">
              <a:solidFill>
                <a:srgbClr val="45454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A5CD32DE-2974-48B2-89B8-DC3BB760741B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722269"/>
                <a:ext cx="10122408" cy="3367926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t-BR" sz="1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EXEMPLO 3: PROBLEMA DO avião desaparecido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𝜽</m:t>
                    </m:r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pt-BR" sz="1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região onde o avião desapareceu</a:t>
                </a:r>
                <a:r>
                  <a:rPr lang="pt-BR" sz="1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Θ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 {1 , 2 , 3}</m:t>
                    </m:r>
                  </m:oMath>
                </a14:m>
                <a:r>
                  <a:rPr lang="pt-BR" sz="2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𝑿</m:t>
                    </m:r>
                    <m:r>
                      <a:rPr lang="pt-B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=  </m:t>
                    </m:r>
                    <m:d>
                      <m:dPr>
                        <m:begChr m:val="{"/>
                        <m:endChr m:val=""/>
                        <m:ctrlPr>
                          <a:rPr lang="pt-BR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𝒔𝒆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𝒐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𝒂𝒗𝒊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ã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𝒐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é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𝒍𝒐𝒄𝒂𝒍𝒊𝒛𝒂𝒅𝒐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𝒃𝒖𝒔𝒄𝒂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𝒓𝒆𝒂𝒍𝒊𝒛𝒂𝒅𝒂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𝒓𝒆𝒈𝒊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ã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𝒐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e>
                          <m:e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,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𝒔𝒆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𝒃𝒖𝒔𝒄𝒂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𝒓𝒆𝒂𝒍𝒊𝒛𝒂𝒅𝒂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𝒓𝒆𝒈𝒊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ã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𝒐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é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𝒎𝒂𝒍𝒔𝒖𝒄𝒆𝒅𝒊𝒅𝒂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pt-BR" sz="2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𝒳</m:t>
                    </m:r>
                    <m:r>
                      <a:rPr lang="pt-BR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 {0 , 1}</m:t>
                    </m:r>
                  </m:oMath>
                </a14:m>
                <a:r>
                  <a:rPr lang="pt-BR" sz="2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pt-BR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l-GR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</m:e>
                    </m:d>
                    <m:r>
                      <a:rPr lang="pt-BR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pt-BR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20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pt-BR" sz="20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BR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14:m>
                  <m:oMath xmlns:m="http://schemas.openxmlformats.org/officeDocument/2006/math">
                    <m:r>
                      <a:rPr lang="pt-BR" sz="20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pt-BR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l-GR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pt-BR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d>
                    <m:r>
                      <a:rPr lang="pt-BR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pt-BR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20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pt-BR" sz="20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BR" sz="2000" dirty="0">
                    <a:solidFill>
                      <a:srgbClr val="C00000"/>
                    </a:solidFill>
                  </a:rPr>
                  <a:t>  </a:t>
                </a:r>
                <a:r>
                  <a:rPr lang="pt-BR" sz="2000" dirty="0">
                    <a:solidFill>
                      <a:schemeClr val="bg1"/>
                    </a:solidFill>
                  </a:rPr>
                  <a:t>.   </a:t>
                </a:r>
                <a14:m>
                  <m:oMath xmlns:m="http://schemas.openxmlformats.org/officeDocument/2006/math">
                    <m:r>
                      <a:rPr lang="pt-BR" sz="20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𝑋</m:t>
                    </m:r>
                    <m:r>
                      <a:rPr lang="pt-B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| </m:t>
                    </m:r>
                    <m:r>
                      <a:rPr lang="pt-B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  ~  </m:t>
                    </m:r>
                    <m:r>
                      <a:rPr lang="pt-B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𝐵𝑒𝑟</m:t>
                    </m:r>
                    <m:r>
                      <a:rPr lang="pt-B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(</m:t>
                    </m:r>
                    <m:f>
                      <m:fPr>
                        <m:ctrlPr>
                          <a:rPr lang="pt-BR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pt-BR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pt-B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pt-BR" sz="20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e   </a:t>
                </a:r>
                <a14:m>
                  <m:oMath xmlns:m="http://schemas.openxmlformats.org/officeDocument/2006/math">
                    <m:r>
                      <a:rPr lang="pt-B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pt-BR" sz="20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a:rPr lang="pt-BR" sz="20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  <m:r>
                          <a:rPr lang="pt-BR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d>
                    <m:r>
                      <a:rPr lang="pt-BR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l-G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pt-BR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pt-B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r>
                      <a:rPr lang="pt-BR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 0</m:t>
                    </m:r>
                    <m:r>
                      <a:rPr lang="pt-B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pt-BR" sz="2000" dirty="0">
                  <a:solidFill>
                    <a:schemeClr val="bg1"/>
                  </a:solidFill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pt-BR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Suponhamos busca fracassada na região 2, o objetivo é determinar </a:t>
                </a:r>
                <a14:m>
                  <m:oMath xmlns:m="http://schemas.openxmlformats.org/officeDocument/2006/math">
                    <m:r>
                      <a:rPr lang="pt-BR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ctrlP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𝒊</m:t>
                        </m:r>
                      </m:e>
                      <m:e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𝑿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e>
                    </m:d>
                  </m:oMath>
                </a14:m>
                <a:r>
                  <a:rPr lang="pt-BR" sz="1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A5CD32DE-2974-48B2-89B8-DC3BB76074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722269"/>
                <a:ext cx="10122408" cy="3367926"/>
              </a:xfrm>
              <a:blipFill>
                <a:blip r:embed="rId2"/>
                <a:stretch>
                  <a:fillRect l="-3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732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DBB695-D077-47A1-971A-B7A01783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071" y="1029196"/>
            <a:ext cx="9099255" cy="574017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do problema de inferência estatística</a:t>
            </a:r>
            <a:endParaRPr lang="pt-BR" sz="2000" b="1" dirty="0">
              <a:solidFill>
                <a:srgbClr val="45454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ubtitle 4">
                <a:extLst>
                  <a:ext uri="{FF2B5EF4-FFF2-40B4-BE49-F238E27FC236}">
                    <a16:creationId xmlns:a16="http://schemas.microsoft.com/office/drawing/2014/main" id="{E19F35D9-A185-4840-AFB7-FA359B86562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4493" y="1603213"/>
                <a:ext cx="10122408" cy="3486981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t-BR" sz="17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Exemplo 4: problema da urna com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</m:e>
                      <m:sub>
                        <m: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pt-BR" sz="19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7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bolas brancas,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9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sz="19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</m:e>
                      <m:sub>
                        <m: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pt-BR" sz="19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7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verdes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− </m:t>
                        </m:r>
                        <m:r>
                          <a:rPr lang="pt-B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</m:e>
                      <m:sub>
                        <m:r>
                          <a:rPr lang="pt-B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− </m:t>
                    </m:r>
                    <m:sSub>
                      <m:sSubPr>
                        <m:ctrlPr>
                          <a:rPr lang="pt-B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</m:e>
                      <m:sub>
                        <m:r>
                          <a:rPr lang="pt-BR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pt-BR" sz="17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azuis.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𝜽</m:t>
                    </m:r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=(</m:t>
                    </m:r>
                    <m:sSub>
                      <m:sSubPr>
                        <m:ctrlP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</m:e>
                      <m:sub>
                        <m: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sSub>
                      <m:sSubPr>
                        <m:ctrlP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𝜽</m:t>
                        </m:r>
                      </m:e>
                      <m:sub>
                        <m:r>
                          <a:rPr lang="pt-BR" sz="19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pt-BR" sz="19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pt-BR" sz="19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9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Θ</m:t>
                    </m:r>
                    <m:r>
                      <a:rPr lang="pt-BR" sz="19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 </m:t>
                    </m:r>
                    <m:d>
                      <m:dPr>
                        <m:begChr m:val="{"/>
                        <m:endChr m:val="}"/>
                        <m:ctrlPr>
                          <a:rPr lang="pt-BR" sz="19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pt-BR" sz="19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pt-BR" sz="19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𝑢</m:t>
                            </m:r>
                            <m:r>
                              <a:rPr lang="pt-BR" sz="19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pt-BR" sz="19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𝑣</m:t>
                            </m:r>
                          </m:e>
                        </m:d>
                        <m:r>
                          <a:rPr lang="pt-BR" sz="19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∈</m:t>
                        </m:r>
                        <m:sSup>
                          <m:sSupPr>
                            <m:ctrlPr>
                              <a:rPr lang="pt-BR" sz="19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pt-BR" sz="19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pt-BR" sz="19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19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:</m:t>
                        </m:r>
                        <m:r>
                          <a:rPr lang="pt-BR" sz="19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𝑢</m:t>
                        </m:r>
                        <m:r>
                          <a:rPr lang="pt-BR" sz="19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pt-BR" sz="19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  <m:r>
                          <a:rPr lang="pt-BR" sz="19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≤ 5</m:t>
                        </m:r>
                      </m:e>
                    </m:d>
                    <m:r>
                      <a:rPr lang="pt-BR" sz="19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,   </m:t>
                    </m:r>
                    <m:r>
                      <a:rPr lang="pt-BR" sz="19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pt-BR" sz="19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={0,1,2,3…}</m:t>
                    </m:r>
                  </m:oMath>
                </a14:m>
                <a:r>
                  <a:rPr lang="pt-BR" sz="19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pt-BR" sz="1900" b="1" i="1" dirty="0">
                  <a:solidFill>
                    <a:schemeClr val="bg1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𝑿</m:t>
                    </m:r>
                    <m:r>
                      <a:rPr lang="pt-B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pt-BR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  <m:r>
                          <a:rPr lang="pt-BR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, </m:t>
                        </m:r>
                        <m:sSub>
                          <m:sSubPr>
                            <m:ctrlP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pt-B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, </m:t>
                    </m:r>
                    <m:r>
                      <a:rPr lang="pt-B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𝒐𝒏𝒅𝒆</m:t>
                    </m:r>
                    <m:r>
                      <a:rPr lang="pt-B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sSub>
                      <m:sSubPr>
                        <m:ctrlPr>
                          <a:rPr lang="pt-BR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𝑿</m:t>
                        </m:r>
                      </m:e>
                      <m:sub>
                        <m:r>
                          <a:rPr lang="pt-BR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𝒊</m:t>
                        </m:r>
                      </m:sub>
                    </m:sSub>
                    <m:r>
                      <a:rPr lang="pt-B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=  </m:t>
                    </m:r>
                    <m:d>
                      <m:dPr>
                        <m:begChr m:val="{"/>
                        <m:endChr m:val=""/>
                        <m:ctrlPr>
                          <a:rPr lang="pt-BR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,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𝒔𝒆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−é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𝒔𝒊𝒎𝒂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𝒃𝒐𝒍𝒂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𝒓𝒆𝒕𝒊𝒓𝒂𝒅𝒂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é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𝒃𝒓𝒂𝒏𝒄𝒂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(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e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,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𝒔𝒆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−é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𝒔𝒊𝒎𝒂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𝒃𝒐𝒍𝒂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𝒓𝒆𝒕𝒊𝒓𝒂𝒅𝒂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é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𝒗𝒆𝒓𝒅𝒆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(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 </m:t>
                            </m:r>
                          </m:e>
                          <m:e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,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𝒔𝒆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𝒊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−é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𝒔𝒊𝒎𝒂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𝒃𝒐𝒍𝒂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𝒓𝒆𝒕𝒊𝒓𝒂𝒅𝒂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é 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𝒂𝒛𝒖𝒍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(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pt-BR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      </m:t>
                            </m:r>
                          </m:e>
                        </m:eqArr>
                      </m:e>
                    </m:d>
                    <m:r>
                      <a:rPr lang="pt-B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pt-BR" sz="1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pt-BR" sz="1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   </m:t>
                    </m:r>
                    <m:r>
                      <a:rPr lang="pt-BR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𝒳</m:t>
                    </m:r>
                    <m:r>
                      <a:rPr lang="pt-BR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 </m:t>
                    </m:r>
                    <m:sSup>
                      <m:sSupPr>
                        <m:ctrlPr>
                          <a:rPr lang="pt-B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pt-B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{0 ,1 , 2}</m:t>
                        </m:r>
                      </m:e>
                      <m:sup>
                        <m:r>
                          <a:rPr lang="pt-B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1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d>
                          <m:dPr>
                            <m:ctrlPr>
                              <a:rPr lang="pt-BR" sz="19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pt-BR" sz="19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2,0</m:t>
                            </m:r>
                          </m:e>
                        </m:d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d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l-G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=(3,1)) =  </m:t>
                    </m:r>
                    <m:r>
                      <a:rPr lang="pt-BR" sz="19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19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19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19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e>
                          <m:sub>
                            <m:r>
                              <a:rPr lang="pt-BR" sz="19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pt-BR" sz="19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sz="19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pt-BR" sz="19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 </m:t>
                        </m:r>
                        <m:sSub>
                          <m:sSubPr>
                            <m:ctrlPr>
                              <a:rPr lang="pt-BR" sz="19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19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e>
                          <m:sub>
                            <m:r>
                              <a:rPr lang="pt-BR" sz="19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pt-BR" sz="19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el-G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(3,1)</m:t>
                    </m:r>
                    <m:r>
                      <a:rPr lang="pt-B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 (3/5) (1/4) </m:t>
                    </m:r>
                  </m:oMath>
                </a14:m>
                <a:r>
                  <a:rPr lang="pt-BR" sz="1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pt-BR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~ </m:t>
                    </m:r>
                    <m:r>
                      <a:rPr lang="pt-BR" sz="2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𝑈𝑛𝑖𝑓𝑜𝑟𝑚𝑒</m:t>
                    </m:r>
                    <m:r>
                      <a:rPr lang="pt-BR" sz="2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(</m:t>
                    </m:r>
                    <m:r>
                      <m:rPr>
                        <m:sty m:val="p"/>
                      </m:rPr>
                      <a:rPr lang="el-GR" sz="2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Θ</m:t>
                    </m:r>
                    <m:r>
                      <a:rPr lang="pt-BR" sz="2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pt-BR" sz="2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d>
                          <m:dPr>
                            <m:ctrlPr>
                              <a:rPr lang="pt-BR" sz="19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pt-BR" sz="19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0,1</m:t>
                            </m:r>
                          </m:e>
                        </m:d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d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l-G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=(0,3)) =  </m:t>
                    </m:r>
                    <m:r>
                      <a:rPr lang="pt-BR" sz="19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ℙ</m:t>
                    </m:r>
                    <m:d>
                      <m:dPr>
                        <m:endChr m:val="|"/>
                        <m:ctrlPr>
                          <a:rPr lang="pt-BR" sz="19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19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19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e>
                          <m:sub>
                            <m:r>
                              <a:rPr lang="pt-BR" sz="19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pt-BR" sz="19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sz="19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pt-BR" sz="19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 </m:t>
                        </m:r>
                        <m:sSub>
                          <m:sSubPr>
                            <m:ctrlPr>
                              <a:rPr lang="pt-BR" sz="19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19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e>
                          <m:sub>
                            <m:r>
                              <a:rPr lang="pt-BR" sz="19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pt-BR" sz="19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pt-BR" sz="19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  <m:r>
                      <a:rPr lang="el-G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  <m:r>
                      <a:rPr lang="pt-B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(0,3)</m:t>
                    </m:r>
                    <m:r>
                      <a:rPr lang="pt-BR" sz="19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r>
                      <a:rPr lang="pt-BR" sz="19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=  (2/5) (3/4) </m:t>
                    </m:r>
                  </m:oMath>
                </a14:m>
                <a:r>
                  <a:rPr lang="pt-BR" sz="19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endParaRPr lang="pt-BR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pt-BR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pt-BR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Subtitle 4">
                <a:extLst>
                  <a:ext uri="{FF2B5EF4-FFF2-40B4-BE49-F238E27FC236}">
                    <a16:creationId xmlns:a16="http://schemas.microsoft.com/office/drawing/2014/main" id="{E19F35D9-A185-4840-AFB7-FA359B8656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4493" y="1603213"/>
                <a:ext cx="10122408" cy="3486981"/>
              </a:xfrm>
              <a:blipFill>
                <a:blip r:embed="rId2"/>
                <a:stretch>
                  <a:fillRect l="-3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723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1320</Words>
  <Application>Microsoft Office PowerPoint</Application>
  <PresentationFormat>Widescreen</PresentationFormat>
  <Paragraphs>178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Cambria Math</vt:lpstr>
      <vt:lpstr>Gill Sans MT</vt:lpstr>
      <vt:lpstr>Gallery</vt:lpstr>
      <vt:lpstr>Aula MAE0229  –  25-27/08</vt:lpstr>
      <vt:lpstr>elementos do problema de inferência estatística</vt:lpstr>
      <vt:lpstr>elementos do problema de inferência estatística</vt:lpstr>
      <vt:lpstr>elementos do problema de inferência estatística</vt:lpstr>
      <vt:lpstr>elementos do problema de inferência estatística</vt:lpstr>
      <vt:lpstr>elementos do problema de inferência estatística</vt:lpstr>
      <vt:lpstr>elementos do problema de inferência estatística</vt:lpstr>
      <vt:lpstr>elementos do problema de inferência estatística</vt:lpstr>
      <vt:lpstr>elementos do problema de inferência estatística</vt:lpstr>
      <vt:lpstr>elementos do problema de inferência estatística</vt:lpstr>
      <vt:lpstr>Teorema de bayes  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  <vt:lpstr>Teorema de bayes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MAE0229 – 30/03</dc:title>
  <dc:creator>Luís Gustavo Esteves</dc:creator>
  <cp:lastModifiedBy>Luís Gustavo Esteves</cp:lastModifiedBy>
  <cp:revision>74</cp:revision>
  <dcterms:created xsi:type="dcterms:W3CDTF">2020-03-29T22:09:31Z</dcterms:created>
  <dcterms:modified xsi:type="dcterms:W3CDTF">2020-08-27T15:26:33Z</dcterms:modified>
</cp:coreProperties>
</file>