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94" r:id="rId3"/>
    <p:sldId id="304" r:id="rId4"/>
    <p:sldId id="293" r:id="rId5"/>
    <p:sldId id="302" r:id="rId6"/>
    <p:sldId id="305" r:id="rId7"/>
    <p:sldId id="306" r:id="rId8"/>
    <p:sldId id="295" r:id="rId9"/>
    <p:sldId id="288" r:id="rId10"/>
    <p:sldId id="289" r:id="rId11"/>
    <p:sldId id="308" r:id="rId12"/>
    <p:sldId id="290" r:id="rId13"/>
    <p:sldId id="309" r:id="rId14"/>
    <p:sldId id="310" r:id="rId15"/>
    <p:sldId id="311" r:id="rId16"/>
    <p:sldId id="312" r:id="rId17"/>
    <p:sldId id="313" r:id="rId18"/>
    <p:sldId id="298" r:id="rId19"/>
    <p:sldId id="297" r:id="rId20"/>
    <p:sldId id="314" r:id="rId21"/>
    <p:sldId id="316" r:id="rId22"/>
    <p:sldId id="291" r:id="rId23"/>
    <p:sldId id="317" r:id="rId24"/>
    <p:sldId id="318" r:id="rId25"/>
    <p:sldId id="319" r:id="rId26"/>
    <p:sldId id="279" r:id="rId27"/>
    <p:sldId id="287" r:id="rId28"/>
    <p:sldId id="292" r:id="rId29"/>
    <p:sldId id="296" r:id="rId30"/>
    <p:sldId id="301" r:id="rId31"/>
    <p:sldId id="303" r:id="rId3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D1FCB-F0E6-4E16-9602-57992FD2DDB6}" type="datetimeFigureOut">
              <a:rPr lang="pt-BR" smtClean="0"/>
              <a:pPr/>
              <a:t>15/09/2016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7BBF2-E081-4D76-8388-2D4E9B564E5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28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31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7BBF2-E081-4D76-8388-2D4E9B564E54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F6D8A-D258-4569-AE00-27A5D5D4D70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1982D-3CC4-4891-A825-4AFA6F3663C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5EEE9-29DC-4557-A038-E9B7C8D45A8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23C02-697E-4CCC-91EE-82CAEF5151B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03EA2-0FD2-40CD-A176-180A12CF05F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1B931-44AE-419F-8522-A8C6FC6B776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4A2B3-6CF1-43BC-958A-E523F7C5C63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FBC9D-8C72-4184-85E2-2E058EEF0B0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58261-ACC6-45A7-8971-734ED62C264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27630-614F-481F-93FE-072754FFDC5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4EFE4-E802-4AA0-BFEE-2390E566DB7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7745EB-43FF-4FAA-BE35-1A0703435FCF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starco.com/index.cg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3051175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Terrorismo e </a:t>
            </a:r>
            <a:r>
              <a:rPr lang="pt-BR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Crime Transnacional</a:t>
            </a:r>
            <a:endParaRPr lang="pt-B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7345363" cy="2351088"/>
          </a:xfrm>
        </p:spPr>
        <p:txBody>
          <a:bodyPr/>
          <a:lstStyle/>
          <a:p>
            <a:r>
              <a:rPr lang="pt-BR" sz="2800" b="1" dirty="0"/>
              <a:t>MERCADOS ILÍCITOS GLOBAIS E SEGURANÇA</a:t>
            </a:r>
            <a:r>
              <a:rPr lang="pt-BR" sz="2800" dirty="0"/>
              <a:t> </a:t>
            </a:r>
          </a:p>
          <a:p>
            <a:r>
              <a:rPr lang="pt-BR" sz="2800" dirty="0"/>
              <a:t>Aula </a:t>
            </a:r>
            <a:r>
              <a:rPr lang="pt-BR" sz="2800" dirty="0"/>
              <a:t>5</a:t>
            </a:r>
            <a:r>
              <a:rPr lang="pt-BR" sz="2800" dirty="0" smtClean="0"/>
              <a:t>	</a:t>
            </a:r>
            <a:r>
              <a:rPr lang="pt-BR" sz="2800" dirty="0" smtClean="0"/>
              <a:t>2016.2</a:t>
            </a:r>
            <a:endParaRPr lang="pt-BR" sz="2800" dirty="0"/>
          </a:p>
          <a:p>
            <a:endParaRPr lang="pt-BR" sz="2800" dirty="0"/>
          </a:p>
          <a:p>
            <a:r>
              <a:rPr lang="pt-BR" sz="2400" dirty="0"/>
              <a:t>Instituto de Relações </a:t>
            </a:r>
            <a:r>
              <a:rPr lang="pt-BR" sz="2400" dirty="0" smtClean="0"/>
              <a:t>Internacionais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terrorismo também mudou: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 nacionalismo para a religião </a:t>
            </a:r>
          </a:p>
          <a:p>
            <a:pPr lvl="1"/>
            <a:r>
              <a:rPr lang="pt-BR" dirty="0" smtClean="0"/>
              <a:t>Isso torna a capacidade de recrutar e mobilizar mais perigosa por ser mais abrangente e capaz de angariar simpatia para além de um país ou mesmo região do globo.</a:t>
            </a:r>
          </a:p>
          <a:p>
            <a:r>
              <a:rPr lang="pt-BR" dirty="0" smtClean="0"/>
              <a:t>O terrorismo está mais forte financeiramente:</a:t>
            </a:r>
          </a:p>
          <a:p>
            <a:pPr lvl="1"/>
            <a:r>
              <a:rPr lang="pt-BR" dirty="0" smtClean="0"/>
              <a:t>Apoio de estados </a:t>
            </a:r>
          </a:p>
          <a:p>
            <a:pPr lvl="1"/>
            <a:r>
              <a:rPr lang="pt-BR" dirty="0" smtClean="0"/>
              <a:t> Participação em negócios ilícitos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isvg.org/wp-content/uploads/2011/06/AQ_network_blog_sho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3051720"/>
            <a:ext cx="26498550" cy="1140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37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processo de transformação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Nichos de contato:</a:t>
            </a:r>
          </a:p>
          <a:p>
            <a:pPr lvl="1"/>
            <a:r>
              <a:rPr lang="pt-BR" dirty="0" smtClean="0"/>
              <a:t>Prisões</a:t>
            </a:r>
          </a:p>
          <a:p>
            <a:pPr lvl="1"/>
            <a:r>
              <a:rPr lang="pt-BR" dirty="0" smtClean="0"/>
              <a:t> Redes sociais </a:t>
            </a:r>
          </a:p>
          <a:p>
            <a:pPr lvl="1"/>
            <a:r>
              <a:rPr lang="pt-BR" dirty="0" smtClean="0"/>
              <a:t>Países ‘párias’</a:t>
            </a:r>
          </a:p>
          <a:p>
            <a:pPr lvl="1"/>
            <a:r>
              <a:rPr lang="pt-BR" dirty="0" smtClean="0"/>
              <a:t>Contextos urbanos complexos (grandes cidades com altos níveis de pobreza e áreas controladas pelo crime) 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nexo crime-terror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ascensão do crime organizado transnacional e </a:t>
            </a:r>
            <a:r>
              <a:rPr lang="pt-BR" dirty="0" smtClean="0"/>
              <a:t>a </a:t>
            </a:r>
            <a:r>
              <a:rPr lang="pt-BR" dirty="0"/>
              <a:t>evolução do terrorismo significa que dois fenômenos tradicionalmente separados começaram a revelar </a:t>
            </a:r>
            <a:r>
              <a:rPr lang="pt-BR" dirty="0" smtClean="0"/>
              <a:t>semelhanças </a:t>
            </a:r>
            <a:r>
              <a:rPr lang="pt-BR" dirty="0"/>
              <a:t>operacionais e organizacionais. </a:t>
            </a:r>
            <a:endParaRPr lang="pt-BR" dirty="0" smtClean="0"/>
          </a:p>
          <a:p>
            <a:r>
              <a:rPr lang="pt-BR" dirty="0" smtClean="0"/>
              <a:t>De </a:t>
            </a:r>
            <a:r>
              <a:rPr lang="pt-BR" dirty="0"/>
              <a:t>fato, grupos criminosos e terroristas parecem estar aprendendo uns com os </a:t>
            </a:r>
            <a:r>
              <a:rPr lang="pt-BR" dirty="0" smtClean="0"/>
              <a:t>outros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19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pt-BR" sz="4000" dirty="0" smtClean="0"/>
              <a:t>Implicações para as políticas públicas</a:t>
            </a:r>
            <a:endParaRPr lang="es-MX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pt-BR" dirty="0" smtClean="0"/>
              <a:t>Compreender </a:t>
            </a:r>
            <a:r>
              <a:rPr lang="pt-BR" dirty="0"/>
              <a:t>o </a:t>
            </a:r>
            <a:r>
              <a:rPr lang="pt-BR" i="1" dirty="0" err="1"/>
              <a:t>continuum</a:t>
            </a:r>
            <a:r>
              <a:rPr lang="pt-BR" dirty="0"/>
              <a:t> crime-terror </a:t>
            </a:r>
            <a:r>
              <a:rPr lang="pt-BR" dirty="0" smtClean="0"/>
              <a:t>é fundamental para </a:t>
            </a:r>
            <a:r>
              <a:rPr lang="pt-BR" dirty="0"/>
              <a:t>formular respostas estatais eficazes para </a:t>
            </a:r>
            <a:r>
              <a:rPr lang="pt-BR" dirty="0" smtClean="0"/>
              <a:t>estas ameaças convergentes.</a:t>
            </a:r>
            <a:endParaRPr lang="pt-B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304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lipse 32"/>
          <p:cNvSpPr/>
          <p:nvPr/>
        </p:nvSpPr>
        <p:spPr>
          <a:xfrm>
            <a:off x="6087472" y="1720578"/>
            <a:ext cx="279794" cy="273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aixaDeTexto 6"/>
          <p:cNvSpPr txBox="1"/>
          <p:nvPr/>
        </p:nvSpPr>
        <p:spPr>
          <a:xfrm rot="16200000">
            <a:off x="-968458" y="956441"/>
            <a:ext cx="2592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Crime Organizado</a:t>
            </a:r>
            <a:endParaRPr lang="es-MX" sz="2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162676" y="2938130"/>
            <a:ext cx="1544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Aliança Terrorismo-crime</a:t>
            </a:r>
            <a:endParaRPr lang="es-MX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323068" y="166291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Crime Político</a:t>
            </a:r>
            <a:endParaRPr lang="es-MX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707609" y="2176344"/>
            <a:ext cx="2402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Uso de táticas terroristas para propósitos operacionais</a:t>
            </a:r>
            <a:endParaRPr lang="es-MX" dirty="0"/>
          </a:p>
        </p:txBody>
      </p:sp>
      <p:sp>
        <p:nvSpPr>
          <p:cNvPr id="20" name="Seta para a direita 19"/>
          <p:cNvSpPr/>
          <p:nvPr/>
        </p:nvSpPr>
        <p:spPr>
          <a:xfrm rot="16200000">
            <a:off x="6821682" y="2199420"/>
            <a:ext cx="648071" cy="226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/>
          <p:cNvSpPr/>
          <p:nvPr/>
        </p:nvSpPr>
        <p:spPr>
          <a:xfrm>
            <a:off x="870996" y="3399795"/>
            <a:ext cx="279794" cy="273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CaixaDeTexto 21"/>
          <p:cNvSpPr txBox="1"/>
          <p:nvPr/>
        </p:nvSpPr>
        <p:spPr>
          <a:xfrm>
            <a:off x="870996" y="3337361"/>
            <a:ext cx="211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</a:t>
            </a:r>
            <a:endParaRPr lang="es-MX" dirty="0"/>
          </a:p>
        </p:txBody>
      </p:sp>
      <p:grpSp>
        <p:nvGrpSpPr>
          <p:cNvPr id="46" name="Grupo 45"/>
          <p:cNvGrpSpPr/>
          <p:nvPr/>
        </p:nvGrpSpPr>
        <p:grpSpPr>
          <a:xfrm>
            <a:off x="2892986" y="3337382"/>
            <a:ext cx="279794" cy="369332"/>
            <a:chOff x="3039782" y="2996952"/>
            <a:chExt cx="279794" cy="369332"/>
          </a:xfrm>
        </p:grpSpPr>
        <p:sp>
          <p:nvSpPr>
            <p:cNvPr id="34" name="Elipse 33"/>
            <p:cNvSpPr/>
            <p:nvPr/>
          </p:nvSpPr>
          <p:spPr>
            <a:xfrm>
              <a:off x="3039782" y="3011171"/>
              <a:ext cx="279794" cy="2738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3039782" y="2996952"/>
              <a:ext cx="211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2</a:t>
              </a:r>
              <a:endParaRPr lang="es-MX" dirty="0"/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5897813" y="3370176"/>
            <a:ext cx="330371" cy="369332"/>
            <a:chOff x="5897813" y="3370176"/>
            <a:chExt cx="330371" cy="369332"/>
          </a:xfrm>
        </p:grpSpPr>
        <p:sp>
          <p:nvSpPr>
            <p:cNvPr id="35" name="Elipse 34"/>
            <p:cNvSpPr/>
            <p:nvPr/>
          </p:nvSpPr>
          <p:spPr>
            <a:xfrm>
              <a:off x="5948390" y="3417936"/>
              <a:ext cx="279794" cy="2738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5897813" y="3370176"/>
              <a:ext cx="211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3</a:t>
              </a:r>
              <a:endParaRPr lang="es-MX" dirty="0"/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6084168" y="1700808"/>
            <a:ext cx="211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</a:t>
            </a:r>
            <a:endParaRPr lang="es-MX" dirty="0"/>
          </a:p>
        </p:txBody>
      </p:sp>
      <p:sp>
        <p:nvSpPr>
          <p:cNvPr id="37" name="CaixaDeTexto 36"/>
          <p:cNvSpPr txBox="1"/>
          <p:nvPr/>
        </p:nvSpPr>
        <p:spPr>
          <a:xfrm rot="16200000">
            <a:off x="-905613" y="5209949"/>
            <a:ext cx="2592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Terrorismo</a:t>
            </a:r>
            <a:endParaRPr lang="es-MX" sz="2000" dirty="0"/>
          </a:p>
        </p:txBody>
      </p:sp>
      <p:sp>
        <p:nvSpPr>
          <p:cNvPr id="38" name="Seta para a direita 37"/>
          <p:cNvSpPr/>
          <p:nvPr/>
        </p:nvSpPr>
        <p:spPr>
          <a:xfrm rot="20102762">
            <a:off x="689166" y="5747491"/>
            <a:ext cx="1506625" cy="333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CaixaDeTexto 38"/>
          <p:cNvSpPr txBox="1"/>
          <p:nvPr/>
        </p:nvSpPr>
        <p:spPr>
          <a:xfrm>
            <a:off x="2723300" y="3652194"/>
            <a:ext cx="2029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Práticas criminais com propósitos operacionais</a:t>
            </a:r>
            <a:endParaRPr lang="es-MX" dirty="0"/>
          </a:p>
        </p:txBody>
      </p:sp>
      <p:sp>
        <p:nvSpPr>
          <p:cNvPr id="41" name="Seta para a direita 40"/>
          <p:cNvSpPr/>
          <p:nvPr/>
        </p:nvSpPr>
        <p:spPr>
          <a:xfrm rot="20102762">
            <a:off x="2566263" y="4895676"/>
            <a:ext cx="1506625" cy="333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Seta para a direita 41"/>
          <p:cNvSpPr/>
          <p:nvPr/>
        </p:nvSpPr>
        <p:spPr>
          <a:xfrm rot="1734281">
            <a:off x="2244834" y="1499863"/>
            <a:ext cx="1506625" cy="333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Seta para a direita 42"/>
          <p:cNvSpPr/>
          <p:nvPr/>
        </p:nvSpPr>
        <p:spPr>
          <a:xfrm rot="1734281">
            <a:off x="595853" y="676025"/>
            <a:ext cx="1506625" cy="333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Seta para a direita 43"/>
          <p:cNvSpPr/>
          <p:nvPr/>
        </p:nvSpPr>
        <p:spPr>
          <a:xfrm rot="1734281">
            <a:off x="4370582" y="2771573"/>
            <a:ext cx="1506625" cy="333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Seta para a direita 44"/>
          <p:cNvSpPr/>
          <p:nvPr/>
        </p:nvSpPr>
        <p:spPr>
          <a:xfrm rot="20102762">
            <a:off x="4356928" y="4042692"/>
            <a:ext cx="1506625" cy="333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Elipse 48"/>
          <p:cNvSpPr/>
          <p:nvPr/>
        </p:nvSpPr>
        <p:spPr>
          <a:xfrm>
            <a:off x="6300192" y="2780928"/>
            <a:ext cx="1690007" cy="16129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CaixaDeTexto 47"/>
          <p:cNvSpPr txBox="1"/>
          <p:nvPr/>
        </p:nvSpPr>
        <p:spPr>
          <a:xfrm>
            <a:off x="6156176" y="3230702"/>
            <a:ext cx="1932403" cy="670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Ponto de Convergência</a:t>
            </a:r>
            <a:endParaRPr lang="es-MX" dirty="0"/>
          </a:p>
        </p:txBody>
      </p:sp>
      <p:sp>
        <p:nvSpPr>
          <p:cNvPr id="51" name="Seta para a direita 50"/>
          <p:cNvSpPr/>
          <p:nvPr/>
        </p:nvSpPr>
        <p:spPr>
          <a:xfrm rot="5400000">
            <a:off x="6860228" y="4776431"/>
            <a:ext cx="599849" cy="198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53" name="Grupo 52"/>
          <p:cNvGrpSpPr/>
          <p:nvPr/>
        </p:nvGrpSpPr>
        <p:grpSpPr>
          <a:xfrm>
            <a:off x="6241068" y="5279443"/>
            <a:ext cx="279794" cy="369332"/>
            <a:chOff x="5863498" y="5542235"/>
            <a:chExt cx="279794" cy="369332"/>
          </a:xfrm>
        </p:grpSpPr>
        <p:sp>
          <p:nvSpPr>
            <p:cNvPr id="32" name="Elipse 31"/>
            <p:cNvSpPr/>
            <p:nvPr/>
          </p:nvSpPr>
          <p:spPr>
            <a:xfrm>
              <a:off x="5863498" y="5582127"/>
              <a:ext cx="279794" cy="2738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5876382" y="5542235"/>
              <a:ext cx="211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4</a:t>
              </a:r>
              <a:endParaRPr lang="es-MX" dirty="0"/>
            </a:p>
          </p:txBody>
        </p:sp>
      </p:grpSp>
      <p:sp>
        <p:nvSpPr>
          <p:cNvPr id="54" name="CaixaDeTexto 53"/>
          <p:cNvSpPr txBox="1"/>
          <p:nvPr/>
        </p:nvSpPr>
        <p:spPr>
          <a:xfrm>
            <a:off x="6588224" y="522920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Terrorismo Comercial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680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Aliança Crime-Terrorismo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cooperação do crime com o terrorismo pode </a:t>
            </a:r>
            <a:r>
              <a:rPr lang="pt-BR" dirty="0"/>
              <a:t>ter benefícios significativos para os criminosos organizados </a:t>
            </a:r>
            <a:r>
              <a:rPr lang="pt-BR" dirty="0" smtClean="0"/>
              <a:t>na medida em que desestabiliza </a:t>
            </a:r>
            <a:r>
              <a:rPr lang="pt-BR" dirty="0"/>
              <a:t>a estrutura política, </a:t>
            </a:r>
            <a:r>
              <a:rPr lang="pt-BR" dirty="0" smtClean="0"/>
              <a:t>prejudica </a:t>
            </a:r>
            <a:r>
              <a:rPr lang="pt-BR" dirty="0"/>
              <a:t>a aplicação da lei e </a:t>
            </a:r>
            <a:r>
              <a:rPr lang="pt-BR" dirty="0" smtClean="0"/>
              <a:t>limita as </a:t>
            </a:r>
            <a:r>
              <a:rPr lang="pt-BR" dirty="0"/>
              <a:t>possibilidades de cooperação </a:t>
            </a:r>
            <a:r>
              <a:rPr lang="pt-BR" dirty="0" smtClean="0"/>
              <a:t>internacional.</a:t>
            </a:r>
            <a:endParaRPr lang="es-MX" dirty="0"/>
          </a:p>
        </p:txBody>
      </p:sp>
      <p:sp>
        <p:nvSpPr>
          <p:cNvPr id="4" name="CaixaDeTexto 3"/>
          <p:cNvSpPr txBox="1"/>
          <p:nvPr/>
        </p:nvSpPr>
        <p:spPr>
          <a:xfrm>
            <a:off x="4427984" y="558924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SHELLEY </a:t>
            </a:r>
            <a:r>
              <a:rPr lang="en-US" dirty="0" smtClean="0"/>
              <a:t>e PICARELLI, 2002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87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dirty="0" smtClean="0"/>
              <a:t>Aliança Crime-Terrorismo (exemplos)</a:t>
            </a:r>
            <a:endParaRPr lang="es-MX" sz="3600" dirty="0"/>
          </a:p>
        </p:txBody>
      </p:sp>
      <p:pic>
        <p:nvPicPr>
          <p:cNvPr id="5" name="Imagem 4" descr="https://encrypted-tbn2.gstatic.com/images?q=tbn:ANd9GcSSbaf5iorB89sDgborb_aN2J9-v4vjqPCdJXtCKSD0v5_lcx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14" y="1326406"/>
            <a:ext cx="2139950" cy="213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Espaço Reservado para Conteúdo 5" descr="http://www.crwflags.com/fotw/images/c/co%7Deln1.gif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976" y="1408956"/>
            <a:ext cx="20574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2562264" y="1933382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/>
              <a:t>+</a:t>
            </a:r>
            <a:endParaRPr lang="es-MX" sz="4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990187" y="1326406"/>
            <a:ext cx="30243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HUGE CAR BOMB KILLS 15 IN BOGOTA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April 16, </a:t>
            </a:r>
            <a:r>
              <a:rPr lang="en-US" dirty="0" smtClean="0"/>
              <a:t>1993</a:t>
            </a:r>
            <a:endParaRPr lang="en-US" cap="all" dirty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powerful car bomb ripped apart a busy Bogota shopping center today, killing at least 15 people and wounding more than </a:t>
            </a:r>
            <a:r>
              <a:rPr lang="en-US" dirty="0" smtClean="0"/>
              <a:t>100….</a:t>
            </a:r>
            <a:endParaRPr lang="es-MX" dirty="0"/>
          </a:p>
        </p:txBody>
      </p:sp>
      <p:sp>
        <p:nvSpPr>
          <p:cNvPr id="9" name="CaixaDeTexto 8"/>
          <p:cNvSpPr txBox="1"/>
          <p:nvPr/>
        </p:nvSpPr>
        <p:spPr>
          <a:xfrm>
            <a:off x="5436096" y="1980882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=</a:t>
            </a:r>
            <a:endParaRPr lang="es-MX" sz="4800" dirty="0"/>
          </a:p>
        </p:txBody>
      </p:sp>
      <p:pic>
        <p:nvPicPr>
          <p:cNvPr id="10" name="Imagem 9" descr="http://www.rededemocratica.org/images/2012/08/farc-ep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62" y="4149080"/>
            <a:ext cx="1944216" cy="2563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 descr="https://encrypted-tbn1.gstatic.com/images?q=tbn:ANd9GcSzuP3v0OtFBoWykxOdbRQwOYwcZ-pQ9xcoRPAmY2-lDLQaePuY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653136"/>
            <a:ext cx="259080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Conector de seta reta 12"/>
          <p:cNvCxnSpPr/>
          <p:nvPr/>
        </p:nvCxnSpPr>
        <p:spPr>
          <a:xfrm>
            <a:off x="2994312" y="5013176"/>
            <a:ext cx="2441784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693067" y="4465727"/>
            <a:ext cx="1649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Drogas</a:t>
            </a:r>
            <a:endParaRPr lang="es-MX" dirty="0"/>
          </a:p>
        </p:txBody>
      </p:sp>
      <p:cxnSp>
        <p:nvCxnSpPr>
          <p:cNvPr id="16" name="Conector de seta reta 15"/>
          <p:cNvCxnSpPr/>
          <p:nvPr/>
        </p:nvCxnSpPr>
        <p:spPr>
          <a:xfrm flipH="1">
            <a:off x="2994312" y="5877272"/>
            <a:ext cx="2376264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714392" y="5949280"/>
            <a:ext cx="1649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Armas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23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pt-BR" dirty="0" smtClean="0"/>
              <a:t>Um breve histórico das FARC (1)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pt-BR" sz="2400" b="1" dirty="0" smtClean="0"/>
              <a:t>1949</a:t>
            </a:r>
            <a:r>
              <a:rPr lang="pt-BR" sz="2400" dirty="0" smtClean="0"/>
              <a:t>: Manuel </a:t>
            </a:r>
            <a:r>
              <a:rPr lang="en-US" sz="2400" dirty="0" err="1" smtClean="0"/>
              <a:t>Marulanda</a:t>
            </a:r>
            <a:r>
              <a:rPr lang="en-US" sz="2400" dirty="0" smtClean="0"/>
              <a:t> </a:t>
            </a:r>
            <a:r>
              <a:rPr lang="en-US" sz="2400" dirty="0" err="1" smtClean="0"/>
              <a:t>Vélez</a:t>
            </a:r>
            <a:r>
              <a:rPr lang="en-US" sz="2400" dirty="0" smtClean="0"/>
              <a:t>, “ </a:t>
            </a:r>
            <a:r>
              <a:rPr lang="en-US" sz="2400" dirty="0" err="1" smtClean="0"/>
              <a:t>Tirofijo</a:t>
            </a:r>
            <a:r>
              <a:rPr lang="en-US" sz="2400" dirty="0" smtClean="0"/>
              <a:t>”, </a:t>
            </a:r>
            <a:r>
              <a:rPr lang="en-US" sz="2400" dirty="0" err="1" smtClean="0"/>
              <a:t>começa</a:t>
            </a:r>
            <a:r>
              <a:rPr lang="en-US" sz="2400" dirty="0" smtClean="0"/>
              <a:t> </a:t>
            </a:r>
            <a:r>
              <a:rPr lang="en-US" sz="2400" dirty="0" err="1" smtClean="0"/>
              <a:t>sua</a:t>
            </a:r>
            <a:r>
              <a:rPr lang="en-US" sz="2400" dirty="0" smtClean="0"/>
              <a:t> </a:t>
            </a:r>
            <a:r>
              <a:rPr lang="en-US" sz="2400" dirty="0" err="1" smtClean="0"/>
              <a:t>carreira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Guerrilha</a:t>
            </a:r>
            <a:r>
              <a:rPr lang="en-US" sz="2400" dirty="0" smtClean="0"/>
              <a:t> Liberal</a:t>
            </a:r>
          </a:p>
          <a:p>
            <a:r>
              <a:rPr lang="en-US" sz="2400" b="1" dirty="0" smtClean="0"/>
              <a:t>1964</a:t>
            </a:r>
            <a:r>
              <a:rPr lang="en-US" sz="2400" dirty="0" smtClean="0"/>
              <a:t>: </a:t>
            </a:r>
            <a:r>
              <a:rPr lang="en-US" sz="2400" dirty="0" err="1" smtClean="0"/>
              <a:t>Marulanda</a:t>
            </a:r>
            <a:r>
              <a:rPr lang="en-US" sz="2400" dirty="0" smtClean="0"/>
              <a:t> </a:t>
            </a:r>
            <a:r>
              <a:rPr lang="en-US" sz="2400" dirty="0" err="1" smtClean="0"/>
              <a:t>funda</a:t>
            </a:r>
            <a:r>
              <a:rPr lang="en-US" sz="2400" dirty="0" smtClean="0"/>
              <a:t> </a:t>
            </a:r>
            <a:r>
              <a:rPr lang="en-US" sz="2400" dirty="0" err="1" smtClean="0"/>
              <a:t>uma</a:t>
            </a:r>
            <a:r>
              <a:rPr lang="en-US" sz="2400" dirty="0" smtClean="0"/>
              <a:t> “</a:t>
            </a:r>
            <a:r>
              <a:rPr lang="en-US" sz="2400" dirty="0" err="1" smtClean="0"/>
              <a:t>República</a:t>
            </a:r>
            <a:r>
              <a:rPr lang="en-US" sz="2400" dirty="0" smtClean="0"/>
              <a:t> </a:t>
            </a:r>
            <a:r>
              <a:rPr lang="en-US" sz="2400" dirty="0" err="1" smtClean="0"/>
              <a:t>Independente</a:t>
            </a:r>
            <a:r>
              <a:rPr lang="en-US" sz="2400" dirty="0" smtClean="0"/>
              <a:t>” de </a:t>
            </a:r>
            <a:r>
              <a:rPr lang="en-US" sz="2400" dirty="0" err="1" smtClean="0"/>
              <a:t>orientação</a:t>
            </a:r>
            <a:r>
              <a:rPr lang="en-US" sz="2400" dirty="0" smtClean="0"/>
              <a:t> </a:t>
            </a:r>
            <a:r>
              <a:rPr lang="en-US" sz="2400" dirty="0" err="1" smtClean="0"/>
              <a:t>comunista</a:t>
            </a:r>
            <a:r>
              <a:rPr lang="en-US" sz="2400" dirty="0" smtClean="0"/>
              <a:t> </a:t>
            </a:r>
            <a:r>
              <a:rPr lang="pt-BR" sz="2400" dirty="0" smtClean="0"/>
              <a:t>em </a:t>
            </a:r>
            <a:r>
              <a:rPr lang="pt-BR" sz="2400" dirty="0" err="1" smtClean="0"/>
              <a:t>Marquetalia</a:t>
            </a:r>
            <a:r>
              <a:rPr lang="pt-BR" sz="2400" dirty="0" smtClean="0"/>
              <a:t>, Depto. de </a:t>
            </a:r>
            <a:r>
              <a:rPr lang="pt-BR" sz="2400" dirty="0" err="1" smtClean="0"/>
              <a:t>Tolima</a:t>
            </a:r>
            <a:r>
              <a:rPr lang="pt-BR" sz="2400" dirty="0" smtClean="0"/>
              <a:t>.</a:t>
            </a:r>
          </a:p>
          <a:p>
            <a:r>
              <a:rPr lang="en-US" sz="2400" b="1" dirty="0" smtClean="0"/>
              <a:t>1966</a:t>
            </a:r>
            <a:r>
              <a:rPr lang="en-US" sz="2400" dirty="0" smtClean="0"/>
              <a:t>: </a:t>
            </a:r>
            <a:r>
              <a:rPr lang="en-US" sz="2400" dirty="0" err="1" smtClean="0"/>
              <a:t>vários</a:t>
            </a:r>
            <a:r>
              <a:rPr lang="en-US" sz="2400" dirty="0" smtClean="0"/>
              <a:t> </a:t>
            </a:r>
            <a:r>
              <a:rPr lang="en-US" sz="2400" dirty="0" err="1" smtClean="0"/>
              <a:t>grupos</a:t>
            </a:r>
            <a:r>
              <a:rPr lang="en-US" sz="2400" dirty="0" smtClean="0"/>
              <a:t> de </a:t>
            </a:r>
            <a:r>
              <a:rPr lang="en-US" sz="2400" dirty="0" err="1" smtClean="0"/>
              <a:t>guerrilha</a:t>
            </a:r>
            <a:r>
              <a:rPr lang="en-US" sz="2400" dirty="0" smtClean="0"/>
              <a:t> </a:t>
            </a:r>
            <a:r>
              <a:rPr lang="en-US" sz="2400" dirty="0" err="1" smtClean="0"/>
              <a:t>comunistas</a:t>
            </a:r>
            <a:r>
              <a:rPr lang="en-US" sz="2400" dirty="0" smtClean="0"/>
              <a:t> de “auto-</a:t>
            </a:r>
            <a:r>
              <a:rPr lang="en-US" sz="2400" dirty="0" err="1" smtClean="0"/>
              <a:t>defesa</a:t>
            </a:r>
            <a:r>
              <a:rPr lang="en-US" sz="2400" dirty="0" smtClean="0"/>
              <a:t>” </a:t>
            </a:r>
            <a:r>
              <a:rPr lang="en-US" sz="2400" dirty="0" err="1" smtClean="0"/>
              <a:t>são</a:t>
            </a:r>
            <a:r>
              <a:rPr lang="en-US" sz="2400" dirty="0" smtClean="0"/>
              <a:t> </a:t>
            </a:r>
            <a:r>
              <a:rPr lang="en-US" sz="2400" dirty="0" err="1" smtClean="0"/>
              <a:t>reaticulados</a:t>
            </a:r>
            <a:r>
              <a:rPr lang="en-US" sz="2400" dirty="0" smtClean="0"/>
              <a:t> e </a:t>
            </a:r>
            <a:r>
              <a:rPr lang="en-US" sz="2400" dirty="0" err="1" smtClean="0"/>
              <a:t>fundam</a:t>
            </a:r>
            <a:r>
              <a:rPr lang="en-US" sz="2400" dirty="0" smtClean="0"/>
              <a:t> as </a:t>
            </a:r>
            <a:r>
              <a:rPr lang="en-US" sz="2400" dirty="0" err="1" smtClean="0"/>
              <a:t>Forças</a:t>
            </a:r>
            <a:r>
              <a:rPr lang="en-US" sz="2400" dirty="0" smtClean="0"/>
              <a:t> Armadas </a:t>
            </a:r>
            <a:r>
              <a:rPr lang="en-US" sz="2400" dirty="0" err="1" smtClean="0"/>
              <a:t>Revolucionárias</a:t>
            </a:r>
            <a:r>
              <a:rPr lang="en-US" sz="2400" dirty="0" smtClean="0"/>
              <a:t> da Colombia (FARC), </a:t>
            </a:r>
            <a:r>
              <a:rPr lang="en-US" sz="2400" dirty="0" err="1" smtClean="0"/>
              <a:t>tendo</a:t>
            </a:r>
            <a:r>
              <a:rPr lang="en-US" sz="2400" dirty="0" smtClean="0"/>
              <a:t> </a:t>
            </a:r>
            <a:r>
              <a:rPr lang="en-US" sz="2400" dirty="0" err="1" smtClean="0"/>
              <a:t>Marulanda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chefe</a:t>
            </a:r>
            <a:r>
              <a:rPr lang="en-US" sz="2400" dirty="0" smtClean="0"/>
              <a:t> </a:t>
            </a:r>
            <a:r>
              <a:rPr lang="en-US" sz="2400" dirty="0" err="1" smtClean="0"/>
              <a:t>militar</a:t>
            </a:r>
            <a:r>
              <a:rPr lang="en-US" sz="2400" dirty="0" smtClean="0"/>
              <a:t>.</a:t>
            </a:r>
            <a:r>
              <a:rPr lang="pt-BR" sz="2400" dirty="0" smtClean="0"/>
              <a:t>  Tinha 350 militantes armados.</a:t>
            </a:r>
          </a:p>
          <a:p>
            <a:r>
              <a:rPr lang="pt-BR" sz="2400" b="1" dirty="0" smtClean="0"/>
              <a:t>1966-80s</a:t>
            </a:r>
            <a:r>
              <a:rPr lang="pt-BR" sz="2400" dirty="0" smtClean="0"/>
              <a:t>: lenta expansão militar e política do grupo.</a:t>
            </a:r>
          </a:p>
          <a:p>
            <a:r>
              <a:rPr lang="pt-BR" sz="2400" b="1" dirty="0" smtClean="0"/>
              <a:t>1984-87</a:t>
            </a:r>
            <a:r>
              <a:rPr lang="pt-BR" sz="2400" dirty="0" smtClean="0"/>
              <a:t>: Cessar fogo e acordo com o presidente B. Betencourt. 3600 militantes em 32 frentes.</a:t>
            </a:r>
          </a:p>
          <a:p>
            <a:r>
              <a:rPr lang="pt-BR" sz="2400" b="1" dirty="0" smtClean="0"/>
              <a:t>1987-90</a:t>
            </a:r>
            <a:r>
              <a:rPr lang="pt-BR" sz="2400" dirty="0" smtClean="0"/>
              <a:t>: Rápida expansão de atividades econômicas: gado, petróleo, ouro e COCA</a:t>
            </a:r>
          </a:p>
          <a:p>
            <a:endParaRPr lang="pt-BR" sz="2400" dirty="0" smtClean="0"/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/>
          <a:lstStyle/>
          <a:p>
            <a:r>
              <a:rPr lang="pt-BR" dirty="0" smtClean="0"/>
              <a:t>Um breve histórico das FARC (2)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pt-BR" sz="2400" b="1" dirty="0" smtClean="0"/>
              <a:t>1980-1990s</a:t>
            </a:r>
            <a:r>
              <a:rPr lang="pt-BR" sz="2400" dirty="0" smtClean="0"/>
              <a:t>: A cocaína e seus </a:t>
            </a:r>
            <a:r>
              <a:rPr lang="pt-BR" sz="2400" dirty="0" err="1" smtClean="0"/>
              <a:t>dealers</a:t>
            </a:r>
            <a:r>
              <a:rPr lang="pt-BR" sz="2400" dirty="0" smtClean="0"/>
              <a:t> deixam de ser considerados </a:t>
            </a:r>
            <a:r>
              <a:rPr lang="pt-BR" sz="2400" b="1" dirty="0" smtClean="0"/>
              <a:t>“</a:t>
            </a:r>
            <a:r>
              <a:rPr lang="pt-BR" sz="2400" b="1" dirty="0" err="1" smtClean="0"/>
              <a:t>Contra-Revolucionários</a:t>
            </a:r>
            <a:r>
              <a:rPr lang="pt-BR" sz="2400" b="1" dirty="0" smtClean="0"/>
              <a:t>” (</a:t>
            </a:r>
            <a:r>
              <a:rPr lang="pt-BR" sz="2400" dirty="0" smtClean="0"/>
              <a:t>7ª Conferência das FARC). 7000 mil homens em 60 frentes.</a:t>
            </a:r>
            <a:endParaRPr lang="en-US" sz="2400" dirty="0" smtClean="0"/>
          </a:p>
          <a:p>
            <a:r>
              <a:rPr lang="en-US" sz="2400" b="1" dirty="0" smtClean="0"/>
              <a:t>2000</a:t>
            </a:r>
            <a:r>
              <a:rPr lang="en-US" sz="2400" dirty="0" smtClean="0"/>
              <a:t>: </a:t>
            </a:r>
            <a:r>
              <a:rPr lang="pt-BR" sz="2400" dirty="0" smtClean="0"/>
              <a:t>Ponto alto do conflito 15mil a 20 mil militantes armados em  mais de 70 frentes. Início do “</a:t>
            </a:r>
            <a:r>
              <a:rPr lang="pt-BR" sz="2400" dirty="0" err="1" smtClean="0"/>
              <a:t>Plan</a:t>
            </a:r>
            <a:r>
              <a:rPr lang="pt-BR" sz="2400" dirty="0" smtClean="0"/>
              <a:t> </a:t>
            </a:r>
            <a:r>
              <a:rPr lang="pt-BR" sz="2400" dirty="0" err="1" smtClean="0"/>
              <a:t>Colombia</a:t>
            </a:r>
            <a:r>
              <a:rPr lang="pt-BR" sz="2400" dirty="0" smtClean="0"/>
              <a:t>”.  As FARC são tratadas como interlocutoras por várias organizações internacionais.</a:t>
            </a:r>
          </a:p>
          <a:p>
            <a:r>
              <a:rPr lang="pt-BR" sz="2400" dirty="0" smtClean="0"/>
              <a:t>2000-10: Sucesso da estratégia militar-policial e forte declínio das operações.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3888432"/>
          </a:xfrm>
        </p:spPr>
        <p:txBody>
          <a:bodyPr/>
          <a:lstStyle/>
          <a:p>
            <a:r>
              <a:rPr lang="pt-BR" i="1" dirty="0" smtClean="0"/>
              <a:t>“</a:t>
            </a:r>
            <a:r>
              <a:rPr lang="pt-BR" i="1" dirty="0" err="1" smtClean="0"/>
              <a:t>The</a:t>
            </a:r>
            <a:r>
              <a:rPr lang="pt-BR" i="1" dirty="0" smtClean="0"/>
              <a:t> </a:t>
            </a:r>
            <a:r>
              <a:rPr lang="pt-BR" i="1" dirty="0" err="1" smtClean="0"/>
              <a:t>difference</a:t>
            </a:r>
            <a:r>
              <a:rPr lang="pt-BR" i="1" dirty="0" smtClean="0"/>
              <a:t> </a:t>
            </a:r>
            <a:r>
              <a:rPr lang="pt-BR" i="1" dirty="0" err="1" smtClean="0"/>
              <a:t>between</a:t>
            </a:r>
            <a:r>
              <a:rPr lang="pt-BR" i="1" dirty="0" smtClean="0"/>
              <a:t> terror </a:t>
            </a:r>
            <a:r>
              <a:rPr lang="pt-BR" i="1" dirty="0" err="1" smtClean="0"/>
              <a:t>and</a:t>
            </a:r>
            <a:r>
              <a:rPr lang="pt-BR" i="1" dirty="0" smtClean="0"/>
              <a:t> </a:t>
            </a:r>
            <a:r>
              <a:rPr lang="pt-BR" i="1" dirty="0" err="1" smtClean="0"/>
              <a:t>other</a:t>
            </a:r>
            <a:r>
              <a:rPr lang="pt-BR" i="1" dirty="0" smtClean="0"/>
              <a:t> </a:t>
            </a:r>
            <a:r>
              <a:rPr lang="pt-BR" i="1" dirty="0" err="1" smtClean="0"/>
              <a:t>form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violence</a:t>
            </a:r>
            <a:r>
              <a:rPr lang="pt-BR" i="1" dirty="0" smtClean="0"/>
              <a:t>..... Is </a:t>
            </a:r>
            <a:r>
              <a:rPr lang="pt-BR" i="1" dirty="0" err="1" smtClean="0"/>
              <a:t>publicity</a:t>
            </a:r>
            <a:r>
              <a:rPr lang="pt-BR" i="1" dirty="0" smtClean="0"/>
              <a:t>” </a:t>
            </a:r>
            <a:br>
              <a:rPr lang="pt-BR" i="1" dirty="0" smtClean="0"/>
            </a:br>
            <a:r>
              <a:rPr lang="pt-BR" i="1" dirty="0" smtClean="0"/>
              <a:t>                       </a:t>
            </a:r>
            <a:r>
              <a:rPr lang="pt-BR" sz="2400" i="1" dirty="0" err="1" smtClean="0"/>
              <a:t>Scot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Atran</a:t>
            </a:r>
            <a:r>
              <a:rPr lang="pt-BR" sz="2400" i="1" dirty="0" smtClean="0"/>
              <a:t> </a:t>
            </a:r>
            <a:r>
              <a:rPr lang="pt-BR" i="1" dirty="0" smtClean="0"/>
              <a:t/>
            </a:r>
            <a:br>
              <a:rPr lang="pt-BR" i="1" dirty="0" smtClean="0"/>
            </a:b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Motivação Operacional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grupos criminosos </a:t>
            </a:r>
            <a:r>
              <a:rPr lang="pt-BR" dirty="0" smtClean="0"/>
              <a:t>‘usam’ </a:t>
            </a:r>
            <a:r>
              <a:rPr lang="pt-BR" dirty="0"/>
              <a:t>o terrorismo como um instrumento operacional, e os grupos terroristas </a:t>
            </a:r>
            <a:r>
              <a:rPr lang="pt-BR" dirty="0" smtClean="0"/>
              <a:t>participam de atividades </a:t>
            </a:r>
            <a:r>
              <a:rPr lang="pt-BR" dirty="0"/>
              <a:t>criminosas como uma ferramenta </a:t>
            </a:r>
            <a:r>
              <a:rPr lang="pt-BR" dirty="0" smtClean="0"/>
              <a:t>operacional;</a:t>
            </a:r>
          </a:p>
          <a:p>
            <a:r>
              <a:rPr lang="pt-BR" dirty="0"/>
              <a:t>Apesar </a:t>
            </a:r>
            <a:r>
              <a:rPr lang="pt-BR" dirty="0" smtClean="0"/>
              <a:t>de utilizar táticas </a:t>
            </a:r>
            <a:r>
              <a:rPr lang="pt-BR" dirty="0"/>
              <a:t>de terror, como </a:t>
            </a:r>
            <a:r>
              <a:rPr lang="pt-BR" dirty="0" smtClean="0"/>
              <a:t>atentados a bomba </a:t>
            </a:r>
            <a:r>
              <a:rPr lang="pt-BR" dirty="0"/>
              <a:t>e assassinatos, </a:t>
            </a:r>
            <a:r>
              <a:rPr lang="pt-BR" dirty="0" smtClean="0"/>
              <a:t>a </a:t>
            </a:r>
            <a:r>
              <a:rPr lang="pt-BR" dirty="0"/>
              <a:t>principal </a:t>
            </a:r>
            <a:r>
              <a:rPr lang="pt-BR" dirty="0" smtClean="0"/>
              <a:t>motivação dos grupos criminosos é a obtenção de ganhos ilícitos.</a:t>
            </a:r>
            <a:endParaRPr lang="es-MX" dirty="0"/>
          </a:p>
        </p:txBody>
      </p:sp>
      <p:sp>
        <p:nvSpPr>
          <p:cNvPr id="4" name="CaixaDeTexto 3"/>
          <p:cNvSpPr txBox="1"/>
          <p:nvPr/>
        </p:nvSpPr>
        <p:spPr>
          <a:xfrm>
            <a:off x="5436096" y="63813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Makarenko</a:t>
            </a:r>
            <a:r>
              <a:rPr lang="en-US" dirty="0" smtClean="0"/>
              <a:t>, 2004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31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Motivação Operacional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Muitos </a:t>
            </a:r>
            <a:r>
              <a:rPr lang="pt-BR" dirty="0"/>
              <a:t>grupos terroristas </a:t>
            </a:r>
            <a:r>
              <a:rPr lang="pt-BR" dirty="0" smtClean="0"/>
              <a:t>por sua vez tornaram-se versados </a:t>
            </a:r>
            <a:r>
              <a:rPr lang="pt-BR" dirty="0"/>
              <a:t>na realização de operações criminosas. Em resposta à virtual eliminação do apoio do </a:t>
            </a:r>
            <a:r>
              <a:rPr lang="pt-BR" dirty="0" smtClean="0"/>
              <a:t>Estado após </a:t>
            </a:r>
            <a:r>
              <a:rPr lang="pt-BR" dirty="0"/>
              <a:t>o fim da Guerra Fria, a criminalidade era a </a:t>
            </a:r>
            <a:r>
              <a:rPr lang="pt-BR" dirty="0" smtClean="0"/>
              <a:t>forma mais </a:t>
            </a:r>
            <a:r>
              <a:rPr lang="pt-BR" dirty="0"/>
              <a:t>pragmática para garantir recursos financeiros para futuras operações </a:t>
            </a:r>
            <a:r>
              <a:rPr lang="pt-BR" dirty="0" smtClean="0"/>
              <a:t>terroristas.</a:t>
            </a:r>
            <a:endParaRPr lang="es-MX" dirty="0"/>
          </a:p>
        </p:txBody>
      </p:sp>
      <p:sp>
        <p:nvSpPr>
          <p:cNvPr id="4" name="CaixaDeTexto 3"/>
          <p:cNvSpPr txBox="1"/>
          <p:nvPr/>
        </p:nvSpPr>
        <p:spPr>
          <a:xfrm>
            <a:off x="5436096" y="63813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Makarenko</a:t>
            </a:r>
            <a:r>
              <a:rPr lang="en-US" dirty="0" smtClean="0"/>
              <a:t>, 2004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7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Drug</a:t>
            </a:r>
            <a:r>
              <a:rPr lang="pt-BR" dirty="0" smtClean="0"/>
              <a:t> </a:t>
            </a:r>
            <a:r>
              <a:rPr lang="pt-BR" dirty="0" err="1" smtClean="0"/>
              <a:t>Enforcement</a:t>
            </a:r>
            <a:r>
              <a:rPr lang="pt-BR" dirty="0" smtClean="0"/>
              <a:t> </a:t>
            </a:r>
            <a:r>
              <a:rPr lang="pt-BR" dirty="0" err="1" smtClean="0"/>
              <a:t>Administration</a:t>
            </a:r>
            <a:r>
              <a:rPr lang="pt-BR" dirty="0" smtClean="0"/>
              <a:t> (DEA)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Organizações terroristas transnacionais (OTT) envolvidas no tráfico internacional de drogas:</a:t>
            </a:r>
          </a:p>
          <a:p>
            <a:pPr lvl="1"/>
            <a:r>
              <a:rPr lang="pt-BR" dirty="0" smtClean="0"/>
              <a:t>2003 </a:t>
            </a:r>
            <a:r>
              <a:rPr lang="pt-BR" dirty="0" smtClean="0">
                <a:sym typeface="Wingdings" pitchFamily="2" charset="2"/>
              </a:rPr>
              <a:t> 14</a:t>
            </a:r>
          </a:p>
          <a:p>
            <a:pPr lvl="1"/>
            <a:r>
              <a:rPr lang="pt-BR" dirty="0" smtClean="0">
                <a:sym typeface="Wingdings" pitchFamily="2" charset="2"/>
              </a:rPr>
              <a:t>2008  18</a:t>
            </a:r>
          </a:p>
          <a:p>
            <a:r>
              <a:rPr lang="pt-BR" dirty="0" smtClean="0">
                <a:sym typeface="Wingdings" pitchFamily="2" charset="2"/>
              </a:rPr>
              <a:t>África ocidental:</a:t>
            </a:r>
          </a:p>
          <a:p>
            <a:pPr lvl="1"/>
            <a:r>
              <a:rPr lang="pt-BR" dirty="0" smtClean="0">
                <a:sym typeface="Wingdings" pitchFamily="2" charset="2"/>
              </a:rPr>
              <a:t>Colaboração entre traficantes de drogas e a Al Qaeda com o objetivo de atingir o mercado Europeu   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Convergência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Grupos </a:t>
            </a:r>
            <a:r>
              <a:rPr lang="pt-BR" dirty="0"/>
              <a:t>criminosos que apresentam motivações políticas; </a:t>
            </a:r>
            <a:endParaRPr lang="pt-BR" dirty="0" smtClean="0"/>
          </a:p>
          <a:p>
            <a:r>
              <a:rPr lang="pt-BR" dirty="0" smtClean="0"/>
              <a:t>Grupos </a:t>
            </a:r>
            <a:r>
              <a:rPr lang="pt-BR" dirty="0"/>
              <a:t>terroristas que estão igualmente interessados ​​em lucros criminais, </a:t>
            </a:r>
            <a:r>
              <a:rPr lang="pt-BR" dirty="0" smtClean="0"/>
              <a:t>e que no estágio final de transformação começam </a:t>
            </a:r>
            <a:r>
              <a:rPr lang="pt-BR" dirty="0"/>
              <a:t>a usar sua retórica política como uma </a:t>
            </a:r>
            <a:r>
              <a:rPr lang="pt-BR" dirty="0" smtClean="0"/>
              <a:t>fachada exclusivamente </a:t>
            </a:r>
            <a:r>
              <a:rPr lang="pt-BR" dirty="0"/>
              <a:t>para perpetrar </a:t>
            </a:r>
            <a:r>
              <a:rPr lang="pt-BR" dirty="0" smtClean="0"/>
              <a:t>atividades criminais.</a:t>
            </a:r>
            <a:endParaRPr lang="es-MX" dirty="0"/>
          </a:p>
        </p:txBody>
      </p:sp>
      <p:sp>
        <p:nvSpPr>
          <p:cNvPr id="4" name="CaixaDeTexto 3"/>
          <p:cNvSpPr txBox="1"/>
          <p:nvPr/>
        </p:nvSpPr>
        <p:spPr>
          <a:xfrm>
            <a:off x="5436096" y="63813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Makarenko</a:t>
            </a:r>
            <a:r>
              <a:rPr lang="en-US" dirty="0" smtClean="0"/>
              <a:t>, 2004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455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Convergência 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Crime com “cara” política; </a:t>
            </a:r>
          </a:p>
          <a:p>
            <a:r>
              <a:rPr lang="pt-BR" dirty="0"/>
              <a:t>Em várias regiões </a:t>
            </a:r>
            <a:r>
              <a:rPr lang="pt-BR" dirty="0" smtClean="0"/>
              <a:t>da Federação Russa e </a:t>
            </a:r>
            <a:r>
              <a:rPr lang="pt-BR" dirty="0"/>
              <a:t>na Albânia, criminosos organizados descobriram que </a:t>
            </a:r>
            <a:r>
              <a:rPr lang="pt-BR" dirty="0" smtClean="0"/>
              <a:t>para mobilizar </a:t>
            </a:r>
            <a:r>
              <a:rPr lang="pt-BR" dirty="0"/>
              <a:t>a energia </a:t>
            </a:r>
            <a:r>
              <a:rPr lang="pt-BR" dirty="0" smtClean="0"/>
              <a:t>necessária para </a:t>
            </a:r>
            <a:r>
              <a:rPr lang="pt-BR" dirty="0"/>
              <a:t>resistir ao </a:t>
            </a:r>
            <a:r>
              <a:rPr lang="pt-BR" dirty="0" smtClean="0"/>
              <a:t>Estado era necessário mover sua atuação para </a:t>
            </a:r>
            <a:r>
              <a:rPr lang="pt-BR" dirty="0"/>
              <a:t>além </a:t>
            </a:r>
            <a:r>
              <a:rPr lang="pt-BR" dirty="0" smtClean="0"/>
              <a:t>das atividades criminais  e adicionar </a:t>
            </a:r>
            <a:r>
              <a:rPr lang="pt-BR" dirty="0"/>
              <a:t>elementos de protesto </a:t>
            </a:r>
            <a:r>
              <a:rPr lang="pt-BR" dirty="0" smtClean="0"/>
              <a:t>político aos seus propósitos;</a:t>
            </a:r>
          </a:p>
          <a:p>
            <a:r>
              <a:rPr lang="pt-BR" dirty="0" smtClean="0"/>
              <a:t>FARC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313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“Black </a:t>
            </a:r>
            <a:r>
              <a:rPr lang="es-MX" dirty="0" err="1" smtClean="0"/>
              <a:t>Hole</a:t>
            </a:r>
            <a:r>
              <a:rPr lang="es-MX" dirty="0" smtClean="0"/>
              <a:t> </a:t>
            </a:r>
            <a:r>
              <a:rPr lang="es-MX" dirty="0" err="1" smtClean="0"/>
              <a:t>States</a:t>
            </a:r>
            <a:r>
              <a:rPr lang="es-MX" dirty="0" smtClean="0"/>
              <a:t>”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Afeghanistan</a:t>
            </a:r>
            <a:r>
              <a:rPr lang="pt-BR" dirty="0" smtClean="0"/>
              <a:t>, Angola</a:t>
            </a:r>
            <a:r>
              <a:rPr lang="pt-BR" dirty="0"/>
              <a:t>, Myanmar, North </a:t>
            </a:r>
            <a:r>
              <a:rPr lang="pt-BR" dirty="0" err="1"/>
              <a:t>Korea</a:t>
            </a:r>
            <a:r>
              <a:rPr lang="pt-BR" dirty="0"/>
              <a:t>, </a:t>
            </a:r>
            <a:r>
              <a:rPr lang="pt-BR" dirty="0" err="1"/>
              <a:t>Sierra</a:t>
            </a:r>
            <a:r>
              <a:rPr lang="pt-BR" dirty="0"/>
              <a:t> Leone, </a:t>
            </a:r>
            <a:r>
              <a:rPr lang="pt-BR" dirty="0" err="1" smtClean="0"/>
              <a:t>Tajikistan</a:t>
            </a:r>
            <a:endParaRPr lang="pt-BR" dirty="0" smtClean="0"/>
          </a:p>
          <a:p>
            <a:r>
              <a:rPr lang="pt-BR" dirty="0" smtClean="0"/>
              <a:t>Estados fracos, guerra civil, ausência de instituições</a:t>
            </a:r>
          </a:p>
          <a:p>
            <a:r>
              <a:rPr lang="pt-BR" dirty="0"/>
              <a:t>É</a:t>
            </a:r>
            <a:r>
              <a:rPr lang="pt-BR" dirty="0" smtClean="0"/>
              <a:t> </a:t>
            </a:r>
            <a:r>
              <a:rPr lang="pt-BR" dirty="0"/>
              <a:t>a progressão natural </a:t>
            </a:r>
            <a:r>
              <a:rPr lang="pt-BR" dirty="0" smtClean="0"/>
              <a:t>da atuação das  </a:t>
            </a:r>
            <a:r>
              <a:rPr lang="pt-BR" dirty="0"/>
              <a:t>organizações criminosas </a:t>
            </a:r>
            <a:r>
              <a:rPr lang="pt-BR" dirty="0" smtClean="0"/>
              <a:t>com motivação política ou ‘grupos </a:t>
            </a:r>
            <a:r>
              <a:rPr lang="pt-BR" dirty="0"/>
              <a:t>terroristas </a:t>
            </a:r>
            <a:r>
              <a:rPr lang="pt-BR" dirty="0" smtClean="0"/>
              <a:t>comerciais’ em direção ao controle </a:t>
            </a:r>
            <a:r>
              <a:rPr lang="pt-BR" dirty="0"/>
              <a:t>econômico e político sobre uma parcela do </a:t>
            </a:r>
            <a:r>
              <a:rPr lang="pt-BR" dirty="0" smtClean="0"/>
              <a:t>território de Estados Falidos.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11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19256" cy="1498178"/>
          </a:xfrm>
        </p:spPr>
        <p:txBody>
          <a:bodyPr/>
          <a:lstStyle/>
          <a:p>
            <a:pPr algn="l"/>
            <a:r>
              <a:rPr lang="en-US" sz="3200" dirty="0" smtClean="0"/>
              <a:t>O </a:t>
            </a:r>
            <a:r>
              <a:rPr lang="en-US" sz="3200" dirty="0" err="1" smtClean="0"/>
              <a:t>terrorismo</a:t>
            </a:r>
            <a:r>
              <a:rPr lang="en-US" sz="3200" dirty="0" smtClean="0"/>
              <a:t> e o crime </a:t>
            </a:r>
            <a:r>
              <a:rPr lang="en-US" sz="3200" dirty="0" err="1" smtClean="0"/>
              <a:t>transnacional</a:t>
            </a:r>
            <a:r>
              <a:rPr lang="en-US" sz="3200" dirty="0" smtClean="0"/>
              <a:t> </a:t>
            </a:r>
            <a:r>
              <a:rPr lang="en-US" sz="3200" dirty="0" err="1" smtClean="0"/>
              <a:t>têm</a:t>
            </a:r>
            <a:r>
              <a:rPr lang="en-US" sz="3200" dirty="0" smtClean="0"/>
              <a:t> </a:t>
            </a:r>
            <a:r>
              <a:rPr lang="en-US" sz="3200" dirty="0" err="1" smtClean="0"/>
              <a:t>várias</a:t>
            </a:r>
            <a:r>
              <a:rPr lang="en-US" sz="3200" dirty="0" smtClean="0"/>
              <a:t> </a:t>
            </a:r>
            <a:r>
              <a:rPr lang="en-US" sz="3200" dirty="0" err="1" smtClean="0"/>
              <a:t>características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comum</a:t>
            </a:r>
            <a:r>
              <a:rPr lang="en-US" sz="3200" dirty="0" smtClean="0"/>
              <a:t>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Partilham</a:t>
            </a:r>
            <a:r>
              <a:rPr lang="en-US" dirty="0" smtClean="0"/>
              <a:t> </a:t>
            </a:r>
            <a:r>
              <a:rPr lang="en-US" dirty="0" err="1" smtClean="0"/>
              <a:t>táticas</a:t>
            </a:r>
            <a:r>
              <a:rPr lang="en-US" dirty="0" smtClean="0"/>
              <a:t> e </a:t>
            </a:r>
            <a:r>
              <a:rPr lang="en-US" dirty="0" err="1" smtClean="0"/>
              <a:t>métodos</a:t>
            </a:r>
            <a:r>
              <a:rPr lang="en-US" dirty="0" smtClean="0"/>
              <a:t> de </a:t>
            </a:r>
            <a:r>
              <a:rPr lang="en-US" dirty="0" err="1" smtClean="0"/>
              <a:t>ação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Muitas</a:t>
            </a:r>
            <a:r>
              <a:rPr lang="en-US" dirty="0" smtClean="0"/>
              <a:t> </a:t>
            </a:r>
            <a:r>
              <a:rPr lang="en-US" dirty="0" err="1" smtClean="0"/>
              <a:t>vezes</a:t>
            </a:r>
            <a:r>
              <a:rPr lang="en-US" dirty="0" smtClean="0"/>
              <a:t> </a:t>
            </a:r>
            <a:r>
              <a:rPr lang="en-US" dirty="0" err="1" smtClean="0"/>
              <a:t>groupos</a:t>
            </a:r>
            <a:r>
              <a:rPr lang="en-US" dirty="0" smtClean="0"/>
              <a:t> </a:t>
            </a:r>
            <a:r>
              <a:rPr lang="en-US" dirty="0" err="1" smtClean="0"/>
              <a:t>terroristas</a:t>
            </a:r>
            <a:r>
              <a:rPr lang="en-US" dirty="0" smtClean="0"/>
              <a:t> se </a:t>
            </a:r>
            <a:r>
              <a:rPr lang="en-US" dirty="0" err="1" smtClean="0"/>
              <a:t>transformam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criminais</a:t>
            </a:r>
            <a:r>
              <a:rPr lang="en-US" dirty="0" smtClean="0"/>
              <a:t> e vice-versa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Mantêm</a:t>
            </a:r>
            <a:r>
              <a:rPr lang="en-US" dirty="0" smtClean="0"/>
              <a:t> </a:t>
            </a:r>
            <a:r>
              <a:rPr lang="en-US" dirty="0" err="1" smtClean="0"/>
              <a:t>transações</a:t>
            </a:r>
            <a:r>
              <a:rPr lang="en-US" dirty="0" smtClean="0"/>
              <a:t> e  </a:t>
            </a:r>
            <a:r>
              <a:rPr lang="en-US" dirty="0" err="1" smtClean="0"/>
              <a:t>empregam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Quais as evidências disponíveis?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Grupos organizados estão ampliando seu tamanho, escopo de atuação e ambições econômicas.</a:t>
            </a:r>
          </a:p>
          <a:p>
            <a:r>
              <a:rPr lang="pt-BR" dirty="0" smtClean="0"/>
              <a:t>O aumento do comércio internacional abre novas oportunidades para esses grupos em atividades como :</a:t>
            </a:r>
          </a:p>
          <a:p>
            <a:pPr lvl="1"/>
            <a:r>
              <a:rPr lang="pt-BR" dirty="0" err="1" smtClean="0"/>
              <a:t>Cybercrime</a:t>
            </a:r>
            <a:endParaRPr lang="pt-BR" dirty="0" smtClean="0"/>
          </a:p>
          <a:p>
            <a:pPr lvl="1"/>
            <a:r>
              <a:rPr lang="pt-BR" dirty="0" smtClean="0"/>
              <a:t>Fraudes financeiras</a:t>
            </a:r>
          </a:p>
          <a:p>
            <a:pPr lvl="1"/>
            <a:r>
              <a:rPr lang="pt-BR" dirty="0" smtClean="0"/>
              <a:t>Lavagem de dinheiro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 o futuro dessa parceria?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Temporária com o objetivo de atender as necessidades de curto prazo dos grupos criminais e terroristas?</a:t>
            </a:r>
          </a:p>
          <a:p>
            <a:r>
              <a:rPr lang="pt-BR" dirty="0" smtClean="0"/>
              <a:t>Faz parte do processo de evolução e adaptação dos grupos terroristas e sua conversão em grupos criminais?</a:t>
            </a:r>
          </a:p>
          <a:p>
            <a:r>
              <a:rPr lang="pt-BR" dirty="0" smtClean="0"/>
              <a:t>Ou a mudança produzirá grupos terroristas que exploram e dependem de atividades criminais?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dirty="0" smtClean="0"/>
              <a:t>Riscos para Organizações Terroristas na associação com o crime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relação com grupos criminais organizados pode facilitar o trabalho de infiltração por parte da polícia;</a:t>
            </a:r>
          </a:p>
          <a:p>
            <a:r>
              <a:rPr lang="pt-BR" dirty="0" smtClean="0"/>
              <a:t>Um bem escasso nas redes ilícitas: </a:t>
            </a:r>
            <a:r>
              <a:rPr lang="pt-BR" b="1" dirty="0" smtClean="0"/>
              <a:t>confiança. </a:t>
            </a:r>
            <a:r>
              <a:rPr lang="pt-BR" dirty="0" smtClean="0"/>
              <a:t>Sem confiança é difícil crescer e ter agilidade operacional é difícil “fazer negócios”;</a:t>
            </a:r>
          </a:p>
          <a:p>
            <a:r>
              <a:rPr lang="pt-BR" dirty="0" smtClean="0"/>
              <a:t>Perder “</a:t>
            </a:r>
            <a:r>
              <a:rPr lang="pt-BR" dirty="0" err="1" smtClean="0"/>
              <a:t>soft</a:t>
            </a:r>
            <a:r>
              <a:rPr lang="pt-BR" dirty="0" smtClean="0"/>
              <a:t> </a:t>
            </a:r>
            <a:r>
              <a:rPr lang="pt-BR" dirty="0" err="1" smtClean="0"/>
              <a:t>power</a:t>
            </a:r>
            <a:r>
              <a:rPr lang="pt-BR" dirty="0" smtClean="0"/>
              <a:t>”: caso da FARC. 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800" dirty="0" smtClean="0"/>
              <a:t>1994 </a:t>
            </a:r>
            <a:r>
              <a:rPr lang="en-US" sz="1800" dirty="0"/>
              <a:t>United Nations Declaration on Measures to Eliminate International Terrorism annex to UN General Assembly resolution 49/60 ,"Measures to Eliminate International Terrorism", of December 9, 1994, UN Doc. A/Res/60/49</a:t>
            </a:r>
            <a:endParaRPr lang="es-MX" sz="1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“Criminal </a:t>
            </a:r>
            <a:r>
              <a:rPr lang="en-US" dirty="0"/>
              <a:t>acts intended or calculated to provoke a state of terror in the general public, a group of persons or particular persons for political purposes are in any circumstance unjustifiable, whatever the considerations of a political, philosophical, ideological, racial, ethnic, religious or any other nature that may be invoked to justify </a:t>
            </a:r>
            <a:r>
              <a:rPr lang="en-US" dirty="0" smtClean="0"/>
              <a:t>them”.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271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Nem todos os grupos terroristas seguem o mesmo caminho: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Exército Zapatista de Libertação Nacional (EZLN) não explora o forte tráfego (não faz tráfico) de drogas pela região onde atua no Sul do México.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questões para discussão: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que aspectos terrorismo e crime se parecem e em que sentido são diferentes?</a:t>
            </a:r>
          </a:p>
          <a:p>
            <a:r>
              <a:rPr lang="pt-BR" dirty="0" smtClean="0"/>
              <a:t>Em que medida as políticas de controle do crime podem ajudar no controle do terrorismo?</a:t>
            </a:r>
          </a:p>
          <a:p>
            <a:r>
              <a:rPr lang="pt-BR" dirty="0" smtClean="0"/>
              <a:t>Em que aspectos pode ser contraproducente ligar crime e terrorismo?</a:t>
            </a:r>
          </a:p>
          <a:p>
            <a:r>
              <a:rPr lang="pt-BR" dirty="0" smtClean="0"/>
              <a:t>Intervenções militares são </a:t>
            </a:r>
            <a:r>
              <a:rPr lang="pt-BR" smtClean="0"/>
              <a:t>a melhor estratégia </a:t>
            </a:r>
            <a:r>
              <a:rPr lang="pt-BR" dirty="0" smtClean="0"/>
              <a:t>para se lidar com </a:t>
            </a:r>
            <a:r>
              <a:rPr lang="pt-BR" smtClean="0"/>
              <a:t>o terrorismo?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Uma definição de Terrorismo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Terrorismo é o uso premeditado ou a ameaça de uso de violência ilegal contra uma população não combatente ou contra alvos com significado simbólico com o objetivo de induzir mudanças políticas por meio de intimidação e desestabilização ou que vise destruir uma população identificada como inimiga.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diversidade das organizações terroristas: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Organização para Libertação da Palestina (OLP), Palestina 1964;</a:t>
            </a:r>
          </a:p>
          <a:p>
            <a:r>
              <a:rPr lang="pt-BR" sz="2800" dirty="0" smtClean="0"/>
              <a:t>Black </a:t>
            </a:r>
            <a:r>
              <a:rPr lang="pt-BR" sz="2800" dirty="0" err="1" smtClean="0"/>
              <a:t>September</a:t>
            </a:r>
            <a:r>
              <a:rPr lang="pt-BR" sz="2800" dirty="0" smtClean="0"/>
              <a:t> (facção da OLP), atentado na </a:t>
            </a:r>
            <a:r>
              <a:rPr lang="pt-BR" sz="2800" dirty="0" err="1" smtClean="0"/>
              <a:t>Olimpiada</a:t>
            </a:r>
            <a:r>
              <a:rPr lang="pt-BR" sz="2800" dirty="0" smtClean="0"/>
              <a:t> de Munique em 1972;</a:t>
            </a:r>
          </a:p>
          <a:p>
            <a:r>
              <a:rPr lang="pt-BR" sz="2800" dirty="0" err="1" smtClean="0"/>
              <a:t>Weather</a:t>
            </a:r>
            <a:r>
              <a:rPr lang="pt-BR" sz="2800" dirty="0" smtClean="0"/>
              <a:t> Underground (</a:t>
            </a:r>
            <a:r>
              <a:rPr lang="pt-BR" sz="2800" dirty="0" err="1" smtClean="0"/>
              <a:t>the</a:t>
            </a:r>
            <a:r>
              <a:rPr lang="pt-BR" sz="2800" dirty="0" smtClean="0"/>
              <a:t> “</a:t>
            </a:r>
            <a:r>
              <a:rPr lang="pt-BR" sz="2800" dirty="0" err="1" smtClean="0"/>
              <a:t>Weathermen</a:t>
            </a:r>
            <a:r>
              <a:rPr lang="pt-BR" sz="2800" dirty="0" smtClean="0"/>
              <a:t>”), USA 1969</a:t>
            </a:r>
          </a:p>
          <a:p>
            <a:r>
              <a:rPr lang="pt-BR" dirty="0" smtClean="0"/>
              <a:t>Brigadas Vermelhas, Itália, 1970</a:t>
            </a:r>
          </a:p>
          <a:p>
            <a:r>
              <a:rPr lang="pt-BR" dirty="0" err="1" smtClean="0"/>
              <a:t>Unabomber</a:t>
            </a:r>
            <a:r>
              <a:rPr lang="pt-BR" dirty="0" smtClean="0"/>
              <a:t> (Ted </a:t>
            </a:r>
            <a:r>
              <a:rPr lang="pt-BR" dirty="0" err="1" smtClean="0"/>
              <a:t>Kaczynski</a:t>
            </a:r>
            <a:r>
              <a:rPr lang="pt-BR" dirty="0" smtClean="0"/>
              <a:t>), Timothy </a:t>
            </a:r>
            <a:r>
              <a:rPr lang="pt-BR" dirty="0" err="1" smtClean="0"/>
              <a:t>McVeigh</a:t>
            </a:r>
            <a:r>
              <a:rPr lang="pt-BR" dirty="0" smtClean="0"/>
              <a:t> e Terry </a:t>
            </a:r>
            <a:r>
              <a:rPr lang="pt-BR" dirty="0" err="1" smtClean="0"/>
              <a:t>Nichols</a:t>
            </a:r>
            <a:r>
              <a:rPr lang="pt-BR" dirty="0" smtClean="0"/>
              <a:t>, USA 1990s</a:t>
            </a:r>
          </a:p>
          <a:p>
            <a:r>
              <a:rPr lang="pt-BR" dirty="0" smtClean="0"/>
              <a:t>Sendero Luminoso, 1960s, Peru.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4525963"/>
          </a:xfrm>
        </p:spPr>
        <p:txBody>
          <a:bodyPr/>
          <a:lstStyle/>
          <a:p>
            <a:r>
              <a:rPr lang="pt-BR" sz="2900" dirty="0" smtClean="0"/>
              <a:t>Grupos criminais organizados, </a:t>
            </a:r>
            <a:r>
              <a:rPr lang="pt-BR" sz="2900" dirty="0"/>
              <a:t>como os cartéis de drogas da Colômbia </a:t>
            </a:r>
            <a:r>
              <a:rPr lang="pt-BR" sz="2900" dirty="0" smtClean="0"/>
              <a:t>e a “máfia russa”  não apresentam a estrutura </a:t>
            </a:r>
            <a:r>
              <a:rPr lang="pt-BR" sz="2900" dirty="0"/>
              <a:t>hierárquica </a:t>
            </a:r>
            <a:r>
              <a:rPr lang="pt-BR" sz="2900" i="1" dirty="0"/>
              <a:t>top-</a:t>
            </a:r>
            <a:r>
              <a:rPr lang="pt-BR" sz="2900" i="1" dirty="0" err="1"/>
              <a:t>down</a:t>
            </a:r>
            <a:r>
              <a:rPr lang="pt-BR" sz="2900" i="1" dirty="0"/>
              <a:t> </a:t>
            </a:r>
            <a:r>
              <a:rPr lang="pt-BR" sz="2900" dirty="0" smtClean="0"/>
              <a:t>tradicional de tipo mafioso;</a:t>
            </a:r>
          </a:p>
          <a:p>
            <a:r>
              <a:rPr lang="pt-BR" sz="2900" dirty="0" smtClean="0"/>
              <a:t>Esses grupos funcionam como </a:t>
            </a:r>
            <a:r>
              <a:rPr lang="pt-BR" sz="2900" dirty="0"/>
              <a:t>redes frouxamente organizados de </a:t>
            </a:r>
            <a:r>
              <a:rPr lang="pt-BR" sz="2900" dirty="0" smtClean="0"/>
              <a:t>células;</a:t>
            </a:r>
            <a:endParaRPr lang="pt-BR" sz="2900" dirty="0"/>
          </a:p>
          <a:p>
            <a:r>
              <a:rPr lang="pt-BR" sz="2900" dirty="0"/>
              <a:t>As células dão flexibilidade </a:t>
            </a:r>
            <a:r>
              <a:rPr lang="pt-BR" sz="2900" dirty="0" smtClean="0"/>
              <a:t>organizacional</a:t>
            </a:r>
            <a:r>
              <a:rPr lang="pt-BR" sz="2900" dirty="0"/>
              <a:t>, </a:t>
            </a:r>
            <a:r>
              <a:rPr lang="pt-BR" sz="2900" dirty="0" smtClean="0"/>
              <a:t>reduzem a </a:t>
            </a:r>
            <a:r>
              <a:rPr lang="pt-BR" sz="2900" dirty="0"/>
              <a:t>possibilidade de </a:t>
            </a:r>
            <a:r>
              <a:rPr lang="pt-BR" sz="2900" dirty="0" smtClean="0"/>
              <a:t>infiltração policial  e proporcionam </a:t>
            </a:r>
            <a:r>
              <a:rPr lang="pt-BR" sz="2900" dirty="0"/>
              <a:t>maior </a:t>
            </a:r>
            <a:r>
              <a:rPr lang="pt-BR" sz="2900" dirty="0" smtClean="0"/>
              <a:t>eficiência nas ações;</a:t>
            </a:r>
          </a:p>
          <a:p>
            <a:r>
              <a:rPr lang="pt-BR" sz="2900" dirty="0"/>
              <a:t>Estruturas de rede também </a:t>
            </a:r>
            <a:r>
              <a:rPr lang="pt-BR" sz="2900" dirty="0" smtClean="0"/>
              <a:t>tornam mais </a:t>
            </a:r>
            <a:r>
              <a:rPr lang="pt-BR" sz="2900" dirty="0"/>
              <a:t>difícil </a:t>
            </a:r>
            <a:r>
              <a:rPr lang="pt-BR" sz="2900" dirty="0" smtClean="0"/>
              <a:t>a identificação de  líderes e reduzem o </a:t>
            </a:r>
            <a:r>
              <a:rPr lang="pt-BR" sz="2900" dirty="0"/>
              <a:t>tamanho da liderança dentro de cada organização.</a:t>
            </a:r>
            <a:endParaRPr lang="es-MX" sz="2900" dirty="0"/>
          </a:p>
        </p:txBody>
      </p:sp>
    </p:spTree>
    <p:extLst>
      <p:ext uri="{BB962C8B-B14F-4D97-AF65-F5344CB8AC3E}">
        <p14:creationId xmlns:p14="http://schemas.microsoft.com/office/powerpoint/2010/main" val="29828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53564" y="2780928"/>
            <a:ext cx="80419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Self-Management</a:t>
            </a:r>
          </a:p>
          <a:p>
            <a:endParaRPr lang="en-US" sz="2400" b="1" dirty="0"/>
          </a:p>
          <a:p>
            <a:r>
              <a:rPr lang="en-US" sz="2400" dirty="0"/>
              <a:t>The Morning Star Company was built on a foundational philosophy of </a:t>
            </a:r>
            <a:r>
              <a:rPr lang="en-US" sz="2400" b="1" dirty="0"/>
              <a:t>Self-Management</a:t>
            </a:r>
            <a:r>
              <a:rPr lang="en-US" sz="2400" dirty="0"/>
              <a:t>. We envision an organization of self-managing </a:t>
            </a:r>
            <a:r>
              <a:rPr lang="en-US" sz="2400" b="1" dirty="0"/>
              <a:t>professionals who initiate communication and coordination of their activities with fellow colleagues</a:t>
            </a:r>
            <a:r>
              <a:rPr lang="en-US" sz="2400" dirty="0"/>
              <a:t>, customers, suppliers and fellow industry participants, absent directives from others. </a:t>
            </a:r>
            <a:r>
              <a:rPr lang="en-US" sz="2400" dirty="0" smtClean="0"/>
              <a:t>…..</a:t>
            </a:r>
          </a:p>
          <a:p>
            <a:endParaRPr lang="en-US" sz="2400" dirty="0" smtClean="0"/>
          </a:p>
          <a:p>
            <a:r>
              <a:rPr lang="en-US" sz="2400" dirty="0"/>
              <a:t>The Morning Star Company was founded in 1970</a:t>
            </a:r>
          </a:p>
        </p:txBody>
      </p:sp>
      <p:pic>
        <p:nvPicPr>
          <p:cNvPr id="1027" name="Picture 3" descr="Morning S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608" y="620688"/>
            <a:ext cx="55245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orning Sta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2095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4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Uma visão tradicional sobre as diferenças entre COT e Organizações Terroristas :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Se são ou não politicamente motivadas;</a:t>
            </a:r>
          </a:p>
          <a:p>
            <a:r>
              <a:rPr lang="pt-BR" sz="2800" dirty="0" smtClean="0"/>
              <a:t>Se operam ou não com autorização de algum Estado;</a:t>
            </a:r>
          </a:p>
          <a:p>
            <a:r>
              <a:rPr lang="pt-BR" sz="2800" dirty="0" smtClean="0"/>
              <a:t>Grau de articulação com organizações terroristas maiores ou com redes de organizações;</a:t>
            </a:r>
          </a:p>
          <a:p>
            <a:r>
              <a:rPr lang="pt-BR" sz="2800" dirty="0" smtClean="0"/>
              <a:t>Capacidade de organização e planejamento;</a:t>
            </a:r>
          </a:p>
          <a:p>
            <a:r>
              <a:rPr lang="pt-BR" sz="2800" dirty="0" smtClean="0"/>
              <a:t>Se justificada por motivos religiosos ou étnicos;</a:t>
            </a:r>
          </a:p>
          <a:p>
            <a:r>
              <a:rPr lang="pt-BR" sz="2800" dirty="0" smtClean="0"/>
              <a:t>Natureza dos alvos prioritários: humanos ou bens de valor simbólico</a:t>
            </a:r>
          </a:p>
          <a:p>
            <a:pPr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transformações no mundo do crime: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</a:t>
            </a:r>
            <a:r>
              <a:rPr lang="pt-BR" dirty="0" err="1" smtClean="0"/>
              <a:t>Transnational</a:t>
            </a:r>
            <a:r>
              <a:rPr lang="pt-BR" dirty="0" smtClean="0"/>
              <a:t> </a:t>
            </a:r>
            <a:r>
              <a:rPr lang="pt-BR" dirty="0" err="1" smtClean="0"/>
              <a:t>footprint</a:t>
            </a:r>
            <a:r>
              <a:rPr lang="pt-BR" dirty="0" smtClean="0"/>
              <a:t>”;</a:t>
            </a:r>
          </a:p>
          <a:p>
            <a:r>
              <a:rPr lang="pt-BR" dirty="0" smtClean="0"/>
              <a:t>Relações flexíveis e em rede;</a:t>
            </a:r>
          </a:p>
          <a:p>
            <a:r>
              <a:rPr lang="pt-BR" dirty="0" smtClean="0"/>
              <a:t>Capacidade de adaptação a novos nichos de mercado; </a:t>
            </a:r>
          </a:p>
          <a:p>
            <a:r>
              <a:rPr lang="pt-BR" dirty="0" smtClean="0"/>
              <a:t>Alianças fluídas e temporárias com indivíduos e grupos.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1536</Words>
  <Application>Microsoft Office PowerPoint</Application>
  <PresentationFormat>Apresentação na tela (4:3)</PresentationFormat>
  <Paragraphs>160</Paragraphs>
  <Slides>31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Design padrão</vt:lpstr>
      <vt:lpstr>Terrorismo e Crime Transnacional</vt:lpstr>
      <vt:lpstr>“The difference between terror and other form of violence..... Is publicity”                         Scot Atran  </vt:lpstr>
      <vt:lpstr>1994 United Nations Declaration on Measures to Eliminate International Terrorism annex to UN General Assembly resolution 49/60 ,"Measures to Eliminate International Terrorism", of December 9, 1994, UN Doc. A/Res/60/49</vt:lpstr>
      <vt:lpstr>Uma definição de Terrorismo</vt:lpstr>
      <vt:lpstr>A diversidade das organizações terroristas:</vt:lpstr>
      <vt:lpstr>Apresentação do PowerPoint</vt:lpstr>
      <vt:lpstr>Apresentação do PowerPoint</vt:lpstr>
      <vt:lpstr>Uma visão tradicional sobre as diferenças entre COT e Organizações Terroristas :</vt:lpstr>
      <vt:lpstr>As transformações no mundo do crime:</vt:lpstr>
      <vt:lpstr>O terrorismo também mudou: </vt:lpstr>
      <vt:lpstr>Apresentação do PowerPoint</vt:lpstr>
      <vt:lpstr>O processo de transformação</vt:lpstr>
      <vt:lpstr>O nexo crime-terror</vt:lpstr>
      <vt:lpstr>Implicações para as políticas públicas</vt:lpstr>
      <vt:lpstr>Apresentação do PowerPoint</vt:lpstr>
      <vt:lpstr>Aliança Crime-Terrorismo</vt:lpstr>
      <vt:lpstr>Aliança Crime-Terrorismo (exemplos)</vt:lpstr>
      <vt:lpstr>Um breve histórico das FARC (1)</vt:lpstr>
      <vt:lpstr>Um breve histórico das FARC (2)</vt:lpstr>
      <vt:lpstr>Motivação Operacional</vt:lpstr>
      <vt:lpstr>Motivação Operacional</vt:lpstr>
      <vt:lpstr>Drug Enforcement Administration (DEA)</vt:lpstr>
      <vt:lpstr>Convergência</vt:lpstr>
      <vt:lpstr>Convergência </vt:lpstr>
      <vt:lpstr>“Black Hole States”</vt:lpstr>
      <vt:lpstr>O terrorismo e o crime transnacional têm várias características em comum:</vt:lpstr>
      <vt:lpstr>Quais as evidências disponíveis?</vt:lpstr>
      <vt:lpstr>Qual o futuro dessa parceria?</vt:lpstr>
      <vt:lpstr>Riscos para Organizações Terroristas na associação com o crime</vt:lpstr>
      <vt:lpstr>Nem todos os grupos terroristas seguem o mesmo caminho:</vt:lpstr>
      <vt:lpstr>Algumas questões para discussão: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Dissuasão e Incapacitação no controle do crime</dc:title>
  <dc:creator>Leandro</dc:creator>
  <cp:lastModifiedBy>Leandro</cp:lastModifiedBy>
  <cp:revision>54</cp:revision>
  <dcterms:created xsi:type="dcterms:W3CDTF">2010-03-23T19:23:22Z</dcterms:created>
  <dcterms:modified xsi:type="dcterms:W3CDTF">2016-09-15T16:03:43Z</dcterms:modified>
</cp:coreProperties>
</file>