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90" r:id="rId3"/>
    <p:sldId id="264" r:id="rId4"/>
    <p:sldId id="273" r:id="rId5"/>
    <p:sldId id="274" r:id="rId6"/>
    <p:sldId id="267" r:id="rId7"/>
    <p:sldId id="271" r:id="rId8"/>
    <p:sldId id="272" r:id="rId9"/>
    <p:sldId id="286" r:id="rId10"/>
    <p:sldId id="288" r:id="rId11"/>
    <p:sldId id="289" r:id="rId12"/>
    <p:sldId id="268" r:id="rId13"/>
    <p:sldId id="259" r:id="rId14"/>
    <p:sldId id="269" r:id="rId15"/>
    <p:sldId id="261" r:id="rId16"/>
    <p:sldId id="275" r:id="rId17"/>
    <p:sldId id="265" r:id="rId18"/>
    <p:sldId id="276" r:id="rId19"/>
    <p:sldId id="287" r:id="rId20"/>
    <p:sldId id="277" r:id="rId21"/>
    <p:sldId id="262" r:id="rId22"/>
    <p:sldId id="263" r:id="rId23"/>
    <p:sldId id="266" r:id="rId24"/>
    <p:sldId id="270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05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84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24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8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64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4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96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68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73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04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A30E-A625-49C2-9219-7B0908212CAB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0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3D1C2-9467-48B7-AC73-44DD3EB5C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013" y="1122363"/>
            <a:ext cx="9037637" cy="3249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>
                <a:latin typeface="+mn-lt"/>
              </a:rPr>
              <a:t>Responsabilidade trabalhista: </a:t>
            </a:r>
            <a:br>
              <a:rPr lang="pt-BR" sz="4000" b="1">
                <a:latin typeface="+mn-lt"/>
              </a:rPr>
            </a:br>
            <a:r>
              <a:rPr lang="pt-BR" sz="4000" b="1">
                <a:latin typeface="+mn-lt"/>
              </a:rPr>
              <a:t>novo </a:t>
            </a:r>
            <a:r>
              <a:rPr lang="pt-BR" sz="4000" b="1" dirty="0">
                <a:latin typeface="+mn-lt"/>
              </a:rPr>
              <a:t>conceito de grupo econômico, sucessão empresarial, responsabilidade dos sócios e desconsideração da personalidade jurídica</a:t>
            </a:r>
            <a:br>
              <a:rPr lang="pt-BR" sz="4000" b="1" dirty="0">
                <a:latin typeface="+mn-lt"/>
              </a:rPr>
            </a:br>
            <a:br>
              <a:rPr lang="pt-BR" sz="4000" b="1">
                <a:latin typeface="+mn-lt"/>
              </a:rPr>
            </a:br>
            <a:endParaRPr lang="pt-BR" sz="2700" dirty="0">
              <a:latin typeface="+mn-lt"/>
            </a:endParaRPr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950DC2C9-6937-4EBF-AD13-2451E4279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050" y="4759325"/>
            <a:ext cx="8616950" cy="962025"/>
          </a:xfrm>
        </p:spPr>
        <p:txBody>
          <a:bodyPr>
            <a:normAutofit fontScale="85000" lnSpcReduction="20000"/>
          </a:bodyPr>
          <a:lstStyle/>
          <a:p>
            <a:r>
              <a:rPr lang="pt-BR" altLang="pt-BR" sz="3600" b="1" dirty="0"/>
              <a:t>OTAVIO PINTO E SILVA</a:t>
            </a:r>
          </a:p>
          <a:p>
            <a:r>
              <a:rPr lang="pt-BR" altLang="pt-BR" sz="3600" b="1" dirty="0"/>
              <a:t>Faculdade de Direito - USP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67592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900" dirty="0"/>
              <a:t> </a:t>
            </a:r>
            <a:r>
              <a:rPr lang="pt-BR" sz="4000" b="1" dirty="0"/>
              <a:t>MAURICIO GODINHO DELGADO e GABRIELA NEVES DELGADO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Qualquer participação societária que não seja irrisória, minúscula, insignificante, evidencia sim, por si somente, a óbvia demonstração do interesse integrado, a efetiva comunhão de interesses e a atuação conjunta do grupo econômico para fins </a:t>
            </a:r>
            <a:r>
              <a:rPr lang="pt-BR" sz="4000" i="1" dirty="0" err="1"/>
              <a:t>justrabalhistas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18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900" dirty="0"/>
              <a:t> </a:t>
            </a:r>
            <a:r>
              <a:rPr lang="pt-BR" sz="4000" b="1" dirty="0"/>
              <a:t>MAURICIO GODINHO DELGADO e GABRIELA NEVES DELGADO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Apenas se, realmente, for mesmo irrisória, minúscula e insignificante essa participação é que se torna possível falar na necessidade de demonstração do interesse integrado, a efetiva comunhão de interesses e a atuação conjunta das empresas dele integrantes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8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D2E4-2227-48B0-AB3E-E6FE929E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7F4C6D-220E-4CF9-9861-A0D90BAF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O ônus da prova incumbe: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 - ao reclamante, quanto ao fato constitutivo de seu direito;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 - ao reclamado, quanto à existência de fato impeditivo, modificativo ou extintivo do direito do reclamante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64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2B8A0-60F0-407D-85D9-9E5A5F15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71FBA-6D51-4E56-B711-9AA6A763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1</a:t>
            </a:r>
            <a:r>
              <a:rPr lang="pt-BR" sz="3200" u="sng" baseline="30000" dirty="0"/>
              <a:t>o</a:t>
            </a:r>
            <a:r>
              <a:rPr lang="pt-BR" sz="3200" dirty="0"/>
              <a:t>  Nos casos previstos em lei ou diante de peculiaridades da causa relacionadas à impossibilidade ou à excessiva dificuldade de cumprir o encargo nos termos deste artigo ou à maior facilidade de obtenção da prova do fato contrário, poderá o juízo atribuir o ônus da prova de modo diverso, desde que o faça por decisão fundamentada, caso em que deverá dar à parte a oportunidade de se desincumbir do ônus que lhe foi atribuído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55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32CD6-5DD9-485E-BAA7-1C7C5AEC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07C53-BFCE-4186-A785-324B110F4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2</a:t>
            </a:r>
            <a:r>
              <a:rPr lang="pt-BR" sz="3200" u="sng" baseline="30000" dirty="0"/>
              <a:t>o</a:t>
            </a:r>
            <a:r>
              <a:rPr lang="pt-BR" sz="3200" dirty="0"/>
              <a:t>  A decisão referida no § 1</a:t>
            </a:r>
            <a:r>
              <a:rPr lang="pt-BR" sz="3200" u="sng" baseline="30000" dirty="0"/>
              <a:t>o</a:t>
            </a:r>
            <a:r>
              <a:rPr lang="pt-BR" sz="3200" dirty="0"/>
              <a:t> deste artigo deverá ser proferida antes da abertura da instrução e, a requerimento da parte, implicará o adiamento da audiência e possibilitará provar os fatos por qualquer meio em direito admitido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3</a:t>
            </a:r>
            <a:r>
              <a:rPr lang="pt-BR" sz="3200" u="sng" baseline="30000" dirty="0"/>
              <a:t>o</a:t>
            </a:r>
            <a:r>
              <a:rPr lang="pt-BR" sz="3200" dirty="0"/>
              <a:t>  A decisão referida no § 1</a:t>
            </a:r>
            <a:r>
              <a:rPr lang="pt-BR" sz="3200" u="sng" baseline="30000" dirty="0"/>
              <a:t>o</a:t>
            </a:r>
            <a:r>
              <a:rPr lang="pt-BR" sz="3200" dirty="0"/>
              <a:t> deste artigo não pode gerar situação em que a </a:t>
            </a:r>
            <a:r>
              <a:rPr lang="pt-BR" sz="3200" dirty="0" err="1"/>
              <a:t>desincumbência</a:t>
            </a:r>
            <a:r>
              <a:rPr lang="pt-BR" sz="3200" dirty="0"/>
              <a:t> do encargo pela parte seja impossível ou excessivamente difícil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491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44509268-BE5D-42FA-9C2C-7756BFB1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7415E-7BD8-4E3C-BCA3-22AD0C99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Art. 448-A da CLT</a:t>
            </a:r>
            <a:endParaRPr lang="pt-BR" sz="40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Caracterizada a sucessão empresarial ou de empregadores prevista nos artigos 10 e 448 desta Consolidação, as obrigações trabalhistas, inclusive as contraídas à época em que os empregados trabalhavam para a empresa sucedida, são de responsabilidade do sucessor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632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64F7810-1D49-4AEE-899F-6D5299F4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D56CA-6493-4564-B06B-6F73B803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OJ 261 da SDI-1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BANCOS. SUCESSÃO TRABALHISTA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As obrigações trabalhistas, inclusive as contraídas à época em que os empregados trabalhavam para o banco sucedido, são de responsabilidade do sucessor, uma vez que a este foram transferidos os ativos, as agências, os direitos e deveres contratuais, caracterizando típica sucessão trabalhista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38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A2EA5C1E-B505-4032-91A5-D29E11C0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2657E-8AFE-4BEF-87E0-C1A5BC833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448-A, parágrafo único, CLT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A empresa sucedida responderá solidariamente com a sucessora quando ficar comprovada fraude na transferência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9º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Serão nulos de pleno direito os atos praticados com o objetivo de desvirtuar, impedir ou fraudar a aplicação dos preceitos contidos na presente Consolidação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endParaRPr lang="pt-BR" sz="3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36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97912048-AF72-42F9-A78A-A0FCA014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507F1D-9E6D-4F9E-80EC-98468D70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Mantidos os artigos 10 e 448 da CLT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10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Qualquer alteração na estrutura jurídica da empresa não afetará os direitos adquiridos por seus empregados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448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A mudança na propriedade ou na estrutura jurídica da empresa não afetará os contratos de trabalho dos respectivos empregados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91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80F70-D32E-476A-93A6-0803D2DC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6E4BAB-50EF-4D3A-9549-9C8A5315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Limitação temporal da responsabilidade do sócio retirante e benefício de ordem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10-A da CLT </a:t>
            </a:r>
            <a:r>
              <a:rPr lang="pt-BR" sz="3600" dirty="0"/>
              <a:t>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O sócio retirante responde </a:t>
            </a:r>
            <a:r>
              <a:rPr lang="pt-BR" sz="3200" b="1" dirty="0"/>
              <a:t>subsidiariamente</a:t>
            </a:r>
            <a:r>
              <a:rPr lang="pt-BR" sz="3200" dirty="0"/>
              <a:t> pelas obrigações trabalhistas da sociedade relativas ao período em que figurou como sócio, somente em ações ajuizadas até dois anos depois de averbada a modificação do contrato, observada a seguinte </a:t>
            </a:r>
            <a:r>
              <a:rPr lang="pt-BR" sz="3200" b="1" dirty="0"/>
              <a:t>ordem de preferência</a:t>
            </a:r>
            <a:r>
              <a:rPr lang="pt-BR" sz="3200" dirty="0"/>
              <a:t>: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 - a empresa devedora; 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II - os sócios atuais; e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III - os sócios retirantes 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1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168E-4779-4D71-82D1-63E634FA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29D621-850B-4222-8F30-8D944088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2º da CLT </a:t>
            </a:r>
            <a:r>
              <a:rPr lang="pt-BR" sz="3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§ 2º - Sempre que uma ou mais empresas, tendo, embora, cada uma delas, personalidade jurídica própria, estiverem sob a direção, controle ou administração de outra, ou ainda quando, mesmo guardando cada uma sua autonomia, integrem grupo econômico, serão responsáveis solidariamente pelas obrigações decorrentes da relação de emprego </a:t>
            </a:r>
            <a:r>
              <a:rPr lang="pt-BR" sz="3600" b="1" dirty="0"/>
              <a:t>(alterada a redação)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19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4235-32E5-4205-94E7-5DAB2ADD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C5455A17-7F31-4967-96B4-714A5868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3600"/>
              <a:t>Norma inspirada no artigo 1032 do Código Civil</a:t>
            </a:r>
          </a:p>
          <a:p>
            <a:pPr algn="just">
              <a:spcBef>
                <a:spcPct val="0"/>
              </a:spcBef>
            </a:pPr>
            <a:endParaRPr lang="pt-BR" altLang="pt-BR" sz="3600"/>
          </a:p>
          <a:p>
            <a:pPr algn="just">
              <a:spcBef>
                <a:spcPct val="0"/>
              </a:spcBef>
            </a:pPr>
            <a:r>
              <a:rPr lang="pt-BR" altLang="pt-BR" sz="3600"/>
              <a:t>Responsabilidade do sócio retirante é: (i)  </a:t>
            </a:r>
            <a:r>
              <a:rPr lang="pt-BR" altLang="pt-BR" sz="3600" b="1"/>
              <a:t>subsidiária</a:t>
            </a:r>
            <a:r>
              <a:rPr lang="pt-BR" altLang="pt-BR" sz="3600"/>
              <a:t>; (ii) limitada ao período em que figurou como sócio; (iii) restrita às ações ajuizadas até 2 anos após a averbação da modificação do contrato social</a:t>
            </a:r>
          </a:p>
          <a:p>
            <a:pPr algn="just">
              <a:spcBef>
                <a:spcPct val="0"/>
              </a:spcBef>
            </a:pPr>
            <a:endParaRPr lang="pt-BR" altLang="pt-BR" sz="3600"/>
          </a:p>
          <a:p>
            <a:pPr algn="just">
              <a:spcBef>
                <a:spcPct val="0"/>
              </a:spcBef>
            </a:pPr>
            <a:r>
              <a:rPr lang="pt-BR" altLang="pt-BR" sz="3600"/>
              <a:t>Em caso de fraude a responsabilidade é </a:t>
            </a:r>
            <a:r>
              <a:rPr lang="pt-BR" altLang="pt-BR" sz="3600" b="1"/>
              <a:t>solidária</a:t>
            </a:r>
          </a:p>
        </p:txBody>
      </p:sp>
    </p:spTree>
    <p:extLst>
      <p:ext uri="{BB962C8B-B14F-4D97-AF65-F5344CB8AC3E}">
        <p14:creationId xmlns:p14="http://schemas.microsoft.com/office/powerpoint/2010/main" val="3662240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8BE36-546A-4F93-8D90-4CD0B09F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6FFA6-FBC3-40BD-BD43-4317F79E5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10-A da CLT </a:t>
            </a:r>
            <a:r>
              <a:rPr lang="pt-BR" sz="3600" dirty="0"/>
              <a:t>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Parágrafo único.  O sócio retirante responderá </a:t>
            </a:r>
            <a:r>
              <a:rPr lang="pt-BR" sz="3200" b="1" dirty="0"/>
              <a:t>solidariamente</a:t>
            </a:r>
            <a:r>
              <a:rPr lang="pt-BR" sz="3200" dirty="0"/>
              <a:t> com os demais quando ficar comprovada fraude na alteração societária decorrente da modificação do contrato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9º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Serão nulos de pleno direito os atos praticados com o objetivo de desvirtuar, impedir ou fraudar a aplicação dos preceitos contidos na presente Consolidação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28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A0E38-DCDC-4BCC-9C86-3E8E06B3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2F000965-2A4E-462D-B7C2-98E9E420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>
            <a:normAutofit/>
          </a:bodyPr>
          <a:lstStyle/>
          <a:p>
            <a:r>
              <a:rPr lang="pt-BR" altLang="pt-BR" sz="4000" b="1"/>
              <a:t>Art. 855-A da CLT</a:t>
            </a:r>
          </a:p>
          <a:p>
            <a:pPr algn="just"/>
            <a:r>
              <a:rPr lang="pt-BR" altLang="pt-BR" sz="4000"/>
              <a:t>Aplica-se ao processo do trabalho o incidente de desconsideração da personalidade jurídica previsto nos artigos 133 a 137 do CPC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4000"/>
          </a:p>
          <a:p>
            <a:pPr algn="just"/>
            <a:r>
              <a:rPr lang="pt-BR" altLang="pt-BR" sz="4000"/>
              <a:t>Reitera previsão já estabelecida na Instrução Normativo nº 39 do TST</a:t>
            </a:r>
          </a:p>
        </p:txBody>
      </p:sp>
    </p:spTree>
    <p:extLst>
      <p:ext uri="{BB962C8B-B14F-4D97-AF65-F5344CB8AC3E}">
        <p14:creationId xmlns:p14="http://schemas.microsoft.com/office/powerpoint/2010/main" val="308898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E1010-A541-40F3-A082-0D0DA36B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CEC047-56C0-4E7A-BFBB-20E07292F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Art. 855-A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§ 1</a:t>
            </a:r>
            <a:r>
              <a:rPr lang="pt-BR" sz="4000" u="sng" baseline="30000" dirty="0"/>
              <a:t>o</a:t>
            </a:r>
            <a:r>
              <a:rPr lang="pt-BR" sz="4000" dirty="0"/>
              <a:t>  Da decisão interlocutória que acolher ou rejeitar o incidente: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 - na </a:t>
            </a:r>
            <a:r>
              <a:rPr lang="pt-BR" sz="4000" b="1" dirty="0"/>
              <a:t>fase de cognição</a:t>
            </a:r>
            <a:r>
              <a:rPr lang="pt-BR" sz="4000" dirty="0"/>
              <a:t>, não cabe recurso de imediato, na forma do § 1</a:t>
            </a:r>
            <a:r>
              <a:rPr lang="pt-BR" sz="4000" u="sng" baseline="30000" dirty="0"/>
              <a:t>o</a:t>
            </a:r>
            <a:r>
              <a:rPr lang="pt-BR" sz="4000" dirty="0"/>
              <a:t> do art. 893 desta Consolidação;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 - na </a:t>
            </a:r>
            <a:r>
              <a:rPr lang="pt-BR" sz="4000" b="1" dirty="0"/>
              <a:t>fase de execução</a:t>
            </a:r>
            <a:r>
              <a:rPr lang="pt-BR" sz="4000" dirty="0"/>
              <a:t>, cabe agravo de petição, independentemente de garantia do juízo;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III - cabe agravo interno se proferida pelo relator em </a:t>
            </a:r>
            <a:r>
              <a:rPr lang="pt-BR" sz="4000" b="1" dirty="0"/>
              <a:t>incidente instaurado originariamente no tribunal</a:t>
            </a:r>
            <a:r>
              <a:rPr lang="pt-B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0885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ED948-67E1-4904-8352-43A47BE7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4C56E2D7-8660-4C86-8798-1607F984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/>
          <a:lstStyle/>
          <a:p>
            <a:r>
              <a:rPr lang="pt-BR" altLang="pt-BR" sz="4000" b="1"/>
              <a:t>Art. 855-A da CLT</a:t>
            </a:r>
          </a:p>
          <a:p>
            <a:pPr algn="just"/>
            <a:r>
              <a:rPr lang="pt-BR" altLang="pt-BR" sz="4000"/>
              <a:t>§ 2</a:t>
            </a:r>
            <a:r>
              <a:rPr lang="pt-BR" altLang="pt-BR" sz="4000" u="sng" baseline="30000"/>
              <a:t>o</a:t>
            </a:r>
            <a:r>
              <a:rPr lang="pt-BR" altLang="pt-BR" sz="4000"/>
              <a:t>  A instauração do incidente suspenderá o processo, sem prejuízo de concessão da tutela de urgência de natureza cautelar de que trata o art. 301 do CPC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4934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F5420-0FC1-4F47-873A-20FF063D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A0A321-6C6D-4BFE-9431-CDE830CF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Art. 134 do CPC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O incidente de desconsideração é cabível em todas as fases do processo de conhecimento, no cumprimento de sentença e na execução fundada em título executivo extrajudicial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(...)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§ 4</a:t>
            </a:r>
            <a:r>
              <a:rPr lang="pt-BR" sz="4000" u="sng" baseline="30000" dirty="0"/>
              <a:t>o</a:t>
            </a:r>
            <a:r>
              <a:rPr lang="pt-BR" sz="4000" dirty="0"/>
              <a:t> O requerimento deve demonstrar o preenchimento dos pressupostos legais específicos para desconsideração da personalidade jurídica</a:t>
            </a:r>
          </a:p>
        </p:txBody>
      </p:sp>
    </p:spTree>
    <p:extLst>
      <p:ext uri="{BB962C8B-B14F-4D97-AF65-F5344CB8AC3E}">
        <p14:creationId xmlns:p14="http://schemas.microsoft.com/office/powerpoint/2010/main" val="4223357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C3042-495B-4D46-8893-5A094A35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0723" name="Espaço Reservado para Conteúdo 2">
            <a:extLst>
              <a:ext uri="{FF2B5EF4-FFF2-40B4-BE49-F238E27FC236}">
                <a16:creationId xmlns:a16="http://schemas.microsoft.com/office/drawing/2014/main" id="{DD1B9133-1493-459A-A7FD-D43B28462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/>
          <a:lstStyle/>
          <a:p>
            <a:r>
              <a:rPr lang="pt-BR" altLang="pt-BR" sz="4000" b="1"/>
              <a:t>MANOEL ANTONIO TEIXEIRA FILHO</a:t>
            </a:r>
          </a:p>
          <a:p>
            <a:pPr algn="just"/>
            <a:r>
              <a:rPr lang="pt-BR" altLang="pt-BR" sz="4000" i="1"/>
              <a:t>“O parágrafo 4º do artigo 134 do CPC é inaplicável ao processo do trabalho, por atribuir ao credor exequente o encargo de demonstrar a presença dos pressupostos legais específicos concernentes à desconsideração da personalidade jurídica”</a:t>
            </a:r>
          </a:p>
        </p:txBody>
      </p:sp>
    </p:spTree>
    <p:extLst>
      <p:ext uri="{BB962C8B-B14F-4D97-AF65-F5344CB8AC3E}">
        <p14:creationId xmlns:p14="http://schemas.microsoft.com/office/powerpoint/2010/main" val="1043873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005C7-E2A0-4C11-BBE8-6ABACC0F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C52636-1919-44D8-94BC-8F9B635C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MANOEL ANTONIO TEIXEIRA FILHO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i="1" dirty="0"/>
              <a:t>“A jurisprudência trabalhista, desde sempre, construiu um critério objetivo, segundo o qual para a configuração dessa desconsideração é bastante que o devedor não possua bens suficientes para responder à execução”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Conceito de empregador (art. 2º da CLT): é a </a:t>
            </a:r>
            <a:r>
              <a:rPr lang="pt-BR" sz="4000" b="1" dirty="0"/>
              <a:t>empresa</a:t>
            </a:r>
          </a:p>
        </p:txBody>
      </p:sp>
    </p:spTree>
    <p:extLst>
      <p:ext uri="{BB962C8B-B14F-4D97-AF65-F5344CB8AC3E}">
        <p14:creationId xmlns:p14="http://schemas.microsoft.com/office/powerpoint/2010/main" val="3832742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D9ADCD87-BC64-49C7-8797-C9E3130F8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5" y="1122363"/>
            <a:ext cx="8486775" cy="2387600"/>
          </a:xfrm>
        </p:spPr>
        <p:txBody>
          <a:bodyPr/>
          <a:lstStyle/>
          <a:p>
            <a:r>
              <a:rPr lang="pt-BR" altLang="pt-BR" b="1"/>
              <a:t>Muito obrigado!</a:t>
            </a:r>
          </a:p>
        </p:txBody>
      </p:sp>
      <p:sp>
        <p:nvSpPr>
          <p:cNvPr id="32771" name="Subtítulo 2">
            <a:extLst>
              <a:ext uri="{FF2B5EF4-FFF2-40B4-BE49-F238E27FC236}">
                <a16:creationId xmlns:a16="http://schemas.microsoft.com/office/drawing/2014/main" id="{B36B3F6C-CD63-4374-8C0C-165639085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413" y="4314825"/>
            <a:ext cx="9342437" cy="942975"/>
          </a:xfrm>
        </p:spPr>
        <p:txBody>
          <a:bodyPr/>
          <a:lstStyle/>
          <a:p>
            <a:r>
              <a:rPr lang="pt-BR" altLang="pt-BR" sz="440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188945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07966-E09F-4755-8B15-78C7BC9B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A77ED2-7C10-4CB2-94F3-E107E1A8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Redação original: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§ 2º - Sempre que uma ou mais empresas, tendo, embora, cada uma delas, personalidade jurídica própria, estiverem sob a direção, controle ou administração de outra, constituindo grupo industrial, comercial ou de qualquer outra atividade econômica, serão, para os efeitos da relação de emprego, solidariamente responsáveis a empresa principal e cada uma das subordinadas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2530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2C77C-2185-4BA3-BA55-2C90BD64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0435D9-67EF-4787-8150-311CAF78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Grupo por subordinação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Empresas, com personalidade jurídica própria, que estiverem sob a direção, controle ou administração de outra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Grupo por coordenação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Empresas que, mesmo guardando cada uma sua autonomia, integram grupo econômico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842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8FAC7-55F6-45E8-8066-39893343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55F43-72C8-49F5-A1E7-0869A2C2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962025"/>
            <a:ext cx="9494837" cy="5214938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OCTAVIO BUENO MAGANO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“</a:t>
            </a:r>
            <a:r>
              <a:rPr lang="pt-BR" sz="3600" i="1" dirty="0"/>
              <a:t>Convém relembrar que a Lei do Trabalho Rural, além de prever a existência dos grupos constituídos por </a:t>
            </a:r>
            <a:r>
              <a:rPr lang="pt-BR" sz="3600" b="1" i="1" dirty="0"/>
              <a:t>subordinação</a:t>
            </a:r>
            <a:r>
              <a:rPr lang="pt-BR" sz="3600" i="1" dirty="0"/>
              <a:t> (empresas sob a direção, controle ou administração de outra), abre espaço também para os grupos compostos por </a:t>
            </a:r>
            <a:r>
              <a:rPr lang="pt-BR" sz="3600" b="1" i="1" dirty="0"/>
              <a:t>coordenação</a:t>
            </a:r>
            <a:r>
              <a:rPr lang="pt-BR" sz="3600" i="1" dirty="0"/>
              <a:t>. Isto se depreende da frase onde se diz que o grupo se forma mesmo quando cada uma das empresas que o integram guarde a sua autonomia. Guardar autonomia significa não se submeter a controle</a:t>
            </a:r>
            <a:r>
              <a:rPr lang="pt-BR" sz="3600" dirty="0"/>
              <a:t>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7634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C1434-DF00-46EF-B159-F93F2186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8440D6-D106-4979-9FF2-92E14B3A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/>
              <a:t>Art. 2º da CLT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/>
              <a:t>§ 3º - Não caracteriza grupo econômico a mera identidade de sócios, sendo necessárias, para a configuração do grupo, </a:t>
            </a:r>
            <a:r>
              <a:rPr lang="pt-BR" sz="3200" b="1" dirty="0"/>
              <a:t>a demonstração do interesse integrado, a efetiva comunhão de interesses e a atuação conjunta das empresas dele integrantes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/>
              <a:t>Novos requisitos: existência de interesse integrado, efetiva comunhão de interesses e atuação conjunta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2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849E9-2E40-45FF-B272-1228ABB6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7B7E0-4319-4A6B-B545-3B5C9E1F8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 </a:t>
            </a:r>
            <a:r>
              <a:rPr lang="pt-BR" sz="4000" b="1" dirty="0"/>
              <a:t>VÓLIA BOMFIM CASSAR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000" b="1" dirty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/>
              <a:t> “</a:t>
            </a:r>
            <a:r>
              <a:rPr lang="pt-BR" sz="4000" i="1" dirty="0"/>
              <a:t>A redação original da CLT apenas contemplava, para fins de solidariedade, os grupos por subordinação ou verticais. A alteração legislativa teve como objetivo incluir alguns grupos por coordenação ou horizontais. Além disso, o novo texto legal exclui a solidariedade ativa, acabando com a figura do empregador único</a:t>
            </a:r>
            <a:r>
              <a:rPr lang="pt-BR" sz="4000" dirty="0"/>
              <a:t>”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31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3C5B3-8290-4F31-9C66-CE81DE7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empregador único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BD493C-6A9C-421B-A6A7-A42AFB3A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 </a:t>
            </a:r>
            <a:r>
              <a:rPr lang="pt-BR" sz="4000" b="1" i="1" dirty="0"/>
              <a:t>Súmula nº 129 do TST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CONTRATO DE TRABALHO. GRUPO ECONÔMICO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A prestação de serviços a mais de uma empresa do mesmo grupo econômico, durante a mesma jornada de trabalho, não caracteriza a coexistência de mais de um contrato de trabalho, salvo ajuste em contrário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81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 </a:t>
            </a:r>
            <a:r>
              <a:rPr lang="pt-BR" sz="4000" b="1" dirty="0"/>
              <a:t>FRANCISCO ANTONIO DE OLIVEIRA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Para o processo do trabalho basta que haja um conglomerado de empresas autônomas, com objetivos próprios e que façam parte de um mesmo grupo, onde sócios com </a:t>
            </a:r>
            <a:r>
              <a:rPr lang="pt-BR" sz="4000" i="1" dirty="0" err="1"/>
              <a:t>cota-capital</a:t>
            </a:r>
            <a:r>
              <a:rPr lang="pt-BR" sz="4000" i="1" dirty="0"/>
              <a:t> razoável delas participem. A redação do §3º sob comento descaracteriza o grupo econômico e praticamente impede a sua aplicação. Tem-se a impressão de que o legislador é neófito no mister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7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1662</Words>
  <Application>Microsoft Office PowerPoint</Application>
  <PresentationFormat>Widescreen</PresentationFormat>
  <Paragraphs>139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Responsabilidade trabalhista:  novo conceito de grupo econômico, sucessão empresarial, responsabilidade dos sócios e desconsideração da personalidade jurídica  </vt:lpstr>
      <vt:lpstr> Grupo Econômico </vt:lpstr>
      <vt:lpstr> Grupo Econômico </vt:lpstr>
      <vt:lpstr> Grupo Econômico </vt:lpstr>
      <vt:lpstr> Grupo Econômico </vt:lpstr>
      <vt:lpstr> Grupo Econômico </vt:lpstr>
      <vt:lpstr> Grupo Econômico  </vt:lpstr>
      <vt:lpstr> Grupo Econômico e empregador único  </vt:lpstr>
      <vt:lpstr> Grupo Econômico  </vt:lpstr>
      <vt:lpstr> Grupo Econômico  </vt:lpstr>
      <vt:lpstr> Grupo Econômico  </vt:lpstr>
      <vt:lpstr> Grupo Econômico e ônus da prova </vt:lpstr>
      <vt:lpstr> Grupo Econômico e ônus da prova </vt:lpstr>
      <vt:lpstr> Grupo Econômico e ônus da prova </vt:lpstr>
      <vt:lpstr>Sucessão empresarial</vt:lpstr>
      <vt:lpstr>Sucessão empresarial</vt:lpstr>
      <vt:lpstr>Sucessão empresarial</vt:lpstr>
      <vt:lpstr>Sucessão empresarial</vt:lpstr>
      <vt:lpstr> Responsabilidade do sócio </vt:lpstr>
      <vt:lpstr> Responsabilidade do sócio </vt:lpstr>
      <vt:lpstr> Responsabilidade do sócio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TRABALHISTA Novo conceito de Grupo Econômico - Identidade de Sócios  Sucessão Trabalhista - Incidente da Desconsideração da Personalidade Jurídica</dc:title>
  <dc:creator>PC01</dc:creator>
  <cp:lastModifiedBy>Otavio</cp:lastModifiedBy>
  <cp:revision>8</cp:revision>
  <dcterms:created xsi:type="dcterms:W3CDTF">2018-05-03T11:11:32Z</dcterms:created>
  <dcterms:modified xsi:type="dcterms:W3CDTF">2020-04-23T00:12:42Z</dcterms:modified>
</cp:coreProperties>
</file>