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91" r:id="rId7"/>
    <p:sldId id="261" r:id="rId8"/>
    <p:sldId id="262" r:id="rId9"/>
    <p:sldId id="270" r:id="rId10"/>
    <p:sldId id="271" r:id="rId11"/>
    <p:sldId id="272" r:id="rId12"/>
    <p:sldId id="275" r:id="rId13"/>
    <p:sldId id="294" r:id="rId14"/>
    <p:sldId id="295" r:id="rId15"/>
    <p:sldId id="296" r:id="rId16"/>
    <p:sldId id="274" r:id="rId17"/>
    <p:sldId id="297" r:id="rId18"/>
    <p:sldId id="301" r:id="rId19"/>
    <p:sldId id="302" r:id="rId20"/>
    <p:sldId id="281" r:id="rId21"/>
    <p:sldId id="306" r:id="rId22"/>
    <p:sldId id="280" r:id="rId23"/>
    <p:sldId id="305" r:id="rId24"/>
    <p:sldId id="303" r:id="rId25"/>
    <p:sldId id="298" r:id="rId26"/>
    <p:sldId id="286" r:id="rId27"/>
    <p:sldId id="300" r:id="rId28"/>
    <p:sldId id="284" r:id="rId29"/>
    <p:sldId id="285" r:id="rId30"/>
    <p:sldId id="288" r:id="rId31"/>
    <p:sldId id="289" r:id="rId32"/>
    <p:sldId id="290" r:id="rId33"/>
    <p:sldId id="304" r:id="rId34"/>
    <p:sldId id="269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8B8E-ED32-44CC-8E0C-13C582E2CBAC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E8FC-9555-4D43-BF60-0076E51F4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85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8B8E-ED32-44CC-8E0C-13C582E2CBAC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E8FC-9555-4D43-BF60-0076E51F4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9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8B8E-ED32-44CC-8E0C-13C582E2CBAC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E8FC-9555-4D43-BF60-0076E51F4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43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8B8E-ED32-44CC-8E0C-13C582E2CBAC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E8FC-9555-4D43-BF60-0076E51F4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28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8B8E-ED32-44CC-8E0C-13C582E2CBAC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E8FC-9555-4D43-BF60-0076E51F4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92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8B8E-ED32-44CC-8E0C-13C582E2CBAC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E8FC-9555-4D43-BF60-0076E51F4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02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8B8E-ED32-44CC-8E0C-13C582E2CBAC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E8FC-9555-4D43-BF60-0076E51F4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38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8B8E-ED32-44CC-8E0C-13C582E2CBAC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E8FC-9555-4D43-BF60-0076E51F4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17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8B8E-ED32-44CC-8E0C-13C582E2CBAC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E8FC-9555-4D43-BF60-0076E51F4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41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8B8E-ED32-44CC-8E0C-13C582E2CBAC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E8FC-9555-4D43-BF60-0076E51F4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47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8B8E-ED32-44CC-8E0C-13C582E2CBAC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FE8FC-9555-4D43-BF60-0076E51F4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68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A8B8E-ED32-44CC-8E0C-13C582E2CBAC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FE8FC-9555-4D43-BF60-0076E51F4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20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VhRh111OR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grafiasyvidas.com/biografia/p/packard.htm" TargetMode="External"/><Relationship Id="rId2" Type="http://schemas.openxmlformats.org/officeDocument/2006/relationships/hyperlink" Target="http://www.nytimes.com/2007/12/30/books/review/Greif-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isciplinas.usp.br/pluginfile.php/613783/mod_resource/content/1/Obsolescencia_planejada_Le_Monde_Diplomatique_set_2013.pdf" TargetMode="External"/><Relationship Id="rId5" Type="http://schemas.openxmlformats.org/officeDocument/2006/relationships/hyperlink" Target="http://www.ambito-juridico.com.br/site/index.php?n_link=revista_artigos_leitura&amp;artigo_id=3080" TargetMode="External"/><Relationship Id="rId4" Type="http://schemas.openxmlformats.org/officeDocument/2006/relationships/hyperlink" Target="http://www3.pucrs.br/pucrs/files/uni/poa/direito/graduacao/tcc/tcc2/trabalhos2013_2/marina_zanatta.pdf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id2A7ldc_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524000" y="1754887"/>
            <a:ext cx="9422296" cy="1399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 OBSOLESCÊNCIA PROGRAMADA NA SOCIEDADE DO EFÊMERO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624590" y="6325920"/>
            <a:ext cx="9144000" cy="532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LIVRO: A ESTRATÉGIA DO DESPERDÍCIO – VANCE PACKARD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205948" y="383287"/>
            <a:ext cx="9144000" cy="1127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PAINEL 5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872" y="3957872"/>
            <a:ext cx="2900128" cy="290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76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OBSOLESCÊNCIA DE QUALIDADE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Ligado principalmente a vida útil do produto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Programados para durar pouco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Lâmpadas 1930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Crise de 1929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Impressoras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34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OBSOLECÊNCIA DE DESEJABILIDADE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Obsolescência psicológica ou percebida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Desgaste mental sobre o produto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Estética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Novo = melhor e velho=ruim</a:t>
            </a:r>
          </a:p>
        </p:txBody>
      </p:sp>
    </p:spTree>
    <p:extLst>
      <p:ext uri="{BB962C8B-B14F-4D97-AF65-F5344CB8AC3E}">
        <p14:creationId xmlns:p14="http://schemas.microsoft.com/office/powerpoint/2010/main" val="3978900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51873"/>
            <a:ext cx="10515600" cy="1325563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OBSOLESCÊNCIA PROGRAMADA PERCEBIDA</a:t>
            </a:r>
          </a:p>
        </p:txBody>
      </p:sp>
      <p:pic>
        <p:nvPicPr>
          <p:cNvPr id="4" name="mVhRh111ORY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94991" y="1674743"/>
            <a:ext cx="5870713" cy="440303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49965" y="5872196"/>
            <a:ext cx="11092070" cy="985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https://www.youtube.com/watch?v=jJALBPHFvV4</a:t>
            </a:r>
          </a:p>
        </p:txBody>
      </p:sp>
    </p:spTree>
    <p:extLst>
      <p:ext uri="{BB962C8B-B14F-4D97-AF65-F5344CB8AC3E}">
        <p14:creationId xmlns:p14="http://schemas.microsoft.com/office/powerpoint/2010/main" val="246394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77799"/>
            <a:ext cx="10515600" cy="1325563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ARGUMENTAÇÃO – MANIPULAÇÃO DE CENÁRIO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Caos planejado – estado de confusão, desorientação e alvoroço</a:t>
            </a: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Preço empacotado 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etiquetagem </a:t>
            </a: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Crédito como modo de vida</a:t>
            </a: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“Nunca-nunca” - Comprar no crédito parece adiar a necessidade de decisão</a:t>
            </a:r>
          </a:p>
        </p:txBody>
      </p:sp>
      <p:pic>
        <p:nvPicPr>
          <p:cNvPr id="2050" name="Picture 2" descr="Resultado de imagem para pessoa desorient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90" y="4217674"/>
            <a:ext cx="4136510" cy="264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cartão de créd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42" y="85613"/>
            <a:ext cx="2616558" cy="174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554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9299"/>
            <a:ext cx="10515600" cy="1325563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ARGUMENTAÇÃO - HEDONISMO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8931" y="2705444"/>
            <a:ext cx="10515600" cy="3231529"/>
          </a:xfrm>
        </p:spPr>
        <p:txBody>
          <a:bodyPr/>
          <a:lstStyle/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Por que negar a si próprio?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Onda do instantâneo e pronto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Competição com vizinhos e publicidade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Resultado de imagem para hedon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721" y="0"/>
            <a:ext cx="3308842" cy="318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64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357" y="227012"/>
            <a:ext cx="10515600" cy="1325563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ARGUMENTAÇÃO – A EDUCAÇÃO DO CONSUMO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313" y="146990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Bebês são enxergados como prósperos consumidores que precisavam ser corretamente educados para se tornarem grandes gastadores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X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Realidade: aumento populacional diminui o ritmo de melhora no padrão de vida e reduz a liberdade individual</a:t>
            </a:r>
          </a:p>
        </p:txBody>
      </p:sp>
      <p:pic>
        <p:nvPicPr>
          <p:cNvPr id="3074" name="Picture 2" descr="Resultado de imagem para bebes e dinhei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050" y="0"/>
            <a:ext cx="18859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grupo de pessoas desenho grá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14" y="4581567"/>
            <a:ext cx="5434885" cy="236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262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ço Reservado para Conteúdo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455"/>
          <a:stretch/>
        </p:blipFill>
        <p:spPr>
          <a:xfrm>
            <a:off x="838200" y="1904281"/>
            <a:ext cx="6233160" cy="427268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ARGUMENTAÇÃO – INDÚSTRIA AUTOMOBILÍSTICA 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7552944" y="1825624"/>
            <a:ext cx="3800856" cy="4351338"/>
          </a:xfrm>
        </p:spPr>
        <p:txBody>
          <a:bodyPr>
            <a:normAutofit/>
          </a:bodyPr>
          <a:lstStyle/>
          <a:p>
            <a:pPr>
              <a:buFont typeface="Century Schoolbook" panose="02040604050505020304" pitchFamily="18" charset="0"/>
              <a:buChar char="♦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“Os carros antigamente eram mais bem construídos em relação ao estado da tecnologia existente naquele tempo do que os de hoje” – (Laurence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Crook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1959)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Ford Modelo A, usado como guincho de carros 30 anos mais novos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Cia de Taxi Checker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305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ARGUMENTAÇÃO – INDÚSTRIA DE BENS DOMÉSTICOS </a:t>
            </a:r>
          </a:p>
        </p:txBody>
      </p:sp>
      <p:pic>
        <p:nvPicPr>
          <p:cNvPr id="5" name="Espaço Reservado para Conteúdo 4" descr="Uma imagem contendo armário, interior, parede, micro-ondas&#10;&#10;Descrição gerada com muito alta confianç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25" y="3810000"/>
            <a:ext cx="2809875" cy="3048000"/>
          </a:xfrm>
        </p:spPr>
      </p:pic>
      <p:pic>
        <p:nvPicPr>
          <p:cNvPr id="7" name="Imagem 6" descr="Uma imagem contendo interior, chão, sentado, armário&#10;&#10;Descrição gerada com muito alta confianç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4820"/>
            <a:ext cx="3697573" cy="2773180"/>
          </a:xfrm>
          <a:prstGeom prst="rect">
            <a:avLst/>
          </a:prstGeom>
        </p:spPr>
      </p:pic>
      <p:pic>
        <p:nvPicPr>
          <p:cNvPr id="9" name="Imagem 8" descr="Uma imagem contendo geladeira, chão, armário, sentado&#10;&#10;Descrição gerada com muito alta confianç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671" y="3957980"/>
            <a:ext cx="1629811" cy="2900020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201681" y="1690688"/>
            <a:ext cx="11009657" cy="1874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Century Schoolbook" panose="02040604050505020304" pitchFamily="18" charset="0"/>
              <a:buChar char="♦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Century Schoolbook" panose="02040604050505020304" pitchFamily="18" charset="0"/>
              <a:buChar char="♦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Programa de Conserto e Substituição - Philco</a:t>
            </a:r>
          </a:p>
          <a:p>
            <a:pPr marL="571500" indent="-571500">
              <a:buFont typeface="Century Schoolbook" panose="02040604050505020304" pitchFamily="18" charset="0"/>
              <a:buChar char="♦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Century Schoolbook" panose="02040604050505020304" pitchFamily="18" charset="0"/>
              <a:buChar char="♦"/>
            </a:pP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Maytag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a marca que não quebra </a:t>
            </a:r>
          </a:p>
        </p:txBody>
      </p:sp>
    </p:spTree>
    <p:extLst>
      <p:ext uri="{BB962C8B-B14F-4D97-AF65-F5344CB8AC3E}">
        <p14:creationId xmlns:p14="http://schemas.microsoft.com/office/powerpoint/2010/main" val="3713640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ARGUMENTAÇÃO - PUBLICIDADE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“Os telespectadores não podem ser considerados como uma plateia a ser divertida”. John E. 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Hasty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The Hat Council</a:t>
            </a:r>
          </a:p>
        </p:txBody>
      </p:sp>
      <p:pic>
        <p:nvPicPr>
          <p:cNvPr id="5" name="Imagem 4" descr="Uma imagem contendo edifício, ao ar livre, céu, rua&#10;&#10;Descrição gerada com muito alta confianç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97" y="3138490"/>
            <a:ext cx="7111703" cy="371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86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609" y="365125"/>
            <a:ext cx="10691192" cy="1325563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ARGUMENTAÇÃO – ESCASSEZ DE RECURSOS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New York Times (1958)  - “Constatado perigoso declínio dos recursos naturais dos Estados Unidos”.</a:t>
            </a: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Metais</a:t>
            </a: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Combustíveis fósseis</a:t>
            </a: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Alimentos</a:t>
            </a: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Madeira</a:t>
            </a: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Água</a:t>
            </a:r>
          </a:p>
        </p:txBody>
      </p:sp>
      <p:pic>
        <p:nvPicPr>
          <p:cNvPr id="4" name="Imagem 3" descr="Uma imagem contendo ao ar livre, céu, homem&#10;&#10;Descrição gerada com muito alta confianç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402" y="2634939"/>
            <a:ext cx="4504598" cy="422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8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silhueta&#10;&#10;Descrição gerada com muito alta confianç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990"/>
          <a:stretch/>
        </p:blipFill>
        <p:spPr>
          <a:xfrm>
            <a:off x="838200" y="1904281"/>
            <a:ext cx="6233160" cy="427268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GRUPO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75161" y="1825625"/>
            <a:ext cx="481683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Edmilson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Zibiani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9781735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Giulia Machado 9282926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João Pedro Miguel 8978260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Júlia Barosela 9283097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Victor Estima 8669741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769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5" descr="Uma imagem contendo texto&#10;&#10;Descrição gerada com alta confianç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r="4850"/>
          <a:stretch/>
        </p:blipFill>
        <p:spPr>
          <a:xfrm>
            <a:off x="-1" y="1465825"/>
            <a:ext cx="4797287" cy="5392175"/>
          </a:xfrm>
          <a:prstGeom prst="rect">
            <a:avLst/>
          </a:prstGeom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"/>
            <a:ext cx="5127031" cy="1676603"/>
          </a:xfrm>
        </p:spPr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DINÂMICA</a:t>
            </a:r>
          </a:p>
        </p:txBody>
      </p:sp>
      <p:pic>
        <p:nvPicPr>
          <p:cNvPr id="12" name="Espaço Reservado para Conteúdo 11" descr="Uma imagem contendo clip-art&#10;&#10;Descrição gerada com alta confianç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70" y="0"/>
            <a:ext cx="5441430" cy="2040535"/>
          </a:xfrm>
        </p:spPr>
      </p:pic>
      <p:pic>
        <p:nvPicPr>
          <p:cNvPr id="16" name="Imagem 15" descr="Uma imagem contendo pessoa, interior&#10;&#10;Descrição gerada com alta confianç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287" y="2040534"/>
            <a:ext cx="7394714" cy="481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37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DINÂMICA</a:t>
            </a:r>
          </a:p>
        </p:txBody>
      </p:sp>
      <p:pic>
        <p:nvPicPr>
          <p:cNvPr id="5" name="Espaço Reservado para Conteúdo 4" descr="Uma imagem contendo verde, pessoa, ao ar livre&#10;&#10;Descrição gerada com alta confianç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084" y="2681051"/>
            <a:ext cx="1905000" cy="2276475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84" y="2547702"/>
            <a:ext cx="1905000" cy="2543175"/>
          </a:xfrm>
          <a:prstGeom prst="rect">
            <a:avLst/>
          </a:prstGeom>
        </p:spPr>
      </p:pic>
      <p:pic>
        <p:nvPicPr>
          <p:cNvPr id="9" name="Imagem 8" descr="Uma imagem contendo música, instrumento de arco&#10;&#10;Descrição gerada com muito alta confianç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1690688"/>
            <a:ext cx="352425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11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EVOLUÇÃO DOS SMARTPHONES</a:t>
            </a:r>
          </a:p>
        </p:txBody>
      </p:sp>
      <p:pic>
        <p:nvPicPr>
          <p:cNvPr id="5" name="Espaço Reservado para Conteúdo 4" descr="Uma imagem contendo diferente, monte&#10;&#10;Descrição gerada com alta confianç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2" y="1403498"/>
            <a:ext cx="12013367" cy="4805347"/>
          </a:xfrm>
        </p:spPr>
      </p:pic>
    </p:spTree>
    <p:extLst>
      <p:ext uri="{BB962C8B-B14F-4D97-AF65-F5344CB8AC3E}">
        <p14:creationId xmlns:p14="http://schemas.microsoft.com/office/powerpoint/2010/main" val="748391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r="1" b="1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ALDOUS HUXLEY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9" y="2033667"/>
            <a:ext cx="2451898" cy="3786188"/>
          </a:xfrm>
        </p:spPr>
      </p:pic>
    </p:spTree>
    <p:extLst>
      <p:ext uri="{BB962C8B-B14F-4D97-AF65-F5344CB8AC3E}">
        <p14:creationId xmlns:p14="http://schemas.microsoft.com/office/powerpoint/2010/main" val="2848638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AUTORES CORRELATOS AO TEMA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PONTO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THOMAS MALTHUS</a:t>
            </a: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CRESCIMENTO DA POPULAÇÃO</a:t>
            </a: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ALIMENTOS INSUFICIENTES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CONTRAPONTO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N. GREGORY MANKIW</a:t>
            </a: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“O PROGRESSO TECNOLÓGICO TORNOU RECURSOS NATURAIS,QUE ANTES ERAM CRUCIAIS, MENOS NECESSÁRIOS.”</a:t>
            </a:r>
          </a:p>
        </p:txBody>
      </p:sp>
      <p:pic>
        <p:nvPicPr>
          <p:cNvPr id="8" name="Imagem 7" descr="Uma imagem contendo pessoa, parede, homem, interior&#10;&#10;Descrição gerada com muito alta confianç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238" y="4029075"/>
            <a:ext cx="2152650" cy="2828925"/>
          </a:xfrm>
          <a:prstGeom prst="rect">
            <a:avLst/>
          </a:prstGeom>
        </p:spPr>
      </p:pic>
      <p:pic>
        <p:nvPicPr>
          <p:cNvPr id="10" name="Imagem 9" descr="Uma imagem contendo pessoa, homem, interior, edifício&#10;&#10;Descrição gerada com muito alta confianç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906" y="4985029"/>
            <a:ext cx="2812269" cy="187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71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ÓTICA DO DIREITO AMBIENTAL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“constatou-se que a obsolescência programada não é ilegal, porém é ilegítima, e que o direito e dever fundamental de proteção ambiental se sobrepõe no caso concreto ao direito ao desenvolvimento econômico” (Marina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Zanatta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2013)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Resultado de imagem para direito ambie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1696"/>
            <a:ext cx="12192000" cy="246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503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2739" cy="1325563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SOLUÇÕES PROPOSTAS PELO AUTOR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1168270" cy="4351338"/>
          </a:xfrm>
        </p:spPr>
        <p:txBody>
          <a:bodyPr/>
          <a:lstStyle/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Avaliação da qualidade e durabilidade do produto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Redução das horas médias de trabalho por pessoa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Rebaixar o nível da economia e consequentemente o nível de vida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Dedicar mais energia e investimentos à procura de inovações realmente necessárias</a:t>
            </a:r>
          </a:p>
        </p:txBody>
      </p:sp>
    </p:spTree>
    <p:extLst>
      <p:ext uri="{BB962C8B-B14F-4D97-AF65-F5344CB8AC3E}">
        <p14:creationId xmlns:p14="http://schemas.microsoft.com/office/powerpoint/2010/main" val="3657715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2739" cy="1325563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SOLUÇÕES PROPOSTAS PELO AUTOR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1168270" cy="4351338"/>
          </a:xfrm>
        </p:spPr>
        <p:txBody>
          <a:bodyPr/>
          <a:lstStyle/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Encorajar a mudança da indústria de produção para a de serviço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Incentivo de gastos com serviços públicos em detrimentos de gastos com particulares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Mudança do significado cultural do consumo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Estímulo a mais atividades culturais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159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PONTOS FORTES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2183" y="1176266"/>
            <a:ext cx="9896060" cy="5078759"/>
          </a:xfrm>
        </p:spPr>
        <p:txBody>
          <a:bodyPr>
            <a:noAutofit/>
          </a:bodyPr>
          <a:lstStyle/>
          <a:p>
            <a:pPr>
              <a:buFont typeface="Century Schoolbook" panose="02040604050505020304" pitchFamily="18" charset="0"/>
              <a:buChar char="♦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Contextualização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Exemplificação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Referências utilizadas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Quantidade de soluções propostas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Dados numéricos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Contra argumentação de seus pontos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50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PONTOS FRACOS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Época</a:t>
            </a:r>
            <a:r>
              <a:rPr lang="pt-BR" dirty="0"/>
              <a:t> de elaboração do livro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dirty="0"/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/>
              <a:t>Repetição massiva de argumentos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dirty="0"/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/>
              <a:t>Previsões falhas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dirty="0"/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/>
              <a:t>Dificuldade em identificar a opinião do autor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dirty="0"/>
          </a:p>
          <a:p>
            <a:pPr>
              <a:buFont typeface="Century Schoolbook" panose="02040604050505020304" pitchFamily="18" charset="0"/>
              <a:buChar char="♦"/>
            </a:pPr>
            <a:endParaRPr lang="pt-BR" dirty="0"/>
          </a:p>
          <a:p>
            <a:pPr>
              <a:buFont typeface="Century Schoolbook" panose="02040604050505020304" pitchFamily="18" charset="0"/>
              <a:buChar char="♦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490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5" r="-1" b="7037"/>
          <a:stretch/>
        </p:blipFill>
        <p:spPr>
          <a:xfrm>
            <a:off x="828772" y="1904281"/>
            <a:ext cx="5074070" cy="427268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38315" y="1825625"/>
            <a:ext cx="5683795" cy="4773958"/>
          </a:xfrm>
        </p:spPr>
        <p:txBody>
          <a:bodyPr>
            <a:normAutofit/>
          </a:bodyPr>
          <a:lstStyle/>
          <a:p>
            <a:pPr marL="381000" lvl="0" indent="-457200">
              <a:spcBef>
                <a:spcPts val="0"/>
              </a:spcBef>
              <a:buClr>
                <a:schemeClr val="dk1"/>
              </a:buClr>
              <a:buSzPct val="100000"/>
              <a:buFont typeface="Century Schoolbook" panose="02040604050505020304" pitchFamily="18" charset="0"/>
              <a:buChar char="♦"/>
            </a:pPr>
            <a:r>
              <a:rPr lang="pt-BR" sz="2400" dirty="0">
                <a:latin typeface="Arial" panose="020B0604020202020204" pitchFamily="34" charset="0"/>
                <a:ea typeface="Century Schoolbook"/>
                <a:cs typeface="Arial" panose="020B0604020202020204" pitchFamily="34" charset="0"/>
                <a:sym typeface="Century Schoolbook"/>
              </a:rPr>
              <a:t>Apresentação do autor</a:t>
            </a:r>
          </a:p>
          <a:p>
            <a:pPr marL="381000" lvl="0" indent="-457200">
              <a:spcBef>
                <a:spcPts val="0"/>
              </a:spcBef>
              <a:buClr>
                <a:schemeClr val="dk1"/>
              </a:buClr>
              <a:buSzPct val="100000"/>
              <a:buFont typeface="Century Schoolbook" panose="02040604050505020304" pitchFamily="18" charset="0"/>
              <a:buChar char="♦"/>
            </a:pPr>
            <a:r>
              <a:rPr lang="pt-BR" sz="2400" dirty="0">
                <a:latin typeface="Arial" panose="020B0604020202020204" pitchFamily="34" charset="0"/>
                <a:ea typeface="Century Schoolbook"/>
                <a:cs typeface="Arial" panose="020B0604020202020204" pitchFamily="34" charset="0"/>
                <a:sym typeface="Century Schoolbook"/>
              </a:rPr>
              <a:t>Tese do livro</a:t>
            </a:r>
          </a:p>
          <a:p>
            <a:pPr marL="381000" lvl="0" indent="-457200">
              <a:spcBef>
                <a:spcPts val="0"/>
              </a:spcBef>
              <a:buClr>
                <a:schemeClr val="dk1"/>
              </a:buClr>
              <a:buSzPct val="100000"/>
              <a:buFont typeface="Century Schoolbook" panose="02040604050505020304" pitchFamily="18" charset="0"/>
              <a:buChar char="♦"/>
            </a:pPr>
            <a:r>
              <a:rPr lang="pt-BR" sz="2400" dirty="0">
                <a:latin typeface="Arial" panose="020B0604020202020204" pitchFamily="34" charset="0"/>
                <a:ea typeface="Century Schoolbook"/>
                <a:cs typeface="Arial" panose="020B0604020202020204" pitchFamily="34" charset="0"/>
                <a:sym typeface="Century Schoolbook"/>
              </a:rPr>
              <a:t>Wake </a:t>
            </a:r>
            <a:r>
              <a:rPr lang="pt-BR" sz="2400" dirty="0" err="1">
                <a:latin typeface="Arial" panose="020B0604020202020204" pitchFamily="34" charset="0"/>
                <a:ea typeface="Century Schoolbook"/>
                <a:cs typeface="Arial" panose="020B0604020202020204" pitchFamily="34" charset="0"/>
                <a:sym typeface="Century Schoolbook"/>
              </a:rPr>
              <a:t>Up</a:t>
            </a:r>
            <a:r>
              <a:rPr lang="pt-BR" sz="2400" dirty="0">
                <a:latin typeface="Arial" panose="020B0604020202020204" pitchFamily="34" charset="0"/>
                <a:ea typeface="Century Schoolbook"/>
                <a:cs typeface="Arial" panose="020B0604020202020204" pitchFamily="34" charset="0"/>
                <a:sym typeface="Century Schoolbook"/>
              </a:rPr>
              <a:t> </a:t>
            </a:r>
            <a:r>
              <a:rPr lang="pt-BR" sz="2400" dirty="0" err="1">
                <a:latin typeface="Arial" panose="020B0604020202020204" pitchFamily="34" charset="0"/>
                <a:ea typeface="Century Schoolbook"/>
                <a:cs typeface="Arial" panose="020B0604020202020204" pitchFamily="34" charset="0"/>
                <a:sym typeface="Century Schoolbook"/>
              </a:rPr>
              <a:t>Call</a:t>
            </a:r>
            <a:endParaRPr lang="pt-BR" sz="2400" dirty="0">
              <a:latin typeface="Arial" panose="020B0604020202020204" pitchFamily="34" charset="0"/>
              <a:ea typeface="Century Schoolbook"/>
              <a:cs typeface="Arial" panose="020B0604020202020204" pitchFamily="34" charset="0"/>
              <a:sym typeface="Century Schoolbook"/>
            </a:endParaRPr>
          </a:p>
          <a:p>
            <a:pPr marL="381000" lvl="0" indent="-457200">
              <a:spcBef>
                <a:spcPts val="0"/>
              </a:spcBef>
              <a:buClr>
                <a:schemeClr val="dk1"/>
              </a:buClr>
              <a:buSzPct val="100000"/>
              <a:buFont typeface="Century Schoolbook" panose="02040604050505020304" pitchFamily="18" charset="0"/>
              <a:buChar char="♦"/>
            </a:pPr>
            <a:r>
              <a:rPr lang="pt-BR" sz="2400" dirty="0">
                <a:latin typeface="Arial" panose="020B0604020202020204" pitchFamily="34" charset="0"/>
                <a:ea typeface="Century Schoolbook"/>
                <a:cs typeface="Arial" panose="020B0604020202020204" pitchFamily="34" charset="0"/>
                <a:sym typeface="Century Schoolbook"/>
              </a:rPr>
              <a:t>Contextualização</a:t>
            </a:r>
          </a:p>
          <a:p>
            <a:pPr marL="381000" lvl="0" indent="-457200">
              <a:spcBef>
                <a:spcPts val="0"/>
              </a:spcBef>
              <a:buClr>
                <a:schemeClr val="dk1"/>
              </a:buClr>
              <a:buSzPct val="100000"/>
              <a:buFont typeface="Century Schoolbook" panose="02040604050505020304" pitchFamily="18" charset="0"/>
              <a:buChar char="♦"/>
            </a:pPr>
            <a:r>
              <a:rPr lang="pt-BR" sz="2400" dirty="0">
                <a:latin typeface="Arial" panose="020B0604020202020204" pitchFamily="34" charset="0"/>
                <a:ea typeface="Century Schoolbook"/>
                <a:cs typeface="Arial" panose="020B0604020202020204" pitchFamily="34" charset="0"/>
                <a:sym typeface="Century Schoolbook"/>
              </a:rPr>
              <a:t>Argumentos do Livro</a:t>
            </a:r>
          </a:p>
          <a:p>
            <a:pPr marL="381000" lvl="0" indent="-457200">
              <a:spcBef>
                <a:spcPts val="0"/>
              </a:spcBef>
              <a:buClr>
                <a:schemeClr val="dk1"/>
              </a:buClr>
              <a:buSzPct val="100000"/>
              <a:buFont typeface="Century Schoolbook" panose="02040604050505020304" pitchFamily="18" charset="0"/>
              <a:buChar char="♦"/>
            </a:pPr>
            <a:r>
              <a:rPr lang="pt-BR" sz="2400" dirty="0">
                <a:latin typeface="Arial" panose="020B0604020202020204" pitchFamily="34" charset="0"/>
                <a:ea typeface="Century Schoolbook"/>
                <a:cs typeface="Arial" panose="020B0604020202020204" pitchFamily="34" charset="0"/>
                <a:sym typeface="Century Schoolbook"/>
              </a:rPr>
              <a:t>Dinâmica</a:t>
            </a:r>
          </a:p>
          <a:p>
            <a:pPr marL="381000" lvl="0" indent="-457200">
              <a:spcBef>
                <a:spcPts val="0"/>
              </a:spcBef>
              <a:buClr>
                <a:schemeClr val="dk1"/>
              </a:buClr>
              <a:buSzPct val="100000"/>
              <a:buFont typeface="Century Schoolbook" panose="02040604050505020304" pitchFamily="18" charset="0"/>
              <a:buChar char="♦"/>
            </a:pPr>
            <a:r>
              <a:rPr lang="pt-BR" sz="2400" dirty="0">
                <a:latin typeface="Arial" panose="020B0604020202020204" pitchFamily="34" charset="0"/>
                <a:ea typeface="Century Schoolbook"/>
                <a:cs typeface="Arial" panose="020B0604020202020204" pitchFamily="34" charset="0"/>
                <a:sym typeface="Century Schoolbook"/>
              </a:rPr>
              <a:t>Autores Citados no Livro</a:t>
            </a:r>
          </a:p>
          <a:p>
            <a:pPr marL="381000" lvl="0" indent="-457200">
              <a:spcBef>
                <a:spcPts val="0"/>
              </a:spcBef>
              <a:buClr>
                <a:schemeClr val="dk1"/>
              </a:buClr>
              <a:buSzPct val="100000"/>
              <a:buFont typeface="Century Schoolbook" panose="02040604050505020304" pitchFamily="18" charset="0"/>
              <a:buChar char="♦"/>
            </a:pPr>
            <a:r>
              <a:rPr lang="pt-BR" sz="2400" dirty="0">
                <a:latin typeface="Arial" panose="020B0604020202020204" pitchFamily="34" charset="0"/>
                <a:ea typeface="Century Schoolbook"/>
                <a:cs typeface="Arial" panose="020B0604020202020204" pitchFamily="34" charset="0"/>
                <a:sym typeface="Century Schoolbook"/>
              </a:rPr>
              <a:t>Autores Relacionados ao Tema</a:t>
            </a:r>
          </a:p>
          <a:p>
            <a:pPr marL="381000" lvl="0" indent="-457200">
              <a:spcBef>
                <a:spcPts val="0"/>
              </a:spcBef>
              <a:buClr>
                <a:schemeClr val="dk1"/>
              </a:buClr>
              <a:buSzPct val="100000"/>
              <a:buFont typeface="Century Schoolbook" panose="02040604050505020304" pitchFamily="18" charset="0"/>
              <a:buChar char="♦"/>
            </a:pPr>
            <a:r>
              <a:rPr lang="pt-BR" sz="2400" dirty="0">
                <a:latin typeface="Arial" panose="020B0604020202020204" pitchFamily="34" charset="0"/>
                <a:ea typeface="Century Schoolbook"/>
                <a:cs typeface="Arial" panose="020B0604020202020204" pitchFamily="34" charset="0"/>
                <a:sym typeface="Century Schoolbook"/>
              </a:rPr>
              <a:t>Soluções Propostas pelo Autor</a:t>
            </a:r>
          </a:p>
          <a:p>
            <a:pPr marL="381000" indent="-457200">
              <a:spcBef>
                <a:spcPts val="0"/>
              </a:spcBef>
              <a:buClr>
                <a:schemeClr val="dk1"/>
              </a:buClr>
              <a:buSzPct val="100000"/>
              <a:buFont typeface="Century Schoolbook" panose="02040604050505020304" pitchFamily="18" charset="0"/>
              <a:buChar char="♦"/>
            </a:pPr>
            <a:r>
              <a:rPr lang="pt-BR" sz="2400" dirty="0">
                <a:latin typeface="Arial" panose="020B0604020202020204" pitchFamily="34" charset="0"/>
                <a:ea typeface="Century Schoolbook"/>
                <a:cs typeface="Arial" panose="020B0604020202020204" pitchFamily="34" charset="0"/>
                <a:sym typeface="Century Schoolbook"/>
              </a:rPr>
              <a:t>Pontos fortes e fracos</a:t>
            </a:r>
          </a:p>
          <a:p>
            <a:pPr marL="381000" lvl="0" indent="-457200">
              <a:spcBef>
                <a:spcPts val="0"/>
              </a:spcBef>
              <a:buClr>
                <a:schemeClr val="dk1"/>
              </a:buClr>
              <a:buSzPct val="100000"/>
              <a:buFont typeface="Century Schoolbook" panose="02040604050505020304" pitchFamily="18" charset="0"/>
              <a:buChar char="♦"/>
            </a:pPr>
            <a:r>
              <a:rPr lang="pt-BR" sz="2400" dirty="0">
                <a:latin typeface="Arial" panose="020B0604020202020204" pitchFamily="34" charset="0"/>
                <a:ea typeface="Century Schoolbook"/>
                <a:cs typeface="Arial" panose="020B0604020202020204" pitchFamily="34" charset="0"/>
                <a:sym typeface="Century Schoolbook"/>
              </a:rPr>
              <a:t>Conclusões do livro</a:t>
            </a:r>
          </a:p>
          <a:p>
            <a:pPr marL="381000" lvl="0" indent="-457200">
              <a:spcBef>
                <a:spcPts val="0"/>
              </a:spcBef>
              <a:buClr>
                <a:schemeClr val="dk1"/>
              </a:buClr>
              <a:buSzPct val="100000"/>
              <a:buFont typeface="Century Schoolbook" panose="02040604050505020304" pitchFamily="18" charset="0"/>
              <a:buChar char="♦"/>
            </a:pPr>
            <a:r>
              <a:rPr lang="pt-BR" sz="2400" dirty="0">
                <a:latin typeface="Arial" panose="020B0604020202020204" pitchFamily="34" charset="0"/>
                <a:ea typeface="Century Schoolbook"/>
                <a:cs typeface="Arial" panose="020B0604020202020204" pitchFamily="34" charset="0"/>
                <a:sym typeface="Century Schoolbook"/>
              </a:rPr>
              <a:t>Importância do Estudo do Tema</a:t>
            </a:r>
          </a:p>
          <a:p>
            <a:pPr marL="381000" lvl="0" indent="-457200">
              <a:spcBef>
                <a:spcPts val="0"/>
              </a:spcBef>
              <a:buClr>
                <a:schemeClr val="dk1"/>
              </a:buClr>
              <a:buSzPct val="100000"/>
              <a:buFont typeface="Century Schoolbook" panose="02040604050505020304" pitchFamily="18" charset="0"/>
              <a:buChar char="♦"/>
            </a:pPr>
            <a:r>
              <a:rPr lang="pt-BR" sz="2400" dirty="0">
                <a:latin typeface="Arial" panose="020B0604020202020204" pitchFamily="34" charset="0"/>
                <a:ea typeface="Century Schoolbook"/>
                <a:cs typeface="Arial" panose="020B0604020202020204" pitchFamily="34" charset="0"/>
                <a:sym typeface="Century Schoolbook"/>
              </a:rPr>
              <a:t>Opinião do grupo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229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CONCLUSÕES A PARTIR DO TEXTO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obsolescência é um processo danoso a sociedade, apesar de ser uma reação lógica e humana causada pelo avanço tecnológico, que traz o desafio da reflexão sobre o que é realmente necessário para a sociedade.</a:t>
            </a:r>
          </a:p>
        </p:txBody>
      </p:sp>
    </p:spTree>
    <p:extLst>
      <p:ext uri="{BB962C8B-B14F-4D97-AF65-F5344CB8AC3E}">
        <p14:creationId xmlns:p14="http://schemas.microsoft.com/office/powerpoint/2010/main" val="4277103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1453" y="2710760"/>
            <a:ext cx="10515600" cy="1325563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IMPORTÂNCIA DO ESTUDO DO TEMA</a:t>
            </a:r>
          </a:p>
        </p:txBody>
      </p:sp>
    </p:spTree>
    <p:extLst>
      <p:ext uri="{BB962C8B-B14F-4D97-AF65-F5344CB8AC3E}">
        <p14:creationId xmlns:p14="http://schemas.microsoft.com/office/powerpoint/2010/main" val="1740600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OPINIÃO DO GRUPO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Concordamos com a Tese e que a obsolescência traz grandes problemas a sociedade 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Algumas das soluções podem trazer resultados, porém tem em sua aplicação dificuldades como interesses de pessoas que ganham dinheiro com esse sistema</a:t>
            </a:r>
          </a:p>
        </p:txBody>
      </p:sp>
    </p:spTree>
    <p:extLst>
      <p:ext uri="{BB962C8B-B14F-4D97-AF65-F5344CB8AC3E}">
        <p14:creationId xmlns:p14="http://schemas.microsoft.com/office/powerpoint/2010/main" val="2911787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 fontScale="70000" lnSpcReduction="20000"/>
          </a:bodyPr>
          <a:lstStyle/>
          <a:p>
            <a:pPr>
              <a:buFont typeface="Century Schoolbook" panose="02040604050505020304" pitchFamily="18" charset="0"/>
              <a:buChar char="♦"/>
            </a:pP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http://www.nytimes.com/2007/12/30/books/review/Greif-t.html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http://www.biografiasyvidas.com/biografia/p/packard.htm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http://www3.pucrs.br/pucrs/files/uni/poa/direito/graduacao/tcc/tcc2/trabalhos2013_2/marina_zanatta.pdf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http://www.ambito-juridico.com.br/site/index.php?n_link=revista_artigos_leitura&amp;artigo_id=3080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https://edisciplinas.usp.br/pluginfile.php/613783/mod_resource/content/1/Obsolescencia_planejada_Le_Monde_Diplomatique_set_2013.pdf</a:t>
            </a:r>
            <a:endParaRPr lang="pt-BR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PACKARD, V., Estratégia do desperdício, SP: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Ibrasa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1965.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- PADILHA, V.; BONIFÁCIO, R. Obsolescência planejada: armadilha silenciosa na sociedade de consumo. In: Le Monde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Diplomatique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Brasil, 02 de setembro de 2013.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78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8047" y="2087162"/>
            <a:ext cx="6547744" cy="1570438"/>
          </a:xfrm>
        </p:spPr>
        <p:txBody>
          <a:bodyPr>
            <a:noAutofit/>
          </a:bodyPr>
          <a:lstStyle/>
          <a:p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Obrigado !</a:t>
            </a:r>
          </a:p>
        </p:txBody>
      </p:sp>
    </p:spTree>
    <p:extLst>
      <p:ext uri="{BB962C8B-B14F-4D97-AF65-F5344CB8AC3E}">
        <p14:creationId xmlns:p14="http://schemas.microsoft.com/office/powerpoint/2010/main" val="127377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VANCE PACKARD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430928"/>
            <a:ext cx="10515600" cy="4351338"/>
          </a:xfrm>
        </p:spPr>
        <p:txBody>
          <a:bodyPr/>
          <a:lstStyle/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Nascido na Pensilvânia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Mestrado na Columbia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Graduate School of Journalism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Daily Times Center, Boston Daily Record, The American Magazine e Collier’s</a:t>
            </a:r>
            <a:endParaRPr lang="pt-BR" dirty="0"/>
          </a:p>
          <a:p>
            <a:pPr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Publicação de grande sucesso foi The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Hidden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Persuaders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azquotes.com/public/pictures/authors/b1/71/b171469408577331ee9f921b83990b50/53ccfae42bac2_vance_pack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11" y="440206"/>
            <a:ext cx="1737619" cy="173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555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TESE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9025" y="2002573"/>
            <a:ext cx="9718184" cy="3218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estratégia do desperdício e seus mecanismos são planejados para dar fluidez e ritmo ao consumo desenfreado, satisfazendo 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super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produção e o desejo de acúmulo de capital pelos produtores.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Consequentemente isso estimula uma sociedade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híper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consumidora, que explora deliberadamente os recursos naturais.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019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WAKE UP CALL</a:t>
            </a:r>
          </a:p>
        </p:txBody>
      </p:sp>
      <p:pic>
        <p:nvPicPr>
          <p:cNvPr id="4" name="jid2A7ldc_8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34748" y="1690688"/>
            <a:ext cx="6122504" cy="4591878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-1" y="6160874"/>
            <a:ext cx="12192001" cy="697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https://www.youtube.com/watch?v=jid2A7ldc_8</a:t>
            </a:r>
          </a:p>
        </p:txBody>
      </p:sp>
    </p:spTree>
    <p:extLst>
      <p:ext uri="{BB962C8B-B14F-4D97-AF65-F5344CB8AC3E}">
        <p14:creationId xmlns:p14="http://schemas.microsoft.com/office/powerpoint/2010/main" val="135620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02274" y="1746112"/>
            <a:ext cx="1098567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Century Schoolbook" panose="02040604050505020304" pitchFamily="18" charset="0"/>
              <a:buChar char="♦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Estados Unidos pós Guerra</a:t>
            </a:r>
          </a:p>
          <a:p>
            <a:pPr marL="514350" indent="-514350">
              <a:buFont typeface="Century Schoolbook" panose="02040604050505020304" pitchFamily="18" charset="0"/>
              <a:buChar char="♦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Century Schoolbook" panose="02040604050505020304" pitchFamily="18" charset="0"/>
              <a:buChar char="♦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“A produtividade é o fator central”</a:t>
            </a:r>
          </a:p>
          <a:p>
            <a:pPr marL="514350" indent="-514350">
              <a:buFont typeface="Century Schoolbook" panose="02040604050505020304" pitchFamily="18" charset="0"/>
              <a:buChar char="♦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Century Schoolbook" panose="02040604050505020304" pitchFamily="18" charset="0"/>
              <a:buChar char="♦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“O gigante da produção em massa só pode ser mantido no auge de sua força quando é possível satisfazer plena e continuamente seu voraz apetite... É absolutamente necessário que os produtos que saem das linhas de montagem de produção em massa sejam consumidos em ritmo igualmente rápido e não acumulados em estoques”. MAZUR, Paul.</a:t>
            </a:r>
          </a:p>
          <a:p>
            <a:pPr marL="514350" indent="-514350">
              <a:buFont typeface="Century Schoolbook" panose="02040604050505020304" pitchFamily="18" charset="0"/>
              <a:buChar char="♦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Century Schoolbook" panose="02040604050505020304" pitchFamily="18" charset="0"/>
              <a:buChar char="♦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Century Schoolbook" panose="02040604050505020304" pitchFamily="18" charset="0"/>
              <a:buChar char="♦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07593" y="399245"/>
            <a:ext cx="6375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CONTEXTUALIZAÇÃO</a:t>
            </a:r>
          </a:p>
        </p:txBody>
      </p:sp>
    </p:spTree>
    <p:extLst>
      <p:ext uri="{BB962C8B-B14F-4D97-AF65-F5344CB8AC3E}">
        <p14:creationId xmlns:p14="http://schemas.microsoft.com/office/powerpoint/2010/main" val="42718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7875" y="1656656"/>
            <a:ext cx="774771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“O problema central consistia em estimular maior desejo e criar novas necessidades”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Criação de pretextos plausíveis para comprar de cada produto mais do que pareça ser razoável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Questão do espírito de jogar fora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Obsolescência planejada: </a:t>
            </a:r>
            <a:r>
              <a:rPr lang="pt-BR" dirty="0" err="1"/>
              <a:t>desejabilidade</a:t>
            </a:r>
            <a:r>
              <a:rPr lang="pt-BR" dirty="0"/>
              <a:t>, qualidade ou funcionalidade.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1026" name="Picture 2" descr="http://meioambiente.culturamix.com/blog/wp-content/gallery/3-198/poluicao-dos-oceano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5" y="1656656"/>
            <a:ext cx="3085308" cy="250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1378" y="296214"/>
            <a:ext cx="6529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CONTEXTUALIZAÇÃO</a:t>
            </a:r>
          </a:p>
        </p:txBody>
      </p:sp>
    </p:spTree>
    <p:extLst>
      <p:ext uri="{BB962C8B-B14F-4D97-AF65-F5344CB8AC3E}">
        <p14:creationId xmlns:p14="http://schemas.microsoft.com/office/powerpoint/2010/main" val="2141435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OBSOLESCÊNCIA DE FUNÇÃO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Obsolescência tecnológica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Revolução industrial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Progresso visto como avanço tecnológico</a:t>
            </a:r>
          </a:p>
          <a:p>
            <a:pPr>
              <a:buFont typeface="Century Schoolbook" panose="02040604050505020304" pitchFamily="18" charset="0"/>
              <a:buChar char="♦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entury Schoolbook" panose="02040604050505020304" pitchFamily="18" charset="0"/>
              <a:buChar char="♦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Computadores e celulares</a:t>
            </a:r>
          </a:p>
        </p:txBody>
      </p:sp>
    </p:spTree>
    <p:extLst>
      <p:ext uri="{BB962C8B-B14F-4D97-AF65-F5344CB8AC3E}">
        <p14:creationId xmlns:p14="http://schemas.microsoft.com/office/powerpoint/2010/main" val="5523040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673</TotalTime>
  <Words>866</Words>
  <Application>Microsoft Office PowerPoint</Application>
  <PresentationFormat>Widescreen</PresentationFormat>
  <Paragraphs>200</Paragraphs>
  <Slides>34</Slides>
  <Notes>0</Notes>
  <HiddenSlides>0</HiddenSlides>
  <MMClips>2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Century Schoolbook</vt:lpstr>
      <vt:lpstr>Tema do Office</vt:lpstr>
      <vt:lpstr>Apresentação do PowerPoint</vt:lpstr>
      <vt:lpstr>GRUPO</vt:lpstr>
      <vt:lpstr>AGENDA</vt:lpstr>
      <vt:lpstr>VANCE PACKARD</vt:lpstr>
      <vt:lpstr>TESE</vt:lpstr>
      <vt:lpstr>WAKE UP CALL</vt:lpstr>
      <vt:lpstr>Apresentação do PowerPoint</vt:lpstr>
      <vt:lpstr>Apresentação do PowerPoint</vt:lpstr>
      <vt:lpstr>OBSOLESCÊNCIA DE FUNÇÃO</vt:lpstr>
      <vt:lpstr>OBSOLESCÊNCIA DE QUALIDADE</vt:lpstr>
      <vt:lpstr>OBSOLECÊNCIA DE DESEJABILIDADE</vt:lpstr>
      <vt:lpstr>OBSOLESCÊNCIA PROGRAMADA PERCEBIDA</vt:lpstr>
      <vt:lpstr>ARGUMENTAÇÃO – MANIPULAÇÃO DE CENÁRIO</vt:lpstr>
      <vt:lpstr>ARGUMENTAÇÃO - HEDONISMO</vt:lpstr>
      <vt:lpstr>ARGUMENTAÇÃO – A EDUCAÇÃO DO CONSUMO</vt:lpstr>
      <vt:lpstr>ARGUMENTAÇÃO – INDÚSTRIA AUTOMOBILÍSTICA </vt:lpstr>
      <vt:lpstr>ARGUMENTAÇÃO – INDÚSTRIA DE BENS DOMÉSTICOS </vt:lpstr>
      <vt:lpstr>ARGUMENTAÇÃO - PUBLICIDADE </vt:lpstr>
      <vt:lpstr>ARGUMENTAÇÃO – ESCASSEZ DE RECURSOS</vt:lpstr>
      <vt:lpstr>DINÂMICA</vt:lpstr>
      <vt:lpstr>DINÂMICA</vt:lpstr>
      <vt:lpstr>EVOLUÇÃO DOS SMARTPHONES</vt:lpstr>
      <vt:lpstr>ALDOUS HUXLEY</vt:lpstr>
      <vt:lpstr>AUTORES CORRELATOS AO TEMA</vt:lpstr>
      <vt:lpstr>ÓTICA DO DIREITO AMBIENTAL </vt:lpstr>
      <vt:lpstr>SOLUÇÕES PROPOSTAS PELO AUTOR</vt:lpstr>
      <vt:lpstr>SOLUÇÕES PROPOSTAS PELO AUTOR</vt:lpstr>
      <vt:lpstr>PONTOS FORTES</vt:lpstr>
      <vt:lpstr>PONTOS FRACOS</vt:lpstr>
      <vt:lpstr>CONCLUSÕES A PARTIR DO TEXTO</vt:lpstr>
      <vt:lpstr>IMPORTÂNCIA DO ESTUDO DO TEMA</vt:lpstr>
      <vt:lpstr>OPINIÃO DO GRUPO</vt:lpstr>
      <vt:lpstr>REFERÊNCIAS</vt:lpstr>
      <vt:lpstr>Obrigado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Painel 5: A obsolescência programada na sociedade do efêmero</dc:title>
  <dc:creator>Elma</dc:creator>
  <cp:lastModifiedBy>Valquiria Padilha</cp:lastModifiedBy>
  <cp:revision>56</cp:revision>
  <dcterms:created xsi:type="dcterms:W3CDTF">2017-05-15T11:56:04Z</dcterms:created>
  <dcterms:modified xsi:type="dcterms:W3CDTF">2017-05-23T12:50:24Z</dcterms:modified>
</cp:coreProperties>
</file>