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notesMasterIdLst>
    <p:notesMasterId r:id="rId35"/>
  </p:notesMasterIdLst>
  <p:sldIdLst>
    <p:sldId id="313" r:id="rId2"/>
    <p:sldId id="288" r:id="rId3"/>
    <p:sldId id="290" r:id="rId4"/>
    <p:sldId id="314" r:id="rId5"/>
    <p:sldId id="292" r:id="rId6"/>
    <p:sldId id="315" r:id="rId7"/>
    <p:sldId id="316" r:id="rId8"/>
    <p:sldId id="317" r:id="rId9"/>
    <p:sldId id="318" r:id="rId10"/>
    <p:sldId id="319" r:id="rId11"/>
    <p:sldId id="320" r:id="rId12"/>
    <p:sldId id="300" r:id="rId13"/>
    <p:sldId id="301" r:id="rId14"/>
    <p:sldId id="302" r:id="rId15"/>
    <p:sldId id="304" r:id="rId16"/>
    <p:sldId id="303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321" r:id="rId26"/>
    <p:sldId id="323" r:id="rId27"/>
    <p:sldId id="324" r:id="rId28"/>
    <p:sldId id="325" r:id="rId29"/>
    <p:sldId id="328" r:id="rId30"/>
    <p:sldId id="329" r:id="rId31"/>
    <p:sldId id="330" r:id="rId32"/>
    <p:sldId id="331" r:id="rId33"/>
    <p:sldId id="332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24" autoAdjust="0"/>
    <p:restoredTop sz="94626" autoAdjust="0"/>
  </p:normalViewPr>
  <p:slideViewPr>
    <p:cSldViewPr>
      <p:cViewPr varScale="1">
        <p:scale>
          <a:sx n="83" d="100"/>
          <a:sy n="83" d="100"/>
        </p:scale>
        <p:origin x="114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11A15A-5E95-46BD-8A37-1B1B44904AB3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6EE110F0-F207-4EB7-867F-F80F8F69343D}">
      <dgm:prSet phldrT="[Texto]" custT="1"/>
      <dgm:spPr/>
      <dgm:t>
        <a:bodyPr/>
        <a:lstStyle/>
        <a:p>
          <a:r>
            <a:rPr lang="pt-BR" sz="2800" dirty="0"/>
            <a:t>Não-pagamento de tributo</a:t>
          </a:r>
        </a:p>
      </dgm:t>
    </dgm:pt>
    <dgm:pt modelId="{4537D04D-6ACF-454D-A0CD-4CDD94748887}" type="parTrans" cxnId="{9D577480-757B-4E7A-B2AF-1318B37DA23A}">
      <dgm:prSet/>
      <dgm:spPr/>
      <dgm:t>
        <a:bodyPr/>
        <a:lstStyle/>
        <a:p>
          <a:endParaRPr lang="pt-BR" sz="3100"/>
        </a:p>
      </dgm:t>
    </dgm:pt>
    <dgm:pt modelId="{3EA56195-3743-4367-9CB9-6AABD4FD676A}" type="sibTrans" cxnId="{9D577480-757B-4E7A-B2AF-1318B37DA23A}">
      <dgm:prSet/>
      <dgm:spPr/>
      <dgm:t>
        <a:bodyPr/>
        <a:lstStyle/>
        <a:p>
          <a:endParaRPr lang="pt-BR" sz="3100"/>
        </a:p>
      </dgm:t>
    </dgm:pt>
    <dgm:pt modelId="{D35AE3EE-C063-4501-9326-A5EEEABD71C7}">
      <dgm:prSet phldrT="[Texto]" custT="1"/>
      <dgm:spPr/>
      <dgm:t>
        <a:bodyPr/>
        <a:lstStyle/>
        <a:p>
          <a:r>
            <a:rPr lang="pt-BR" sz="2800" dirty="0"/>
            <a:t>Isenção</a:t>
          </a:r>
        </a:p>
      </dgm:t>
    </dgm:pt>
    <dgm:pt modelId="{F1D9F707-58F6-4C0A-844A-640D25EA01C5}" type="parTrans" cxnId="{8CCCEC9C-9206-465F-9315-146748708A88}">
      <dgm:prSet/>
      <dgm:spPr/>
      <dgm:t>
        <a:bodyPr/>
        <a:lstStyle/>
        <a:p>
          <a:endParaRPr lang="pt-BR" sz="3100"/>
        </a:p>
      </dgm:t>
    </dgm:pt>
    <dgm:pt modelId="{6075F10A-AF44-4512-BCAA-CF0D9D57003B}" type="sibTrans" cxnId="{8CCCEC9C-9206-465F-9315-146748708A88}">
      <dgm:prSet/>
      <dgm:spPr/>
      <dgm:t>
        <a:bodyPr/>
        <a:lstStyle/>
        <a:p>
          <a:endParaRPr lang="pt-BR" sz="3100"/>
        </a:p>
      </dgm:t>
    </dgm:pt>
    <dgm:pt modelId="{07D3908F-36B8-4B60-9485-2DA6CBEC9FEB}">
      <dgm:prSet phldrT="[Texto]" custT="1"/>
      <dgm:spPr/>
      <dgm:t>
        <a:bodyPr/>
        <a:lstStyle/>
        <a:p>
          <a:r>
            <a:rPr lang="pt-BR" sz="2800" dirty="0"/>
            <a:t>Lei</a:t>
          </a:r>
        </a:p>
      </dgm:t>
    </dgm:pt>
    <dgm:pt modelId="{9BDDEEE2-1266-4C94-A9AB-160D700E8C50}" type="parTrans" cxnId="{1588B5FF-3215-42DE-ADC9-F0C8B763A789}">
      <dgm:prSet/>
      <dgm:spPr/>
      <dgm:t>
        <a:bodyPr/>
        <a:lstStyle/>
        <a:p>
          <a:endParaRPr lang="pt-BR" sz="3100"/>
        </a:p>
      </dgm:t>
    </dgm:pt>
    <dgm:pt modelId="{BCCC9AE7-210E-4F04-8366-B9C797981858}" type="sibTrans" cxnId="{1588B5FF-3215-42DE-ADC9-F0C8B763A789}">
      <dgm:prSet/>
      <dgm:spPr/>
      <dgm:t>
        <a:bodyPr/>
        <a:lstStyle/>
        <a:p>
          <a:endParaRPr lang="pt-BR" sz="3100"/>
        </a:p>
      </dgm:t>
    </dgm:pt>
    <dgm:pt modelId="{5B2F9290-4CBE-4474-956C-1CF2A9017F72}">
      <dgm:prSet phldrT="[Texto]" custT="1"/>
      <dgm:spPr/>
      <dgm:t>
        <a:bodyPr/>
        <a:lstStyle/>
        <a:p>
          <a:r>
            <a:rPr lang="pt-BR" sz="2800" dirty="0"/>
            <a:t>Constituição</a:t>
          </a:r>
        </a:p>
      </dgm:t>
    </dgm:pt>
    <dgm:pt modelId="{26946545-CF41-4FFD-BE12-DA3F344B3119}" type="parTrans" cxnId="{6B9ADD33-9D25-434F-9A6E-5E9EAB3FB69E}">
      <dgm:prSet/>
      <dgm:spPr/>
      <dgm:t>
        <a:bodyPr/>
        <a:lstStyle/>
        <a:p>
          <a:endParaRPr lang="pt-BR" sz="3100"/>
        </a:p>
      </dgm:t>
    </dgm:pt>
    <dgm:pt modelId="{9ACE77A1-6B40-48C9-9270-CD12D0B8D230}" type="sibTrans" cxnId="{6B9ADD33-9D25-434F-9A6E-5E9EAB3FB69E}">
      <dgm:prSet/>
      <dgm:spPr/>
      <dgm:t>
        <a:bodyPr/>
        <a:lstStyle/>
        <a:p>
          <a:endParaRPr lang="pt-BR" sz="3100"/>
        </a:p>
      </dgm:t>
    </dgm:pt>
    <dgm:pt modelId="{E829AA49-DEDD-41BF-BCE6-AD3CF457998D}">
      <dgm:prSet phldrT="[Texto]" custT="1"/>
      <dgm:spPr/>
      <dgm:t>
        <a:bodyPr/>
        <a:lstStyle/>
        <a:p>
          <a:r>
            <a:rPr lang="pt-BR" sz="2800" dirty="0"/>
            <a:t>Imunidade</a:t>
          </a:r>
        </a:p>
      </dgm:t>
    </dgm:pt>
    <dgm:pt modelId="{C5C2B4EE-B657-45A8-A7A3-387203D73439}" type="sibTrans" cxnId="{60B6D50D-C250-479C-A353-CF06D6498FAC}">
      <dgm:prSet/>
      <dgm:spPr/>
      <dgm:t>
        <a:bodyPr/>
        <a:lstStyle/>
        <a:p>
          <a:endParaRPr lang="pt-BR" sz="3100"/>
        </a:p>
      </dgm:t>
    </dgm:pt>
    <dgm:pt modelId="{15FBB79B-219F-41C2-8374-87C76FBA7756}" type="parTrans" cxnId="{60B6D50D-C250-479C-A353-CF06D6498FAC}">
      <dgm:prSet/>
      <dgm:spPr/>
      <dgm:t>
        <a:bodyPr/>
        <a:lstStyle/>
        <a:p>
          <a:endParaRPr lang="pt-BR" sz="3100"/>
        </a:p>
      </dgm:t>
    </dgm:pt>
    <dgm:pt modelId="{D6856C15-8D87-0141-B5D5-D6334E5900B2}">
      <dgm:prSet phldrT="[Texto]" custT="1"/>
      <dgm:spPr/>
      <dgm:t>
        <a:bodyPr/>
        <a:lstStyle/>
        <a:p>
          <a:r>
            <a:rPr lang="pt-BR" sz="2800" dirty="0"/>
            <a:t>Não incidência</a:t>
          </a:r>
        </a:p>
      </dgm:t>
    </dgm:pt>
    <dgm:pt modelId="{A296246D-BDB1-A446-A448-A18D54101BE3}" type="parTrans" cxnId="{37037FB5-76C1-F148-BFA6-C074D73C2F2E}">
      <dgm:prSet/>
      <dgm:spPr/>
      <dgm:t>
        <a:bodyPr/>
        <a:lstStyle/>
        <a:p>
          <a:endParaRPr lang="pt-BR"/>
        </a:p>
      </dgm:t>
    </dgm:pt>
    <dgm:pt modelId="{D46B2B85-49A1-F54C-9ED9-0F1662870DF1}" type="sibTrans" cxnId="{37037FB5-76C1-F148-BFA6-C074D73C2F2E}">
      <dgm:prSet/>
      <dgm:spPr/>
      <dgm:t>
        <a:bodyPr/>
        <a:lstStyle/>
        <a:p>
          <a:endParaRPr lang="pt-BR"/>
        </a:p>
      </dgm:t>
    </dgm:pt>
    <dgm:pt modelId="{93ABC002-13D5-B749-BC0F-BF34005B52AC}">
      <dgm:prSet phldrT="[Texto]" custT="1"/>
      <dgm:spPr/>
      <dgm:t>
        <a:bodyPr/>
        <a:lstStyle/>
        <a:p>
          <a:r>
            <a:rPr lang="pt-BR" sz="2800" dirty="0"/>
            <a:t>Anistia</a:t>
          </a:r>
        </a:p>
      </dgm:t>
    </dgm:pt>
    <dgm:pt modelId="{8C90ECAB-BCD9-A54A-B73E-A60624D6E740}" type="parTrans" cxnId="{5F05A81E-3562-0C42-8C82-43EA53084AAA}">
      <dgm:prSet/>
      <dgm:spPr/>
      <dgm:t>
        <a:bodyPr/>
        <a:lstStyle/>
        <a:p>
          <a:endParaRPr lang="pt-BR"/>
        </a:p>
      </dgm:t>
    </dgm:pt>
    <dgm:pt modelId="{CFC8D0F4-8E5C-D24F-A77F-FA8FA1849F53}" type="sibTrans" cxnId="{5F05A81E-3562-0C42-8C82-43EA53084AAA}">
      <dgm:prSet/>
      <dgm:spPr/>
      <dgm:t>
        <a:bodyPr/>
        <a:lstStyle/>
        <a:p>
          <a:endParaRPr lang="pt-BR"/>
        </a:p>
      </dgm:t>
    </dgm:pt>
    <dgm:pt modelId="{93C236A3-D2A2-0C42-96DF-739B988EE064}">
      <dgm:prSet phldrT="[Texto]" custT="1"/>
      <dgm:spPr/>
      <dgm:t>
        <a:bodyPr/>
        <a:lstStyle/>
        <a:p>
          <a:r>
            <a:rPr lang="pt-BR" sz="2800" dirty="0"/>
            <a:t>Isenção</a:t>
          </a:r>
        </a:p>
      </dgm:t>
    </dgm:pt>
    <dgm:pt modelId="{576624ED-773C-3347-BB9A-18E6E2952662}" type="parTrans" cxnId="{778C5D54-972F-F44D-83F1-D29190319F88}">
      <dgm:prSet/>
      <dgm:spPr/>
      <dgm:t>
        <a:bodyPr/>
        <a:lstStyle/>
        <a:p>
          <a:endParaRPr lang="pt-BR"/>
        </a:p>
      </dgm:t>
    </dgm:pt>
    <dgm:pt modelId="{7CFBFD26-32AD-8C42-8FEB-760E243DF3BF}" type="sibTrans" cxnId="{778C5D54-972F-F44D-83F1-D29190319F88}">
      <dgm:prSet/>
      <dgm:spPr/>
      <dgm:t>
        <a:bodyPr/>
        <a:lstStyle/>
        <a:p>
          <a:endParaRPr lang="pt-BR"/>
        </a:p>
      </dgm:t>
    </dgm:pt>
    <dgm:pt modelId="{EC579794-56AF-8C41-9F45-7D8C88FE8789}">
      <dgm:prSet phldrT="[Texto]" custT="1"/>
      <dgm:spPr/>
      <dgm:t>
        <a:bodyPr/>
        <a:lstStyle/>
        <a:p>
          <a:r>
            <a:rPr lang="pt-BR" sz="2800" dirty="0"/>
            <a:t>Remição</a:t>
          </a:r>
        </a:p>
      </dgm:t>
    </dgm:pt>
    <dgm:pt modelId="{BC4C003D-845C-9141-B3F8-EF9C8E3CC3BF}" type="parTrans" cxnId="{07A38357-5A9A-B542-BC9C-6D290C40361A}">
      <dgm:prSet/>
      <dgm:spPr/>
      <dgm:t>
        <a:bodyPr/>
        <a:lstStyle/>
        <a:p>
          <a:endParaRPr lang="pt-BR"/>
        </a:p>
      </dgm:t>
    </dgm:pt>
    <dgm:pt modelId="{2493BA20-6E76-EC4A-A58E-D003F504AB49}" type="sibTrans" cxnId="{07A38357-5A9A-B542-BC9C-6D290C40361A}">
      <dgm:prSet/>
      <dgm:spPr/>
      <dgm:t>
        <a:bodyPr/>
        <a:lstStyle/>
        <a:p>
          <a:endParaRPr lang="pt-BR"/>
        </a:p>
      </dgm:t>
    </dgm:pt>
    <dgm:pt modelId="{9F5CD720-E8F2-ED43-822A-FE39A6BFA499}" type="pres">
      <dgm:prSet presAssocID="{E411A15A-5E95-46BD-8A37-1B1B44904AB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AB29E69-4039-3B4A-B962-7E72A0ED320F}" type="pres">
      <dgm:prSet presAssocID="{6EE110F0-F207-4EB7-867F-F80F8F69343D}" presName="root1" presStyleCnt="0"/>
      <dgm:spPr/>
    </dgm:pt>
    <dgm:pt modelId="{012A94C2-5769-3349-9FCF-D4399601B15A}" type="pres">
      <dgm:prSet presAssocID="{6EE110F0-F207-4EB7-867F-F80F8F69343D}" presName="LevelOneTextNode" presStyleLbl="node0" presStyleIdx="0" presStyleCnt="1">
        <dgm:presLayoutVars>
          <dgm:chPref val="3"/>
        </dgm:presLayoutVars>
      </dgm:prSet>
      <dgm:spPr/>
    </dgm:pt>
    <dgm:pt modelId="{AD77347D-E791-3141-993E-B1DE5E908D49}" type="pres">
      <dgm:prSet presAssocID="{6EE110F0-F207-4EB7-867F-F80F8F69343D}" presName="level2hierChild" presStyleCnt="0"/>
      <dgm:spPr/>
    </dgm:pt>
    <dgm:pt modelId="{E2F11DC4-DA97-104C-BE51-F262E9F278C5}" type="pres">
      <dgm:prSet presAssocID="{A296246D-BDB1-A446-A448-A18D54101BE3}" presName="conn2-1" presStyleLbl="parChTrans1D2" presStyleIdx="0" presStyleCnt="3"/>
      <dgm:spPr/>
    </dgm:pt>
    <dgm:pt modelId="{3764D80D-6C9C-A149-9821-B23E204120EA}" type="pres">
      <dgm:prSet presAssocID="{A296246D-BDB1-A446-A448-A18D54101BE3}" presName="connTx" presStyleLbl="parChTrans1D2" presStyleIdx="0" presStyleCnt="3"/>
      <dgm:spPr/>
    </dgm:pt>
    <dgm:pt modelId="{26586F3F-EFDB-5443-B784-F8665B6A2178}" type="pres">
      <dgm:prSet presAssocID="{D6856C15-8D87-0141-B5D5-D6334E5900B2}" presName="root2" presStyleCnt="0"/>
      <dgm:spPr/>
    </dgm:pt>
    <dgm:pt modelId="{D6206439-317C-A748-A171-E8FBE4307348}" type="pres">
      <dgm:prSet presAssocID="{D6856C15-8D87-0141-B5D5-D6334E5900B2}" presName="LevelTwoTextNode" presStyleLbl="node2" presStyleIdx="0" presStyleCnt="3" custScaleY="141865" custLinFactY="-9767" custLinFactNeighborX="1268" custLinFactNeighborY="-100000">
        <dgm:presLayoutVars>
          <dgm:chPref val="3"/>
        </dgm:presLayoutVars>
      </dgm:prSet>
      <dgm:spPr/>
    </dgm:pt>
    <dgm:pt modelId="{9E08698A-D0A0-F846-B384-B2B78A1553DC}" type="pres">
      <dgm:prSet presAssocID="{D6856C15-8D87-0141-B5D5-D6334E5900B2}" presName="level3hierChild" presStyleCnt="0"/>
      <dgm:spPr/>
    </dgm:pt>
    <dgm:pt modelId="{50A2EEE5-0EE3-BF4B-B457-B0347925BC14}" type="pres">
      <dgm:prSet presAssocID="{F1D9F707-58F6-4C0A-844A-640D25EA01C5}" presName="conn2-1" presStyleLbl="parChTrans1D2" presStyleIdx="1" presStyleCnt="3"/>
      <dgm:spPr/>
    </dgm:pt>
    <dgm:pt modelId="{47A9A2C5-B77A-BB4E-8149-C7246370D812}" type="pres">
      <dgm:prSet presAssocID="{F1D9F707-58F6-4C0A-844A-640D25EA01C5}" presName="connTx" presStyleLbl="parChTrans1D2" presStyleIdx="1" presStyleCnt="3"/>
      <dgm:spPr/>
    </dgm:pt>
    <dgm:pt modelId="{8634DD7B-AD02-194E-B315-1DAB729CED95}" type="pres">
      <dgm:prSet presAssocID="{D35AE3EE-C063-4501-9326-A5EEEABD71C7}" presName="root2" presStyleCnt="0"/>
      <dgm:spPr/>
    </dgm:pt>
    <dgm:pt modelId="{E143B67E-1A54-894E-9455-BF00817D11A0}" type="pres">
      <dgm:prSet presAssocID="{D35AE3EE-C063-4501-9326-A5EEEABD71C7}" presName="LevelTwoTextNode" presStyleLbl="node2" presStyleIdx="1" presStyleCnt="3" custScaleY="141865">
        <dgm:presLayoutVars>
          <dgm:chPref val="3"/>
        </dgm:presLayoutVars>
      </dgm:prSet>
      <dgm:spPr/>
    </dgm:pt>
    <dgm:pt modelId="{085151B7-6210-0D4C-8C1A-2EF69B9C85D8}" type="pres">
      <dgm:prSet presAssocID="{D35AE3EE-C063-4501-9326-A5EEEABD71C7}" presName="level3hierChild" presStyleCnt="0"/>
      <dgm:spPr/>
    </dgm:pt>
    <dgm:pt modelId="{6D42DEF3-3704-DB4D-9E18-93D58A5EA7EF}" type="pres">
      <dgm:prSet presAssocID="{9BDDEEE2-1266-4C94-A9AB-160D700E8C50}" presName="conn2-1" presStyleLbl="parChTrans1D3" presStyleIdx="0" presStyleCnt="2"/>
      <dgm:spPr/>
    </dgm:pt>
    <dgm:pt modelId="{3B8F7EBD-E3C3-0A46-B8B0-F010A132E9F0}" type="pres">
      <dgm:prSet presAssocID="{9BDDEEE2-1266-4C94-A9AB-160D700E8C50}" presName="connTx" presStyleLbl="parChTrans1D3" presStyleIdx="0" presStyleCnt="2"/>
      <dgm:spPr/>
    </dgm:pt>
    <dgm:pt modelId="{E40609DF-A8B7-004F-8695-B9FD5214C54F}" type="pres">
      <dgm:prSet presAssocID="{07D3908F-36B8-4B60-9485-2DA6CBEC9FEB}" presName="root2" presStyleCnt="0"/>
      <dgm:spPr/>
    </dgm:pt>
    <dgm:pt modelId="{77AD8389-DAF2-3D46-AF8C-DDD998ADEC4D}" type="pres">
      <dgm:prSet presAssocID="{07D3908F-36B8-4B60-9485-2DA6CBEC9FEB}" presName="LevelTwoTextNode" presStyleLbl="node3" presStyleIdx="0" presStyleCnt="2" custScaleY="141865">
        <dgm:presLayoutVars>
          <dgm:chPref val="3"/>
        </dgm:presLayoutVars>
      </dgm:prSet>
      <dgm:spPr/>
    </dgm:pt>
    <dgm:pt modelId="{B5FA24AD-AE7B-F344-A808-3DAF2E657A7D}" type="pres">
      <dgm:prSet presAssocID="{07D3908F-36B8-4B60-9485-2DA6CBEC9FEB}" presName="level3hierChild" presStyleCnt="0"/>
      <dgm:spPr/>
    </dgm:pt>
    <dgm:pt modelId="{2DE23555-ED4F-EC48-AF20-F7E1C77CC21D}" type="pres">
      <dgm:prSet presAssocID="{8C90ECAB-BCD9-A54A-B73E-A60624D6E740}" presName="conn2-1" presStyleLbl="parChTrans1D4" presStyleIdx="0" presStyleCnt="3"/>
      <dgm:spPr/>
    </dgm:pt>
    <dgm:pt modelId="{BBD80C3B-81C3-2647-B8DC-F436E03FFFDD}" type="pres">
      <dgm:prSet presAssocID="{8C90ECAB-BCD9-A54A-B73E-A60624D6E740}" presName="connTx" presStyleLbl="parChTrans1D4" presStyleIdx="0" presStyleCnt="3"/>
      <dgm:spPr/>
    </dgm:pt>
    <dgm:pt modelId="{C7785427-7242-4F4F-B630-652F425F48CA}" type="pres">
      <dgm:prSet presAssocID="{93ABC002-13D5-B749-BC0F-BF34005B52AC}" presName="root2" presStyleCnt="0"/>
      <dgm:spPr/>
    </dgm:pt>
    <dgm:pt modelId="{2F7CBBD8-DFC5-924F-B417-E2AF2B33FE71}" type="pres">
      <dgm:prSet presAssocID="{93ABC002-13D5-B749-BC0F-BF34005B52AC}" presName="LevelTwoTextNode" presStyleLbl="node4" presStyleIdx="0" presStyleCnt="3" custScaleY="141865">
        <dgm:presLayoutVars>
          <dgm:chPref val="3"/>
        </dgm:presLayoutVars>
      </dgm:prSet>
      <dgm:spPr/>
    </dgm:pt>
    <dgm:pt modelId="{E0973641-D48F-594F-9BA6-966C3C8FCFBC}" type="pres">
      <dgm:prSet presAssocID="{93ABC002-13D5-B749-BC0F-BF34005B52AC}" presName="level3hierChild" presStyleCnt="0"/>
      <dgm:spPr/>
    </dgm:pt>
    <dgm:pt modelId="{981EF476-B40C-A94E-AA1F-C7CED4CA358A}" type="pres">
      <dgm:prSet presAssocID="{576624ED-773C-3347-BB9A-18E6E2952662}" presName="conn2-1" presStyleLbl="parChTrans1D4" presStyleIdx="1" presStyleCnt="3"/>
      <dgm:spPr/>
    </dgm:pt>
    <dgm:pt modelId="{F20A39A8-75D8-3A4F-A2A1-A212D3DB686D}" type="pres">
      <dgm:prSet presAssocID="{576624ED-773C-3347-BB9A-18E6E2952662}" presName="connTx" presStyleLbl="parChTrans1D4" presStyleIdx="1" presStyleCnt="3"/>
      <dgm:spPr/>
    </dgm:pt>
    <dgm:pt modelId="{4C1DFCD7-ED6E-4E4E-B2FE-8CB60159D359}" type="pres">
      <dgm:prSet presAssocID="{93C236A3-D2A2-0C42-96DF-739B988EE064}" presName="root2" presStyleCnt="0"/>
      <dgm:spPr/>
    </dgm:pt>
    <dgm:pt modelId="{8EAA5E3D-57ED-4940-B89F-0E2C5198219D}" type="pres">
      <dgm:prSet presAssocID="{93C236A3-D2A2-0C42-96DF-739B988EE064}" presName="LevelTwoTextNode" presStyleLbl="node4" presStyleIdx="1" presStyleCnt="3" custScaleY="141865">
        <dgm:presLayoutVars>
          <dgm:chPref val="3"/>
        </dgm:presLayoutVars>
      </dgm:prSet>
      <dgm:spPr/>
    </dgm:pt>
    <dgm:pt modelId="{01E0E0D8-AD7B-B748-9559-944390955683}" type="pres">
      <dgm:prSet presAssocID="{93C236A3-D2A2-0C42-96DF-739B988EE064}" presName="level3hierChild" presStyleCnt="0"/>
      <dgm:spPr/>
    </dgm:pt>
    <dgm:pt modelId="{9DD58255-8753-754D-92EC-5B0210AEA214}" type="pres">
      <dgm:prSet presAssocID="{BC4C003D-845C-9141-B3F8-EF9C8E3CC3BF}" presName="conn2-1" presStyleLbl="parChTrans1D4" presStyleIdx="2" presStyleCnt="3"/>
      <dgm:spPr/>
    </dgm:pt>
    <dgm:pt modelId="{F3C1C539-B9AD-2D4B-A86D-F43C01575F32}" type="pres">
      <dgm:prSet presAssocID="{BC4C003D-845C-9141-B3F8-EF9C8E3CC3BF}" presName="connTx" presStyleLbl="parChTrans1D4" presStyleIdx="2" presStyleCnt="3"/>
      <dgm:spPr/>
    </dgm:pt>
    <dgm:pt modelId="{1043B0EE-97C1-CF47-8BF8-DD200B21E1DA}" type="pres">
      <dgm:prSet presAssocID="{EC579794-56AF-8C41-9F45-7D8C88FE8789}" presName="root2" presStyleCnt="0"/>
      <dgm:spPr/>
    </dgm:pt>
    <dgm:pt modelId="{50B1E354-8DFA-CC44-AD0A-1CCB53830CC0}" type="pres">
      <dgm:prSet presAssocID="{EC579794-56AF-8C41-9F45-7D8C88FE8789}" presName="LevelTwoTextNode" presStyleLbl="node4" presStyleIdx="2" presStyleCnt="3" custScaleY="141865">
        <dgm:presLayoutVars>
          <dgm:chPref val="3"/>
        </dgm:presLayoutVars>
      </dgm:prSet>
      <dgm:spPr/>
    </dgm:pt>
    <dgm:pt modelId="{EDDEF4CA-4445-BF4A-8C13-D822E5EA31F1}" type="pres">
      <dgm:prSet presAssocID="{EC579794-56AF-8C41-9F45-7D8C88FE8789}" presName="level3hierChild" presStyleCnt="0"/>
      <dgm:spPr/>
    </dgm:pt>
    <dgm:pt modelId="{C4744C4B-4DCC-4B44-99E8-18443C06AB8E}" type="pres">
      <dgm:prSet presAssocID="{15FBB79B-219F-41C2-8374-87C76FBA7756}" presName="conn2-1" presStyleLbl="parChTrans1D2" presStyleIdx="2" presStyleCnt="3"/>
      <dgm:spPr/>
    </dgm:pt>
    <dgm:pt modelId="{A27883C9-4FDB-6E4A-8053-B05280C31B90}" type="pres">
      <dgm:prSet presAssocID="{15FBB79B-219F-41C2-8374-87C76FBA7756}" presName="connTx" presStyleLbl="parChTrans1D2" presStyleIdx="2" presStyleCnt="3"/>
      <dgm:spPr/>
    </dgm:pt>
    <dgm:pt modelId="{4322BF3E-19BC-9E4D-80EA-FB68D030CC02}" type="pres">
      <dgm:prSet presAssocID="{E829AA49-DEDD-41BF-BCE6-AD3CF457998D}" presName="root2" presStyleCnt="0"/>
      <dgm:spPr/>
    </dgm:pt>
    <dgm:pt modelId="{AADFD33B-4C57-F84F-9346-CE4CCF6CB94F}" type="pres">
      <dgm:prSet presAssocID="{E829AA49-DEDD-41BF-BCE6-AD3CF457998D}" presName="LevelTwoTextNode" presStyleLbl="node2" presStyleIdx="2" presStyleCnt="3" custScaleY="141865" custLinFactY="1976" custLinFactNeighborX="1268" custLinFactNeighborY="100000">
        <dgm:presLayoutVars>
          <dgm:chPref val="3"/>
        </dgm:presLayoutVars>
      </dgm:prSet>
      <dgm:spPr/>
    </dgm:pt>
    <dgm:pt modelId="{8A292AF3-FF86-FC4B-A83D-3D450AD4AD65}" type="pres">
      <dgm:prSet presAssocID="{E829AA49-DEDD-41BF-BCE6-AD3CF457998D}" presName="level3hierChild" presStyleCnt="0"/>
      <dgm:spPr/>
    </dgm:pt>
    <dgm:pt modelId="{FE26A155-A08C-2B4B-9FDA-9D134BD3C1DA}" type="pres">
      <dgm:prSet presAssocID="{26946545-CF41-4FFD-BE12-DA3F344B3119}" presName="conn2-1" presStyleLbl="parChTrans1D3" presStyleIdx="1" presStyleCnt="2"/>
      <dgm:spPr/>
    </dgm:pt>
    <dgm:pt modelId="{B40D1DC5-1008-5646-B2FE-F963A5720429}" type="pres">
      <dgm:prSet presAssocID="{26946545-CF41-4FFD-BE12-DA3F344B3119}" presName="connTx" presStyleLbl="parChTrans1D3" presStyleIdx="1" presStyleCnt="2"/>
      <dgm:spPr/>
    </dgm:pt>
    <dgm:pt modelId="{39C09457-6409-C743-B69C-2254C41144A0}" type="pres">
      <dgm:prSet presAssocID="{5B2F9290-4CBE-4474-956C-1CF2A9017F72}" presName="root2" presStyleCnt="0"/>
      <dgm:spPr/>
    </dgm:pt>
    <dgm:pt modelId="{CC0B753A-EAF3-6A42-A33C-BCAD29C46A5D}" type="pres">
      <dgm:prSet presAssocID="{5B2F9290-4CBE-4474-956C-1CF2A9017F72}" presName="LevelTwoTextNode" presStyleLbl="node3" presStyleIdx="1" presStyleCnt="2" custScaleY="141865" custLinFactY="1976" custLinFactNeighborX="1268" custLinFactNeighborY="100000">
        <dgm:presLayoutVars>
          <dgm:chPref val="3"/>
        </dgm:presLayoutVars>
      </dgm:prSet>
      <dgm:spPr/>
    </dgm:pt>
    <dgm:pt modelId="{7999CC90-7FB2-3C49-9F60-D93876962A6D}" type="pres">
      <dgm:prSet presAssocID="{5B2F9290-4CBE-4474-956C-1CF2A9017F72}" presName="level3hierChild" presStyleCnt="0"/>
      <dgm:spPr/>
    </dgm:pt>
  </dgm:ptLst>
  <dgm:cxnLst>
    <dgm:cxn modelId="{A3F94309-905A-7E46-B627-B70178ADC1E1}" type="presOf" srcId="{5B2F9290-4CBE-4474-956C-1CF2A9017F72}" destId="{CC0B753A-EAF3-6A42-A33C-BCAD29C46A5D}" srcOrd="0" destOrd="0" presId="urn:microsoft.com/office/officeart/2008/layout/HorizontalMultiLevelHierarchy"/>
    <dgm:cxn modelId="{60B6D50D-C250-479C-A353-CF06D6498FAC}" srcId="{6EE110F0-F207-4EB7-867F-F80F8F69343D}" destId="{E829AA49-DEDD-41BF-BCE6-AD3CF457998D}" srcOrd="2" destOrd="0" parTransId="{15FBB79B-219F-41C2-8374-87C76FBA7756}" sibTransId="{C5C2B4EE-B657-45A8-A7A3-387203D73439}"/>
    <dgm:cxn modelId="{6E7C5818-B0E9-9C4A-8577-DCBA6F990BFD}" type="presOf" srcId="{93ABC002-13D5-B749-BC0F-BF34005B52AC}" destId="{2F7CBBD8-DFC5-924F-B417-E2AF2B33FE71}" srcOrd="0" destOrd="0" presId="urn:microsoft.com/office/officeart/2008/layout/HorizontalMultiLevelHierarchy"/>
    <dgm:cxn modelId="{5F05A81E-3562-0C42-8C82-43EA53084AAA}" srcId="{07D3908F-36B8-4B60-9485-2DA6CBEC9FEB}" destId="{93ABC002-13D5-B749-BC0F-BF34005B52AC}" srcOrd="0" destOrd="0" parTransId="{8C90ECAB-BCD9-A54A-B73E-A60624D6E740}" sibTransId="{CFC8D0F4-8E5C-D24F-A77F-FA8FA1849F53}"/>
    <dgm:cxn modelId="{87DFBD1E-6A88-9546-841C-8D7BEE67C06F}" type="presOf" srcId="{576624ED-773C-3347-BB9A-18E6E2952662}" destId="{981EF476-B40C-A94E-AA1F-C7CED4CA358A}" srcOrd="0" destOrd="0" presId="urn:microsoft.com/office/officeart/2008/layout/HorizontalMultiLevelHierarchy"/>
    <dgm:cxn modelId="{8F377A23-7E23-8041-AAFC-D08324605701}" type="presOf" srcId="{07D3908F-36B8-4B60-9485-2DA6CBEC9FEB}" destId="{77AD8389-DAF2-3D46-AF8C-DDD998ADEC4D}" srcOrd="0" destOrd="0" presId="urn:microsoft.com/office/officeart/2008/layout/HorizontalMultiLevelHierarchy"/>
    <dgm:cxn modelId="{C8DA462F-7F40-704B-9609-B7E04D5A8DD6}" type="presOf" srcId="{A296246D-BDB1-A446-A448-A18D54101BE3}" destId="{E2F11DC4-DA97-104C-BE51-F262E9F278C5}" srcOrd="0" destOrd="0" presId="urn:microsoft.com/office/officeart/2008/layout/HorizontalMultiLevelHierarchy"/>
    <dgm:cxn modelId="{6B9ADD33-9D25-434F-9A6E-5E9EAB3FB69E}" srcId="{E829AA49-DEDD-41BF-BCE6-AD3CF457998D}" destId="{5B2F9290-4CBE-4474-956C-1CF2A9017F72}" srcOrd="0" destOrd="0" parTransId="{26946545-CF41-4FFD-BE12-DA3F344B3119}" sibTransId="{9ACE77A1-6B40-48C9-9270-CD12D0B8D230}"/>
    <dgm:cxn modelId="{33950949-8E18-9845-9BA6-C1D34311BF0B}" type="presOf" srcId="{E411A15A-5E95-46BD-8A37-1B1B44904AB3}" destId="{9F5CD720-E8F2-ED43-822A-FE39A6BFA499}" srcOrd="0" destOrd="0" presId="urn:microsoft.com/office/officeart/2008/layout/HorizontalMultiLevelHierarchy"/>
    <dgm:cxn modelId="{778C5D54-972F-F44D-83F1-D29190319F88}" srcId="{07D3908F-36B8-4B60-9485-2DA6CBEC9FEB}" destId="{93C236A3-D2A2-0C42-96DF-739B988EE064}" srcOrd="1" destOrd="0" parTransId="{576624ED-773C-3347-BB9A-18E6E2952662}" sibTransId="{7CFBFD26-32AD-8C42-8FEB-760E243DF3BF}"/>
    <dgm:cxn modelId="{E9AA4555-DE4A-9C43-97C8-6193C15736BC}" type="presOf" srcId="{F1D9F707-58F6-4C0A-844A-640D25EA01C5}" destId="{50A2EEE5-0EE3-BF4B-B457-B0347925BC14}" srcOrd="0" destOrd="0" presId="urn:microsoft.com/office/officeart/2008/layout/HorizontalMultiLevelHierarchy"/>
    <dgm:cxn modelId="{07A38357-5A9A-B542-BC9C-6D290C40361A}" srcId="{07D3908F-36B8-4B60-9485-2DA6CBEC9FEB}" destId="{EC579794-56AF-8C41-9F45-7D8C88FE8789}" srcOrd="2" destOrd="0" parTransId="{BC4C003D-845C-9141-B3F8-EF9C8E3CC3BF}" sibTransId="{2493BA20-6E76-EC4A-A58E-D003F504AB49}"/>
    <dgm:cxn modelId="{35F8DF5A-6266-D043-BA01-C2C49E9E6F0A}" type="presOf" srcId="{9BDDEEE2-1266-4C94-A9AB-160D700E8C50}" destId="{3B8F7EBD-E3C3-0A46-B8B0-F010A132E9F0}" srcOrd="1" destOrd="0" presId="urn:microsoft.com/office/officeart/2008/layout/HorizontalMultiLevelHierarchy"/>
    <dgm:cxn modelId="{0C2E3D6B-18ED-B84E-98DA-B47EA679FEEC}" type="presOf" srcId="{D35AE3EE-C063-4501-9326-A5EEEABD71C7}" destId="{E143B67E-1A54-894E-9455-BF00817D11A0}" srcOrd="0" destOrd="0" presId="urn:microsoft.com/office/officeart/2008/layout/HorizontalMultiLevelHierarchy"/>
    <dgm:cxn modelId="{7F9DA06E-4DF0-614A-9DCE-1DF71334490D}" type="presOf" srcId="{BC4C003D-845C-9141-B3F8-EF9C8E3CC3BF}" destId="{9DD58255-8753-754D-92EC-5B0210AEA214}" srcOrd="0" destOrd="0" presId="urn:microsoft.com/office/officeart/2008/layout/HorizontalMultiLevelHierarchy"/>
    <dgm:cxn modelId="{6AEF2A71-F50D-FD42-AF54-037815867F6B}" type="presOf" srcId="{15FBB79B-219F-41C2-8374-87C76FBA7756}" destId="{A27883C9-4FDB-6E4A-8053-B05280C31B90}" srcOrd="1" destOrd="0" presId="urn:microsoft.com/office/officeart/2008/layout/HorizontalMultiLevelHierarchy"/>
    <dgm:cxn modelId="{402EE472-9F7E-0E4E-A9BB-181319CFCA96}" type="presOf" srcId="{BC4C003D-845C-9141-B3F8-EF9C8E3CC3BF}" destId="{F3C1C539-B9AD-2D4B-A86D-F43C01575F32}" srcOrd="1" destOrd="0" presId="urn:microsoft.com/office/officeart/2008/layout/HorizontalMultiLevelHierarchy"/>
    <dgm:cxn modelId="{A75C547D-0164-E24F-BED0-86F7E18E0723}" type="presOf" srcId="{D6856C15-8D87-0141-B5D5-D6334E5900B2}" destId="{D6206439-317C-A748-A171-E8FBE4307348}" srcOrd="0" destOrd="0" presId="urn:microsoft.com/office/officeart/2008/layout/HorizontalMultiLevelHierarchy"/>
    <dgm:cxn modelId="{9D577480-757B-4E7A-B2AF-1318B37DA23A}" srcId="{E411A15A-5E95-46BD-8A37-1B1B44904AB3}" destId="{6EE110F0-F207-4EB7-867F-F80F8F69343D}" srcOrd="0" destOrd="0" parTransId="{4537D04D-6ACF-454D-A0CD-4CDD94748887}" sibTransId="{3EA56195-3743-4367-9CB9-6AABD4FD676A}"/>
    <dgm:cxn modelId="{6D56D783-4780-3342-B1C6-1AF69AEE39BD}" type="presOf" srcId="{6EE110F0-F207-4EB7-867F-F80F8F69343D}" destId="{012A94C2-5769-3349-9FCF-D4399601B15A}" srcOrd="0" destOrd="0" presId="urn:microsoft.com/office/officeart/2008/layout/HorizontalMultiLevelHierarchy"/>
    <dgm:cxn modelId="{8CCCEC9C-9206-465F-9315-146748708A88}" srcId="{6EE110F0-F207-4EB7-867F-F80F8F69343D}" destId="{D35AE3EE-C063-4501-9326-A5EEEABD71C7}" srcOrd="1" destOrd="0" parTransId="{F1D9F707-58F6-4C0A-844A-640D25EA01C5}" sibTransId="{6075F10A-AF44-4512-BCAA-CF0D9D57003B}"/>
    <dgm:cxn modelId="{A56C369D-FEA1-6542-A5C8-305E66637AF4}" type="presOf" srcId="{8C90ECAB-BCD9-A54A-B73E-A60624D6E740}" destId="{2DE23555-ED4F-EC48-AF20-F7E1C77CC21D}" srcOrd="0" destOrd="0" presId="urn:microsoft.com/office/officeart/2008/layout/HorizontalMultiLevelHierarchy"/>
    <dgm:cxn modelId="{55C418A1-B0EF-0B45-8539-D63433D6A90D}" type="presOf" srcId="{E829AA49-DEDD-41BF-BCE6-AD3CF457998D}" destId="{AADFD33B-4C57-F84F-9346-CE4CCF6CB94F}" srcOrd="0" destOrd="0" presId="urn:microsoft.com/office/officeart/2008/layout/HorizontalMultiLevelHierarchy"/>
    <dgm:cxn modelId="{35F3E3A7-5D63-5747-A33A-D728DCB1B1CA}" type="presOf" srcId="{9BDDEEE2-1266-4C94-A9AB-160D700E8C50}" destId="{6D42DEF3-3704-DB4D-9E18-93D58A5EA7EF}" srcOrd="0" destOrd="0" presId="urn:microsoft.com/office/officeart/2008/layout/HorizontalMultiLevelHierarchy"/>
    <dgm:cxn modelId="{DEEA94AB-BDBB-C44A-AE15-27FCEAE79D54}" type="presOf" srcId="{EC579794-56AF-8C41-9F45-7D8C88FE8789}" destId="{50B1E354-8DFA-CC44-AD0A-1CCB53830CC0}" srcOrd="0" destOrd="0" presId="urn:microsoft.com/office/officeart/2008/layout/HorizontalMultiLevelHierarchy"/>
    <dgm:cxn modelId="{DEE250AF-A842-BD4F-8788-E07C464698D8}" type="presOf" srcId="{93C236A3-D2A2-0C42-96DF-739B988EE064}" destId="{8EAA5E3D-57ED-4940-B89F-0E2C5198219D}" srcOrd="0" destOrd="0" presId="urn:microsoft.com/office/officeart/2008/layout/HorizontalMultiLevelHierarchy"/>
    <dgm:cxn modelId="{37037FB5-76C1-F148-BFA6-C074D73C2F2E}" srcId="{6EE110F0-F207-4EB7-867F-F80F8F69343D}" destId="{D6856C15-8D87-0141-B5D5-D6334E5900B2}" srcOrd="0" destOrd="0" parTransId="{A296246D-BDB1-A446-A448-A18D54101BE3}" sibTransId="{D46B2B85-49A1-F54C-9ED9-0F1662870DF1}"/>
    <dgm:cxn modelId="{F6D7A4BE-C922-A74B-95FB-69C144BA9DB8}" type="presOf" srcId="{26946545-CF41-4FFD-BE12-DA3F344B3119}" destId="{B40D1DC5-1008-5646-B2FE-F963A5720429}" srcOrd="1" destOrd="0" presId="urn:microsoft.com/office/officeart/2008/layout/HorizontalMultiLevelHierarchy"/>
    <dgm:cxn modelId="{657435CF-2431-E64B-B2CA-93B4EAEB43E5}" type="presOf" srcId="{576624ED-773C-3347-BB9A-18E6E2952662}" destId="{F20A39A8-75D8-3A4F-A2A1-A212D3DB686D}" srcOrd="1" destOrd="0" presId="urn:microsoft.com/office/officeart/2008/layout/HorizontalMultiLevelHierarchy"/>
    <dgm:cxn modelId="{99B378D7-C4C1-8842-A772-3A9B2BFBCC50}" type="presOf" srcId="{A296246D-BDB1-A446-A448-A18D54101BE3}" destId="{3764D80D-6C9C-A149-9821-B23E204120EA}" srcOrd="1" destOrd="0" presId="urn:microsoft.com/office/officeart/2008/layout/HorizontalMultiLevelHierarchy"/>
    <dgm:cxn modelId="{0B31F2DC-5D70-F842-BCD0-1D61CD6FE774}" type="presOf" srcId="{26946545-CF41-4FFD-BE12-DA3F344B3119}" destId="{FE26A155-A08C-2B4B-9FDA-9D134BD3C1DA}" srcOrd="0" destOrd="0" presId="urn:microsoft.com/office/officeart/2008/layout/HorizontalMultiLevelHierarchy"/>
    <dgm:cxn modelId="{7D712CE2-0799-9F40-B813-96B2A91424DA}" type="presOf" srcId="{15FBB79B-219F-41C2-8374-87C76FBA7756}" destId="{C4744C4B-4DCC-4B44-99E8-18443C06AB8E}" srcOrd="0" destOrd="0" presId="urn:microsoft.com/office/officeart/2008/layout/HorizontalMultiLevelHierarchy"/>
    <dgm:cxn modelId="{E0002BE6-D423-0949-8333-D3549561A6BC}" type="presOf" srcId="{8C90ECAB-BCD9-A54A-B73E-A60624D6E740}" destId="{BBD80C3B-81C3-2647-B8DC-F436E03FFFDD}" srcOrd="1" destOrd="0" presId="urn:microsoft.com/office/officeart/2008/layout/HorizontalMultiLevelHierarchy"/>
    <dgm:cxn modelId="{CF11F5E9-5554-A84E-87AC-F65B58A34CBD}" type="presOf" srcId="{F1D9F707-58F6-4C0A-844A-640D25EA01C5}" destId="{47A9A2C5-B77A-BB4E-8149-C7246370D812}" srcOrd="1" destOrd="0" presId="urn:microsoft.com/office/officeart/2008/layout/HorizontalMultiLevelHierarchy"/>
    <dgm:cxn modelId="{1588B5FF-3215-42DE-ADC9-F0C8B763A789}" srcId="{D35AE3EE-C063-4501-9326-A5EEEABD71C7}" destId="{07D3908F-36B8-4B60-9485-2DA6CBEC9FEB}" srcOrd="0" destOrd="0" parTransId="{9BDDEEE2-1266-4C94-A9AB-160D700E8C50}" sibTransId="{BCCC9AE7-210E-4F04-8366-B9C797981858}"/>
    <dgm:cxn modelId="{13AEC52E-E0C4-F849-9094-49847023F7E8}" type="presParOf" srcId="{9F5CD720-E8F2-ED43-822A-FE39A6BFA499}" destId="{1AB29E69-4039-3B4A-B962-7E72A0ED320F}" srcOrd="0" destOrd="0" presId="urn:microsoft.com/office/officeart/2008/layout/HorizontalMultiLevelHierarchy"/>
    <dgm:cxn modelId="{2F2BED7E-B314-684C-A724-9BA11D64A1D9}" type="presParOf" srcId="{1AB29E69-4039-3B4A-B962-7E72A0ED320F}" destId="{012A94C2-5769-3349-9FCF-D4399601B15A}" srcOrd="0" destOrd="0" presId="urn:microsoft.com/office/officeart/2008/layout/HorizontalMultiLevelHierarchy"/>
    <dgm:cxn modelId="{E6EB5987-EDBC-BB41-9C3D-ABEA7E432C94}" type="presParOf" srcId="{1AB29E69-4039-3B4A-B962-7E72A0ED320F}" destId="{AD77347D-E791-3141-993E-B1DE5E908D49}" srcOrd="1" destOrd="0" presId="urn:microsoft.com/office/officeart/2008/layout/HorizontalMultiLevelHierarchy"/>
    <dgm:cxn modelId="{FE72660C-CF7C-B747-9077-10B8D4052C8D}" type="presParOf" srcId="{AD77347D-E791-3141-993E-B1DE5E908D49}" destId="{E2F11DC4-DA97-104C-BE51-F262E9F278C5}" srcOrd="0" destOrd="0" presId="urn:microsoft.com/office/officeart/2008/layout/HorizontalMultiLevelHierarchy"/>
    <dgm:cxn modelId="{E7811DA9-83CB-7047-86F5-C9672807647F}" type="presParOf" srcId="{E2F11DC4-DA97-104C-BE51-F262E9F278C5}" destId="{3764D80D-6C9C-A149-9821-B23E204120EA}" srcOrd="0" destOrd="0" presId="urn:microsoft.com/office/officeart/2008/layout/HorizontalMultiLevelHierarchy"/>
    <dgm:cxn modelId="{7D04FA40-BEBD-3148-874F-49737D43C467}" type="presParOf" srcId="{AD77347D-E791-3141-993E-B1DE5E908D49}" destId="{26586F3F-EFDB-5443-B784-F8665B6A2178}" srcOrd="1" destOrd="0" presId="urn:microsoft.com/office/officeart/2008/layout/HorizontalMultiLevelHierarchy"/>
    <dgm:cxn modelId="{5914BB57-05B4-5D4B-A972-B1269E7C4A94}" type="presParOf" srcId="{26586F3F-EFDB-5443-B784-F8665B6A2178}" destId="{D6206439-317C-A748-A171-E8FBE4307348}" srcOrd="0" destOrd="0" presId="urn:microsoft.com/office/officeart/2008/layout/HorizontalMultiLevelHierarchy"/>
    <dgm:cxn modelId="{FA465BA1-1503-BA48-9F6C-91B419256BB0}" type="presParOf" srcId="{26586F3F-EFDB-5443-B784-F8665B6A2178}" destId="{9E08698A-D0A0-F846-B384-B2B78A1553DC}" srcOrd="1" destOrd="0" presId="urn:microsoft.com/office/officeart/2008/layout/HorizontalMultiLevelHierarchy"/>
    <dgm:cxn modelId="{6DED7DCD-7D96-A748-8315-171F8BEFD8B6}" type="presParOf" srcId="{AD77347D-E791-3141-993E-B1DE5E908D49}" destId="{50A2EEE5-0EE3-BF4B-B457-B0347925BC14}" srcOrd="2" destOrd="0" presId="urn:microsoft.com/office/officeart/2008/layout/HorizontalMultiLevelHierarchy"/>
    <dgm:cxn modelId="{33AFC098-B719-0742-AB03-2365B610DF7B}" type="presParOf" srcId="{50A2EEE5-0EE3-BF4B-B457-B0347925BC14}" destId="{47A9A2C5-B77A-BB4E-8149-C7246370D812}" srcOrd="0" destOrd="0" presId="urn:microsoft.com/office/officeart/2008/layout/HorizontalMultiLevelHierarchy"/>
    <dgm:cxn modelId="{7E553A0F-8C80-7949-9CBA-951720F8F17F}" type="presParOf" srcId="{AD77347D-E791-3141-993E-B1DE5E908D49}" destId="{8634DD7B-AD02-194E-B315-1DAB729CED95}" srcOrd="3" destOrd="0" presId="urn:microsoft.com/office/officeart/2008/layout/HorizontalMultiLevelHierarchy"/>
    <dgm:cxn modelId="{8A50A5B4-5373-8041-8C7C-4E71E4C6BD59}" type="presParOf" srcId="{8634DD7B-AD02-194E-B315-1DAB729CED95}" destId="{E143B67E-1A54-894E-9455-BF00817D11A0}" srcOrd="0" destOrd="0" presId="urn:microsoft.com/office/officeart/2008/layout/HorizontalMultiLevelHierarchy"/>
    <dgm:cxn modelId="{D6BD8779-7271-C84D-9120-72C43C041F10}" type="presParOf" srcId="{8634DD7B-AD02-194E-B315-1DAB729CED95}" destId="{085151B7-6210-0D4C-8C1A-2EF69B9C85D8}" srcOrd="1" destOrd="0" presId="urn:microsoft.com/office/officeart/2008/layout/HorizontalMultiLevelHierarchy"/>
    <dgm:cxn modelId="{3DC388F1-48C6-EB43-8B78-9C3A8860E9A2}" type="presParOf" srcId="{085151B7-6210-0D4C-8C1A-2EF69B9C85D8}" destId="{6D42DEF3-3704-DB4D-9E18-93D58A5EA7EF}" srcOrd="0" destOrd="0" presId="urn:microsoft.com/office/officeart/2008/layout/HorizontalMultiLevelHierarchy"/>
    <dgm:cxn modelId="{359A34C1-86BD-3645-9B98-AD634ABCB28E}" type="presParOf" srcId="{6D42DEF3-3704-DB4D-9E18-93D58A5EA7EF}" destId="{3B8F7EBD-E3C3-0A46-B8B0-F010A132E9F0}" srcOrd="0" destOrd="0" presId="urn:microsoft.com/office/officeart/2008/layout/HorizontalMultiLevelHierarchy"/>
    <dgm:cxn modelId="{51F72C99-687E-F24B-A6B9-6B5CEB0C8678}" type="presParOf" srcId="{085151B7-6210-0D4C-8C1A-2EF69B9C85D8}" destId="{E40609DF-A8B7-004F-8695-B9FD5214C54F}" srcOrd="1" destOrd="0" presId="urn:microsoft.com/office/officeart/2008/layout/HorizontalMultiLevelHierarchy"/>
    <dgm:cxn modelId="{980AA7C8-BEAE-A848-95A3-FE21B50F55BE}" type="presParOf" srcId="{E40609DF-A8B7-004F-8695-B9FD5214C54F}" destId="{77AD8389-DAF2-3D46-AF8C-DDD998ADEC4D}" srcOrd="0" destOrd="0" presId="urn:microsoft.com/office/officeart/2008/layout/HorizontalMultiLevelHierarchy"/>
    <dgm:cxn modelId="{1C1F6196-55CE-064C-BBCC-71538EB1EDF9}" type="presParOf" srcId="{E40609DF-A8B7-004F-8695-B9FD5214C54F}" destId="{B5FA24AD-AE7B-F344-A808-3DAF2E657A7D}" srcOrd="1" destOrd="0" presId="urn:microsoft.com/office/officeart/2008/layout/HorizontalMultiLevelHierarchy"/>
    <dgm:cxn modelId="{BD61F130-2A3C-BB49-8671-97A9DDDD96E1}" type="presParOf" srcId="{B5FA24AD-AE7B-F344-A808-3DAF2E657A7D}" destId="{2DE23555-ED4F-EC48-AF20-F7E1C77CC21D}" srcOrd="0" destOrd="0" presId="urn:microsoft.com/office/officeart/2008/layout/HorizontalMultiLevelHierarchy"/>
    <dgm:cxn modelId="{7DEE6614-59A2-A346-A373-E13DEF6B53AC}" type="presParOf" srcId="{2DE23555-ED4F-EC48-AF20-F7E1C77CC21D}" destId="{BBD80C3B-81C3-2647-B8DC-F436E03FFFDD}" srcOrd="0" destOrd="0" presId="urn:microsoft.com/office/officeart/2008/layout/HorizontalMultiLevelHierarchy"/>
    <dgm:cxn modelId="{8A09DA4F-031E-F943-8539-00F147FA93F6}" type="presParOf" srcId="{B5FA24AD-AE7B-F344-A808-3DAF2E657A7D}" destId="{C7785427-7242-4F4F-B630-652F425F48CA}" srcOrd="1" destOrd="0" presId="urn:microsoft.com/office/officeart/2008/layout/HorizontalMultiLevelHierarchy"/>
    <dgm:cxn modelId="{426203C2-2796-CE40-A6FD-B4C4FBE52A0E}" type="presParOf" srcId="{C7785427-7242-4F4F-B630-652F425F48CA}" destId="{2F7CBBD8-DFC5-924F-B417-E2AF2B33FE71}" srcOrd="0" destOrd="0" presId="urn:microsoft.com/office/officeart/2008/layout/HorizontalMultiLevelHierarchy"/>
    <dgm:cxn modelId="{FDDE244E-E419-5A43-9736-16D824E76556}" type="presParOf" srcId="{C7785427-7242-4F4F-B630-652F425F48CA}" destId="{E0973641-D48F-594F-9BA6-966C3C8FCFBC}" srcOrd="1" destOrd="0" presId="urn:microsoft.com/office/officeart/2008/layout/HorizontalMultiLevelHierarchy"/>
    <dgm:cxn modelId="{5437CE55-8A86-124C-BABF-8997CD1D5ED2}" type="presParOf" srcId="{B5FA24AD-AE7B-F344-A808-3DAF2E657A7D}" destId="{981EF476-B40C-A94E-AA1F-C7CED4CA358A}" srcOrd="2" destOrd="0" presId="urn:microsoft.com/office/officeart/2008/layout/HorizontalMultiLevelHierarchy"/>
    <dgm:cxn modelId="{9550320B-292A-384A-A9F0-03C7438BDF0C}" type="presParOf" srcId="{981EF476-B40C-A94E-AA1F-C7CED4CA358A}" destId="{F20A39A8-75D8-3A4F-A2A1-A212D3DB686D}" srcOrd="0" destOrd="0" presId="urn:microsoft.com/office/officeart/2008/layout/HorizontalMultiLevelHierarchy"/>
    <dgm:cxn modelId="{06CA9EDF-B2A3-BF46-A05D-D76BF3997766}" type="presParOf" srcId="{B5FA24AD-AE7B-F344-A808-3DAF2E657A7D}" destId="{4C1DFCD7-ED6E-4E4E-B2FE-8CB60159D359}" srcOrd="3" destOrd="0" presId="urn:microsoft.com/office/officeart/2008/layout/HorizontalMultiLevelHierarchy"/>
    <dgm:cxn modelId="{A2B14DBD-53A2-F94E-94CE-9F259A90C964}" type="presParOf" srcId="{4C1DFCD7-ED6E-4E4E-B2FE-8CB60159D359}" destId="{8EAA5E3D-57ED-4940-B89F-0E2C5198219D}" srcOrd="0" destOrd="0" presId="urn:microsoft.com/office/officeart/2008/layout/HorizontalMultiLevelHierarchy"/>
    <dgm:cxn modelId="{AC72F02B-9A17-9749-A7EB-E87B5BC94954}" type="presParOf" srcId="{4C1DFCD7-ED6E-4E4E-B2FE-8CB60159D359}" destId="{01E0E0D8-AD7B-B748-9559-944390955683}" srcOrd="1" destOrd="0" presId="urn:microsoft.com/office/officeart/2008/layout/HorizontalMultiLevelHierarchy"/>
    <dgm:cxn modelId="{F88EE828-67D0-2643-82CA-48A950D07C9B}" type="presParOf" srcId="{B5FA24AD-AE7B-F344-A808-3DAF2E657A7D}" destId="{9DD58255-8753-754D-92EC-5B0210AEA214}" srcOrd="4" destOrd="0" presId="urn:microsoft.com/office/officeart/2008/layout/HorizontalMultiLevelHierarchy"/>
    <dgm:cxn modelId="{D5795CF8-3B5D-044F-AD8F-4702C05AC2B4}" type="presParOf" srcId="{9DD58255-8753-754D-92EC-5B0210AEA214}" destId="{F3C1C539-B9AD-2D4B-A86D-F43C01575F32}" srcOrd="0" destOrd="0" presId="urn:microsoft.com/office/officeart/2008/layout/HorizontalMultiLevelHierarchy"/>
    <dgm:cxn modelId="{9F886DAE-BFA4-E54A-A84C-182FAB63269C}" type="presParOf" srcId="{B5FA24AD-AE7B-F344-A808-3DAF2E657A7D}" destId="{1043B0EE-97C1-CF47-8BF8-DD200B21E1DA}" srcOrd="5" destOrd="0" presId="urn:microsoft.com/office/officeart/2008/layout/HorizontalMultiLevelHierarchy"/>
    <dgm:cxn modelId="{597482CE-EB2B-5C40-9CA8-9F7F8740090A}" type="presParOf" srcId="{1043B0EE-97C1-CF47-8BF8-DD200B21E1DA}" destId="{50B1E354-8DFA-CC44-AD0A-1CCB53830CC0}" srcOrd="0" destOrd="0" presId="urn:microsoft.com/office/officeart/2008/layout/HorizontalMultiLevelHierarchy"/>
    <dgm:cxn modelId="{BB4C45E2-A69C-064B-B573-4D82FA12507E}" type="presParOf" srcId="{1043B0EE-97C1-CF47-8BF8-DD200B21E1DA}" destId="{EDDEF4CA-4445-BF4A-8C13-D822E5EA31F1}" srcOrd="1" destOrd="0" presId="urn:microsoft.com/office/officeart/2008/layout/HorizontalMultiLevelHierarchy"/>
    <dgm:cxn modelId="{A9EEB318-714F-A34C-9B7D-07FB99FDB5DC}" type="presParOf" srcId="{AD77347D-E791-3141-993E-B1DE5E908D49}" destId="{C4744C4B-4DCC-4B44-99E8-18443C06AB8E}" srcOrd="4" destOrd="0" presId="urn:microsoft.com/office/officeart/2008/layout/HorizontalMultiLevelHierarchy"/>
    <dgm:cxn modelId="{53480B84-132E-1C4A-ADC7-7D750FCBDD15}" type="presParOf" srcId="{C4744C4B-4DCC-4B44-99E8-18443C06AB8E}" destId="{A27883C9-4FDB-6E4A-8053-B05280C31B90}" srcOrd="0" destOrd="0" presId="urn:microsoft.com/office/officeart/2008/layout/HorizontalMultiLevelHierarchy"/>
    <dgm:cxn modelId="{1D966ECB-B042-F648-8C06-EACA399055C4}" type="presParOf" srcId="{AD77347D-E791-3141-993E-B1DE5E908D49}" destId="{4322BF3E-19BC-9E4D-80EA-FB68D030CC02}" srcOrd="5" destOrd="0" presId="urn:microsoft.com/office/officeart/2008/layout/HorizontalMultiLevelHierarchy"/>
    <dgm:cxn modelId="{12F4B7A2-EEF1-E34D-BD5E-695480433E87}" type="presParOf" srcId="{4322BF3E-19BC-9E4D-80EA-FB68D030CC02}" destId="{AADFD33B-4C57-F84F-9346-CE4CCF6CB94F}" srcOrd="0" destOrd="0" presId="urn:microsoft.com/office/officeart/2008/layout/HorizontalMultiLevelHierarchy"/>
    <dgm:cxn modelId="{B8198B22-BBB0-2D4A-9657-2EB441E56707}" type="presParOf" srcId="{4322BF3E-19BC-9E4D-80EA-FB68D030CC02}" destId="{8A292AF3-FF86-FC4B-A83D-3D450AD4AD65}" srcOrd="1" destOrd="0" presId="urn:microsoft.com/office/officeart/2008/layout/HorizontalMultiLevelHierarchy"/>
    <dgm:cxn modelId="{FE359EA3-C506-554F-A768-E2C9A33A79B3}" type="presParOf" srcId="{8A292AF3-FF86-FC4B-A83D-3D450AD4AD65}" destId="{FE26A155-A08C-2B4B-9FDA-9D134BD3C1DA}" srcOrd="0" destOrd="0" presId="urn:microsoft.com/office/officeart/2008/layout/HorizontalMultiLevelHierarchy"/>
    <dgm:cxn modelId="{F044EC97-C0DC-4643-9B71-482D0C007370}" type="presParOf" srcId="{FE26A155-A08C-2B4B-9FDA-9D134BD3C1DA}" destId="{B40D1DC5-1008-5646-B2FE-F963A5720429}" srcOrd="0" destOrd="0" presId="urn:microsoft.com/office/officeart/2008/layout/HorizontalMultiLevelHierarchy"/>
    <dgm:cxn modelId="{F6639949-0D3C-474A-B636-8A10DFA4A859}" type="presParOf" srcId="{8A292AF3-FF86-FC4B-A83D-3D450AD4AD65}" destId="{39C09457-6409-C743-B69C-2254C41144A0}" srcOrd="1" destOrd="0" presId="urn:microsoft.com/office/officeart/2008/layout/HorizontalMultiLevelHierarchy"/>
    <dgm:cxn modelId="{F1A7AB75-EED5-1743-8C24-DE61203D6094}" type="presParOf" srcId="{39C09457-6409-C743-B69C-2254C41144A0}" destId="{CC0B753A-EAF3-6A42-A33C-BCAD29C46A5D}" srcOrd="0" destOrd="0" presId="urn:microsoft.com/office/officeart/2008/layout/HorizontalMultiLevelHierarchy"/>
    <dgm:cxn modelId="{2A017E27-227C-9745-A09F-4A6544EE922E}" type="presParOf" srcId="{39C09457-6409-C743-B69C-2254C41144A0}" destId="{7999CC90-7FB2-3C49-9F60-D93876962A6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26A155-A08C-2B4B-9FDA-9D134BD3C1DA}">
      <dsp:nvSpPr>
        <dsp:cNvPr id="0" name=""/>
        <dsp:cNvSpPr/>
      </dsp:nvSpPr>
      <dsp:spPr>
        <a:xfrm>
          <a:off x="3266266" y="4635359"/>
          <a:ext cx="42966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9668" y="4572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3470358" y="4670338"/>
        <a:ext cx="21483" cy="21483"/>
      </dsp:txXfrm>
    </dsp:sp>
    <dsp:sp modelId="{C4744C4B-4DCC-4B44-99E8-18443C06AB8E}">
      <dsp:nvSpPr>
        <dsp:cNvPr id="0" name=""/>
        <dsp:cNvSpPr/>
      </dsp:nvSpPr>
      <dsp:spPr>
        <a:xfrm>
          <a:off x="661012" y="2920217"/>
          <a:ext cx="456909" cy="1760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8454" y="0"/>
              </a:lnTo>
              <a:lnTo>
                <a:pt x="228454" y="1760862"/>
              </a:lnTo>
              <a:lnTo>
                <a:pt x="456909" y="176086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00" kern="1200"/>
        </a:p>
      </dsp:txBody>
      <dsp:txXfrm>
        <a:off x="843988" y="3755169"/>
        <a:ext cx="90958" cy="90958"/>
      </dsp:txXfrm>
    </dsp:sp>
    <dsp:sp modelId="{9DD58255-8753-754D-92EC-5B0210AEA214}">
      <dsp:nvSpPr>
        <dsp:cNvPr id="0" name=""/>
        <dsp:cNvSpPr/>
      </dsp:nvSpPr>
      <dsp:spPr>
        <a:xfrm>
          <a:off x="5817037" y="2920217"/>
          <a:ext cx="429668" cy="10929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4834" y="0"/>
              </a:lnTo>
              <a:lnTo>
                <a:pt x="214834" y="1092937"/>
              </a:lnTo>
              <a:lnTo>
                <a:pt x="429668" y="109293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6002512" y="3437326"/>
        <a:ext cx="58718" cy="58718"/>
      </dsp:txXfrm>
    </dsp:sp>
    <dsp:sp modelId="{981EF476-B40C-A94E-AA1F-C7CED4CA358A}">
      <dsp:nvSpPr>
        <dsp:cNvPr id="0" name=""/>
        <dsp:cNvSpPr/>
      </dsp:nvSpPr>
      <dsp:spPr>
        <a:xfrm>
          <a:off x="5817037" y="2874497"/>
          <a:ext cx="42966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9668" y="4572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6021130" y="2909475"/>
        <a:ext cx="21483" cy="21483"/>
      </dsp:txXfrm>
    </dsp:sp>
    <dsp:sp modelId="{2DE23555-ED4F-EC48-AF20-F7E1C77CC21D}">
      <dsp:nvSpPr>
        <dsp:cNvPr id="0" name=""/>
        <dsp:cNvSpPr/>
      </dsp:nvSpPr>
      <dsp:spPr>
        <a:xfrm>
          <a:off x="5817037" y="1827280"/>
          <a:ext cx="429668" cy="1092937"/>
        </a:xfrm>
        <a:custGeom>
          <a:avLst/>
          <a:gdLst/>
          <a:ahLst/>
          <a:cxnLst/>
          <a:rect l="0" t="0" r="0" b="0"/>
          <a:pathLst>
            <a:path>
              <a:moveTo>
                <a:pt x="0" y="1092937"/>
              </a:moveTo>
              <a:lnTo>
                <a:pt x="214834" y="1092937"/>
              </a:lnTo>
              <a:lnTo>
                <a:pt x="214834" y="0"/>
              </a:lnTo>
              <a:lnTo>
                <a:pt x="429668" y="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6002512" y="2344389"/>
        <a:ext cx="58718" cy="58718"/>
      </dsp:txXfrm>
    </dsp:sp>
    <dsp:sp modelId="{6D42DEF3-3704-DB4D-9E18-93D58A5EA7EF}">
      <dsp:nvSpPr>
        <dsp:cNvPr id="0" name=""/>
        <dsp:cNvSpPr/>
      </dsp:nvSpPr>
      <dsp:spPr>
        <a:xfrm>
          <a:off x="3239025" y="2874497"/>
          <a:ext cx="42966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9668" y="4572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3443117" y="2909475"/>
        <a:ext cx="21483" cy="21483"/>
      </dsp:txXfrm>
    </dsp:sp>
    <dsp:sp modelId="{50A2EEE5-0EE3-BF4B-B457-B0347925BC14}">
      <dsp:nvSpPr>
        <dsp:cNvPr id="0" name=""/>
        <dsp:cNvSpPr/>
      </dsp:nvSpPr>
      <dsp:spPr>
        <a:xfrm>
          <a:off x="661012" y="2874497"/>
          <a:ext cx="42966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9668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865105" y="2909475"/>
        <a:ext cx="21483" cy="21483"/>
      </dsp:txXfrm>
    </dsp:sp>
    <dsp:sp modelId="{E2F11DC4-DA97-104C-BE51-F262E9F278C5}">
      <dsp:nvSpPr>
        <dsp:cNvPr id="0" name=""/>
        <dsp:cNvSpPr/>
      </dsp:nvSpPr>
      <dsp:spPr>
        <a:xfrm>
          <a:off x="661012" y="1108325"/>
          <a:ext cx="456909" cy="1811892"/>
        </a:xfrm>
        <a:custGeom>
          <a:avLst/>
          <a:gdLst/>
          <a:ahLst/>
          <a:cxnLst/>
          <a:rect l="0" t="0" r="0" b="0"/>
          <a:pathLst>
            <a:path>
              <a:moveTo>
                <a:pt x="0" y="1811892"/>
              </a:moveTo>
              <a:lnTo>
                <a:pt x="228454" y="1811892"/>
              </a:lnTo>
              <a:lnTo>
                <a:pt x="228454" y="0"/>
              </a:lnTo>
              <a:lnTo>
                <a:pt x="456909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00" kern="1200"/>
        </a:p>
      </dsp:txBody>
      <dsp:txXfrm>
        <a:off x="842752" y="1967556"/>
        <a:ext cx="93430" cy="93430"/>
      </dsp:txXfrm>
    </dsp:sp>
    <dsp:sp modelId="{012A94C2-5769-3349-9FCF-D4399601B15A}">
      <dsp:nvSpPr>
        <dsp:cNvPr id="0" name=""/>
        <dsp:cNvSpPr/>
      </dsp:nvSpPr>
      <dsp:spPr>
        <a:xfrm rot="16200000">
          <a:off x="-1390117" y="2592726"/>
          <a:ext cx="3447277" cy="654982"/>
        </a:xfrm>
        <a:prstGeom prst="rect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1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Não-pagamento de tributo</a:t>
          </a:r>
        </a:p>
      </dsp:txBody>
      <dsp:txXfrm>
        <a:off x="-1390117" y="2592726"/>
        <a:ext cx="3447277" cy="654982"/>
      </dsp:txXfrm>
    </dsp:sp>
    <dsp:sp modelId="{D6206439-317C-A748-A171-E8FBE4307348}">
      <dsp:nvSpPr>
        <dsp:cNvPr id="0" name=""/>
        <dsp:cNvSpPr/>
      </dsp:nvSpPr>
      <dsp:spPr>
        <a:xfrm>
          <a:off x="1117922" y="643729"/>
          <a:ext cx="2148343" cy="929191"/>
        </a:xfrm>
        <a:prstGeom prst="rect">
          <a:avLst/>
        </a:prstGeom>
        <a:blipFill rotWithShape="1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2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Não incidência</a:t>
          </a:r>
        </a:p>
      </dsp:txBody>
      <dsp:txXfrm>
        <a:off x="1117922" y="643729"/>
        <a:ext cx="2148343" cy="929191"/>
      </dsp:txXfrm>
    </dsp:sp>
    <dsp:sp modelId="{E143B67E-1A54-894E-9455-BF00817D11A0}">
      <dsp:nvSpPr>
        <dsp:cNvPr id="0" name=""/>
        <dsp:cNvSpPr/>
      </dsp:nvSpPr>
      <dsp:spPr>
        <a:xfrm>
          <a:off x="1090681" y="2455621"/>
          <a:ext cx="2148343" cy="929191"/>
        </a:xfrm>
        <a:prstGeom prst="rect">
          <a:avLst/>
        </a:prstGeom>
        <a:blipFill rotWithShape="1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2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Isenção</a:t>
          </a:r>
        </a:p>
      </dsp:txBody>
      <dsp:txXfrm>
        <a:off x="1090681" y="2455621"/>
        <a:ext cx="2148343" cy="929191"/>
      </dsp:txXfrm>
    </dsp:sp>
    <dsp:sp modelId="{77AD8389-DAF2-3D46-AF8C-DDD998ADEC4D}">
      <dsp:nvSpPr>
        <dsp:cNvPr id="0" name=""/>
        <dsp:cNvSpPr/>
      </dsp:nvSpPr>
      <dsp:spPr>
        <a:xfrm>
          <a:off x="3668693" y="2455621"/>
          <a:ext cx="2148343" cy="929191"/>
        </a:xfrm>
        <a:prstGeom prst="rect">
          <a:avLst/>
        </a:prstGeom>
        <a:blipFill rotWithShape="1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3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Lei</a:t>
          </a:r>
        </a:p>
      </dsp:txBody>
      <dsp:txXfrm>
        <a:off x="3668693" y="2455621"/>
        <a:ext cx="2148343" cy="929191"/>
      </dsp:txXfrm>
    </dsp:sp>
    <dsp:sp modelId="{2F7CBBD8-DFC5-924F-B417-E2AF2B33FE71}">
      <dsp:nvSpPr>
        <dsp:cNvPr id="0" name=""/>
        <dsp:cNvSpPr/>
      </dsp:nvSpPr>
      <dsp:spPr>
        <a:xfrm>
          <a:off x="6246706" y="1362684"/>
          <a:ext cx="2148343" cy="929191"/>
        </a:xfrm>
        <a:prstGeom prst="rect">
          <a:avLst/>
        </a:prstGeom>
        <a:blipFill rotWithShape="1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4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Anistia</a:t>
          </a:r>
        </a:p>
      </dsp:txBody>
      <dsp:txXfrm>
        <a:off x="6246706" y="1362684"/>
        <a:ext cx="2148343" cy="929191"/>
      </dsp:txXfrm>
    </dsp:sp>
    <dsp:sp modelId="{8EAA5E3D-57ED-4940-B89F-0E2C5198219D}">
      <dsp:nvSpPr>
        <dsp:cNvPr id="0" name=""/>
        <dsp:cNvSpPr/>
      </dsp:nvSpPr>
      <dsp:spPr>
        <a:xfrm>
          <a:off x="6246706" y="2455621"/>
          <a:ext cx="2148343" cy="929191"/>
        </a:xfrm>
        <a:prstGeom prst="rect">
          <a:avLst/>
        </a:prstGeom>
        <a:blipFill rotWithShape="1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4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Isenção</a:t>
          </a:r>
        </a:p>
      </dsp:txBody>
      <dsp:txXfrm>
        <a:off x="6246706" y="2455621"/>
        <a:ext cx="2148343" cy="929191"/>
      </dsp:txXfrm>
    </dsp:sp>
    <dsp:sp modelId="{50B1E354-8DFA-CC44-AD0A-1CCB53830CC0}">
      <dsp:nvSpPr>
        <dsp:cNvPr id="0" name=""/>
        <dsp:cNvSpPr/>
      </dsp:nvSpPr>
      <dsp:spPr>
        <a:xfrm>
          <a:off x="6246706" y="3548558"/>
          <a:ext cx="2148343" cy="929191"/>
        </a:xfrm>
        <a:prstGeom prst="rect">
          <a:avLst/>
        </a:prstGeom>
        <a:blipFill rotWithShape="1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4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Remição</a:t>
          </a:r>
        </a:p>
      </dsp:txBody>
      <dsp:txXfrm>
        <a:off x="6246706" y="3548558"/>
        <a:ext cx="2148343" cy="929191"/>
      </dsp:txXfrm>
    </dsp:sp>
    <dsp:sp modelId="{AADFD33B-4C57-F84F-9346-CE4CCF6CB94F}">
      <dsp:nvSpPr>
        <dsp:cNvPr id="0" name=""/>
        <dsp:cNvSpPr/>
      </dsp:nvSpPr>
      <dsp:spPr>
        <a:xfrm>
          <a:off x="1117922" y="4216484"/>
          <a:ext cx="2148343" cy="929191"/>
        </a:xfrm>
        <a:prstGeom prst="rect">
          <a:avLst/>
        </a:prstGeom>
        <a:blipFill rotWithShape="1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2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Imunidade</a:t>
          </a:r>
        </a:p>
      </dsp:txBody>
      <dsp:txXfrm>
        <a:off x="1117922" y="4216484"/>
        <a:ext cx="2148343" cy="929191"/>
      </dsp:txXfrm>
    </dsp:sp>
    <dsp:sp modelId="{CC0B753A-EAF3-6A42-A33C-BCAD29C46A5D}">
      <dsp:nvSpPr>
        <dsp:cNvPr id="0" name=""/>
        <dsp:cNvSpPr/>
      </dsp:nvSpPr>
      <dsp:spPr>
        <a:xfrm>
          <a:off x="3695934" y="4216484"/>
          <a:ext cx="2148343" cy="929191"/>
        </a:xfrm>
        <a:prstGeom prst="rect">
          <a:avLst/>
        </a:prstGeom>
        <a:blipFill rotWithShape="1">
          <a:blip xmlns:r="http://schemas.openxmlformats.org/officeDocument/2006/relationships" r:embed="rId1">
            <a:duotone>
              <a:schemeClr val="accent3">
                <a:hueOff val="0"/>
                <a:satOff val="0"/>
                <a:lumOff val="0"/>
                <a:alphaOff val="0"/>
                <a:tint val="70000"/>
                <a:shade val="63000"/>
              </a:schemeClr>
              <a:schemeClr val="accent3">
                <a:hueOff val="0"/>
                <a:satOff val="0"/>
                <a:lumOff val="0"/>
                <a:alphaOff val="0"/>
                <a:tint val="10000"/>
                <a:satMod val="15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Constituição</a:t>
          </a:r>
        </a:p>
      </dsp:txBody>
      <dsp:txXfrm>
        <a:off x="3695934" y="4216484"/>
        <a:ext cx="2148343" cy="9291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FC89EF7B-69D2-934D-82D4-B596E9377D3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ED21126-92D7-2F43-B682-706F584AE74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E48B7D-08B1-0B4B-9FAB-5E735CF2B0D1}" type="datetimeFigureOut">
              <a:rPr lang="pt-BR"/>
              <a:pPr>
                <a:defRPr/>
              </a:pPr>
              <a:t>11/05/2020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A2C553A9-B77B-6E44-B615-74EDDB68295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A1F63024-2E87-2049-B271-5309295AFC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FD7582E-B86D-CB46-8224-E73140784AB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11FFDF1-9C64-9A43-AEFB-978DDA2B79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5E8FEAB-290F-0C41-86F5-8D55694182B1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9CBDD0F6-02E5-A045-905E-CC2AA1D3FF3F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14664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D0F6-02E5-A045-905E-CC2AA1D3FF3F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48194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D0F6-02E5-A045-905E-CC2AA1D3FF3F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62988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D0F6-02E5-A045-905E-CC2AA1D3FF3F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9869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3C4858F2-BEAC-1647-9B3E-644D6FCD6A4B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5346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4EB2-A8C8-CC49-A83B-056492DC5779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66634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0835-28B7-1344-80B5-ACEAAE0793BB}" type="slidenum">
              <a:rPr lang="pt-BR" altLang="pt-BR" smtClean="0"/>
              <a:pPr/>
              <a:t>‹nº›</a:t>
            </a:fld>
            <a:endParaRPr lang="pt-BR" alt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747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D0F6-02E5-A045-905E-CC2AA1D3FF3F}" type="slidenum">
              <a:rPr lang="pt-BR" altLang="pt-BR" smtClean="0"/>
              <a:pPr/>
              <a:t>‹nº›</a:t>
            </a:fld>
            <a:endParaRPr lang="pt-BR" alt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DD0F6-02E5-A045-905E-CC2AA1D3FF3F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68184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95A85-9CCC-8144-A48F-14181AF76195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26537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CC2B7-29B8-CB4B-9E6A-21D386A9BEE1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80682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
Segundo nível
Terceiro nível
Quarto nível
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9CBDD0F6-02E5-A045-905E-CC2AA1D3FF3F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93374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f.jus.br/portal/cms/verNoticiaDetalhe.asp?idConteudo=441499&amp;caixaBusca=N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E9DB72-B31C-694C-86C5-A46150D254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Competência tributária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AEC5C3-E44C-8E45-8058-917E7F524F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Limitações ao poder de tributar: incidência, não-incidência, imunidade e isenção</a:t>
            </a:r>
          </a:p>
          <a:p>
            <a:r>
              <a:rPr lang="pt-BR" dirty="0"/>
              <a:t>Imunidades tributárias</a:t>
            </a:r>
          </a:p>
        </p:txBody>
      </p:sp>
    </p:spTree>
    <p:extLst>
      <p:ext uri="{BB962C8B-B14F-4D97-AF65-F5344CB8AC3E}">
        <p14:creationId xmlns:p14="http://schemas.microsoft.com/office/powerpoint/2010/main" val="3998849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75F382-8694-BE45-A1A3-38D724AB1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2 imunidade dos templos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BFD25EB-E576-1B45-A580-F7422EFA7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32737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sz="2400" b="1" u="sng" dirty="0"/>
              <a:t>Teoria “clássico-ampliativa”</a:t>
            </a:r>
          </a:p>
          <a:p>
            <a:pPr>
              <a:buNone/>
              <a:defRPr/>
            </a:pPr>
            <a:r>
              <a:rPr lang="pt-BR" sz="2400" dirty="0"/>
              <a:t>TEMPLO é tudo o que direta ou indiretamente viabiliza o culto. Abrange os anexos ao templo. Ex.: casa do religioso, veículo usado na difusão do trabalho.</a:t>
            </a:r>
          </a:p>
          <a:p>
            <a:pPr>
              <a:defRPr/>
            </a:pPr>
            <a:r>
              <a:rPr lang="pt-BR" sz="2400" b="1" u="sng" dirty="0"/>
              <a:t>Teoria moderna</a:t>
            </a:r>
          </a:p>
          <a:p>
            <a:pPr>
              <a:buNone/>
              <a:defRPr/>
            </a:pPr>
            <a:r>
              <a:rPr lang="pt-BR" sz="2400" dirty="0"/>
              <a:t>TEMPLO é ENTIDADE (instituição, Igreja). Abrange todas as manifestações relevantes ao fenômeno tributário, que tendem à difusão do culto.</a:t>
            </a:r>
          </a:p>
        </p:txBody>
      </p:sp>
    </p:spTree>
    <p:extLst>
      <p:ext uri="{BB962C8B-B14F-4D97-AF65-F5344CB8AC3E}">
        <p14:creationId xmlns:p14="http://schemas.microsoft.com/office/powerpoint/2010/main" val="3353697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75F382-8694-BE45-A1A3-38D724AB1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235480"/>
            <a:ext cx="7772400" cy="1609344"/>
          </a:xfrm>
        </p:spPr>
        <p:txBody>
          <a:bodyPr/>
          <a:lstStyle/>
          <a:p>
            <a:r>
              <a:rPr lang="pt-BR" dirty="0"/>
              <a:t>2 imunidade dos templos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BFD25EB-E576-1B45-A580-F7422EFA7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61540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defRPr/>
            </a:pPr>
            <a:r>
              <a:rPr lang="pt-BR" sz="2400" b="1" u="sng" dirty="0"/>
              <a:t>Requisitos: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  <a:defRPr/>
            </a:pPr>
            <a:r>
              <a:rPr lang="pt-BR" sz="2400" dirty="0"/>
              <a:t>Prova de que a renda extra seja aplicada na finalidade essencial;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  <a:defRPr/>
            </a:pPr>
            <a:r>
              <a:rPr lang="pt-BR" sz="2400" dirty="0"/>
              <a:t>Prova de que não há ofensa à livre concorrência.</a:t>
            </a:r>
          </a:p>
          <a:p>
            <a:pPr>
              <a:lnSpc>
                <a:spcPct val="110000"/>
              </a:lnSpc>
              <a:defRPr/>
            </a:pPr>
            <a:r>
              <a:rPr lang="pt-BR" sz="2400" dirty="0"/>
              <a:t>Súmula 724 do STF: “Ainda quando alugado a terceiros, permanece imune ao IPTU o imóvel pertencente a qualquer das entidades referidas no art. 150, VI, </a:t>
            </a:r>
            <a:r>
              <a:rPr lang="pt-BR" sz="2400" dirty="0" err="1"/>
              <a:t>c</a:t>
            </a:r>
            <a:r>
              <a:rPr lang="pt-BR" sz="2400" dirty="0"/>
              <a:t>, da Constituição, desde que o valor dos aluguéis seja aplicado nas atividades essenciais de tais entidades.”</a:t>
            </a:r>
          </a:p>
          <a:p>
            <a:pPr>
              <a:lnSpc>
                <a:spcPct val="110000"/>
              </a:lnSpc>
              <a:defRPr/>
            </a:pPr>
            <a:r>
              <a:rPr lang="pt-BR" sz="2400" dirty="0"/>
              <a:t>O posicionamento mais recente do STF é pela não incidência do ICMS nas operações executadas pelas entidades de assistência social e, por analogia, pelas Igrejas.</a:t>
            </a:r>
          </a:p>
        </p:txBody>
      </p:sp>
    </p:spTree>
    <p:extLst>
      <p:ext uri="{BB962C8B-B14F-4D97-AF65-F5344CB8AC3E}">
        <p14:creationId xmlns:p14="http://schemas.microsoft.com/office/powerpoint/2010/main" val="2838733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AF58A7-E739-054E-8DA3-BB1D7B810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pt-BR" dirty="0"/>
              <a:t>3 IMUNIDADES PARA PARTIDOS POLÍTICOS, ENTIDADES SINDICAIS DE TRABALHADORES, INSTITUIÇÕES DE EDUCAÇÃO E ENTIDADES DE ASSISTÊNCIA SOCIAL.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AA6E48C-03C7-1146-8431-D3E208E282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6688DB-E578-E445-B974-0DD626453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114" y="18905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pt-BR" dirty="0"/>
              <a:t>3.1 Partidos políticos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67D488E-2CCA-C747-88AB-55F1DE97F4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19" y="1340768"/>
            <a:ext cx="8749605" cy="523148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defRPr/>
            </a:pPr>
            <a:r>
              <a:rPr lang="pt-BR" sz="2400" dirty="0"/>
              <a:t>Elemento teleológico: liberdade política (art. 17 CF)</a:t>
            </a:r>
          </a:p>
          <a:p>
            <a:pPr>
              <a:lnSpc>
                <a:spcPct val="150000"/>
              </a:lnSpc>
              <a:defRPr/>
            </a:pPr>
            <a:r>
              <a:rPr lang="pt-BR" sz="2400" dirty="0"/>
              <a:t>A imunidade só abrange os partidos devidamente registrados no Tribunal Superior Eleitoral (art. 17, § 2º). Os partidos clandestinos que apregoem finalidades dissonantes do regime democrático não terão direito à imunidade.</a:t>
            </a:r>
          </a:p>
          <a:p>
            <a:pPr>
              <a:lnSpc>
                <a:spcPct val="150000"/>
              </a:lnSpc>
              <a:defRPr/>
            </a:pPr>
            <a:r>
              <a:rPr lang="pt-BR" sz="2400" dirty="0"/>
              <a:t>Tal imunidade alcança também as fundações atreladas aos partidos políticos (ex. fundação Pedroso Horta, PMDB). Esta disposição foi inserida com a CF/88.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09CCF1-A4A3-9A43-8775-3B5FB6612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312" y="216020"/>
            <a:ext cx="8243888" cy="160934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dirty="0"/>
              <a:t>3.2 Entidades Sindicais de Trabalhadores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BFDD031-6557-B94D-9F54-2A84C3746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700808"/>
            <a:ext cx="8786813" cy="494288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defRPr/>
            </a:pPr>
            <a:r>
              <a:rPr lang="pt-BR" sz="2400" dirty="0"/>
              <a:t>A imunidade protege tão somente os sindicatos dos empregados, isto é, as entidades obreiras. Os sindicatos patronais ou dos empregadores receberão a tributação com normalidade.</a:t>
            </a:r>
          </a:p>
          <a:p>
            <a:pPr>
              <a:lnSpc>
                <a:spcPct val="150000"/>
              </a:lnSpc>
              <a:defRPr/>
            </a:pPr>
            <a:r>
              <a:rPr lang="pt-BR" sz="2400" dirty="0"/>
              <a:t>RAZÃO: proteção da liberdade sindical, com vistas ao fortalecimento do lado mais fragilizado (</a:t>
            </a:r>
            <a:r>
              <a:rPr lang="pt-BR" sz="2400" dirty="0" err="1"/>
              <a:t>hipossuficiente</a:t>
            </a:r>
            <a:r>
              <a:rPr lang="pt-BR" sz="2400" dirty="0"/>
              <a:t>) da relação laboral, o empregado. </a:t>
            </a:r>
          </a:p>
          <a:p>
            <a:pPr>
              <a:lnSpc>
                <a:spcPct val="150000"/>
              </a:lnSpc>
              <a:defRPr/>
            </a:pPr>
            <a:r>
              <a:rPr lang="pt-BR" sz="2400" dirty="0"/>
              <a:t>A proteção alcança também as Federações (= 5 sindicatos) e as confederações (= 3 Federações).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D4837D-212B-184E-AD54-2576C11B4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1490"/>
            <a:ext cx="7772400" cy="1609344"/>
          </a:xfrm>
        </p:spPr>
        <p:txBody>
          <a:bodyPr/>
          <a:lstStyle/>
          <a:p>
            <a:pPr>
              <a:defRPr/>
            </a:pPr>
            <a:r>
              <a:rPr lang="pt-BR" dirty="0"/>
              <a:t>3.3 Instituições de Educação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269E653-1F09-5145-85D9-F59412057F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pt-BR" sz="2400" dirty="0"/>
              <a:t>A imunidade visa difundir o ensino e a cultura (arts. 205, 208 e 214, CF)</a:t>
            </a:r>
          </a:p>
          <a:p>
            <a:pPr>
              <a:lnSpc>
                <a:spcPct val="100000"/>
              </a:lnSpc>
              <a:defRPr/>
            </a:pPr>
            <a:r>
              <a:rPr lang="pt-BR" sz="2400" dirty="0"/>
              <a:t>Abrange todos os tipos de ensino, escolas, universidades, cursos de idiomas, etc.</a:t>
            </a:r>
          </a:p>
          <a:p>
            <a:pPr>
              <a:lnSpc>
                <a:spcPct val="100000"/>
              </a:lnSpc>
              <a:defRPr/>
            </a:pPr>
            <a:r>
              <a:rPr lang="pt-BR" sz="2400" dirty="0"/>
              <a:t>O ensino é a transmissão de conhecimento que veicula a Educação. </a:t>
            </a:r>
          </a:p>
          <a:p>
            <a:pPr>
              <a:lnSpc>
                <a:spcPct val="100000"/>
              </a:lnSpc>
              <a:defRPr/>
            </a:pPr>
            <a:r>
              <a:rPr lang="pt-BR" sz="2400" dirty="0"/>
              <a:t>Inclui a proteção à educação formal ou curricular (escolas, faculdades, universidades) e à educação informal ou extracurricular (bibliotecas, museus, centros de estudo).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C52B57-9B5B-2344-A98F-092775E82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pt-BR" dirty="0"/>
              <a:t>3.4 Entidades Beneficentes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6FDDA21-C540-D344-AED0-ECDB07A59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1143000"/>
            <a:ext cx="8401050" cy="49831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pt-BR" sz="2400" dirty="0"/>
              <a:t>Elemento teleológico: proteção à assistência social (art. 203, CF)</a:t>
            </a:r>
          </a:p>
          <a:p>
            <a:pPr>
              <a:lnSpc>
                <a:spcPct val="100000"/>
              </a:lnSpc>
              <a:defRPr/>
            </a:pPr>
            <a:r>
              <a:rPr lang="pt-BR" sz="2400" dirty="0"/>
              <a:t>A entidade beneficente pode realizar bazares e fruir a imunidade desde que cumpra o art. 14 do </a:t>
            </a:r>
            <a:r>
              <a:rPr lang="pt-BR" sz="2400" dirty="0" err="1"/>
              <a:t>CTN</a:t>
            </a:r>
            <a:r>
              <a:rPr lang="pt-BR" sz="2400" dirty="0"/>
              <a:t>, evitando-se:</a:t>
            </a:r>
          </a:p>
          <a:p>
            <a:pPr lvl="1">
              <a:lnSpc>
                <a:spcPct val="100000"/>
              </a:lnSpc>
              <a:defRPr/>
            </a:pPr>
            <a:r>
              <a:rPr lang="pt-BR" sz="2000" dirty="0"/>
              <a:t>distribuir o lucro;</a:t>
            </a:r>
          </a:p>
          <a:p>
            <a:pPr lvl="1">
              <a:lnSpc>
                <a:spcPct val="100000"/>
              </a:lnSpc>
              <a:defRPr/>
            </a:pPr>
            <a:r>
              <a:rPr lang="pt-BR" sz="2000" dirty="0"/>
              <a:t>prejudicar a livre concorrência.</a:t>
            </a:r>
          </a:p>
          <a:p>
            <a:pPr>
              <a:lnSpc>
                <a:spcPct val="100000"/>
              </a:lnSpc>
              <a:defRPr/>
            </a:pPr>
            <a:r>
              <a:rPr lang="pt-BR" sz="2400" dirty="0"/>
              <a:t>ATENÇÃO: a entidade beneficente de assistência social: possui duas imunidades</a:t>
            </a:r>
          </a:p>
          <a:p>
            <a:pPr lvl="1">
              <a:lnSpc>
                <a:spcPct val="100000"/>
              </a:lnSpc>
              <a:defRPr/>
            </a:pPr>
            <a:r>
              <a:rPr lang="pt-BR" sz="2000" dirty="0"/>
              <a:t>a impostos: art. 150, VI, “c”, CF</a:t>
            </a:r>
          </a:p>
          <a:p>
            <a:pPr lvl="1">
              <a:lnSpc>
                <a:spcPct val="100000"/>
              </a:lnSpc>
              <a:defRPr/>
            </a:pPr>
            <a:r>
              <a:rPr lang="pt-BR" sz="2000" dirty="0"/>
              <a:t>a contribuições previdenciárias: art. 195, § 7º, CF.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5C3D01-9695-654B-A77B-CCBEDFCA6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846" y="0"/>
            <a:ext cx="7772400" cy="1609344"/>
          </a:xfrm>
        </p:spPr>
        <p:txBody>
          <a:bodyPr/>
          <a:lstStyle/>
          <a:p>
            <a:pPr>
              <a:defRPr/>
            </a:pPr>
            <a:r>
              <a:rPr lang="pt-BR" dirty="0"/>
              <a:t>3.5 “Atendidos os requisitos da lei”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5397BA-0671-6149-9672-438D7C926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641379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t-BR" altLang="pt-BR" sz="2400" dirty="0"/>
              <a:t>Deve ser lei complementar, em virtude da disposição do art. 146, II, CF que determina que as limitações ao poder de tributar somente podem acontecer via lei complementar.</a:t>
            </a:r>
          </a:p>
          <a:p>
            <a:pPr>
              <a:lnSpc>
                <a:spcPct val="150000"/>
              </a:lnSpc>
            </a:pPr>
            <a:r>
              <a:rPr lang="pt-BR" altLang="pt-BR" sz="2400" dirty="0"/>
              <a:t>Trata-se do CTN – lei 5172/66, que nasceu como lei ordinária e foi recepcionada como lei complementar.</a:t>
            </a:r>
          </a:p>
          <a:p>
            <a:pPr>
              <a:lnSpc>
                <a:spcPct val="150000"/>
              </a:lnSpc>
            </a:pPr>
            <a:r>
              <a:rPr lang="pt-BR" altLang="pt-BR" sz="2400" dirty="0"/>
              <a:t>No CTN, importa o artigo 14, que traz os requisitos da incidência da imunidade às entidades mencionadas.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A30ABD-E913-874D-8961-857A3BEC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dirty="0"/>
              <a:t>3.5 Requisitos para fazer jus à imunidade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5C9693-3053-D344-89F0-B72B0B3EB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pt-BR" sz="2400" dirty="0"/>
              <a:t>Não distribuir o lucro entre os mantenedores da instituição: veda-se o </a:t>
            </a:r>
            <a:r>
              <a:rPr lang="pt-BR" sz="2400" i="1" dirty="0"/>
              <a:t>animus </a:t>
            </a:r>
            <a:r>
              <a:rPr lang="pt-BR" sz="2400" i="1" dirty="0" err="1"/>
              <a:t>distribuendi</a:t>
            </a:r>
            <a:r>
              <a:rPr lang="pt-BR" sz="2400" dirty="0"/>
              <a:t> e não o </a:t>
            </a:r>
            <a:r>
              <a:rPr lang="pt-BR" sz="2400" i="1" dirty="0"/>
              <a:t>animus </a:t>
            </a:r>
            <a:r>
              <a:rPr lang="pt-BR" sz="2400" i="1" dirty="0" err="1"/>
              <a:t>lucrendi</a:t>
            </a:r>
            <a:r>
              <a:rPr lang="pt-BR" sz="2400" i="1" dirty="0"/>
              <a:t>.</a:t>
            </a:r>
            <a:endParaRPr lang="pt-BR" sz="2400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pt-BR" sz="2400" dirty="0"/>
              <a:t>Não remeter valores ao exterior;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pt-BR" sz="2400" dirty="0"/>
              <a:t>Manter a escrituração contábil em dia, tendente a comprovar os outros dois requisitos.</a:t>
            </a:r>
          </a:p>
          <a:p>
            <a:pPr marL="514350" indent="-514350">
              <a:lnSpc>
                <a:spcPct val="150000"/>
              </a:lnSpc>
              <a:defRPr/>
            </a:pPr>
            <a:r>
              <a:rPr lang="pt-BR" sz="2400" dirty="0"/>
              <a:t>A falta de (1) pode gerar a suspensão do benefício.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967D6-AC61-EE46-A243-01362DA2B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pt-BR" dirty="0"/>
              <a:t>4 IMUNIDADE DE IMPRENSA: IMUNIDADE PARA LIVROS, JORNAIS, PERIÓDICOS E O PAPEL DESTINADO À SUA IMPRESSÃO.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5EA28D3-4C71-5C4E-B889-9EF4B77286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1220AC-8737-4849-8BD8-04F837EC5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81" y="188640"/>
            <a:ext cx="7772400" cy="1609344"/>
          </a:xfrm>
        </p:spPr>
        <p:txBody>
          <a:bodyPr/>
          <a:lstStyle/>
          <a:p>
            <a:pPr>
              <a:defRPr/>
            </a:pPr>
            <a:r>
              <a:rPr lang="pt-BR" dirty="0"/>
              <a:t>Distinções fundamentais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7DB690-CE40-504D-82F3-1AF72569B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700808"/>
            <a:ext cx="7918648" cy="44713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altLang="pt-BR" sz="2400" u="sng" dirty="0"/>
              <a:t>Incidência</a:t>
            </a:r>
            <a:r>
              <a:rPr lang="pt-BR" altLang="pt-BR" sz="2400" dirty="0"/>
              <a:t>: ocorrência do fato gerador em concreto.</a:t>
            </a:r>
          </a:p>
          <a:p>
            <a:pPr>
              <a:lnSpc>
                <a:spcPct val="150000"/>
              </a:lnSpc>
            </a:pPr>
            <a:r>
              <a:rPr lang="pt-BR" altLang="pt-BR" sz="2400" u="sng" dirty="0"/>
              <a:t>Não-incidência</a:t>
            </a:r>
            <a:r>
              <a:rPr lang="pt-BR" altLang="pt-BR" sz="2400" dirty="0"/>
              <a:t>: ocorrência de fato tributariamente irrelevante </a:t>
            </a:r>
          </a:p>
          <a:p>
            <a:pPr>
              <a:lnSpc>
                <a:spcPct val="150000"/>
              </a:lnSpc>
            </a:pPr>
            <a:r>
              <a:rPr lang="pt-BR" altLang="pt-BR" sz="2400" u="sng" dirty="0"/>
              <a:t>Imunidade</a:t>
            </a:r>
            <a:r>
              <a:rPr lang="pt-BR" altLang="pt-BR" sz="2400" dirty="0"/>
              <a:t>: hipótese de não-incidência tributária </a:t>
            </a:r>
            <a:r>
              <a:rPr lang="pt-BR" altLang="pt-BR" sz="2400" b="1" dirty="0"/>
              <a:t>constitucionalmente</a:t>
            </a:r>
            <a:r>
              <a:rPr lang="pt-BR" altLang="pt-BR" sz="2400" dirty="0"/>
              <a:t> qualificada.</a:t>
            </a:r>
          </a:p>
          <a:p>
            <a:pPr>
              <a:lnSpc>
                <a:spcPct val="150000"/>
              </a:lnSpc>
            </a:pPr>
            <a:r>
              <a:rPr lang="pt-BR" altLang="pt-BR" sz="2400" u="sng" dirty="0"/>
              <a:t>Isenção</a:t>
            </a:r>
            <a:r>
              <a:rPr lang="pt-BR" altLang="pt-BR" sz="2400" dirty="0"/>
              <a:t>: hipótese de não-incidência tributária </a:t>
            </a:r>
            <a:r>
              <a:rPr lang="pt-BR" altLang="pt-BR" sz="2400" b="1" dirty="0"/>
              <a:t>legalmente</a:t>
            </a:r>
            <a:r>
              <a:rPr lang="pt-BR" altLang="pt-BR" sz="2400" dirty="0"/>
              <a:t> qualificada.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6AD00C-047F-774C-85B2-DFB5458B6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4 Imunidade de imprensa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F0D8B89-7A7C-EF4E-AFC1-D6EDB5ED2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198" y="1916832"/>
            <a:ext cx="8186737" cy="3971925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defRPr/>
            </a:pPr>
            <a:r>
              <a:rPr lang="pt-BR" sz="2400" dirty="0"/>
              <a:t>Elemento teleológico: difusão da cultura/liberdade de expressão. (art. 5º, IV, IX, XIV, art. 220, § 6º, CF).</a:t>
            </a:r>
          </a:p>
          <a:p>
            <a:pPr>
              <a:lnSpc>
                <a:spcPct val="150000"/>
              </a:lnSpc>
              <a:defRPr/>
            </a:pPr>
            <a:r>
              <a:rPr lang="pt-BR" sz="2400" dirty="0"/>
              <a:t>A imunidade é objetiva, uma vez que exonera os veículos de transmissão de pensamento de impostos. A regra recai sobre BENS e não sobre pessoas, como as imunidades das alíneas a,b e c, que tratam de imunidades subjetivas.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4B6B6-873A-DD42-9267-9F43A305D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4 Imunidade de imprensa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5F02226-BA1D-EE43-A752-F9A705B25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5" y="1600200"/>
            <a:ext cx="8219256" cy="44930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pt-BR" sz="2400" dirty="0"/>
              <a:t>Aspecto prático: a imunidade objetiva afasta a incidência de impostos sobre os bens (ICMS, IPI, II e outros) não alcançando aqueles impostos incidentes sobre o patrimônio/renda da </a:t>
            </a:r>
            <a:r>
              <a:rPr lang="pt-BR" sz="2400" dirty="0" err="1"/>
              <a:t>PJ</a:t>
            </a:r>
            <a:r>
              <a:rPr lang="pt-BR" sz="2400" dirty="0"/>
              <a:t>. Ex: incide IR sobre a renda da editora; incide IPVA; incide </a:t>
            </a:r>
            <a:r>
              <a:rPr lang="pt-BR" sz="2400" dirty="0" err="1"/>
              <a:t>ITBI</a:t>
            </a:r>
            <a:r>
              <a:rPr lang="pt-BR" sz="2400" dirty="0"/>
              <a:t> etc.</a:t>
            </a:r>
          </a:p>
          <a:p>
            <a:pPr>
              <a:lnSpc>
                <a:spcPct val="150000"/>
              </a:lnSpc>
              <a:defRPr/>
            </a:pPr>
            <a:r>
              <a:rPr lang="pt-BR" sz="2400" dirty="0"/>
              <a:t>Estende-se a imunidade ao CD-ROM e ao livro-piano. Ex.: dicionário Aurélio em CD-ROM).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F8DE78-CE03-C046-B0AD-4C8568620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956" y="226035"/>
            <a:ext cx="7772400" cy="1609344"/>
          </a:xfrm>
        </p:spPr>
        <p:txBody>
          <a:bodyPr/>
          <a:lstStyle/>
          <a:p>
            <a:pPr>
              <a:defRPr/>
            </a:pPr>
            <a:r>
              <a:rPr lang="pt-BR" dirty="0"/>
              <a:t>4 Imunidade de imprensa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68AFF74-5B7A-3B45-A891-CC00FEAFA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1600200"/>
            <a:ext cx="8329612" cy="504348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defRPr/>
            </a:pPr>
            <a:r>
              <a:rPr lang="pt-BR" sz="2400" dirty="0"/>
              <a:t>O conteúdo da idéia ou pensamento será irrelevante para a ocorrência da imunidade. Portanto, serão imunes os livros que difundem conteúdo leviano ou </a:t>
            </a:r>
            <a:r>
              <a:rPr lang="pt-BR" sz="2400" dirty="0" err="1"/>
              <a:t>fascenino</a:t>
            </a:r>
            <a:r>
              <a:rPr lang="pt-BR" sz="2400" dirty="0"/>
              <a:t> (=erótico). Ao lado dos livros, protegem-se os jornais e as revistas, independentemente do conteúdo.</a:t>
            </a:r>
          </a:p>
          <a:p>
            <a:pPr>
              <a:lnSpc>
                <a:spcPct val="150000"/>
              </a:lnSpc>
              <a:defRPr/>
            </a:pPr>
            <a:r>
              <a:rPr lang="pt-BR" sz="2400" dirty="0"/>
              <a:t>Para o STF, as listas telefônicas são imunes, como periódicos, independentemente da ausência de caráter noticioso/literário. Foi privilegiado o aspecto de “utilidade pública”.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1AF81F-533A-C84A-8636-6EAC90F60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4 Imunidade de imprensa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693A04-09D6-D04E-BCED-8AA73FC3E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651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pt-BR" sz="2400" dirty="0"/>
              <a:t>Quanto ao insumo – “papel destinado à impressão do livro, jornal ou periódico” -, o legislador optou por restringir a benesse a este insumo exclusivamente, sob pena de prejudicar o alcance do dispositivo. Assim, haverá normal incidência sobre outros papéis (guardanapo </a:t>
            </a:r>
            <a:r>
              <a:rPr lang="pt-BR" sz="2400" dirty="0" err="1"/>
              <a:t>etc</a:t>
            </a:r>
            <a:r>
              <a:rPr lang="pt-BR" sz="2400" dirty="0"/>
              <a:t>) e sobre outros insumos (tinta, máquinas, insumos em geral utilizados na impressão).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9243CA-3CAF-3445-AA08-DDEE3A8A5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085" y="176056"/>
            <a:ext cx="7772400" cy="1609344"/>
          </a:xfrm>
        </p:spPr>
        <p:txBody>
          <a:bodyPr/>
          <a:lstStyle/>
          <a:p>
            <a:pPr>
              <a:defRPr/>
            </a:pPr>
            <a:r>
              <a:rPr lang="pt-BR" dirty="0"/>
              <a:t>4 Imunidade de imprensa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EDAFE3-BFDB-3648-832B-1E7F9BD61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084" y="1600200"/>
            <a:ext cx="8263715" cy="456510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defRPr/>
            </a:pPr>
            <a:r>
              <a:rPr lang="pt-BR" sz="2400" dirty="0"/>
              <a:t>Súmula 657, STF. A imunidade prevista no art. 150, VI, d, da CF abrange os filmes e papeis fotográficos necessários à publicação de jornais e periódicos.</a:t>
            </a:r>
          </a:p>
          <a:p>
            <a:pPr>
              <a:lnSpc>
                <a:spcPct val="150000"/>
              </a:lnSpc>
              <a:defRPr/>
            </a:pPr>
            <a:r>
              <a:rPr lang="pt-BR" sz="2400" dirty="0"/>
              <a:t>Súmula vinculante </a:t>
            </a:r>
            <a:r>
              <a:rPr lang="pt-BR" sz="2400" dirty="0" err="1"/>
              <a:t>n</a:t>
            </a:r>
            <a:r>
              <a:rPr lang="pt-BR" sz="2400" dirty="0"/>
              <a:t>. 57, 16 de abril de 2020. "A imunidade tributária constante do art. 150, VI, </a:t>
            </a:r>
            <a:r>
              <a:rPr lang="pt-BR" sz="2400" dirty="0" err="1"/>
              <a:t>d</a:t>
            </a:r>
            <a:r>
              <a:rPr lang="pt-BR" sz="2400" dirty="0"/>
              <a:t>, da CF/88 aplica-se à importação e comercialização, no mercado interno, do livro eletrônico (e-book) e dos suportes exclusivamente utilizados para fixá-los, como leitores de livros eletrônicos (e-</a:t>
            </a:r>
            <a:r>
              <a:rPr lang="pt-BR" sz="2400" dirty="0" err="1"/>
              <a:t>readers</a:t>
            </a:r>
            <a:r>
              <a:rPr lang="pt-BR" sz="2400" dirty="0"/>
              <a:t>), ainda que possuam funcionalidades acessórias".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9AC7CA51-E27F-F749-9AC6-77FD526050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18" y="188639"/>
            <a:ext cx="6704377" cy="6568017"/>
          </a:xfr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6BDE7487-26EB-BE49-91C4-2FB47E624263}"/>
              </a:ext>
            </a:extLst>
          </p:cNvPr>
          <p:cNvSpPr/>
          <p:nvPr/>
        </p:nvSpPr>
        <p:spPr>
          <a:xfrm rot="5400000">
            <a:off x="5088172" y="3122021"/>
            <a:ext cx="612067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5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http://www.stf.jus.br/portal/cms/verNoticiaDetalhe.asp?idConteudo=441499&amp;caixaBusca=N</a:t>
            </a:r>
            <a:endParaRPr lang="pt-BR" sz="105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7906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8E24C4-BD48-974C-8A5F-5D2C4E326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5 Imunidade sobre fonogramas e videofonogramas musicais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09B5AE2-8097-A64B-BFF1-9865C2E5EE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57544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06FB5B-A2E2-5244-B5F1-5948874AD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5 imunidade musical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88A9D85-D84B-D149-A8C9-2EBC00E55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700808"/>
            <a:ext cx="7918648" cy="4471392"/>
          </a:xfrm>
        </p:spPr>
        <p:txBody>
          <a:bodyPr>
            <a:normAutofit/>
          </a:bodyPr>
          <a:lstStyle/>
          <a:p>
            <a:r>
              <a:rPr lang="pt-BR" sz="2400" dirty="0"/>
              <a:t>Elemento teleológico: estimular a cultura e a informação.</a:t>
            </a:r>
          </a:p>
          <a:p>
            <a:r>
              <a:rPr lang="pt-BR" sz="2400" dirty="0"/>
              <a:t>e) fonogramas e videofonogramas musicais produzidos no Brasil contendo obras musicais ou </a:t>
            </a:r>
            <a:r>
              <a:rPr lang="pt-BR" sz="2400" dirty="0" err="1"/>
              <a:t>literomusicais</a:t>
            </a:r>
            <a:r>
              <a:rPr lang="pt-BR" sz="2400" dirty="0"/>
              <a:t> de autores brasileiros e/ou obras em geral interpretadas por artistas brasileiros bem como os suportes materiais ou arquivos digitais que os contenham, salvo na etapa de replicação industrial de mídias ópticas de leitura a laser.</a:t>
            </a:r>
          </a:p>
          <a:p>
            <a:r>
              <a:rPr lang="pt-BR" sz="2400" dirty="0"/>
              <a:t>O final da alínea “e” visa incentivar a produção na Zona Franca de Manaus que é imune do IPI e ICMS.</a:t>
            </a:r>
          </a:p>
        </p:txBody>
      </p:sp>
    </p:spTree>
    <p:extLst>
      <p:ext uri="{BB962C8B-B14F-4D97-AF65-F5344CB8AC3E}">
        <p14:creationId xmlns:p14="http://schemas.microsoft.com/office/powerpoint/2010/main" val="32682848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F329FC-AAA6-5D4D-A59F-DD77EBDE6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5 imunidade musical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B13DE9D-7070-974F-A39F-3196E8E3C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lnSpc>
                <a:spcPct val="150000"/>
              </a:lnSpc>
            </a:pPr>
            <a:r>
              <a:rPr lang="pt-BR" sz="2400" dirty="0"/>
              <a:t>Criada por meio da EC </a:t>
            </a:r>
            <a:r>
              <a:rPr lang="pt-BR" sz="2400" dirty="0" err="1"/>
              <a:t>n</a:t>
            </a:r>
            <a:r>
              <a:rPr lang="pt-BR" sz="2400" dirty="0"/>
              <a:t>. 75 em 2013. </a:t>
            </a:r>
          </a:p>
          <a:p>
            <a:pPr fontAlgn="base">
              <a:lnSpc>
                <a:spcPct val="150000"/>
              </a:lnSpc>
            </a:pPr>
            <a:r>
              <a:rPr lang="pt-BR" sz="2400" dirty="0"/>
              <a:t>Não há incidência de imposto sobre fonograma e </a:t>
            </a:r>
            <a:r>
              <a:rPr lang="pt-BR" sz="2400" dirty="0" err="1"/>
              <a:t>videograma</a:t>
            </a:r>
            <a:r>
              <a:rPr lang="pt-BR" sz="2400" dirty="0"/>
              <a:t> musicais, desde que:</a:t>
            </a:r>
          </a:p>
          <a:p>
            <a:pPr fontAlgn="base">
              <a:lnSpc>
                <a:spcPct val="150000"/>
              </a:lnSpc>
            </a:pPr>
            <a:r>
              <a:rPr lang="pt-BR" sz="2400" b="1" dirty="0"/>
              <a:t>1-</a:t>
            </a:r>
            <a:r>
              <a:rPr lang="pt-BR" sz="2400" dirty="0"/>
              <a:t> A obra tenha sido produzida no Brasil;</a:t>
            </a:r>
          </a:p>
          <a:p>
            <a:pPr fontAlgn="base">
              <a:lnSpc>
                <a:spcPct val="150000"/>
              </a:lnSpc>
            </a:pPr>
            <a:r>
              <a:rPr lang="pt-BR" sz="2400" b="1" dirty="0"/>
              <a:t>2-</a:t>
            </a:r>
            <a:r>
              <a:rPr lang="pt-BR" sz="2400" dirty="0"/>
              <a:t> A obra seja de autoria de autor brasileiro ou interpretada por artista brasileiro.</a:t>
            </a:r>
          </a:p>
        </p:txBody>
      </p:sp>
    </p:spTree>
    <p:extLst>
      <p:ext uri="{BB962C8B-B14F-4D97-AF65-F5344CB8AC3E}">
        <p14:creationId xmlns:p14="http://schemas.microsoft.com/office/powerpoint/2010/main" val="8716636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846B4-3CCF-FB41-8FDE-700ACD32E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Outras imunidades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184EF72-C7DA-5746-BC7E-26BEE561CF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1776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32030645-D1A5-F24C-8528-7A388CA20F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3277681"/>
              </p:ext>
            </p:extLst>
          </p:nvPr>
        </p:nvGraphicFramePr>
        <p:xfrm>
          <a:off x="285720" y="285728"/>
          <a:ext cx="8401080" cy="584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BB9ECF25-B242-0F4E-AF95-59E92FE59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6 IMUNIDADE DAS RECEITAS DE EXPORTAÇÃO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B6FF797B-55BA-3840-BECE-C46F198EF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pt-BR" sz="2400" dirty="0"/>
              <a:t>Aplica-se apenas às contribuições sociais e à contribuição de intervenção no domínio econômico.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400" i="1" dirty="0"/>
              <a:t>Art. 149, § 2º As contribuições sociais e de intervenção no domínio econômico de que trata o caput deste artigo: (Incluído pela Emenda Constitucional nº 33, de 2001)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400" i="1" dirty="0" err="1"/>
              <a:t>I</a:t>
            </a:r>
            <a:r>
              <a:rPr lang="pt-BR" sz="2400" i="1" dirty="0"/>
              <a:t> – não incidirão sobre as receitas decorrentes de exportação;</a:t>
            </a:r>
          </a:p>
        </p:txBody>
      </p:sp>
    </p:spTree>
    <p:extLst>
      <p:ext uri="{BB962C8B-B14F-4D97-AF65-F5344CB8AC3E}">
        <p14:creationId xmlns:p14="http://schemas.microsoft.com/office/powerpoint/2010/main" val="37512866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E2C295-1B95-D64B-8FCD-86617B2A9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7 IMUNIDADE NO IPI DE PRODUTOS INDUSTRIALIZADOS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B524CD0-CB24-FA44-9079-C51ECF20F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400" dirty="0"/>
              <a:t>Refere-se apenas ao IPI de produtos industrializados destinados ao exterior.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400" i="1" dirty="0"/>
              <a:t>Art. 153. Compete à União instituir impostos sobre: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400" i="1" dirty="0"/>
              <a:t>3º O imposto previsto no inciso IV: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400" i="1" dirty="0"/>
              <a:t>III – não incidirá sobre produtos industrializados destinados ao exterior.</a:t>
            </a:r>
          </a:p>
        </p:txBody>
      </p:sp>
    </p:spTree>
    <p:extLst>
      <p:ext uri="{BB962C8B-B14F-4D97-AF65-F5344CB8AC3E}">
        <p14:creationId xmlns:p14="http://schemas.microsoft.com/office/powerpoint/2010/main" val="8614237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616264-018D-4145-B359-2548E3FEE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8 IMUNIDADE DO </a:t>
            </a:r>
            <a:r>
              <a:rPr lang="pt-BR" dirty="0" err="1"/>
              <a:t>itr</a:t>
            </a:r>
            <a:r>
              <a:rPr lang="pt-BR" dirty="0"/>
              <a:t> SOBRE PEQUENAS GLEBAS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11E8F11-287A-2B46-A8D1-8C95278EA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pt-BR" sz="2400" dirty="0"/>
              <a:t>Não incidirá ITR sobre pequenas glebas rurais, definidas em lei, quando as explore o proprietário que não possua outro imóvel.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400" i="1" dirty="0"/>
              <a:t>Art. 153, § 4º O imposto previsto no inciso VI do caput: (Redação dada pela Emenda Constitucional nº 42, de 19.12.2003).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400" i="1" dirty="0"/>
              <a:t>II – não incidirá sobre pequenas glebas rurais, definidas em lei, quando as explore o proprietário que não possua outro imóvel; (Incluído pela Emenda Constitucional nº 42, de 19.12.2003).</a:t>
            </a:r>
          </a:p>
        </p:txBody>
      </p:sp>
    </p:spTree>
    <p:extLst>
      <p:ext uri="{BB962C8B-B14F-4D97-AF65-F5344CB8AC3E}">
        <p14:creationId xmlns:p14="http://schemas.microsoft.com/office/powerpoint/2010/main" val="29049058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317A35-86D4-A044-9CCD-12499E12A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88640"/>
            <a:ext cx="7772400" cy="1609344"/>
          </a:xfrm>
        </p:spPr>
        <p:txBody>
          <a:bodyPr/>
          <a:lstStyle/>
          <a:p>
            <a:r>
              <a:rPr lang="pt-BR" dirty="0"/>
              <a:t>9 IMUNIDADES DE TAXAS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0331DDC-62D2-634C-AF35-293563092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700808"/>
            <a:ext cx="7990656" cy="4471392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pt-BR" dirty="0"/>
              <a:t>Elemento teleológico: assegurar o exercício do direito de petição e do direito de obter esclarecimento de situações pessoais, independentemente do pagamento de taxas.</a:t>
            </a:r>
          </a:p>
          <a:p>
            <a:pPr>
              <a:lnSpc>
                <a:spcPct val="100000"/>
              </a:lnSpc>
            </a:pPr>
            <a:r>
              <a:rPr lang="pt-BR" dirty="0"/>
              <a:t>não incidência de taxas sobre petições direcionadas aos Poderes Públicos e sobre certidões obtidas em repartições públicas quando solicitadas por pessoas hipossuficiente no âmbito econômico.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i="1" dirty="0"/>
              <a:t>Art. 5º, XXXIV – são a todos assegurados, independentemente do pagamento de taxas: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i="1" dirty="0"/>
              <a:t>a) o direito de petição aos Poderes Públicos em defesa de direitos ou contra ilegalidade ou abuso de poder;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i="1" dirty="0" err="1"/>
              <a:t>b</a:t>
            </a:r>
            <a:r>
              <a:rPr lang="pt-BR" i="1" dirty="0"/>
              <a:t>) a obtenção de certidões em repartições públicas, para defesa de direitos e esclarecimento de situações de interesse pessoal;</a:t>
            </a:r>
          </a:p>
        </p:txBody>
      </p:sp>
    </p:spTree>
    <p:extLst>
      <p:ext uri="{BB962C8B-B14F-4D97-AF65-F5344CB8AC3E}">
        <p14:creationId xmlns:p14="http://schemas.microsoft.com/office/powerpoint/2010/main" val="2538519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529D91-FFA0-9F44-8CA4-A1295F760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Imunidades tributárias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3066A11-43C5-F147-87E8-87164AD2A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700808"/>
            <a:ext cx="7918648" cy="44713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/>
              <a:t>Segundo o STF, são </a:t>
            </a:r>
            <a:r>
              <a:rPr lang="pt-BR" b="1" dirty="0"/>
              <a:t>cláusulas pétreas</a:t>
            </a:r>
            <a:r>
              <a:rPr lang="pt-BR" dirty="0"/>
              <a:t>, já que não se podem excluir direitos e garantias individuais (art. 60, §4º, IV, CF).</a:t>
            </a:r>
          </a:p>
          <a:p>
            <a:pPr>
              <a:lnSpc>
                <a:spcPct val="150000"/>
              </a:lnSpc>
            </a:pPr>
            <a:r>
              <a:rPr lang="pt-BR" dirty="0"/>
              <a:t>Atingem apenas os IMPOSTOS, não todos os tributos. EXCEÇÕES:</a:t>
            </a:r>
          </a:p>
          <a:p>
            <a:pPr lvl="1">
              <a:lnSpc>
                <a:spcPct val="150000"/>
              </a:lnSpc>
            </a:pPr>
            <a:r>
              <a:rPr lang="pt-BR" dirty="0"/>
              <a:t>Contribuição previdenciária (art. 195, §7º, CF): entidades beneficentes de assistência social. </a:t>
            </a:r>
          </a:p>
          <a:p>
            <a:pPr lvl="1">
              <a:lnSpc>
                <a:spcPct val="150000"/>
              </a:lnSpc>
            </a:pPr>
            <a:r>
              <a:rPr lang="pt-BR" dirty="0"/>
              <a:t>Contribuição previdenciária e CIDE (art. 149, §2º, </a:t>
            </a:r>
            <a:r>
              <a:rPr lang="pt-BR" dirty="0" err="1"/>
              <a:t>I</a:t>
            </a:r>
            <a:r>
              <a:rPr lang="pt-BR" dirty="0"/>
              <a:t>, CF  EC 33/2001): não incidência nas receitas decorrentes de exportação.</a:t>
            </a:r>
          </a:p>
          <a:p>
            <a:pPr lvl="1">
              <a:lnSpc>
                <a:spcPct val="150000"/>
              </a:lnSpc>
            </a:pPr>
            <a:r>
              <a:rPr lang="pt-BR" dirty="0"/>
              <a:t>Taxas (art. 5º, XXXIV, “a” e “</a:t>
            </a:r>
            <a:r>
              <a:rPr lang="pt-BR" dirty="0" err="1"/>
              <a:t>b</a:t>
            </a:r>
            <a:r>
              <a:rPr lang="pt-BR" dirty="0"/>
              <a:t>”, LXXIII, LXXIV, LXXVI e LXXVII, CF)</a:t>
            </a:r>
          </a:p>
        </p:txBody>
      </p:sp>
    </p:spTree>
    <p:extLst>
      <p:ext uri="{BB962C8B-B14F-4D97-AF65-F5344CB8AC3E}">
        <p14:creationId xmlns:p14="http://schemas.microsoft.com/office/powerpoint/2010/main" val="4051855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C1086B-4019-E242-AB16-52302709A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00" y="19456"/>
            <a:ext cx="7772400" cy="1609344"/>
          </a:xfrm>
        </p:spPr>
        <p:txBody>
          <a:bodyPr/>
          <a:lstStyle/>
          <a:p>
            <a:pPr>
              <a:defRPr/>
            </a:pPr>
            <a:r>
              <a:rPr lang="pt-BR" dirty="0"/>
              <a:t>Imunidades constitucionais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C3D767-B920-C841-88F8-1A8AEADD2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628800"/>
            <a:ext cx="7990656" cy="4543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sz="2400" dirty="0"/>
              <a:t>Art. 150, VI</a:t>
            </a:r>
          </a:p>
          <a:p>
            <a:pPr marL="514350" indent="-514350">
              <a:buFont typeface="+mj-lt"/>
              <a:buAutoNum type="arabicParenR"/>
              <a:defRPr/>
            </a:pPr>
            <a:r>
              <a:rPr lang="pt-BR" sz="2400" dirty="0"/>
              <a:t>Imunidade recíproca</a:t>
            </a:r>
          </a:p>
          <a:p>
            <a:pPr marL="514350" indent="-514350">
              <a:buFont typeface="+mj-lt"/>
              <a:buAutoNum type="arabicParenR"/>
              <a:defRPr/>
            </a:pPr>
            <a:r>
              <a:rPr lang="pt-BR" sz="2400" dirty="0"/>
              <a:t>Imunidade para templos de qualquer culto</a:t>
            </a:r>
          </a:p>
          <a:p>
            <a:pPr marL="514350" indent="-514350">
              <a:buFont typeface="+mj-lt"/>
              <a:buAutoNum type="arabicParenR"/>
              <a:defRPr/>
            </a:pPr>
            <a:r>
              <a:rPr lang="pt-BR" sz="2400" dirty="0"/>
              <a:t>Imunidades para partidos políticos, entidades sindicais de trabalhadores, instituições de educação e entidades de assistência social</a:t>
            </a:r>
          </a:p>
          <a:p>
            <a:pPr marL="514350" indent="-514350">
              <a:buFont typeface="+mj-lt"/>
              <a:buAutoNum type="arabicParenR"/>
              <a:defRPr/>
            </a:pPr>
            <a:r>
              <a:rPr lang="pt-BR" sz="2400" dirty="0"/>
              <a:t>Imunidade de imprensa</a:t>
            </a:r>
          </a:p>
          <a:p>
            <a:pPr marL="514350" indent="-514350">
              <a:buFont typeface="+mj-lt"/>
              <a:buAutoNum type="arabicParenR"/>
              <a:defRPr/>
            </a:pPr>
            <a:r>
              <a:rPr lang="pt-BR" sz="2400" dirty="0"/>
              <a:t>Imunidade musical</a:t>
            </a:r>
          </a:p>
          <a:p>
            <a:pPr>
              <a:buFont typeface="Wingdings" pitchFamily="2" charset="2"/>
              <a:buNone/>
              <a:defRPr/>
            </a:pPr>
            <a:r>
              <a:rPr lang="pt-BR" sz="2400" dirty="0">
                <a:sym typeface="Wingdings"/>
              </a:rPr>
              <a:t> </a:t>
            </a:r>
            <a:r>
              <a:rPr lang="pt-BR" sz="2400" dirty="0"/>
              <a:t>Situações que prestigiam valores constitucionais </a:t>
            </a:r>
            <a:r>
              <a:rPr lang="pt-BR" sz="2400" dirty="0" err="1"/>
              <a:t>inafastáveis</a:t>
            </a:r>
            <a:r>
              <a:rPr lang="pt-BR" sz="2400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75F382-8694-BE45-A1A3-38D724AB1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1 imunidade recíproca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BFD25EB-E576-1B45-A580-F7422EFA7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32737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sz="2400" dirty="0"/>
              <a:t> União, Estados, Municípios e DF não podem cobrar IMPOSTOS uns dos outros.</a:t>
            </a:r>
          </a:p>
          <a:p>
            <a:pPr>
              <a:defRPr/>
            </a:pPr>
            <a:r>
              <a:rPr lang="pt-BR" sz="2400" dirty="0"/>
              <a:t>Visa a garantir o pacto federativo: nosso sistema federativo é de equilíbrio, em que as entidades </a:t>
            </a:r>
            <a:r>
              <a:rPr lang="pt-BR" sz="2400" dirty="0" err="1"/>
              <a:t>impositoras</a:t>
            </a:r>
            <a:r>
              <a:rPr lang="pt-BR" sz="2400" dirty="0"/>
              <a:t> não são hierarquizadas, mas </a:t>
            </a:r>
            <a:r>
              <a:rPr lang="pt-BR" sz="2400" dirty="0" err="1"/>
              <a:t>parificadas</a:t>
            </a:r>
            <a:r>
              <a:rPr lang="pt-BR" sz="2400" dirty="0"/>
              <a:t>.</a:t>
            </a:r>
          </a:p>
          <a:p>
            <a:pPr>
              <a:defRPr/>
            </a:pPr>
            <a:r>
              <a:rPr lang="pt-BR" sz="2400" dirty="0"/>
              <a:t>O texto constitucional menciona imunidade sobre patrimônio, renda e serviços. Para o STF, deve-se dar interpretação ampliativa à expressão, afastando-se quaisquer impostos.</a:t>
            </a:r>
          </a:p>
          <a:p>
            <a:pPr>
              <a:buNone/>
              <a:defRPr/>
            </a:pPr>
            <a:r>
              <a:rPr lang="pt-BR" sz="2400" dirty="0">
                <a:sym typeface="Wingdings 3"/>
              </a:rPr>
              <a:t></a:t>
            </a:r>
            <a:r>
              <a:rPr lang="pt-BR" sz="2400" dirty="0"/>
              <a:t> IMUNIDADE INTERGOVERNAMENTAL RECÍPROCA.</a:t>
            </a:r>
          </a:p>
        </p:txBody>
      </p:sp>
    </p:spTree>
    <p:extLst>
      <p:ext uri="{BB962C8B-B14F-4D97-AF65-F5344CB8AC3E}">
        <p14:creationId xmlns:p14="http://schemas.microsoft.com/office/powerpoint/2010/main" val="376667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75F382-8694-BE45-A1A3-38D724AB1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2 imunidade dos templos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BFD25EB-E576-1B45-A580-F7422EFA7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327376"/>
          </a:xfrm>
        </p:spPr>
        <p:txBody>
          <a:bodyPr>
            <a:normAutofit/>
          </a:bodyPr>
          <a:lstStyle/>
          <a:p>
            <a:r>
              <a:rPr lang="pt-BR" altLang="pt-BR" sz="2400" dirty="0"/>
              <a:t>Objetiva a garantir a imunidade de culto ou de crença = art. 5º, VI, </a:t>
            </a:r>
            <a:r>
              <a:rPr lang="pt-BR" altLang="pt-BR" sz="2400" dirty="0" err="1"/>
              <a:t>b</a:t>
            </a:r>
            <a:r>
              <a:rPr lang="pt-BR" altLang="pt-BR" sz="2400" dirty="0"/>
              <a:t>, CF</a:t>
            </a:r>
          </a:p>
          <a:p>
            <a:pPr>
              <a:buNone/>
            </a:pPr>
            <a:r>
              <a:rPr lang="pt-BR" altLang="pt-BR" sz="2400" dirty="0">
                <a:sym typeface="Wingdings 3" pitchFamily="2" charset="2"/>
              </a:rPr>
              <a:t></a:t>
            </a:r>
            <a:r>
              <a:rPr lang="pt-BR" altLang="pt-BR" sz="2400" dirty="0"/>
              <a:t> Postura de neutralidade do Estado no tema religião (art. 19, </a:t>
            </a:r>
            <a:r>
              <a:rPr lang="pt-BR" altLang="pt-BR" sz="2400" dirty="0" err="1"/>
              <a:t>I</a:t>
            </a:r>
            <a:r>
              <a:rPr lang="pt-BR" altLang="pt-BR" sz="2400" dirty="0"/>
              <a:t>, CF) = país laico (sem religião oficial).</a:t>
            </a:r>
          </a:p>
          <a:p>
            <a:r>
              <a:rPr lang="pt-BR" altLang="pt-BR" sz="2400" dirty="0"/>
              <a:t>Até a Proclamação da República (1889), o catolicismo era a religião oficial no BR. Existia uma espécie de </a:t>
            </a:r>
            <a:r>
              <a:rPr lang="pt-BR" altLang="pt-BR" sz="2400" dirty="0" err="1"/>
              <a:t>césaro</a:t>
            </a:r>
            <a:r>
              <a:rPr lang="pt-BR" altLang="pt-BR" sz="2400" dirty="0"/>
              <a:t>-papismo (Ex.: a escolha de sacerdotes/bispos dependia do aval do imperador).</a:t>
            </a:r>
          </a:p>
          <a:p>
            <a:r>
              <a:rPr lang="pt-BR" altLang="pt-BR" sz="2400" dirty="0"/>
              <a:t>ATENÇÃO: desde que não sejam ofensivos à moral, aos bons costumes ou à segurança nacional.</a:t>
            </a:r>
          </a:p>
        </p:txBody>
      </p:sp>
    </p:spTree>
    <p:extLst>
      <p:ext uri="{BB962C8B-B14F-4D97-AF65-F5344CB8AC3E}">
        <p14:creationId xmlns:p14="http://schemas.microsoft.com/office/powerpoint/2010/main" val="1693348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75F382-8694-BE45-A1A3-38D724AB1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2 imunidade dos templos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BFD25EB-E576-1B45-A580-F7422EFA7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32737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pt-BR" sz="2400" dirty="0"/>
              <a:t>CULTO: manifestação religiosa que veicula valores consonantes com aquilo que se preconiza em um Estado Democrático de Direito. Assim, o culto deve prestigiar a fé e os valores transcendentais que a circundam, sem prejudicar os valores adotados pela CF.</a:t>
            </a:r>
          </a:p>
          <a:p>
            <a:pPr>
              <a:lnSpc>
                <a:spcPct val="100000"/>
              </a:lnSpc>
              <a:defRPr/>
            </a:pPr>
            <a:r>
              <a:rPr lang="pt-BR" sz="2400" dirty="0"/>
              <a:t>TEMPLO – Há 3 teorias para sua conceituação:</a:t>
            </a:r>
          </a:p>
          <a:p>
            <a:pPr lvl="1">
              <a:lnSpc>
                <a:spcPct val="100000"/>
              </a:lnSpc>
              <a:defRPr/>
            </a:pPr>
            <a:r>
              <a:rPr lang="pt-BR" sz="2000" dirty="0"/>
              <a:t>Teoria clássico-restritiva</a:t>
            </a:r>
          </a:p>
          <a:p>
            <a:pPr lvl="1">
              <a:lnSpc>
                <a:spcPct val="100000"/>
              </a:lnSpc>
              <a:defRPr/>
            </a:pPr>
            <a:r>
              <a:rPr lang="pt-BR" sz="2000" dirty="0"/>
              <a:t>Teoria clássico-ampliativa</a:t>
            </a:r>
          </a:p>
          <a:p>
            <a:pPr lvl="1">
              <a:lnSpc>
                <a:spcPct val="100000"/>
              </a:lnSpc>
              <a:defRPr/>
            </a:pPr>
            <a:r>
              <a:rPr lang="pt-BR" sz="2000" dirty="0"/>
              <a:t>Teoria moderna</a:t>
            </a:r>
          </a:p>
        </p:txBody>
      </p:sp>
    </p:spTree>
    <p:extLst>
      <p:ext uri="{BB962C8B-B14F-4D97-AF65-F5344CB8AC3E}">
        <p14:creationId xmlns:p14="http://schemas.microsoft.com/office/powerpoint/2010/main" val="3003175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75F382-8694-BE45-A1A3-38D724AB1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2 imunidade dos templos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BFD25EB-E576-1B45-A580-F7422EFA7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327376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defRPr/>
            </a:pPr>
            <a:r>
              <a:rPr lang="pt-BR" sz="2400" b="1" dirty="0"/>
              <a:t>TEORIA “CLÁSSICO-RESTRITIVA”</a:t>
            </a:r>
          </a:p>
          <a:p>
            <a:pPr>
              <a:lnSpc>
                <a:spcPct val="150000"/>
              </a:lnSpc>
              <a:buNone/>
              <a:defRPr/>
            </a:pPr>
            <a:endParaRPr lang="pt-BR" sz="2400" b="1" dirty="0"/>
          </a:p>
          <a:p>
            <a:pPr>
              <a:lnSpc>
                <a:spcPct val="150000"/>
              </a:lnSpc>
              <a:buNone/>
              <a:defRPr/>
            </a:pPr>
            <a:r>
              <a:rPr lang="pt-BR" sz="2400" dirty="0"/>
              <a:t>TEMPLO é o local destinado à celebração do culto.</a:t>
            </a:r>
          </a:p>
          <a:p>
            <a:pPr>
              <a:lnSpc>
                <a:spcPct val="150000"/>
              </a:lnSpc>
              <a:buNone/>
              <a:defRPr/>
            </a:pPr>
            <a:r>
              <a:rPr lang="pt-BR" sz="2400" dirty="0">
                <a:sym typeface="Wingdings 3"/>
              </a:rPr>
              <a:t></a:t>
            </a:r>
            <a:r>
              <a:rPr lang="pt-BR" sz="2400" dirty="0"/>
              <a:t> “coisificação” do templo. Ex.: não incidência de IPTU sobre o imóvel dedicado à celebração religiosa (ou parte dele: o culto ocorre no quintal), não-incidência de IPVA sobre o “veículo-templo” (templo-móvel).</a:t>
            </a:r>
          </a:p>
        </p:txBody>
      </p:sp>
    </p:spTree>
    <p:extLst>
      <p:ext uri="{BB962C8B-B14F-4D97-AF65-F5344CB8AC3E}">
        <p14:creationId xmlns:p14="http://schemas.microsoft.com/office/powerpoint/2010/main" val="23515298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{7CE6E312-2D6A-5C4A-B2BC-21F496E3BDE3}tf10001070</Template>
  <TotalTime>1087</TotalTime>
  <Words>2089</Words>
  <Application>Microsoft Macintosh PowerPoint</Application>
  <PresentationFormat>Apresentação na tela (4:3)</PresentationFormat>
  <Paragraphs>140</Paragraphs>
  <Slides>33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9" baseType="lpstr">
      <vt:lpstr>Garamond</vt:lpstr>
      <vt:lpstr>Arial</vt:lpstr>
      <vt:lpstr>Wingdings</vt:lpstr>
      <vt:lpstr>Calibri</vt:lpstr>
      <vt:lpstr>Wingdings 3</vt:lpstr>
      <vt:lpstr>Tipo de Madeira</vt:lpstr>
      <vt:lpstr>Competência tributária</vt:lpstr>
      <vt:lpstr>Distinções fundamentais</vt:lpstr>
      <vt:lpstr>Apresentação do PowerPoint</vt:lpstr>
      <vt:lpstr>Imunidades tributárias</vt:lpstr>
      <vt:lpstr>Imunidades constitucionais</vt:lpstr>
      <vt:lpstr>1 imunidade recíproca</vt:lpstr>
      <vt:lpstr>2 imunidade dos templos</vt:lpstr>
      <vt:lpstr>2 imunidade dos templos</vt:lpstr>
      <vt:lpstr>2 imunidade dos templos</vt:lpstr>
      <vt:lpstr>2 imunidade dos templos</vt:lpstr>
      <vt:lpstr>2 imunidade dos templos</vt:lpstr>
      <vt:lpstr>3 IMUNIDADES PARA PARTIDOS POLÍTICOS, ENTIDADES SINDICAIS DE TRABALHADORES, INSTITUIÇÕES DE EDUCAÇÃO E ENTIDADES DE ASSISTÊNCIA SOCIAL. </vt:lpstr>
      <vt:lpstr>3.1 Partidos políticos</vt:lpstr>
      <vt:lpstr>3.2 Entidades Sindicais de Trabalhadores</vt:lpstr>
      <vt:lpstr>3.3 Instituições de Educação</vt:lpstr>
      <vt:lpstr>3.4 Entidades Beneficentes</vt:lpstr>
      <vt:lpstr>3.5 “Atendidos os requisitos da lei”</vt:lpstr>
      <vt:lpstr>3.5 Requisitos para fazer jus à imunidade</vt:lpstr>
      <vt:lpstr>4 IMUNIDADE DE IMPRENSA: IMUNIDADE PARA LIVROS, JORNAIS, PERIÓDICOS E O PAPEL DESTINADO À SUA IMPRESSÃO. </vt:lpstr>
      <vt:lpstr>4 Imunidade de imprensa</vt:lpstr>
      <vt:lpstr>4 Imunidade de imprensa</vt:lpstr>
      <vt:lpstr>4 Imunidade de imprensa</vt:lpstr>
      <vt:lpstr>4 Imunidade de imprensa</vt:lpstr>
      <vt:lpstr>4 Imunidade de imprensa</vt:lpstr>
      <vt:lpstr>Apresentação do PowerPoint</vt:lpstr>
      <vt:lpstr>5 Imunidade sobre fonogramas e videofonogramas musicais</vt:lpstr>
      <vt:lpstr>5 imunidade musical</vt:lpstr>
      <vt:lpstr>5 imunidade musical</vt:lpstr>
      <vt:lpstr>Outras imunidades</vt:lpstr>
      <vt:lpstr>6 IMUNIDADE DAS RECEITAS DE EXPORTAÇÃO</vt:lpstr>
      <vt:lpstr>7 IMUNIDADE NO IPI DE PRODUTOS INDUSTRIALIZADOS</vt:lpstr>
      <vt:lpstr>8 IMUNIDADE DO itr SOBRE PEQUENAS GLEBAS</vt:lpstr>
      <vt:lpstr>9 IMUNIDADES DE TAXAS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Usuario</dc:creator>
  <cp:lastModifiedBy>Microsoft Office User</cp:lastModifiedBy>
  <cp:revision>261</cp:revision>
  <dcterms:created xsi:type="dcterms:W3CDTF">2008-10-16T19:28:41Z</dcterms:created>
  <dcterms:modified xsi:type="dcterms:W3CDTF">2020-05-11T03:53:20Z</dcterms:modified>
</cp:coreProperties>
</file>