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35" r:id="rId1"/>
  </p:sldMasterIdLst>
  <p:notesMasterIdLst>
    <p:notesMasterId r:id="rId25"/>
  </p:notesMasterIdLst>
  <p:sldIdLst>
    <p:sldId id="334" r:id="rId2"/>
    <p:sldId id="337" r:id="rId3"/>
    <p:sldId id="261" r:id="rId4"/>
    <p:sldId id="338" r:id="rId5"/>
    <p:sldId id="336" r:id="rId6"/>
    <p:sldId id="335" r:id="rId7"/>
    <p:sldId id="313" r:id="rId8"/>
    <p:sldId id="346" r:id="rId9"/>
    <p:sldId id="347" r:id="rId10"/>
    <p:sldId id="314" r:id="rId11"/>
    <p:sldId id="316" r:id="rId12"/>
    <p:sldId id="340" r:id="rId13"/>
    <p:sldId id="342" r:id="rId14"/>
    <p:sldId id="345" r:id="rId15"/>
    <p:sldId id="348" r:id="rId16"/>
    <p:sldId id="350" r:id="rId17"/>
    <p:sldId id="353" r:id="rId18"/>
    <p:sldId id="352" r:id="rId19"/>
    <p:sldId id="315" r:id="rId20"/>
    <p:sldId id="358" r:id="rId21"/>
    <p:sldId id="355" r:id="rId22"/>
    <p:sldId id="356" r:id="rId23"/>
    <p:sldId id="357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1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_v\OneDrive\&#193;rea%20de%20Trabalho\Novo(a)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_v\OneDrive\&#193;rea%20de%20Trabalho\Novo(a)%20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tx1"/>
                </a:solidFill>
              </a:rPr>
              <a:t>Curva Analítica sem PI</a:t>
            </a:r>
          </a:p>
        </c:rich>
      </c:tx>
      <c:layout>
        <c:manualLayout>
          <c:xMode val="edge"/>
          <c:yMode val="edge"/>
          <c:x val="0.27351956380009163"/>
          <c:y val="2.432676981440542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6956634604325121"/>
          <c:y val="0.12749525975171849"/>
          <c:w val="0.78592431433775911"/>
          <c:h val="0.71717831498330298"/>
        </c:manualLayout>
      </c:layout>
      <c:scatterChart>
        <c:scatterStyle val="lineMarker"/>
        <c:varyColors val="0"/>
        <c:ser>
          <c:idx val="0"/>
          <c:order val="0"/>
          <c:spPr>
            <a:ln w="95250" cap="rnd">
              <a:solidFill>
                <a:schemeClr val="bg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23432078796579295"/>
                  <c:y val="-2.1065641813694774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aseline="0" dirty="0"/>
                      <a:t>y = 49,157x + 4339,9</a:t>
                    </a:r>
                    <a:br>
                      <a:rPr lang="en-US" baseline="0" dirty="0"/>
                    </a:br>
                    <a:r>
                      <a:rPr lang="en-US" baseline="0" dirty="0">
                        <a:solidFill>
                          <a:srgbClr val="FF0000"/>
                        </a:solidFill>
                      </a:rPr>
                      <a:t>R² = 0,9068</a:t>
                    </a:r>
                    <a:endParaRPr lang="en-US" dirty="0">
                      <a:solidFill>
                        <a:srgbClr val="FF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Sheet1!$E$54:$E$57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xVal>
          <c:yVal>
            <c:numRef>
              <c:f>Sheet1!$F$54:$F$57</c:f>
              <c:numCache>
                <c:formatCode>General</c:formatCode>
                <c:ptCount val="4"/>
                <c:pt idx="0">
                  <c:v>4989</c:v>
                </c:pt>
                <c:pt idx="1">
                  <c:v>7001</c:v>
                </c:pt>
                <c:pt idx="2">
                  <c:v>8689</c:v>
                </c:pt>
                <c:pt idx="3">
                  <c:v>8724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0FC-4F6E-B25D-1ED6D5AB11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543136"/>
        <c:axId val="1655549792"/>
      </c:scatterChart>
      <c:valAx>
        <c:axId val="1655543136"/>
        <c:scaling>
          <c:orientation val="minMax"/>
          <c:min val="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>
                    <a:solidFill>
                      <a:schemeClr val="tx1"/>
                    </a:solidFill>
                  </a:rPr>
                  <a:t>Concentração </a:t>
                </a:r>
                <a:r>
                  <a:rPr lang="pt-BR" dirty="0" smtClean="0">
                    <a:solidFill>
                      <a:schemeClr val="tx1"/>
                    </a:solidFill>
                  </a:rPr>
                  <a:t>(umol/L</a:t>
                </a:r>
                <a:r>
                  <a:rPr lang="pt-BR" dirty="0">
                    <a:solidFill>
                      <a:schemeClr val="tx1"/>
                    </a:solidFill>
                  </a:rPr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5549792"/>
        <c:crosses val="autoZero"/>
        <c:crossBetween val="midCat"/>
      </c:valAx>
      <c:valAx>
        <c:axId val="1655549792"/>
        <c:scaling>
          <c:orientation val="minMax"/>
          <c:min val="4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b="1">
                    <a:solidFill>
                      <a:schemeClr val="tx1"/>
                    </a:solidFill>
                  </a:rPr>
                  <a:t>Área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5543136"/>
        <c:crosses val="autoZero"/>
        <c:crossBetween val="midCat"/>
      </c:valAx>
      <c:spPr>
        <a:noFill/>
        <a:ln cmpd="sng">
          <a:solidFill>
            <a:schemeClr val="bg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Curva Analítica com PI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22611984669915511"/>
          <c:y val="0.11499583311919497"/>
          <c:w val="0.7288518818153491"/>
          <c:h val="0.66979439693091847"/>
        </c:manualLayout>
      </c:layout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1813434292967608"/>
                  <c:y val="-2.2850831713439525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</c:trendlineLbl>
          </c:trendline>
          <c:xVal>
            <c:numRef>
              <c:f>Sheet1!$E$47:$E$50</c:f>
              <c:numCache>
                <c:formatCode>General</c:formatCode>
                <c:ptCount val="4"/>
                <c:pt idx="0">
                  <c:v>20</c:v>
                </c:pt>
                <c:pt idx="1">
                  <c:v>50</c:v>
                </c:pt>
                <c:pt idx="2">
                  <c:v>75</c:v>
                </c:pt>
                <c:pt idx="3">
                  <c:v>100</c:v>
                </c:pt>
              </c:numCache>
            </c:numRef>
          </c:xVal>
          <c:yVal>
            <c:numRef>
              <c:f>Sheet1!$F$47:$F$50</c:f>
              <c:numCache>
                <c:formatCode>0.000</c:formatCode>
                <c:ptCount val="4"/>
                <c:pt idx="0">
                  <c:v>0.5588430104697667</c:v>
                </c:pt>
                <c:pt idx="1">
                  <c:v>0.77333480614161054</c:v>
                </c:pt>
                <c:pt idx="2">
                  <c:v>0.91453531207241345</c:v>
                </c:pt>
                <c:pt idx="3">
                  <c:v>1.0579674993936454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0FB-4494-BA61-0C4B87DA8E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55543136"/>
        <c:axId val="1655544384"/>
      </c:scatterChart>
      <c:valAx>
        <c:axId val="1655543136"/>
        <c:scaling>
          <c:orientation val="minMax"/>
          <c:min val="1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dirty="0"/>
                  <a:t>Concentração </a:t>
                </a:r>
                <a:r>
                  <a:rPr lang="pt-BR" dirty="0" smtClean="0"/>
                  <a:t>(umol/L</a:t>
                </a:r>
                <a:r>
                  <a:rPr lang="pt-BR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5544384"/>
        <c:crosses val="autoZero"/>
        <c:crossBetween val="midCat"/>
      </c:valAx>
      <c:valAx>
        <c:axId val="1655544384"/>
        <c:scaling>
          <c:orientation val="minMax"/>
          <c:min val="0.4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 Razão Sinal Analito/Sinal PI</a:t>
                </a:r>
              </a:p>
            </c:rich>
          </c:tx>
          <c:layout>
            <c:manualLayout>
              <c:xMode val="edge"/>
              <c:yMode val="edge"/>
              <c:x val="1.9012157165351332E-2"/>
              <c:y val="0.130864744304675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pt-BR"/>
            </a:p>
          </c:txPr>
        </c:title>
        <c:numFmt formatCode="0.0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554313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 b="1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79AD56-B3AA-4EFB-BEA6-02B1773202EA}" type="datetimeFigureOut">
              <a:rPr lang="pt-BR" smtClean="0"/>
              <a:t>01/12/2020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3CD26-831E-440F-92D7-6F0F27C6F4A8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413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861547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595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40759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16964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t-B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953895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2875705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143280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6734497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69182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949672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654630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9681AEB-F969-4AC5-8100-7F102D5C6A80}" type="datetime1">
              <a:rPr lang="pt-BR" smtClean="0"/>
              <a:t>01/12/2020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23E90AF8-EEA7-4E0A-8F17-139586E23FDE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82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6" r:id="rId1"/>
    <p:sldLayoutId id="2147484037" r:id="rId2"/>
    <p:sldLayoutId id="2147484038" r:id="rId3"/>
    <p:sldLayoutId id="2147484039" r:id="rId4"/>
    <p:sldLayoutId id="2147484040" r:id="rId5"/>
    <p:sldLayoutId id="2147484041" r:id="rId6"/>
    <p:sldLayoutId id="2147484042" r:id="rId7"/>
    <p:sldLayoutId id="2147484043" r:id="rId8"/>
    <p:sldLayoutId id="2147484044" r:id="rId9"/>
    <p:sldLayoutId id="2147484045" r:id="rId10"/>
    <p:sldLayoutId id="2147484046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2053" y="4703124"/>
            <a:ext cx="10529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Monitor: Berlane Gomes Santos</a:t>
            </a:r>
          </a:p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Docente: </a:t>
            </a:r>
            <a:r>
              <a:rPr lang="pt-BR" sz="2400" b="1" dirty="0">
                <a:latin typeface="Calibri" panose="020F0502020204030204" pitchFamily="34" charset="0"/>
              </a:rPr>
              <a:t>Profª. </a:t>
            </a:r>
            <a:r>
              <a:rPr lang="pt-BR" sz="2400" b="1" dirty="0" err="1">
                <a:latin typeface="Calibri" panose="020F0502020204030204" pitchFamily="34" charset="0"/>
              </a:rPr>
              <a:t>Drª</a:t>
            </a:r>
            <a:r>
              <a:rPr lang="pt-BR" sz="2400" b="1" dirty="0">
                <a:latin typeface="Calibri" panose="020F0502020204030204" pitchFamily="34" charset="0"/>
              </a:rPr>
              <a:t>. Cassiana Seimi Nomura 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</a:rPr>
              <a:t>Disciplina: </a:t>
            </a:r>
            <a:r>
              <a:rPr lang="pt-BR" sz="2400" b="1" dirty="0" smtClean="0">
                <a:latin typeface="Calibri" panose="020F0502020204030204" pitchFamily="34" charset="0"/>
              </a:rPr>
              <a:t>QFL-1313 – Química </a:t>
            </a:r>
            <a:r>
              <a:rPr lang="pt-BR" sz="2400" b="1" dirty="0">
                <a:latin typeface="Calibri" panose="020F0502020204030204" pitchFamily="34" charset="0"/>
              </a:rPr>
              <a:t>Analítica </a:t>
            </a:r>
            <a:r>
              <a:rPr lang="pt-BR" sz="2400" b="1" dirty="0" smtClean="0">
                <a:latin typeface="Calibri" panose="020F0502020204030204" pitchFamily="34" charset="0"/>
              </a:rPr>
              <a:t>III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berlanegsantos@gmail.com</a:t>
            </a: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pt-BR" sz="24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</a:t>
            </a:fld>
            <a:endParaRPr lang="pt-BR"/>
          </a:p>
        </p:txBody>
      </p:sp>
      <p:sp>
        <p:nvSpPr>
          <p:cNvPr id="10" name="TextBox 1"/>
          <p:cNvSpPr txBox="1"/>
          <p:nvPr/>
        </p:nvSpPr>
        <p:spPr>
          <a:xfrm>
            <a:off x="2594918" y="1704477"/>
            <a:ext cx="621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 ELETROFORESE CAPILAR</a:t>
            </a:r>
          </a:p>
        </p:txBody>
      </p:sp>
      <p:pic>
        <p:nvPicPr>
          <p:cNvPr id="12" name="Imagem 11" descr="Instituto de QuÃ­mica">
            <a:extLst>
              <a:ext uri="{FF2B5EF4-FFF2-40B4-BE49-F238E27FC236}">
                <a16:creationId xmlns:a16="http://schemas.microsoft.com/office/drawing/2014/main" id="{C7ACBE36-A9DF-49E6-A9F2-A8EAC97580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16" y="647112"/>
            <a:ext cx="1276206" cy="156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B906F0C-37CF-4513-9782-5525D518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1" y="296095"/>
            <a:ext cx="6330114" cy="9284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699A80-9261-447C-A2F2-F4C78C38F918}"/>
              </a:ext>
            </a:extLst>
          </p:cNvPr>
          <p:cNvSpPr txBox="1"/>
          <p:nvPr/>
        </p:nvSpPr>
        <p:spPr>
          <a:xfrm>
            <a:off x="8810368" y="296095"/>
            <a:ext cx="327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INSTITUTO DE QUÍMICA</a:t>
            </a:r>
          </a:p>
        </p:txBody>
      </p:sp>
    </p:spTree>
    <p:extLst>
      <p:ext uri="{BB962C8B-B14F-4D97-AF65-F5344CB8AC3E}">
        <p14:creationId xmlns:p14="http://schemas.microsoft.com/office/powerpoint/2010/main" val="112629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44087" y="416221"/>
            <a:ext cx="65036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ELETROFORESE CAPILAR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10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EB529D4-DCA8-4C84-AF3A-CD389105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8" t="7200" r="4792" b="8293"/>
          <a:stretch/>
        </p:blipFill>
        <p:spPr>
          <a:xfrm>
            <a:off x="1679915" y="1481647"/>
            <a:ext cx="3909841" cy="515626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0B80917D-C2B2-453C-97A8-EF5D320823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44" y="1481648"/>
            <a:ext cx="3867196" cy="5156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76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507673" y="192682"/>
            <a:ext cx="8118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DETECTOR CONDUTOMÉTRICO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A71A50A-9254-4801-AD49-088F06F6A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13" t="41878" r="24961" b="28451"/>
          <a:stretch/>
        </p:blipFill>
        <p:spPr>
          <a:xfrm>
            <a:off x="2507673" y="865450"/>
            <a:ext cx="7559901" cy="36980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0442" y="4569645"/>
            <a:ext cx="113607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Desacoplados do alto potencial de separação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pt-BR" sz="32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pt-B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Eletrodos externos não serem contaminados pelo eletrólito de corrida ou amostra</a:t>
            </a:r>
            <a:endParaRPr lang="pt-BR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4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74710" y="192682"/>
            <a:ext cx="608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PARTE EXPERIMENTAL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12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E1BD46-AE11-4EC7-ADD3-35B03288E260}"/>
              </a:ext>
            </a:extLst>
          </p:cNvPr>
          <p:cNvSpPr txBox="1"/>
          <p:nvPr/>
        </p:nvSpPr>
        <p:spPr>
          <a:xfrm>
            <a:off x="310065" y="1526648"/>
            <a:ext cx="115047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OBJETIVOS</a:t>
            </a:r>
          </a:p>
          <a:p>
            <a:pPr algn="just"/>
            <a:r>
              <a:rPr lang="pt-BR" sz="3200" b="1" dirty="0">
                <a:latin typeface="Calibri" panose="020F0502020204030204" pitchFamily="34" charset="0"/>
              </a:rPr>
              <a:t>Proporcionar a familiarização com a instrumentação para eletroforese capilar com detecção </a:t>
            </a:r>
            <a:r>
              <a:rPr lang="pt-BR" sz="3200" b="1" dirty="0" err="1">
                <a:latin typeface="Calibri" panose="020F0502020204030204" pitchFamily="34" charset="0"/>
              </a:rPr>
              <a:t>condutométrica</a:t>
            </a:r>
            <a:r>
              <a:rPr lang="pt-BR" sz="3200" b="1" dirty="0">
                <a:latin typeface="Calibri" panose="020F0502020204030204" pitchFamily="34" charset="0"/>
              </a:rPr>
              <a:t> sem contato (oscilométrica) e sua aplicação para a determinação de cátions em água mineral (K</a:t>
            </a:r>
            <a:r>
              <a:rPr lang="pt-BR" sz="3200" b="1" baseline="30000" dirty="0">
                <a:latin typeface="Calibri" panose="020F0502020204030204" pitchFamily="34" charset="0"/>
              </a:rPr>
              <a:t>+</a:t>
            </a:r>
            <a:r>
              <a:rPr lang="pt-BR" sz="3200" b="1" dirty="0">
                <a:latin typeface="Calibri" panose="020F0502020204030204" pitchFamily="34" charset="0"/>
              </a:rPr>
              <a:t>, Na</a:t>
            </a:r>
            <a:r>
              <a:rPr lang="pt-BR" sz="3200" b="1" baseline="30000" dirty="0">
                <a:latin typeface="Calibri" panose="020F0502020204030204" pitchFamily="34" charset="0"/>
              </a:rPr>
              <a:t>+</a:t>
            </a:r>
            <a:r>
              <a:rPr lang="pt-BR" sz="3200" b="1" dirty="0">
                <a:latin typeface="Calibri" panose="020F0502020204030204" pitchFamily="34" charset="0"/>
              </a:rPr>
              <a:t>, Ca</a:t>
            </a:r>
            <a:r>
              <a:rPr lang="pt-BR" sz="3200" b="1" baseline="30000" dirty="0">
                <a:latin typeface="Calibri" panose="020F0502020204030204" pitchFamily="34" charset="0"/>
              </a:rPr>
              <a:t>2+</a:t>
            </a:r>
            <a:r>
              <a:rPr lang="pt-BR" sz="3200" b="1" dirty="0">
                <a:latin typeface="Calibri" panose="020F0502020204030204" pitchFamily="34" charset="0"/>
              </a:rPr>
              <a:t> e Mg</a:t>
            </a:r>
            <a:r>
              <a:rPr lang="pt-BR" sz="3200" b="1" baseline="30000" dirty="0">
                <a:latin typeface="Calibri" panose="020F0502020204030204" pitchFamily="34" charset="0"/>
              </a:rPr>
              <a:t>2+</a:t>
            </a:r>
            <a:r>
              <a:rPr lang="pt-BR" sz="3200" b="1" dirty="0">
                <a:latin typeface="Calibri" panose="020F0502020204030204" pitchFamily="34" charset="0"/>
              </a:rPr>
              <a:t>) utilizando a técnica de padrão interno (no caso </a:t>
            </a:r>
            <a:r>
              <a:rPr lang="pt-BR" sz="3200" b="1" dirty="0" err="1">
                <a:latin typeface="Calibri" panose="020F0502020204030204" pitchFamily="34" charset="0"/>
              </a:rPr>
              <a:t>Cs</a:t>
            </a:r>
            <a:r>
              <a:rPr lang="pt-BR" sz="3200" b="1" baseline="30000" dirty="0">
                <a:latin typeface="Calibri" panose="020F0502020204030204" pitchFamily="34" charset="0"/>
              </a:rPr>
              <a:t>+</a:t>
            </a:r>
            <a:r>
              <a:rPr lang="pt-BR" sz="3200" b="1" dirty="0">
                <a:latin typeface="Calibri" panose="020F0502020204030204" pitchFamily="34" charset="0"/>
              </a:rPr>
              <a:t>, incomum em água mineral e com tempo de migração diferente dos cátions a serem determinados).</a:t>
            </a: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  <a:p>
            <a:pPr algn="ctr"/>
            <a:endParaRPr lang="pt-BR" sz="32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12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274710" y="192682"/>
            <a:ext cx="608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PARTE EXPERIMENTAL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13</a:t>
            </a:fld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1E1BD46-AE11-4EC7-ADD3-35B03288E260}"/>
              </a:ext>
            </a:extLst>
          </p:cNvPr>
          <p:cNvSpPr txBox="1"/>
          <p:nvPr/>
        </p:nvSpPr>
        <p:spPr>
          <a:xfrm>
            <a:off x="240792" y="875484"/>
            <a:ext cx="1150473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REAGENTES</a:t>
            </a:r>
          </a:p>
          <a:p>
            <a:pPr algn="just"/>
            <a:r>
              <a:rPr lang="pt-BR" sz="2400" b="1" dirty="0" smtClean="0">
                <a:latin typeface="Calibri" panose="020F0502020204030204" pitchFamily="34" charset="0"/>
              </a:rPr>
              <a:t>1</a:t>
            </a:r>
            <a:r>
              <a:rPr lang="pt-BR" sz="2400" b="1" dirty="0">
                <a:latin typeface="Calibri" panose="020F0502020204030204" pitchFamily="34" charset="0"/>
              </a:rPr>
              <a:t>. Tampão de corrida: </a:t>
            </a:r>
            <a:r>
              <a:rPr lang="pt-BR" sz="2400" b="1" dirty="0" smtClean="0">
                <a:latin typeface="Calibri" panose="020F0502020204030204" pitchFamily="34" charset="0"/>
              </a:rPr>
              <a:t>(</a:t>
            </a:r>
            <a:r>
              <a:rPr lang="pt-BR" sz="2400" b="1" dirty="0">
                <a:latin typeface="Calibri" panose="020F0502020204030204" pitchFamily="34" charset="0"/>
              </a:rPr>
              <a:t>MES</a:t>
            </a:r>
            <a:r>
              <a:rPr lang="pt-BR" sz="2400" b="1" dirty="0" smtClean="0">
                <a:latin typeface="Calibri" panose="020F0502020204030204" pitchFamily="34" charset="0"/>
              </a:rPr>
              <a:t>)(</a:t>
            </a:r>
            <a:r>
              <a:rPr lang="pt-BR" sz="2400" b="1" dirty="0">
                <a:latin typeface="Calibri" panose="020F0502020204030204" pitchFamily="34" charset="0"/>
              </a:rPr>
              <a:t>His) 30 mmol/L, pH 6</a:t>
            </a:r>
          </a:p>
          <a:p>
            <a:pPr algn="just"/>
            <a:r>
              <a:rPr lang="pt-BR" sz="2400" b="1" dirty="0">
                <a:latin typeface="Calibri" panose="020F0502020204030204" pitchFamily="34" charset="0"/>
              </a:rPr>
              <a:t>2. Soluções de referência: misturas de diversos cátions comumente presentes em água mineral </a:t>
            </a:r>
            <a:r>
              <a:rPr lang="pt-BR" sz="2400" b="1" dirty="0" smtClean="0">
                <a:latin typeface="Calibri" panose="020F0502020204030204" pitchFamily="34" charset="0"/>
              </a:rPr>
              <a:t>(</a:t>
            </a:r>
            <a:r>
              <a:rPr lang="pt-BR" sz="2400" b="1" dirty="0">
                <a:latin typeface="Calibri" panose="020F0502020204030204" pitchFamily="34" charset="0"/>
              </a:rPr>
              <a:t>K</a:t>
            </a:r>
            <a:r>
              <a:rPr lang="pt-BR" sz="2400" b="1" baseline="30000" dirty="0">
                <a:latin typeface="Calibri" panose="020F0502020204030204" pitchFamily="34" charset="0"/>
              </a:rPr>
              <a:t>+</a:t>
            </a:r>
            <a:r>
              <a:rPr lang="pt-BR" sz="2400" b="1" dirty="0">
                <a:latin typeface="Calibri" panose="020F0502020204030204" pitchFamily="34" charset="0"/>
              </a:rPr>
              <a:t>, Na</a:t>
            </a:r>
            <a:r>
              <a:rPr lang="pt-BR" sz="2400" b="1" baseline="30000" dirty="0">
                <a:latin typeface="Calibri" panose="020F0502020204030204" pitchFamily="34" charset="0"/>
              </a:rPr>
              <a:t>+</a:t>
            </a:r>
            <a:r>
              <a:rPr lang="pt-BR" sz="2400" b="1" dirty="0">
                <a:latin typeface="Calibri" panose="020F0502020204030204" pitchFamily="34" charset="0"/>
              </a:rPr>
              <a:t>, Ca</a:t>
            </a:r>
            <a:r>
              <a:rPr lang="pt-BR" sz="2400" b="1" baseline="30000" dirty="0">
                <a:latin typeface="Calibri" panose="020F0502020204030204" pitchFamily="34" charset="0"/>
              </a:rPr>
              <a:t>2+</a:t>
            </a:r>
            <a:r>
              <a:rPr lang="pt-BR" sz="2400" b="1" dirty="0">
                <a:latin typeface="Calibri" panose="020F0502020204030204" pitchFamily="34" charset="0"/>
              </a:rPr>
              <a:t> e Mg</a:t>
            </a:r>
            <a:r>
              <a:rPr lang="pt-BR" sz="2400" b="1" baseline="30000" dirty="0">
                <a:latin typeface="Calibri" panose="020F0502020204030204" pitchFamily="34" charset="0"/>
              </a:rPr>
              <a:t>2</a:t>
            </a:r>
            <a:r>
              <a:rPr lang="pt-BR" sz="2400" b="1" baseline="30000" dirty="0" smtClean="0">
                <a:latin typeface="Calibri" panose="020F0502020204030204" pitchFamily="34" charset="0"/>
              </a:rPr>
              <a:t>+</a:t>
            </a:r>
            <a:r>
              <a:rPr lang="pt-BR" sz="2400" b="1" dirty="0" smtClean="0">
                <a:latin typeface="Calibri" panose="020F0502020204030204" pitchFamily="34" charset="0"/>
              </a:rPr>
              <a:t>) </a:t>
            </a:r>
            <a:r>
              <a:rPr lang="pt-BR" sz="2400" b="1" dirty="0">
                <a:latin typeface="Calibri" panose="020F0502020204030204" pitchFamily="34" charset="0"/>
              </a:rPr>
              <a:t>com concentrações de 20, 50, 75 e 100 µmol/L de cada espécie e 100 µmol/L </a:t>
            </a:r>
            <a:r>
              <a:rPr lang="pt-BR" sz="2400" b="1" dirty="0" smtClean="0">
                <a:latin typeface="Calibri" panose="020F0502020204030204" pitchFamily="34" charset="0"/>
              </a:rPr>
              <a:t>Cs</a:t>
            </a:r>
            <a:r>
              <a:rPr lang="pt-BR" sz="2400" b="1" baseline="30000" dirty="0" smtClean="0">
                <a:latin typeface="Calibri" panose="020F0502020204030204" pitchFamily="34" charset="0"/>
              </a:rPr>
              <a:t>+</a:t>
            </a:r>
            <a:r>
              <a:rPr lang="pt-BR" sz="2400" b="1" dirty="0" smtClean="0">
                <a:latin typeface="Calibri" panose="020F0502020204030204" pitchFamily="34" charset="0"/>
              </a:rPr>
              <a:t> </a:t>
            </a:r>
            <a:r>
              <a:rPr lang="pt-BR" sz="2400" b="1" dirty="0">
                <a:latin typeface="Calibri" panose="020F0502020204030204" pitchFamily="34" charset="0"/>
              </a:rPr>
              <a:t>preparados </a:t>
            </a:r>
            <a:r>
              <a:rPr lang="pt-BR" sz="2400" b="1" dirty="0" smtClean="0">
                <a:latin typeface="Calibri" panose="020F0502020204030204" pitchFamily="34" charset="0"/>
              </a:rPr>
              <a:t>a partir </a:t>
            </a:r>
            <a:r>
              <a:rPr lang="pt-BR" sz="2400" b="1" dirty="0">
                <a:latin typeface="Calibri" panose="020F0502020204030204" pitchFamily="34" charset="0"/>
              </a:rPr>
              <a:t>de solução estoque de 1000 µmol/L e água deionizada.</a:t>
            </a:r>
            <a:endParaRPr lang="pt-BR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400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INSTRUMENTAÇÃO</a:t>
            </a:r>
            <a:endParaRPr lang="en-US" sz="2400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algn="just"/>
            <a:r>
              <a:rPr lang="pt-BR" sz="2400" b="1" dirty="0" smtClean="0">
                <a:latin typeface="Calibri" panose="020F0502020204030204" pitchFamily="34" charset="0"/>
              </a:rPr>
              <a:t>1. Equipamento: eletroforese capilar com detecção condutométrica (oscilométrica, 550 kHz, eletrodos sem contato com a solução).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400" b="1" dirty="0" smtClean="0">
                <a:latin typeface="Calibri" panose="020F0502020204030204" pitchFamily="34" charset="0"/>
              </a:rPr>
              <a:t>2. Coluna: tubo capilar de sílica fundida revestida, com diâmetro interno de 75 µm e comprimento de 80 cm.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400" b="1" dirty="0" smtClean="0">
                <a:latin typeface="Calibri" panose="020F0502020204030204" pitchFamily="34" charset="0"/>
              </a:rPr>
              <a:t>3. Potencial aplicado: 30 kV.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400" b="1" i="1" dirty="0" smtClean="0">
                <a:latin typeface="Calibri" panose="020F0502020204030204" pitchFamily="34" charset="0"/>
              </a:rPr>
              <a:t>Polaridade</a:t>
            </a:r>
            <a:r>
              <a:rPr lang="pt-BR" sz="2400" b="1" dirty="0" smtClean="0">
                <a:latin typeface="Calibri" panose="020F0502020204030204" pitchFamily="34" charset="0"/>
              </a:rPr>
              <a:t>: positiva no ponto de injeção. 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just"/>
            <a:r>
              <a:rPr lang="pt-BR" sz="2400" b="1" i="1" dirty="0" smtClean="0">
                <a:latin typeface="Calibri" panose="020F0502020204030204" pitchFamily="34" charset="0"/>
              </a:rPr>
              <a:t>Injeção</a:t>
            </a:r>
            <a:r>
              <a:rPr lang="pt-BR" sz="2400" b="1" dirty="0" smtClean="0">
                <a:latin typeface="Calibri" panose="020F0502020204030204" pitchFamily="34" charset="0"/>
              </a:rPr>
              <a:t>: hidrodinâmica (100 mm, 30 s).</a:t>
            </a:r>
            <a:endParaRPr lang="en-US" sz="2400" b="1" dirty="0" smtClean="0">
              <a:latin typeface="Calibri" panose="020F0502020204030204" pitchFamily="34" charset="0"/>
            </a:endParaRPr>
          </a:p>
          <a:p>
            <a:pPr algn="just"/>
            <a:endParaRPr lang="pt-BR" sz="24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31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26751" y="6265533"/>
            <a:ext cx="640080" cy="365125"/>
          </a:xfrm>
        </p:spPr>
        <p:txBody>
          <a:bodyPr>
            <a:normAutofit/>
          </a:bodyPr>
          <a:lstStyle/>
          <a:p>
            <a:fld id="{23E90AF8-EEA7-4E0A-8F17-139586E23FDE}" type="slidenum">
              <a:rPr lang="pt-BR" smtClean="0">
                <a:solidFill>
                  <a:schemeClr val="tx1"/>
                </a:solidFill>
              </a:rPr>
              <a:t>14</a:t>
            </a:fld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187EE779-F425-4FD1-9958-8FB948284584}"/>
              </a:ext>
            </a:extLst>
          </p:cNvPr>
          <p:cNvSpPr txBox="1"/>
          <p:nvPr/>
        </p:nvSpPr>
        <p:spPr>
          <a:xfrm>
            <a:off x="160500" y="529363"/>
            <a:ext cx="118657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A-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Preparar, conforme tabela a seguir, QUATRO soluções multielementares e UMA solução de amostra </a:t>
            </a:r>
            <a:r>
              <a:rPr lang="pt-B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 balões </a:t>
            </a:r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volumétricos de 10 mL e efetuar a injeção hidrodinâmica dessas soluções no capilar</a:t>
            </a:r>
            <a:r>
              <a:rPr lang="pt-BR" sz="24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  <a:endParaRPr lang="pt-BR" sz="24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02" y="2601632"/>
            <a:ext cx="1363156" cy="16705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E0B418E3-7D67-422F-9C6A-2109E1BC6901}"/>
              </a:ext>
            </a:extLst>
          </p:cNvPr>
          <p:cNvSpPr txBox="1"/>
          <p:nvPr/>
        </p:nvSpPr>
        <p:spPr>
          <a:xfrm>
            <a:off x="49486" y="1762942"/>
            <a:ext cx="2922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SOLUÇÕES </a:t>
            </a:r>
            <a:r>
              <a:rPr lang="pt-BR" sz="2000" b="1" dirty="0">
                <a:solidFill>
                  <a:srgbClr val="FF0000"/>
                </a:solidFill>
              </a:rPr>
              <a:t>ESTOQUE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9E9FF47-804C-4B00-AE48-602B8047DB0B}"/>
              </a:ext>
            </a:extLst>
          </p:cNvPr>
          <p:cNvSpPr txBox="1"/>
          <p:nvPr/>
        </p:nvSpPr>
        <p:spPr>
          <a:xfrm>
            <a:off x="665231" y="2101532"/>
            <a:ext cx="2176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  <a:effectLst/>
                <a:ea typeface="Times New Roman" panose="02020603050405020304" pitchFamily="18" charset="0"/>
              </a:rPr>
              <a:t>1000 umol/L</a:t>
            </a:r>
            <a:endParaRPr lang="pt-BR" sz="20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535430"/>
              </p:ext>
            </p:extLst>
          </p:nvPr>
        </p:nvGraphicFramePr>
        <p:xfrm>
          <a:off x="4199470" y="1463417"/>
          <a:ext cx="7526612" cy="1942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4554">
                  <a:extLst>
                    <a:ext uri="{9D8B030D-6E8A-4147-A177-3AD203B41FA5}">
                      <a16:colId xmlns:a16="http://schemas.microsoft.com/office/drawing/2014/main" val="1605017414"/>
                    </a:ext>
                  </a:extLst>
                </a:gridCol>
                <a:gridCol w="801744">
                  <a:extLst>
                    <a:ext uri="{9D8B030D-6E8A-4147-A177-3AD203B41FA5}">
                      <a16:colId xmlns:a16="http://schemas.microsoft.com/office/drawing/2014/main" val="2362745846"/>
                    </a:ext>
                  </a:extLst>
                </a:gridCol>
                <a:gridCol w="951085">
                  <a:extLst>
                    <a:ext uri="{9D8B030D-6E8A-4147-A177-3AD203B41FA5}">
                      <a16:colId xmlns:a16="http://schemas.microsoft.com/office/drawing/2014/main" val="1296481280"/>
                    </a:ext>
                  </a:extLst>
                </a:gridCol>
                <a:gridCol w="950396">
                  <a:extLst>
                    <a:ext uri="{9D8B030D-6E8A-4147-A177-3AD203B41FA5}">
                      <a16:colId xmlns:a16="http://schemas.microsoft.com/office/drawing/2014/main" val="1923638311"/>
                    </a:ext>
                  </a:extLst>
                </a:gridCol>
                <a:gridCol w="951085">
                  <a:extLst>
                    <a:ext uri="{9D8B030D-6E8A-4147-A177-3AD203B41FA5}">
                      <a16:colId xmlns:a16="http://schemas.microsoft.com/office/drawing/2014/main" val="3893367155"/>
                    </a:ext>
                  </a:extLst>
                </a:gridCol>
                <a:gridCol w="809009">
                  <a:extLst>
                    <a:ext uri="{9D8B030D-6E8A-4147-A177-3AD203B41FA5}">
                      <a16:colId xmlns:a16="http://schemas.microsoft.com/office/drawing/2014/main" val="1940828632"/>
                    </a:ext>
                  </a:extLst>
                </a:gridCol>
                <a:gridCol w="1075230">
                  <a:extLst>
                    <a:ext uri="{9D8B030D-6E8A-4147-A177-3AD203B41FA5}">
                      <a16:colId xmlns:a16="http://schemas.microsoft.com/office/drawing/2014/main" val="2010247496"/>
                    </a:ext>
                  </a:extLst>
                </a:gridCol>
                <a:gridCol w="1123509">
                  <a:extLst>
                    <a:ext uri="{9D8B030D-6E8A-4147-A177-3AD203B41FA5}">
                      <a16:colId xmlns:a16="http://schemas.microsoft.com/office/drawing/2014/main" val="3939536248"/>
                    </a:ext>
                  </a:extLst>
                </a:gridCol>
              </a:tblGrid>
              <a:tr h="7262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Solução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[Mg</a:t>
                      </a:r>
                      <a:r>
                        <a:rPr lang="en-US" sz="1400" b="1" baseline="30000" dirty="0">
                          <a:effectLst/>
                        </a:rPr>
                        <a:t>2</a:t>
                      </a:r>
                      <a:r>
                        <a:rPr lang="en-US" sz="1400" b="1" baseline="30000" dirty="0" smtClean="0">
                          <a:effectLst/>
                        </a:rPr>
                        <a:t>+</a:t>
                      </a:r>
                      <a:r>
                        <a:rPr lang="en-US" sz="1400" b="1" dirty="0" smtClean="0">
                          <a:effectLst/>
                        </a:rPr>
                        <a:t>] </a:t>
                      </a:r>
                      <a:r>
                        <a:rPr lang="en-US" sz="1400" b="1" dirty="0">
                          <a:effectLst/>
                        </a:rPr>
                        <a:t>/</a:t>
                      </a:r>
                      <a:endParaRPr lang="pt-BR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µmol/L 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[Ca</a:t>
                      </a:r>
                      <a:r>
                        <a:rPr lang="pt-BR" sz="1400" b="1" baseline="30000" dirty="0">
                          <a:effectLst/>
                        </a:rPr>
                        <a:t>2+</a:t>
                      </a:r>
                      <a:r>
                        <a:rPr lang="pt-BR" sz="1400" b="1" dirty="0">
                          <a:effectLst/>
                        </a:rPr>
                        <a:t>] /</a:t>
                      </a:r>
                      <a:endParaRPr lang="pt-BR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µmol/L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[Na</a:t>
                      </a:r>
                      <a:r>
                        <a:rPr lang="pt-BR" sz="1400" b="1" baseline="30000" dirty="0">
                          <a:effectLst/>
                        </a:rPr>
                        <a:t>+</a:t>
                      </a:r>
                      <a:r>
                        <a:rPr lang="pt-BR" sz="1400" b="1" dirty="0">
                          <a:effectLst/>
                        </a:rPr>
                        <a:t>] /</a:t>
                      </a:r>
                      <a:endParaRPr lang="pt-BR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µmol/L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[K</a:t>
                      </a:r>
                      <a:r>
                        <a:rPr lang="pt-BR" sz="1400" b="1" baseline="30000" dirty="0">
                          <a:effectLst/>
                        </a:rPr>
                        <a:t>+</a:t>
                      </a:r>
                      <a:r>
                        <a:rPr lang="pt-BR" sz="1400" b="1" dirty="0">
                          <a:effectLst/>
                        </a:rPr>
                        <a:t>] /</a:t>
                      </a:r>
                      <a:endParaRPr lang="pt-BR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µmol/L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[Cs</a:t>
                      </a:r>
                      <a:r>
                        <a:rPr lang="pt-BR" sz="1400" b="1" baseline="30000" dirty="0">
                          <a:effectLst/>
                        </a:rPr>
                        <a:t>+</a:t>
                      </a:r>
                      <a:r>
                        <a:rPr lang="pt-BR" sz="1400" b="1" dirty="0">
                          <a:effectLst/>
                        </a:rPr>
                        <a:t>] /</a:t>
                      </a:r>
                      <a:endParaRPr lang="pt-BR" sz="11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µmol/L 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Número de injeções no EC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Volume de amostra no balão (mL)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98098210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20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75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50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371774264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50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75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 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4190837824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3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75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50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50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75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76866957"/>
                  </a:ext>
                </a:extLst>
              </a:tr>
              <a:tr h="181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4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20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992810449"/>
                  </a:ext>
                </a:extLst>
              </a:tr>
              <a:tr h="3631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Amostra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 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100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>
                          <a:effectLst/>
                        </a:rPr>
                        <a:t>1</a:t>
                      </a:r>
                      <a:endParaRPr lang="pt-BR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400" b="1" dirty="0">
                          <a:effectLst/>
                        </a:rPr>
                        <a:t>1,0</a:t>
                      </a:r>
                      <a:endParaRPr lang="pt-BR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847876810"/>
                  </a:ext>
                </a:extLst>
              </a:tr>
            </a:tbl>
          </a:graphicData>
        </a:graphic>
      </p:graphicFrame>
      <p:pic>
        <p:nvPicPr>
          <p:cNvPr id="32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58" y="2601632"/>
            <a:ext cx="1363156" cy="1670534"/>
          </a:xfrm>
          <a:prstGeom prst="rect">
            <a:avLst/>
          </a:prstGeom>
        </p:spPr>
      </p:pic>
      <p:pic>
        <p:nvPicPr>
          <p:cNvPr id="34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3851"/>
            <a:ext cx="1363156" cy="1670534"/>
          </a:xfrm>
          <a:prstGeom prst="rect">
            <a:avLst/>
          </a:prstGeom>
        </p:spPr>
      </p:pic>
      <p:pic>
        <p:nvPicPr>
          <p:cNvPr id="36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15" y="4522902"/>
            <a:ext cx="1363156" cy="1670534"/>
          </a:xfrm>
          <a:prstGeom prst="rect">
            <a:avLst/>
          </a:prstGeom>
        </p:spPr>
      </p:pic>
      <p:pic>
        <p:nvPicPr>
          <p:cNvPr id="38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814" y="4444524"/>
            <a:ext cx="1363156" cy="167053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0644" y="4131813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Mg</a:t>
            </a:r>
            <a:r>
              <a:rPr lang="en-US" b="1" baseline="30000" dirty="0"/>
              <a:t>2</a:t>
            </a:r>
            <a:r>
              <a:rPr lang="en-US" b="1" baseline="30000" dirty="0" smtClean="0"/>
              <a:t>+</a:t>
            </a:r>
            <a:endParaRPr lang="pt-BR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012219" y="4157162"/>
            <a:ext cx="686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Ca</a:t>
            </a:r>
            <a:r>
              <a:rPr lang="pt-BR" b="1" baseline="30000" dirty="0"/>
              <a:t>2</a:t>
            </a:r>
            <a:r>
              <a:rPr lang="pt-BR" b="1" baseline="30000" dirty="0" smtClean="0"/>
              <a:t>+</a:t>
            </a:r>
            <a:endParaRPr lang="pt-BR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77332" y="5960504"/>
            <a:ext cx="604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Na</a:t>
            </a:r>
            <a:r>
              <a:rPr lang="pt-BR" b="1" baseline="30000" dirty="0"/>
              <a:t>+</a:t>
            </a:r>
            <a:endParaRPr lang="pt-BR" b="1" dirty="0"/>
          </a:p>
        </p:txBody>
      </p:sp>
      <p:sp>
        <p:nvSpPr>
          <p:cNvPr id="44" name="TextBox 43"/>
          <p:cNvSpPr txBox="1"/>
          <p:nvPr/>
        </p:nvSpPr>
        <p:spPr>
          <a:xfrm flipH="1">
            <a:off x="1639658" y="5963429"/>
            <a:ext cx="53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K</a:t>
            </a:r>
            <a:r>
              <a:rPr lang="pt-BR" b="1" baseline="30000" dirty="0"/>
              <a:t>+</a:t>
            </a:r>
            <a:endParaRPr lang="pt-BR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2718014" y="5949323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Cs</a:t>
            </a:r>
            <a:r>
              <a:rPr lang="pt-BR" b="1" baseline="30000" dirty="0"/>
              <a:t>+</a:t>
            </a:r>
            <a:endParaRPr lang="pt-BR" b="1" dirty="0"/>
          </a:p>
        </p:txBody>
      </p:sp>
      <p:pic>
        <p:nvPicPr>
          <p:cNvPr id="49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641" y="3406299"/>
            <a:ext cx="2110845" cy="2586819"/>
          </a:xfrm>
          <a:prstGeom prst="rect">
            <a:avLst/>
          </a:prstGeom>
        </p:spPr>
      </p:pic>
      <p:pic>
        <p:nvPicPr>
          <p:cNvPr id="53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912" y="3406299"/>
            <a:ext cx="2126128" cy="2605548"/>
          </a:xfrm>
          <a:prstGeom prst="rect">
            <a:avLst/>
          </a:prstGeom>
        </p:spPr>
      </p:pic>
      <p:pic>
        <p:nvPicPr>
          <p:cNvPr id="55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53" y="3402723"/>
            <a:ext cx="2035729" cy="2494765"/>
          </a:xfrm>
          <a:prstGeom prst="rect">
            <a:avLst/>
          </a:prstGeom>
        </p:spPr>
      </p:pic>
      <p:pic>
        <p:nvPicPr>
          <p:cNvPr id="57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0273" y="3436899"/>
            <a:ext cx="2023334" cy="2479575"/>
          </a:xfrm>
          <a:prstGeom prst="rect">
            <a:avLst/>
          </a:prstGeom>
        </p:spPr>
      </p:pic>
      <p:pic>
        <p:nvPicPr>
          <p:cNvPr id="58" name="Imagem 4">
            <a:extLst>
              <a:ext uri="{FF2B5EF4-FFF2-40B4-BE49-F238E27FC236}">
                <a16:creationId xmlns:a16="http://schemas.microsoft.com/office/drawing/2014/main" id="{0D4DE9C6-31C1-4EC1-8CA2-C71B1C4900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4986" y="3467085"/>
            <a:ext cx="1954508" cy="2395231"/>
          </a:xfrm>
          <a:prstGeom prst="rect">
            <a:avLst/>
          </a:prstGeom>
        </p:spPr>
      </p:pic>
      <p:sp>
        <p:nvSpPr>
          <p:cNvPr id="59" name="CaixaDeTexto 12">
            <a:extLst>
              <a:ext uri="{FF2B5EF4-FFF2-40B4-BE49-F238E27FC236}">
                <a16:creationId xmlns:a16="http://schemas.microsoft.com/office/drawing/2014/main" id="{172FE7F1-1D37-462A-906B-CC8B8F125DDD}"/>
              </a:ext>
            </a:extLst>
          </p:cNvPr>
          <p:cNvSpPr txBox="1"/>
          <p:nvPr/>
        </p:nvSpPr>
        <p:spPr>
          <a:xfrm>
            <a:off x="3867640" y="5611669"/>
            <a:ext cx="123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SOLUÇÃO DE 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REFERÊNCIA </a:t>
            </a:r>
            <a:r>
              <a:rPr lang="pt-BR" b="1" dirty="0" smtClean="0">
                <a:solidFill>
                  <a:srgbClr val="C00000"/>
                </a:solidFill>
              </a:rPr>
              <a:t>1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60" name="CaixaDeTexto 12">
            <a:extLst>
              <a:ext uri="{FF2B5EF4-FFF2-40B4-BE49-F238E27FC236}">
                <a16:creationId xmlns:a16="http://schemas.microsoft.com/office/drawing/2014/main" id="{172FE7F1-1D37-462A-906B-CC8B8F125DDD}"/>
              </a:ext>
            </a:extLst>
          </p:cNvPr>
          <p:cNvSpPr txBox="1"/>
          <p:nvPr/>
        </p:nvSpPr>
        <p:spPr>
          <a:xfrm>
            <a:off x="5325087" y="5591172"/>
            <a:ext cx="123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SOLUÇÃO DE 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REFERÊNCIA </a:t>
            </a:r>
            <a:r>
              <a:rPr lang="pt-BR" b="1" dirty="0" smtClean="0">
                <a:solidFill>
                  <a:srgbClr val="C00000"/>
                </a:solidFill>
              </a:rPr>
              <a:t>2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61" name="CaixaDeTexto 12">
            <a:extLst>
              <a:ext uri="{FF2B5EF4-FFF2-40B4-BE49-F238E27FC236}">
                <a16:creationId xmlns:a16="http://schemas.microsoft.com/office/drawing/2014/main" id="{172FE7F1-1D37-462A-906B-CC8B8F125DDD}"/>
              </a:ext>
            </a:extLst>
          </p:cNvPr>
          <p:cNvSpPr txBox="1"/>
          <p:nvPr/>
        </p:nvSpPr>
        <p:spPr>
          <a:xfrm>
            <a:off x="6683144" y="5600725"/>
            <a:ext cx="12337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SOLUÇÃO DE 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REFERÊNCIA </a:t>
            </a:r>
            <a:r>
              <a:rPr lang="pt-BR" sz="1600" b="1" dirty="0" smtClean="0">
                <a:solidFill>
                  <a:srgbClr val="C00000"/>
                </a:solidFill>
              </a:rPr>
              <a:t>3</a:t>
            </a:r>
            <a:endParaRPr lang="pt-BR" sz="1600" b="1" dirty="0">
              <a:solidFill>
                <a:srgbClr val="C00000"/>
              </a:solidFill>
            </a:endParaRPr>
          </a:p>
        </p:txBody>
      </p:sp>
      <p:sp>
        <p:nvSpPr>
          <p:cNvPr id="62" name="CaixaDeTexto 12">
            <a:extLst>
              <a:ext uri="{FF2B5EF4-FFF2-40B4-BE49-F238E27FC236}">
                <a16:creationId xmlns:a16="http://schemas.microsoft.com/office/drawing/2014/main" id="{172FE7F1-1D37-462A-906B-CC8B8F125DDD}"/>
              </a:ext>
            </a:extLst>
          </p:cNvPr>
          <p:cNvSpPr txBox="1"/>
          <p:nvPr/>
        </p:nvSpPr>
        <p:spPr>
          <a:xfrm>
            <a:off x="8117843" y="5571470"/>
            <a:ext cx="1233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rgbClr val="FF0000"/>
                </a:solidFill>
              </a:rPr>
              <a:t>SOLUÇÃO DE </a:t>
            </a:r>
          </a:p>
          <a:p>
            <a:pPr algn="ctr"/>
            <a:r>
              <a:rPr lang="pt-BR" sz="1200" b="1" dirty="0">
                <a:solidFill>
                  <a:srgbClr val="FF0000"/>
                </a:solidFill>
              </a:rPr>
              <a:t>REFERÊNCIA </a:t>
            </a:r>
            <a:r>
              <a:rPr lang="pt-BR" b="1" dirty="0" smtClean="0">
                <a:solidFill>
                  <a:srgbClr val="C00000"/>
                </a:solidFill>
              </a:rPr>
              <a:t>4</a:t>
            </a:r>
            <a:endParaRPr lang="pt-BR" b="1" dirty="0">
              <a:solidFill>
                <a:srgbClr val="C00000"/>
              </a:solidFill>
            </a:endParaRPr>
          </a:p>
        </p:txBody>
      </p:sp>
      <p:sp>
        <p:nvSpPr>
          <p:cNvPr id="63" name="CaixaDeTexto 12">
            <a:extLst>
              <a:ext uri="{FF2B5EF4-FFF2-40B4-BE49-F238E27FC236}">
                <a16:creationId xmlns:a16="http://schemas.microsoft.com/office/drawing/2014/main" id="{172FE7F1-1D37-462A-906B-CC8B8F125DDD}"/>
              </a:ext>
            </a:extLst>
          </p:cNvPr>
          <p:cNvSpPr txBox="1"/>
          <p:nvPr/>
        </p:nvSpPr>
        <p:spPr>
          <a:xfrm>
            <a:off x="9754592" y="5747197"/>
            <a:ext cx="1356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rgbClr val="FF0000"/>
                </a:solidFill>
              </a:rPr>
              <a:t>AMOSTRA</a:t>
            </a:r>
            <a:endParaRPr lang="pt-BR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381801"/>
            <a:ext cx="11562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B- Realizar 3 VEZES a injeção da solução 1, e 1 VEZ a injeção das soluções 2, 3,4 e amostra.</a:t>
            </a:r>
            <a:endParaRPr lang="pt-BR" sz="2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 flipH="1">
            <a:off x="3263390" y="-82584"/>
            <a:ext cx="6088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PARTE EXPERIMENTAL</a:t>
            </a:r>
          </a:p>
        </p:txBody>
      </p:sp>
    </p:spTree>
    <p:extLst>
      <p:ext uri="{BB962C8B-B14F-4D97-AF65-F5344CB8AC3E}">
        <p14:creationId xmlns:p14="http://schemas.microsoft.com/office/powerpoint/2010/main" val="14935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484658" y="452173"/>
            <a:ext cx="7621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TRATAMENTO DOS DADOS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15</a:t>
            </a:fld>
            <a:endParaRPr lang="pt-BR"/>
          </a:p>
        </p:txBody>
      </p:sp>
      <p:pic>
        <p:nvPicPr>
          <p:cNvPr id="1026" name="Picture 2" descr="Imagem relacionada">
            <a:extLst>
              <a:ext uri="{FF2B5EF4-FFF2-40B4-BE49-F238E27FC236}">
                <a16:creationId xmlns:a16="http://schemas.microsoft.com/office/drawing/2014/main" id="{B1EA3BA9-250A-433F-9AF6-BA6CE2B03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285" y="1565691"/>
            <a:ext cx="6238171" cy="384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47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816296" y="401400"/>
            <a:ext cx="66743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OBTENÇÃO </a:t>
            </a:r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DOS DADOS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16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>
            <a:off x="712207" y="1232397"/>
            <a:ext cx="11123776" cy="4913570"/>
            <a:chOff x="712207" y="1232397"/>
            <a:chExt cx="11123776" cy="4913570"/>
          </a:xfrm>
        </p:grpSpPr>
        <p:pic>
          <p:nvPicPr>
            <p:cNvPr id="10" name="Imagem 2">
              <a:extLst>
                <a:ext uri="{FF2B5EF4-FFF2-40B4-BE49-F238E27FC236}">
                  <a16:creationId xmlns:a16="http://schemas.microsoft.com/office/drawing/2014/main" id="{3B3F02B7-34F6-4B33-847B-184C35BC9D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5913" t="35682" r="25111" b="37276"/>
            <a:stretch/>
          </p:blipFill>
          <p:spPr>
            <a:xfrm>
              <a:off x="712207" y="1232397"/>
              <a:ext cx="11123776" cy="4913570"/>
            </a:xfrm>
            <a:prstGeom prst="rect">
              <a:avLst/>
            </a:prstGeom>
          </p:spPr>
        </p:pic>
        <p:sp>
          <p:nvSpPr>
            <p:cNvPr id="5" name="Rounded Rectangle 4"/>
            <p:cNvSpPr/>
            <p:nvPr/>
          </p:nvSpPr>
          <p:spPr>
            <a:xfrm>
              <a:off x="3102964" y="2728210"/>
              <a:ext cx="2338466" cy="43471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1" name="Rounded Rectangle 10"/>
          <p:cNvSpPr/>
          <p:nvPr/>
        </p:nvSpPr>
        <p:spPr>
          <a:xfrm>
            <a:off x="8846467" y="5501390"/>
            <a:ext cx="1933732" cy="3297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371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17</a:t>
            </a:fld>
            <a:endParaRPr lang="pt-B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61141"/>
              </p:ext>
            </p:extLst>
          </p:nvPr>
        </p:nvGraphicFramePr>
        <p:xfrm>
          <a:off x="1325485" y="310063"/>
          <a:ext cx="9599847" cy="64386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15633">
                  <a:extLst>
                    <a:ext uri="{9D8B030D-6E8A-4147-A177-3AD203B41FA5}">
                      <a16:colId xmlns:a16="http://schemas.microsoft.com/office/drawing/2014/main" val="3148919862"/>
                    </a:ext>
                  </a:extLst>
                </a:gridCol>
                <a:gridCol w="1697737">
                  <a:extLst>
                    <a:ext uri="{9D8B030D-6E8A-4147-A177-3AD203B41FA5}">
                      <a16:colId xmlns:a16="http://schemas.microsoft.com/office/drawing/2014/main" val="860322943"/>
                    </a:ext>
                  </a:extLst>
                </a:gridCol>
                <a:gridCol w="1697737">
                  <a:extLst>
                    <a:ext uri="{9D8B030D-6E8A-4147-A177-3AD203B41FA5}">
                      <a16:colId xmlns:a16="http://schemas.microsoft.com/office/drawing/2014/main" val="2569326440"/>
                    </a:ext>
                  </a:extLst>
                </a:gridCol>
                <a:gridCol w="1907571">
                  <a:extLst>
                    <a:ext uri="{9D8B030D-6E8A-4147-A177-3AD203B41FA5}">
                      <a16:colId xmlns:a16="http://schemas.microsoft.com/office/drawing/2014/main" val="3239880721"/>
                    </a:ext>
                  </a:extLst>
                </a:gridCol>
                <a:gridCol w="1702506">
                  <a:extLst>
                    <a:ext uri="{9D8B030D-6E8A-4147-A177-3AD203B41FA5}">
                      <a16:colId xmlns:a16="http://schemas.microsoft.com/office/drawing/2014/main" val="4254350252"/>
                    </a:ext>
                  </a:extLst>
                </a:gridCol>
                <a:gridCol w="1678663">
                  <a:extLst>
                    <a:ext uri="{9D8B030D-6E8A-4147-A177-3AD203B41FA5}">
                      <a16:colId xmlns:a16="http://schemas.microsoft.com/office/drawing/2014/main" val="3500155991"/>
                    </a:ext>
                  </a:extLst>
                </a:gridCol>
              </a:tblGrid>
              <a:tr h="50328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Área integrada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457478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Solução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Pico 1:________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Pico 2:________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Pico 3:________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Pico 4:________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Pico 5:________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4054617"/>
                  </a:ext>
                </a:extLst>
              </a:tr>
              <a:tr h="34076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9100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7108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9577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8287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5086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79195723"/>
                  </a:ext>
                </a:extLst>
              </a:tr>
              <a:tr h="39327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9500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7501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9978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8689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5779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60371469"/>
                  </a:ext>
                </a:extLst>
              </a:tr>
              <a:tr h="34045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8054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6055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8533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7243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4102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02394762"/>
                  </a:ext>
                </a:extLst>
              </a:tr>
              <a:tr h="34614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9053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5339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8239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9531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7001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9341602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9501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8689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7501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7503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8689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41386362"/>
                  </a:ext>
                </a:extLst>
              </a:tr>
              <a:tr h="46287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8246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8724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4535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4537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solidFill>
                            <a:srgbClr val="FF0000"/>
                          </a:solidFill>
                          <a:effectLst/>
                        </a:rPr>
                        <a:t>8724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41963618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Amostra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9508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5890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8705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9960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7437</a:t>
                      </a:r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20813002"/>
                  </a:ext>
                </a:extLst>
              </a:tr>
              <a:tr h="263107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Fator de Resposta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242473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Solução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________/Cs</a:t>
                      </a:r>
                      <a:r>
                        <a:rPr lang="pt-BR" sz="1800" u="none" strike="noStrike" baseline="30000" dirty="0">
                          <a:effectLst/>
                        </a:rPr>
                        <a:t>+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________/Cs</a:t>
                      </a:r>
                      <a:r>
                        <a:rPr lang="pt-BR" sz="1800" u="none" strike="noStrike" baseline="30000">
                          <a:effectLst/>
                        </a:rPr>
                        <a:t>+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________/Cs</a:t>
                      </a:r>
                      <a:r>
                        <a:rPr lang="pt-BR" sz="1800" u="none" strike="noStrike" baseline="30000">
                          <a:effectLst/>
                        </a:rPr>
                        <a:t>+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________/Cs</a:t>
                      </a:r>
                      <a:r>
                        <a:rPr lang="pt-BR" sz="1800" u="none" strike="noStrike" baseline="30000" dirty="0">
                          <a:effectLst/>
                        </a:rPr>
                        <a:t>+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________/Cs</a:t>
                      </a:r>
                      <a:r>
                        <a:rPr lang="pt-BR" sz="1800" u="none" strike="noStrike" baseline="30000" dirty="0">
                          <a:effectLst/>
                        </a:rPr>
                        <a:t>+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86290684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58949187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43999865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93658282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4137015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11443162"/>
                  </a:ext>
                </a:extLst>
              </a:tr>
              <a:tr h="26310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46649814"/>
                  </a:ext>
                </a:extLst>
              </a:tr>
              <a:tr h="44911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Amostra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94027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870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463360" y="557037"/>
            <a:ext cx="430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RESULTADOS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18</a:t>
            </a:fld>
            <a:endParaRPr lang="pt-BR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9301073"/>
              </p:ext>
            </p:extLst>
          </p:nvPr>
        </p:nvGraphicFramePr>
        <p:xfrm>
          <a:off x="63140" y="2156250"/>
          <a:ext cx="4843035" cy="29927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170">
                  <a:extLst>
                    <a:ext uri="{9D8B030D-6E8A-4147-A177-3AD203B41FA5}">
                      <a16:colId xmlns:a16="http://schemas.microsoft.com/office/drawing/2014/main" val="3663636266"/>
                    </a:ext>
                  </a:extLst>
                </a:gridCol>
                <a:gridCol w="989350">
                  <a:extLst>
                    <a:ext uri="{9D8B030D-6E8A-4147-A177-3AD203B41FA5}">
                      <a16:colId xmlns:a16="http://schemas.microsoft.com/office/drawing/2014/main" val="4253796333"/>
                    </a:ext>
                  </a:extLst>
                </a:gridCol>
                <a:gridCol w="944381">
                  <a:extLst>
                    <a:ext uri="{9D8B030D-6E8A-4147-A177-3AD203B41FA5}">
                      <a16:colId xmlns:a16="http://schemas.microsoft.com/office/drawing/2014/main" val="1289116959"/>
                    </a:ext>
                  </a:extLst>
                </a:gridCol>
                <a:gridCol w="1319134">
                  <a:extLst>
                    <a:ext uri="{9D8B030D-6E8A-4147-A177-3AD203B41FA5}">
                      <a16:colId xmlns:a16="http://schemas.microsoft.com/office/drawing/2014/main" val="3496168744"/>
                    </a:ext>
                  </a:extLst>
                </a:gridCol>
              </a:tblGrid>
              <a:tr h="52975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Conc </a:t>
                      </a:r>
                      <a:r>
                        <a:rPr lang="pt-BR" sz="24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(umol/L</a:t>
                      </a:r>
                      <a:r>
                        <a:rPr lang="pt-BR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pt-BR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Área</a:t>
                      </a:r>
                      <a:endParaRPr lang="pt-BR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4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Média</a:t>
                      </a:r>
                      <a:endParaRPr lang="pt-BR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RSD</a:t>
                      </a:r>
                      <a:endParaRPr lang="pt-BR" sz="24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469910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5086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>
                          <a:effectLst/>
                        </a:rPr>
                        <a:t>4989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16,89%</a:t>
                      </a:r>
                      <a:endParaRPr lang="pt-BR" sz="2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92148363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5779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216290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20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4102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5023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50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7001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3427736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75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8689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333567"/>
                  </a:ext>
                </a:extLst>
              </a:tr>
              <a:tr h="30731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effectLst/>
                        </a:rPr>
                        <a:t>100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4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8724</a:t>
                      </a:r>
                      <a:endParaRPr lang="pt-BR" sz="24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05937648"/>
                  </a:ext>
                </a:extLst>
              </a:tr>
            </a:tbl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304310"/>
              </p:ext>
            </p:extLst>
          </p:nvPr>
        </p:nvGraphicFramePr>
        <p:xfrm>
          <a:off x="4906175" y="1648919"/>
          <a:ext cx="7207521" cy="41764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59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19</a:t>
            </a:fld>
            <a:endParaRPr lang="pt-BR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4501057"/>
              </p:ext>
            </p:extLst>
          </p:nvPr>
        </p:nvGraphicFramePr>
        <p:xfrm>
          <a:off x="5831174" y="1139252"/>
          <a:ext cx="6360826" cy="4961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526812"/>
              </p:ext>
            </p:extLst>
          </p:nvPr>
        </p:nvGraphicFramePr>
        <p:xfrm>
          <a:off x="14990" y="1970249"/>
          <a:ext cx="5816184" cy="29541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65665">
                  <a:extLst>
                    <a:ext uri="{9D8B030D-6E8A-4147-A177-3AD203B41FA5}">
                      <a16:colId xmlns:a16="http://schemas.microsoft.com/office/drawing/2014/main" val="3723879162"/>
                    </a:ext>
                  </a:extLst>
                </a:gridCol>
                <a:gridCol w="902123">
                  <a:extLst>
                    <a:ext uri="{9D8B030D-6E8A-4147-A177-3AD203B41FA5}">
                      <a16:colId xmlns:a16="http://schemas.microsoft.com/office/drawing/2014/main" val="3030568355"/>
                    </a:ext>
                  </a:extLst>
                </a:gridCol>
                <a:gridCol w="846896">
                  <a:extLst>
                    <a:ext uri="{9D8B030D-6E8A-4147-A177-3AD203B41FA5}">
                      <a16:colId xmlns:a16="http://schemas.microsoft.com/office/drawing/2014/main" val="4165096360"/>
                    </a:ext>
                  </a:extLst>
                </a:gridCol>
                <a:gridCol w="1357525">
                  <a:extLst>
                    <a:ext uri="{9D8B030D-6E8A-4147-A177-3AD203B41FA5}">
                      <a16:colId xmlns:a16="http://schemas.microsoft.com/office/drawing/2014/main" val="3949908441"/>
                    </a:ext>
                  </a:extLst>
                </a:gridCol>
                <a:gridCol w="797078">
                  <a:extLst>
                    <a:ext uri="{9D8B030D-6E8A-4147-A177-3AD203B41FA5}">
                      <a16:colId xmlns:a16="http://schemas.microsoft.com/office/drawing/2014/main" val="128754358"/>
                    </a:ext>
                  </a:extLst>
                </a:gridCol>
                <a:gridCol w="846897">
                  <a:extLst>
                    <a:ext uri="{9D8B030D-6E8A-4147-A177-3AD203B41FA5}">
                      <a16:colId xmlns:a16="http://schemas.microsoft.com/office/drawing/2014/main" val="3363286700"/>
                    </a:ext>
                  </a:extLst>
                </a:gridCol>
              </a:tblGrid>
              <a:tr h="5832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Conc 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(umol/L</a:t>
                      </a:r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)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Sinal do PI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Sinal do 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Mg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Sinal do </a:t>
                      </a:r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Mg/Sinal </a:t>
                      </a:r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PI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0070C0"/>
                          </a:solidFill>
                          <a:effectLst/>
                        </a:rPr>
                        <a:t>Média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 smtClean="0">
                          <a:solidFill>
                            <a:srgbClr val="0070C0"/>
                          </a:solidFill>
                          <a:effectLst/>
                        </a:rPr>
                        <a:t>RSD</a:t>
                      </a:r>
                      <a:endParaRPr lang="pt-BR" sz="2000" b="0" i="0" u="none" strike="noStrike" dirty="0">
                        <a:solidFill>
                          <a:srgbClr val="0070C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56116278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9100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5086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0,5589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0,559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rowSpan="3"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8,86%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01063607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9500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5779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0,6083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3973227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20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8054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4102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0,5093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0193629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9053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7001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0,7733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1286099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75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9501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8689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0,9145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8389911"/>
                  </a:ext>
                </a:extLst>
              </a:tr>
              <a:tr h="338366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effectLst/>
                        </a:rPr>
                        <a:t>100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>
                          <a:solidFill>
                            <a:srgbClr val="FF0000"/>
                          </a:solidFill>
                          <a:effectLst/>
                        </a:rPr>
                        <a:t>8246</a:t>
                      </a:r>
                      <a:endParaRPr lang="pt-BR" sz="2000" b="0" i="0" u="none" strike="noStrike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8724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Tahoma" panose="020B060403050404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1,0580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39898924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 flipH="1">
            <a:off x="4463360" y="557037"/>
            <a:ext cx="43058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RESULTADOS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3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3983920" y="137718"/>
            <a:ext cx="4643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>
                <a:solidFill>
                  <a:srgbClr val="C00000"/>
                </a:solidFill>
                <a:latin typeface="Calibri" panose="020F0502020204030204" pitchFamily="34" charset="0"/>
              </a:rPr>
              <a:t>INTRODUÇÃO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92874" y="888916"/>
            <a:ext cx="1081825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O fenômeno denominado eletroforese é definido como sendo a migração de espécies carregadas eletricamente, que ocorre quando as mesmas são dissolvidas ou suspensas em um eletrólito, através do qual uma corrente elétrica é aplicada.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b="1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Esta técnica de separação foi desenvolvida pelo químico </a:t>
            </a:r>
            <a:r>
              <a:rPr lang="pt-BR" sz="2800" b="1" dirty="0" err="1">
                <a:latin typeface="Calibri" panose="020F0502020204030204" pitchFamily="34" charset="0"/>
              </a:rPr>
              <a:t>Arne</a:t>
            </a:r>
            <a:r>
              <a:rPr lang="pt-BR" sz="2800" b="1" dirty="0">
                <a:latin typeface="Calibri" panose="020F0502020204030204" pitchFamily="34" charset="0"/>
              </a:rPr>
              <a:t> </a:t>
            </a:r>
            <a:r>
              <a:rPr lang="pt-BR" sz="2800" b="1" dirty="0" err="1">
                <a:latin typeface="Calibri" panose="020F0502020204030204" pitchFamily="34" charset="0"/>
              </a:rPr>
              <a:t>Tiselius</a:t>
            </a:r>
            <a:r>
              <a:rPr lang="pt-BR" sz="2800" b="1" dirty="0">
                <a:latin typeface="Calibri" panose="020F0502020204030204" pitchFamily="34" charset="0"/>
              </a:rPr>
              <a:t> para o estudo de proteínas em soro e por este trabalho ele ganhou o prêmio Nobel em 1948.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b="1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2</a:t>
            </a:fld>
            <a:endParaRPr lang="pt-BR"/>
          </a:p>
        </p:txBody>
      </p:sp>
      <p:pic>
        <p:nvPicPr>
          <p:cNvPr id="3074" name="Picture 2" descr="Resultado de imagem para Arne Tiselius">
            <a:extLst>
              <a:ext uri="{FF2B5EF4-FFF2-40B4-BE49-F238E27FC236}">
                <a16:creationId xmlns:a16="http://schemas.microsoft.com/office/drawing/2014/main" id="{0D033B7D-F9CB-44B8-90EA-41E3C1B1FD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855" y="3942334"/>
            <a:ext cx="1905000" cy="26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3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20</a:t>
            </a:fld>
            <a:endParaRPr lang="pt-BR"/>
          </a:p>
        </p:txBody>
      </p:sp>
      <p:sp>
        <p:nvSpPr>
          <p:cNvPr id="16" name="TextBox 15"/>
          <p:cNvSpPr txBox="1"/>
          <p:nvPr/>
        </p:nvSpPr>
        <p:spPr>
          <a:xfrm flipH="1">
            <a:off x="2786957" y="812121"/>
            <a:ext cx="73130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DADOS COMPLEMENTARES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1369506"/>
              </p:ext>
            </p:extLst>
          </p:nvPr>
        </p:nvGraphicFramePr>
        <p:xfrm>
          <a:off x="400949" y="2410692"/>
          <a:ext cx="11230219" cy="26790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9967">
                  <a:extLst>
                    <a:ext uri="{9D8B030D-6E8A-4147-A177-3AD203B41FA5}">
                      <a16:colId xmlns:a16="http://schemas.microsoft.com/office/drawing/2014/main" val="3076618545"/>
                    </a:ext>
                  </a:extLst>
                </a:gridCol>
                <a:gridCol w="1785433">
                  <a:extLst>
                    <a:ext uri="{9D8B030D-6E8A-4147-A177-3AD203B41FA5}">
                      <a16:colId xmlns:a16="http://schemas.microsoft.com/office/drawing/2014/main" val="1464803336"/>
                    </a:ext>
                  </a:extLst>
                </a:gridCol>
                <a:gridCol w="1786462">
                  <a:extLst>
                    <a:ext uri="{9D8B030D-6E8A-4147-A177-3AD203B41FA5}">
                      <a16:colId xmlns:a16="http://schemas.microsoft.com/office/drawing/2014/main" val="314672407"/>
                    </a:ext>
                  </a:extLst>
                </a:gridCol>
                <a:gridCol w="1785433">
                  <a:extLst>
                    <a:ext uri="{9D8B030D-6E8A-4147-A177-3AD203B41FA5}">
                      <a16:colId xmlns:a16="http://schemas.microsoft.com/office/drawing/2014/main" val="403962742"/>
                    </a:ext>
                  </a:extLst>
                </a:gridCol>
                <a:gridCol w="1786462">
                  <a:extLst>
                    <a:ext uri="{9D8B030D-6E8A-4147-A177-3AD203B41FA5}">
                      <a16:colId xmlns:a16="http://schemas.microsoft.com/office/drawing/2014/main" val="523644907"/>
                    </a:ext>
                  </a:extLst>
                </a:gridCol>
                <a:gridCol w="1786462">
                  <a:extLst>
                    <a:ext uri="{9D8B030D-6E8A-4147-A177-3AD203B41FA5}">
                      <a16:colId xmlns:a16="http://schemas.microsoft.com/office/drawing/2014/main" val="339857510"/>
                    </a:ext>
                  </a:extLst>
                </a:gridCol>
              </a:tblGrid>
              <a:tr h="54542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Li</a:t>
                      </a:r>
                      <a:r>
                        <a:rPr lang="pt-BR" sz="2000" u="none" strike="noStrike" baseline="30000" dirty="0" smtClean="0">
                          <a:effectLst/>
                        </a:rPr>
                        <a:t>+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Na</a:t>
                      </a:r>
                      <a:r>
                        <a:rPr lang="pt-BR" sz="2000" u="none" strike="noStrike" baseline="30000" dirty="0" smtClean="0">
                          <a:effectLst/>
                        </a:rPr>
                        <a:t>+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K</a:t>
                      </a:r>
                      <a:r>
                        <a:rPr lang="pt-BR" sz="2000" u="none" strike="noStrike" baseline="30000" dirty="0" smtClean="0">
                          <a:effectLst/>
                        </a:rPr>
                        <a:t>+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Rb</a:t>
                      </a:r>
                      <a:r>
                        <a:rPr lang="pt-BR" sz="2000" u="none" strike="noStrike" baseline="30000" dirty="0" smtClean="0">
                          <a:effectLst/>
                        </a:rPr>
                        <a:t>+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 smtClean="0">
                          <a:effectLst/>
                        </a:rPr>
                        <a:t>Cs</a:t>
                      </a:r>
                      <a:r>
                        <a:rPr lang="pt-BR" sz="2000" u="none" strike="noStrike" baseline="30000" dirty="0" smtClean="0">
                          <a:effectLst/>
                        </a:rPr>
                        <a:t>+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22687655"/>
                  </a:ext>
                </a:extLst>
              </a:tr>
              <a:tr h="6423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Raio iônico (pm)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76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102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138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152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167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6250555"/>
                  </a:ext>
                </a:extLst>
              </a:tr>
              <a:tr h="10908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Raio </a:t>
                      </a:r>
                      <a:r>
                        <a:rPr lang="pt-BR" sz="2800" dirty="0" smtClean="0">
                          <a:effectLst/>
                        </a:rPr>
                        <a:t>hidratado </a:t>
                      </a:r>
                      <a:r>
                        <a:rPr lang="pt-BR" sz="2800" dirty="0">
                          <a:effectLst/>
                        </a:rPr>
                        <a:t>(pm)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340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276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232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>
                          <a:effectLst/>
                        </a:rPr>
                        <a:t>228</a:t>
                      </a:r>
                      <a:endParaRPr lang="pt-BR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226</a:t>
                      </a:r>
                      <a:endParaRPr lang="pt-BR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67053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56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21</a:t>
            </a:fld>
            <a:endParaRPr lang="pt-BR"/>
          </a:p>
        </p:txBody>
      </p:sp>
      <p:sp>
        <p:nvSpPr>
          <p:cNvPr id="6" name="TextBox 5"/>
          <p:cNvSpPr txBox="1"/>
          <p:nvPr/>
        </p:nvSpPr>
        <p:spPr>
          <a:xfrm flipH="1">
            <a:off x="4172414" y="2621364"/>
            <a:ext cx="43058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EXERCÍCIOS</a:t>
            </a:r>
            <a:endParaRPr lang="pt-BR" sz="66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86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A3C78BA3-2DE6-43EE-840C-5181EA54168A}"/>
              </a:ext>
            </a:extLst>
          </p:cNvPr>
          <p:cNvSpPr/>
          <p:nvPr/>
        </p:nvSpPr>
        <p:spPr>
          <a:xfrm>
            <a:off x="163132" y="1023853"/>
            <a:ext cx="120288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sz="24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400" b="1" dirty="0"/>
              <a:t>Princípios da Análise Instrumental, D. A. </a:t>
            </a:r>
            <a:r>
              <a:rPr lang="pt-BR" sz="2400" b="1" dirty="0" err="1"/>
              <a:t>Skoog</a:t>
            </a:r>
            <a:endParaRPr lang="pt-BR" sz="2400" b="1" dirty="0"/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400" b="1" dirty="0"/>
              <a:t>Análise Química Quantitativa, D. C. </a:t>
            </a:r>
            <a:r>
              <a:rPr lang="pt-BR" sz="2400" b="1" dirty="0" smtClean="0"/>
              <a:t>Harris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400" b="1" dirty="0"/>
              <a:t>https://</a:t>
            </a:r>
            <a:r>
              <a:rPr lang="pt-BR" sz="2400" b="1" dirty="0" smtClean="0"/>
              <a:t>www.ufjf.br/baccan/files/2011/05/Artigo-Chemkeys-Eletroforese-Capilar.pdf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pt-BR" sz="2400" b="1" dirty="0"/>
              <a:t>https://</a:t>
            </a:r>
            <a:r>
              <a:rPr lang="pt-BR" sz="2400" b="1" dirty="0" smtClean="0"/>
              <a:t>www.scielo.br/scielo.php?script=sci_arttext&amp;pid=S0100-40422001000300013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endParaRPr lang="pt-BR" sz="2400" b="1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A941B4B-4670-45F3-956B-0FB2159FF583}"/>
              </a:ext>
            </a:extLst>
          </p:cNvPr>
          <p:cNvSpPr txBox="1"/>
          <p:nvPr/>
        </p:nvSpPr>
        <p:spPr>
          <a:xfrm>
            <a:off x="163132" y="309093"/>
            <a:ext cx="11865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tabLst>
                <a:tab pos="228600" algn="l"/>
              </a:tabLst>
            </a:pPr>
            <a:r>
              <a:rPr lang="pt-BR" sz="4800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BIBLIOGRAFIA CONSULTADA</a:t>
            </a:r>
            <a:endParaRPr lang="pt-BR" sz="4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26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82053" y="4703124"/>
            <a:ext cx="105290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Monitor: Berlane Gomes Santos</a:t>
            </a:r>
          </a:p>
          <a:p>
            <a:pPr algn="ctr"/>
            <a:r>
              <a:rPr lang="pt-BR" sz="2400" b="1" dirty="0" smtClean="0">
                <a:latin typeface="Calibri" panose="020F0502020204030204" pitchFamily="34" charset="0"/>
              </a:rPr>
              <a:t>Docente: </a:t>
            </a:r>
            <a:r>
              <a:rPr lang="pt-BR" sz="2400" b="1" dirty="0">
                <a:latin typeface="Calibri" panose="020F0502020204030204" pitchFamily="34" charset="0"/>
              </a:rPr>
              <a:t>Profª. </a:t>
            </a:r>
            <a:r>
              <a:rPr lang="pt-BR" sz="2400" b="1" dirty="0" err="1">
                <a:latin typeface="Calibri" panose="020F0502020204030204" pitchFamily="34" charset="0"/>
              </a:rPr>
              <a:t>Drª</a:t>
            </a:r>
            <a:r>
              <a:rPr lang="pt-BR" sz="2400" b="1" dirty="0">
                <a:latin typeface="Calibri" panose="020F0502020204030204" pitchFamily="34" charset="0"/>
              </a:rPr>
              <a:t>. Cassiana Seimi Nomura </a:t>
            </a:r>
          </a:p>
          <a:p>
            <a:pPr algn="ctr"/>
            <a:r>
              <a:rPr lang="pt-BR" sz="2400" b="1" dirty="0">
                <a:latin typeface="Calibri" panose="020F0502020204030204" pitchFamily="34" charset="0"/>
              </a:rPr>
              <a:t>Disciplina: </a:t>
            </a:r>
            <a:r>
              <a:rPr lang="pt-BR" sz="2400" b="1" dirty="0" smtClean="0">
                <a:latin typeface="Calibri" panose="020F0502020204030204" pitchFamily="34" charset="0"/>
              </a:rPr>
              <a:t>QFL-1313 </a:t>
            </a:r>
            <a:r>
              <a:rPr lang="pt-BR" sz="2400" b="1" dirty="0">
                <a:latin typeface="Calibri" panose="020F0502020204030204" pitchFamily="34" charset="0"/>
              </a:rPr>
              <a:t>–Química Analítica </a:t>
            </a:r>
            <a:r>
              <a:rPr lang="pt-BR" sz="2400" b="1" dirty="0" smtClean="0">
                <a:latin typeface="Calibri" panose="020F0502020204030204" pitchFamily="34" charset="0"/>
              </a:rPr>
              <a:t>III</a:t>
            </a:r>
          </a:p>
          <a:p>
            <a:pPr algn="ctr"/>
            <a:r>
              <a:rPr lang="pt-BR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berlanegsantos@gmail.com</a:t>
            </a:r>
            <a:endParaRPr lang="pt-BR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algn="ctr"/>
            <a:endParaRPr lang="pt-BR" sz="24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11311128" y="6272784"/>
            <a:ext cx="640080" cy="365125"/>
          </a:xfrm>
        </p:spPr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23</a:t>
            </a:fld>
            <a:endParaRPr lang="pt-BR"/>
          </a:p>
        </p:txBody>
      </p:sp>
      <p:sp>
        <p:nvSpPr>
          <p:cNvPr id="10" name="TextBox 1"/>
          <p:cNvSpPr txBox="1"/>
          <p:nvPr/>
        </p:nvSpPr>
        <p:spPr>
          <a:xfrm>
            <a:off x="2594918" y="1704477"/>
            <a:ext cx="62154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200" b="1" dirty="0">
                <a:solidFill>
                  <a:srgbClr val="FF0000"/>
                </a:solidFill>
                <a:latin typeface="Calibri" panose="020F0502020204030204" pitchFamily="34" charset="0"/>
              </a:rPr>
              <a:t> ELETROFORESE CAPILAR</a:t>
            </a:r>
          </a:p>
        </p:txBody>
      </p:sp>
      <p:pic>
        <p:nvPicPr>
          <p:cNvPr id="12" name="Imagem 11" descr="Instituto de QuÃ­mica">
            <a:extLst>
              <a:ext uri="{FF2B5EF4-FFF2-40B4-BE49-F238E27FC236}">
                <a16:creationId xmlns:a16="http://schemas.microsoft.com/office/drawing/2014/main" id="{C7ACBE36-A9DF-49E6-A9F2-A8EAC97580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716" y="647112"/>
            <a:ext cx="1276206" cy="1569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CB906F0C-37CF-4513-9782-5525D518D7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91" y="296095"/>
            <a:ext cx="6330114" cy="92841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9699A80-9261-447C-A2F2-F4C78C38F918}"/>
              </a:ext>
            </a:extLst>
          </p:cNvPr>
          <p:cNvSpPr txBox="1"/>
          <p:nvPr/>
        </p:nvSpPr>
        <p:spPr>
          <a:xfrm>
            <a:off x="8810368" y="296095"/>
            <a:ext cx="3272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INSTITUTO DE QUÍMICA</a:t>
            </a:r>
          </a:p>
        </p:txBody>
      </p:sp>
    </p:spTree>
    <p:extLst>
      <p:ext uri="{BB962C8B-B14F-4D97-AF65-F5344CB8AC3E}">
        <p14:creationId xmlns:p14="http://schemas.microsoft.com/office/powerpoint/2010/main" val="411187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0" y="320457"/>
            <a:ext cx="119512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Método denominado solução livre, era bastante limitado devido à instabilidade do aparelho, pelos efeitos de difusão e aquecimento gerados pelo campo elétrico, os quais comprometiam a resolução (a separação) dos compostos. </a:t>
            </a:r>
          </a:p>
          <a:p>
            <a:pPr marL="457200" indent="-457200" algn="just">
              <a:buFont typeface="Wingdings" panose="05000000000000000000" pitchFamily="2" charset="2"/>
              <a:buChar char="v"/>
            </a:pPr>
            <a:endParaRPr lang="pt-BR" sz="2800" b="1" dirty="0">
              <a:latin typeface="Calibri" panose="020F050202020403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Introdução de suporte (gel ou papel) que ajudou a conter o movimento livre dos analitos, de forma que o efeito da difusão fosse diminuído.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3</a:t>
            </a:fld>
            <a:endParaRPr lang="pt-BR"/>
          </a:p>
        </p:txBody>
      </p:sp>
      <p:pic>
        <p:nvPicPr>
          <p:cNvPr id="1030" name="Picture 6" descr="Resultado de imagem para eletroforese em gel">
            <a:extLst>
              <a:ext uri="{FF2B5EF4-FFF2-40B4-BE49-F238E27FC236}">
                <a16:creationId xmlns:a16="http://schemas.microsoft.com/office/drawing/2014/main" id="{E2F602B4-606E-417A-8B30-A95199C1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3" y="3372541"/>
            <a:ext cx="7902753" cy="354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4</a:t>
            </a:fld>
            <a:endParaRPr lang="pt-BR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22F39AA-F020-4B92-B3E8-8179A650B1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881" y="1365763"/>
            <a:ext cx="9394238" cy="3676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84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2874" y="220091"/>
            <a:ext cx="108182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>
                <a:latin typeface="Calibri" panose="020F0502020204030204" pitchFamily="34" charset="0"/>
              </a:rPr>
              <a:t>A eletroforese capilar (EC) é uma técnica que foi introduzida em 1981, por </a:t>
            </a:r>
            <a:r>
              <a:rPr lang="pt-BR" sz="2400" b="1" dirty="0" err="1">
                <a:latin typeface="Calibri" panose="020F0502020204030204" pitchFamily="34" charset="0"/>
              </a:rPr>
              <a:t>Jorgenson</a:t>
            </a:r>
            <a:r>
              <a:rPr lang="pt-BR" sz="2400" b="1" dirty="0">
                <a:latin typeface="Calibri" panose="020F0502020204030204" pitchFamily="34" charset="0"/>
              </a:rPr>
              <a:t> e </a:t>
            </a:r>
            <a:r>
              <a:rPr lang="pt-BR" sz="2400" b="1" dirty="0" err="1">
                <a:latin typeface="Calibri" panose="020F0502020204030204" pitchFamily="34" charset="0"/>
              </a:rPr>
              <a:t>Lukacs</a:t>
            </a:r>
            <a:r>
              <a:rPr lang="pt-BR" sz="2400" b="1" dirty="0">
                <a:latin typeface="Calibri" panose="020F0502020204030204" pitchFamily="34" charset="0"/>
              </a:rPr>
              <a:t> e tem sido aceita cada vez mais, como um importante método analítico. Em sua forma mais simples a EC é uma aproximação da técnica original, descrita por </a:t>
            </a:r>
            <a:r>
              <a:rPr lang="pt-BR" sz="2400" b="1" dirty="0" err="1">
                <a:latin typeface="Calibri" panose="020F0502020204030204" pitchFamily="34" charset="0"/>
              </a:rPr>
              <a:t>Tiselius</a:t>
            </a:r>
            <a:r>
              <a:rPr lang="pt-BR" sz="2400" b="1" dirty="0">
                <a:latin typeface="Calibri" panose="020F0502020204030204" pitchFamily="34" charset="0"/>
              </a:rPr>
              <a:t>, porém emprega-se um tubo capilar, preenchido com um eletrólito, conforme o próprio nome sugere.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5</a:t>
            </a:fld>
            <a:endParaRPr lang="pt-BR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71A0CC16-074A-4494-A04F-7CD8FD197C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66" t="35493" r="27064" b="37507"/>
          <a:stretch/>
        </p:blipFill>
        <p:spPr>
          <a:xfrm>
            <a:off x="1974956" y="2159083"/>
            <a:ext cx="8125210" cy="3920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7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492874" y="694447"/>
            <a:ext cx="108182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</a:rPr>
              <a:t>Eletroforese é a migração dos íons em solução sob a influência de um </a:t>
            </a:r>
            <a:r>
              <a:rPr lang="pt-BR" sz="2800" b="1" dirty="0" smtClean="0">
                <a:latin typeface="Calibri" panose="020F0502020204030204" pitchFamily="34" charset="0"/>
              </a:rPr>
              <a:t>campo </a:t>
            </a:r>
            <a:r>
              <a:rPr lang="pt-BR" sz="2800" b="1" dirty="0">
                <a:latin typeface="Calibri" panose="020F0502020204030204" pitchFamily="34" charset="0"/>
              </a:rPr>
              <a:t>elétrico </a:t>
            </a:r>
          </a:p>
          <a:p>
            <a:pPr algn="ctr"/>
            <a:endParaRPr lang="pt-BR" sz="2800" b="1" dirty="0"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6</a:t>
            </a:fld>
            <a:endParaRPr lang="pt-BR"/>
          </a:p>
        </p:txBody>
      </p:sp>
      <p:pic>
        <p:nvPicPr>
          <p:cNvPr id="1026" name="Picture 2" descr="Resultado de imagem para eletroforese capilar">
            <a:extLst>
              <a:ext uri="{FF2B5EF4-FFF2-40B4-BE49-F238E27FC236}">
                <a16:creationId xmlns:a16="http://schemas.microsoft.com/office/drawing/2014/main" id="{7E43939F-B35A-4B53-A365-D0544FC8C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734" y="1801169"/>
            <a:ext cx="7127531" cy="28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445F1E57-839D-4910-B91F-2C502F099EFB}"/>
              </a:ext>
            </a:extLst>
          </p:cNvPr>
          <p:cNvSpPr txBox="1"/>
          <p:nvPr/>
        </p:nvSpPr>
        <p:spPr>
          <a:xfrm>
            <a:off x="790826" y="4864422"/>
            <a:ext cx="96041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Cátions são atraídos para o terminal negativo (o catodo)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Ao ânions são atraídos para o terminal positivo (o ânodo)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pt-BR" sz="2800" b="1" dirty="0">
                <a:latin typeface="Calibri" panose="020F0502020204030204" pitchFamily="34" charset="0"/>
              </a:rPr>
              <a:t>Diferença de potencial de 30kV</a:t>
            </a:r>
            <a:endParaRPr lang="en-US" sz="28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4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608109" y="131854"/>
            <a:ext cx="779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INTRODUÇÃO DE AMOSTRA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7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29B220-4BC1-4E7E-B12C-4C8CC3BC42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471" t="26668" r="9637" b="33189"/>
          <a:stretch/>
        </p:blipFill>
        <p:spPr>
          <a:xfrm>
            <a:off x="1317475" y="1087116"/>
            <a:ext cx="9298766" cy="507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4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2398447" y="134765"/>
            <a:ext cx="839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FLUXO ELETROOSMÓTICO (FEO)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8</a:t>
            </a:fld>
            <a:endParaRPr lang="pt-BR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7222" t="52232" r="7900" b="26339"/>
          <a:stretch/>
        </p:blipFill>
        <p:spPr>
          <a:xfrm>
            <a:off x="6759613" y="2684611"/>
            <a:ext cx="5276939" cy="1416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0215" t="53304" r="40529" b="30624"/>
          <a:stretch/>
        </p:blipFill>
        <p:spPr>
          <a:xfrm>
            <a:off x="6759613" y="4460616"/>
            <a:ext cx="5281534" cy="1215699"/>
          </a:xfrm>
          <a:prstGeom prst="rect">
            <a:avLst/>
          </a:prstGeom>
          <a:effectLst>
            <a:outerShdw dist="50800" dir="5400000" algn="ctr" rotWithShape="0">
              <a:srgbClr val="000000"/>
            </a:outerShdw>
          </a:effectLst>
          <a:scene3d>
            <a:camera prst="orthographicFront">
              <a:rot lat="0" lon="10500000" rev="0"/>
            </a:camera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6594730" y="5918649"/>
            <a:ext cx="5519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Perfil do fluxo eletroosmótico, comparado com o do fluxo pressurisado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5567" t="29969" r="34293" b="28637"/>
          <a:stretch/>
        </p:blipFill>
        <p:spPr>
          <a:xfrm>
            <a:off x="0" y="2492326"/>
            <a:ext cx="6330453" cy="3527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64277" y="5930023"/>
            <a:ext cx="64859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Migração dos íons metálicos em direção ao cátodo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050181"/>
            <a:ext cx="12192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Quando um potencial alto é aplicado através de um tubo capilar contendo uma solução tampão, usualmente ocorre um fluxo eletroosmótico, no qual o solvente migra em direção ao cátodo ou ao ânodo</a:t>
            </a:r>
            <a:r>
              <a:rPr lang="pt-BR" sz="26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833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309691" y="371697"/>
            <a:ext cx="98130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TEMPO DE MIGRAÇÃO E MOBILIDADE</a:t>
            </a:r>
            <a:endParaRPr lang="pt-BR" sz="4800" b="1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23E90AF8-EEA7-4E0A-8F17-139586E23FDE}" type="slidenum">
              <a:rPr lang="pt-BR" smtClean="0"/>
              <a:t>9</a:t>
            </a:fld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120196" y="1870664"/>
            <a:ext cx="118310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TEMPO DE MIGRAÇÃO: </a:t>
            </a:r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pt-B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empo </a:t>
            </a:r>
            <a:r>
              <a:rPr lang="pt-BR" sz="3000" b="1" dirty="0">
                <a:latin typeface="Calibri" panose="020F0502020204030204" pitchFamily="34" charset="0"/>
                <a:cs typeface="Calibri" panose="020F0502020204030204" pitchFamily="34" charset="0"/>
              </a:rPr>
              <a:t>requerido para um composto migrar do início do capilar para o ponto de </a:t>
            </a:r>
            <a:r>
              <a:rPr lang="pt-B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detecção</a:t>
            </a:r>
          </a:p>
          <a:p>
            <a:endParaRPr lang="pt-BR" sz="32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3200" b="1" dirty="0" smtClean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MOBILIDADE: </a:t>
            </a:r>
            <a:r>
              <a:rPr lang="pt-BR" sz="3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Parâmetro relacionado à carga e ao tamanho do íon</a:t>
            </a:r>
            <a:endParaRPr lang="pt-BR" sz="3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0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8418</TotalTime>
  <Words>1046</Words>
  <Application>Microsoft Office PowerPoint</Application>
  <PresentationFormat>Widescreen</PresentationFormat>
  <Paragraphs>329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Calibri</vt:lpstr>
      <vt:lpstr>Rockwell</vt:lpstr>
      <vt:lpstr>Rockwell Condensed</vt:lpstr>
      <vt:lpstr>Tahoma</vt:lpstr>
      <vt:lpstr>Times New Roman</vt:lpstr>
      <vt:lpstr>Wingdings</vt:lpstr>
      <vt:lpstr>Tipo de Madeira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Milly</dc:creator>
  <cp:lastModifiedBy>Maria Gomes</cp:lastModifiedBy>
  <cp:revision>521</cp:revision>
  <dcterms:created xsi:type="dcterms:W3CDTF">2017-03-07T14:15:16Z</dcterms:created>
  <dcterms:modified xsi:type="dcterms:W3CDTF">2020-12-01T21:13:55Z</dcterms:modified>
</cp:coreProperties>
</file>