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9"/>
  </p:notesMasterIdLst>
  <p:sldIdLst>
    <p:sldId id="257" r:id="rId2"/>
    <p:sldId id="329" r:id="rId3"/>
    <p:sldId id="318" r:id="rId4"/>
    <p:sldId id="319" r:id="rId5"/>
    <p:sldId id="293" r:id="rId6"/>
    <p:sldId id="304" r:id="rId7"/>
    <p:sldId id="266" r:id="rId8"/>
    <p:sldId id="308" r:id="rId9"/>
    <p:sldId id="322" r:id="rId10"/>
    <p:sldId id="306" r:id="rId11"/>
    <p:sldId id="307" r:id="rId12"/>
    <p:sldId id="282" r:id="rId13"/>
    <p:sldId id="344" r:id="rId14"/>
    <p:sldId id="337" r:id="rId15"/>
    <p:sldId id="338" r:id="rId16"/>
    <p:sldId id="339" r:id="rId17"/>
    <p:sldId id="32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03"/>
  </p:normalViewPr>
  <p:slideViewPr>
    <p:cSldViewPr snapToGrid="0" snapToObjects="1">
      <p:cViewPr varScale="1">
        <p:scale>
          <a:sx n="109" d="100"/>
          <a:sy n="109" d="100"/>
        </p:scale>
        <p:origin x="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reinaldopacheco:Documents:ab%20Reinaldo%2020130311:Usp:Macroeconomia:taxas%20de%20desemprego%20SEADE%2020121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Taxa de desemprego (%)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Brasil - SEADE (1985/2010)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046977178700102E-2"/>
          <c:y val="0.16188739787808201"/>
          <c:w val="0.87909426575915295"/>
          <c:h val="0.68579024804998001"/>
        </c:manualLayout>
      </c:layout>
      <c:lineChart>
        <c:grouping val="standard"/>
        <c:varyColors val="0"/>
        <c:ser>
          <c:idx val="0"/>
          <c:order val="0"/>
          <c:tx>
            <c:v>Taxa de desemprego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trendline>
            <c:spPr>
              <a:ln w="3175">
                <a:solidFill>
                  <a:srgbClr val="000000"/>
                </a:solidFill>
                <a:prstDash val="solid"/>
              </a:ln>
            </c:spPr>
            <c:trendlineType val="movingAvg"/>
            <c:period val="2"/>
            <c:dispRSqr val="0"/>
            <c:dispEq val="0"/>
          </c:trendline>
          <c:cat>
            <c:numRef>
              <c:f>geral!$C$5:$C$305</c:f>
              <c:numCache>
                <c:formatCode>General</c:formatCode>
                <c:ptCount val="301"/>
                <c:pt idx="0">
                  <c:v>1985</c:v>
                </c:pt>
                <c:pt idx="12">
                  <c:v>1986</c:v>
                </c:pt>
                <c:pt idx="24">
                  <c:v>1987</c:v>
                </c:pt>
                <c:pt idx="36">
                  <c:v>1988</c:v>
                </c:pt>
                <c:pt idx="48">
                  <c:v>1989</c:v>
                </c:pt>
                <c:pt idx="60">
                  <c:v>1990</c:v>
                </c:pt>
                <c:pt idx="72">
                  <c:v>1991</c:v>
                </c:pt>
                <c:pt idx="84">
                  <c:v>1992</c:v>
                </c:pt>
                <c:pt idx="96">
                  <c:v>1993</c:v>
                </c:pt>
                <c:pt idx="108">
                  <c:v>1994</c:v>
                </c:pt>
                <c:pt idx="120">
                  <c:v>1995</c:v>
                </c:pt>
                <c:pt idx="132">
                  <c:v>1996</c:v>
                </c:pt>
                <c:pt idx="144">
                  <c:v>1997</c:v>
                </c:pt>
                <c:pt idx="156">
                  <c:v>1998</c:v>
                </c:pt>
                <c:pt idx="168">
                  <c:v>1999</c:v>
                </c:pt>
                <c:pt idx="180">
                  <c:v>2000</c:v>
                </c:pt>
                <c:pt idx="192">
                  <c:v>2001</c:v>
                </c:pt>
                <c:pt idx="204">
                  <c:v>2002</c:v>
                </c:pt>
                <c:pt idx="216">
                  <c:v>2003</c:v>
                </c:pt>
                <c:pt idx="228">
                  <c:v>2004</c:v>
                </c:pt>
                <c:pt idx="240">
                  <c:v>2005</c:v>
                </c:pt>
                <c:pt idx="252">
                  <c:v>2006</c:v>
                </c:pt>
                <c:pt idx="264">
                  <c:v>2007</c:v>
                </c:pt>
                <c:pt idx="276">
                  <c:v>2008</c:v>
                </c:pt>
                <c:pt idx="288">
                  <c:v>2009</c:v>
                </c:pt>
                <c:pt idx="300">
                  <c:v>2010</c:v>
                </c:pt>
              </c:numCache>
            </c:numRef>
          </c:cat>
          <c:val>
            <c:numRef>
              <c:f>geral!$D$5:$D$305</c:f>
              <c:numCache>
                <c:formatCode>_(* #,##0.0_);_(* \(#,##0.0\);_(* "-"??_);_(@_)</c:formatCode>
                <c:ptCount val="301"/>
                <c:pt idx="0">
                  <c:v>12</c:v>
                </c:pt>
                <c:pt idx="1">
                  <c:v>13.1</c:v>
                </c:pt>
                <c:pt idx="2">
                  <c:v>14</c:v>
                </c:pt>
                <c:pt idx="3">
                  <c:v>14.2</c:v>
                </c:pt>
                <c:pt idx="4">
                  <c:v>14</c:v>
                </c:pt>
                <c:pt idx="5">
                  <c:v>13.5</c:v>
                </c:pt>
                <c:pt idx="6">
                  <c:v>13</c:v>
                </c:pt>
                <c:pt idx="7">
                  <c:v>12.4</c:v>
                </c:pt>
                <c:pt idx="8">
                  <c:v>12</c:v>
                </c:pt>
                <c:pt idx="9">
                  <c:v>11.7</c:v>
                </c:pt>
                <c:pt idx="10">
                  <c:v>10.7</c:v>
                </c:pt>
                <c:pt idx="11">
                  <c:v>9.8000000000000007</c:v>
                </c:pt>
                <c:pt idx="12">
                  <c:v>9.9</c:v>
                </c:pt>
                <c:pt idx="13">
                  <c:v>10.5</c:v>
                </c:pt>
                <c:pt idx="14">
                  <c:v>11.5</c:v>
                </c:pt>
                <c:pt idx="15">
                  <c:v>11.6</c:v>
                </c:pt>
                <c:pt idx="16">
                  <c:v>10.9</c:v>
                </c:pt>
                <c:pt idx="17">
                  <c:v>10.3</c:v>
                </c:pt>
                <c:pt idx="18">
                  <c:v>9.6999999999999993</c:v>
                </c:pt>
                <c:pt idx="19">
                  <c:v>9.6999999999999993</c:v>
                </c:pt>
                <c:pt idx="20">
                  <c:v>9.5</c:v>
                </c:pt>
                <c:pt idx="21">
                  <c:v>9</c:v>
                </c:pt>
                <c:pt idx="22">
                  <c:v>8.1999999999999993</c:v>
                </c:pt>
                <c:pt idx="23">
                  <c:v>7.3</c:v>
                </c:pt>
                <c:pt idx="24">
                  <c:v>7.3</c:v>
                </c:pt>
                <c:pt idx="25">
                  <c:v>7.6</c:v>
                </c:pt>
                <c:pt idx="26">
                  <c:v>8.5</c:v>
                </c:pt>
                <c:pt idx="27">
                  <c:v>8.9</c:v>
                </c:pt>
                <c:pt idx="28">
                  <c:v>9.5</c:v>
                </c:pt>
                <c:pt idx="29">
                  <c:v>9.4</c:v>
                </c:pt>
                <c:pt idx="30">
                  <c:v>9.4</c:v>
                </c:pt>
                <c:pt idx="31">
                  <c:v>9.6999999999999993</c:v>
                </c:pt>
                <c:pt idx="32">
                  <c:v>10.1</c:v>
                </c:pt>
                <c:pt idx="33">
                  <c:v>9.8000000000000007</c:v>
                </c:pt>
                <c:pt idx="34">
                  <c:v>9.1</c:v>
                </c:pt>
                <c:pt idx="35">
                  <c:v>8.6</c:v>
                </c:pt>
                <c:pt idx="36">
                  <c:v>9.4</c:v>
                </c:pt>
                <c:pt idx="37">
                  <c:v>10.3</c:v>
                </c:pt>
                <c:pt idx="38">
                  <c:v>11</c:v>
                </c:pt>
                <c:pt idx="39">
                  <c:v>10.4</c:v>
                </c:pt>
                <c:pt idx="40">
                  <c:v>10.4</c:v>
                </c:pt>
                <c:pt idx="41">
                  <c:v>10.1</c:v>
                </c:pt>
                <c:pt idx="42">
                  <c:v>10</c:v>
                </c:pt>
                <c:pt idx="43">
                  <c:v>9.4</c:v>
                </c:pt>
                <c:pt idx="44">
                  <c:v>9.1</c:v>
                </c:pt>
                <c:pt idx="45">
                  <c:v>9.1999999999999993</c:v>
                </c:pt>
                <c:pt idx="46">
                  <c:v>8.9</c:v>
                </c:pt>
                <c:pt idx="47">
                  <c:v>8.6</c:v>
                </c:pt>
                <c:pt idx="48">
                  <c:v>8.9</c:v>
                </c:pt>
                <c:pt idx="49">
                  <c:v>9.6999999999999993</c:v>
                </c:pt>
                <c:pt idx="50">
                  <c:v>10.5</c:v>
                </c:pt>
                <c:pt idx="51">
                  <c:v>10.3</c:v>
                </c:pt>
                <c:pt idx="52">
                  <c:v>10.1</c:v>
                </c:pt>
                <c:pt idx="53">
                  <c:v>9.6999999999999993</c:v>
                </c:pt>
                <c:pt idx="54">
                  <c:v>9.5</c:v>
                </c:pt>
                <c:pt idx="55">
                  <c:v>8.4</c:v>
                </c:pt>
                <c:pt idx="56">
                  <c:v>7.9</c:v>
                </c:pt>
                <c:pt idx="57">
                  <c:v>7.3</c:v>
                </c:pt>
                <c:pt idx="58">
                  <c:v>7</c:v>
                </c:pt>
                <c:pt idx="59">
                  <c:v>6.7</c:v>
                </c:pt>
                <c:pt idx="60">
                  <c:v>6.9</c:v>
                </c:pt>
                <c:pt idx="61">
                  <c:v>8.1</c:v>
                </c:pt>
                <c:pt idx="62">
                  <c:v>9.3000000000000007</c:v>
                </c:pt>
                <c:pt idx="63">
                  <c:v>10.6</c:v>
                </c:pt>
                <c:pt idx="64">
                  <c:v>11.6</c:v>
                </c:pt>
                <c:pt idx="65">
                  <c:v>12.1</c:v>
                </c:pt>
                <c:pt idx="66">
                  <c:v>11.9</c:v>
                </c:pt>
                <c:pt idx="67">
                  <c:v>11.1</c:v>
                </c:pt>
                <c:pt idx="68">
                  <c:v>10.199999999999999</c:v>
                </c:pt>
                <c:pt idx="69">
                  <c:v>9.6</c:v>
                </c:pt>
                <c:pt idx="70">
                  <c:v>9.4</c:v>
                </c:pt>
                <c:pt idx="71">
                  <c:v>9.4</c:v>
                </c:pt>
                <c:pt idx="72">
                  <c:v>9.9</c:v>
                </c:pt>
                <c:pt idx="73">
                  <c:v>11.1</c:v>
                </c:pt>
                <c:pt idx="74">
                  <c:v>12.3</c:v>
                </c:pt>
                <c:pt idx="75">
                  <c:v>13.1</c:v>
                </c:pt>
                <c:pt idx="76">
                  <c:v>13.3</c:v>
                </c:pt>
                <c:pt idx="77">
                  <c:v>13</c:v>
                </c:pt>
                <c:pt idx="78">
                  <c:v>12.5</c:v>
                </c:pt>
                <c:pt idx="79">
                  <c:v>11.9</c:v>
                </c:pt>
                <c:pt idx="80">
                  <c:v>11</c:v>
                </c:pt>
                <c:pt idx="81">
                  <c:v>10.7</c:v>
                </c:pt>
                <c:pt idx="82">
                  <c:v>10.199999999999999</c:v>
                </c:pt>
                <c:pt idx="83">
                  <c:v>10.5</c:v>
                </c:pt>
                <c:pt idx="84">
                  <c:v>11.3</c:v>
                </c:pt>
                <c:pt idx="85">
                  <c:v>13.1</c:v>
                </c:pt>
                <c:pt idx="86">
                  <c:v>14.6</c:v>
                </c:pt>
                <c:pt idx="87">
                  <c:v>15.5</c:v>
                </c:pt>
                <c:pt idx="88">
                  <c:v>16.100000000000001</c:v>
                </c:pt>
                <c:pt idx="89">
                  <c:v>16.2</c:v>
                </c:pt>
                <c:pt idx="90">
                  <c:v>16.2</c:v>
                </c:pt>
                <c:pt idx="91">
                  <c:v>16.100000000000001</c:v>
                </c:pt>
                <c:pt idx="92">
                  <c:v>15.5</c:v>
                </c:pt>
                <c:pt idx="93">
                  <c:v>15.5</c:v>
                </c:pt>
                <c:pt idx="94">
                  <c:v>14.6</c:v>
                </c:pt>
                <c:pt idx="95">
                  <c:v>14.4</c:v>
                </c:pt>
                <c:pt idx="96">
                  <c:v>14.2</c:v>
                </c:pt>
                <c:pt idx="97">
                  <c:v>15</c:v>
                </c:pt>
                <c:pt idx="98">
                  <c:v>15.8</c:v>
                </c:pt>
                <c:pt idx="99">
                  <c:v>16.100000000000001</c:v>
                </c:pt>
                <c:pt idx="100">
                  <c:v>15.9</c:v>
                </c:pt>
                <c:pt idx="101">
                  <c:v>15.4</c:v>
                </c:pt>
                <c:pt idx="102">
                  <c:v>14.8</c:v>
                </c:pt>
                <c:pt idx="103">
                  <c:v>14.3</c:v>
                </c:pt>
                <c:pt idx="104">
                  <c:v>14</c:v>
                </c:pt>
                <c:pt idx="105">
                  <c:v>13.8</c:v>
                </c:pt>
                <c:pt idx="106">
                  <c:v>13.5</c:v>
                </c:pt>
                <c:pt idx="107">
                  <c:v>13.3</c:v>
                </c:pt>
                <c:pt idx="108">
                  <c:v>13.6</c:v>
                </c:pt>
                <c:pt idx="109">
                  <c:v>14.1</c:v>
                </c:pt>
                <c:pt idx="110">
                  <c:v>14.9</c:v>
                </c:pt>
                <c:pt idx="111">
                  <c:v>15.3</c:v>
                </c:pt>
                <c:pt idx="112">
                  <c:v>15.4</c:v>
                </c:pt>
                <c:pt idx="113">
                  <c:v>15.2</c:v>
                </c:pt>
                <c:pt idx="114">
                  <c:v>14.5</c:v>
                </c:pt>
                <c:pt idx="115">
                  <c:v>14.4</c:v>
                </c:pt>
                <c:pt idx="116">
                  <c:v>14.1</c:v>
                </c:pt>
                <c:pt idx="117">
                  <c:v>14.3</c:v>
                </c:pt>
                <c:pt idx="118">
                  <c:v>13.2</c:v>
                </c:pt>
                <c:pt idx="119">
                  <c:v>12.6</c:v>
                </c:pt>
                <c:pt idx="120">
                  <c:v>12.1</c:v>
                </c:pt>
                <c:pt idx="121">
                  <c:v>12.9</c:v>
                </c:pt>
                <c:pt idx="122">
                  <c:v>13.2</c:v>
                </c:pt>
                <c:pt idx="123">
                  <c:v>13.5</c:v>
                </c:pt>
                <c:pt idx="124">
                  <c:v>13.4</c:v>
                </c:pt>
                <c:pt idx="125">
                  <c:v>13.2</c:v>
                </c:pt>
                <c:pt idx="126">
                  <c:v>13.1</c:v>
                </c:pt>
                <c:pt idx="127">
                  <c:v>12.9</c:v>
                </c:pt>
                <c:pt idx="128">
                  <c:v>13.3</c:v>
                </c:pt>
                <c:pt idx="129">
                  <c:v>13.4</c:v>
                </c:pt>
                <c:pt idx="130">
                  <c:v>13.7</c:v>
                </c:pt>
                <c:pt idx="131">
                  <c:v>13.2</c:v>
                </c:pt>
                <c:pt idx="132">
                  <c:v>13.1</c:v>
                </c:pt>
                <c:pt idx="133">
                  <c:v>13.8</c:v>
                </c:pt>
                <c:pt idx="134">
                  <c:v>15</c:v>
                </c:pt>
                <c:pt idx="135">
                  <c:v>15.9</c:v>
                </c:pt>
                <c:pt idx="136">
                  <c:v>16.100000000000001</c:v>
                </c:pt>
                <c:pt idx="137">
                  <c:v>16.2</c:v>
                </c:pt>
                <c:pt idx="138">
                  <c:v>15.7</c:v>
                </c:pt>
                <c:pt idx="139">
                  <c:v>15.5</c:v>
                </c:pt>
                <c:pt idx="140">
                  <c:v>14.8</c:v>
                </c:pt>
                <c:pt idx="141">
                  <c:v>14.8</c:v>
                </c:pt>
                <c:pt idx="142">
                  <c:v>14.5</c:v>
                </c:pt>
                <c:pt idx="143">
                  <c:v>14.2</c:v>
                </c:pt>
                <c:pt idx="144">
                  <c:v>13.9</c:v>
                </c:pt>
                <c:pt idx="145">
                  <c:v>14.2</c:v>
                </c:pt>
                <c:pt idx="146">
                  <c:v>15</c:v>
                </c:pt>
                <c:pt idx="147">
                  <c:v>15.9</c:v>
                </c:pt>
                <c:pt idx="148">
                  <c:v>16</c:v>
                </c:pt>
                <c:pt idx="149">
                  <c:v>16</c:v>
                </c:pt>
                <c:pt idx="150">
                  <c:v>15.7</c:v>
                </c:pt>
                <c:pt idx="151">
                  <c:v>15.9</c:v>
                </c:pt>
                <c:pt idx="152">
                  <c:v>16.3</c:v>
                </c:pt>
                <c:pt idx="153">
                  <c:v>16.5</c:v>
                </c:pt>
                <c:pt idx="154">
                  <c:v>16.600000000000001</c:v>
                </c:pt>
                <c:pt idx="155">
                  <c:v>16.600000000000001</c:v>
                </c:pt>
                <c:pt idx="156">
                  <c:v>16.600000000000001</c:v>
                </c:pt>
                <c:pt idx="157">
                  <c:v>17.2</c:v>
                </c:pt>
                <c:pt idx="158">
                  <c:v>18.100000000000001</c:v>
                </c:pt>
                <c:pt idx="159">
                  <c:v>18.8</c:v>
                </c:pt>
                <c:pt idx="160">
                  <c:v>18.8</c:v>
                </c:pt>
                <c:pt idx="161">
                  <c:v>18.899999999999999</c:v>
                </c:pt>
                <c:pt idx="162">
                  <c:v>18.899999999999999</c:v>
                </c:pt>
                <c:pt idx="163">
                  <c:v>18.899999999999999</c:v>
                </c:pt>
                <c:pt idx="164">
                  <c:v>18.5</c:v>
                </c:pt>
                <c:pt idx="165">
                  <c:v>18.100000000000001</c:v>
                </c:pt>
                <c:pt idx="166">
                  <c:v>17.7</c:v>
                </c:pt>
                <c:pt idx="167">
                  <c:v>17.399999999999999</c:v>
                </c:pt>
                <c:pt idx="168">
                  <c:v>17.8</c:v>
                </c:pt>
                <c:pt idx="169">
                  <c:v>18.7</c:v>
                </c:pt>
                <c:pt idx="170">
                  <c:v>19.899999999999999</c:v>
                </c:pt>
                <c:pt idx="171">
                  <c:v>20.3</c:v>
                </c:pt>
                <c:pt idx="172">
                  <c:v>20.3</c:v>
                </c:pt>
                <c:pt idx="173">
                  <c:v>19.899999999999999</c:v>
                </c:pt>
                <c:pt idx="174">
                  <c:v>20.100000000000001</c:v>
                </c:pt>
                <c:pt idx="175">
                  <c:v>19.600000000000001</c:v>
                </c:pt>
                <c:pt idx="176">
                  <c:v>19.7</c:v>
                </c:pt>
                <c:pt idx="177">
                  <c:v>19</c:v>
                </c:pt>
                <c:pt idx="178">
                  <c:v>18.600000000000001</c:v>
                </c:pt>
                <c:pt idx="179">
                  <c:v>17.5</c:v>
                </c:pt>
                <c:pt idx="180">
                  <c:v>17.7</c:v>
                </c:pt>
                <c:pt idx="181">
                  <c:v>17.7</c:v>
                </c:pt>
                <c:pt idx="182">
                  <c:v>18.399999999999999</c:v>
                </c:pt>
                <c:pt idx="183">
                  <c:v>18.600000000000001</c:v>
                </c:pt>
                <c:pt idx="184">
                  <c:v>18.7</c:v>
                </c:pt>
                <c:pt idx="185">
                  <c:v>18.600000000000001</c:v>
                </c:pt>
                <c:pt idx="186">
                  <c:v>18.600000000000001</c:v>
                </c:pt>
                <c:pt idx="187">
                  <c:v>17.7</c:v>
                </c:pt>
                <c:pt idx="188">
                  <c:v>17.3</c:v>
                </c:pt>
                <c:pt idx="189">
                  <c:v>16.3</c:v>
                </c:pt>
                <c:pt idx="190">
                  <c:v>16.2</c:v>
                </c:pt>
                <c:pt idx="191">
                  <c:v>16.2</c:v>
                </c:pt>
                <c:pt idx="192">
                  <c:v>16.3</c:v>
                </c:pt>
                <c:pt idx="193">
                  <c:v>17</c:v>
                </c:pt>
                <c:pt idx="194">
                  <c:v>17.3</c:v>
                </c:pt>
                <c:pt idx="195">
                  <c:v>17.7</c:v>
                </c:pt>
                <c:pt idx="196">
                  <c:v>17.5</c:v>
                </c:pt>
                <c:pt idx="197">
                  <c:v>17.5</c:v>
                </c:pt>
                <c:pt idx="198">
                  <c:v>17.3</c:v>
                </c:pt>
                <c:pt idx="199">
                  <c:v>17.7</c:v>
                </c:pt>
                <c:pt idx="200">
                  <c:v>17.8</c:v>
                </c:pt>
                <c:pt idx="201">
                  <c:v>18.3</c:v>
                </c:pt>
                <c:pt idx="202">
                  <c:v>17.899999999999999</c:v>
                </c:pt>
                <c:pt idx="203">
                  <c:v>17.8</c:v>
                </c:pt>
                <c:pt idx="204">
                  <c:v>17.899999999999999</c:v>
                </c:pt>
                <c:pt idx="205">
                  <c:v>19.100000000000001</c:v>
                </c:pt>
                <c:pt idx="206">
                  <c:v>19.899999999999999</c:v>
                </c:pt>
                <c:pt idx="207">
                  <c:v>20.399999999999999</c:v>
                </c:pt>
                <c:pt idx="208">
                  <c:v>19.7</c:v>
                </c:pt>
                <c:pt idx="209">
                  <c:v>18.8</c:v>
                </c:pt>
                <c:pt idx="210">
                  <c:v>18.100000000000001</c:v>
                </c:pt>
                <c:pt idx="211">
                  <c:v>18.3</c:v>
                </c:pt>
                <c:pt idx="212">
                  <c:v>18.899999999999999</c:v>
                </c:pt>
                <c:pt idx="213">
                  <c:v>19</c:v>
                </c:pt>
                <c:pt idx="214">
                  <c:v>19</c:v>
                </c:pt>
                <c:pt idx="215">
                  <c:v>18.5</c:v>
                </c:pt>
                <c:pt idx="216">
                  <c:v>18.600000000000001</c:v>
                </c:pt>
                <c:pt idx="217">
                  <c:v>19.100000000000001</c:v>
                </c:pt>
                <c:pt idx="218">
                  <c:v>19.7</c:v>
                </c:pt>
                <c:pt idx="219">
                  <c:v>20.6</c:v>
                </c:pt>
                <c:pt idx="220">
                  <c:v>20.6</c:v>
                </c:pt>
                <c:pt idx="221">
                  <c:v>20.3</c:v>
                </c:pt>
                <c:pt idx="222">
                  <c:v>19.7</c:v>
                </c:pt>
                <c:pt idx="223">
                  <c:v>20</c:v>
                </c:pt>
                <c:pt idx="224">
                  <c:v>20.6</c:v>
                </c:pt>
                <c:pt idx="225">
                  <c:v>20.399999999999999</c:v>
                </c:pt>
                <c:pt idx="226">
                  <c:v>19.899999999999999</c:v>
                </c:pt>
                <c:pt idx="227">
                  <c:v>19.100000000000001</c:v>
                </c:pt>
                <c:pt idx="228">
                  <c:v>19.100000000000001</c:v>
                </c:pt>
                <c:pt idx="229">
                  <c:v>19.8</c:v>
                </c:pt>
                <c:pt idx="230">
                  <c:v>20.6</c:v>
                </c:pt>
                <c:pt idx="231">
                  <c:v>20.7</c:v>
                </c:pt>
                <c:pt idx="232">
                  <c:v>19.7</c:v>
                </c:pt>
                <c:pt idx="233">
                  <c:v>19.100000000000001</c:v>
                </c:pt>
                <c:pt idx="234">
                  <c:v>18.5</c:v>
                </c:pt>
                <c:pt idx="235">
                  <c:v>18.3</c:v>
                </c:pt>
                <c:pt idx="236">
                  <c:v>17.899999999999999</c:v>
                </c:pt>
                <c:pt idx="237">
                  <c:v>17.600000000000001</c:v>
                </c:pt>
                <c:pt idx="238">
                  <c:v>17.399999999999999</c:v>
                </c:pt>
                <c:pt idx="239">
                  <c:v>17.100000000000001</c:v>
                </c:pt>
                <c:pt idx="240">
                  <c:v>16.7</c:v>
                </c:pt>
                <c:pt idx="241">
                  <c:v>17.100000000000001</c:v>
                </c:pt>
                <c:pt idx="242">
                  <c:v>17.3</c:v>
                </c:pt>
                <c:pt idx="243">
                  <c:v>17.5</c:v>
                </c:pt>
                <c:pt idx="244">
                  <c:v>17.5</c:v>
                </c:pt>
                <c:pt idx="245">
                  <c:v>17.5</c:v>
                </c:pt>
                <c:pt idx="246">
                  <c:v>17.5</c:v>
                </c:pt>
                <c:pt idx="247">
                  <c:v>17.100000000000001</c:v>
                </c:pt>
                <c:pt idx="248">
                  <c:v>16.899999999999999</c:v>
                </c:pt>
                <c:pt idx="249">
                  <c:v>16.899999999999999</c:v>
                </c:pt>
                <c:pt idx="250">
                  <c:v>16.399999999999999</c:v>
                </c:pt>
                <c:pt idx="251">
                  <c:v>15.8</c:v>
                </c:pt>
                <c:pt idx="252">
                  <c:v>15.7</c:v>
                </c:pt>
                <c:pt idx="253">
                  <c:v>16.3</c:v>
                </c:pt>
                <c:pt idx="254">
                  <c:v>16.899999999999999</c:v>
                </c:pt>
                <c:pt idx="255">
                  <c:v>16.899999999999999</c:v>
                </c:pt>
                <c:pt idx="256">
                  <c:v>17</c:v>
                </c:pt>
                <c:pt idx="257">
                  <c:v>16.8</c:v>
                </c:pt>
                <c:pt idx="258">
                  <c:v>16.7</c:v>
                </c:pt>
                <c:pt idx="259">
                  <c:v>16</c:v>
                </c:pt>
                <c:pt idx="260">
                  <c:v>15.3</c:v>
                </c:pt>
                <c:pt idx="261">
                  <c:v>14.6</c:v>
                </c:pt>
                <c:pt idx="262">
                  <c:v>14.1</c:v>
                </c:pt>
                <c:pt idx="263">
                  <c:v>14.2</c:v>
                </c:pt>
                <c:pt idx="264">
                  <c:v>14.4</c:v>
                </c:pt>
                <c:pt idx="265">
                  <c:v>15.3</c:v>
                </c:pt>
                <c:pt idx="266">
                  <c:v>15.9</c:v>
                </c:pt>
                <c:pt idx="267">
                  <c:v>16.3</c:v>
                </c:pt>
                <c:pt idx="268">
                  <c:v>15.5</c:v>
                </c:pt>
                <c:pt idx="269">
                  <c:v>14.9</c:v>
                </c:pt>
                <c:pt idx="270">
                  <c:v>15</c:v>
                </c:pt>
                <c:pt idx="271">
                  <c:v>15</c:v>
                </c:pt>
                <c:pt idx="272">
                  <c:v>15.1</c:v>
                </c:pt>
                <c:pt idx="273">
                  <c:v>14.4</c:v>
                </c:pt>
                <c:pt idx="274">
                  <c:v>14.2</c:v>
                </c:pt>
                <c:pt idx="275">
                  <c:v>13.5</c:v>
                </c:pt>
                <c:pt idx="276">
                  <c:v>13.6</c:v>
                </c:pt>
                <c:pt idx="277">
                  <c:v>13.6</c:v>
                </c:pt>
                <c:pt idx="278">
                  <c:v>14.3</c:v>
                </c:pt>
                <c:pt idx="279">
                  <c:v>14.2</c:v>
                </c:pt>
                <c:pt idx="280">
                  <c:v>14.1</c:v>
                </c:pt>
                <c:pt idx="281">
                  <c:v>13.9</c:v>
                </c:pt>
                <c:pt idx="282">
                  <c:v>14.1</c:v>
                </c:pt>
                <c:pt idx="283">
                  <c:v>14</c:v>
                </c:pt>
                <c:pt idx="284">
                  <c:v>13.5</c:v>
                </c:pt>
                <c:pt idx="285">
                  <c:v>12.5</c:v>
                </c:pt>
                <c:pt idx="286">
                  <c:v>12.3</c:v>
                </c:pt>
                <c:pt idx="287">
                  <c:v>11.8</c:v>
                </c:pt>
                <c:pt idx="288">
                  <c:v>12.5</c:v>
                </c:pt>
                <c:pt idx="289">
                  <c:v>13.5</c:v>
                </c:pt>
                <c:pt idx="290">
                  <c:v>14.9</c:v>
                </c:pt>
                <c:pt idx="291">
                  <c:v>15</c:v>
                </c:pt>
                <c:pt idx="292">
                  <c:v>14.8</c:v>
                </c:pt>
                <c:pt idx="293">
                  <c:v>14.2</c:v>
                </c:pt>
                <c:pt idx="294">
                  <c:v>14.8</c:v>
                </c:pt>
                <c:pt idx="295">
                  <c:v>14.2</c:v>
                </c:pt>
                <c:pt idx="296">
                  <c:v>14.1</c:v>
                </c:pt>
                <c:pt idx="297">
                  <c:v>13.2</c:v>
                </c:pt>
                <c:pt idx="298">
                  <c:v>12.8</c:v>
                </c:pt>
                <c:pt idx="299">
                  <c:v>11.9</c:v>
                </c:pt>
                <c:pt idx="300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DA-8A40-ADA6-C61FEFB9C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967912"/>
        <c:axId val="2134970856"/>
      </c:lineChart>
      <c:catAx>
        <c:axId val="2134967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34970856"/>
        <c:crosses val="autoZero"/>
        <c:auto val="1"/>
        <c:lblAlgn val="ctr"/>
        <c:lblOffset val="100"/>
        <c:noMultiLvlLbl val="0"/>
      </c:catAx>
      <c:valAx>
        <c:axId val="213497085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_(* #,##0.0_);_(* \(#,##0.0\);_(* &quot;-&quot;??_);_(@_)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34967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08E47-8A1A-4DE5-9A8A-D8F664AD3F1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D547FED-1D51-405D-9B73-D241C1CB5137}">
      <dgm:prSet phldrT="[Texto]" custT="1"/>
      <dgm:spPr/>
      <dgm:t>
        <a:bodyPr/>
        <a:lstStyle/>
        <a:p>
          <a:r>
            <a:rPr lang="en-US" sz="1800" dirty="0"/>
            <a:t>SOCIEDADE</a:t>
          </a:r>
          <a:endParaRPr lang="pt-BR" sz="1800" dirty="0"/>
        </a:p>
      </dgm:t>
    </dgm:pt>
    <dgm:pt modelId="{1656DAD2-6494-4472-AFE4-D14936B72FCC}" type="parTrans" cxnId="{3C49E38D-2A1F-47B8-BABF-1289DF4A27E5}">
      <dgm:prSet/>
      <dgm:spPr/>
      <dgm:t>
        <a:bodyPr/>
        <a:lstStyle/>
        <a:p>
          <a:endParaRPr lang="pt-BR"/>
        </a:p>
      </dgm:t>
    </dgm:pt>
    <dgm:pt modelId="{DD4F2B76-8803-4B6F-952F-F9D168ECE108}" type="sibTrans" cxnId="{3C49E38D-2A1F-47B8-BABF-1289DF4A27E5}">
      <dgm:prSet/>
      <dgm:spPr/>
      <dgm:t>
        <a:bodyPr/>
        <a:lstStyle/>
        <a:p>
          <a:endParaRPr lang="pt-BR"/>
        </a:p>
      </dgm:t>
    </dgm:pt>
    <dgm:pt modelId="{8EDED5DC-8264-48CC-B924-0EA91C66B0A7}">
      <dgm:prSet phldrT="[Texto]" custT="1"/>
      <dgm:spPr/>
      <dgm:t>
        <a:bodyPr/>
        <a:lstStyle/>
        <a:p>
          <a:r>
            <a:rPr lang="en-US" sz="2000" dirty="0"/>
            <a:t>ECONOMIA</a:t>
          </a:r>
          <a:endParaRPr lang="pt-BR" sz="2000" dirty="0"/>
        </a:p>
      </dgm:t>
    </dgm:pt>
    <dgm:pt modelId="{6BE760F6-F1B4-4F86-9FBA-F709BC80F231}" type="parTrans" cxnId="{3D703E54-C000-4D0F-B76E-5E50DFC70D7B}">
      <dgm:prSet/>
      <dgm:spPr/>
      <dgm:t>
        <a:bodyPr/>
        <a:lstStyle/>
        <a:p>
          <a:endParaRPr lang="pt-BR"/>
        </a:p>
      </dgm:t>
    </dgm:pt>
    <dgm:pt modelId="{E8FBEAB7-32E1-4BAA-96E5-2CCDA2B9EF5C}" type="sibTrans" cxnId="{3D703E54-C000-4D0F-B76E-5E50DFC70D7B}">
      <dgm:prSet/>
      <dgm:spPr/>
      <dgm:t>
        <a:bodyPr/>
        <a:lstStyle/>
        <a:p>
          <a:endParaRPr lang="pt-BR"/>
        </a:p>
      </dgm:t>
    </dgm:pt>
    <dgm:pt modelId="{F8FFBA03-9635-46D5-B915-F20F82382839}">
      <dgm:prSet phldrT="[Texto]" custT="1"/>
      <dgm:spPr/>
      <dgm:t>
        <a:bodyPr/>
        <a:lstStyle/>
        <a:p>
          <a:r>
            <a:rPr lang="en-US" sz="2000" dirty="0"/>
            <a:t>NATUREZA</a:t>
          </a:r>
          <a:endParaRPr lang="pt-BR" sz="2000" dirty="0"/>
        </a:p>
      </dgm:t>
    </dgm:pt>
    <dgm:pt modelId="{2C680F60-CBEF-4C66-840A-BC0684FDDE1D}" type="parTrans" cxnId="{18E2D710-2D76-4D42-ADC8-B1323ED7FD0E}">
      <dgm:prSet/>
      <dgm:spPr/>
      <dgm:t>
        <a:bodyPr/>
        <a:lstStyle/>
        <a:p>
          <a:endParaRPr lang="pt-BR"/>
        </a:p>
      </dgm:t>
    </dgm:pt>
    <dgm:pt modelId="{BE168CF7-9F59-48EC-ABB9-D3FF75F7410D}" type="sibTrans" cxnId="{18E2D710-2D76-4D42-ADC8-B1323ED7FD0E}">
      <dgm:prSet/>
      <dgm:spPr/>
      <dgm:t>
        <a:bodyPr/>
        <a:lstStyle/>
        <a:p>
          <a:endParaRPr lang="pt-BR"/>
        </a:p>
      </dgm:t>
    </dgm:pt>
    <dgm:pt modelId="{189E576E-3102-4460-8B76-3D90CC651619}" type="pres">
      <dgm:prSet presAssocID="{71E08E47-8A1A-4DE5-9A8A-D8F664AD3F12}" presName="compositeShape" presStyleCnt="0">
        <dgm:presLayoutVars>
          <dgm:chMax val="7"/>
          <dgm:dir/>
          <dgm:resizeHandles val="exact"/>
        </dgm:presLayoutVars>
      </dgm:prSet>
      <dgm:spPr/>
    </dgm:pt>
    <dgm:pt modelId="{0EE97C9C-1AB2-449A-8CC4-251D00837A55}" type="pres">
      <dgm:prSet presAssocID="{FD547FED-1D51-405D-9B73-D241C1CB5137}" presName="circ1" presStyleLbl="vennNode1" presStyleIdx="0" presStyleCnt="3" custLinFactNeighborY="404"/>
      <dgm:spPr/>
    </dgm:pt>
    <dgm:pt modelId="{FDC8255B-5A88-40B5-A7E2-01861B0BE372}" type="pres">
      <dgm:prSet presAssocID="{FD547FED-1D51-405D-9B73-D241C1CB513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04274CA-68E8-4611-BFE3-5405AAF9CEB2}" type="pres">
      <dgm:prSet presAssocID="{8EDED5DC-8264-48CC-B924-0EA91C66B0A7}" presName="circ2" presStyleLbl="vennNode1" presStyleIdx="1" presStyleCnt="3"/>
      <dgm:spPr/>
    </dgm:pt>
    <dgm:pt modelId="{2ABBEC8D-E3F5-42C8-8A8E-95897ECD158B}" type="pres">
      <dgm:prSet presAssocID="{8EDED5DC-8264-48CC-B924-0EA91C66B0A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043FD4-A425-412B-BCC6-94520639BB10}" type="pres">
      <dgm:prSet presAssocID="{F8FFBA03-9635-46D5-B915-F20F82382839}" presName="circ3" presStyleLbl="vennNode1" presStyleIdx="2" presStyleCnt="3"/>
      <dgm:spPr/>
    </dgm:pt>
    <dgm:pt modelId="{33DDA615-6915-4C86-9230-AB2BBF670A03}" type="pres">
      <dgm:prSet presAssocID="{F8FFBA03-9635-46D5-B915-F20F8238283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8E2D710-2D76-4D42-ADC8-B1323ED7FD0E}" srcId="{71E08E47-8A1A-4DE5-9A8A-D8F664AD3F12}" destId="{F8FFBA03-9635-46D5-B915-F20F82382839}" srcOrd="2" destOrd="0" parTransId="{2C680F60-CBEF-4C66-840A-BC0684FDDE1D}" sibTransId="{BE168CF7-9F59-48EC-ABB9-D3FF75F7410D}"/>
    <dgm:cxn modelId="{3D703E54-C000-4D0F-B76E-5E50DFC70D7B}" srcId="{71E08E47-8A1A-4DE5-9A8A-D8F664AD3F12}" destId="{8EDED5DC-8264-48CC-B924-0EA91C66B0A7}" srcOrd="1" destOrd="0" parTransId="{6BE760F6-F1B4-4F86-9FBA-F709BC80F231}" sibTransId="{E8FBEAB7-32E1-4BAA-96E5-2CCDA2B9EF5C}"/>
    <dgm:cxn modelId="{7B79C981-CA1C-E349-8620-1D2A9F031A75}" type="presOf" srcId="{8EDED5DC-8264-48CC-B924-0EA91C66B0A7}" destId="{704274CA-68E8-4611-BFE3-5405AAF9CEB2}" srcOrd="0" destOrd="0" presId="urn:microsoft.com/office/officeart/2005/8/layout/venn1"/>
    <dgm:cxn modelId="{A5DB718D-2AB2-944C-BAFF-7E9A45E09473}" type="presOf" srcId="{FD547FED-1D51-405D-9B73-D241C1CB5137}" destId="{FDC8255B-5A88-40B5-A7E2-01861B0BE372}" srcOrd="1" destOrd="0" presId="urn:microsoft.com/office/officeart/2005/8/layout/venn1"/>
    <dgm:cxn modelId="{3C49E38D-2A1F-47B8-BABF-1289DF4A27E5}" srcId="{71E08E47-8A1A-4DE5-9A8A-D8F664AD3F12}" destId="{FD547FED-1D51-405D-9B73-D241C1CB5137}" srcOrd="0" destOrd="0" parTransId="{1656DAD2-6494-4472-AFE4-D14936B72FCC}" sibTransId="{DD4F2B76-8803-4B6F-952F-F9D168ECE108}"/>
    <dgm:cxn modelId="{D11DADCD-4B57-1C47-AAA2-05F47B1D053C}" type="presOf" srcId="{F8FFBA03-9635-46D5-B915-F20F82382839}" destId="{33DDA615-6915-4C86-9230-AB2BBF670A03}" srcOrd="1" destOrd="0" presId="urn:microsoft.com/office/officeart/2005/8/layout/venn1"/>
    <dgm:cxn modelId="{889EF1D8-9F8C-904C-981B-05E4E19E582D}" type="presOf" srcId="{FD547FED-1D51-405D-9B73-D241C1CB5137}" destId="{0EE97C9C-1AB2-449A-8CC4-251D00837A55}" srcOrd="0" destOrd="0" presId="urn:microsoft.com/office/officeart/2005/8/layout/venn1"/>
    <dgm:cxn modelId="{4C6526DF-4035-A342-AAF8-FC3ABA3ABF10}" type="presOf" srcId="{F8FFBA03-9635-46D5-B915-F20F82382839}" destId="{8F043FD4-A425-412B-BCC6-94520639BB10}" srcOrd="0" destOrd="0" presId="urn:microsoft.com/office/officeart/2005/8/layout/venn1"/>
    <dgm:cxn modelId="{FAB459EB-1B2E-5A47-8589-D92221E751D7}" type="presOf" srcId="{71E08E47-8A1A-4DE5-9A8A-D8F664AD3F12}" destId="{189E576E-3102-4460-8B76-3D90CC651619}" srcOrd="0" destOrd="0" presId="urn:microsoft.com/office/officeart/2005/8/layout/venn1"/>
    <dgm:cxn modelId="{1993F3F8-F8F2-4D4B-9FD5-AC9326FAD6DC}" type="presOf" srcId="{8EDED5DC-8264-48CC-B924-0EA91C66B0A7}" destId="{2ABBEC8D-E3F5-42C8-8A8E-95897ECD158B}" srcOrd="1" destOrd="0" presId="urn:microsoft.com/office/officeart/2005/8/layout/venn1"/>
    <dgm:cxn modelId="{8AF6BB14-5058-5645-B83F-013218E67978}" type="presParOf" srcId="{189E576E-3102-4460-8B76-3D90CC651619}" destId="{0EE97C9C-1AB2-449A-8CC4-251D00837A55}" srcOrd="0" destOrd="0" presId="urn:microsoft.com/office/officeart/2005/8/layout/venn1"/>
    <dgm:cxn modelId="{5BD63044-83DA-3C48-B781-B10F4E75E66A}" type="presParOf" srcId="{189E576E-3102-4460-8B76-3D90CC651619}" destId="{FDC8255B-5A88-40B5-A7E2-01861B0BE372}" srcOrd="1" destOrd="0" presId="urn:microsoft.com/office/officeart/2005/8/layout/venn1"/>
    <dgm:cxn modelId="{994C44E0-763C-0F42-86E6-A016C5ABC551}" type="presParOf" srcId="{189E576E-3102-4460-8B76-3D90CC651619}" destId="{704274CA-68E8-4611-BFE3-5405AAF9CEB2}" srcOrd="2" destOrd="0" presId="urn:microsoft.com/office/officeart/2005/8/layout/venn1"/>
    <dgm:cxn modelId="{FA72144A-FEEC-0648-A974-3CEDCAC72A2A}" type="presParOf" srcId="{189E576E-3102-4460-8B76-3D90CC651619}" destId="{2ABBEC8D-E3F5-42C8-8A8E-95897ECD158B}" srcOrd="3" destOrd="0" presId="urn:microsoft.com/office/officeart/2005/8/layout/venn1"/>
    <dgm:cxn modelId="{055D5FD6-63EE-C949-B116-11D07383345F}" type="presParOf" srcId="{189E576E-3102-4460-8B76-3D90CC651619}" destId="{8F043FD4-A425-412B-BCC6-94520639BB10}" srcOrd="4" destOrd="0" presId="urn:microsoft.com/office/officeart/2005/8/layout/venn1"/>
    <dgm:cxn modelId="{A74A573C-53AA-0D48-8E7C-3B3BD77BD556}" type="presParOf" srcId="{189E576E-3102-4460-8B76-3D90CC651619}" destId="{33DDA615-6915-4C86-9230-AB2BBF670A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97C9C-1AB2-449A-8CC4-251D00837A55}">
      <dsp:nvSpPr>
        <dsp:cNvPr id="0" name=""/>
        <dsp:cNvSpPr/>
      </dsp:nvSpPr>
      <dsp:spPr>
        <a:xfrm>
          <a:off x="2657095" y="72001"/>
          <a:ext cx="2894721" cy="2894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SOCIEDADE</a:t>
          </a:r>
          <a:endParaRPr lang="pt-BR" sz="1800" kern="1200" dirty="0"/>
        </a:p>
      </dsp:txBody>
      <dsp:txXfrm>
        <a:off x="3043058" y="578577"/>
        <a:ext cx="2122795" cy="1302624"/>
      </dsp:txXfrm>
    </dsp:sp>
    <dsp:sp modelId="{704274CA-68E8-4611-BFE3-5405AAF9CEB2}">
      <dsp:nvSpPr>
        <dsp:cNvPr id="0" name=""/>
        <dsp:cNvSpPr/>
      </dsp:nvSpPr>
      <dsp:spPr>
        <a:xfrm>
          <a:off x="3701607" y="1869507"/>
          <a:ext cx="2894721" cy="2894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ECONOMIA</a:t>
          </a:r>
          <a:endParaRPr lang="pt-BR" sz="2000" kern="1200" dirty="0"/>
        </a:p>
      </dsp:txBody>
      <dsp:txXfrm>
        <a:off x="4586909" y="2617310"/>
        <a:ext cx="1736832" cy="1592096"/>
      </dsp:txXfrm>
    </dsp:sp>
    <dsp:sp modelId="{8F043FD4-A425-412B-BCC6-94520639BB10}">
      <dsp:nvSpPr>
        <dsp:cNvPr id="0" name=""/>
        <dsp:cNvSpPr/>
      </dsp:nvSpPr>
      <dsp:spPr>
        <a:xfrm>
          <a:off x="1612583" y="1869507"/>
          <a:ext cx="2894721" cy="28947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NATUREZA</a:t>
          </a:r>
          <a:endParaRPr lang="pt-BR" sz="2000" kern="1200" dirty="0"/>
        </a:p>
      </dsp:txBody>
      <dsp:txXfrm>
        <a:off x="1885169" y="2617310"/>
        <a:ext cx="1736832" cy="1592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0.52709</cdr:x>
      <cdr:y>0.33765</cdr:y>
    </cdr:from>
    <cdr:to>
      <cdr:x>0.78323</cdr:x>
      <cdr:y>0.33765</cdr:y>
    </cdr:to>
    <cdr:cxnSp macro="">
      <cdr:nvCxnSpPr>
        <cdr:cNvPr id="2" name="Conector reto 8">
          <a:extLst xmlns:a="http://schemas.openxmlformats.org/drawingml/2006/main">
            <a:ext uri="{FF2B5EF4-FFF2-40B4-BE49-F238E27FC236}">
              <a16:creationId xmlns:a16="http://schemas.microsoft.com/office/drawing/2014/main" id="{64D7D417-B346-D64B-86A8-428CA1D7CCA8}"/>
            </a:ext>
          </a:extLst>
        </cdr:cNvPr>
        <cdr:cNvCxnSpPr/>
      </cdr:nvCxnSpPr>
      <cdr:spPr>
        <a:xfrm xmlns:a="http://schemas.openxmlformats.org/drawingml/2006/main">
          <a:off x="3273373" y="1076325"/>
          <a:ext cx="1590727" cy="0"/>
        </a:xfrm>
        <a:prstGeom xmlns:a="http://schemas.openxmlformats.org/drawingml/2006/main" prst="line">
          <a:avLst/>
        </a:prstGeom>
        <a:ln xmlns:a="http://schemas.openxmlformats.org/drawingml/2006/main" w="508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0.72341</cdr:x>
      <cdr:y>0.46116</cdr:y>
    </cdr:from>
    <cdr:to>
      <cdr:x>0.97955</cdr:x>
      <cdr:y>0.46116</cdr:y>
    </cdr:to>
    <cdr:cxnSp macro="">
      <cdr:nvCxnSpPr>
        <cdr:cNvPr id="3" name="Conector reto 8">
          <a:extLst xmlns:a="http://schemas.openxmlformats.org/drawingml/2006/main">
            <a:ext uri="{FF2B5EF4-FFF2-40B4-BE49-F238E27FC236}">
              <a16:creationId xmlns:a16="http://schemas.microsoft.com/office/drawing/2014/main" id="{1C970785-97D8-E849-8968-1174534E5E08}"/>
            </a:ext>
          </a:extLst>
        </cdr:cNvPr>
        <cdr:cNvCxnSpPr/>
      </cdr:nvCxnSpPr>
      <cdr:spPr>
        <a:xfrm xmlns:a="http://schemas.openxmlformats.org/drawingml/2006/main">
          <a:off x="4492573" y="1470025"/>
          <a:ext cx="1590727" cy="0"/>
        </a:xfrm>
        <a:prstGeom xmlns:a="http://schemas.openxmlformats.org/drawingml/2006/main" prst="line">
          <a:avLst/>
        </a:prstGeom>
        <a:ln xmlns:a="http://schemas.openxmlformats.org/drawingml/2006/main" w="50800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3EC5F-FB0B-B94A-901C-4DC279FBA1C9}" type="datetimeFigureOut">
              <a:rPr lang="en-US" smtClean="0"/>
              <a:t>8/2/19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BD9E-59A9-E641-98FD-BDBE676EE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21D2FB-6902-4B42-B22B-650011927A3F}" type="slidenum">
              <a:rPr lang="pt-BR" sz="1200"/>
              <a:pPr eaLnBrk="1" hangingPunct="1"/>
              <a:t>2</a:t>
            </a:fld>
            <a:endParaRPr lang="pt-BR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C2F1CBA-83F3-A848-BC51-D208ED058FA9}" type="slidenum">
              <a:rPr lang="pt-BR" sz="1200"/>
              <a:pPr eaLnBrk="1" hangingPunct="1"/>
              <a:t>3</a:t>
            </a:fld>
            <a:endParaRPr lang="pt-B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1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97382-B83D-714C-9B04-67EB22BC19E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6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B5AB-31EF-428D-9DC9-308D67A8E45E}" type="datetimeFigureOut">
              <a:rPr lang="pt-BR" smtClean="0"/>
              <a:pPr/>
              <a:t>02/08/2019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E6DD-B5E1-4F33-AF01-F08620764C02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0" y="467833"/>
            <a:ext cx="616688" cy="233916"/>
          </a:xfrm>
          <a:prstGeom prst="rect">
            <a:avLst/>
          </a:prstGeom>
          <a:solidFill>
            <a:srgbClr val="3DA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>
            <a:solidFill>
              <a:srgbClr val="5B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 userDrawn="1"/>
        </p:nvSpPr>
        <p:spPr>
          <a:xfrm>
            <a:off x="109187" y="122829"/>
            <a:ext cx="8857392" cy="6550926"/>
          </a:xfrm>
          <a:prstGeom prst="rect">
            <a:avLst/>
          </a:prstGeom>
          <a:blipFill dpi="0" rotWithShape="1">
            <a:blip r:embed="rId2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44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3E4774-56E7-804A-8DE9-A6CCCD50A3FF}" type="datetimeFigureOut">
              <a:rPr lang="en-US" smtClean="0"/>
              <a:t>8/2/19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4A5006-DF29-8E49-9376-029F8FEDAB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rksj.ac.uk/erasmus-mundus/social-economy.aspx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76808" y="3429000"/>
            <a:ext cx="41231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GESTÃO DE CUSTOS E RENTABILIDADE</a:t>
            </a:r>
            <a:endParaRPr lang="pt-BR" sz="2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6808" y="4428401"/>
            <a:ext cx="383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Reinaldo Pacheco da Costa</a:t>
            </a:r>
          </a:p>
          <a:p>
            <a:r>
              <a:rPr lang="pt-BR" sz="16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Prof. Abraão Freires Saraiva Júnior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4541" y="1760477"/>
            <a:ext cx="5582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 3410</a:t>
            </a:r>
          </a:p>
          <a:p>
            <a:r>
              <a:rPr lang="en-US" dirty="0"/>
              <a:t>PROF. REINALDO PACHECO DA COSTA</a:t>
            </a:r>
          </a:p>
          <a:p>
            <a:r>
              <a:rPr lang="en-US" dirty="0"/>
              <a:t>2019ii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INTRODUÇÃO </a:t>
            </a:r>
            <a:r>
              <a:rPr lang="en-US" dirty="0" err="1"/>
              <a:t>À</a:t>
            </a:r>
            <a:r>
              <a:rPr lang="en-US" dirty="0"/>
              <a:t> ECONOMIA </a:t>
            </a:r>
          </a:p>
          <a:p>
            <a:endParaRPr lang="en-US" dirty="0"/>
          </a:p>
          <a:p>
            <a:r>
              <a:rPr lang="en-US" dirty="0"/>
              <a:t>AULA 1</a:t>
            </a:r>
          </a:p>
        </p:txBody>
      </p:sp>
    </p:spTree>
    <p:extLst>
      <p:ext uri="{BB962C8B-B14F-4D97-AF65-F5344CB8AC3E}">
        <p14:creationId xmlns:p14="http://schemas.microsoft.com/office/powerpoint/2010/main" val="2601477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9249" y="2289482"/>
            <a:ext cx="68506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ECONOMIA DE MERCADO LIBERAL</a:t>
            </a:r>
          </a:p>
          <a:p>
            <a:endParaRPr lang="pt-BR" sz="3200" dirty="0"/>
          </a:p>
          <a:p>
            <a:r>
              <a:rPr lang="pt-BR" sz="3200" dirty="0"/>
              <a:t>ECONOMIA DE MERCADO SOCIAL</a:t>
            </a:r>
          </a:p>
          <a:p>
            <a:endParaRPr lang="pt-BR" sz="3200" dirty="0"/>
          </a:p>
          <a:p>
            <a:r>
              <a:rPr lang="pt-BR" sz="3200" dirty="0"/>
              <a:t>ECONOMIA DE MERCADO CIVIL</a:t>
            </a:r>
          </a:p>
          <a:p>
            <a:endParaRPr lang="pt-BR" sz="3200" dirty="0"/>
          </a:p>
          <a:p>
            <a:pPr algn="r"/>
            <a:r>
              <a:rPr lang="pt-BR" dirty="0" err="1"/>
              <a:t>Stephano</a:t>
            </a:r>
            <a:r>
              <a:rPr lang="pt-BR" dirty="0"/>
              <a:t> </a:t>
            </a:r>
            <a:r>
              <a:rPr lang="pt-BR" dirty="0" err="1"/>
              <a:t>Zamagni</a:t>
            </a:r>
            <a:r>
              <a:rPr lang="pt-BR" dirty="0"/>
              <a:t> </a:t>
            </a:r>
          </a:p>
          <a:p>
            <a:pPr algn="r"/>
            <a:r>
              <a:rPr lang="en-US" dirty="0"/>
              <a:t>After the Crisis: Co-operatives and the Civil Economy - Professor Stefano </a:t>
            </a:r>
            <a:r>
              <a:rPr lang="en-US" dirty="0" err="1"/>
              <a:t>Zamagni</a:t>
            </a:r>
            <a:endParaRPr lang="en-US" dirty="0"/>
          </a:p>
          <a:p>
            <a:pPr algn="r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=EoI8Y94rNv8</a:t>
            </a:r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785323" y="752019"/>
            <a:ext cx="6600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VISÕES (</a:t>
            </a:r>
            <a:r>
              <a:rPr lang="en-US" dirty="0"/>
              <a:t>PLURAIS</a:t>
            </a:r>
            <a:r>
              <a:rPr lang="en-US" sz="2800" dirty="0"/>
              <a:t>) CONTEMPORÂNEAS DE ECONOMIA</a:t>
            </a:r>
          </a:p>
        </p:txBody>
      </p:sp>
    </p:spTree>
    <p:extLst>
      <p:ext uri="{BB962C8B-B14F-4D97-AF65-F5344CB8AC3E}">
        <p14:creationId xmlns:p14="http://schemas.microsoft.com/office/powerpoint/2010/main" val="274772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8613" y="1387058"/>
            <a:ext cx="7920067" cy="652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Sistema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econômico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orientado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por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800" b="1" cap="small" dirty="0">
                <a:solidFill>
                  <a:srgbClr val="000000"/>
                </a:solidFill>
              </a:rPr>
              <a:t>SETOR PRIVADO – </a:t>
            </a:r>
            <a:r>
              <a:rPr lang="en-US" sz="2800" b="1" cap="small" dirty="0" err="1">
                <a:solidFill>
                  <a:srgbClr val="000000"/>
                </a:solidFill>
              </a:rPr>
              <a:t>direcionado</a:t>
            </a:r>
            <a:r>
              <a:rPr lang="en-US" sz="2800" b="1" cap="small" dirty="0">
                <a:solidFill>
                  <a:srgbClr val="000000"/>
                </a:solidFill>
              </a:rPr>
              <a:t> </a:t>
            </a:r>
            <a:r>
              <a:rPr lang="en-US" sz="2800" b="1" cap="small" dirty="0" err="1">
                <a:solidFill>
                  <a:srgbClr val="000000"/>
                </a:solidFill>
              </a:rPr>
              <a:t>por</a:t>
            </a:r>
            <a:r>
              <a:rPr lang="en-US" sz="2800" b="1" cap="small" dirty="0">
                <a:solidFill>
                  <a:srgbClr val="000000"/>
                </a:solidFill>
              </a:rPr>
              <a:t> </a:t>
            </a:r>
            <a:r>
              <a:rPr lang="en-US" sz="2800" b="1" cap="small" dirty="0" err="1">
                <a:solidFill>
                  <a:srgbClr val="000000"/>
                </a:solidFill>
              </a:rPr>
              <a:t>mercado</a:t>
            </a:r>
            <a:endParaRPr lang="en-US" sz="2800" b="1" i="1" cap="small" dirty="0">
              <a:solidFill>
                <a:srgbClr val="000000"/>
              </a:solidFill>
            </a:endParaRPr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r>
              <a:rPr lang="en-US" sz="2800" b="1" cap="small" dirty="0">
                <a:solidFill>
                  <a:srgbClr val="000000"/>
                </a:solidFill>
              </a:rPr>
              <a:t>SETOR PÚBLICO (federal, </a:t>
            </a:r>
            <a:r>
              <a:rPr lang="en-US" sz="2800" b="1" cap="small" dirty="0" err="1">
                <a:solidFill>
                  <a:srgbClr val="000000"/>
                </a:solidFill>
              </a:rPr>
              <a:t>estados</a:t>
            </a:r>
            <a:r>
              <a:rPr lang="en-US" sz="2800" b="1" cap="small" dirty="0">
                <a:solidFill>
                  <a:srgbClr val="000000"/>
                </a:solidFill>
              </a:rPr>
              <a:t> e </a:t>
            </a:r>
            <a:r>
              <a:rPr lang="en-US" sz="2800" b="1" cap="small" dirty="0" err="1">
                <a:solidFill>
                  <a:srgbClr val="000000"/>
                </a:solidFill>
              </a:rPr>
              <a:t>municípios</a:t>
            </a:r>
            <a:r>
              <a:rPr lang="en-US" sz="2800" b="1" cap="small" dirty="0">
                <a:solidFill>
                  <a:srgbClr val="000000"/>
                </a:solidFill>
              </a:rPr>
              <a:t>) - </a:t>
            </a:r>
          </a:p>
          <a:p>
            <a:r>
              <a:rPr lang="en-US" sz="2800" b="1" i="1" cap="small" dirty="0" err="1">
                <a:solidFill>
                  <a:srgbClr val="000000"/>
                </a:solidFill>
              </a:rPr>
              <a:t>Direcionado</a:t>
            </a:r>
            <a:r>
              <a:rPr lang="en-US" sz="2800" b="1" i="1" cap="small" dirty="0">
                <a:solidFill>
                  <a:srgbClr val="000000"/>
                </a:solidFill>
              </a:rPr>
              <a:t> </a:t>
            </a:r>
            <a:r>
              <a:rPr lang="en-US" sz="2800" b="1" i="1" cap="small" dirty="0" err="1">
                <a:solidFill>
                  <a:srgbClr val="000000"/>
                </a:solidFill>
              </a:rPr>
              <a:t>pelos</a:t>
            </a:r>
            <a:r>
              <a:rPr lang="en-US" sz="2800" b="1" i="1" cap="small" dirty="0">
                <a:solidFill>
                  <a:srgbClr val="000000"/>
                </a:solidFill>
              </a:rPr>
              <a:t> </a:t>
            </a:r>
            <a:r>
              <a:rPr lang="en-US" sz="2800" b="1" i="1" cap="small" dirty="0" err="1">
                <a:solidFill>
                  <a:srgbClr val="000000"/>
                </a:solidFill>
              </a:rPr>
              <a:t>governos</a:t>
            </a:r>
            <a:endParaRPr lang="en-US" sz="2800" b="1" i="1" cap="small" dirty="0">
              <a:solidFill>
                <a:srgbClr val="000000"/>
              </a:solidFill>
            </a:endParaRPr>
          </a:p>
          <a:p>
            <a:endParaRPr lang="en-US" sz="2800" b="1" i="1" cap="small" dirty="0">
              <a:solidFill>
                <a:srgbClr val="000000"/>
              </a:solidFill>
            </a:endParaRPr>
          </a:p>
          <a:p>
            <a:r>
              <a:rPr lang="en-US" sz="2800" b="1" cap="small" dirty="0">
                <a:solidFill>
                  <a:srgbClr val="000000"/>
                </a:solidFill>
              </a:rPr>
              <a:t>ECONOMIA SOCIAL (ONGs, </a:t>
            </a:r>
            <a:r>
              <a:rPr lang="en-US" sz="2800" b="1" cap="small" dirty="0" err="1">
                <a:solidFill>
                  <a:srgbClr val="000000"/>
                </a:solidFill>
              </a:rPr>
              <a:t>Fundações</a:t>
            </a:r>
            <a:r>
              <a:rPr lang="en-US" sz="2800" b="1" cap="small" dirty="0">
                <a:solidFill>
                  <a:srgbClr val="000000"/>
                </a:solidFill>
              </a:rPr>
              <a:t>, </a:t>
            </a:r>
            <a:r>
              <a:rPr lang="en-US" sz="2800" b="1" cap="small" dirty="0" err="1">
                <a:solidFill>
                  <a:srgbClr val="000000"/>
                </a:solidFill>
              </a:rPr>
              <a:t>Cooperativas</a:t>
            </a:r>
            <a:r>
              <a:rPr lang="en-US" sz="2800" b="1" cap="small" dirty="0">
                <a:solidFill>
                  <a:srgbClr val="000000"/>
                </a:solidFill>
              </a:rPr>
              <a:t> </a:t>
            </a:r>
            <a:r>
              <a:rPr lang="en-US" sz="2800" b="1" cap="small" dirty="0" err="1">
                <a:solidFill>
                  <a:srgbClr val="000000"/>
                </a:solidFill>
              </a:rPr>
              <a:t>etc</a:t>
            </a:r>
            <a:r>
              <a:rPr lang="en-US" sz="2800" b="1" cap="small" dirty="0">
                <a:solidFill>
                  <a:srgbClr val="000000"/>
                </a:solidFill>
              </a:rPr>
              <a:t>) – </a:t>
            </a:r>
            <a:r>
              <a:rPr lang="en-US" sz="2800" b="1" i="1" cap="small" dirty="0" err="1">
                <a:solidFill>
                  <a:srgbClr val="000000"/>
                </a:solidFill>
              </a:rPr>
              <a:t>direcionado</a:t>
            </a:r>
            <a:r>
              <a:rPr lang="en-US" sz="2800" b="1" i="1" cap="small" dirty="0">
                <a:solidFill>
                  <a:srgbClr val="000000"/>
                </a:solidFill>
              </a:rPr>
              <a:t> </a:t>
            </a:r>
            <a:r>
              <a:rPr lang="en-US" sz="2800" b="1" i="1" cap="small" dirty="0" err="1">
                <a:solidFill>
                  <a:srgbClr val="000000"/>
                </a:solidFill>
              </a:rPr>
              <a:t>pelo</a:t>
            </a:r>
            <a:r>
              <a:rPr lang="en-US" sz="2800" b="1" i="1" cap="small" dirty="0">
                <a:solidFill>
                  <a:srgbClr val="000000"/>
                </a:solidFill>
              </a:rPr>
              <a:t> social</a:t>
            </a:r>
            <a:endParaRPr lang="en-US" sz="2800" b="1" cap="small" dirty="0">
              <a:solidFill>
                <a:srgbClr val="000000"/>
              </a:solidFill>
            </a:endParaRPr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r>
              <a:rPr lang="en-US" sz="2000" dirty="0"/>
              <a:t>York St John University</a:t>
            </a:r>
            <a:r>
              <a:rPr lang="pt-BR" sz="2000" dirty="0"/>
              <a:t> </a:t>
            </a:r>
            <a:endParaRPr lang="en-US" sz="2000" b="1" cap="small" dirty="0">
              <a:solidFill>
                <a:srgbClr val="000000"/>
              </a:solidFill>
            </a:endParaRPr>
          </a:p>
          <a:p>
            <a:r>
              <a:rPr lang="en-US" u="sng" dirty="0">
                <a:hlinkClick r:id="rId2"/>
              </a:rPr>
              <a:t>http://www.yorksj.ac.uk/erasmus-mundus/social-economy.aspx</a:t>
            </a:r>
            <a:endParaRPr lang="pt-BR" dirty="0"/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endParaRPr lang="en-US" sz="2800" b="1" cap="small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3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/>
        </p:nvGraphicFramePr>
        <p:xfrm>
          <a:off x="539552" y="1124744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276600" y="3284538"/>
            <a:ext cx="1366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EQUILIBRIO</a:t>
            </a:r>
            <a:endParaRPr lang="pt-BR" sz="1400"/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859338" y="3284538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EQUIDADE</a:t>
            </a:r>
            <a:endParaRPr lang="pt-BR" sz="1400"/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3851275" y="4560888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TOLERABILIDADE</a:t>
            </a:r>
            <a:endParaRPr lang="pt-BR" sz="140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3571875" y="3644900"/>
            <a:ext cx="2871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SUSTENTABILIDADE</a:t>
            </a:r>
            <a:endParaRPr lang="pt-BR" sz="2000"/>
          </a:p>
        </p:txBody>
      </p:sp>
      <p:sp>
        <p:nvSpPr>
          <p:cNvPr id="25606" name="CaixaDeTexto 6"/>
          <p:cNvSpPr txBox="1">
            <a:spLocks noChangeArrowheads="1"/>
          </p:cNvSpPr>
          <p:nvPr/>
        </p:nvSpPr>
        <p:spPr bwMode="auto">
          <a:xfrm>
            <a:off x="2411413" y="549275"/>
            <a:ext cx="561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ECONOMIA E SUSTENTABILIDADE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741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042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err="1"/>
              <a:t>Livros</a:t>
            </a:r>
            <a:r>
              <a:rPr lang="en-US" sz="2400" dirty="0"/>
              <a:t> </a:t>
            </a:r>
            <a:r>
              <a:rPr lang="en-US" sz="2400" dirty="0" err="1"/>
              <a:t>recomendados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Preços</a:t>
            </a:r>
            <a:r>
              <a:rPr lang="en-US" sz="2400" dirty="0"/>
              <a:t>, </a:t>
            </a:r>
            <a:r>
              <a:rPr lang="en-US" sz="2400" dirty="0" err="1"/>
              <a:t>Orçamentos</a:t>
            </a:r>
            <a:r>
              <a:rPr lang="en-US" sz="2400" dirty="0"/>
              <a:t>  e </a:t>
            </a:r>
            <a:r>
              <a:rPr lang="en-US" sz="2400" dirty="0" err="1"/>
              <a:t>Custos</a:t>
            </a:r>
            <a:r>
              <a:rPr lang="en-US" sz="2400" dirty="0"/>
              <a:t> </a:t>
            </a:r>
            <a:r>
              <a:rPr lang="en-US" sz="2400" dirty="0" err="1"/>
              <a:t>Industriais</a:t>
            </a:r>
            <a:r>
              <a:rPr lang="en-US" sz="2400" dirty="0"/>
              <a:t> – POC</a:t>
            </a:r>
            <a:br>
              <a:rPr lang="en-US" sz="2400" dirty="0"/>
            </a:br>
            <a:r>
              <a:rPr lang="en-US" sz="2400" dirty="0"/>
              <a:t>Engenharia </a:t>
            </a:r>
            <a:r>
              <a:rPr lang="en-US" sz="2400" dirty="0" err="1"/>
              <a:t>Econômica</a:t>
            </a:r>
            <a:r>
              <a:rPr lang="en-US" sz="2400" dirty="0"/>
              <a:t> e </a:t>
            </a:r>
            <a:r>
              <a:rPr lang="en-US" sz="2400" dirty="0" err="1"/>
              <a:t>Finanças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 err="1"/>
              <a:t>Economia</a:t>
            </a:r>
            <a:r>
              <a:rPr lang="en-US" sz="2400" dirty="0"/>
              <a:t> de </a:t>
            </a:r>
            <a:r>
              <a:rPr lang="en-US" sz="2400" dirty="0" err="1"/>
              <a:t>Empresas</a:t>
            </a:r>
            <a:r>
              <a:rPr lang="en-US" sz="2400" dirty="0"/>
              <a:t> (Prof. Israel </a:t>
            </a:r>
            <a:r>
              <a:rPr lang="en-US" sz="2400" dirty="0" err="1"/>
              <a:t>Brunstein</a:t>
            </a:r>
            <a:r>
              <a:rPr lang="en-US" sz="2400" dirty="0"/>
              <a:t>)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88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0" y="889000"/>
            <a:ext cx="3594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3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lsevier.com.br/site/uploads/imagensTitulo/G102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4062" y="1269676"/>
            <a:ext cx="3408378" cy="4856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840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9"/>
            <a:ext cx="4050455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 descr="PrecosOrcamentosCustos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595746" cy="4823619"/>
          </a:xfrm>
          <a:prstGeom prst="rect">
            <a:avLst/>
          </a:prstGeom>
          <a:noFill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88900"/>
            <a:ext cx="7946384" cy="747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>
                <a:latin typeface="Arial"/>
                <a:cs typeface="Arial"/>
              </a:rPr>
              <a:t>Gestão de Custos e Rentabilidade</a:t>
            </a:r>
            <a:endParaRPr lang="pt-BR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5309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908" y="446125"/>
            <a:ext cx="23386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Economia</a:t>
            </a:r>
            <a:r>
              <a:rPr lang="en-US" dirty="0"/>
              <a:t> de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Operações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986" y="3541893"/>
            <a:ext cx="11537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Serviços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7986" y="1730874"/>
            <a:ext cx="11537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Produtos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9428" y="446125"/>
            <a:ext cx="23386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Operações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6855" y="1431019"/>
            <a:ext cx="22254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Estoques</a:t>
            </a:r>
            <a:endParaRPr lang="en-US" dirty="0"/>
          </a:p>
          <a:p>
            <a:r>
              <a:rPr lang="en-US" dirty="0" err="1"/>
              <a:t>Contínuo</a:t>
            </a:r>
            <a:endParaRPr lang="en-US" dirty="0"/>
          </a:p>
          <a:p>
            <a:r>
              <a:rPr lang="en-US" dirty="0" err="1"/>
              <a:t>Intermitente</a:t>
            </a:r>
            <a:endParaRPr lang="en-US" dirty="0"/>
          </a:p>
          <a:p>
            <a:r>
              <a:rPr lang="en-US" dirty="0"/>
              <a:t>Sob </a:t>
            </a:r>
            <a:r>
              <a:rPr lang="en-US" dirty="0" err="1"/>
              <a:t>encomenda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89428" y="3840715"/>
            <a:ext cx="23386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Processos</a:t>
            </a:r>
            <a:endParaRPr lang="en-US" dirty="0"/>
          </a:p>
          <a:p>
            <a:r>
              <a:rPr lang="en-US" dirty="0"/>
              <a:t>Sob </a:t>
            </a:r>
            <a:r>
              <a:rPr lang="en-US" dirty="0" err="1"/>
              <a:t>encomenda</a:t>
            </a:r>
            <a:endParaRPr lang="en-US" dirty="0"/>
          </a:p>
          <a:p>
            <a:r>
              <a:rPr lang="en-US" dirty="0"/>
              <a:t>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9428" y="3024917"/>
            <a:ext cx="11537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Híbridos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86110" y="969354"/>
            <a:ext cx="1708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métodos</a:t>
            </a:r>
            <a:r>
              <a:rPr lang="en-US" dirty="0"/>
              <a:t> e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custos</a:t>
            </a:r>
            <a:r>
              <a:rPr lang="en-US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6110" y="2341564"/>
            <a:ext cx="177132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Absorção</a:t>
            </a:r>
            <a:endParaRPr lang="en-US" dirty="0"/>
          </a:p>
          <a:p>
            <a:r>
              <a:rPr lang="en-US" dirty="0" err="1"/>
              <a:t>Absorção</a:t>
            </a:r>
            <a:r>
              <a:rPr lang="en-US" dirty="0"/>
              <a:t> </a:t>
            </a:r>
            <a:r>
              <a:rPr lang="en-US" dirty="0" err="1"/>
              <a:t>Pleno</a:t>
            </a:r>
            <a:endParaRPr lang="en-US" dirty="0"/>
          </a:p>
          <a:p>
            <a:r>
              <a:rPr lang="en-US" dirty="0" err="1"/>
              <a:t>Direto</a:t>
            </a:r>
            <a:r>
              <a:rPr lang="en-US" dirty="0"/>
              <a:t>/</a:t>
            </a:r>
            <a:r>
              <a:rPr lang="en-US" dirty="0" err="1"/>
              <a:t>Variável</a:t>
            </a:r>
            <a:endParaRPr lang="en-US" dirty="0"/>
          </a:p>
          <a:p>
            <a:r>
              <a:rPr lang="en-US" dirty="0" err="1"/>
              <a:t>Atividades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86110" y="4064265"/>
            <a:ext cx="17084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preços</a:t>
            </a:r>
            <a:r>
              <a:rPr lang="en-US" dirty="0"/>
              <a:t> e as </a:t>
            </a:r>
            <a:r>
              <a:rPr lang="en-US" dirty="0" err="1"/>
              <a:t>estruturas</a:t>
            </a:r>
            <a:r>
              <a:rPr lang="en-US" dirty="0"/>
              <a:t> de </a:t>
            </a:r>
            <a:r>
              <a:rPr lang="en-US" dirty="0" err="1"/>
              <a:t>mercado</a:t>
            </a:r>
            <a:r>
              <a:rPr lang="en-US" dirty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5918" y="5312833"/>
            <a:ext cx="341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Equação</a:t>
            </a:r>
            <a:r>
              <a:rPr lang="en-US" dirty="0"/>
              <a:t> da </a:t>
            </a:r>
            <a:r>
              <a:rPr lang="en-US" dirty="0" err="1"/>
              <a:t>lucratividade</a:t>
            </a:r>
            <a:r>
              <a:rPr lang="en-US" dirty="0"/>
              <a:t> = </a:t>
            </a:r>
            <a:r>
              <a:rPr lang="en-US" sz="2400" dirty="0"/>
              <a:t>p - c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26417" y="5774498"/>
            <a:ext cx="2169583" cy="459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17484" y="5544955"/>
            <a:ext cx="2169583" cy="95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5917" y="6032500"/>
            <a:ext cx="215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Economia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92900" y="5397731"/>
            <a:ext cx="215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Contabilidade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2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390525"/>
            <a:ext cx="4343400" cy="514350"/>
          </a:xfrm>
          <a:noFill/>
        </p:spPr>
        <p:txBody>
          <a:bodyPr lIns="69850" tIns="34925" rIns="69850" bIns="34925">
            <a:normAutofit fontScale="90000"/>
          </a:bodyPr>
          <a:lstStyle/>
          <a:p>
            <a:pPr defTabSz="428625" eaLnBrk="1" hangingPunct="1"/>
            <a:r>
              <a:rPr lang="pt-BR" sz="2400">
                <a:latin typeface="Arial" charset="0"/>
              </a:rPr>
              <a:t>Engenharia de Produção </a:t>
            </a:r>
            <a:br>
              <a:rPr lang="pt-BR" sz="2400">
                <a:latin typeface="Arial" charset="0"/>
              </a:rPr>
            </a:br>
            <a:r>
              <a:rPr lang="pt-BR" sz="1200">
                <a:latin typeface="Arial" charset="0"/>
              </a:rPr>
              <a:t>(Prof. Mesquita)</a:t>
            </a:r>
          </a:p>
        </p:txBody>
      </p:sp>
      <p:sp>
        <p:nvSpPr>
          <p:cNvPr id="14338" name="Oval 3"/>
          <p:cNvSpPr>
            <a:spLocks noChangeArrowheads="1"/>
          </p:cNvSpPr>
          <p:nvPr/>
        </p:nvSpPr>
        <p:spPr bwMode="auto">
          <a:xfrm>
            <a:off x="2482850" y="4292600"/>
            <a:ext cx="1130300" cy="1016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Oval 4"/>
          <p:cNvSpPr>
            <a:spLocks noChangeArrowheads="1"/>
          </p:cNvSpPr>
          <p:nvPr/>
        </p:nvSpPr>
        <p:spPr bwMode="auto">
          <a:xfrm>
            <a:off x="5759450" y="4216400"/>
            <a:ext cx="1130300" cy="1016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2482850" y="2768600"/>
            <a:ext cx="1130300" cy="1016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6"/>
          <p:cNvSpPr>
            <a:spLocks noChangeArrowheads="1"/>
          </p:cNvSpPr>
          <p:nvPr/>
        </p:nvSpPr>
        <p:spPr bwMode="auto">
          <a:xfrm>
            <a:off x="4159250" y="1854200"/>
            <a:ext cx="1130300" cy="1016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7"/>
          <p:cNvSpPr>
            <a:spLocks noChangeArrowheads="1"/>
          </p:cNvSpPr>
          <p:nvPr/>
        </p:nvSpPr>
        <p:spPr bwMode="auto">
          <a:xfrm>
            <a:off x="5759450" y="2692400"/>
            <a:ext cx="1130300" cy="1016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Oval 8"/>
          <p:cNvSpPr>
            <a:spLocks noChangeArrowheads="1"/>
          </p:cNvSpPr>
          <p:nvPr/>
        </p:nvSpPr>
        <p:spPr bwMode="auto">
          <a:xfrm>
            <a:off x="4159250" y="4978400"/>
            <a:ext cx="1130300" cy="1016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4368800" y="2297113"/>
            <a:ext cx="7159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algn="ctr" defTabSz="428625" eaLnBrk="0" hangingPunct="0"/>
            <a:r>
              <a:rPr lang="pt-BR" sz="1200">
                <a:latin typeface="Times New Roman" charset="0"/>
              </a:rPr>
              <a:t>Negócios</a:t>
            </a: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2690813" y="4735513"/>
            <a:ext cx="706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428625" eaLnBrk="0" hangingPunct="0"/>
            <a:r>
              <a:rPr lang="pt-BR" sz="1200">
                <a:latin typeface="Times New Roman" charset="0"/>
              </a:rPr>
              <a:t>Logística</a:t>
            </a: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4414838" y="5345113"/>
            <a:ext cx="5286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428625" eaLnBrk="0" hangingPunct="0"/>
            <a:r>
              <a:rPr lang="pt-BR" sz="1200">
                <a:latin typeface="Times New Roman" charset="0"/>
              </a:rPr>
              <a:t>Q &amp; P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5911850" y="4583113"/>
            <a:ext cx="8255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428625" eaLnBrk="0" hangingPunct="0"/>
            <a:r>
              <a:rPr lang="pt-BR" sz="1200">
                <a:latin typeface="Times New Roman" charset="0"/>
              </a:rPr>
              <a:t>Tecnologia</a:t>
            </a:r>
          </a:p>
        </p:txBody>
      </p:sp>
      <p:sp>
        <p:nvSpPr>
          <p:cNvPr id="14348" name="Rectangle 13"/>
          <p:cNvSpPr>
            <a:spLocks noChangeArrowheads="1"/>
          </p:cNvSpPr>
          <p:nvPr/>
        </p:nvSpPr>
        <p:spPr bwMode="auto">
          <a:xfrm>
            <a:off x="6032500" y="3135313"/>
            <a:ext cx="6397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428625" eaLnBrk="0" hangingPunct="0"/>
            <a:r>
              <a:rPr lang="pt-BR" sz="1200">
                <a:latin typeface="Times New Roman" charset="0"/>
              </a:rPr>
              <a:t>Projetos</a:t>
            </a:r>
          </a:p>
        </p:txBody>
      </p:sp>
      <p:sp>
        <p:nvSpPr>
          <p:cNvPr id="14349" name="Rectangle 14"/>
          <p:cNvSpPr>
            <a:spLocks noChangeArrowheads="1"/>
          </p:cNvSpPr>
          <p:nvPr/>
        </p:nvSpPr>
        <p:spPr bwMode="auto">
          <a:xfrm>
            <a:off x="2573338" y="3089275"/>
            <a:ext cx="9096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algn="ctr" defTabSz="428625" eaLnBrk="0" hangingPunct="0"/>
            <a:r>
              <a:rPr lang="pt-BR" sz="1200">
                <a:latin typeface="Times New Roman" charset="0"/>
              </a:rPr>
              <a:t>Organização</a:t>
            </a:r>
          </a:p>
          <a:p>
            <a:pPr algn="ctr" defTabSz="428625" eaLnBrk="0" hangingPunct="0"/>
            <a:r>
              <a:rPr lang="pt-BR" sz="1200">
                <a:latin typeface="Times New Roman" charset="0"/>
              </a:rPr>
              <a:t>Ergonomia</a:t>
            </a:r>
          </a:p>
        </p:txBody>
      </p:sp>
      <p:sp>
        <p:nvSpPr>
          <p:cNvPr id="14350" name="Oval 15"/>
          <p:cNvSpPr>
            <a:spLocks noChangeArrowheads="1"/>
          </p:cNvSpPr>
          <p:nvPr/>
        </p:nvSpPr>
        <p:spPr bwMode="auto">
          <a:xfrm>
            <a:off x="415925" y="3673475"/>
            <a:ext cx="1073150" cy="958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6"/>
          <p:cNvSpPr>
            <a:spLocks noChangeArrowheads="1"/>
          </p:cNvSpPr>
          <p:nvPr/>
        </p:nvSpPr>
        <p:spPr bwMode="auto">
          <a:xfrm>
            <a:off x="506413" y="4003675"/>
            <a:ext cx="8588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algn="ctr" defTabSz="428625" eaLnBrk="0" hangingPunct="0"/>
            <a:r>
              <a:rPr lang="pt-BR" sz="1200">
                <a:latin typeface="Times New Roman" charset="0"/>
              </a:rPr>
              <a:t>Matemática</a:t>
            </a:r>
          </a:p>
          <a:p>
            <a:pPr algn="ctr" defTabSz="428625" eaLnBrk="0" hangingPunct="0"/>
            <a:r>
              <a:rPr lang="pt-BR" sz="1200">
                <a:latin typeface="Times New Roman" charset="0"/>
              </a:rPr>
              <a:t>Estatística</a:t>
            </a:r>
          </a:p>
        </p:txBody>
      </p:sp>
      <p:sp>
        <p:nvSpPr>
          <p:cNvPr id="14352" name="Oval 17"/>
          <p:cNvSpPr>
            <a:spLocks noChangeArrowheads="1"/>
          </p:cNvSpPr>
          <p:nvPr/>
        </p:nvSpPr>
        <p:spPr bwMode="auto">
          <a:xfrm>
            <a:off x="339725" y="1387475"/>
            <a:ext cx="1073150" cy="958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Oval 18"/>
          <p:cNvSpPr>
            <a:spLocks noChangeArrowheads="1"/>
          </p:cNvSpPr>
          <p:nvPr/>
        </p:nvSpPr>
        <p:spPr bwMode="auto">
          <a:xfrm>
            <a:off x="6969125" y="5273675"/>
            <a:ext cx="1073150" cy="958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Oval 19"/>
          <p:cNvSpPr>
            <a:spLocks noChangeArrowheads="1"/>
          </p:cNvSpPr>
          <p:nvPr/>
        </p:nvSpPr>
        <p:spPr bwMode="auto">
          <a:xfrm>
            <a:off x="6054725" y="854075"/>
            <a:ext cx="1073150" cy="9588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20"/>
          <p:cNvSpPr>
            <a:spLocks noChangeArrowheads="1"/>
          </p:cNvSpPr>
          <p:nvPr/>
        </p:nvSpPr>
        <p:spPr bwMode="auto">
          <a:xfrm>
            <a:off x="7229475" y="5649913"/>
            <a:ext cx="50323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428625" eaLnBrk="0" hangingPunct="0"/>
            <a:r>
              <a:rPr lang="pt-BR" sz="1200">
                <a:latin typeface="Times New Roman" charset="0"/>
              </a:rPr>
              <a:t>Física</a:t>
            </a:r>
          </a:p>
        </p:txBody>
      </p:sp>
      <p:sp>
        <p:nvSpPr>
          <p:cNvPr id="14356" name="Rectangle 21"/>
          <p:cNvSpPr>
            <a:spLocks noChangeArrowheads="1"/>
          </p:cNvSpPr>
          <p:nvPr/>
        </p:nvSpPr>
        <p:spPr bwMode="auto">
          <a:xfrm>
            <a:off x="6218238" y="1230313"/>
            <a:ext cx="833437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defTabSz="428625" eaLnBrk="0" hangingPunct="0"/>
            <a:r>
              <a:rPr lang="pt-BR" sz="1200">
                <a:latin typeface="Times New Roman" charset="0"/>
              </a:rPr>
              <a:t>Engenharia</a:t>
            </a:r>
          </a:p>
        </p:txBody>
      </p:sp>
      <p:sp>
        <p:nvSpPr>
          <p:cNvPr id="14357" name="Rectangle 22"/>
          <p:cNvSpPr>
            <a:spLocks noChangeArrowheads="1"/>
          </p:cNvSpPr>
          <p:nvPr/>
        </p:nvSpPr>
        <p:spPr bwMode="auto">
          <a:xfrm>
            <a:off x="482600" y="1641475"/>
            <a:ext cx="7159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850" tIns="34925" rIns="69850" bIns="34925">
            <a:spAutoFit/>
          </a:bodyPr>
          <a:lstStyle/>
          <a:p>
            <a:pPr algn="ctr" defTabSz="428625" eaLnBrk="0" hangingPunct="0"/>
            <a:r>
              <a:rPr lang="pt-BR" sz="1200">
                <a:latin typeface="Times New Roman" charset="0"/>
              </a:rPr>
              <a:t>Ciências</a:t>
            </a:r>
          </a:p>
          <a:p>
            <a:pPr algn="ctr" defTabSz="428625" eaLnBrk="0" hangingPunct="0"/>
            <a:r>
              <a:rPr lang="pt-BR" sz="1200">
                <a:latin typeface="Times New Roman" charset="0"/>
              </a:rPr>
              <a:t>Humanas</a:t>
            </a:r>
          </a:p>
        </p:txBody>
      </p:sp>
      <p:sp>
        <p:nvSpPr>
          <p:cNvPr id="14358" name="Line 23"/>
          <p:cNvSpPr>
            <a:spLocks noChangeShapeType="1"/>
          </p:cNvSpPr>
          <p:nvPr/>
        </p:nvSpPr>
        <p:spPr bwMode="auto">
          <a:xfrm>
            <a:off x="3048000" y="3810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9" name="Line 24"/>
          <p:cNvSpPr>
            <a:spLocks noChangeShapeType="1"/>
          </p:cNvSpPr>
          <p:nvPr/>
        </p:nvSpPr>
        <p:spPr bwMode="auto">
          <a:xfrm>
            <a:off x="6324600" y="3733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0" name="Line 25"/>
          <p:cNvSpPr>
            <a:spLocks noChangeShapeType="1"/>
          </p:cNvSpPr>
          <p:nvPr/>
        </p:nvSpPr>
        <p:spPr bwMode="auto">
          <a:xfrm>
            <a:off x="5276850" y="2638425"/>
            <a:ext cx="57150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 flipV="1">
            <a:off x="3505200" y="2571750"/>
            <a:ext cx="657225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2" name="Line 27"/>
          <p:cNvSpPr>
            <a:spLocks noChangeShapeType="1"/>
          </p:cNvSpPr>
          <p:nvPr/>
        </p:nvSpPr>
        <p:spPr bwMode="auto">
          <a:xfrm>
            <a:off x="3524250" y="5153025"/>
            <a:ext cx="57150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3" name="Line 28"/>
          <p:cNvSpPr>
            <a:spLocks noChangeShapeType="1"/>
          </p:cNvSpPr>
          <p:nvPr/>
        </p:nvSpPr>
        <p:spPr bwMode="auto">
          <a:xfrm flipV="1">
            <a:off x="5353050" y="5086350"/>
            <a:ext cx="5715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4" name="Line 29"/>
          <p:cNvSpPr>
            <a:spLocks noChangeShapeType="1"/>
          </p:cNvSpPr>
          <p:nvPr/>
        </p:nvSpPr>
        <p:spPr bwMode="auto">
          <a:xfrm>
            <a:off x="4724400" y="29337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5" name="Line 30"/>
          <p:cNvSpPr>
            <a:spLocks noChangeShapeType="1"/>
          </p:cNvSpPr>
          <p:nvPr/>
        </p:nvSpPr>
        <p:spPr bwMode="auto">
          <a:xfrm>
            <a:off x="5105400" y="2743200"/>
            <a:ext cx="9144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6" name="Line 31"/>
          <p:cNvSpPr>
            <a:spLocks noChangeShapeType="1"/>
          </p:cNvSpPr>
          <p:nvPr/>
        </p:nvSpPr>
        <p:spPr bwMode="auto">
          <a:xfrm flipH="1">
            <a:off x="3352800" y="2743200"/>
            <a:ext cx="990600" cy="1571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7" name="Line 32"/>
          <p:cNvSpPr>
            <a:spLocks noChangeShapeType="1"/>
          </p:cNvSpPr>
          <p:nvPr/>
        </p:nvSpPr>
        <p:spPr bwMode="auto">
          <a:xfrm>
            <a:off x="3657600" y="32004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8" name="Line 33"/>
          <p:cNvSpPr>
            <a:spLocks noChangeShapeType="1"/>
          </p:cNvSpPr>
          <p:nvPr/>
        </p:nvSpPr>
        <p:spPr bwMode="auto">
          <a:xfrm>
            <a:off x="3686175" y="4800600"/>
            <a:ext cx="2000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34"/>
          <p:cNvSpPr>
            <a:spLocks noChangeShapeType="1"/>
          </p:cNvSpPr>
          <p:nvPr/>
        </p:nvSpPr>
        <p:spPr bwMode="auto">
          <a:xfrm flipH="1">
            <a:off x="5086350" y="3581400"/>
            <a:ext cx="857250" cy="150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35"/>
          <p:cNvSpPr>
            <a:spLocks noChangeShapeType="1"/>
          </p:cNvSpPr>
          <p:nvPr/>
        </p:nvSpPr>
        <p:spPr bwMode="auto">
          <a:xfrm>
            <a:off x="3419475" y="3667125"/>
            <a:ext cx="857250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1" name="Line 36"/>
          <p:cNvSpPr>
            <a:spLocks noChangeShapeType="1"/>
          </p:cNvSpPr>
          <p:nvPr/>
        </p:nvSpPr>
        <p:spPr bwMode="auto">
          <a:xfrm flipV="1">
            <a:off x="3629025" y="3429000"/>
            <a:ext cx="2162175" cy="1114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2" name="Line 37"/>
          <p:cNvSpPr>
            <a:spLocks noChangeShapeType="1"/>
          </p:cNvSpPr>
          <p:nvPr/>
        </p:nvSpPr>
        <p:spPr bwMode="auto">
          <a:xfrm>
            <a:off x="3581400" y="3429000"/>
            <a:ext cx="22098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3" name="Rectangle 38"/>
          <p:cNvSpPr>
            <a:spLocks noChangeArrowheads="1"/>
          </p:cNvSpPr>
          <p:nvPr/>
        </p:nvSpPr>
        <p:spPr bwMode="auto">
          <a:xfrm>
            <a:off x="214313" y="4805363"/>
            <a:ext cx="12080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Probabilidade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Estatística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Pesquisa Operacional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Introd. Computação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Cálculo I, II, III e IV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Vetores e Geometria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Cálculo Numérico I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Algebra Linear</a:t>
            </a:r>
          </a:p>
        </p:txBody>
      </p:sp>
      <p:sp>
        <p:nvSpPr>
          <p:cNvPr id="14374" name="Rectangle 39"/>
          <p:cNvSpPr>
            <a:spLocks noChangeArrowheads="1"/>
          </p:cNvSpPr>
          <p:nvPr/>
        </p:nvSpPr>
        <p:spPr bwMode="auto">
          <a:xfrm>
            <a:off x="7605713" y="6329363"/>
            <a:ext cx="13287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Física I, II, III e IV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Lab. Física I, II, III e IV</a:t>
            </a:r>
          </a:p>
        </p:txBody>
      </p:sp>
      <p:sp>
        <p:nvSpPr>
          <p:cNvPr id="14375" name="Rectangle 40"/>
          <p:cNvSpPr>
            <a:spLocks noChangeArrowheads="1"/>
          </p:cNvSpPr>
          <p:nvPr/>
        </p:nvSpPr>
        <p:spPr bwMode="auto">
          <a:xfrm>
            <a:off x="7300913" y="309563"/>
            <a:ext cx="15763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Mecânica Geral III e IV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Desenho I e II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Elementos de Máquinas I e X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Prop. Mec. dos Materiais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Lab. Proc. Fabricação II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Química Tecn. Geral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Resistência dos Materiais V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Materiais p/ Const. Mecânica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Termodinâmica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Lab. Metrologia e Ensaios II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Processos de Fabricação I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Fabricação Mecânica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Seleção de Materiais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Lab. de Eletrotécnica IV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Eletrotécnica Geral IV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Máquinas Térmicas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Proj. Ferramentas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Sistemas Fluido-Mecânicos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Mecânica dos Fluidos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Ciências do Ambiente</a:t>
            </a:r>
          </a:p>
        </p:txBody>
      </p:sp>
      <p:sp>
        <p:nvSpPr>
          <p:cNvPr id="14376" name="Rectangle 41"/>
          <p:cNvSpPr>
            <a:spLocks noChangeArrowheads="1"/>
          </p:cNvSpPr>
          <p:nvPr/>
        </p:nvSpPr>
        <p:spPr bwMode="auto">
          <a:xfrm>
            <a:off x="366713" y="2519363"/>
            <a:ext cx="6842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Economia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Direito</a:t>
            </a:r>
          </a:p>
        </p:txBody>
      </p:sp>
      <p:sp>
        <p:nvSpPr>
          <p:cNvPr id="14377" name="Rectangle 42"/>
          <p:cNvSpPr>
            <a:spLocks noChangeArrowheads="1"/>
          </p:cNvSpPr>
          <p:nvPr/>
        </p:nvSpPr>
        <p:spPr bwMode="auto">
          <a:xfrm>
            <a:off x="6996113" y="3281363"/>
            <a:ext cx="15160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Projeto do Produto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Projetos Industriais I e II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Lab. Eng. de Produção I e II</a:t>
            </a:r>
          </a:p>
        </p:txBody>
      </p:sp>
      <p:sp>
        <p:nvSpPr>
          <p:cNvPr id="14378" name="Rectangle 43"/>
          <p:cNvSpPr>
            <a:spLocks noChangeArrowheads="1"/>
          </p:cNvSpPr>
          <p:nvPr/>
        </p:nvSpPr>
        <p:spPr bwMode="auto">
          <a:xfrm>
            <a:off x="4862513" y="6024563"/>
            <a:ext cx="1817687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Controle de Qualidade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Planej. Organização da Qualidade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Tempos, Métodos e Arranjo Físico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Produtividade</a:t>
            </a:r>
          </a:p>
        </p:txBody>
      </p:sp>
      <p:sp>
        <p:nvSpPr>
          <p:cNvPr id="14379" name="Rectangle 44"/>
          <p:cNvSpPr>
            <a:spLocks noChangeArrowheads="1"/>
          </p:cNvSpPr>
          <p:nvPr/>
        </p:nvSpPr>
        <p:spPr bwMode="auto">
          <a:xfrm>
            <a:off x="2195513" y="1833563"/>
            <a:ext cx="16335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Adm., Indivíduo e Sociedade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Organização do Trabalho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Administração e Organização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Adm. Operações e Serviços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Higiene e Segurança Industrial</a:t>
            </a:r>
          </a:p>
        </p:txBody>
      </p:sp>
      <p:sp>
        <p:nvSpPr>
          <p:cNvPr id="14380" name="Rectangle 45"/>
          <p:cNvSpPr>
            <a:spLocks noChangeArrowheads="1"/>
          </p:cNvSpPr>
          <p:nvPr/>
        </p:nvSpPr>
        <p:spPr bwMode="auto">
          <a:xfrm>
            <a:off x="2119313" y="5491163"/>
            <a:ext cx="16811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Apl. de Pesquisa Operacional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Planej. e Controle da Produção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Movimentação e Armazenagem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Manutenção</a:t>
            </a:r>
          </a:p>
        </p:txBody>
      </p:sp>
      <p:sp>
        <p:nvSpPr>
          <p:cNvPr id="14381" name="Rectangle 46"/>
          <p:cNvSpPr>
            <a:spLocks noChangeArrowheads="1"/>
          </p:cNvSpPr>
          <p:nvPr/>
        </p:nvSpPr>
        <p:spPr bwMode="auto">
          <a:xfrm>
            <a:off x="6996113" y="4195763"/>
            <a:ext cx="13446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Introdução à Engenharia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Automação I e II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Sistemas de Informação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Tecnologia Aplicada</a:t>
            </a:r>
          </a:p>
        </p:txBody>
      </p:sp>
      <p:sp>
        <p:nvSpPr>
          <p:cNvPr id="14382" name="Rectangle 47"/>
          <p:cNvSpPr>
            <a:spLocks noChangeArrowheads="1"/>
          </p:cNvSpPr>
          <p:nvPr/>
        </p:nvSpPr>
        <p:spPr bwMode="auto">
          <a:xfrm>
            <a:off x="4252913" y="1163638"/>
            <a:ext cx="17256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Estratégias de Produção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Economia de Empresas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Custos e Finanças</a:t>
            </a:r>
          </a:p>
          <a:p>
            <a:pPr defTabSz="762000" eaLnBrk="0" hangingPunct="0">
              <a:buSzPct val="100000"/>
              <a:buFontTx/>
              <a:buChar char="•"/>
            </a:pPr>
            <a:r>
              <a:rPr lang="pt-BR" sz="900">
                <a:latin typeface="Times New Roman" charset="0"/>
              </a:rPr>
              <a:t>Eng. Econômica e Contabilidade</a:t>
            </a:r>
          </a:p>
        </p:txBody>
      </p:sp>
    </p:spTree>
    <p:extLst>
      <p:ext uri="{BB962C8B-B14F-4D97-AF65-F5344CB8AC3E}">
        <p14:creationId xmlns:p14="http://schemas.microsoft.com/office/powerpoint/2010/main" val="1158243955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Data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dirty="0"/>
              <a:t>© </a:t>
            </a:r>
            <a:r>
              <a:rPr lang="pt-BR" sz="1400" dirty="0" err="1"/>
              <a:t>Prof</a:t>
            </a:r>
            <a:r>
              <a:rPr lang="pt-BR" sz="1400" dirty="0"/>
              <a:t> . Israel </a:t>
            </a:r>
            <a:r>
              <a:rPr lang="pt-BR" sz="1400" dirty="0" err="1"/>
              <a:t>Brunstein</a:t>
            </a:r>
            <a:endParaRPr lang="pt-BR" sz="1400" dirty="0"/>
          </a:p>
        </p:txBody>
      </p:sp>
      <p:sp>
        <p:nvSpPr>
          <p:cNvPr id="16386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/>
              <a:t>Curso Graduação em Engenharia de Produção                                                                  Disciplina Economia de Empresas</a:t>
            </a:r>
          </a:p>
        </p:txBody>
      </p:sp>
      <p:sp>
        <p:nvSpPr>
          <p:cNvPr id="16387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54519BD-DFED-B146-B7ED-CB2399F0D42D}" type="slidenum">
              <a:rPr lang="pt-BR" sz="1400"/>
              <a:pPr eaLnBrk="1" hangingPunct="1"/>
              <a:t>3</a:t>
            </a:fld>
            <a:endParaRPr lang="pt-BR" sz="14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marL="542925" indent="-542925"/>
            <a:r>
              <a:rPr lang="pt-BR" sz="2400" dirty="0">
                <a:latin typeface="Arial" charset="0"/>
              </a:rPr>
              <a:t>Delimitação da área de Interesse</a:t>
            </a:r>
            <a:br>
              <a:rPr lang="pt-BR" sz="2400" dirty="0">
                <a:latin typeface="Arial" charset="0"/>
              </a:rPr>
            </a:br>
            <a:r>
              <a:rPr lang="pt-BR" sz="1600" dirty="0">
                <a:latin typeface="Arial" charset="0"/>
              </a:rPr>
              <a:t>(</a:t>
            </a:r>
            <a:r>
              <a:rPr lang="pt-BR" sz="1600" dirty="0">
                <a:latin typeface="Arial"/>
                <a:cs typeface="Arial"/>
              </a:rPr>
              <a:t>Áreas do conhecimento envolvidas com a gestão de custos e rentabilidade)</a:t>
            </a:r>
            <a:endParaRPr lang="pt-BR" sz="1600" dirty="0">
              <a:latin typeface="Arial" charset="0"/>
            </a:endParaRPr>
          </a:p>
        </p:txBody>
      </p:sp>
      <p:grpSp>
        <p:nvGrpSpPr>
          <p:cNvPr id="16389" name="Group 49"/>
          <p:cNvGrpSpPr>
            <a:grpSpLocks/>
          </p:cNvGrpSpPr>
          <p:nvPr/>
        </p:nvGrpSpPr>
        <p:grpSpPr bwMode="auto">
          <a:xfrm>
            <a:off x="1416050" y="1220788"/>
            <a:ext cx="6324600" cy="4800600"/>
            <a:chOff x="1056" y="1098"/>
            <a:chExt cx="3648" cy="2886"/>
          </a:xfrm>
        </p:grpSpPr>
        <p:sp>
          <p:nvSpPr>
            <p:cNvPr id="16390" name="Freeform 50"/>
            <p:cNvSpPr>
              <a:spLocks/>
            </p:cNvSpPr>
            <p:nvPr/>
          </p:nvSpPr>
          <p:spPr bwMode="auto">
            <a:xfrm>
              <a:off x="2305" y="1098"/>
              <a:ext cx="1100" cy="670"/>
            </a:xfrm>
            <a:custGeom>
              <a:avLst/>
              <a:gdLst>
                <a:gd name="T0" fmla="*/ 286 w 1057"/>
                <a:gd name="T1" fmla="*/ 0 h 624"/>
                <a:gd name="T2" fmla="*/ 0 w 1057"/>
                <a:gd name="T3" fmla="*/ 360 h 624"/>
                <a:gd name="T4" fmla="*/ 286 w 1057"/>
                <a:gd name="T5" fmla="*/ 719 h 624"/>
                <a:gd name="T6" fmla="*/ 859 w 1057"/>
                <a:gd name="T7" fmla="*/ 719 h 624"/>
                <a:gd name="T8" fmla="*/ 1145 w 1057"/>
                <a:gd name="T9" fmla="*/ 360 h 624"/>
                <a:gd name="T10" fmla="*/ 859 w 1057"/>
                <a:gd name="T11" fmla="*/ 0 h 624"/>
                <a:gd name="T12" fmla="*/ 286 w 1057"/>
                <a:gd name="T13" fmla="*/ 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7"/>
                <a:gd name="T22" fmla="*/ 0 h 624"/>
                <a:gd name="T23" fmla="*/ 1057 w 1057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7" h="624">
                  <a:moveTo>
                    <a:pt x="264" y="0"/>
                  </a:moveTo>
                  <a:lnTo>
                    <a:pt x="0" y="312"/>
                  </a:lnTo>
                  <a:lnTo>
                    <a:pt x="264" y="624"/>
                  </a:lnTo>
                  <a:lnTo>
                    <a:pt x="793" y="624"/>
                  </a:lnTo>
                  <a:lnTo>
                    <a:pt x="1057" y="312"/>
                  </a:lnTo>
                  <a:lnTo>
                    <a:pt x="793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51"/>
            <p:cNvSpPr>
              <a:spLocks/>
            </p:cNvSpPr>
            <p:nvPr/>
          </p:nvSpPr>
          <p:spPr bwMode="auto">
            <a:xfrm>
              <a:off x="1056" y="2335"/>
              <a:ext cx="1099" cy="670"/>
            </a:xfrm>
            <a:custGeom>
              <a:avLst/>
              <a:gdLst>
                <a:gd name="T0" fmla="*/ 286 w 1056"/>
                <a:gd name="T1" fmla="*/ 0 h 624"/>
                <a:gd name="T2" fmla="*/ 0 w 1056"/>
                <a:gd name="T3" fmla="*/ 360 h 624"/>
                <a:gd name="T4" fmla="*/ 286 w 1056"/>
                <a:gd name="T5" fmla="*/ 719 h 624"/>
                <a:gd name="T6" fmla="*/ 858 w 1056"/>
                <a:gd name="T7" fmla="*/ 719 h 624"/>
                <a:gd name="T8" fmla="*/ 1144 w 1056"/>
                <a:gd name="T9" fmla="*/ 360 h 624"/>
                <a:gd name="T10" fmla="*/ 858 w 1056"/>
                <a:gd name="T11" fmla="*/ 0 h 624"/>
                <a:gd name="T12" fmla="*/ 286 w 1056"/>
                <a:gd name="T13" fmla="*/ 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6"/>
                <a:gd name="T22" fmla="*/ 0 h 624"/>
                <a:gd name="T23" fmla="*/ 1056 w 1056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6" h="624">
                  <a:moveTo>
                    <a:pt x="264" y="0"/>
                  </a:moveTo>
                  <a:lnTo>
                    <a:pt x="0" y="312"/>
                  </a:lnTo>
                  <a:lnTo>
                    <a:pt x="264" y="624"/>
                  </a:lnTo>
                  <a:lnTo>
                    <a:pt x="792" y="624"/>
                  </a:lnTo>
                  <a:lnTo>
                    <a:pt x="1056" y="312"/>
                  </a:lnTo>
                  <a:lnTo>
                    <a:pt x="792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52"/>
            <p:cNvSpPr>
              <a:spLocks/>
            </p:cNvSpPr>
            <p:nvPr/>
          </p:nvSpPr>
          <p:spPr bwMode="auto">
            <a:xfrm>
              <a:off x="3605" y="2283"/>
              <a:ext cx="1099" cy="670"/>
            </a:xfrm>
            <a:custGeom>
              <a:avLst/>
              <a:gdLst>
                <a:gd name="T0" fmla="*/ 286 w 1056"/>
                <a:gd name="T1" fmla="*/ 0 h 624"/>
                <a:gd name="T2" fmla="*/ 0 w 1056"/>
                <a:gd name="T3" fmla="*/ 360 h 624"/>
                <a:gd name="T4" fmla="*/ 286 w 1056"/>
                <a:gd name="T5" fmla="*/ 719 h 624"/>
                <a:gd name="T6" fmla="*/ 858 w 1056"/>
                <a:gd name="T7" fmla="*/ 719 h 624"/>
                <a:gd name="T8" fmla="*/ 1144 w 1056"/>
                <a:gd name="T9" fmla="*/ 360 h 624"/>
                <a:gd name="T10" fmla="*/ 858 w 1056"/>
                <a:gd name="T11" fmla="*/ 0 h 624"/>
                <a:gd name="T12" fmla="*/ 286 w 1056"/>
                <a:gd name="T13" fmla="*/ 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6"/>
                <a:gd name="T22" fmla="*/ 0 h 624"/>
                <a:gd name="T23" fmla="*/ 1056 w 1056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6" h="624">
                  <a:moveTo>
                    <a:pt x="264" y="0"/>
                  </a:moveTo>
                  <a:lnTo>
                    <a:pt x="0" y="312"/>
                  </a:lnTo>
                  <a:lnTo>
                    <a:pt x="264" y="624"/>
                  </a:lnTo>
                  <a:lnTo>
                    <a:pt x="792" y="624"/>
                  </a:lnTo>
                  <a:lnTo>
                    <a:pt x="1056" y="312"/>
                  </a:lnTo>
                  <a:lnTo>
                    <a:pt x="792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53"/>
            <p:cNvSpPr>
              <a:spLocks/>
            </p:cNvSpPr>
            <p:nvPr/>
          </p:nvSpPr>
          <p:spPr bwMode="auto">
            <a:xfrm>
              <a:off x="2305" y="3314"/>
              <a:ext cx="1100" cy="670"/>
            </a:xfrm>
            <a:custGeom>
              <a:avLst/>
              <a:gdLst>
                <a:gd name="T0" fmla="*/ 286 w 1057"/>
                <a:gd name="T1" fmla="*/ 0 h 624"/>
                <a:gd name="T2" fmla="*/ 0 w 1057"/>
                <a:gd name="T3" fmla="*/ 360 h 624"/>
                <a:gd name="T4" fmla="*/ 286 w 1057"/>
                <a:gd name="T5" fmla="*/ 719 h 624"/>
                <a:gd name="T6" fmla="*/ 859 w 1057"/>
                <a:gd name="T7" fmla="*/ 719 h 624"/>
                <a:gd name="T8" fmla="*/ 1145 w 1057"/>
                <a:gd name="T9" fmla="*/ 360 h 624"/>
                <a:gd name="T10" fmla="*/ 859 w 1057"/>
                <a:gd name="T11" fmla="*/ 0 h 624"/>
                <a:gd name="T12" fmla="*/ 286 w 1057"/>
                <a:gd name="T13" fmla="*/ 0 h 6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7"/>
                <a:gd name="T22" fmla="*/ 0 h 624"/>
                <a:gd name="T23" fmla="*/ 1057 w 1057"/>
                <a:gd name="T24" fmla="*/ 624 h 6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7" h="624">
                  <a:moveTo>
                    <a:pt x="264" y="0"/>
                  </a:moveTo>
                  <a:lnTo>
                    <a:pt x="0" y="312"/>
                  </a:lnTo>
                  <a:lnTo>
                    <a:pt x="264" y="624"/>
                  </a:lnTo>
                  <a:lnTo>
                    <a:pt x="793" y="624"/>
                  </a:lnTo>
                  <a:lnTo>
                    <a:pt x="1057" y="312"/>
                  </a:lnTo>
                  <a:lnTo>
                    <a:pt x="793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381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54"/>
            <p:cNvSpPr>
              <a:spLocks noChangeShapeType="1"/>
            </p:cNvSpPr>
            <p:nvPr/>
          </p:nvSpPr>
          <p:spPr bwMode="auto">
            <a:xfrm flipH="1">
              <a:off x="1556" y="1424"/>
              <a:ext cx="757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55"/>
            <p:cNvSpPr>
              <a:spLocks noChangeShapeType="1"/>
            </p:cNvSpPr>
            <p:nvPr/>
          </p:nvSpPr>
          <p:spPr bwMode="auto">
            <a:xfrm>
              <a:off x="1556" y="1416"/>
              <a:ext cx="1" cy="9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56"/>
            <p:cNvSpPr>
              <a:spLocks noChangeShapeType="1"/>
            </p:cNvSpPr>
            <p:nvPr/>
          </p:nvSpPr>
          <p:spPr bwMode="auto">
            <a:xfrm>
              <a:off x="3405" y="1442"/>
              <a:ext cx="708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57"/>
            <p:cNvSpPr>
              <a:spLocks noChangeShapeType="1"/>
            </p:cNvSpPr>
            <p:nvPr/>
          </p:nvSpPr>
          <p:spPr bwMode="auto">
            <a:xfrm>
              <a:off x="4104" y="1433"/>
              <a:ext cx="2" cy="85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58"/>
            <p:cNvSpPr>
              <a:spLocks noChangeShapeType="1"/>
            </p:cNvSpPr>
            <p:nvPr/>
          </p:nvSpPr>
          <p:spPr bwMode="auto">
            <a:xfrm>
              <a:off x="1556" y="3005"/>
              <a:ext cx="1" cy="6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59"/>
            <p:cNvSpPr>
              <a:spLocks noChangeShapeType="1"/>
            </p:cNvSpPr>
            <p:nvPr/>
          </p:nvSpPr>
          <p:spPr bwMode="auto">
            <a:xfrm>
              <a:off x="1547" y="3640"/>
              <a:ext cx="7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60"/>
            <p:cNvSpPr>
              <a:spLocks noChangeShapeType="1"/>
            </p:cNvSpPr>
            <p:nvPr/>
          </p:nvSpPr>
          <p:spPr bwMode="auto">
            <a:xfrm>
              <a:off x="3405" y="3640"/>
              <a:ext cx="75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61"/>
            <p:cNvSpPr>
              <a:spLocks noChangeShapeType="1"/>
            </p:cNvSpPr>
            <p:nvPr/>
          </p:nvSpPr>
          <p:spPr bwMode="auto">
            <a:xfrm flipV="1">
              <a:off x="4154" y="2953"/>
              <a:ext cx="1" cy="70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Rectangle 62"/>
            <p:cNvSpPr>
              <a:spLocks noChangeArrowheads="1"/>
            </p:cNvSpPr>
            <p:nvPr/>
          </p:nvSpPr>
          <p:spPr bwMode="auto">
            <a:xfrm>
              <a:off x="1189" y="2606"/>
              <a:ext cx="7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200" b="1"/>
                <a:t>ADMINISTRAÇÃO</a:t>
              </a:r>
              <a:endParaRPr lang="pt-BR" sz="1200"/>
            </a:p>
          </p:txBody>
        </p:sp>
        <p:sp>
          <p:nvSpPr>
            <p:cNvPr id="16403" name="Rectangle 63"/>
            <p:cNvSpPr>
              <a:spLocks noChangeArrowheads="1"/>
            </p:cNvSpPr>
            <p:nvPr/>
          </p:nvSpPr>
          <p:spPr bwMode="auto">
            <a:xfrm>
              <a:off x="2456" y="1318"/>
              <a:ext cx="77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pt-BR" sz="1200" b="1"/>
                <a:t>MICROECONOMIA</a:t>
              </a:r>
              <a:endParaRPr lang="pt-BR" sz="1200"/>
            </a:p>
          </p:txBody>
        </p:sp>
        <p:grpSp>
          <p:nvGrpSpPr>
            <p:cNvPr id="16404" name="Group 64"/>
            <p:cNvGrpSpPr>
              <a:grpSpLocks/>
            </p:cNvGrpSpPr>
            <p:nvPr/>
          </p:nvGrpSpPr>
          <p:grpSpPr bwMode="auto">
            <a:xfrm>
              <a:off x="3816" y="2503"/>
              <a:ext cx="649" cy="223"/>
              <a:chOff x="3779" y="1927"/>
              <a:chExt cx="623" cy="207"/>
            </a:xfrm>
          </p:grpSpPr>
          <p:sp>
            <p:nvSpPr>
              <p:cNvPr id="16409" name="Rectangle 65"/>
              <p:cNvSpPr>
                <a:spLocks noChangeArrowheads="1"/>
              </p:cNvSpPr>
              <p:nvPr/>
            </p:nvSpPr>
            <p:spPr bwMode="auto">
              <a:xfrm>
                <a:off x="3876" y="1927"/>
                <a:ext cx="43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1200" b="1"/>
                  <a:t>PESQUISA</a:t>
                </a:r>
                <a:endParaRPr lang="pt-BR" sz="1200"/>
              </a:p>
            </p:txBody>
          </p:sp>
          <p:sp>
            <p:nvSpPr>
              <p:cNvPr id="16410" name="Rectangle 66"/>
              <p:cNvSpPr>
                <a:spLocks noChangeArrowheads="1"/>
              </p:cNvSpPr>
              <p:nvPr/>
            </p:nvSpPr>
            <p:spPr bwMode="auto">
              <a:xfrm>
                <a:off x="3779" y="2032"/>
                <a:ext cx="623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1200" b="1"/>
                  <a:t>OPERACIONAL</a:t>
                </a:r>
                <a:endParaRPr lang="pt-BR" sz="1200"/>
              </a:p>
            </p:txBody>
          </p:sp>
        </p:grpSp>
        <p:grpSp>
          <p:nvGrpSpPr>
            <p:cNvPr id="16405" name="Group 67"/>
            <p:cNvGrpSpPr>
              <a:grpSpLocks/>
            </p:cNvGrpSpPr>
            <p:nvPr/>
          </p:nvGrpSpPr>
          <p:grpSpPr bwMode="auto">
            <a:xfrm>
              <a:off x="2476" y="3551"/>
              <a:ext cx="727" cy="223"/>
              <a:chOff x="2491" y="2903"/>
              <a:chExt cx="698" cy="207"/>
            </a:xfrm>
          </p:grpSpPr>
          <p:sp>
            <p:nvSpPr>
              <p:cNvPr id="16407" name="Rectangle 68"/>
              <p:cNvSpPr>
                <a:spLocks noChangeArrowheads="1"/>
              </p:cNvSpPr>
              <p:nvPr/>
            </p:nvSpPr>
            <p:spPr bwMode="auto">
              <a:xfrm>
                <a:off x="2491" y="2903"/>
                <a:ext cx="698" cy="1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1200" b="1"/>
                  <a:t>CONTABILIDADE</a:t>
                </a:r>
                <a:endParaRPr lang="pt-BR" sz="1200"/>
              </a:p>
            </p:txBody>
          </p:sp>
          <p:sp>
            <p:nvSpPr>
              <p:cNvPr id="16408" name="Rectangle 69"/>
              <p:cNvSpPr>
                <a:spLocks noChangeArrowheads="1"/>
              </p:cNvSpPr>
              <p:nvPr/>
            </p:nvSpPr>
            <p:spPr bwMode="auto">
              <a:xfrm>
                <a:off x="2670" y="3008"/>
                <a:ext cx="352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pt-BR" sz="1200" b="1"/>
                  <a:t>CUSTOS</a:t>
                </a:r>
                <a:endParaRPr lang="pt-BR" sz="1200"/>
              </a:p>
            </p:txBody>
          </p:sp>
        </p:grpSp>
        <p:sp>
          <p:nvSpPr>
            <p:cNvPr id="16406" name="Text Box 70"/>
            <p:cNvSpPr txBox="1">
              <a:spLocks noChangeArrowheads="1"/>
            </p:cNvSpPr>
            <p:nvPr/>
          </p:nvSpPr>
          <p:spPr bwMode="auto">
            <a:xfrm>
              <a:off x="2426" y="2150"/>
              <a:ext cx="960" cy="6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pt-BR" sz="2000" b="1"/>
                <a:t>ÁREA</a:t>
              </a:r>
            </a:p>
            <a:p>
              <a:pPr algn="ctr"/>
              <a:r>
                <a:rPr lang="pt-BR" sz="2000" b="1"/>
                <a:t>DE</a:t>
              </a:r>
            </a:p>
            <a:p>
              <a:pPr algn="ctr"/>
              <a:r>
                <a:rPr lang="pt-BR" sz="2000" b="1"/>
                <a:t>INTERESSE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14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8434" name="Picture 2" descr="P10104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4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3118552" y="2455330"/>
            <a:ext cx="3146778" cy="14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18552" y="2455330"/>
            <a:ext cx="0" cy="27516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65330" y="2469442"/>
            <a:ext cx="0" cy="2737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18552" y="5240864"/>
            <a:ext cx="3146778" cy="14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96176" y="2455330"/>
            <a:ext cx="0" cy="2737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18552" y="3835397"/>
            <a:ext cx="3146778" cy="14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95219" y="1975552"/>
            <a:ext cx="20009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3886" y="1622775"/>
            <a:ext cx="19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POLÍTICA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48577" y="2127952"/>
            <a:ext cx="17977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46330" y="1590509"/>
            <a:ext cx="196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TÉCNICA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319866" y="3849508"/>
            <a:ext cx="0" cy="1405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17886" y="5510576"/>
            <a:ext cx="1387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PURA/</a:t>
            </a:r>
            <a:r>
              <a:rPr lang="en-US" dirty="0" err="1"/>
              <a:t>Teórica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860821" y="2523215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69667" y="2523215"/>
            <a:ext cx="127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APLICADA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48577" y="4289775"/>
            <a:ext cx="124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FÍSICA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45552" y="4783663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FILOSOFIA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5552" y="2864552"/>
            <a:ext cx="1270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ECONOMIA</a:t>
            </a:r>
          </a:p>
          <a:p>
            <a:r>
              <a:rPr lang="en-US" sz="1200" dirty="0"/>
              <a:t>ADMINISTRAÇÃO </a:t>
            </a:r>
          </a:p>
          <a:p>
            <a:r>
              <a:rPr lang="en-US" sz="1200" dirty="0"/>
              <a:t>CONTÁBEIS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48577" y="3005663"/>
            <a:ext cx="1416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ENGENHARIAS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245550" y="3340887"/>
            <a:ext cx="1450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SOCIOLOGIA</a:t>
            </a:r>
          </a:p>
          <a:p>
            <a:r>
              <a:rPr lang="en-US" sz="1200" dirty="0"/>
              <a:t>ANTROPOLOGIA</a:t>
            </a:r>
          </a:p>
          <a:p>
            <a:r>
              <a:rPr lang="en-US" sz="1200" dirty="0"/>
              <a:t>POLÍTICA</a:t>
            </a:r>
          </a:p>
          <a:p>
            <a:r>
              <a:rPr lang="en-US" sz="1200" dirty="0"/>
              <a:t>HISTÓRIA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34152" y="665835"/>
            <a:ext cx="6943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i="1" u="sng" dirty="0"/>
              <a:t>Economia como ciência social aplicada </a:t>
            </a:r>
            <a:r>
              <a:rPr lang="pt-BR" sz="2400" b="1" i="1" u="sng" dirty="0" err="1"/>
              <a:t>x</a:t>
            </a:r>
            <a:r>
              <a:rPr lang="pt-BR" sz="2400" b="1" i="1" u="sng" dirty="0"/>
              <a:t> política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79330" y="54973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200" dirty="0"/>
              <a:t>Inspirado no texto do Prof. Otávio </a:t>
            </a:r>
            <a:r>
              <a:rPr lang="pt-BR" sz="1200" dirty="0" err="1"/>
              <a:t>Ianni</a:t>
            </a:r>
            <a:endParaRPr lang="pt-BR" sz="1200" dirty="0"/>
          </a:p>
          <a:p>
            <a:pPr algn="r"/>
            <a:r>
              <a:rPr lang="pt-BR" sz="1200" dirty="0"/>
              <a:t>A vocação política das ciências sociais</a:t>
            </a:r>
          </a:p>
          <a:p>
            <a:pPr algn="r"/>
            <a:r>
              <a:rPr lang="en-US" sz="1200" dirty="0"/>
              <a:t>Trans/Form/</a:t>
            </a:r>
            <a:r>
              <a:rPr lang="en-US" sz="1200" dirty="0" err="1"/>
              <a:t>Ação</a:t>
            </a:r>
            <a:r>
              <a:rPr lang="en-US" sz="1200" dirty="0"/>
              <a:t> vol.2  </a:t>
            </a:r>
            <a:r>
              <a:rPr lang="en-US" sz="1200" dirty="0" err="1"/>
              <a:t>Marília</a:t>
            </a:r>
            <a:r>
              <a:rPr lang="en-US" sz="1200" dirty="0"/>
              <a:t>  1975</a:t>
            </a:r>
            <a:r>
              <a:rPr lang="cs-CZ" sz="1200" dirty="0"/>
              <a:t> </a:t>
            </a:r>
          </a:p>
        </p:txBody>
      </p:sp>
      <p:sp>
        <p:nvSpPr>
          <p:cNvPr id="37" name="Freeform 36"/>
          <p:cNvSpPr/>
          <p:nvPr/>
        </p:nvSpPr>
        <p:spPr>
          <a:xfrm>
            <a:off x="2671129" y="2638778"/>
            <a:ext cx="1943204" cy="1117608"/>
          </a:xfrm>
          <a:custGeom>
            <a:avLst/>
            <a:gdLst>
              <a:gd name="connsiteX0" fmla="*/ 997760 w 1943204"/>
              <a:gd name="connsiteY0" fmla="*/ 141111 h 1117608"/>
              <a:gd name="connsiteX1" fmla="*/ 292204 w 1943204"/>
              <a:gd name="connsiteY1" fmla="*/ 169333 h 1117608"/>
              <a:gd name="connsiteX2" fmla="*/ 193427 w 1943204"/>
              <a:gd name="connsiteY2" fmla="*/ 254000 h 1117608"/>
              <a:gd name="connsiteX3" fmla="*/ 80538 w 1943204"/>
              <a:gd name="connsiteY3" fmla="*/ 366889 h 1117608"/>
              <a:gd name="connsiteX4" fmla="*/ 66427 w 1943204"/>
              <a:gd name="connsiteY4" fmla="*/ 409222 h 1117608"/>
              <a:gd name="connsiteX5" fmla="*/ 52315 w 1943204"/>
              <a:gd name="connsiteY5" fmla="*/ 733778 h 1117608"/>
              <a:gd name="connsiteX6" fmla="*/ 122871 w 1943204"/>
              <a:gd name="connsiteY6" fmla="*/ 818444 h 1117608"/>
              <a:gd name="connsiteX7" fmla="*/ 320427 w 1943204"/>
              <a:gd name="connsiteY7" fmla="*/ 987778 h 1117608"/>
              <a:gd name="connsiteX8" fmla="*/ 376871 w 1943204"/>
              <a:gd name="connsiteY8" fmla="*/ 1016000 h 1117608"/>
              <a:gd name="connsiteX9" fmla="*/ 433315 w 1943204"/>
              <a:gd name="connsiteY9" fmla="*/ 1030111 h 1117608"/>
              <a:gd name="connsiteX10" fmla="*/ 588538 w 1943204"/>
              <a:gd name="connsiteY10" fmla="*/ 1058333 h 1117608"/>
              <a:gd name="connsiteX11" fmla="*/ 659093 w 1943204"/>
              <a:gd name="connsiteY11" fmla="*/ 1086555 h 1117608"/>
              <a:gd name="connsiteX12" fmla="*/ 729649 w 1943204"/>
              <a:gd name="connsiteY12" fmla="*/ 1100666 h 1117608"/>
              <a:gd name="connsiteX13" fmla="*/ 1308204 w 1943204"/>
              <a:gd name="connsiteY13" fmla="*/ 1086555 h 1117608"/>
              <a:gd name="connsiteX14" fmla="*/ 1378760 w 1943204"/>
              <a:gd name="connsiteY14" fmla="*/ 1058333 h 1117608"/>
              <a:gd name="connsiteX15" fmla="*/ 1491649 w 1943204"/>
              <a:gd name="connsiteY15" fmla="*/ 1030111 h 1117608"/>
              <a:gd name="connsiteX16" fmla="*/ 1533982 w 1943204"/>
              <a:gd name="connsiteY16" fmla="*/ 1016000 h 1117608"/>
              <a:gd name="connsiteX17" fmla="*/ 1646871 w 1943204"/>
              <a:gd name="connsiteY17" fmla="*/ 1001889 h 1117608"/>
              <a:gd name="connsiteX18" fmla="*/ 1703315 w 1943204"/>
              <a:gd name="connsiteY18" fmla="*/ 973666 h 1117608"/>
              <a:gd name="connsiteX19" fmla="*/ 1773871 w 1943204"/>
              <a:gd name="connsiteY19" fmla="*/ 945444 h 1117608"/>
              <a:gd name="connsiteX20" fmla="*/ 1816204 w 1943204"/>
              <a:gd name="connsiteY20" fmla="*/ 917222 h 1117608"/>
              <a:gd name="connsiteX21" fmla="*/ 1914982 w 1943204"/>
              <a:gd name="connsiteY21" fmla="*/ 790222 h 1117608"/>
              <a:gd name="connsiteX22" fmla="*/ 1943204 w 1943204"/>
              <a:gd name="connsiteY22" fmla="*/ 691444 h 1117608"/>
              <a:gd name="connsiteX23" fmla="*/ 1929093 w 1943204"/>
              <a:gd name="connsiteY23" fmla="*/ 437444 h 1117608"/>
              <a:gd name="connsiteX24" fmla="*/ 1900871 w 1943204"/>
              <a:gd name="connsiteY24" fmla="*/ 352778 h 1117608"/>
              <a:gd name="connsiteX25" fmla="*/ 1872649 w 1943204"/>
              <a:gd name="connsiteY25" fmla="*/ 324555 h 1117608"/>
              <a:gd name="connsiteX26" fmla="*/ 1816204 w 1943204"/>
              <a:gd name="connsiteY26" fmla="*/ 254000 h 1117608"/>
              <a:gd name="connsiteX27" fmla="*/ 1731538 w 1943204"/>
              <a:gd name="connsiteY27" fmla="*/ 183444 h 1117608"/>
              <a:gd name="connsiteX28" fmla="*/ 1618649 w 1943204"/>
              <a:gd name="connsiteY28" fmla="*/ 127000 h 1117608"/>
              <a:gd name="connsiteX29" fmla="*/ 1477538 w 1943204"/>
              <a:gd name="connsiteY29" fmla="*/ 70555 h 1117608"/>
              <a:gd name="connsiteX30" fmla="*/ 1308204 w 1943204"/>
              <a:gd name="connsiteY30" fmla="*/ 42333 h 1117608"/>
              <a:gd name="connsiteX31" fmla="*/ 1209427 w 1943204"/>
              <a:gd name="connsiteY31" fmla="*/ 28222 h 1117608"/>
              <a:gd name="connsiteX32" fmla="*/ 1138871 w 1943204"/>
              <a:gd name="connsiteY32" fmla="*/ 14111 h 1117608"/>
              <a:gd name="connsiteX33" fmla="*/ 955427 w 1943204"/>
              <a:gd name="connsiteY33" fmla="*/ 0 h 1117608"/>
              <a:gd name="connsiteX34" fmla="*/ 376871 w 1943204"/>
              <a:gd name="connsiteY34" fmla="*/ 14111 h 1117608"/>
              <a:gd name="connsiteX35" fmla="*/ 306315 w 1943204"/>
              <a:gd name="connsiteY35" fmla="*/ 28222 h 1117608"/>
              <a:gd name="connsiteX36" fmla="*/ 165204 w 1943204"/>
              <a:gd name="connsiteY36" fmla="*/ 141111 h 1117608"/>
              <a:gd name="connsiteX37" fmla="*/ 108760 w 1943204"/>
              <a:gd name="connsiteY37" fmla="*/ 211666 h 1117608"/>
              <a:gd name="connsiteX38" fmla="*/ 52315 w 1943204"/>
              <a:gd name="connsiteY38" fmla="*/ 324555 h 1117608"/>
              <a:gd name="connsiteX39" fmla="*/ 66427 w 1943204"/>
              <a:gd name="connsiteY39" fmla="*/ 592666 h 1117608"/>
              <a:gd name="connsiteX40" fmla="*/ 94649 w 1943204"/>
              <a:gd name="connsiteY40" fmla="*/ 620889 h 1117608"/>
              <a:gd name="connsiteX41" fmla="*/ 151093 w 1943204"/>
              <a:gd name="connsiteY41" fmla="*/ 649111 h 1117608"/>
              <a:gd name="connsiteX42" fmla="*/ 235760 w 1943204"/>
              <a:gd name="connsiteY42" fmla="*/ 705555 h 1117608"/>
              <a:gd name="connsiteX43" fmla="*/ 348649 w 1943204"/>
              <a:gd name="connsiteY43" fmla="*/ 762000 h 1117608"/>
              <a:gd name="connsiteX44" fmla="*/ 433315 w 1943204"/>
              <a:gd name="connsiteY44" fmla="*/ 790222 h 1117608"/>
              <a:gd name="connsiteX45" fmla="*/ 560315 w 1943204"/>
              <a:gd name="connsiteY45" fmla="*/ 818444 h 1117608"/>
              <a:gd name="connsiteX46" fmla="*/ 616760 w 1943204"/>
              <a:gd name="connsiteY46" fmla="*/ 846666 h 1117608"/>
              <a:gd name="connsiteX47" fmla="*/ 771982 w 1943204"/>
              <a:gd name="connsiteY47" fmla="*/ 874889 h 1117608"/>
              <a:gd name="connsiteX48" fmla="*/ 955427 w 1943204"/>
              <a:gd name="connsiteY48" fmla="*/ 917222 h 1117608"/>
              <a:gd name="connsiteX49" fmla="*/ 1025982 w 1943204"/>
              <a:gd name="connsiteY49" fmla="*/ 931333 h 1117608"/>
              <a:gd name="connsiteX50" fmla="*/ 1082427 w 1943204"/>
              <a:gd name="connsiteY50" fmla="*/ 945444 h 1117608"/>
              <a:gd name="connsiteX51" fmla="*/ 1167093 w 1943204"/>
              <a:gd name="connsiteY51" fmla="*/ 959555 h 1117608"/>
              <a:gd name="connsiteX52" fmla="*/ 1576315 w 1943204"/>
              <a:gd name="connsiteY52" fmla="*/ 931333 h 1117608"/>
              <a:gd name="connsiteX53" fmla="*/ 1689204 w 1943204"/>
              <a:gd name="connsiteY53" fmla="*/ 874889 h 1117608"/>
              <a:gd name="connsiteX54" fmla="*/ 1731538 w 1943204"/>
              <a:gd name="connsiteY54" fmla="*/ 832555 h 1117608"/>
              <a:gd name="connsiteX55" fmla="*/ 1802093 w 1943204"/>
              <a:gd name="connsiteY55" fmla="*/ 776111 h 1117608"/>
              <a:gd name="connsiteX56" fmla="*/ 1816204 w 1943204"/>
              <a:gd name="connsiteY56" fmla="*/ 733778 h 1117608"/>
              <a:gd name="connsiteX57" fmla="*/ 1844427 w 1943204"/>
              <a:gd name="connsiteY57" fmla="*/ 705555 h 1117608"/>
              <a:gd name="connsiteX58" fmla="*/ 1858538 w 1943204"/>
              <a:gd name="connsiteY58" fmla="*/ 635000 h 1117608"/>
              <a:gd name="connsiteX59" fmla="*/ 1844427 w 1943204"/>
              <a:gd name="connsiteY59" fmla="*/ 479778 h 1117608"/>
              <a:gd name="connsiteX60" fmla="*/ 1703315 w 1943204"/>
              <a:gd name="connsiteY60" fmla="*/ 352778 h 1117608"/>
              <a:gd name="connsiteX61" fmla="*/ 1646871 w 1943204"/>
              <a:gd name="connsiteY61" fmla="*/ 324555 h 1117608"/>
              <a:gd name="connsiteX62" fmla="*/ 1604538 w 1943204"/>
              <a:gd name="connsiteY62" fmla="*/ 296333 h 1117608"/>
              <a:gd name="connsiteX63" fmla="*/ 1548093 w 1943204"/>
              <a:gd name="connsiteY63" fmla="*/ 254000 h 1117608"/>
              <a:gd name="connsiteX64" fmla="*/ 1421093 w 1943204"/>
              <a:gd name="connsiteY64" fmla="*/ 211666 h 1117608"/>
              <a:gd name="connsiteX65" fmla="*/ 1364649 w 1943204"/>
              <a:gd name="connsiteY65" fmla="*/ 183444 h 1117608"/>
              <a:gd name="connsiteX66" fmla="*/ 1181204 w 1943204"/>
              <a:gd name="connsiteY66" fmla="*/ 169333 h 1117608"/>
              <a:gd name="connsiteX67" fmla="*/ 1110649 w 1943204"/>
              <a:gd name="connsiteY67" fmla="*/ 141111 h 1117608"/>
              <a:gd name="connsiteX68" fmla="*/ 1025982 w 1943204"/>
              <a:gd name="connsiteY68" fmla="*/ 127000 h 1117608"/>
              <a:gd name="connsiteX69" fmla="*/ 969538 w 1943204"/>
              <a:gd name="connsiteY69" fmla="*/ 112889 h 1117608"/>
              <a:gd name="connsiteX70" fmla="*/ 898982 w 1943204"/>
              <a:gd name="connsiteY70" fmla="*/ 98778 h 1117608"/>
              <a:gd name="connsiteX71" fmla="*/ 433315 w 1943204"/>
              <a:gd name="connsiteY71" fmla="*/ 112889 h 1117608"/>
              <a:gd name="connsiteX72" fmla="*/ 348649 w 1943204"/>
              <a:gd name="connsiteY72" fmla="*/ 169333 h 1117608"/>
              <a:gd name="connsiteX73" fmla="*/ 221649 w 1943204"/>
              <a:gd name="connsiteY73" fmla="*/ 254000 h 1117608"/>
              <a:gd name="connsiteX74" fmla="*/ 179315 w 1943204"/>
              <a:gd name="connsiteY74" fmla="*/ 310444 h 1117608"/>
              <a:gd name="connsiteX75" fmla="*/ 122871 w 1943204"/>
              <a:gd name="connsiteY75" fmla="*/ 366889 h 1117608"/>
              <a:gd name="connsiteX76" fmla="*/ 80538 w 1943204"/>
              <a:gd name="connsiteY76" fmla="*/ 479778 h 1117608"/>
              <a:gd name="connsiteX77" fmla="*/ 94649 w 1943204"/>
              <a:gd name="connsiteY77" fmla="*/ 705555 h 1117608"/>
              <a:gd name="connsiteX78" fmla="*/ 193427 w 1943204"/>
              <a:gd name="connsiteY78" fmla="*/ 804333 h 1117608"/>
              <a:gd name="connsiteX79" fmla="*/ 263982 w 1943204"/>
              <a:gd name="connsiteY79" fmla="*/ 874889 h 1117608"/>
              <a:gd name="connsiteX80" fmla="*/ 306315 w 1943204"/>
              <a:gd name="connsiteY80" fmla="*/ 917222 h 1117608"/>
              <a:gd name="connsiteX81" fmla="*/ 362760 w 1943204"/>
              <a:gd name="connsiteY81" fmla="*/ 945444 h 1117608"/>
              <a:gd name="connsiteX82" fmla="*/ 475649 w 1943204"/>
              <a:gd name="connsiteY82" fmla="*/ 1016000 h 1117608"/>
              <a:gd name="connsiteX83" fmla="*/ 517982 w 1943204"/>
              <a:gd name="connsiteY83" fmla="*/ 1030111 h 1117608"/>
              <a:gd name="connsiteX84" fmla="*/ 574427 w 1943204"/>
              <a:gd name="connsiteY84" fmla="*/ 1058333 h 1117608"/>
              <a:gd name="connsiteX85" fmla="*/ 616760 w 1943204"/>
              <a:gd name="connsiteY85" fmla="*/ 1086555 h 1117608"/>
              <a:gd name="connsiteX86" fmla="*/ 715538 w 1943204"/>
              <a:gd name="connsiteY86" fmla="*/ 1100666 h 1117608"/>
              <a:gd name="connsiteX87" fmla="*/ 757871 w 1943204"/>
              <a:gd name="connsiteY87" fmla="*/ 1114778 h 1117608"/>
              <a:gd name="connsiteX88" fmla="*/ 1322315 w 1943204"/>
              <a:gd name="connsiteY88" fmla="*/ 1086555 h 1117608"/>
              <a:gd name="connsiteX89" fmla="*/ 1421093 w 1943204"/>
              <a:gd name="connsiteY89" fmla="*/ 1044222 h 1117608"/>
              <a:gd name="connsiteX90" fmla="*/ 1533982 w 1943204"/>
              <a:gd name="connsiteY90" fmla="*/ 973666 h 1117608"/>
              <a:gd name="connsiteX91" fmla="*/ 1590427 w 1943204"/>
              <a:gd name="connsiteY91" fmla="*/ 945444 h 1117608"/>
              <a:gd name="connsiteX92" fmla="*/ 1675093 w 1943204"/>
              <a:gd name="connsiteY92" fmla="*/ 832555 h 1117608"/>
              <a:gd name="connsiteX93" fmla="*/ 1717427 w 1943204"/>
              <a:gd name="connsiteY93" fmla="*/ 649111 h 1117608"/>
              <a:gd name="connsiteX94" fmla="*/ 1731538 w 1943204"/>
              <a:gd name="connsiteY94" fmla="*/ 606778 h 1117608"/>
              <a:gd name="connsiteX95" fmla="*/ 1717427 w 1943204"/>
              <a:gd name="connsiteY95" fmla="*/ 338666 h 1117608"/>
              <a:gd name="connsiteX96" fmla="*/ 1703315 w 1943204"/>
              <a:gd name="connsiteY96" fmla="*/ 296333 h 1117608"/>
              <a:gd name="connsiteX97" fmla="*/ 1604538 w 1943204"/>
              <a:gd name="connsiteY97" fmla="*/ 211666 h 1117608"/>
              <a:gd name="connsiteX98" fmla="*/ 1533982 w 1943204"/>
              <a:gd name="connsiteY98" fmla="*/ 183444 h 1117608"/>
              <a:gd name="connsiteX99" fmla="*/ 1477538 w 1943204"/>
              <a:gd name="connsiteY99" fmla="*/ 155222 h 1117608"/>
              <a:gd name="connsiteX100" fmla="*/ 1350538 w 1943204"/>
              <a:gd name="connsiteY100" fmla="*/ 127000 h 1117608"/>
              <a:gd name="connsiteX101" fmla="*/ 1082427 w 1943204"/>
              <a:gd name="connsiteY101" fmla="*/ 98778 h 1117608"/>
              <a:gd name="connsiteX102" fmla="*/ 390982 w 1943204"/>
              <a:gd name="connsiteY102" fmla="*/ 112889 h 1117608"/>
              <a:gd name="connsiteX103" fmla="*/ 348649 w 1943204"/>
              <a:gd name="connsiteY103" fmla="*/ 127000 h 111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1943204" h="1117608">
                <a:moveTo>
                  <a:pt x="997760" y="141111"/>
                </a:moveTo>
                <a:cubicBezTo>
                  <a:pt x="762575" y="150518"/>
                  <a:pt x="526934" y="151946"/>
                  <a:pt x="292204" y="169333"/>
                </a:cubicBezTo>
                <a:cubicBezTo>
                  <a:pt x="232669" y="173743"/>
                  <a:pt x="228318" y="219109"/>
                  <a:pt x="193427" y="254000"/>
                </a:cubicBezTo>
                <a:cubicBezTo>
                  <a:pt x="-974" y="448401"/>
                  <a:pt x="425136" y="-46634"/>
                  <a:pt x="80538" y="366889"/>
                </a:cubicBezTo>
                <a:cubicBezTo>
                  <a:pt x="75834" y="381000"/>
                  <a:pt x="73079" y="395918"/>
                  <a:pt x="66427" y="409222"/>
                </a:cubicBezTo>
                <a:cubicBezTo>
                  <a:pt x="-1030" y="544133"/>
                  <a:pt x="-34930" y="355716"/>
                  <a:pt x="52315" y="733778"/>
                </a:cubicBezTo>
                <a:cubicBezTo>
                  <a:pt x="60576" y="769574"/>
                  <a:pt x="97805" y="791587"/>
                  <a:pt x="122871" y="818444"/>
                </a:cubicBezTo>
                <a:cubicBezTo>
                  <a:pt x="226072" y="929016"/>
                  <a:pt x="218322" y="931053"/>
                  <a:pt x="320427" y="987778"/>
                </a:cubicBezTo>
                <a:cubicBezTo>
                  <a:pt x="338815" y="997994"/>
                  <a:pt x="357175" y="1008614"/>
                  <a:pt x="376871" y="1016000"/>
                </a:cubicBezTo>
                <a:cubicBezTo>
                  <a:pt x="395030" y="1022810"/>
                  <a:pt x="414298" y="1026308"/>
                  <a:pt x="433315" y="1030111"/>
                </a:cubicBezTo>
                <a:cubicBezTo>
                  <a:pt x="484883" y="1040425"/>
                  <a:pt x="536797" y="1048926"/>
                  <a:pt x="588538" y="1058333"/>
                </a:cubicBezTo>
                <a:cubicBezTo>
                  <a:pt x="612056" y="1067740"/>
                  <a:pt x="634831" y="1079277"/>
                  <a:pt x="659093" y="1086555"/>
                </a:cubicBezTo>
                <a:cubicBezTo>
                  <a:pt x="682066" y="1093447"/>
                  <a:pt x="705665" y="1100666"/>
                  <a:pt x="729649" y="1100666"/>
                </a:cubicBezTo>
                <a:cubicBezTo>
                  <a:pt x="922558" y="1100666"/>
                  <a:pt x="1115352" y="1091259"/>
                  <a:pt x="1308204" y="1086555"/>
                </a:cubicBezTo>
                <a:cubicBezTo>
                  <a:pt x="1331723" y="1077148"/>
                  <a:pt x="1354550" y="1065782"/>
                  <a:pt x="1378760" y="1058333"/>
                </a:cubicBezTo>
                <a:cubicBezTo>
                  <a:pt x="1415833" y="1046926"/>
                  <a:pt x="1454852" y="1042377"/>
                  <a:pt x="1491649" y="1030111"/>
                </a:cubicBezTo>
                <a:cubicBezTo>
                  <a:pt x="1505760" y="1025407"/>
                  <a:pt x="1519348" y="1018661"/>
                  <a:pt x="1533982" y="1016000"/>
                </a:cubicBezTo>
                <a:cubicBezTo>
                  <a:pt x="1571293" y="1009216"/>
                  <a:pt x="1609241" y="1006593"/>
                  <a:pt x="1646871" y="1001889"/>
                </a:cubicBezTo>
                <a:cubicBezTo>
                  <a:pt x="1665686" y="992481"/>
                  <a:pt x="1684092" y="982209"/>
                  <a:pt x="1703315" y="973666"/>
                </a:cubicBezTo>
                <a:cubicBezTo>
                  <a:pt x="1726462" y="963378"/>
                  <a:pt x="1751215" y="956772"/>
                  <a:pt x="1773871" y="945444"/>
                </a:cubicBezTo>
                <a:cubicBezTo>
                  <a:pt x="1789040" y="937860"/>
                  <a:pt x="1803175" y="928079"/>
                  <a:pt x="1816204" y="917222"/>
                </a:cubicBezTo>
                <a:cubicBezTo>
                  <a:pt x="1858763" y="881757"/>
                  <a:pt x="1887852" y="839056"/>
                  <a:pt x="1914982" y="790222"/>
                </a:cubicBezTo>
                <a:cubicBezTo>
                  <a:pt x="1924184" y="773658"/>
                  <a:pt x="1939882" y="704731"/>
                  <a:pt x="1943204" y="691444"/>
                </a:cubicBezTo>
                <a:cubicBezTo>
                  <a:pt x="1938500" y="606777"/>
                  <a:pt x="1939611" y="521586"/>
                  <a:pt x="1929093" y="437444"/>
                </a:cubicBezTo>
                <a:cubicBezTo>
                  <a:pt x="1925403" y="407925"/>
                  <a:pt x="1921906" y="373814"/>
                  <a:pt x="1900871" y="352778"/>
                </a:cubicBezTo>
                <a:lnTo>
                  <a:pt x="1872649" y="324555"/>
                </a:lnTo>
                <a:cubicBezTo>
                  <a:pt x="1845177" y="242140"/>
                  <a:pt x="1880033" y="317829"/>
                  <a:pt x="1816204" y="254000"/>
                </a:cubicBezTo>
                <a:cubicBezTo>
                  <a:pt x="1739316" y="177112"/>
                  <a:pt x="1812393" y="210396"/>
                  <a:pt x="1731538" y="183444"/>
                </a:cubicBezTo>
                <a:cubicBezTo>
                  <a:pt x="1627538" y="105446"/>
                  <a:pt x="1724330" y="166630"/>
                  <a:pt x="1618649" y="127000"/>
                </a:cubicBezTo>
                <a:cubicBezTo>
                  <a:pt x="1521454" y="90552"/>
                  <a:pt x="1602160" y="98249"/>
                  <a:pt x="1477538" y="70555"/>
                </a:cubicBezTo>
                <a:cubicBezTo>
                  <a:pt x="1421677" y="58141"/>
                  <a:pt x="1364852" y="50426"/>
                  <a:pt x="1308204" y="42333"/>
                </a:cubicBezTo>
                <a:cubicBezTo>
                  <a:pt x="1275278" y="37629"/>
                  <a:pt x="1242234" y="33690"/>
                  <a:pt x="1209427" y="28222"/>
                </a:cubicBezTo>
                <a:cubicBezTo>
                  <a:pt x="1185769" y="24279"/>
                  <a:pt x="1162709" y="16760"/>
                  <a:pt x="1138871" y="14111"/>
                </a:cubicBezTo>
                <a:cubicBezTo>
                  <a:pt x="1077917" y="7338"/>
                  <a:pt x="1016575" y="4704"/>
                  <a:pt x="955427" y="0"/>
                </a:cubicBezTo>
                <a:lnTo>
                  <a:pt x="376871" y="14111"/>
                </a:lnTo>
                <a:cubicBezTo>
                  <a:pt x="352909" y="15153"/>
                  <a:pt x="328150" y="18297"/>
                  <a:pt x="306315" y="28222"/>
                </a:cubicBezTo>
                <a:cubicBezTo>
                  <a:pt x="252416" y="52721"/>
                  <a:pt x="204129" y="97320"/>
                  <a:pt x="165204" y="141111"/>
                </a:cubicBezTo>
                <a:cubicBezTo>
                  <a:pt x="145195" y="163622"/>
                  <a:pt x="124545" y="186016"/>
                  <a:pt x="108760" y="211666"/>
                </a:cubicBezTo>
                <a:cubicBezTo>
                  <a:pt x="86710" y="247496"/>
                  <a:pt x="52315" y="324555"/>
                  <a:pt x="52315" y="324555"/>
                </a:cubicBezTo>
                <a:cubicBezTo>
                  <a:pt x="57019" y="413925"/>
                  <a:pt x="53770" y="504071"/>
                  <a:pt x="66427" y="592666"/>
                </a:cubicBezTo>
                <a:cubicBezTo>
                  <a:pt x="68309" y="605836"/>
                  <a:pt x="83579" y="613509"/>
                  <a:pt x="94649" y="620889"/>
                </a:cubicBezTo>
                <a:cubicBezTo>
                  <a:pt x="112151" y="632558"/>
                  <a:pt x="133055" y="638288"/>
                  <a:pt x="151093" y="649111"/>
                </a:cubicBezTo>
                <a:cubicBezTo>
                  <a:pt x="180178" y="666562"/>
                  <a:pt x="203582" y="694829"/>
                  <a:pt x="235760" y="705555"/>
                </a:cubicBezTo>
                <a:cubicBezTo>
                  <a:pt x="358329" y="746411"/>
                  <a:pt x="165367" y="678689"/>
                  <a:pt x="348649" y="762000"/>
                </a:cubicBezTo>
                <a:cubicBezTo>
                  <a:pt x="375731" y="774310"/>
                  <a:pt x="404615" y="782395"/>
                  <a:pt x="433315" y="790222"/>
                </a:cubicBezTo>
                <a:cubicBezTo>
                  <a:pt x="466100" y="799163"/>
                  <a:pt x="526521" y="805772"/>
                  <a:pt x="560315" y="818444"/>
                </a:cubicBezTo>
                <a:cubicBezTo>
                  <a:pt x="580011" y="825830"/>
                  <a:pt x="596804" y="840014"/>
                  <a:pt x="616760" y="846666"/>
                </a:cubicBezTo>
                <a:cubicBezTo>
                  <a:pt x="636491" y="853243"/>
                  <a:pt x="757756" y="872518"/>
                  <a:pt x="771982" y="874889"/>
                </a:cubicBezTo>
                <a:cubicBezTo>
                  <a:pt x="859823" y="904169"/>
                  <a:pt x="799728" y="886083"/>
                  <a:pt x="955427" y="917222"/>
                </a:cubicBezTo>
                <a:cubicBezTo>
                  <a:pt x="978945" y="921926"/>
                  <a:pt x="1002714" y="925516"/>
                  <a:pt x="1025982" y="931333"/>
                </a:cubicBezTo>
                <a:cubicBezTo>
                  <a:pt x="1044797" y="936037"/>
                  <a:pt x="1063410" y="941641"/>
                  <a:pt x="1082427" y="945444"/>
                </a:cubicBezTo>
                <a:cubicBezTo>
                  <a:pt x="1110483" y="951055"/>
                  <a:pt x="1138871" y="954851"/>
                  <a:pt x="1167093" y="959555"/>
                </a:cubicBezTo>
                <a:cubicBezTo>
                  <a:pt x="1303500" y="950148"/>
                  <a:pt x="1440181" y="944095"/>
                  <a:pt x="1576315" y="931333"/>
                </a:cubicBezTo>
                <a:cubicBezTo>
                  <a:pt x="1609387" y="928232"/>
                  <a:pt x="1670948" y="888581"/>
                  <a:pt x="1689204" y="874889"/>
                </a:cubicBezTo>
                <a:cubicBezTo>
                  <a:pt x="1705169" y="862915"/>
                  <a:pt x="1716519" y="845696"/>
                  <a:pt x="1731538" y="832555"/>
                </a:cubicBezTo>
                <a:cubicBezTo>
                  <a:pt x="1754204" y="812722"/>
                  <a:pt x="1778575" y="794926"/>
                  <a:pt x="1802093" y="776111"/>
                </a:cubicBezTo>
                <a:cubicBezTo>
                  <a:pt x="1806797" y="762000"/>
                  <a:pt x="1808551" y="746533"/>
                  <a:pt x="1816204" y="733778"/>
                </a:cubicBezTo>
                <a:cubicBezTo>
                  <a:pt x="1823049" y="722370"/>
                  <a:pt x="1839186" y="717784"/>
                  <a:pt x="1844427" y="705555"/>
                </a:cubicBezTo>
                <a:cubicBezTo>
                  <a:pt x="1853875" y="683510"/>
                  <a:pt x="1853834" y="658518"/>
                  <a:pt x="1858538" y="635000"/>
                </a:cubicBezTo>
                <a:cubicBezTo>
                  <a:pt x="1853834" y="583259"/>
                  <a:pt x="1865528" y="527254"/>
                  <a:pt x="1844427" y="479778"/>
                </a:cubicBezTo>
                <a:cubicBezTo>
                  <a:pt x="1828773" y="444557"/>
                  <a:pt x="1749750" y="379313"/>
                  <a:pt x="1703315" y="352778"/>
                </a:cubicBezTo>
                <a:cubicBezTo>
                  <a:pt x="1685051" y="342341"/>
                  <a:pt x="1665135" y="334992"/>
                  <a:pt x="1646871" y="324555"/>
                </a:cubicBezTo>
                <a:cubicBezTo>
                  <a:pt x="1632146" y="316141"/>
                  <a:pt x="1618338" y="306190"/>
                  <a:pt x="1604538" y="296333"/>
                </a:cubicBezTo>
                <a:cubicBezTo>
                  <a:pt x="1585400" y="282663"/>
                  <a:pt x="1569447" y="263856"/>
                  <a:pt x="1548093" y="254000"/>
                </a:cubicBezTo>
                <a:cubicBezTo>
                  <a:pt x="1507577" y="235300"/>
                  <a:pt x="1461005" y="231622"/>
                  <a:pt x="1421093" y="211666"/>
                </a:cubicBezTo>
                <a:cubicBezTo>
                  <a:pt x="1402278" y="202259"/>
                  <a:pt x="1385364" y="187100"/>
                  <a:pt x="1364649" y="183444"/>
                </a:cubicBezTo>
                <a:cubicBezTo>
                  <a:pt x="1304253" y="172786"/>
                  <a:pt x="1242352" y="174037"/>
                  <a:pt x="1181204" y="169333"/>
                </a:cubicBezTo>
                <a:cubicBezTo>
                  <a:pt x="1157686" y="159926"/>
                  <a:pt x="1135086" y="147776"/>
                  <a:pt x="1110649" y="141111"/>
                </a:cubicBezTo>
                <a:cubicBezTo>
                  <a:pt x="1083046" y="133583"/>
                  <a:pt x="1054038" y="132611"/>
                  <a:pt x="1025982" y="127000"/>
                </a:cubicBezTo>
                <a:cubicBezTo>
                  <a:pt x="1006965" y="123197"/>
                  <a:pt x="988470" y="117096"/>
                  <a:pt x="969538" y="112889"/>
                </a:cubicBezTo>
                <a:cubicBezTo>
                  <a:pt x="946125" y="107686"/>
                  <a:pt x="922501" y="103482"/>
                  <a:pt x="898982" y="98778"/>
                </a:cubicBezTo>
                <a:cubicBezTo>
                  <a:pt x="743760" y="103482"/>
                  <a:pt x="588369" y="104275"/>
                  <a:pt x="433315" y="112889"/>
                </a:cubicBezTo>
                <a:cubicBezTo>
                  <a:pt x="386260" y="115503"/>
                  <a:pt x="382435" y="140374"/>
                  <a:pt x="348649" y="169333"/>
                </a:cubicBezTo>
                <a:cubicBezTo>
                  <a:pt x="302928" y="208522"/>
                  <a:pt x="274277" y="222422"/>
                  <a:pt x="221649" y="254000"/>
                </a:cubicBezTo>
                <a:cubicBezTo>
                  <a:pt x="207538" y="272815"/>
                  <a:pt x="194802" y="292745"/>
                  <a:pt x="179315" y="310444"/>
                </a:cubicBezTo>
                <a:cubicBezTo>
                  <a:pt x="161793" y="330469"/>
                  <a:pt x="137630" y="344750"/>
                  <a:pt x="122871" y="366889"/>
                </a:cubicBezTo>
                <a:cubicBezTo>
                  <a:pt x="111621" y="383764"/>
                  <a:pt x="89448" y="453047"/>
                  <a:pt x="80538" y="479778"/>
                </a:cubicBezTo>
                <a:cubicBezTo>
                  <a:pt x="85242" y="555037"/>
                  <a:pt x="69877" y="634334"/>
                  <a:pt x="94649" y="705555"/>
                </a:cubicBezTo>
                <a:cubicBezTo>
                  <a:pt x="109946" y="749535"/>
                  <a:pt x="160501" y="771407"/>
                  <a:pt x="193427" y="804333"/>
                </a:cubicBezTo>
                <a:lnTo>
                  <a:pt x="263982" y="874889"/>
                </a:lnTo>
                <a:cubicBezTo>
                  <a:pt x="278093" y="889000"/>
                  <a:pt x="288466" y="908298"/>
                  <a:pt x="306315" y="917222"/>
                </a:cubicBezTo>
                <a:cubicBezTo>
                  <a:pt x="325130" y="926629"/>
                  <a:pt x="344590" y="934845"/>
                  <a:pt x="362760" y="945444"/>
                </a:cubicBezTo>
                <a:cubicBezTo>
                  <a:pt x="401090" y="967803"/>
                  <a:pt x="433551" y="1001967"/>
                  <a:pt x="475649" y="1016000"/>
                </a:cubicBezTo>
                <a:cubicBezTo>
                  <a:pt x="489760" y="1020704"/>
                  <a:pt x="504310" y="1024252"/>
                  <a:pt x="517982" y="1030111"/>
                </a:cubicBezTo>
                <a:cubicBezTo>
                  <a:pt x="537317" y="1038397"/>
                  <a:pt x="556163" y="1047896"/>
                  <a:pt x="574427" y="1058333"/>
                </a:cubicBezTo>
                <a:cubicBezTo>
                  <a:pt x="589152" y="1066747"/>
                  <a:pt x="600516" y="1081682"/>
                  <a:pt x="616760" y="1086555"/>
                </a:cubicBezTo>
                <a:cubicBezTo>
                  <a:pt x="648618" y="1096112"/>
                  <a:pt x="682612" y="1095962"/>
                  <a:pt x="715538" y="1100666"/>
                </a:cubicBezTo>
                <a:cubicBezTo>
                  <a:pt x="729649" y="1105370"/>
                  <a:pt x="742997" y="1114778"/>
                  <a:pt x="757871" y="1114778"/>
                </a:cubicBezTo>
                <a:cubicBezTo>
                  <a:pt x="1201749" y="1114778"/>
                  <a:pt x="1101036" y="1130811"/>
                  <a:pt x="1322315" y="1086555"/>
                </a:cubicBezTo>
                <a:cubicBezTo>
                  <a:pt x="1436567" y="1010389"/>
                  <a:pt x="1284408" y="1104970"/>
                  <a:pt x="1421093" y="1044222"/>
                </a:cubicBezTo>
                <a:cubicBezTo>
                  <a:pt x="1480992" y="1017600"/>
                  <a:pt x="1484411" y="1001993"/>
                  <a:pt x="1533982" y="973666"/>
                </a:cubicBezTo>
                <a:cubicBezTo>
                  <a:pt x="1552246" y="963229"/>
                  <a:pt x="1571612" y="954851"/>
                  <a:pt x="1590427" y="945444"/>
                </a:cubicBezTo>
                <a:cubicBezTo>
                  <a:pt x="1629829" y="906042"/>
                  <a:pt x="1653176" y="889540"/>
                  <a:pt x="1675093" y="832555"/>
                </a:cubicBezTo>
                <a:cubicBezTo>
                  <a:pt x="1700176" y="767339"/>
                  <a:pt x="1701246" y="713834"/>
                  <a:pt x="1717427" y="649111"/>
                </a:cubicBezTo>
                <a:cubicBezTo>
                  <a:pt x="1721035" y="634681"/>
                  <a:pt x="1726834" y="620889"/>
                  <a:pt x="1731538" y="606778"/>
                </a:cubicBezTo>
                <a:cubicBezTo>
                  <a:pt x="1726834" y="517407"/>
                  <a:pt x="1725530" y="427793"/>
                  <a:pt x="1717427" y="338666"/>
                </a:cubicBezTo>
                <a:cubicBezTo>
                  <a:pt x="1716080" y="323853"/>
                  <a:pt x="1711961" y="308437"/>
                  <a:pt x="1703315" y="296333"/>
                </a:cubicBezTo>
                <a:cubicBezTo>
                  <a:pt x="1684028" y="269332"/>
                  <a:pt x="1637683" y="228238"/>
                  <a:pt x="1604538" y="211666"/>
                </a:cubicBezTo>
                <a:cubicBezTo>
                  <a:pt x="1581882" y="200338"/>
                  <a:pt x="1557129" y="193732"/>
                  <a:pt x="1533982" y="183444"/>
                </a:cubicBezTo>
                <a:cubicBezTo>
                  <a:pt x="1514760" y="174901"/>
                  <a:pt x="1497234" y="162608"/>
                  <a:pt x="1477538" y="155222"/>
                </a:cubicBezTo>
                <a:cubicBezTo>
                  <a:pt x="1457243" y="147611"/>
                  <a:pt x="1366630" y="129682"/>
                  <a:pt x="1350538" y="127000"/>
                </a:cubicBezTo>
                <a:cubicBezTo>
                  <a:pt x="1239933" y="108566"/>
                  <a:pt x="1209562" y="109372"/>
                  <a:pt x="1082427" y="98778"/>
                </a:cubicBezTo>
                <a:lnTo>
                  <a:pt x="390982" y="112889"/>
                </a:lnTo>
                <a:cubicBezTo>
                  <a:pt x="376119" y="113461"/>
                  <a:pt x="348649" y="127000"/>
                  <a:pt x="348649" y="1270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934153" y="2454112"/>
            <a:ext cx="173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Ciências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 </a:t>
            </a:r>
            <a:r>
              <a:rPr lang="en-US" dirty="0" err="1"/>
              <a:t>aplicadas</a:t>
            </a:r>
            <a:r>
              <a:rPr lang="en-US" dirty="0"/>
              <a:t> (CNPQ)</a:t>
            </a:r>
          </a:p>
        </p:txBody>
      </p:sp>
    </p:spTree>
    <p:extLst>
      <p:ext uri="{BB962C8B-B14F-4D97-AF65-F5344CB8AC3E}">
        <p14:creationId xmlns:p14="http://schemas.microsoft.com/office/powerpoint/2010/main" val="78580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>
            <a:solidFill>
              <a:srgbClr val="5B8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74152" y="308346"/>
            <a:ext cx="827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54A5"/>
                </a:solidFill>
                <a:latin typeface="+mj-lt"/>
              </a:rPr>
              <a:t>Economia como Disciplina científica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5004" y="966296"/>
            <a:ext cx="8475098" cy="2325878"/>
          </a:xfrm>
          <a:prstGeom prst="rect">
            <a:avLst/>
          </a:prstGeom>
          <a:solidFill>
            <a:srgbClr val="3DA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 lvl="1" algn="just">
              <a:spcBef>
                <a:spcPct val="50000"/>
              </a:spcBef>
              <a:defRPr/>
            </a:pPr>
            <a:r>
              <a:rPr lang="pt-BR" sz="2300" dirty="0">
                <a:ea typeface="Adobe Fan Heiti Std B" panose="020B0700000000000000" pitchFamily="34" charset="-128"/>
              </a:rPr>
              <a:t>Hipotético dedutivo – Teoria Econômica Neoclássica – uma ciência para analisar um sistema econômico em equilíbrio geral</a:t>
            </a:r>
          </a:p>
          <a:p>
            <a:pPr marL="85725" lvl="1" algn="just">
              <a:spcBef>
                <a:spcPct val="50000"/>
              </a:spcBef>
              <a:defRPr/>
            </a:pPr>
            <a:r>
              <a:rPr lang="pt-BR" sz="2300" dirty="0">
                <a:ea typeface="Adobe Fan Heiti Std B" panose="020B0700000000000000" pitchFamily="34" charset="-128"/>
              </a:rPr>
              <a:t>Histórico Dedutivo – Ciência empírica para fazer a crítica do sistema aberto que é a Economia.</a:t>
            </a:r>
          </a:p>
          <a:p>
            <a:pPr marL="85725" lvl="1" algn="just">
              <a:spcBef>
                <a:spcPct val="50000"/>
              </a:spcBef>
              <a:defRPr/>
            </a:pPr>
            <a:endParaRPr lang="pt-BR" sz="2300" dirty="0">
              <a:ea typeface="Adobe Fan Heiti Std B" panose="020B0700000000000000" pitchFamily="34" charset="-128"/>
            </a:endParaRPr>
          </a:p>
          <a:p>
            <a:pPr marL="85725" lvl="1" algn="just">
              <a:spcBef>
                <a:spcPct val="50000"/>
              </a:spcBef>
              <a:defRPr/>
            </a:pPr>
            <a:endParaRPr lang="pt-BR" sz="2300" dirty="0">
              <a:ea typeface="Adobe Fan Heiti Std B" panose="020B0700000000000000" pitchFamily="34" charset="-128"/>
            </a:endParaRPr>
          </a:p>
          <a:p>
            <a:pPr marL="85725" lvl="1" algn="just">
              <a:spcBef>
                <a:spcPct val="50000"/>
              </a:spcBef>
              <a:defRPr/>
            </a:pPr>
            <a:endParaRPr lang="pt-BR" sz="2300" dirty="0">
              <a:solidFill>
                <a:srgbClr val="000000"/>
              </a:solidFill>
              <a:ea typeface="Adobe Fan Heiti Std B" panose="020B0700000000000000" pitchFamily="34" charset="-128"/>
            </a:endParaRPr>
          </a:p>
          <a:p>
            <a:pPr marL="85725" lvl="1" algn="just">
              <a:spcBef>
                <a:spcPct val="50000"/>
              </a:spcBef>
              <a:defRPr/>
            </a:pPr>
            <a:endParaRPr lang="pt-BR" sz="2300" dirty="0">
              <a:solidFill>
                <a:srgbClr val="000000"/>
              </a:solidFill>
              <a:ea typeface="Adobe Fan Heiti Std B" panose="020B0700000000000000" pitchFamily="34" charset="-128"/>
            </a:endParaRPr>
          </a:p>
          <a:p>
            <a:pPr marL="85725" lvl="1" algn="just">
              <a:spcBef>
                <a:spcPct val="50000"/>
              </a:spcBef>
              <a:defRPr/>
            </a:pPr>
            <a:endParaRPr lang="pt-BR" sz="2300" dirty="0">
              <a:solidFill>
                <a:srgbClr val="000000"/>
              </a:solidFill>
              <a:ea typeface="Adobe Fan Heiti Std B" panose="020B0700000000000000" pitchFamily="34" charset="-128"/>
            </a:endParaRPr>
          </a:p>
          <a:p>
            <a:pPr marL="85725" lvl="1" algn="just">
              <a:spcBef>
                <a:spcPct val="50000"/>
              </a:spcBef>
              <a:defRPr/>
            </a:pPr>
            <a:r>
              <a:rPr lang="pt-BR" sz="2300" dirty="0">
                <a:solidFill>
                  <a:srgbClr val="000000"/>
                </a:solidFill>
                <a:ea typeface="Adobe Fan Heiti Std B" panose="020B0700000000000000" pitchFamily="34" charset="-128"/>
              </a:rPr>
              <a:t>Impossível, portanto, estudar o homem sem estudar a sociedade e vice versa, e daí a vocação política das ciências sociais   (ZOON POLITIKÓN)</a:t>
            </a:r>
            <a:endParaRPr lang="pt-BR" sz="2400" dirty="0">
              <a:solidFill>
                <a:srgbClr val="000000"/>
              </a:solidFill>
              <a:ea typeface="Adobe Fan Heiti Std B" panose="020B0700000000000000" pitchFamily="34" charset="-128"/>
            </a:endParaRPr>
          </a:p>
        </p:txBody>
      </p:sp>
      <p:pic>
        <p:nvPicPr>
          <p:cNvPr id="6" name="Imagem 5" descr="dreamstime_s_2775343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6009" y="3111690"/>
            <a:ext cx="4311269" cy="2419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6009" y="4585630"/>
            <a:ext cx="6540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/>
              <a:t>Os</a:t>
            </a:r>
            <a:r>
              <a:rPr lang="en-US" sz="1200" dirty="0"/>
              <a:t> </a:t>
            </a:r>
            <a:r>
              <a:rPr lang="en-US" sz="1200" dirty="0" err="1"/>
              <a:t>dois</a:t>
            </a:r>
            <a:r>
              <a:rPr lang="en-US" sz="1200" dirty="0"/>
              <a:t> </a:t>
            </a:r>
            <a:r>
              <a:rPr lang="en-US" sz="1200" dirty="0" err="1"/>
              <a:t>métodos</a:t>
            </a:r>
            <a:r>
              <a:rPr lang="en-US" sz="1200" dirty="0"/>
              <a:t> e o </a:t>
            </a:r>
            <a:r>
              <a:rPr lang="en-US" sz="1200" dirty="0" err="1"/>
              <a:t>núcleo</a:t>
            </a:r>
            <a:r>
              <a:rPr lang="pt-BR" sz="1200" dirty="0"/>
              <a:t> </a:t>
            </a:r>
            <a:r>
              <a:rPr lang="en-US" sz="1200" dirty="0" err="1"/>
              <a:t>duro</a:t>
            </a:r>
            <a:r>
              <a:rPr lang="en-US" sz="1200" dirty="0"/>
              <a:t> da </a:t>
            </a:r>
            <a:r>
              <a:rPr lang="en-US" sz="1200" dirty="0" err="1"/>
              <a:t>teoria</a:t>
            </a:r>
            <a:r>
              <a:rPr lang="en-US" sz="1200" dirty="0"/>
              <a:t> </a:t>
            </a:r>
            <a:r>
              <a:rPr lang="en-US" sz="1200" dirty="0" err="1"/>
              <a:t>econômica</a:t>
            </a:r>
            <a:endParaRPr lang="pt-BR" sz="1200" dirty="0"/>
          </a:p>
          <a:p>
            <a:pPr algn="r"/>
            <a:r>
              <a:rPr lang="en-US" sz="1200" dirty="0"/>
              <a:t> </a:t>
            </a:r>
            <a:r>
              <a:rPr lang="en-US" sz="1200" dirty="0" err="1"/>
              <a:t>Luiz</a:t>
            </a:r>
            <a:r>
              <a:rPr lang="en-US" sz="1200" dirty="0"/>
              <a:t> Carlos </a:t>
            </a:r>
            <a:r>
              <a:rPr lang="en-US" sz="1200" dirty="0" err="1"/>
              <a:t>Bresser</a:t>
            </a:r>
            <a:r>
              <a:rPr lang="en-US" sz="1200" dirty="0"/>
              <a:t>-Pereira*</a:t>
            </a:r>
            <a:endParaRPr lang="pt-BR" sz="1200" dirty="0"/>
          </a:p>
          <a:p>
            <a:pPr algn="r"/>
            <a:r>
              <a:rPr lang="en-US" sz="1200" dirty="0" err="1"/>
              <a:t>Revista</a:t>
            </a:r>
            <a:r>
              <a:rPr lang="en-US" sz="1200" dirty="0"/>
              <a:t> de </a:t>
            </a:r>
            <a:r>
              <a:rPr lang="en-US" sz="1200" dirty="0" err="1"/>
              <a:t>Economia</a:t>
            </a:r>
            <a:r>
              <a:rPr lang="en-US" sz="1200" dirty="0"/>
              <a:t> </a:t>
            </a:r>
            <a:r>
              <a:rPr lang="en-US" sz="1200" dirty="0" err="1"/>
              <a:t>Política</a:t>
            </a:r>
            <a:r>
              <a:rPr lang="en-US" sz="1200" dirty="0"/>
              <a:t>, vol. 29, nº 2 (114), pp. 163-190, </a:t>
            </a:r>
            <a:r>
              <a:rPr lang="en-US" sz="1200" dirty="0" err="1"/>
              <a:t>abril-junho</a:t>
            </a:r>
            <a:r>
              <a:rPr lang="en-US" sz="1200" dirty="0"/>
              <a:t>/2009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06108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1835150" y="2482850"/>
            <a:ext cx="1608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dirty="0">
                <a:cs typeface="Times New Roman" charset="0"/>
              </a:rPr>
              <a:t>Mercantilismo</a:t>
            </a:r>
          </a:p>
          <a:p>
            <a:pPr algn="ctr"/>
            <a:r>
              <a:rPr lang="en-US" sz="1000" dirty="0" err="1">
                <a:cs typeface="Times New Roman" charset="0"/>
              </a:rPr>
              <a:t>Século</a:t>
            </a:r>
            <a:r>
              <a:rPr lang="en-US" sz="1000" dirty="0">
                <a:cs typeface="Times New Roman" charset="0"/>
              </a:rPr>
              <a:t>  XVI – XVII</a:t>
            </a:r>
          </a:p>
          <a:p>
            <a:pPr algn="ctr"/>
            <a:r>
              <a:rPr lang="en-US" sz="1600" dirty="0" err="1">
                <a:latin typeface="Times New Roman" charset="0"/>
                <a:cs typeface="Times New Roman" charset="0"/>
              </a:rPr>
              <a:t>Inglaterra</a:t>
            </a:r>
            <a:endParaRPr lang="pt-BR" sz="1600" dirty="0">
              <a:latin typeface="Times New Roman" charset="0"/>
              <a:cs typeface="Times New Roman" charset="0"/>
            </a:endParaRP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4716463" y="2482850"/>
            <a:ext cx="1287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>
                <a:cs typeface="Times New Roman" charset="0"/>
              </a:rPr>
              <a:t>Fisiocracia</a:t>
            </a:r>
          </a:p>
          <a:p>
            <a:pPr algn="ctr"/>
            <a:r>
              <a:rPr lang="en-US" sz="1000">
                <a:cs typeface="Times New Roman" charset="0"/>
              </a:rPr>
              <a:t>Século XVIII</a:t>
            </a:r>
          </a:p>
          <a:p>
            <a:pPr algn="ctr"/>
            <a:r>
              <a:rPr lang="en-US" sz="1600">
                <a:latin typeface="Times New Roman" charset="0"/>
                <a:cs typeface="Times New Roman" charset="0"/>
              </a:rPr>
              <a:t>França</a:t>
            </a:r>
            <a:endParaRPr 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276600" y="1268413"/>
            <a:ext cx="1350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dirty="0">
                <a:cs typeface="Times New Roman" charset="0"/>
              </a:rPr>
              <a:t>Escolástica</a:t>
            </a:r>
          </a:p>
          <a:p>
            <a:pPr algn="ctr"/>
            <a:r>
              <a:rPr lang="en-US" sz="1000" dirty="0" err="1">
                <a:cs typeface="Times New Roman" charset="0"/>
              </a:rPr>
              <a:t>Idade</a:t>
            </a:r>
            <a:r>
              <a:rPr lang="en-US" sz="1000" dirty="0">
                <a:cs typeface="Times New Roman" charset="0"/>
              </a:rPr>
              <a:t> </a:t>
            </a:r>
            <a:r>
              <a:rPr lang="en-US" sz="1000" dirty="0" err="1">
                <a:cs typeface="Times New Roman" charset="0"/>
              </a:rPr>
              <a:t>Média</a:t>
            </a:r>
            <a:endParaRPr lang="en-US" sz="1000" dirty="0">
              <a:cs typeface="Times New Roman" charset="0"/>
            </a:endParaRPr>
          </a:p>
          <a:p>
            <a:pPr algn="ctr"/>
            <a:endParaRPr lang="en-US" sz="1000" dirty="0">
              <a:cs typeface="Times New Roman" charset="0"/>
            </a:endParaRPr>
          </a:p>
          <a:p>
            <a:pPr algn="ctr"/>
            <a:r>
              <a:rPr lang="en-US" sz="1000" dirty="0">
                <a:cs typeface="Times New Roman" charset="0"/>
              </a:rPr>
              <a:t>S T AQUINO</a:t>
            </a:r>
            <a:endParaRPr lang="pt-BR" sz="1000" dirty="0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2876550" y="3203575"/>
            <a:ext cx="23606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>
                <a:cs typeface="Times New Roman" charset="0"/>
              </a:rPr>
              <a:t>Clássico</a:t>
            </a:r>
          </a:p>
          <a:p>
            <a:pPr algn="ctr"/>
            <a:r>
              <a:rPr lang="en-US" sz="1000">
                <a:cs typeface="Times New Roman" charset="0"/>
              </a:rPr>
              <a:t>Século XVIII  - XIX</a:t>
            </a:r>
          </a:p>
          <a:p>
            <a:pPr algn="ctr"/>
            <a:r>
              <a:rPr lang="en-US" sz="1000">
                <a:cs typeface="Times New Roman" charset="0"/>
              </a:rPr>
              <a:t>A  SMITH-D RICARDO- MALTHUS  </a:t>
            </a:r>
            <a:r>
              <a:rPr lang="pt-BR">
                <a:cs typeface="Times New Roman" charset="0"/>
              </a:rPr>
              <a:t> </a:t>
            </a:r>
            <a:endParaRPr lang="pt-BR">
              <a:latin typeface="Times New Roman" charset="0"/>
              <a:cs typeface="Times New Roman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835150" y="4005263"/>
            <a:ext cx="1120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>
                <a:cs typeface="Times New Roman" charset="0"/>
              </a:rPr>
              <a:t>Clássico </a:t>
            </a:r>
          </a:p>
          <a:p>
            <a:pPr algn="ctr"/>
            <a:r>
              <a:rPr lang="pt-BR">
                <a:cs typeface="Times New Roman" charset="0"/>
              </a:rPr>
              <a:t>Radical</a:t>
            </a:r>
          </a:p>
          <a:p>
            <a:pPr algn="ctr"/>
            <a:r>
              <a:rPr lang="en-US" sz="1000">
                <a:cs typeface="Times New Roman" charset="0"/>
              </a:rPr>
              <a:t>Século XIX</a:t>
            </a:r>
          </a:p>
          <a:p>
            <a:pPr algn="ctr"/>
            <a:r>
              <a:rPr lang="en-US" sz="1000">
                <a:latin typeface="Times New Roman" charset="0"/>
                <a:cs typeface="Times New Roman" charset="0"/>
              </a:rPr>
              <a:t>MARX</a:t>
            </a:r>
            <a:endParaRPr lang="pt-BR" sz="1000">
              <a:latin typeface="Times New Roman" charset="0"/>
              <a:cs typeface="Times New Roman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4868863" y="3995738"/>
            <a:ext cx="149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>
                <a:cs typeface="Times New Roman" charset="0"/>
              </a:rPr>
              <a:t>Neo clássico</a:t>
            </a:r>
          </a:p>
          <a:p>
            <a:pPr algn="ctr"/>
            <a:r>
              <a:rPr lang="en-US" sz="1000">
                <a:cs typeface="Times New Roman" charset="0"/>
              </a:rPr>
              <a:t>Século XIX - XX</a:t>
            </a:r>
            <a:endParaRPr lang="pt-BR" sz="1000">
              <a:latin typeface="Times New Roman" charset="0"/>
              <a:cs typeface="Times New Roman" charset="0"/>
            </a:endParaRP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6823075" y="4148138"/>
            <a:ext cx="97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dirty="0">
                <a:cs typeface="Times New Roman" charset="0"/>
              </a:rPr>
              <a:t>Keynes</a:t>
            </a:r>
          </a:p>
          <a:p>
            <a:pPr algn="ctr"/>
            <a:r>
              <a:rPr lang="en-US" sz="1000" dirty="0" err="1">
                <a:cs typeface="Times New Roman" charset="0"/>
              </a:rPr>
              <a:t>Século</a:t>
            </a:r>
            <a:r>
              <a:rPr lang="en-US" sz="1000" dirty="0">
                <a:cs typeface="Times New Roman" charset="0"/>
              </a:rPr>
              <a:t> XX</a:t>
            </a:r>
            <a:endParaRPr lang="pt-BR" sz="1000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5527675" y="4921250"/>
            <a:ext cx="239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i="1" u="sng">
                <a:cs typeface="Times New Roman" charset="0"/>
              </a:rPr>
              <a:t>S</a:t>
            </a:r>
            <a:r>
              <a:rPr lang="en-US" i="1" u="sng">
                <a:cs typeface="Times New Roman" charset="0"/>
              </a:rPr>
              <a:t>í</a:t>
            </a:r>
            <a:r>
              <a:rPr lang="pt-BR" i="1" u="sng">
                <a:cs typeface="Times New Roman" charset="0"/>
              </a:rPr>
              <a:t>ntese Neo Clássica</a:t>
            </a:r>
          </a:p>
          <a:p>
            <a:pPr algn="ctr"/>
            <a:r>
              <a:rPr lang="en-US" sz="1000">
                <a:cs typeface="Times New Roman" charset="0"/>
              </a:rPr>
              <a:t>Século XX</a:t>
            </a:r>
            <a:endParaRPr lang="pt-BR" sz="1000">
              <a:latin typeface="Times New Roman" charset="0"/>
              <a:cs typeface="Times New Roman" charset="0"/>
            </a:endParaRPr>
          </a:p>
        </p:txBody>
      </p:sp>
      <p:cxnSp>
        <p:nvCxnSpPr>
          <p:cNvPr id="11" name="Conector de seta reta 10"/>
          <p:cNvCxnSpPr>
            <a:stCxn id="8" idx="2"/>
            <a:endCxn id="9" idx="0"/>
          </p:cNvCxnSpPr>
          <p:nvPr/>
        </p:nvCxnSpPr>
        <p:spPr>
          <a:xfrm flipH="1">
            <a:off x="6723063" y="4672013"/>
            <a:ext cx="587375" cy="249237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5545138" y="4581525"/>
            <a:ext cx="395287" cy="360363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33525" y="5127923"/>
            <a:ext cx="3703638" cy="156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en-US" i="1" u="sng" dirty="0">
              <a:cs typeface="Times New Roman" charset="0"/>
            </a:endParaRPr>
          </a:p>
          <a:p>
            <a:endParaRPr lang="en-US" i="1" u="sng" dirty="0">
              <a:cs typeface="Times New Roman" charset="0"/>
            </a:endParaRPr>
          </a:p>
          <a:p>
            <a:endParaRPr lang="en-US" i="1" u="sng" dirty="0">
              <a:cs typeface="Times New Roman" charset="0"/>
            </a:endParaRPr>
          </a:p>
          <a:p>
            <a:r>
              <a:rPr lang="en-US" sz="1400" i="1" u="sng" dirty="0" err="1">
                <a:cs typeface="Times New Roman" charset="0"/>
              </a:rPr>
              <a:t>Economia</a:t>
            </a:r>
            <a:r>
              <a:rPr lang="en-US" sz="1400" i="1" u="sng" dirty="0">
                <a:cs typeface="Times New Roman" charset="0"/>
              </a:rPr>
              <a:t> </a:t>
            </a:r>
            <a:r>
              <a:rPr lang="en-US" sz="1400" i="1" u="sng" dirty="0" err="1">
                <a:cs typeface="Times New Roman" charset="0"/>
              </a:rPr>
              <a:t>Solidária</a:t>
            </a:r>
            <a:endParaRPr lang="en-US" sz="1400" i="1" u="sng" dirty="0">
              <a:cs typeface="Times New Roman" charset="0"/>
            </a:endParaRPr>
          </a:p>
          <a:p>
            <a:r>
              <a:rPr lang="en-US" sz="1400" i="1" dirty="0">
                <a:cs typeface="Times New Roman" charset="0"/>
              </a:rPr>
              <a:t>		</a:t>
            </a:r>
            <a:r>
              <a:rPr lang="en-US" sz="1400" i="1" u="sng" dirty="0" err="1">
                <a:cs typeface="Times New Roman" charset="0"/>
              </a:rPr>
              <a:t>Economia</a:t>
            </a:r>
            <a:r>
              <a:rPr lang="en-US" sz="1400" i="1" u="sng" dirty="0">
                <a:cs typeface="Times New Roman" charset="0"/>
              </a:rPr>
              <a:t> Social</a:t>
            </a:r>
          </a:p>
          <a:p>
            <a:r>
              <a:rPr lang="pt-BR" sz="1400" i="1" dirty="0">
                <a:cs typeface="Times New Roman" charset="0"/>
              </a:rPr>
              <a:t>				</a:t>
            </a:r>
            <a:r>
              <a:rPr lang="pt-BR" sz="1400" i="1" u="sng" dirty="0">
                <a:cs typeface="Times New Roman" charset="0"/>
              </a:rPr>
              <a:t>Economia Civil</a:t>
            </a:r>
          </a:p>
        </p:txBody>
      </p:sp>
      <p:sp>
        <p:nvSpPr>
          <p:cNvPr id="7181" name="CaixaDeTexto 19"/>
          <p:cNvSpPr txBox="1">
            <a:spLocks noChangeArrowheads="1"/>
          </p:cNvSpPr>
          <p:nvPr/>
        </p:nvSpPr>
        <p:spPr bwMode="auto">
          <a:xfrm>
            <a:off x="1835150" y="549275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História do Pensamento Econômico</a:t>
            </a:r>
            <a:endParaRPr lang="pt-BR" sz="2000"/>
          </a:p>
        </p:txBody>
      </p:sp>
      <p:sp>
        <p:nvSpPr>
          <p:cNvPr id="10" name="TextBox 9"/>
          <p:cNvSpPr txBox="1"/>
          <p:nvPr/>
        </p:nvSpPr>
        <p:spPr>
          <a:xfrm>
            <a:off x="4627563" y="1267065"/>
            <a:ext cx="4700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Por</a:t>
            </a:r>
            <a:r>
              <a:rPr lang="en-US" sz="1200" b="1" dirty="0"/>
              <a:t> </a:t>
            </a:r>
            <a:r>
              <a:rPr lang="en-US" sz="1200" b="1" dirty="0" err="1"/>
              <a:t>pecados</a:t>
            </a:r>
            <a:r>
              <a:rPr lang="en-US" sz="1200" b="1" dirty="0"/>
              <a:t> </a:t>
            </a:r>
            <a:r>
              <a:rPr lang="en-US" sz="1200" b="1" dirty="0" err="1"/>
              <a:t>cometidos</a:t>
            </a:r>
            <a:r>
              <a:rPr lang="en-US" sz="1200" b="1" dirty="0"/>
              <a:t> </a:t>
            </a:r>
            <a:r>
              <a:rPr lang="en-US" sz="1200" b="1" dirty="0" err="1"/>
              <a:t>na</a:t>
            </a:r>
            <a:r>
              <a:rPr lang="en-US" sz="1200" b="1" dirty="0"/>
              <a:t> </a:t>
            </a:r>
            <a:r>
              <a:rPr lang="en-US" sz="1200" b="1" dirty="0" err="1"/>
              <a:t>compra</a:t>
            </a:r>
            <a:r>
              <a:rPr lang="en-US" sz="1200" b="1" dirty="0"/>
              <a:t> e </a:t>
            </a:r>
            <a:r>
              <a:rPr lang="en-US" sz="1200" b="1" dirty="0" err="1"/>
              <a:t>venda</a:t>
            </a:r>
            <a:endParaRPr lang="en-US" sz="1200" b="1" dirty="0"/>
          </a:p>
          <a:p>
            <a:r>
              <a:rPr lang="en-US" sz="1200" b="1" dirty="0"/>
              <a:t>Summa </a:t>
            </a:r>
            <a:r>
              <a:rPr lang="en-US" sz="1200" b="1" dirty="0" err="1"/>
              <a:t>Theologica</a:t>
            </a:r>
            <a:r>
              <a:rPr lang="en-US" sz="1200" b="1" dirty="0"/>
              <a:t>, de São </a:t>
            </a:r>
            <a:r>
              <a:rPr lang="en-US" sz="1200" b="1" dirty="0" err="1"/>
              <a:t>Tomás</a:t>
            </a:r>
            <a:r>
              <a:rPr lang="en-US" sz="1200" b="1" dirty="0"/>
              <a:t> de Aquino, [1947], </a:t>
            </a:r>
          </a:p>
          <a:p>
            <a:r>
              <a:rPr lang="en-US" sz="1200" b="1" i="1" dirty="0"/>
              <a:t>A </a:t>
            </a:r>
            <a:r>
              <a:rPr lang="en-US" sz="1200" b="1" i="1" dirty="0" err="1"/>
              <a:t>Teoria</a:t>
            </a:r>
            <a:r>
              <a:rPr lang="en-US" sz="1200" b="1" i="1" dirty="0"/>
              <a:t> do </a:t>
            </a:r>
            <a:r>
              <a:rPr lang="en-US" sz="1200" b="1" i="1" dirty="0" err="1"/>
              <a:t>preço</a:t>
            </a:r>
            <a:r>
              <a:rPr lang="en-US" sz="1200" b="1" i="1" dirty="0"/>
              <a:t> </a:t>
            </a:r>
            <a:r>
              <a:rPr lang="en-US" sz="1200" b="1" i="1" dirty="0" err="1"/>
              <a:t>justo</a:t>
            </a:r>
            <a:endParaRPr lang="en-US" sz="1200" b="1" i="1" dirty="0"/>
          </a:p>
          <a:p>
            <a:r>
              <a:rPr lang="en-US" sz="1200" b="1" i="1" dirty="0"/>
              <a:t>sacred-</a:t>
            </a:r>
            <a:r>
              <a:rPr lang="en-US" sz="1200" b="1" i="1" dirty="0" err="1"/>
              <a:t>texts.com</a:t>
            </a:r>
            <a:endParaRPr lang="en-US" sz="1200" i="1" dirty="0"/>
          </a:p>
        </p:txBody>
      </p:sp>
      <p:sp>
        <p:nvSpPr>
          <p:cNvPr id="16" name="Retângulo 7"/>
          <p:cNvSpPr>
            <a:spLocks noChangeArrowheads="1"/>
          </p:cNvSpPr>
          <p:nvPr/>
        </p:nvSpPr>
        <p:spPr bwMode="auto">
          <a:xfrm>
            <a:off x="5679738" y="5539902"/>
            <a:ext cx="2247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x-none" i="1" u="sng" dirty="0">
                <a:cs typeface="Times New Roman" charset="0"/>
              </a:rPr>
              <a:t>Economia Neo liberal</a:t>
            </a:r>
            <a:endParaRPr lang="pt-BR" sz="1000" i="1" u="sng" dirty="0">
              <a:latin typeface="Times New Roman" charset="0"/>
              <a:cs typeface="Times New Roman" charset="0"/>
            </a:endParaRPr>
          </a:p>
        </p:txBody>
      </p:sp>
      <p:sp>
        <p:nvSpPr>
          <p:cNvPr id="18" name="Retângulo 7"/>
          <p:cNvSpPr>
            <a:spLocks noChangeArrowheads="1"/>
          </p:cNvSpPr>
          <p:nvPr/>
        </p:nvSpPr>
        <p:spPr bwMode="auto">
          <a:xfrm>
            <a:off x="5344502" y="6186190"/>
            <a:ext cx="9935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x-none" i="1" u="sng" dirty="0">
                <a:cs typeface="Times New Roman" charset="0"/>
              </a:rPr>
              <a:t>CRISES?</a:t>
            </a:r>
            <a:endParaRPr lang="pt-BR" sz="1000" i="1" u="sng" dirty="0">
              <a:latin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1837" y="1567157"/>
            <a:ext cx="1270094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Feudalismo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Mercantilismo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Capitalismo</a:t>
            </a:r>
            <a:endParaRPr lang="en-US" sz="1400" dirty="0"/>
          </a:p>
          <a:p>
            <a:r>
              <a:rPr lang="en-US" sz="1400" dirty="0" err="1"/>
              <a:t>nascente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Capitalismo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Capitalismo</a:t>
            </a:r>
            <a:r>
              <a:rPr lang="en-US" sz="1400" dirty="0"/>
              <a:t> </a:t>
            </a:r>
            <a:r>
              <a:rPr lang="en-US" sz="1400" dirty="0" err="1"/>
              <a:t>monopolista</a:t>
            </a:r>
            <a:r>
              <a:rPr lang="en-US" sz="1400" dirty="0"/>
              <a:t>/</a:t>
            </a:r>
            <a:r>
              <a:rPr lang="en-US" sz="1400" dirty="0" err="1"/>
              <a:t>estado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4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9" grpId="0"/>
      <p:bldP spid="16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692150"/>
            <a:ext cx="7670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CaixaDeTexto 2"/>
          <p:cNvSpPr txBox="1">
            <a:spLocks noChangeArrowheads="1"/>
          </p:cNvSpPr>
          <p:nvPr/>
        </p:nvSpPr>
        <p:spPr bwMode="auto">
          <a:xfrm>
            <a:off x="4284663" y="333375"/>
            <a:ext cx="3024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CRISE?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9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>
                <a:latin typeface="Arial" charset="0"/>
              </a:rPr>
              <a:t>Emprego</a:t>
            </a:r>
            <a:r>
              <a:rPr lang="en-US" sz="1800" dirty="0">
                <a:latin typeface="Arial" charset="0"/>
              </a:rPr>
              <a:t> e </a:t>
            </a:r>
            <a:r>
              <a:rPr lang="en-US" sz="1800" dirty="0" err="1">
                <a:latin typeface="Arial" charset="0"/>
              </a:rPr>
              <a:t>Desemprego</a:t>
            </a:r>
            <a:r>
              <a:rPr lang="en-US" sz="1800" dirty="0">
                <a:latin typeface="Arial" charset="0"/>
              </a:rPr>
              <a:t> (</a:t>
            </a:r>
            <a:r>
              <a:rPr lang="en-US" sz="1800" dirty="0" err="1">
                <a:latin typeface="Arial" charset="0"/>
              </a:rPr>
              <a:t>Brasil</a:t>
            </a:r>
            <a:r>
              <a:rPr lang="en-US" sz="1800" dirty="0">
                <a:latin typeface="Arial" charset="0"/>
              </a:rPr>
              <a:t>)</a:t>
            </a:r>
            <a:endParaRPr lang="pt-BR" sz="1800" dirty="0">
              <a:latin typeface="Arial" charset="0"/>
            </a:endParaRPr>
          </a:p>
        </p:txBody>
      </p:sp>
      <p:sp>
        <p:nvSpPr>
          <p:cNvPr id="10242" name="CaixaDeTexto 2"/>
          <p:cNvSpPr txBox="1">
            <a:spLocks noChangeArrowheads="1"/>
          </p:cNvSpPr>
          <p:nvPr/>
        </p:nvSpPr>
        <p:spPr bwMode="auto">
          <a:xfrm>
            <a:off x="611188" y="908050"/>
            <a:ext cx="77057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b="1" dirty="0"/>
          </a:p>
          <a:p>
            <a:pPr lvl="1" eaLnBrk="1" hangingPunct="1"/>
            <a:r>
              <a:rPr lang="en-US" sz="2000" b="1" dirty="0"/>
              <a:t>Pop – 190 MM</a:t>
            </a:r>
          </a:p>
          <a:p>
            <a:pPr lvl="1" eaLnBrk="1" hangingPunct="1"/>
            <a:r>
              <a:rPr lang="en-US" sz="2000" b="1" dirty="0"/>
              <a:t>PEA – 120 MM</a:t>
            </a:r>
          </a:p>
          <a:p>
            <a:pPr lvl="1" eaLnBrk="1" hangingPunct="1"/>
            <a:r>
              <a:rPr lang="en-US" sz="2000" b="1" dirty="0"/>
              <a:t>PEA </a:t>
            </a:r>
            <a:r>
              <a:rPr lang="en-US" sz="2000" b="1" dirty="0" err="1"/>
              <a:t>formais</a:t>
            </a:r>
            <a:r>
              <a:rPr lang="en-US" sz="2000" b="1" dirty="0"/>
              <a:t> (</a:t>
            </a:r>
            <a:r>
              <a:rPr lang="en-US" sz="2000" b="1" dirty="0" err="1"/>
              <a:t>inclui</a:t>
            </a:r>
            <a:r>
              <a:rPr lang="en-US" sz="2000" b="1" dirty="0"/>
              <a:t> </a:t>
            </a:r>
            <a:r>
              <a:rPr lang="en-US" sz="2000" b="1" dirty="0" err="1"/>
              <a:t>os</a:t>
            </a:r>
            <a:r>
              <a:rPr lang="en-US" sz="2000" b="1" dirty="0"/>
              <a:t> </a:t>
            </a:r>
            <a:r>
              <a:rPr lang="en-US" sz="2000" b="1" dirty="0" err="1"/>
              <a:t>terceirizados</a:t>
            </a:r>
            <a:r>
              <a:rPr lang="en-US" sz="2000" b="1" dirty="0"/>
              <a:t>) – 60 MM</a:t>
            </a:r>
          </a:p>
          <a:p>
            <a:pPr lvl="1" eaLnBrk="1" hangingPunct="1"/>
            <a:r>
              <a:rPr lang="en-US" sz="2000" b="1" dirty="0"/>
              <a:t>PEA </a:t>
            </a:r>
            <a:r>
              <a:rPr lang="en-US" sz="2000" b="1" dirty="0" err="1"/>
              <a:t>informais</a:t>
            </a:r>
            <a:r>
              <a:rPr lang="en-US" sz="2000" b="1" dirty="0"/>
              <a:t> – 40 MM</a:t>
            </a:r>
          </a:p>
          <a:p>
            <a:pPr lvl="1" eaLnBrk="1" hangingPunct="1"/>
            <a:r>
              <a:rPr lang="en-US" sz="2000" b="1" dirty="0" err="1"/>
              <a:t>Desemprego</a:t>
            </a:r>
            <a:r>
              <a:rPr lang="en-US" sz="2000" b="1" dirty="0"/>
              <a:t> – 20 MM (</a:t>
            </a:r>
            <a:r>
              <a:rPr lang="en-US" sz="2000" b="1" dirty="0" err="1"/>
              <a:t>Oculto</a:t>
            </a:r>
            <a:r>
              <a:rPr lang="en-US" sz="2000" b="1" dirty="0"/>
              <a:t>, </a:t>
            </a:r>
            <a:r>
              <a:rPr lang="en-US" sz="2000" b="1" dirty="0" err="1"/>
              <a:t>Desalento</a:t>
            </a:r>
            <a:r>
              <a:rPr lang="en-US" sz="2000" b="1" dirty="0"/>
              <a:t>!?)</a:t>
            </a:r>
          </a:p>
          <a:p>
            <a:pPr lvl="1" eaLnBrk="1" hangingPunct="1"/>
            <a:r>
              <a:rPr lang="en-US" sz="2000" b="1" dirty="0" err="1"/>
              <a:t>Pobreza</a:t>
            </a:r>
            <a:r>
              <a:rPr lang="en-US" sz="2000" b="1" dirty="0"/>
              <a:t> </a:t>
            </a:r>
            <a:r>
              <a:rPr lang="en-US" sz="2000" b="1" dirty="0" err="1"/>
              <a:t>Extrema</a:t>
            </a:r>
            <a:r>
              <a:rPr lang="en-US" sz="2000" b="1" dirty="0"/>
              <a:t> – 14 MM </a:t>
            </a:r>
            <a:r>
              <a:rPr lang="en-US" sz="2000" b="1" dirty="0" err="1"/>
              <a:t>familias</a:t>
            </a:r>
            <a:r>
              <a:rPr lang="en-US" sz="2000" b="1" dirty="0"/>
              <a:t> (&lt; 50 US$/</a:t>
            </a:r>
            <a:r>
              <a:rPr lang="en-US" sz="2000" b="1" dirty="0" err="1"/>
              <a:t>mês</a:t>
            </a:r>
            <a:r>
              <a:rPr lang="en-US" sz="2000" b="1" dirty="0"/>
              <a:t> </a:t>
            </a:r>
            <a:r>
              <a:rPr lang="en-US" sz="2000" b="1" dirty="0" err="1"/>
              <a:t>familia</a:t>
            </a:r>
            <a:r>
              <a:rPr lang="en-US" sz="2000" b="1" dirty="0"/>
              <a:t>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pt-BR" dirty="0"/>
          </a:p>
        </p:txBody>
      </p:sp>
      <p:sp>
        <p:nvSpPr>
          <p:cNvPr id="2" name="TextBox 1"/>
          <p:cNvSpPr txBox="1"/>
          <p:nvPr/>
        </p:nvSpPr>
        <p:spPr>
          <a:xfrm>
            <a:off x="281172" y="3194007"/>
            <a:ext cx="2610708" cy="350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IBGE, </a:t>
            </a:r>
            <a:r>
              <a:rPr lang="en-US" sz="1200" dirty="0" err="1"/>
              <a:t>desempregado</a:t>
            </a:r>
            <a:r>
              <a:rPr lang="en-US" sz="1200" dirty="0"/>
              <a:t> </a:t>
            </a:r>
            <a:r>
              <a:rPr lang="en-US" sz="1200" dirty="0" err="1"/>
              <a:t>é</a:t>
            </a:r>
            <a:endParaRPr lang="en-US" sz="1200" dirty="0"/>
          </a:p>
          <a:p>
            <a:r>
              <a:rPr lang="en-US" sz="1200" dirty="0" err="1"/>
              <a:t>toda</a:t>
            </a:r>
            <a:r>
              <a:rPr lang="en-US" sz="1200" dirty="0"/>
              <a:t> </a:t>
            </a:r>
            <a:r>
              <a:rPr lang="en-US" sz="1200" dirty="0" err="1"/>
              <a:t>pessoa</a:t>
            </a:r>
            <a:r>
              <a:rPr lang="en-US" sz="1200" dirty="0"/>
              <a:t> com 16 </a:t>
            </a:r>
            <a:r>
              <a:rPr lang="en-US" sz="1200" dirty="0" err="1"/>
              <a:t>anos</a:t>
            </a:r>
            <a:r>
              <a:rPr lang="en-US" sz="1200" dirty="0"/>
              <a:t>, </a:t>
            </a:r>
            <a:r>
              <a:rPr lang="en-US" sz="1200" dirty="0" err="1"/>
              <a:t>ou</a:t>
            </a:r>
            <a:r>
              <a:rPr lang="en-US" sz="1200" dirty="0"/>
              <a:t> </a:t>
            </a:r>
            <a:r>
              <a:rPr lang="en-US" sz="1200" dirty="0" err="1"/>
              <a:t>mais</a:t>
            </a:r>
            <a:r>
              <a:rPr lang="en-US" sz="1200" dirty="0"/>
              <a:t>, </a:t>
            </a:r>
            <a:r>
              <a:rPr lang="en-US" sz="1200" dirty="0" err="1"/>
              <a:t>que</a:t>
            </a:r>
            <a:r>
              <a:rPr lang="en-US" sz="1200" dirty="0"/>
              <a:t> </a:t>
            </a:r>
            <a:r>
              <a:rPr lang="en-US" sz="1200" dirty="0" err="1"/>
              <a:t>durante</a:t>
            </a:r>
            <a:r>
              <a:rPr lang="en-US" sz="1200" dirty="0"/>
              <a:t> a </a:t>
            </a:r>
            <a:r>
              <a:rPr lang="en-US" sz="1200" dirty="0" err="1"/>
              <a:t>semana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 </a:t>
            </a:r>
            <a:r>
              <a:rPr lang="en-US" sz="1200" dirty="0" err="1"/>
              <a:t>que</a:t>
            </a:r>
            <a:r>
              <a:rPr lang="en-US" sz="1200" dirty="0"/>
              <a:t> se fez a </a:t>
            </a:r>
            <a:r>
              <a:rPr lang="en-US" sz="1200" dirty="0" err="1"/>
              <a:t>pesquisa</a:t>
            </a:r>
            <a:r>
              <a:rPr lang="en-US" sz="1200" dirty="0"/>
              <a:t> </a:t>
            </a:r>
            <a:r>
              <a:rPr lang="en-US" sz="1200" dirty="0" err="1"/>
              <a:t>tomou</a:t>
            </a:r>
            <a:r>
              <a:rPr lang="en-US" sz="1200" dirty="0"/>
              <a:t> </a:t>
            </a:r>
            <a:r>
              <a:rPr lang="en-US" sz="1200" dirty="0" err="1"/>
              <a:t>medidas</a:t>
            </a:r>
            <a:endParaRPr lang="en-US" sz="1200" dirty="0"/>
          </a:p>
          <a:p>
            <a:r>
              <a:rPr lang="en-US" sz="1200" dirty="0" err="1"/>
              <a:t>para</a:t>
            </a:r>
            <a:r>
              <a:rPr lang="en-US" sz="1200" dirty="0"/>
              <a:t> </a:t>
            </a:r>
            <a:r>
              <a:rPr lang="en-US" sz="1200" dirty="0" err="1"/>
              <a:t>procurar</a:t>
            </a:r>
            <a:r>
              <a:rPr lang="en-US" sz="1200" dirty="0"/>
              <a:t> </a:t>
            </a:r>
            <a:r>
              <a:rPr lang="en-US" sz="1200" dirty="0" err="1"/>
              <a:t>trabalho</a:t>
            </a:r>
            <a:r>
              <a:rPr lang="en-US" sz="1200" dirty="0"/>
              <a:t> </a:t>
            </a:r>
            <a:r>
              <a:rPr lang="en-US" sz="1200" dirty="0" err="1"/>
              <a:t>ou</a:t>
            </a:r>
            <a:r>
              <a:rPr lang="en-US" sz="1200" dirty="0"/>
              <a:t> </a:t>
            </a:r>
            <a:r>
              <a:rPr lang="en-US" sz="1200" dirty="0" err="1"/>
              <a:t>que</a:t>
            </a:r>
            <a:r>
              <a:rPr lang="en-US" sz="1200" dirty="0"/>
              <a:t> </a:t>
            </a:r>
            <a:r>
              <a:rPr lang="en-US" sz="1200" dirty="0" err="1"/>
              <a:t>procurou</a:t>
            </a:r>
            <a:r>
              <a:rPr lang="en-US" sz="1200" dirty="0"/>
              <a:t> </a:t>
            </a:r>
            <a:r>
              <a:rPr lang="en-US" sz="1200" dirty="0" err="1"/>
              <a:t>estabelecer</a:t>
            </a:r>
            <a:r>
              <a:rPr lang="en-US" sz="1200" dirty="0"/>
              <a:t>-se </a:t>
            </a:r>
            <a:r>
              <a:rPr lang="en-US" sz="1200" dirty="0" err="1"/>
              <a:t>durante</a:t>
            </a:r>
            <a:r>
              <a:rPr lang="en-US" sz="1200" dirty="0"/>
              <a:t> a </a:t>
            </a:r>
            <a:r>
              <a:rPr lang="en-US" sz="1200" dirty="0" err="1"/>
              <a:t>semana</a:t>
            </a:r>
            <a:r>
              <a:rPr lang="en-US" sz="1200" dirty="0"/>
              <a:t> </a:t>
            </a:r>
            <a:r>
              <a:rPr lang="en-US" sz="1200" dirty="0" err="1"/>
              <a:t>precedente</a:t>
            </a:r>
            <a:endParaRPr lang="en-US" sz="1200" dirty="0"/>
          </a:p>
          <a:p>
            <a:endParaRPr lang="it-IT" sz="1200" dirty="0"/>
          </a:p>
          <a:p>
            <a:r>
              <a:rPr lang="it-IT" sz="1200" dirty="0"/>
              <a:t>DIEESE, </a:t>
            </a:r>
            <a:r>
              <a:rPr lang="it-IT" sz="1200" dirty="0" err="1"/>
              <a:t>utiliza</a:t>
            </a:r>
            <a:r>
              <a:rPr lang="it-IT" sz="1200" dirty="0"/>
              <a:t> </a:t>
            </a:r>
            <a:r>
              <a:rPr lang="it-IT" sz="1200" dirty="0" err="1"/>
              <a:t>um</a:t>
            </a:r>
            <a:r>
              <a:rPr lang="it-IT" sz="1200" dirty="0"/>
              <a:t> </a:t>
            </a:r>
            <a:r>
              <a:rPr lang="it-IT" sz="1200" dirty="0" err="1"/>
              <a:t>prazo</a:t>
            </a:r>
            <a:r>
              <a:rPr lang="it-IT" sz="1200" dirty="0"/>
              <a:t> de </a:t>
            </a:r>
            <a:r>
              <a:rPr lang="it-IT" sz="1200" dirty="0" err="1"/>
              <a:t>trinta</a:t>
            </a:r>
            <a:r>
              <a:rPr lang="it-IT" sz="1200" dirty="0"/>
              <a:t> </a:t>
            </a:r>
            <a:r>
              <a:rPr lang="it-IT" sz="1200" dirty="0" err="1"/>
              <a:t>dias</a:t>
            </a:r>
            <a:r>
              <a:rPr lang="it-IT" sz="1200" dirty="0"/>
              <a:t>, </a:t>
            </a:r>
            <a:r>
              <a:rPr lang="it-IT" sz="1200" dirty="0" err="1"/>
              <a:t>além</a:t>
            </a:r>
            <a:r>
              <a:rPr lang="it-IT" sz="1200" dirty="0"/>
              <a:t> de </a:t>
            </a:r>
            <a:r>
              <a:rPr lang="it-IT" sz="1200" dirty="0" err="1"/>
              <a:t>incluir</a:t>
            </a:r>
            <a:r>
              <a:rPr lang="it-IT" sz="1200" dirty="0"/>
              <a:t> o </a:t>
            </a:r>
            <a:r>
              <a:rPr lang="it-IT" sz="1200" dirty="0" err="1"/>
              <a:t>desemprego</a:t>
            </a:r>
            <a:r>
              <a:rPr lang="it-IT" sz="1200" dirty="0"/>
              <a:t> </a:t>
            </a:r>
            <a:r>
              <a:rPr lang="it-IT" sz="1200" dirty="0" err="1"/>
              <a:t>oculto</a:t>
            </a:r>
            <a:r>
              <a:rPr lang="it-IT" sz="1200" dirty="0"/>
              <a:t>, </a:t>
            </a:r>
            <a:r>
              <a:rPr lang="it-IT" sz="1200" dirty="0" err="1"/>
              <a:t>representado</a:t>
            </a:r>
            <a:r>
              <a:rPr lang="it-IT" sz="1200" dirty="0"/>
              <a:t> pelo </a:t>
            </a:r>
            <a:r>
              <a:rPr lang="it-IT" sz="1200" dirty="0" err="1"/>
              <a:t>trabalho</a:t>
            </a:r>
            <a:endParaRPr lang="it-IT" sz="1200" dirty="0"/>
          </a:p>
          <a:p>
            <a:r>
              <a:rPr lang="it-IT" sz="1200" dirty="0" err="1"/>
              <a:t>precário</a:t>
            </a:r>
            <a:r>
              <a:rPr lang="it-IT" sz="1200" dirty="0"/>
              <a:t> e </a:t>
            </a:r>
            <a:r>
              <a:rPr lang="it-IT" sz="1200" dirty="0" err="1"/>
              <a:t>desalento</a:t>
            </a:r>
            <a:r>
              <a:rPr lang="it-IT" sz="1200" dirty="0"/>
              <a:t>. </a:t>
            </a:r>
            <a:r>
              <a:rPr lang="it-IT" sz="1200" dirty="0" err="1"/>
              <a:t>Assim</a:t>
            </a:r>
            <a:r>
              <a:rPr lang="it-IT" sz="1200" dirty="0"/>
              <a:t>, a </a:t>
            </a:r>
            <a:r>
              <a:rPr lang="it-IT" sz="1200" dirty="0" err="1"/>
              <a:t>porcentagem</a:t>
            </a:r>
            <a:r>
              <a:rPr lang="it-IT" sz="1200" dirty="0"/>
              <a:t> de </a:t>
            </a:r>
            <a:r>
              <a:rPr lang="it-IT" sz="1200" dirty="0" err="1"/>
              <a:t>pessoas</a:t>
            </a:r>
            <a:r>
              <a:rPr lang="it-IT" sz="1200" dirty="0"/>
              <a:t> </a:t>
            </a:r>
            <a:r>
              <a:rPr lang="it-IT" sz="1200" dirty="0" err="1"/>
              <a:t>desocupadas</a:t>
            </a:r>
            <a:r>
              <a:rPr lang="it-IT" sz="1200" dirty="0"/>
              <a:t> </a:t>
            </a:r>
            <a:r>
              <a:rPr lang="it-IT" sz="1200" dirty="0" err="1"/>
              <a:t>em</a:t>
            </a:r>
            <a:r>
              <a:rPr lang="it-IT" sz="1200" dirty="0"/>
              <a:t> </a:t>
            </a:r>
            <a:r>
              <a:rPr lang="it-IT" sz="1200" dirty="0" err="1"/>
              <a:t>relação</a:t>
            </a:r>
            <a:r>
              <a:rPr lang="it-IT" sz="1200" dirty="0"/>
              <a:t> </a:t>
            </a:r>
            <a:r>
              <a:rPr lang="it-IT" sz="1200" dirty="0" err="1"/>
              <a:t>ao</a:t>
            </a:r>
            <a:r>
              <a:rPr lang="it-IT" sz="1200" dirty="0"/>
              <a:t> </a:t>
            </a:r>
            <a:r>
              <a:rPr lang="it-IT" sz="1200" dirty="0" err="1"/>
              <a:t>total</a:t>
            </a:r>
            <a:r>
              <a:rPr lang="it-IT" sz="1200" dirty="0"/>
              <a:t> da </a:t>
            </a:r>
            <a:r>
              <a:rPr lang="it-IT" sz="1200" dirty="0" err="1"/>
              <a:t>população</a:t>
            </a:r>
            <a:endParaRPr lang="it-IT" sz="1200" dirty="0"/>
          </a:p>
          <a:p>
            <a:r>
              <a:rPr lang="it-IT" sz="1200" dirty="0" err="1"/>
              <a:t>ativa</a:t>
            </a:r>
            <a:r>
              <a:rPr lang="it-IT" sz="1200" dirty="0"/>
              <a:t>, </a:t>
            </a:r>
            <a:r>
              <a:rPr lang="it-IT" sz="1200" dirty="0" err="1"/>
              <a:t>ou</a:t>
            </a:r>
            <a:r>
              <a:rPr lang="it-IT" sz="1200" dirty="0"/>
              <a:t> </a:t>
            </a:r>
            <a:r>
              <a:rPr lang="it-IT" sz="1200" dirty="0" err="1"/>
              <a:t>seja</a:t>
            </a:r>
            <a:r>
              <a:rPr lang="it-IT" sz="1200" dirty="0"/>
              <a:t>, </a:t>
            </a:r>
            <a:r>
              <a:rPr lang="it-IT" sz="1200" dirty="0" err="1"/>
              <a:t>ocupados</a:t>
            </a:r>
            <a:r>
              <a:rPr lang="it-IT" sz="1200" dirty="0"/>
              <a:t> mais </a:t>
            </a:r>
            <a:r>
              <a:rPr lang="it-IT" sz="1200" dirty="0" err="1"/>
              <a:t>desempregados</a:t>
            </a:r>
            <a:r>
              <a:rPr lang="it-IT" sz="1200" dirty="0"/>
              <a:t>, </a:t>
            </a:r>
            <a:r>
              <a:rPr lang="it-IT" sz="1200" dirty="0" err="1"/>
              <a:t>é</a:t>
            </a:r>
            <a:r>
              <a:rPr lang="it-IT" sz="1200" dirty="0"/>
              <a:t> </a:t>
            </a:r>
            <a:r>
              <a:rPr lang="it-IT" sz="1200" dirty="0" err="1"/>
              <a:t>conhecida</a:t>
            </a:r>
            <a:r>
              <a:rPr lang="it-IT" sz="1200" dirty="0"/>
              <a:t> </a:t>
            </a:r>
            <a:r>
              <a:rPr lang="it-IT" sz="1200" dirty="0" err="1"/>
              <a:t>como</a:t>
            </a:r>
            <a:r>
              <a:rPr lang="it-IT" sz="1200" dirty="0"/>
              <a:t> </a:t>
            </a:r>
            <a:r>
              <a:rPr lang="it-IT" sz="1200" dirty="0" err="1"/>
              <a:t>taxa</a:t>
            </a:r>
            <a:r>
              <a:rPr lang="it-IT" sz="1200" dirty="0"/>
              <a:t> de </a:t>
            </a:r>
            <a:r>
              <a:rPr lang="it-IT" sz="1200" dirty="0" err="1"/>
              <a:t>desemprego</a:t>
            </a:r>
            <a:r>
              <a:rPr lang="it-IT" sz="1200" dirty="0"/>
              <a:t>.</a:t>
            </a:r>
            <a:endParaRPr lang="en-US" sz="1200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3017614" y="3194007"/>
          <a:ext cx="5079651" cy="308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9290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2907</TotalTime>
  <Words>865</Words>
  <Application>Microsoft Macintosh PowerPoint</Application>
  <PresentationFormat>On-screen Show (4:3)</PresentationFormat>
  <Paragraphs>258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Georgia</vt:lpstr>
      <vt:lpstr>Times New Roman</vt:lpstr>
      <vt:lpstr>Trebuchet MS</vt:lpstr>
      <vt:lpstr>Verdana</vt:lpstr>
      <vt:lpstr>Slipstream</vt:lpstr>
      <vt:lpstr>PowerPoint Presentation</vt:lpstr>
      <vt:lpstr>Engenharia de Produção  (Prof. Mesquita)</vt:lpstr>
      <vt:lpstr>Delimitação da área de Interesse (Áreas do conhecimento envolvidas com a gestão de custos e rentabilidade)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Emprego e Desemprego (Brasil)</vt:lpstr>
      <vt:lpstr>PowerPoint Presentation</vt:lpstr>
      <vt:lpstr>PowerPoint Presentation</vt:lpstr>
      <vt:lpstr>PowerPoint Presentation</vt:lpstr>
      <vt:lpstr>Livros recomendados   Preços, Orçamentos  e Custos Industriais – POC Engenharia Econômica e Finanças  Economia de Empresas (Prof. Israel Brunstein)  </vt:lpstr>
      <vt:lpstr>PowerPoint Presentation</vt:lpstr>
      <vt:lpstr>PowerPoint Presentation</vt:lpstr>
      <vt:lpstr>PowerPoint Presentation</vt:lpstr>
      <vt:lpstr>PowerPoint Presentation</vt:lpstr>
    </vt:vector>
  </TitlesOfParts>
  <Company>Departamento de Engenharia de Produção da Escola Politecnica da 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Reinaldo  Pacheco</dc:creator>
  <cp:lastModifiedBy>Reinaldo Pacheco da Costa</cp:lastModifiedBy>
  <cp:revision>93</cp:revision>
  <dcterms:created xsi:type="dcterms:W3CDTF">2013-08-22T12:25:38Z</dcterms:created>
  <dcterms:modified xsi:type="dcterms:W3CDTF">2019-08-02T12:57:38Z</dcterms:modified>
</cp:coreProperties>
</file>