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90" r:id="rId21"/>
    <p:sldId id="289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1" r:id="rId32"/>
    <p:sldId id="292" r:id="rId33"/>
    <p:sldId id="293" r:id="rId34"/>
    <p:sldId id="283" r:id="rId35"/>
    <p:sldId id="285" r:id="rId36"/>
    <p:sldId id="284" r:id="rId37"/>
    <p:sldId id="286" r:id="rId38"/>
    <p:sldId id="287" r:id="rId39"/>
    <p:sldId id="294" r:id="rId40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/>
    <p:restoredTop sz="94697"/>
  </p:normalViewPr>
  <p:slideViewPr>
    <p:cSldViewPr snapToGrid="0">
      <p:cViewPr varScale="1">
        <p:scale>
          <a:sx n="108" d="100"/>
          <a:sy n="108" d="100"/>
        </p:scale>
        <p:origin x="18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Teorias econômicas de desenvolvimento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pt-BR"/>
              <a:t>Helena Ribeiro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Desenvolvimento Sustentável</a:t>
            </a:r>
            <a:endParaRPr sz="2200"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pt-BR" sz="1760" b="1" dirty="0"/>
              <a:t>PONTOS FORTES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Permite uma rejeição da contradição entre desenvolvimento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econômico e a proteção ambiental.</a:t>
            </a:r>
            <a:endParaRPr dirty="0"/>
          </a:p>
          <a:p>
            <a:pPr marL="342900" lvl="0" indent="-210184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None/>
            </a:pPr>
            <a:endParaRPr sz="2090"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 A definição ambígua dada por </a:t>
            </a:r>
            <a:r>
              <a:rPr lang="pt-BR" sz="2090" dirty="0" err="1"/>
              <a:t>Brundtland</a:t>
            </a:r>
            <a:r>
              <a:rPr lang="pt-BR" sz="2090" dirty="0"/>
              <a:t> é acatada por diversos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segmentos da sociedade.</a:t>
            </a:r>
            <a:endParaRPr dirty="0"/>
          </a:p>
          <a:p>
            <a:pPr marL="342900" lvl="0" indent="-210184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None/>
            </a:pPr>
            <a:endParaRPr sz="2090"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Capacidade de servir como um grande compromisso entre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diferentes grupos de interesse.</a:t>
            </a:r>
            <a:endParaRPr dirty="0"/>
          </a:p>
          <a:p>
            <a:pPr marL="342900" lvl="0" indent="-210184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None/>
            </a:pPr>
            <a:endParaRPr sz="2090"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Conceito dinâmico. Sociedades se transformam e o conceito deve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ts val="2090"/>
              <a:buChar char="•"/>
            </a:pPr>
            <a:r>
              <a:rPr lang="pt-BR" sz="2090" dirty="0"/>
              <a:t>também ser passível de modificações ou adaptações.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Desenvolvimento Sustentável</a:t>
            </a:r>
            <a:endParaRPr dirty="0"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b="1" dirty="0"/>
              <a:t>CRÍTICAS</a:t>
            </a:r>
            <a:endParaRPr dirty="0"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Ambiguidade gera confusão, dúvidas e imprecisão conceitual.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Empregado em vários contextos e assim modulado para atender às necessidades e interesses de quem o utiliza.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Diferentes significados são atribuídos por diferentes pessoas.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dirty="0"/>
              <a:t>Desenvolvimento Sustentável</a:t>
            </a:r>
            <a:br>
              <a:rPr lang="pt-BR" dirty="0"/>
            </a:br>
            <a:endParaRPr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b="1" dirty="0"/>
              <a:t>CRÍTICAS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Se alguém pode redefini-lo e reaplicá-lo para atender suas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próprias finalidades, ele se torna insignificante na prática.</a:t>
            </a:r>
            <a:endParaRPr dirty="0"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Pode ser considerado como um mecanismo de ajuste da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sociedade capitalista (capitalismo soft).</a:t>
            </a:r>
            <a:endParaRPr dirty="0"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b="1"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Dificuldade de limitar a abrangência da aplicabilidade: muitas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definições e, com elas, muitas contradições.</a:t>
            </a:r>
            <a:endParaRPr dirty="0"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Promover o modelo clássico de desenvolvimento e legitimar uma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pt-BR" sz="2240" dirty="0"/>
              <a:t>abordagem “</a:t>
            </a:r>
            <a:r>
              <a:rPr lang="pt-BR" sz="2240" i="1" dirty="0"/>
              <a:t>business as usual</a:t>
            </a:r>
            <a:r>
              <a:rPr lang="pt-BR" sz="2240" dirty="0"/>
              <a:t>”.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Desenvolvimento Sustentável</a:t>
            </a:r>
            <a:br>
              <a:rPr lang="pt-BR" sz="3959"/>
            </a:br>
            <a:endParaRPr sz="3959"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Conferência da ONU Rio + 20 sobre Meio Ambiente e Desenvolvimento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Economia Verde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CONTEXTO HISTÓRICO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Convenção Quadro das Nações Unidas sobre a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Mudança do Clima (CQNUMC) de 1992 (ONU,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1992).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Em 1997 - Protocolo de Quioto (ONU, 1997).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“Responsabilidade comum, porém diferenciada”.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Mecanismo de Desenvolvimento Limpo (MDL).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Desenvolvimento Sustentável</a:t>
            </a:r>
            <a:br>
              <a:rPr lang="pt-BR" sz="3959"/>
            </a:br>
            <a:endParaRPr sz="3959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MECANISMO DE DESENVOLVIMENTO LIMPO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Dois objetivos principais do MDL: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(1) Obter uma redução na emissão de Gases de Efeito Estufa (GEE).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(2) Ações que contribuam para desenvolvimento sustentável do país anfitrião.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451263" y="474345"/>
            <a:ext cx="7576456" cy="581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Convenção Clima ONU (1992)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Protocolo de Quioto (1997)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 desenvolvidos com metas: Redução de GEE obrigatória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 sem metas: MDL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Redução de emissão de GEE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Contribuição para o Desenvolvimento Sustentável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Avaliação MDL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Cinco critérios-chave para avaliação: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i="1"/>
              <a:t>1. Sustentabilidade ambiental local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i="1"/>
              <a:t>2. Desenvolvimento das condições de trabalho e a geração líquida de empregos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i="1"/>
              <a:t>3. Distribuição de renda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i="1"/>
              <a:t>4. Capacitação e desenvolvimento tecnológico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i="1"/>
              <a:t>5. Integração regional e articulação com outros setores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Desenvolvimento sustentável e Economia Verde</a:t>
            </a:r>
            <a:endParaRPr sz="3959"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Os termos Economia Verde e Sustentabilidade, ligados à Conferência RIO + 20, trazem à tona a ideia de que uma nova economia é necessária e possível para garantir a continuidade da vida na terra e para escapar às crises econômicas globais, tais como a de 2008/2009 (UNEP, 2011). </a:t>
            </a:r>
            <a:endParaRPr sz="296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O conceito de desenvolvimento sustentável é baseado no equilíbrio em três pilares: social, ambiental e econômico.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Impactos ambientais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As condições ambientais globais foram e estão sendo afetadas, não por simples vontade e necessidade de aproveitamento máximo dos recursos naturais, mas sim por uma lógica produtivista que impele à sua utilização/manipulação com fins de sua automanutenção e continuidade. </a:t>
            </a:r>
            <a:endParaRPr sz="2960"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Esta lógica está apenas implícita, não é declarada, é compartilhada e disseminada por uma cultura própria que estrutura a sociedade ocidental moderna e é cada vez mais adotada por países orientais.</a:t>
            </a:r>
            <a:endParaRPr dirty="0"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5D757-9762-5B4C-9DAA-E1C36CCC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74638"/>
            <a:ext cx="8633361" cy="829767"/>
          </a:xfrm>
        </p:spPr>
        <p:txBody>
          <a:bodyPr/>
          <a:lstStyle/>
          <a:p>
            <a:r>
              <a:rPr lang="pt-BR" dirty="0"/>
              <a:t>Globalização da economia e da cultura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6B2893-44BE-0944-9623-A22F70AE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55" y="1330036"/>
            <a:ext cx="8728363" cy="5253326"/>
          </a:xfrm>
        </p:spPr>
        <p:txBody>
          <a:bodyPr/>
          <a:lstStyle/>
          <a:p>
            <a:r>
              <a:rPr lang="pt-BR" sz="2400" dirty="0">
                <a:latin typeface="Arial"/>
                <a:cs typeface="Arial"/>
              </a:rPr>
              <a:t>Produção de bens industriais em locais mais competitivos; </a:t>
            </a:r>
          </a:p>
          <a:p>
            <a:r>
              <a:rPr lang="pt-BR" sz="2400" dirty="0">
                <a:latin typeface="Arial"/>
                <a:cs typeface="Arial"/>
              </a:rPr>
              <a:t>Abertura das fronteiras ao comércio; </a:t>
            </a:r>
          </a:p>
          <a:p>
            <a:r>
              <a:rPr lang="pt-BR" sz="2400" dirty="0">
                <a:latin typeface="Arial"/>
                <a:cs typeface="Arial"/>
              </a:rPr>
              <a:t>aos fluxos do capital econômico; </a:t>
            </a:r>
          </a:p>
          <a:p>
            <a:r>
              <a:rPr lang="pt-BR" sz="2400" dirty="0">
                <a:latin typeface="Arial"/>
                <a:cs typeface="Arial"/>
              </a:rPr>
              <a:t>à crescente incorporação tecnológica; </a:t>
            </a:r>
          </a:p>
          <a:p>
            <a:r>
              <a:rPr lang="pt-BR" sz="2400" dirty="0">
                <a:latin typeface="Arial"/>
                <a:cs typeface="Arial"/>
              </a:rPr>
              <a:t>à ampliação dos meios de comunicação; </a:t>
            </a:r>
          </a:p>
          <a:p>
            <a:r>
              <a:rPr lang="pt-BR" sz="2400" dirty="0">
                <a:latin typeface="Arial"/>
                <a:cs typeface="Arial"/>
              </a:rPr>
              <a:t>à introdução de novas tecnologias digitais (internet e redes sociais); </a:t>
            </a:r>
          </a:p>
          <a:p>
            <a:r>
              <a:rPr lang="pt-BR" sz="2400" dirty="0">
                <a:latin typeface="Arial"/>
                <a:cs typeface="Arial"/>
              </a:rPr>
              <a:t>Mudanças climáticas e transformações ambientais globais; </a:t>
            </a:r>
          </a:p>
          <a:p>
            <a:r>
              <a:rPr lang="pt-BR" sz="2400" dirty="0">
                <a:latin typeface="Arial"/>
                <a:cs typeface="Arial"/>
              </a:rPr>
              <a:t>Crescente migração de populações em busca de melhores condições de vida e trabalho, ou fugindo de perseguições políticas ou de desastres naturais e/ou tecnológicos;</a:t>
            </a:r>
          </a:p>
          <a:p>
            <a:r>
              <a:rPr lang="pt-BR" sz="2400" dirty="0">
                <a:latin typeface="Arial"/>
                <a:cs typeface="Arial"/>
              </a:rPr>
              <a:t>Aumento vertiginoso da circulação mundial</a:t>
            </a:r>
            <a:r>
              <a:rPr lang="pt-BR" dirty="0">
                <a:latin typeface="Arial"/>
                <a:cs typeface="Arial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863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Correntes do pensamento econômico</a:t>
            </a:r>
            <a:br>
              <a:rPr lang="pt-BR" sz="3959"/>
            </a:br>
            <a:r>
              <a:rPr lang="pt-BR" sz="2430"/>
              <a:t>(Bielschowsky in Pádua, J.A. Desenvolvimento, Justiça e Meio Ambiente, UFMG, 2009)</a:t>
            </a:r>
            <a:endParaRPr sz="243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Brasil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Período após 1930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Forte influência da Cepal – Comissão Econômica para América Latina e Caribe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Pensamento econômico que influiu no processo de industrialização brasileiro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Desenvolvimentismo= ideologia de transformação da sociedade por um projeto econômico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384B0-7C6B-0C48-B472-19500905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 aéreas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9D1A3D-8E4E-B34E-B125-254F6B8FB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78F665B-BA65-074D-9CFC-4063FBA9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2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7D5CB-F09E-8144-9D5C-CB525ACD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Rotas marítimas e locais estratégicos</a:t>
            </a:r>
            <a:br>
              <a:rPr lang="pt-BR" dirty="0"/>
            </a:br>
            <a:r>
              <a:rPr lang="en-US" dirty="0"/>
              <a:t> </a:t>
            </a:r>
            <a:r>
              <a:rPr lang="en-US" sz="1800" dirty="0"/>
              <a:t>Fonte: </a:t>
            </a:r>
            <a:r>
              <a:rPr lang="en-US" sz="1800" dirty="0" err="1"/>
              <a:t>Rodrigue</a:t>
            </a:r>
            <a:r>
              <a:rPr lang="en-US" sz="1800" dirty="0"/>
              <a:t>, J.P. et al. The Geography of Transport System 2017</a:t>
            </a:r>
            <a:endParaRPr lang="pt-BR" sz="1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51853D-3E8B-B445-8874-C2D12839B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A5E531-6DE6-D444-B8D4-F9DA59D8D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6" b="3446"/>
          <a:stretch/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26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Economia Verde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i="1"/>
              <a:t>Green Economy</a:t>
            </a:r>
            <a:r>
              <a:rPr lang="pt-BR"/>
              <a:t> = um enfoque voltado a aspectos ambientais e a alguns de melhoria de nível de vida e diminuição da pobreza, mas, sobretudo, à implantação de uma matriz de desenvolvimento econômico com baixa emissão de Carbono, como compromisso de contribuir para mitigação das mudanças climáticas globais.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Economia Verde</a:t>
            </a: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O que a diferencia da matriz de desenvolvimento em curso é, principalmente, a diminuição do foco principal no industrialismo, no consumo desenfreado de combustíveis fósseis (petróleo, carvão e gás) e de matérias primas, no comércio globalizado. Defende o uso de energias renováveis, oriundas de biomassa, hidrelétrica, eólica, solar, de marés, dentre outras.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Economia Verde</a:t>
            </a: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O que dinamizaria uma economia verde seria a indústria assumir o compromisso de melhorar a qualidade de vida e a saúde humanas. 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Isso incluiria desenvolvimento de tecnologias de controle da poluição, descontaminação de sítios contaminados, tecnologias de minimização de impactos ambientais e à saúde, tecnologias de redução do consumo de energia e de insumos, tecnologias de reciclagem, construção e melhorias de moradias.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Economia Verde</a:t>
            </a: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dirty="0"/>
              <a:t>são tecnologias que trazem ganhos de diversas ordens e não impactos (</a:t>
            </a:r>
            <a:r>
              <a:rPr lang="pt-BR" i="1" dirty="0" err="1"/>
              <a:t>Win</a:t>
            </a:r>
            <a:r>
              <a:rPr lang="pt-BR" i="1" dirty="0"/>
              <a:t> </a:t>
            </a:r>
            <a:r>
              <a:rPr lang="pt-BR" i="1" dirty="0" err="1"/>
              <a:t>Win</a:t>
            </a:r>
            <a:r>
              <a:rPr lang="pt-BR" dirty="0"/>
              <a:t>): diminuem custos, melhoram o meio ambiente, dinamizam a economia e criam empregos.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dirty="0"/>
              <a:t>Para seus defensores, a indústria de meio ambiente se tornaria uma das principais forças motrizes do desenvolvimento e da geração de emprego.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Economia Verde e Saúde</a:t>
            </a:r>
            <a:endParaRPr sz="3959"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Em 2008, a </a:t>
            </a:r>
            <a:r>
              <a:rPr lang="pt-BR" sz="2400" i="1" dirty="0"/>
              <a:t>61st World Health Assembly</a:t>
            </a:r>
            <a:r>
              <a:rPr lang="pt-BR" sz="2400" dirty="0"/>
              <a:t> colocou as mudanças climáticas e a saúde na agenda global, exigindo um papel mais ativo da Organização Mundial da Saúde nas respostas às mudanças climáticas. 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Desde então, ministérios e secretarias de saúde, de todo mundo, têm abraçado a abordagem de </a:t>
            </a:r>
            <a:r>
              <a:rPr lang="pt-BR" sz="2400" i="1" dirty="0" err="1"/>
              <a:t>health</a:t>
            </a:r>
            <a:r>
              <a:rPr lang="pt-BR" sz="2400" i="1" dirty="0"/>
              <a:t>-in-</a:t>
            </a:r>
            <a:r>
              <a:rPr lang="pt-BR" sz="2400" i="1" dirty="0" err="1"/>
              <a:t>all</a:t>
            </a:r>
            <a:r>
              <a:rPr lang="pt-BR" sz="2400" i="1" dirty="0"/>
              <a:t>-policies</a:t>
            </a:r>
            <a:r>
              <a:rPr lang="pt-BR" sz="2400" dirty="0"/>
              <a:t> (saúde em todas políticas) considerando a inclusão do meio ambiente como área central. 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A revista Lancet, um dos mais prestigiosos periódicos científicos da área médica, formou uma comissão para analisar os efeitos das mudanças climáticas à saúde e, em 2009, lançou dois números específicos para tratar do assunto. 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Também algumas associações médicas formaram conselhos conjuntos com estudiosos do clima e lançaram o slogan “</a:t>
            </a:r>
            <a:r>
              <a:rPr lang="pt-BR" sz="2400" i="1" dirty="0" err="1"/>
              <a:t>What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good</a:t>
            </a:r>
            <a:r>
              <a:rPr lang="pt-BR" sz="2400" i="1" dirty="0"/>
              <a:t> for </a:t>
            </a:r>
            <a:r>
              <a:rPr lang="pt-BR" sz="2400" i="1" dirty="0" err="1"/>
              <a:t>the</a:t>
            </a:r>
            <a:r>
              <a:rPr lang="pt-BR" sz="2400" dirty="0"/>
              <a:t> </a:t>
            </a:r>
            <a:r>
              <a:rPr lang="pt-BR" sz="2400" i="1" dirty="0" err="1"/>
              <a:t>Climate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good</a:t>
            </a:r>
            <a:r>
              <a:rPr lang="pt-BR" sz="2400" i="1" dirty="0"/>
              <a:t> for </a:t>
            </a:r>
            <a:r>
              <a:rPr lang="pt-BR" sz="2400" i="1" dirty="0" err="1"/>
              <a:t>health</a:t>
            </a:r>
            <a:r>
              <a:rPr lang="pt-BR" sz="2400" dirty="0"/>
              <a:t>”.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Economia Verde e Saúde 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OMS inicia série de publicações em 2011: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 b="1" i="1"/>
              <a:t>Health in the green economy. Health co-benefits of climate change mitigation. </a:t>
            </a:r>
            <a:endParaRPr/>
          </a:p>
          <a:p>
            <a:pPr marL="34290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i="1"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Segundo OMS, ações de mitigação das mudanças climáticas constituem prevenção primária e possível mudança de paradigma na saúde, que é de duplo-ganho.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A baixo custo, investimentos cuidadosos e estratégicos podem ter impactos muito positivos à saúde, mais que custosos serviços médicos (WHO, 2011)</a:t>
            </a:r>
            <a:endParaRPr/>
          </a:p>
          <a:p>
            <a:pPr marL="34290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Economia Verde e Saúde</a:t>
            </a:r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Ex. de ações de economia verde com co-benefícios à saúde: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Mitigação de mudanças climáticas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Mitigação de ondas e ilhas de calor e de frio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Melhoria da qualidade do ar interno e externo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Prevenção de infestação por vetores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Prevenção de danos físicos causados por eventos extremos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Melhoria da água de abastecimento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Reurbanização de favelas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Melhor planejamento de transportes</a:t>
            </a:r>
            <a:endParaRPr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Economia Verde e Saúde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Evitar o mau uso da água (irrigação, pecuária, opressão de grupos, etc): </a:t>
            </a:r>
            <a:r>
              <a:rPr lang="pt-BR" i="1"/>
              <a:t>Water safety planning </a:t>
            </a:r>
            <a:r>
              <a:rPr lang="pt-BR"/>
              <a:t>para evitar mortes (2 milhões ao ano) e doenças ligadas à água ou sua falta.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Alimentação com menor impacto ambiental e à saúde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Revitalização, restauração e manutenção de áreas urbanas e de construções/minimização do uso do carro/maximização de exercícios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Postulados fundamentais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1. Industrialização integral é o caminho para superar a pobreza e o subdesenvolvimento. Indústria associada a prosperidade e a progresso.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2.Não se conquista industrialização suficiente mediante o jogo espontâneo das forças de mercado. Necessária planificação do Estado.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3.Planejamento deve definir expansão dos setores econômicos e seus instrumentos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4. Estado deve captar e fornecer recursos financeiros e realizar investimentos diretos nos setores em que iniciativa privada for insuficiente</a:t>
            </a:r>
            <a:endParaRPr sz="296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Economia Verde e Saúde </a:t>
            </a:r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b="1"/>
              <a:t>Incentivos a pesquisas</a:t>
            </a:r>
            <a:r>
              <a:rPr lang="pt-BR" sz="2960"/>
              <a:t> prospectivas sobre ações de duplo-ganho em países ricos e pobres. Ex. merenda escolar/agricultura familiar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b="1"/>
              <a:t>Investimentos em saúde pública e em educação</a:t>
            </a:r>
            <a:r>
              <a:rPr lang="pt-BR" sz="2960"/>
              <a:t>, setores fortemente geradores de emprego e renda, podem propiciar desenvolvimento econômico por seu grande potencial de empregabilidade e de desenvolvimento tecnológico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7A4E7-746A-0F43-9138-C30E6EF2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274638"/>
            <a:ext cx="9060873" cy="1143000"/>
          </a:xfrm>
        </p:spPr>
        <p:txBody>
          <a:bodyPr/>
          <a:lstStyle/>
          <a:p>
            <a:br>
              <a:rPr lang="pt-BR" sz="3600" dirty="0"/>
            </a:br>
            <a:br>
              <a:rPr lang="pt-BR" sz="3600" dirty="0"/>
            </a:br>
            <a:r>
              <a:rPr lang="pt-BR" sz="3600" dirty="0">
                <a:solidFill>
                  <a:srgbClr val="FF0000"/>
                </a:solidFill>
              </a:rPr>
              <a:t>Agenda do Desenvolvimento 2030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2800" dirty="0"/>
              <a:t>Em 2015 ONU lança Novo pacto global</a:t>
            </a:r>
            <a:br>
              <a:rPr lang="pt-BR" sz="3600" dirty="0"/>
            </a:br>
            <a:br>
              <a:rPr lang="pt-BR" sz="3600" dirty="0">
                <a:solidFill>
                  <a:srgbClr val="FF0000"/>
                </a:solidFill>
              </a:rPr>
            </a:b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E57FB1-3EB2-C843-B130-573D2420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0036"/>
            <a:ext cx="8229600" cy="4796128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Objetivos do Desenvolvimento Sustentável</a:t>
            </a:r>
          </a:p>
          <a:p>
            <a:pPr marL="114300" indent="0"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1.Erradicar a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pobreza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todas suas formas em todos lugares </a:t>
            </a:r>
          </a:p>
          <a:p>
            <a:pPr marL="114300" indent="0"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Acabar com a fome, alcançar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 alimentar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melhoria da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promover a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 sustentável</a:t>
            </a:r>
          </a:p>
          <a:p>
            <a:pPr marL="114300" indent="0"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Assegurar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saudável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promover o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bem-estar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todos, em todas as idades</a:t>
            </a:r>
          </a:p>
          <a:p>
            <a:pPr marL="114300" indent="0"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Garantir uma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qualidade equitativa e inclusiva e promover oportunidades de aprendizagem para todos</a:t>
            </a:r>
          </a:p>
          <a:p>
            <a:pPr marL="114300" indent="0"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Alcançar a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igualdade de gênero </a:t>
            </a:r>
          </a:p>
          <a:p>
            <a:pPr marL="114300" indent="0"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Garantir disponibilidade e gestão sustentável da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 e do saneamento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todos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Garantir acesso à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adequada, confiável, sustentável e moderna para todos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398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2F6E67D-DD54-7246-B82B-68BF7FE5655B}"/>
              </a:ext>
            </a:extLst>
          </p:cNvPr>
          <p:cNvSpPr/>
          <p:nvPr/>
        </p:nvSpPr>
        <p:spPr>
          <a:xfrm>
            <a:off x="1128155" y="403760"/>
            <a:ext cx="72201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Promover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crescimento econômico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sustentado, inclusivo e sustentável,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emprego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pleno e produtivo e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decente para todos</a:t>
            </a:r>
          </a:p>
          <a:p>
            <a:pPr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Construir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infraestruturas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resilientes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promover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industrialização</a:t>
            </a:r>
            <a:r>
              <a:rPr lang="pt-BR" alt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inclusiva e sustentável e fomentar a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</a:t>
            </a:r>
          </a:p>
          <a:p>
            <a:pPr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desigualdade dentro e entre países</a:t>
            </a:r>
          </a:p>
          <a:p>
            <a:pPr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Converter as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cidades em assentamentos humanos 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inclusivos, seguros, </a:t>
            </a:r>
            <a:r>
              <a:rPr lang="pt-BR" alt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resilientes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sustentáveis</a:t>
            </a:r>
          </a:p>
          <a:p>
            <a:pPr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Assegurar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padrões de consumo e produção sustentáveis</a:t>
            </a:r>
          </a:p>
          <a:p>
            <a:pPr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Adotar medidas urgentes para combater as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mudanças climáticas e seus impactos</a:t>
            </a:r>
          </a:p>
          <a:p>
            <a:pPr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Conservar e utilizar de maneira sustentável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oceanos, mares e recursos marinhos</a:t>
            </a:r>
          </a:p>
        </p:txBody>
      </p:sp>
    </p:spTree>
    <p:extLst>
      <p:ext uri="{BB962C8B-B14F-4D97-AF65-F5344CB8AC3E}">
        <p14:creationId xmlns:p14="http://schemas.microsoft.com/office/powerpoint/2010/main" val="1683642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AF294AE-3A63-B541-8165-2366BD96AD2B}"/>
              </a:ext>
            </a:extLst>
          </p:cNvPr>
          <p:cNvSpPr/>
          <p:nvPr/>
        </p:nvSpPr>
        <p:spPr>
          <a:xfrm>
            <a:off x="688769" y="866899"/>
            <a:ext cx="77189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Proteger, restaurar e promover o uso sustentável de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ecossistemas terrestres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manejo sustentável das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florestas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combater a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desertificação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deter e reverter a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degradação da terra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deter a perda da </a:t>
            </a:r>
            <a:r>
              <a:rPr lang="pt-BR" alt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biodiversidade</a:t>
            </a:r>
          </a:p>
          <a:p>
            <a:pPr>
              <a:defRPr/>
            </a:pPr>
            <a:endParaRPr lang="pt-BR" alt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Promover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sociedades pacíficas e inclusivas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facilitar o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à justiça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todos e construir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instituições eficazes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responsáveis e inclusivas em todos os níveis</a:t>
            </a:r>
          </a:p>
          <a:p>
            <a:pPr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Fortalecer os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 implementação e revitalizar a parceria global para o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119870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No entanto.....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261257" y="1270660"/>
            <a:ext cx="8704613" cy="48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Ideia de Economia verde e dos ODS pressupõe que é possível resolver a crise ambiental sem alterar a estrutura do sistema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A expansão do comércio mundial e o consumo ilimitado não são discutidos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Forte dependência da produção mundial em poucos países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dirty="0"/>
              <a:t>Muitos problemas de saúde pública (doenças infecciosas, doenças crônicas e mentais, dentre outros) estão ligados aos combustíveis da economia, </a:t>
            </a:r>
            <a:r>
              <a:rPr lang="pt-BR" sz="2960" b="1" dirty="0">
                <a:solidFill>
                  <a:srgbClr val="FF0000"/>
                </a:solidFill>
              </a:rPr>
              <a:t>o consumo e a produtividade</a:t>
            </a:r>
            <a:r>
              <a:rPr lang="pt-BR" sz="2960" dirty="0"/>
              <a:t>, que são os mesmos mecanismos de agressão aos recursos da natureza</a:t>
            </a:r>
            <a:endParaRPr dirty="0"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D2C1A-B54D-7C44-9D87-59B997A6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22285D-5CC4-7C40-BE80-8FE8609BC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86139A-56E2-B54C-92B3-4CF15F80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25" y="130628"/>
            <a:ext cx="833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68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CCBD5-D8C8-BF4D-BD97-D8CA1B48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Economias em transformação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0340E1-444F-D24B-9A98-18CFA65E4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317" y="938152"/>
            <a:ext cx="8229600" cy="4808002"/>
          </a:xfrm>
        </p:spPr>
        <p:txBody>
          <a:bodyPr/>
          <a:lstStyle/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Porque não há novo setor produtivo em emergência, o mercado procura reinstalar um novo balanço como forma de negócios. </a:t>
            </a:r>
          </a:p>
          <a:p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</a:rPr>
              <a:t>Desglobalização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começa a ocorrer, com cadeias de fornecimento  se tornando cadeias de demanda e grandes economias voltando a se focar nos mercados internos e a retornar as atividades para seus locais de origem.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4390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2A311-0441-654F-8704-44B2B140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Economias em transformação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B7BFBA-531F-1C40-8AA0-88D2816EA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8784"/>
            <a:ext cx="8229600" cy="5058889"/>
          </a:xfrm>
        </p:spPr>
        <p:txBody>
          <a:bodyPr/>
          <a:lstStyle/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O slogan  “Pense globalmente, aja localmente,” está sendo reinterpretado como explorar a informação e o conhecimento globais, sob condições e contextos  locais.</a:t>
            </a:r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Enquanto a 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globalização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 se referia a reestruturar espacialmente a economia mundial 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em processos de produção e consumo de economias nacionais em escala global,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567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F53B-B757-9F45-994E-7E8A870C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Economias em transformação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9821C5-6467-9241-BDBB-8BE6B410F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Na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desglobalização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 há a tendência à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re-localização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: a experiência e o conhecimento globais são incorporados nas comunidades locais.</a:t>
            </a:r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A transformação socioeconômica se baseia na tríade:</a:t>
            </a:r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Localização → Globalização →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</a:rPr>
              <a:t>Re-localização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742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919F8-C6CA-C64E-A458-7D147B3B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o futuro? Temos que pensá-lo....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974BCB-6121-8C42-9F8E-8A0322704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Obrigada</a:t>
            </a:r>
          </a:p>
          <a:p>
            <a:r>
              <a:rPr lang="pt-BR" dirty="0"/>
              <a:t> </a:t>
            </a:r>
          </a:p>
          <a:p>
            <a:r>
              <a:rPr lang="pt-BR" dirty="0" err="1"/>
              <a:t>lena@</a:t>
            </a:r>
            <a:r>
              <a:rPr lang="pt-BR" err="1"/>
              <a:t>usp</a:t>
            </a:r>
            <a:r>
              <a:rPr lang="pt-BR"/>
              <a:t>.br</a:t>
            </a:r>
          </a:p>
        </p:txBody>
      </p:sp>
    </p:spTree>
    <p:extLst>
      <p:ext uri="{BB962C8B-B14F-4D97-AF65-F5344CB8AC3E}">
        <p14:creationId xmlns:p14="http://schemas.microsoft.com/office/powerpoint/2010/main" val="971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Correntes de pensamento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 b="1"/>
              <a:t>A. Corrente Neoliberal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Defende o sistema de Mercado como a fórmula básica de eficiência econômica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“Neo” admite a necessidade de alguma intervenção estatal saneadora das imperfeições do mercado, que afetavam as economias subdesenvolvidas (após 1930).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pt-BR" sz="2960"/>
              <a:t>Apoio do governo a atividades vinculadas à saúde, educação, assistência técnica à agricultura, apoio creditício à infraestrutura.   </a:t>
            </a:r>
            <a:endParaRPr sz="29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Correntes do pensamento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 b="1"/>
              <a:t>B. Corrente desenvolvimentista ligada ao Setor Privado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Grupo de empresários industriais reunidos em Associações patronais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Setor industrial com papel central no futuro da economia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Defendia processo de industrialização planejada e interesses da classe empresarial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Reestruturação produtiva para superar subdesenvolvimento e pobreza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Industrialização dependente de forte apoio governamental (planejamento e protecionismo)</a:t>
            </a:r>
            <a:endParaRPr sz="27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Correntes do pensamento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b="1"/>
              <a:t>C. Corrente desenvolvimentista ligada ao Setor Público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Contribuição do capital estrangeiro para a industrialização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Estado não devia ocupar espaço em que iniciativa privada podia atuar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/>
              <a:t>Governo só devia atuar em pontos de estrangulamento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Correntes do pensamento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 b="1"/>
              <a:t>Corrente desenvolvimentista Nacionalista ligada ao Setor Público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Defendiam a implantação de um capitalismo industrial moderno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Defendiam forte intervenção do Estado na economia, apoiando a industrialização, planejando e investindo em setores básicos (petróleo, energia elétrica, mineração, indústria química e siderurgia).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Medidas econômicas de cunho social. Preocupação com desemprego, pobreza e atraso cultural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BNDES, Sudene, etc</a:t>
            </a:r>
            <a:endParaRPr sz="27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Correntes do pensamento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 b="1"/>
              <a:t>Corrente Socialista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Postulava a estratégia da industrialização com forte intervenção estatal, para o desenvolvimento das forças produtivas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Defendia investimentos estatais em setores básicos da economia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Controle do capital estrangeiro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Perspectiva histórica (materialismo histórico)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Transição para o socialismo por meio de luta de classes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pt-BR" sz="2720"/>
              <a:t>Luta pela reforma agrária e pela eliminação do imperialismo</a:t>
            </a:r>
            <a:endParaRPr sz="27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14724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Correntes do Pensamento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57200" y="908720"/>
            <a:ext cx="8219256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b="1" dirty="0"/>
              <a:t>DESENVOLVIMENTO SUSTENTÁVEL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 A Conferência de Estocolmo (1972) iniciou o debate global sobre a emergência da crise ambiental.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Relatório </a:t>
            </a:r>
            <a:r>
              <a:rPr lang="pt-BR" sz="2400" dirty="0" err="1"/>
              <a:t>Brundtland</a:t>
            </a:r>
            <a:r>
              <a:rPr lang="pt-BR" sz="2400" dirty="0"/>
              <a:t> (CMMAD)– “Nosso Futuro Comum” (1987) lançou a ideia de desenvolvimento sustentável como modelo e definiu o conceito.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O desenvolvimento humano somente sustentável quando este “atende às necessidades de presentes gerações, sem comprometer a possibilidade de futuras gerações em satisfazer suas próprias necessidades”.</a:t>
            </a: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A Conferência Eco 92 no Rio de Janeiro solidificou o desenvolvimento sustentável como novo paradigma de desenvolvimento a ser almejado.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Johanesburgo (2002) = interdependência entre os três pilares: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desenvolvimento social e econômico e 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pt-BR"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 dirty="0"/>
              <a:t>proteção ambiental.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2389</Words>
  <Application>Microsoft Macintosh PowerPoint</Application>
  <PresentationFormat>Apresentação na tela (4:3)</PresentationFormat>
  <Paragraphs>215</Paragraphs>
  <Slides>39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do Office</vt:lpstr>
      <vt:lpstr>Teorias econômicas de desenvolvimento</vt:lpstr>
      <vt:lpstr>Correntes do pensamento econômico (Bielschowsky in Pádua, J.A. Desenvolvimento, Justiça e Meio Ambiente, UFMG, 2009)</vt:lpstr>
      <vt:lpstr>Postulados fundamentais</vt:lpstr>
      <vt:lpstr>Correntes de pensamento</vt:lpstr>
      <vt:lpstr>Correntes do pensamento</vt:lpstr>
      <vt:lpstr>Correntes do pensamento</vt:lpstr>
      <vt:lpstr>Correntes do pensamento</vt:lpstr>
      <vt:lpstr>Correntes do pensamento</vt:lpstr>
      <vt:lpstr>Correntes do Pensamento</vt:lpstr>
      <vt:lpstr>Desenvolvimento Sustentável</vt:lpstr>
      <vt:lpstr>Desenvolvimento Sustentável</vt:lpstr>
      <vt:lpstr>Desenvolvimento Sustentável </vt:lpstr>
      <vt:lpstr>Desenvolvimento Sustentável </vt:lpstr>
      <vt:lpstr>Desenvolvimento Sustentável </vt:lpstr>
      <vt:lpstr>Apresentação do PowerPoint</vt:lpstr>
      <vt:lpstr>Avaliação MDL</vt:lpstr>
      <vt:lpstr>Desenvolvimento sustentável e Economia Verde</vt:lpstr>
      <vt:lpstr>Impactos ambientais</vt:lpstr>
      <vt:lpstr>Globalização da economia e da cultura</vt:lpstr>
      <vt:lpstr>Rotas aéreas</vt:lpstr>
      <vt:lpstr>Rotas marítimas e locais estratégicos  Fonte: Rodrigue, J.P. et al. The Geography of Transport System 2017</vt:lpstr>
      <vt:lpstr>Economia Verde</vt:lpstr>
      <vt:lpstr>Economia Verde</vt:lpstr>
      <vt:lpstr>Economia Verde</vt:lpstr>
      <vt:lpstr>Economia Verde</vt:lpstr>
      <vt:lpstr>Economia Verde e Saúde</vt:lpstr>
      <vt:lpstr>Economia Verde e Saúde </vt:lpstr>
      <vt:lpstr>Economia Verde e Saúde</vt:lpstr>
      <vt:lpstr>Economia Verde e Saúde</vt:lpstr>
      <vt:lpstr>Economia Verde e Saúde </vt:lpstr>
      <vt:lpstr>  Agenda do Desenvolvimento 2030 Em 2015 ONU lança Novo pacto global  </vt:lpstr>
      <vt:lpstr>Apresentação do PowerPoint</vt:lpstr>
      <vt:lpstr>Apresentação do PowerPoint</vt:lpstr>
      <vt:lpstr>No entanto.....</vt:lpstr>
      <vt:lpstr>Apresentação do PowerPoint</vt:lpstr>
      <vt:lpstr>Economias em transformação</vt:lpstr>
      <vt:lpstr>Economias em transformação</vt:lpstr>
      <vt:lpstr>Economias em transformação</vt:lpstr>
      <vt:lpstr>E o futuro? Temos que pensá-lo....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econômicas de desenvolvimento</dc:title>
  <cp:lastModifiedBy>Helena Ribeiro</cp:lastModifiedBy>
  <cp:revision>14</cp:revision>
  <dcterms:modified xsi:type="dcterms:W3CDTF">2020-05-20T13:25:20Z</dcterms:modified>
</cp:coreProperties>
</file>