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media/image28.jpg" ContentType="image/png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0" r:id="rId1"/>
  </p:sldMasterIdLst>
  <p:notesMasterIdLst>
    <p:notesMasterId r:id="rId36"/>
  </p:notesMasterIdLst>
  <p:sldIdLst>
    <p:sldId id="256" r:id="rId2"/>
    <p:sldId id="261" r:id="rId3"/>
    <p:sldId id="257" r:id="rId4"/>
    <p:sldId id="280" r:id="rId5"/>
    <p:sldId id="264" r:id="rId6"/>
    <p:sldId id="258" r:id="rId7"/>
    <p:sldId id="281" r:id="rId8"/>
    <p:sldId id="290" r:id="rId9"/>
    <p:sldId id="285" r:id="rId10"/>
    <p:sldId id="268" r:id="rId11"/>
    <p:sldId id="262" r:id="rId12"/>
    <p:sldId id="266" r:id="rId13"/>
    <p:sldId id="267" r:id="rId14"/>
    <p:sldId id="269" r:id="rId15"/>
    <p:sldId id="270" r:id="rId16"/>
    <p:sldId id="271" r:id="rId17"/>
    <p:sldId id="289" r:id="rId18"/>
    <p:sldId id="287" r:id="rId19"/>
    <p:sldId id="286" r:id="rId20"/>
    <p:sldId id="288" r:id="rId21"/>
    <p:sldId id="291" r:id="rId22"/>
    <p:sldId id="292" r:id="rId23"/>
    <p:sldId id="293" r:id="rId24"/>
    <p:sldId id="294" r:id="rId25"/>
    <p:sldId id="272" r:id="rId26"/>
    <p:sldId id="282" r:id="rId27"/>
    <p:sldId id="283" r:id="rId28"/>
    <p:sldId id="279" r:id="rId29"/>
    <p:sldId id="273" r:id="rId30"/>
    <p:sldId id="275" r:id="rId31"/>
    <p:sldId id="276" r:id="rId32"/>
    <p:sldId id="277" r:id="rId33"/>
    <p:sldId id="278" r:id="rId34"/>
    <p:sldId id="265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9E872B35-E91F-4412-B045-C365637974C3}">
          <p14:sldIdLst>
            <p14:sldId id="256"/>
            <p14:sldId id="261"/>
            <p14:sldId id="257"/>
            <p14:sldId id="280"/>
            <p14:sldId id="264"/>
            <p14:sldId id="258"/>
            <p14:sldId id="281"/>
            <p14:sldId id="290"/>
            <p14:sldId id="285"/>
            <p14:sldId id="268"/>
            <p14:sldId id="262"/>
            <p14:sldId id="266"/>
            <p14:sldId id="267"/>
            <p14:sldId id="269"/>
            <p14:sldId id="270"/>
            <p14:sldId id="271"/>
            <p14:sldId id="289"/>
            <p14:sldId id="287"/>
            <p14:sldId id="286"/>
            <p14:sldId id="288"/>
            <p14:sldId id="291"/>
            <p14:sldId id="292"/>
            <p14:sldId id="293"/>
            <p14:sldId id="294"/>
            <p14:sldId id="272"/>
            <p14:sldId id="282"/>
            <p14:sldId id="283"/>
            <p14:sldId id="279"/>
          </p14:sldIdLst>
        </p14:section>
        <p14:section name="Seção sem Título" id="{2E4009AF-9B03-4F5B-89CA-02699BA6B2A4}">
          <p14:sldIdLst>
            <p14:sldId id="273"/>
            <p14:sldId id="275"/>
            <p14:sldId id="276"/>
            <p14:sldId id="277"/>
            <p14:sldId id="278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y Ianicelli" initials="NI" lastIdx="4" clrIdx="0">
    <p:extLst>
      <p:ext uri="{19B8F6BF-5375-455C-9EA6-DF929625EA0E}">
        <p15:presenceInfo xmlns:p15="http://schemas.microsoft.com/office/powerpoint/2012/main" userId="Nataly Ianicell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8-13T16:31:46.070" idx="1">
    <p:pos x="7959" y="4091"/>
    <p:text>https://www.oeaw.ac.at/kal/sh/index.htm#sample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8-15T16:18:21.608" idx="4">
    <p:pos x="8081" y="1234"/>
    <p:text>Rocconi, 2004:16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8-14T19:27:42.035" idx="2">
    <p:pos x="8181" y="1392"/>
    <p:text>http://www.doublepipes.info/wp-content/uploads/2014/04/Louvre-Aulos.pdf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8-14T21:58:22.392" idx="3">
    <p:pos x="7860" y="1705"/>
    <p:text>Feaver, 1960</p:text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D3EF3-E8BD-4849-BA65-F61B43172F92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7F0FF-78E4-478F-8D95-DFAD594525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84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22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29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32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97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5042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075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356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1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7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83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0F41E-F0FC-4DD0-94F1-289B78A3B12D}" type="datetimeFigureOut">
              <a:rPr lang="pt-BR" smtClean="0"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150D8-FBE9-4059-A0EB-DE9362D302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63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jpeg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yravlos.gr/authentic-ancient-instruments-en.asp" TargetMode="External"/><Relationship Id="rId2" Type="http://schemas.openxmlformats.org/officeDocument/2006/relationships/hyperlink" Target="http://www.emaproject.eu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704410" y="182881"/>
            <a:ext cx="10451270" cy="548640"/>
          </a:xfrm>
        </p:spPr>
        <p:txBody>
          <a:bodyPr>
            <a:noAutofit/>
          </a:bodyPr>
          <a:lstStyle/>
          <a:p>
            <a:r>
              <a:rPr lang="pt-BR" sz="4000" b="1" dirty="0" smtClean="0"/>
              <a:t>Música na Antiguidade Grega: um panorama</a:t>
            </a:r>
            <a:endParaRPr lang="pt-BR" sz="4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8412480" y="5581246"/>
            <a:ext cx="360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Nataly Ianicelli Cruzeiro – FFLCH</a:t>
            </a:r>
          </a:p>
          <a:p>
            <a:pPr algn="r"/>
            <a:r>
              <a:rPr lang="pt-BR" dirty="0"/>
              <a:t>n</a:t>
            </a:r>
            <a:r>
              <a:rPr lang="pt-BR" dirty="0" smtClean="0"/>
              <a:t>ataly.cruzeiro@usp.br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0" y="731521"/>
            <a:ext cx="10844140" cy="462425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04410" y="5359178"/>
            <a:ext cx="19734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“ </a:t>
            </a:r>
            <a:r>
              <a:rPr lang="it-IT" sz="1600" dirty="0" smtClean="0"/>
              <a:t>Sala de Ensaio’’ Cerâmica</a:t>
            </a:r>
          </a:p>
          <a:p>
            <a:r>
              <a:rPr lang="it-IT" sz="1600" dirty="0" smtClean="0"/>
              <a:t>Peça H3240, Museu de Nápolis</a:t>
            </a:r>
            <a:r>
              <a:rPr lang="it-IT" dirty="0" smtClean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14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0" y="1982462"/>
            <a:ext cx="2482489" cy="376754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6" y="1387528"/>
            <a:ext cx="4034506" cy="531658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249885" y="5750004"/>
            <a:ext cx="2690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“Uma musa tocando </a:t>
            </a:r>
            <a:r>
              <a:rPr lang="pt-BR" sz="1400" dirty="0" err="1" smtClean="0"/>
              <a:t>forminx</a:t>
            </a:r>
            <a:r>
              <a:rPr lang="pt-BR" sz="1400" dirty="0" smtClean="0"/>
              <a:t>”</a:t>
            </a:r>
          </a:p>
          <a:p>
            <a:r>
              <a:rPr lang="pt-BR" sz="1400" dirty="0" smtClean="0"/>
              <a:t>Peça 80</a:t>
            </a:r>
          </a:p>
          <a:p>
            <a:r>
              <a:rPr lang="pt-BR" sz="1400" dirty="0" err="1" smtClean="0"/>
              <a:t>ca</a:t>
            </a:r>
            <a:r>
              <a:rPr lang="pt-BR" sz="1400" dirty="0" smtClean="0"/>
              <a:t>. 440-430 a.C.</a:t>
            </a:r>
          </a:p>
          <a:p>
            <a:r>
              <a:rPr lang="pt-BR" sz="1400" dirty="0" err="1" smtClean="0"/>
              <a:t>Shoen</a:t>
            </a:r>
            <a:r>
              <a:rPr lang="pt-BR" sz="1400" dirty="0" smtClean="0"/>
              <a:t> </a:t>
            </a:r>
            <a:r>
              <a:rPr lang="pt-BR" sz="1400" dirty="0" err="1" smtClean="0"/>
              <a:t>Collection</a:t>
            </a:r>
            <a:endParaRPr lang="pt-BR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8700001" y="668634"/>
            <a:ext cx="31741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Associado à poesia épica.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Possuía 4 cordas no Período Arcaico.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É associado ao deus Apolo. Por isso, o instrumento também é conhecido como “lira de Apolo”.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A palavra “</a:t>
            </a:r>
            <a:r>
              <a:rPr lang="pt-BR" sz="2000" dirty="0" err="1" smtClean="0"/>
              <a:t>forminx</a:t>
            </a:r>
            <a:r>
              <a:rPr lang="pt-BR" sz="2000" dirty="0" smtClean="0"/>
              <a:t>”, no entanto, designa também liras de 4 ou 7 cordas</a:t>
            </a:r>
            <a:r>
              <a:rPr lang="pt-BR" sz="2000" dirty="0"/>
              <a:t> </a:t>
            </a:r>
            <a:r>
              <a:rPr lang="pt-BR" sz="2000" dirty="0" smtClean="0"/>
              <a:t>e o verbo “</a:t>
            </a:r>
            <a:r>
              <a:rPr lang="pt-BR" sz="2000" i="1" dirty="0" err="1" smtClean="0"/>
              <a:t>phormizein</a:t>
            </a:r>
            <a:r>
              <a:rPr lang="pt-BR" sz="2000" i="1" dirty="0" smtClean="0"/>
              <a:t>”, </a:t>
            </a:r>
            <a:r>
              <a:rPr lang="pt-BR" sz="2000" dirty="0" smtClean="0"/>
              <a:t>designa o ato de tocar </a:t>
            </a:r>
            <a:r>
              <a:rPr lang="pt-BR" sz="2000" dirty="0" err="1" smtClean="0"/>
              <a:t>forminx</a:t>
            </a:r>
            <a:r>
              <a:rPr lang="pt-BR" sz="2000" dirty="0" smtClean="0"/>
              <a:t> ou lira. </a:t>
            </a:r>
            <a:endParaRPr lang="pt-BR" sz="2000" i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6915"/>
            <a:ext cx="11874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/>
              <a:t>Alguns instrumentos musicais</a:t>
            </a:r>
            <a:br>
              <a:rPr lang="pt-BR" sz="3000" b="1" dirty="0"/>
            </a:br>
            <a:r>
              <a:rPr lang="pt-BR" sz="3000" b="1" dirty="0"/>
              <a:t>Classificação de </a:t>
            </a:r>
            <a:r>
              <a:rPr lang="pt-BR" sz="3000" b="1" dirty="0" err="1"/>
              <a:t>Mathiesen</a:t>
            </a:r>
            <a:r>
              <a:rPr lang="pt-BR" sz="3000" b="1" dirty="0"/>
              <a:t> (1999: 159-286)</a:t>
            </a:r>
            <a:br>
              <a:rPr lang="pt-BR" sz="3000" b="1" dirty="0"/>
            </a:br>
            <a:endParaRPr lang="pt-BR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1140559"/>
            <a:ext cx="313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err="1" smtClean="0"/>
              <a:t>Forminx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108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057016" cy="118872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b="1" dirty="0" smtClean="0"/>
              <a:t>Liras </a:t>
            </a:r>
            <a:r>
              <a:rPr lang="pt-BR" sz="3000" b="1" dirty="0" err="1" smtClean="0"/>
              <a:t>chelys</a:t>
            </a:r>
            <a:endParaRPr lang="pt-BR" sz="3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569" y="1005840"/>
            <a:ext cx="11953448" cy="5852160"/>
          </a:xfrm>
        </p:spPr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8257" y="2445755"/>
            <a:ext cx="3442469" cy="267881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3568" y="5698673"/>
            <a:ext cx="2253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Lira “</a:t>
            </a:r>
            <a:r>
              <a:rPr lang="pt-BR" sz="1600" dirty="0" err="1" smtClean="0"/>
              <a:t>chelys</a:t>
            </a:r>
            <a:r>
              <a:rPr lang="pt-BR" sz="1600" dirty="0" smtClean="0"/>
              <a:t>”, descrita no Hino Homérico a Hermes (vv. 41-56)</a:t>
            </a:r>
            <a:endParaRPr lang="pt-BR" sz="16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86" y="2063930"/>
            <a:ext cx="3443464" cy="344246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232592" y="5824372"/>
            <a:ext cx="27823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“Músico de simpósio”</a:t>
            </a:r>
          </a:p>
          <a:p>
            <a:r>
              <a:rPr lang="pt-BR" sz="1600" dirty="0" err="1"/>
              <a:t>c</a:t>
            </a:r>
            <a:r>
              <a:rPr lang="pt-BR" sz="1600" dirty="0" err="1" smtClean="0"/>
              <a:t>a</a:t>
            </a:r>
            <a:r>
              <a:rPr lang="pt-BR" sz="1600" dirty="0" smtClean="0"/>
              <a:t>. ?</a:t>
            </a:r>
          </a:p>
          <a:p>
            <a:r>
              <a:rPr lang="pt-BR" sz="1600" dirty="0" smtClean="0"/>
              <a:t> Museu de Penn</a:t>
            </a:r>
          </a:p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019" y="2086990"/>
            <a:ext cx="2928646" cy="344246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641903" y="1622703"/>
            <a:ext cx="22598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Entre os séculos VIII e VII </a:t>
            </a:r>
            <a:r>
              <a:rPr lang="pt-BR" dirty="0" err="1" smtClean="0"/>
              <a:t>a.C</a:t>
            </a:r>
            <a:r>
              <a:rPr lang="pt-BR" dirty="0" smtClean="0"/>
              <a:t>, as liras podiam ter entre 4 e 6 cordas. Após esse período, passaram a ter entre 7 e 11 cordas.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Inicialmente, não possuíam </a:t>
            </a:r>
            <a:r>
              <a:rPr lang="pt-BR" i="1" dirty="0" err="1" smtClean="0"/>
              <a:t>kéllopes</a:t>
            </a:r>
            <a:r>
              <a:rPr lang="pt-BR" dirty="0" smtClean="0"/>
              <a:t> (cravelhas) e eram dedilhadas, posteriormente receberam cravelhas e eram tocadas com plectro.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89" y="486276"/>
            <a:ext cx="6805748" cy="523529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950" y="651561"/>
            <a:ext cx="2579470" cy="194228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683048" y="5818700"/>
            <a:ext cx="2434826" cy="467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166" y="331700"/>
            <a:ext cx="72390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pt-BR" sz="3600" b="1" dirty="0"/>
              <a:t>Sistema de afinação das </a:t>
            </a:r>
            <a:r>
              <a:rPr lang="pt-BR" sz="3600" b="1" dirty="0" smtClean="0"/>
              <a:t>liras </a:t>
            </a:r>
            <a:r>
              <a:rPr lang="pt-BR" sz="3600" dirty="0" smtClean="0"/>
              <a:t>(descrito no </a:t>
            </a:r>
            <a:r>
              <a:rPr lang="pt-BR" sz="3600" i="1" dirty="0"/>
              <a:t>Manual de </a:t>
            </a:r>
            <a:r>
              <a:rPr lang="pt-BR" sz="3600" i="1" dirty="0" smtClean="0"/>
              <a:t>Harmonia </a:t>
            </a:r>
            <a:r>
              <a:rPr lang="pt-BR" sz="3600" dirty="0" smtClean="0"/>
              <a:t>de </a:t>
            </a:r>
            <a:r>
              <a:rPr lang="pt-BR" sz="3600" dirty="0" err="1"/>
              <a:t>Nicômaco</a:t>
            </a:r>
            <a:r>
              <a:rPr lang="pt-BR" sz="3600" dirty="0"/>
              <a:t> de </a:t>
            </a:r>
            <a:r>
              <a:rPr lang="pt-BR" sz="3600" dirty="0" err="1" smtClean="0"/>
              <a:t>Gerasa</a:t>
            </a:r>
            <a:r>
              <a:rPr lang="pt-BR" sz="3600" dirty="0" smtClean="0"/>
              <a:t>, </a:t>
            </a:r>
            <a:r>
              <a:rPr lang="pt-BR" sz="3600" dirty="0" err="1" smtClean="0"/>
              <a:t>ca</a:t>
            </a:r>
            <a:r>
              <a:rPr lang="pt-BR" sz="3600" dirty="0" smtClean="0"/>
              <a:t>. 100-150 </a:t>
            </a:r>
            <a:r>
              <a:rPr lang="pt-BR" sz="3600" dirty="0"/>
              <a:t>d.C</a:t>
            </a:r>
            <a:r>
              <a:rPr lang="pt-BR" sz="3600" dirty="0" smtClean="0"/>
              <a:t>.</a:t>
            </a:r>
            <a:r>
              <a:rPr lang="pt-BR" sz="3600" i="1" dirty="0" smtClean="0"/>
              <a:t>)</a:t>
            </a:r>
            <a:r>
              <a:rPr lang="pt-BR" sz="3200" i="1" dirty="0"/>
              <a:t/>
            </a:r>
            <a:br>
              <a:rPr lang="pt-BR" sz="3200" i="1" dirty="0"/>
            </a:br>
            <a:endParaRPr lang="pt-BR" sz="3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097280"/>
            <a:ext cx="12192000" cy="5669280"/>
          </a:xfrm>
        </p:spPr>
        <p:txBody>
          <a:bodyPr/>
          <a:lstStyle/>
          <a:p>
            <a:r>
              <a:rPr lang="pt-BR" sz="2200" dirty="0" smtClean="0"/>
              <a:t>As liras de 7 cordas eram afinadas de modo que formassem dois </a:t>
            </a:r>
            <a:r>
              <a:rPr lang="pt-BR" sz="2200" dirty="0" err="1" smtClean="0"/>
              <a:t>tetracordes</a:t>
            </a:r>
            <a:r>
              <a:rPr lang="pt-BR" sz="2200" dirty="0" smtClean="0"/>
              <a:t> conjuntivos, isto é, que </a:t>
            </a:r>
            <a:r>
              <a:rPr lang="en-GB" sz="2200" dirty="0" err="1" smtClean="0"/>
              <a:t>compartilhassem</a:t>
            </a:r>
            <a:r>
              <a:rPr lang="en-GB" sz="2200" dirty="0" smtClean="0"/>
              <a:t> a </a:t>
            </a:r>
            <a:r>
              <a:rPr lang="en-GB" sz="2200" dirty="0" err="1" smtClean="0"/>
              <a:t>mesma</a:t>
            </a:r>
            <a:r>
              <a:rPr lang="en-GB" sz="2200" dirty="0" smtClean="0"/>
              <a:t> nota </a:t>
            </a:r>
            <a:r>
              <a:rPr lang="en-GB" sz="2200" dirty="0"/>
              <a:t>nota de </a:t>
            </a:r>
            <a:r>
              <a:rPr lang="en-GB" sz="2200" dirty="0" err="1"/>
              <a:t>transição</a:t>
            </a:r>
            <a:r>
              <a:rPr lang="en-GB" sz="2200" dirty="0"/>
              <a:t> entre </a:t>
            </a:r>
            <a:r>
              <a:rPr lang="en-GB" sz="2200" dirty="0" err="1"/>
              <a:t>os</a:t>
            </a:r>
            <a:r>
              <a:rPr lang="en-GB" sz="2200" dirty="0"/>
              <a:t> </a:t>
            </a:r>
            <a:r>
              <a:rPr lang="en-GB" sz="2200" dirty="0" err="1"/>
              <a:t>dois</a:t>
            </a:r>
            <a:r>
              <a:rPr lang="en-GB" sz="2200" dirty="0"/>
              <a:t> </a:t>
            </a:r>
            <a:r>
              <a:rPr lang="en-GB" sz="2200" dirty="0" err="1" smtClean="0"/>
              <a:t>tetracordes</a:t>
            </a:r>
            <a:r>
              <a:rPr lang="en-GB" sz="2200" dirty="0" smtClean="0"/>
              <a:t>:</a:t>
            </a:r>
          </a:p>
          <a:p>
            <a:pPr marL="0" indent="0">
              <a:buNone/>
            </a:pPr>
            <a:endParaRPr lang="pt-BR" dirty="0" smtClean="0"/>
          </a:p>
        </p:txBody>
      </p:sp>
      <p:sp>
        <p:nvSpPr>
          <p:cNvPr id="6" name="CaixaDeTexto 5"/>
          <p:cNvSpPr txBox="1"/>
          <p:nvPr/>
        </p:nvSpPr>
        <p:spPr>
          <a:xfrm>
            <a:off x="3196045" y="3398440"/>
            <a:ext cx="579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Modelo de escala perfeita maior (</a:t>
            </a:r>
            <a:r>
              <a:rPr lang="pt-BR" dirty="0" err="1" smtClean="0"/>
              <a:t>pitches</a:t>
            </a:r>
            <a:r>
              <a:rPr lang="pt-BR" dirty="0" smtClean="0"/>
              <a:t> relativos)</a:t>
            </a:r>
            <a:endParaRPr lang="pt-BR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46624"/>
              </p:ext>
            </p:extLst>
          </p:nvPr>
        </p:nvGraphicFramePr>
        <p:xfrm>
          <a:off x="2843344" y="4001950"/>
          <a:ext cx="6505310" cy="26066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2655">
                  <a:extLst>
                    <a:ext uri="{9D8B030D-6E8A-4147-A177-3AD203B41FA5}">
                      <a16:colId xmlns:a16="http://schemas.microsoft.com/office/drawing/2014/main" val="1119935712"/>
                    </a:ext>
                  </a:extLst>
                </a:gridCol>
                <a:gridCol w="3252655">
                  <a:extLst>
                    <a:ext uri="{9D8B030D-6E8A-4147-A177-3AD203B41FA5}">
                      <a16:colId xmlns:a16="http://schemas.microsoft.com/office/drawing/2014/main" val="2869904503"/>
                    </a:ext>
                  </a:extLst>
                </a:gridCol>
              </a:tblGrid>
              <a:tr h="412095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Néte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</a:t>
                      </a:r>
                      <a:r>
                        <a:rPr lang="pt-BR" baseline="0" dirty="0" smtClean="0"/>
                        <a:t>’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463434"/>
                  </a:ext>
                </a:extLst>
              </a:tr>
              <a:tr h="204253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Paranete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</a:t>
                      </a:r>
                      <a:r>
                        <a:rPr lang="pt-BR" baseline="0" dirty="0" smtClean="0"/>
                        <a:t>’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497186"/>
                  </a:ext>
                </a:extLst>
              </a:tr>
              <a:tr h="204253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Paramese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Bb</a:t>
                      </a:r>
                      <a:r>
                        <a:rPr lang="pt-BR" dirty="0" smtClean="0"/>
                        <a:t>’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839531"/>
                  </a:ext>
                </a:extLst>
              </a:tr>
              <a:tr h="204253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Mése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A’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377225"/>
                  </a:ext>
                </a:extLst>
              </a:tr>
              <a:tr h="204253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Licano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G’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669053"/>
                  </a:ext>
                </a:extLst>
              </a:tr>
              <a:tr h="204253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Parípate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F’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013827"/>
                  </a:ext>
                </a:extLst>
              </a:tr>
              <a:tr h="204253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Hípate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E’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047770"/>
                  </a:ext>
                </a:extLst>
              </a:tr>
            </a:tbl>
          </a:graphicData>
        </a:graphic>
      </p:graphicFrame>
      <p:sp>
        <p:nvSpPr>
          <p:cNvPr id="18" name="Chave Esquerda 17"/>
          <p:cNvSpPr/>
          <p:nvPr/>
        </p:nvSpPr>
        <p:spPr>
          <a:xfrm>
            <a:off x="2414450" y="4065535"/>
            <a:ext cx="326571" cy="1151924"/>
          </a:xfrm>
          <a:prstGeom prst="leftBrace">
            <a:avLst>
              <a:gd name="adj1" fmla="val 8333"/>
              <a:gd name="adj2" fmla="val 489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have Esquerda 18"/>
          <p:cNvSpPr/>
          <p:nvPr/>
        </p:nvSpPr>
        <p:spPr>
          <a:xfrm>
            <a:off x="2414449" y="5365846"/>
            <a:ext cx="326571" cy="1114875"/>
          </a:xfrm>
          <a:prstGeom prst="leftBrace">
            <a:avLst>
              <a:gd name="adj1" fmla="val 8333"/>
              <a:gd name="adj2" fmla="val 489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1680749" y="44223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4º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 rot="10800000" flipV="1">
            <a:off x="1663331" y="5715587"/>
            <a:ext cx="94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4º</a:t>
            </a:r>
            <a:endParaRPr lang="pt-BR" dirty="0"/>
          </a:p>
        </p:txBody>
      </p:sp>
      <p:pic>
        <p:nvPicPr>
          <p:cNvPr id="28" name="Imagem 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79" y="1709757"/>
            <a:ext cx="8778240" cy="1674137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3657600" y="2194560"/>
            <a:ext cx="4336869" cy="10319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91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" y="0"/>
            <a:ext cx="12100560" cy="6857999"/>
          </a:xfrm>
        </p:spPr>
        <p:txBody>
          <a:bodyPr/>
          <a:lstStyle/>
          <a:p>
            <a:r>
              <a:rPr lang="pt-BR" sz="3000" dirty="0" smtClean="0"/>
              <a:t> </a:t>
            </a:r>
            <a:r>
              <a:rPr lang="pt-BR" sz="3000" dirty="0" err="1" smtClean="0"/>
              <a:t>Bárbito</a:t>
            </a:r>
            <a:r>
              <a:rPr lang="pt-BR" sz="3000" dirty="0" smtClean="0"/>
              <a:t> </a:t>
            </a:r>
          </a:p>
          <a:p>
            <a:endParaRPr lang="pt-BR" dirty="0"/>
          </a:p>
          <a:p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763815"/>
            <a:ext cx="3460788" cy="448745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9183189" y="901337"/>
            <a:ext cx="27693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O </a:t>
            </a:r>
            <a:r>
              <a:rPr lang="pt-BR" dirty="0" err="1" smtClean="0"/>
              <a:t>bárbito</a:t>
            </a:r>
            <a:r>
              <a:rPr lang="pt-BR" dirty="0" smtClean="0"/>
              <a:t> está associado à poesia mélica, especialmente à poesia eólica de Safo e Alceu.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 </a:t>
            </a:r>
            <a:r>
              <a:rPr lang="pt-BR" dirty="0" smtClean="0"/>
              <a:t>Os </a:t>
            </a:r>
            <a:r>
              <a:rPr lang="pt-BR" dirty="0" err="1" smtClean="0"/>
              <a:t>bárbitos</a:t>
            </a:r>
            <a:r>
              <a:rPr lang="pt-BR" dirty="0" smtClean="0"/>
              <a:t> possuíam 7 cordas, embora haja variações com 5 e 6 cordas.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Não possuíam </a:t>
            </a:r>
            <a:r>
              <a:rPr lang="pt-BR" i="1" dirty="0" err="1" smtClean="0"/>
              <a:t>kéllopes</a:t>
            </a:r>
            <a:r>
              <a:rPr lang="pt-BR" dirty="0" smtClean="0"/>
              <a:t> para afinação, mas eram tocadas com plectro.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Era uma espécie de “lira tenor”, sendo afinada uma oitava abaixo da lira </a:t>
            </a:r>
            <a:r>
              <a:rPr lang="pt-BR" dirty="0" err="1" smtClean="0"/>
              <a:t>chelys</a:t>
            </a:r>
            <a:r>
              <a:rPr lang="pt-B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 instrumento é associado ao deus Dioniso.</a:t>
            </a:r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70" y="192539"/>
            <a:ext cx="4762500" cy="615940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714228" y="5440318"/>
            <a:ext cx="2789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"Safo e Alceu" </a:t>
            </a:r>
            <a:endParaRPr lang="pt-BR" sz="1600" dirty="0" smtClean="0"/>
          </a:p>
          <a:p>
            <a:r>
              <a:rPr lang="pt-BR" sz="1600" dirty="0"/>
              <a:t>P</a:t>
            </a:r>
            <a:r>
              <a:rPr lang="pt-BR" sz="1600" dirty="0" smtClean="0"/>
              <a:t>eça </a:t>
            </a:r>
            <a:r>
              <a:rPr lang="pt-BR" sz="1600" dirty="0"/>
              <a:t>2416 </a:t>
            </a:r>
            <a:endParaRPr lang="pt-BR" sz="1600" dirty="0" smtClean="0"/>
          </a:p>
          <a:p>
            <a:r>
              <a:rPr lang="pt-BR" sz="1600" dirty="0" err="1" smtClean="0"/>
              <a:t>ca</a:t>
            </a:r>
            <a:r>
              <a:rPr lang="pt-BR" sz="1600" dirty="0"/>
              <a:t>. 470 a.C</a:t>
            </a:r>
            <a:r>
              <a:rPr lang="pt-BR" sz="1600" dirty="0" smtClean="0"/>
              <a:t>.</a:t>
            </a:r>
          </a:p>
          <a:p>
            <a:r>
              <a:rPr lang="pt-BR" sz="1600" dirty="0" smtClean="0"/>
              <a:t>Museu </a:t>
            </a:r>
            <a:r>
              <a:rPr lang="pt-BR" sz="1600" dirty="0"/>
              <a:t>de </a:t>
            </a:r>
            <a:r>
              <a:rPr lang="pt-BR" sz="1600" dirty="0" err="1"/>
              <a:t>Agrigento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4403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pt-BR" dirty="0" smtClean="0"/>
              <a:t>Cítara grega (</a:t>
            </a:r>
            <a:r>
              <a:rPr lang="pt-BR" dirty="0" err="1" smtClean="0"/>
              <a:t>khitára</a:t>
            </a:r>
            <a:r>
              <a:rPr lang="pt-BR" dirty="0" smtClean="0"/>
              <a:t>)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901336"/>
            <a:ext cx="3799114" cy="415399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53" y="901336"/>
            <a:ext cx="4373881" cy="415399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715102" y="640912"/>
            <a:ext cx="3622765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Possuíam geralmente 9 cordas.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Eram tocadas com plectro, dedilhada ou “pizzicato”.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 </a:t>
            </a:r>
            <a:r>
              <a:rPr lang="pt-BR" sz="2000" dirty="0" smtClean="0"/>
              <a:t>As cordas eram passíveis de vibratos e </a:t>
            </a:r>
            <a:r>
              <a:rPr lang="pt-BR" sz="2000" dirty="0" err="1" smtClean="0"/>
              <a:t>bends</a:t>
            </a:r>
            <a:r>
              <a:rPr lang="pt-BR" sz="2000" dirty="0" smtClean="0"/>
              <a:t>, além de possuírem chaves que mudavam rapidamente a afinação durante a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As cítaras se tornaram muito populares após o século V a.C.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Eram associadas ao virtuosismo, o que proporcionou muitas competições públicas entre instrumentistas, bem como o desenvolvimento de novas técnicas ao </a:t>
            </a:r>
            <a:r>
              <a:rPr lang="pt-BR" sz="2000" dirty="0" smtClean="0"/>
              <a:t>tocar.</a:t>
            </a:r>
            <a:endParaRPr lang="pt-BR" sz="2000" dirty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67280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pt-BR" dirty="0" err="1" smtClean="0"/>
              <a:t>Aulos</a:t>
            </a:r>
            <a:r>
              <a:rPr lang="pt-BR" dirty="0" smtClean="0"/>
              <a:t>: evidências arqueológicas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7666" y="2492004"/>
            <a:ext cx="5753661" cy="297833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0230" y="2708260"/>
            <a:ext cx="5753660" cy="258126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916640" y="5798503"/>
            <a:ext cx="2303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“</a:t>
            </a:r>
            <a:r>
              <a:rPr lang="pt-BR" sz="1600" dirty="0" err="1" smtClean="0"/>
              <a:t>Aulos</a:t>
            </a:r>
            <a:r>
              <a:rPr lang="pt-BR" sz="1600" dirty="0" smtClean="0"/>
              <a:t>”</a:t>
            </a:r>
          </a:p>
          <a:p>
            <a:r>
              <a:rPr lang="pt-BR" sz="1600" dirty="0" smtClean="0"/>
              <a:t>G69</a:t>
            </a:r>
          </a:p>
          <a:p>
            <a:r>
              <a:rPr lang="pt-BR" sz="1600" dirty="0" smtClean="0"/>
              <a:t>British </a:t>
            </a:r>
            <a:r>
              <a:rPr lang="pt-BR" sz="1600" dirty="0" err="1" smtClean="0"/>
              <a:t>Museum</a:t>
            </a:r>
            <a:endParaRPr lang="pt-BR" sz="1600" dirty="0" smtClean="0"/>
          </a:p>
          <a:p>
            <a:r>
              <a:rPr lang="pt-BR" sz="1600" dirty="0" smtClean="0"/>
              <a:t>Escavado em Atenas</a:t>
            </a:r>
            <a:endParaRPr lang="pt-BR" sz="1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404684" y="5798503"/>
            <a:ext cx="1885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“</a:t>
            </a:r>
            <a:r>
              <a:rPr lang="pt-BR" sz="1600" dirty="0" err="1" smtClean="0"/>
              <a:t>Aulos</a:t>
            </a:r>
            <a:r>
              <a:rPr lang="pt-BR" sz="1600" dirty="0" smtClean="0"/>
              <a:t> do Louvre”</a:t>
            </a:r>
          </a:p>
          <a:p>
            <a:r>
              <a:rPr lang="pt-BR" sz="1600" dirty="0" smtClean="0"/>
              <a:t>E10962</a:t>
            </a:r>
          </a:p>
          <a:p>
            <a:r>
              <a:rPr lang="pt-BR" sz="1600" dirty="0" smtClean="0"/>
              <a:t>Museu do Louvre</a:t>
            </a:r>
          </a:p>
          <a:p>
            <a:r>
              <a:rPr lang="pt-BR" sz="1600" dirty="0" smtClean="0"/>
              <a:t>Escavado no Egito</a:t>
            </a:r>
            <a:endParaRPr lang="pt-BR" sz="16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6425" y="3067395"/>
            <a:ext cx="5753660" cy="186299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814158" y="5089724"/>
            <a:ext cx="150614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“</a:t>
            </a:r>
            <a:r>
              <a:rPr lang="pt-BR" sz="1600" dirty="0" err="1" smtClean="0"/>
              <a:t>Aulos</a:t>
            </a:r>
            <a:r>
              <a:rPr lang="pt-BR" sz="1600" dirty="0" smtClean="0"/>
              <a:t> de </a:t>
            </a:r>
            <a:r>
              <a:rPr lang="pt-BR" sz="1600" dirty="0" err="1" smtClean="0"/>
              <a:t>Posidônia</a:t>
            </a:r>
            <a:r>
              <a:rPr lang="pt-BR" sz="1600" dirty="0" smtClean="0"/>
              <a:t>”</a:t>
            </a:r>
          </a:p>
          <a:p>
            <a:r>
              <a:rPr lang="pt-BR" sz="1600" dirty="0" err="1" smtClean="0"/>
              <a:t>ca</a:t>
            </a:r>
            <a:r>
              <a:rPr lang="pt-BR" sz="1600" dirty="0" smtClean="0"/>
              <a:t>. 408 a.C. </a:t>
            </a:r>
          </a:p>
          <a:p>
            <a:r>
              <a:rPr lang="pt-BR" sz="1600" dirty="0" smtClean="0"/>
              <a:t>Feito com osso (tíbia) de cervo</a:t>
            </a:r>
          </a:p>
          <a:p>
            <a:r>
              <a:rPr lang="pt-BR" sz="1600" dirty="0" smtClean="0"/>
              <a:t>Escavado em </a:t>
            </a:r>
            <a:r>
              <a:rPr lang="pt-BR" sz="1600" dirty="0" err="1" smtClean="0"/>
              <a:t>Pesto</a:t>
            </a:r>
            <a:r>
              <a:rPr lang="pt-BR" sz="1600" dirty="0" smtClean="0"/>
              <a:t>, Itália.</a:t>
            </a:r>
          </a:p>
        </p:txBody>
      </p:sp>
    </p:spTree>
    <p:extLst>
      <p:ext uri="{BB962C8B-B14F-4D97-AF65-F5344CB8AC3E}">
        <p14:creationId xmlns:p14="http://schemas.microsoft.com/office/powerpoint/2010/main" val="38049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68" y="0"/>
            <a:ext cx="7397932" cy="5721532"/>
          </a:xfrm>
        </p:spPr>
      </p:pic>
      <p:sp>
        <p:nvSpPr>
          <p:cNvPr id="5" name="CaixaDeTexto 4"/>
          <p:cNvSpPr txBox="1"/>
          <p:nvPr/>
        </p:nvSpPr>
        <p:spPr>
          <a:xfrm>
            <a:off x="0" y="-1"/>
            <a:ext cx="467650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O </a:t>
            </a:r>
            <a:r>
              <a:rPr lang="pt-BR" dirty="0" err="1" smtClean="0"/>
              <a:t>aulos</a:t>
            </a:r>
            <a:r>
              <a:rPr lang="pt-BR" dirty="0" smtClean="0"/>
              <a:t> é um </a:t>
            </a:r>
            <a:r>
              <a:rPr lang="pt-BR" dirty="0"/>
              <a:t>instrumento </a:t>
            </a:r>
            <a:r>
              <a:rPr lang="pt-BR" dirty="0" smtClean="0"/>
              <a:t>formado por </a:t>
            </a:r>
            <a:r>
              <a:rPr lang="pt-BR" dirty="0"/>
              <a:t>dois </a:t>
            </a:r>
            <a:r>
              <a:rPr lang="pt-BR" dirty="0" smtClean="0"/>
              <a:t>tubos </a:t>
            </a:r>
            <a:r>
              <a:rPr lang="pt-BR" dirty="0"/>
              <a:t>de </a:t>
            </a:r>
            <a:r>
              <a:rPr lang="pt-BR" dirty="0" smtClean="0"/>
              <a:t>madeira (ou osso) paralelos, equipados </a:t>
            </a:r>
            <a:r>
              <a:rPr lang="pt-BR" dirty="0"/>
              <a:t>com boquilha e </a:t>
            </a:r>
            <a:r>
              <a:rPr lang="pt-BR" dirty="0" smtClean="0"/>
              <a:t>palheta dupla.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Foi o instrumento de maior popularidade durante o séc. V a.C. Ainda mais que a cítara, o instrumento estava associado </a:t>
            </a:r>
            <a:r>
              <a:rPr lang="pt-BR" dirty="0"/>
              <a:t>ao virtuosismo e às </a:t>
            </a:r>
            <a:r>
              <a:rPr lang="pt-BR" dirty="0" smtClean="0"/>
              <a:t>competições. </a:t>
            </a:r>
          </a:p>
          <a:p>
            <a:pPr algn="just">
              <a:lnSpc>
                <a:spcPct val="150000"/>
              </a:lnSpc>
            </a:pPr>
            <a:endParaRPr lang="pt-BR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Era preferido por conta do efeito que produzia nos ouvintes com seu som estridente e contagiante. Além disso, o volume do instrumento era propício para apresentações em locais abertos.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0162902" y="5863870"/>
            <a:ext cx="34877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/>
              <a:t>Munch</a:t>
            </a:r>
            <a:r>
              <a:rPr lang="pt-BR" sz="1600" dirty="0" smtClean="0"/>
              <a:t> 2646</a:t>
            </a:r>
          </a:p>
          <a:p>
            <a:r>
              <a:rPr lang="pt-BR" sz="1600" dirty="0" err="1" smtClean="0"/>
              <a:t>ca</a:t>
            </a:r>
            <a:r>
              <a:rPr lang="pt-BR" sz="1600" dirty="0" smtClean="0"/>
              <a:t>. 480 a.C.</a:t>
            </a:r>
          </a:p>
          <a:p>
            <a:r>
              <a:rPr lang="pt-BR" sz="1600" dirty="0" smtClean="0"/>
              <a:t>Museu de Munique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18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48" y="0"/>
            <a:ext cx="6235702" cy="574637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685419" y="5746371"/>
            <a:ext cx="172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/>
              <a:t>Forbeia</a:t>
            </a:r>
            <a:r>
              <a:rPr lang="pt-BR" sz="1600" dirty="0" smtClean="0"/>
              <a:t>.</a:t>
            </a:r>
          </a:p>
          <a:p>
            <a:r>
              <a:rPr lang="pt-BR" sz="1600" dirty="0" err="1" smtClean="0"/>
              <a:t>ca</a:t>
            </a:r>
            <a:r>
              <a:rPr lang="pt-BR" sz="1600" dirty="0" smtClean="0"/>
              <a:t>. 480 a.C.</a:t>
            </a:r>
          </a:p>
          <a:p>
            <a:r>
              <a:rPr lang="pt-BR" sz="1600" dirty="0" smtClean="0"/>
              <a:t>British </a:t>
            </a:r>
            <a:r>
              <a:rPr lang="pt-BR" sz="1600" dirty="0" err="1" smtClean="0"/>
              <a:t>Museum</a:t>
            </a:r>
            <a:endParaRPr lang="pt-BR" sz="1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117738"/>
            <a:ext cx="5747657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No século IV-III a.C., o </a:t>
            </a:r>
            <a:r>
              <a:rPr lang="pt-BR" dirty="0" err="1"/>
              <a:t>aulos</a:t>
            </a:r>
            <a:r>
              <a:rPr lang="pt-BR" dirty="0"/>
              <a:t> foi muito criticado por Platão e Aristóteles, sobretudo pela deformação que produzia no rosto quando tocado e pela corrupção moral que seu som poderia produzir nos ouvintes</a:t>
            </a:r>
            <a:r>
              <a:rPr lang="pt-BR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pt-BR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Para Aristóxeno, estudar harmonia a partir do </a:t>
            </a:r>
            <a:r>
              <a:rPr lang="pt-BR" dirty="0" err="1"/>
              <a:t>aulos</a:t>
            </a:r>
            <a:r>
              <a:rPr lang="pt-BR" dirty="0"/>
              <a:t> incorreria ao erro, uma vez que o instrumento possuía “muitos sons” e afinação instável. </a:t>
            </a:r>
            <a:endParaRPr lang="pt-BR" dirty="0" smtClean="0"/>
          </a:p>
          <a:p>
            <a:pPr algn="just">
              <a:lnSpc>
                <a:spcPct val="150000"/>
              </a:lnSpc>
            </a:pP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No </a:t>
            </a:r>
            <a:r>
              <a:rPr lang="pt-BR" dirty="0"/>
              <a:t>Fr. 101, Aristóxeno classifica que há </a:t>
            </a:r>
            <a:r>
              <a:rPr lang="en-GB" dirty="0" err="1"/>
              <a:t>cinco</a:t>
            </a:r>
            <a:r>
              <a:rPr lang="en-GB" dirty="0"/>
              <a:t> </a:t>
            </a:r>
            <a:r>
              <a:rPr lang="en-GB" dirty="0" err="1"/>
              <a:t>tipos</a:t>
            </a:r>
            <a:r>
              <a:rPr lang="en-GB" dirty="0"/>
              <a:t> de </a:t>
            </a:r>
            <a:r>
              <a:rPr lang="en-GB" dirty="0" err="1"/>
              <a:t>aulos</a:t>
            </a:r>
            <a:r>
              <a:rPr lang="en-GB" dirty="0"/>
              <a:t>: o </a:t>
            </a:r>
            <a:r>
              <a:rPr lang="en-GB" dirty="0" err="1"/>
              <a:t>partênio</a:t>
            </a:r>
            <a:r>
              <a:rPr lang="en-GB" dirty="0"/>
              <a:t>, o </a:t>
            </a:r>
            <a:r>
              <a:rPr lang="en-GB" dirty="0" err="1"/>
              <a:t>infantil</a:t>
            </a:r>
            <a:r>
              <a:rPr lang="en-GB" dirty="0"/>
              <a:t>, o </a:t>
            </a:r>
            <a:r>
              <a:rPr lang="en-GB" dirty="0" err="1"/>
              <a:t>citaródico</a:t>
            </a:r>
            <a:r>
              <a:rPr lang="en-GB" dirty="0"/>
              <a:t>, o </a:t>
            </a:r>
            <a:r>
              <a:rPr lang="en-GB" dirty="0" err="1"/>
              <a:t>perfeito</a:t>
            </a:r>
            <a:r>
              <a:rPr lang="en-GB" dirty="0"/>
              <a:t> e o super-</a:t>
            </a:r>
            <a:r>
              <a:rPr lang="en-GB" dirty="0" err="1"/>
              <a:t>perfeito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quais</a:t>
            </a:r>
            <a:r>
              <a:rPr lang="en-GB" dirty="0"/>
              <a:t> </a:t>
            </a:r>
            <a:r>
              <a:rPr lang="en-GB" dirty="0" err="1"/>
              <a:t>corresponderiam</a:t>
            </a:r>
            <a:r>
              <a:rPr lang="en-GB" dirty="0"/>
              <a:t> </a:t>
            </a:r>
            <a:r>
              <a:rPr lang="en-GB" dirty="0" err="1"/>
              <a:t>às</a:t>
            </a:r>
            <a:r>
              <a:rPr lang="en-GB" dirty="0"/>
              <a:t> tessituras soprano, contralto, tenor, </a:t>
            </a:r>
            <a:r>
              <a:rPr lang="en-GB" dirty="0" err="1"/>
              <a:t>barítono</a:t>
            </a:r>
            <a:r>
              <a:rPr lang="en-GB" dirty="0"/>
              <a:t> e </a:t>
            </a:r>
            <a:r>
              <a:rPr lang="en-GB" dirty="0" err="1"/>
              <a:t>baixo</a:t>
            </a:r>
            <a:r>
              <a:rPr lang="en-GB" dirty="0"/>
              <a:t>. </a:t>
            </a:r>
            <a:endParaRPr lang="pt-BR" sz="1600" dirty="0"/>
          </a:p>
          <a:p>
            <a:pPr algn="just"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24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"/>
            <a:ext cx="4689566" cy="1045028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Harpas</a:t>
            </a:r>
            <a:endParaRPr lang="pt-BR" sz="30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47" y="104504"/>
            <a:ext cx="4223066" cy="5995851"/>
          </a:xfrm>
          <a:prstGeom prst="rect">
            <a:avLst/>
          </a:prstGeom>
        </p:spPr>
      </p:pic>
      <p:pic>
        <p:nvPicPr>
          <p:cNvPr id="1026" name="Picture 2" descr="https://upload.wikimedia.org/wikipedia/commons/c/ce/Psalterion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01" y="421458"/>
            <a:ext cx="3638550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0280468" y="5381897"/>
            <a:ext cx="19115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Harpa “</a:t>
            </a:r>
            <a:r>
              <a:rPr lang="pt-BR" sz="1600" dirty="0" err="1" smtClean="0"/>
              <a:t>trígono</a:t>
            </a:r>
            <a:r>
              <a:rPr lang="pt-BR" sz="1600" dirty="0" smtClean="0"/>
              <a:t>”</a:t>
            </a:r>
          </a:p>
          <a:p>
            <a:r>
              <a:rPr lang="pt-BR" sz="1600" dirty="0" err="1" smtClean="0"/>
              <a:t>ca</a:t>
            </a:r>
            <a:r>
              <a:rPr lang="pt-BR" sz="1600" dirty="0" smtClean="0"/>
              <a:t>. 320 a.C.</a:t>
            </a:r>
          </a:p>
          <a:p>
            <a:r>
              <a:rPr lang="pt-BR" sz="1600" dirty="0" smtClean="0"/>
              <a:t>British </a:t>
            </a:r>
            <a:r>
              <a:rPr lang="pt-BR" sz="1600" dirty="0" err="1" smtClean="0"/>
              <a:t>Museum</a:t>
            </a:r>
            <a:endParaRPr lang="pt-BR" sz="1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287994" y="6100355"/>
            <a:ext cx="38397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/>
              <a:t>Terpsicore</a:t>
            </a:r>
            <a:r>
              <a:rPr lang="pt-BR" sz="1600" dirty="0" smtClean="0"/>
              <a:t> tocando </a:t>
            </a:r>
            <a:r>
              <a:rPr lang="pt-BR" sz="1600" dirty="0" err="1" smtClean="0"/>
              <a:t>epigoneio</a:t>
            </a:r>
            <a:endParaRPr lang="pt-BR" sz="1600" dirty="0" smtClean="0"/>
          </a:p>
          <a:p>
            <a:r>
              <a:rPr lang="pt-BR" sz="1600" dirty="0" err="1"/>
              <a:t>c</a:t>
            </a:r>
            <a:r>
              <a:rPr lang="pt-BR" sz="1600" dirty="0" err="1" smtClean="0"/>
              <a:t>a</a:t>
            </a:r>
            <a:r>
              <a:rPr lang="pt-BR" sz="1600" dirty="0" smtClean="0"/>
              <a:t>. ?</a:t>
            </a:r>
          </a:p>
          <a:p>
            <a:r>
              <a:rPr lang="pt-BR" sz="1600" dirty="0" smtClean="0"/>
              <a:t>British </a:t>
            </a:r>
            <a:r>
              <a:rPr lang="pt-BR" sz="1600" dirty="0" err="1" smtClean="0"/>
              <a:t>Museum</a:t>
            </a:r>
            <a:endParaRPr lang="pt-BR" sz="1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54488" y="1331468"/>
            <a:ext cx="30850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As cordas são dedilhadas sem plectro</a:t>
            </a:r>
            <a:r>
              <a:rPr lang="pt-B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Esses instrumentos eram considerados “estrangeiros” pelos atenienses.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São tocados majoritariamente por mulheres.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Os outros tipos de harpa, como </a:t>
            </a:r>
            <a:r>
              <a:rPr lang="pt-BR" dirty="0" err="1" smtClean="0"/>
              <a:t>epigoneio</a:t>
            </a:r>
            <a:r>
              <a:rPr lang="pt-BR" dirty="0" smtClean="0"/>
              <a:t>, </a:t>
            </a:r>
            <a:r>
              <a:rPr lang="pt-BR" dirty="0" err="1" smtClean="0"/>
              <a:t>psalterion</a:t>
            </a:r>
            <a:r>
              <a:rPr lang="pt-BR" dirty="0"/>
              <a:t> </a:t>
            </a:r>
            <a:r>
              <a:rPr lang="pt-BR" dirty="0" smtClean="0"/>
              <a:t>e </a:t>
            </a:r>
            <a:r>
              <a:rPr lang="pt-BR" dirty="0" err="1" smtClean="0"/>
              <a:t>sambuke</a:t>
            </a:r>
            <a:r>
              <a:rPr lang="pt-BR" dirty="0" smtClean="0"/>
              <a:t>,  eram considerados instrumentos “populares”, isto é, não participavam dos festivais e competições.</a:t>
            </a:r>
          </a:p>
        </p:txBody>
      </p:sp>
    </p:spTree>
    <p:extLst>
      <p:ext uri="{BB962C8B-B14F-4D97-AF65-F5344CB8AC3E}">
        <p14:creationId xmlns:p14="http://schemas.microsoft.com/office/powerpoint/2010/main" val="41002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3513909" cy="1201782"/>
          </a:xfrm>
        </p:spPr>
        <p:txBody>
          <a:bodyPr>
            <a:normAutofit/>
          </a:bodyPr>
          <a:lstStyle/>
          <a:p>
            <a:r>
              <a:rPr lang="pt-BR" sz="3000" b="1" dirty="0" err="1" smtClean="0"/>
              <a:t>Pandouris</a:t>
            </a:r>
            <a:r>
              <a:rPr lang="pt-BR" sz="3000" b="1" dirty="0" smtClean="0"/>
              <a:t> </a:t>
            </a:r>
            <a:endParaRPr lang="pt-BR" sz="30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8238"/>
            <a:ext cx="3030583" cy="43698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654" y="1201783"/>
            <a:ext cx="3524332" cy="382932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556171" y="1201783"/>
            <a:ext cx="29260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Parecido com um alaúde, há poucas fontes iconográficas sobre o </a:t>
            </a:r>
            <a:r>
              <a:rPr lang="pt-BR" dirty="0" err="1" smtClean="0"/>
              <a:t>pandouris</a:t>
            </a:r>
            <a:r>
              <a:rPr lang="pt-BR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É um instrumento de origem assíria e possuía 3 cordas. Mais tarde, os gregos adicionaram uma quarta corda, criando um novo instrumento chamado “</a:t>
            </a:r>
            <a:r>
              <a:rPr lang="pt-BR" dirty="0" err="1" smtClean="0"/>
              <a:t>skindapsos</a:t>
            </a:r>
            <a:r>
              <a:rPr lang="pt-BR" dirty="0" smtClean="0"/>
              <a:t>” (Cf. Ateneu, </a:t>
            </a:r>
            <a:r>
              <a:rPr lang="pt-BR" dirty="0" err="1" smtClean="0"/>
              <a:t>Deip</a:t>
            </a:r>
            <a:r>
              <a:rPr lang="pt-BR" dirty="0" smtClean="0"/>
              <a:t>. 4.78).</a:t>
            </a:r>
          </a:p>
          <a:p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5549707"/>
            <a:ext cx="2617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Peça 216</a:t>
            </a:r>
          </a:p>
          <a:p>
            <a:r>
              <a:rPr lang="pt-BR" sz="1600" dirty="0" err="1" smtClean="0"/>
              <a:t>ca</a:t>
            </a:r>
            <a:r>
              <a:rPr lang="pt-BR" sz="1600" dirty="0" smtClean="0"/>
              <a:t>. 350 a.C.</a:t>
            </a:r>
          </a:p>
          <a:p>
            <a:r>
              <a:rPr lang="pt-BR" sz="1600" dirty="0" smtClean="0"/>
              <a:t>Escavado em </a:t>
            </a:r>
            <a:r>
              <a:rPr lang="pt-BR" sz="1600" dirty="0" err="1" smtClean="0"/>
              <a:t>Mantineia</a:t>
            </a:r>
            <a:endParaRPr lang="pt-BR" sz="1600" dirty="0" smtClean="0"/>
          </a:p>
          <a:p>
            <a:r>
              <a:rPr lang="pt-BR" sz="1600" dirty="0" smtClean="0"/>
              <a:t>Museu de Atenas</a:t>
            </a:r>
            <a:endParaRPr lang="pt-BR" sz="1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624252" y="5180375"/>
            <a:ext cx="22206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Peça CA574</a:t>
            </a:r>
          </a:p>
          <a:p>
            <a:r>
              <a:rPr lang="pt-BR" sz="1600" dirty="0" err="1" smtClean="0"/>
              <a:t>ca</a:t>
            </a:r>
            <a:r>
              <a:rPr lang="pt-BR" sz="1600" dirty="0" smtClean="0"/>
              <a:t>. 400 a.C.</a:t>
            </a:r>
          </a:p>
          <a:p>
            <a:r>
              <a:rPr lang="pt-BR" sz="1600" dirty="0" smtClean="0"/>
              <a:t>Louvre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2909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40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/>
          <p:cNvSpPr/>
          <p:nvPr/>
        </p:nvSpPr>
        <p:spPr>
          <a:xfrm>
            <a:off x="3304904" y="3398293"/>
            <a:ext cx="4842810" cy="19652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58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3161211" cy="1095646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Percussão</a:t>
            </a:r>
            <a:endParaRPr lang="pt-BR" sz="3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65" y="1095647"/>
            <a:ext cx="3218445" cy="4351338"/>
          </a:xfr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1095647"/>
            <a:ext cx="4345577" cy="434557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39486" y="5441224"/>
            <a:ext cx="32787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/>
              <a:t>Crôtala</a:t>
            </a:r>
            <a:endParaRPr lang="pt-BR" sz="1600" dirty="0" smtClean="0"/>
          </a:p>
          <a:p>
            <a:r>
              <a:rPr lang="pt-BR" sz="1600" dirty="0" err="1" smtClean="0"/>
              <a:t>ca</a:t>
            </a:r>
            <a:r>
              <a:rPr lang="pt-BR" sz="1600" dirty="0" smtClean="0"/>
              <a:t>. 500-450 a.C.</a:t>
            </a:r>
          </a:p>
          <a:p>
            <a:r>
              <a:rPr lang="pt-BR" sz="1600" dirty="0" smtClean="0"/>
              <a:t>Desconhecida.</a:t>
            </a:r>
            <a:endParaRPr lang="pt-BR" sz="1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482820" y="5577840"/>
            <a:ext cx="2511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Tímpano</a:t>
            </a:r>
          </a:p>
          <a:p>
            <a:r>
              <a:rPr lang="pt-BR" sz="1600" dirty="0" smtClean="0"/>
              <a:t> </a:t>
            </a:r>
            <a:r>
              <a:rPr lang="pt-BR" sz="1600" dirty="0" err="1" smtClean="0"/>
              <a:t>ca</a:t>
            </a:r>
            <a:r>
              <a:rPr lang="pt-BR" sz="1600" dirty="0" smtClean="0"/>
              <a:t>. 420 a.C.</a:t>
            </a:r>
          </a:p>
          <a:p>
            <a:r>
              <a:rPr lang="pt-BR" sz="1600" dirty="0" smtClean="0"/>
              <a:t>Museu Nacional Arqueológico, </a:t>
            </a:r>
            <a:r>
              <a:rPr lang="pt-BR" sz="1600" dirty="0" err="1" smtClean="0"/>
              <a:t>Nápolis</a:t>
            </a:r>
            <a:r>
              <a:rPr lang="pt-BR" sz="1600" dirty="0" smtClean="0"/>
              <a:t>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285512" y="1560275"/>
            <a:ext cx="2272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Os instrumentos de percussão estão associados ao culto de Dioniso.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São considerados instrumentos orientais.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Eram utilizados também para marcar o tempo da dança e o metro da poesia.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50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1"/>
            <a:ext cx="7772401" cy="1214845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Filosofia e a teorização musical</a:t>
            </a:r>
            <a:endParaRPr lang="pt-BR" sz="3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097280"/>
            <a:ext cx="12192000" cy="5760720"/>
          </a:xfrm>
        </p:spPr>
        <p:txBody>
          <a:bodyPr>
            <a:noAutofit/>
          </a:bodyPr>
          <a:lstStyle/>
          <a:p>
            <a:endParaRPr lang="pt-BR" sz="2400" dirty="0" smtClean="0"/>
          </a:p>
          <a:p>
            <a:r>
              <a:rPr lang="pt-BR" sz="2400" dirty="0" smtClean="0"/>
              <a:t>Escritos técnicos sobre acústica e harmonia.</a:t>
            </a:r>
          </a:p>
          <a:p>
            <a:r>
              <a:rPr lang="pt-BR" sz="2400" dirty="0" smtClean="0"/>
              <a:t>A partir de meados do século V a.C., a harmonia foi objeto de muitas especulações realizadas por pensadores como Pitágoras, seus discípulos e </a:t>
            </a:r>
            <a:r>
              <a:rPr lang="pt-BR" sz="2400" dirty="0" err="1"/>
              <a:t>Á</a:t>
            </a:r>
            <a:r>
              <a:rPr lang="pt-BR" sz="2400" dirty="0" err="1" smtClean="0"/>
              <a:t>rquitas</a:t>
            </a:r>
            <a:r>
              <a:rPr lang="pt-BR" sz="2400" dirty="0" smtClean="0"/>
              <a:t> de </a:t>
            </a:r>
            <a:r>
              <a:rPr lang="pt-BR" sz="2400" dirty="0" err="1" smtClean="0"/>
              <a:t>Tarento</a:t>
            </a:r>
            <a:r>
              <a:rPr lang="pt-BR" sz="2400" dirty="0" smtClean="0"/>
              <a:t>. </a:t>
            </a:r>
          </a:p>
          <a:p>
            <a:r>
              <a:rPr lang="pt-BR" sz="2400" dirty="0" smtClean="0"/>
              <a:t>Nesse período, a música teórica (harmonia) era uma disciplina subordinada à aritmética e seu estudo se dava no campo dos números (</a:t>
            </a:r>
            <a:r>
              <a:rPr lang="pt-BR" sz="2400" dirty="0" err="1" smtClean="0"/>
              <a:t>ratios</a:t>
            </a:r>
            <a:r>
              <a:rPr lang="pt-BR" sz="2400" dirty="0"/>
              <a:t> </a:t>
            </a:r>
            <a:r>
              <a:rPr lang="pt-BR" sz="2400" dirty="0" smtClean="0"/>
              <a:t>de intervalos, proporções) e da física (acústica).</a:t>
            </a:r>
          </a:p>
          <a:p>
            <a:r>
              <a:rPr lang="pt-BR" sz="2400" dirty="0" smtClean="0"/>
              <a:t>Os pitagóricos buscavam a correlação entre os números e o cosmos. As notas musicais, as </a:t>
            </a:r>
            <a:r>
              <a:rPr lang="pt-BR" sz="2400" dirty="0" err="1" smtClean="0"/>
              <a:t>ratios</a:t>
            </a:r>
            <a:r>
              <a:rPr lang="pt-BR" sz="2400" dirty="0" smtClean="0"/>
              <a:t> dos intervalos e organização harmônica na melodia deveriam refletir uma ordem presente no universo. </a:t>
            </a:r>
          </a:p>
          <a:p>
            <a:r>
              <a:rPr lang="pt-BR" sz="2400" dirty="0" smtClean="0"/>
              <a:t>Apenas </a:t>
            </a:r>
            <a:r>
              <a:rPr lang="pt-BR" sz="2400" dirty="0"/>
              <a:t>com Aristóxeno </a:t>
            </a:r>
            <a:r>
              <a:rPr lang="pt-BR" sz="2400" dirty="0" smtClean="0"/>
              <a:t>(III </a:t>
            </a:r>
            <a:r>
              <a:rPr lang="pt-BR" sz="2400" dirty="0"/>
              <a:t>a.C.), a harmonia é emancipada como uma ciência (</a:t>
            </a:r>
            <a:r>
              <a:rPr lang="pt-BR" sz="2400" i="1" dirty="0" err="1"/>
              <a:t>epistemé</a:t>
            </a:r>
            <a:r>
              <a:rPr lang="pt-BR" sz="2400" dirty="0"/>
              <a:t>) independente, através da qual é possível </a:t>
            </a:r>
            <a:r>
              <a:rPr lang="pt-BR" sz="2400" dirty="0" smtClean="0"/>
              <a:t>especular </a:t>
            </a:r>
            <a:r>
              <a:rPr lang="pt-BR" sz="2400" dirty="0"/>
              <a:t>(</a:t>
            </a:r>
            <a:r>
              <a:rPr lang="pt-BR" sz="2400" dirty="0" err="1"/>
              <a:t>theorein</a:t>
            </a:r>
            <a:r>
              <a:rPr lang="pt-BR" sz="2400" dirty="0" smtClean="0"/>
              <a:t>). </a:t>
            </a:r>
            <a:endParaRPr lang="pt-BR" sz="2400" dirty="0"/>
          </a:p>
          <a:p>
            <a:r>
              <a:rPr lang="pt-BR" sz="2400" dirty="0"/>
              <a:t>Ao se distanciar da observação aritmética da música, Aristóxeno funda os princípios dessa ciência exclusivamente a partir da percepção (</a:t>
            </a:r>
            <a:r>
              <a:rPr lang="pt-BR" sz="2400" i="1" dirty="0" err="1" smtClean="0"/>
              <a:t>aisthésis</a:t>
            </a:r>
            <a:r>
              <a:rPr lang="pt-BR" sz="2400" dirty="0"/>
              <a:t>), combinando abordagens </a:t>
            </a:r>
            <a:r>
              <a:rPr lang="pt-BR" sz="2400" dirty="0" smtClean="0"/>
              <a:t>advindas </a:t>
            </a:r>
            <a:r>
              <a:rPr lang="pt-BR" sz="2400" dirty="0"/>
              <a:t>do método científico aristotélico à geometria empirista e à prática musical. 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/>
          </a:p>
          <a:p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339713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66863" cy="574766"/>
          </a:xfrm>
        </p:spPr>
        <p:txBody>
          <a:bodyPr>
            <a:normAutofit fontScale="90000"/>
          </a:bodyPr>
          <a:lstStyle/>
          <a:p>
            <a:r>
              <a:rPr lang="pt-BR" sz="3000" b="1" dirty="0" smtClean="0"/>
              <a:t/>
            </a:r>
            <a:br>
              <a:rPr lang="pt-BR" sz="3000" b="1" dirty="0" smtClean="0"/>
            </a:br>
            <a:r>
              <a:rPr lang="pt-BR" sz="3000" b="1" dirty="0" smtClean="0"/>
              <a:t>“Correntes de pensamento”</a:t>
            </a:r>
            <a:endParaRPr lang="pt-BR" sz="3000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690148"/>
              </p:ext>
            </p:extLst>
          </p:nvPr>
        </p:nvGraphicFramePr>
        <p:xfrm>
          <a:off x="300442" y="1288760"/>
          <a:ext cx="11384280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6070">
                  <a:extLst>
                    <a:ext uri="{9D8B030D-6E8A-4147-A177-3AD203B41FA5}">
                      <a16:colId xmlns:a16="http://schemas.microsoft.com/office/drawing/2014/main" val="34267885"/>
                    </a:ext>
                  </a:extLst>
                </a:gridCol>
                <a:gridCol w="2846070">
                  <a:extLst>
                    <a:ext uri="{9D8B030D-6E8A-4147-A177-3AD203B41FA5}">
                      <a16:colId xmlns:a16="http://schemas.microsoft.com/office/drawing/2014/main" val="531901926"/>
                    </a:ext>
                  </a:extLst>
                </a:gridCol>
                <a:gridCol w="2846070">
                  <a:extLst>
                    <a:ext uri="{9D8B030D-6E8A-4147-A177-3AD203B41FA5}">
                      <a16:colId xmlns:a16="http://schemas.microsoft.com/office/drawing/2014/main" val="267803027"/>
                    </a:ext>
                  </a:extLst>
                </a:gridCol>
                <a:gridCol w="2846070">
                  <a:extLst>
                    <a:ext uri="{9D8B030D-6E8A-4147-A177-3AD203B41FA5}">
                      <a16:colId xmlns:a16="http://schemas.microsoft.com/office/drawing/2014/main" val="813858708"/>
                    </a:ext>
                  </a:extLst>
                </a:gridCol>
              </a:tblGrid>
              <a:tr h="4485024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Pitagórica</a:t>
                      </a:r>
                    </a:p>
                    <a:p>
                      <a:pPr algn="l"/>
                      <a:r>
                        <a:rPr lang="pt-BR" b="0" dirty="0" err="1" smtClean="0"/>
                        <a:t>Hipaso</a:t>
                      </a:r>
                      <a:r>
                        <a:rPr lang="pt-BR" b="0" baseline="0" dirty="0" smtClean="0"/>
                        <a:t> (V a.C.)</a:t>
                      </a:r>
                    </a:p>
                    <a:p>
                      <a:pPr algn="l"/>
                      <a:r>
                        <a:rPr lang="pt-BR" b="0" baseline="0" dirty="0" err="1" smtClean="0"/>
                        <a:t>Filolau</a:t>
                      </a:r>
                      <a:r>
                        <a:rPr lang="pt-BR" b="0" baseline="0" dirty="0" smtClean="0"/>
                        <a:t> (IV </a:t>
                      </a:r>
                      <a:r>
                        <a:rPr lang="pt-BR" b="0" baseline="0" dirty="0" err="1" smtClean="0"/>
                        <a:t>a.C</a:t>
                      </a:r>
                      <a:r>
                        <a:rPr lang="pt-BR" b="0" baseline="0" dirty="0" smtClean="0"/>
                        <a:t>)</a:t>
                      </a:r>
                      <a:endParaRPr lang="pt-BR" b="0" dirty="0" smtClean="0"/>
                    </a:p>
                    <a:p>
                      <a:r>
                        <a:rPr lang="pt-BR" dirty="0" err="1" smtClean="0"/>
                        <a:t>Arquitas</a:t>
                      </a:r>
                      <a:r>
                        <a:rPr lang="pt-BR" dirty="0" smtClean="0"/>
                        <a:t> de </a:t>
                      </a:r>
                      <a:r>
                        <a:rPr lang="pt-BR" dirty="0" err="1" smtClean="0"/>
                        <a:t>Tarento</a:t>
                      </a:r>
                      <a:r>
                        <a:rPr lang="pt-BR" dirty="0" smtClean="0"/>
                        <a:t> (IV a.C.)</a:t>
                      </a:r>
                    </a:p>
                    <a:p>
                      <a:r>
                        <a:rPr lang="pt-BR" dirty="0" smtClean="0"/>
                        <a:t>Ps.</a:t>
                      </a:r>
                      <a:r>
                        <a:rPr lang="pt-BR" baseline="0" dirty="0" smtClean="0"/>
                        <a:t> Aristóteles (</a:t>
                      </a:r>
                      <a:r>
                        <a:rPr lang="pt-BR" i="1" baseline="0" dirty="0" err="1" smtClean="0"/>
                        <a:t>Problemata</a:t>
                      </a:r>
                      <a:r>
                        <a:rPr lang="pt-BR" baseline="0" dirty="0" smtClean="0"/>
                        <a:t>), (III a.C.?)</a:t>
                      </a:r>
                      <a:endParaRPr lang="pt-BR" dirty="0" smtClean="0"/>
                    </a:p>
                    <a:p>
                      <a:r>
                        <a:rPr lang="pt-BR" dirty="0" err="1" smtClean="0"/>
                        <a:t>Nicômaco</a:t>
                      </a:r>
                      <a:r>
                        <a:rPr lang="pt-BR" dirty="0" smtClean="0"/>
                        <a:t> de </a:t>
                      </a:r>
                      <a:r>
                        <a:rPr lang="pt-BR" dirty="0" err="1" smtClean="0"/>
                        <a:t>Gerasa</a:t>
                      </a:r>
                      <a:r>
                        <a:rPr lang="pt-BR" baseline="0" dirty="0" smtClean="0"/>
                        <a:t> (II d.C.)</a:t>
                      </a:r>
                    </a:p>
                    <a:p>
                      <a:r>
                        <a:rPr lang="pt-BR" baseline="0" dirty="0" err="1" smtClean="0"/>
                        <a:t>Theon</a:t>
                      </a:r>
                      <a:r>
                        <a:rPr lang="pt-BR" baseline="0" dirty="0" smtClean="0"/>
                        <a:t> de Esmirna (II d.C.)</a:t>
                      </a:r>
                    </a:p>
                    <a:p>
                      <a:r>
                        <a:rPr lang="pt-BR" baseline="0" dirty="0" smtClean="0"/>
                        <a:t>Cláudio Ptolomeu (II d.C.)</a:t>
                      </a:r>
                    </a:p>
                    <a:p>
                      <a:r>
                        <a:rPr lang="pt-BR" baseline="0" dirty="0" smtClean="0"/>
                        <a:t>Porfírio (III d.C.)</a:t>
                      </a:r>
                    </a:p>
                    <a:p>
                      <a:r>
                        <a:rPr lang="pt-BR" baseline="0" dirty="0" smtClean="0"/>
                        <a:t>Aristides </a:t>
                      </a:r>
                      <a:r>
                        <a:rPr lang="pt-BR" baseline="0" dirty="0" err="1" smtClean="0"/>
                        <a:t>Quintiliano</a:t>
                      </a:r>
                      <a:r>
                        <a:rPr lang="pt-BR" baseline="0" dirty="0" smtClean="0"/>
                        <a:t> (III – IV d.C.)</a:t>
                      </a:r>
                    </a:p>
                    <a:p>
                      <a:r>
                        <a:rPr lang="pt-BR" baseline="0" dirty="0" err="1" smtClean="0"/>
                        <a:t>Báquio</a:t>
                      </a:r>
                      <a:r>
                        <a:rPr lang="pt-BR" baseline="0" dirty="0" smtClean="0"/>
                        <a:t> de </a:t>
                      </a:r>
                      <a:r>
                        <a:rPr lang="pt-BR" baseline="0" dirty="0" err="1" smtClean="0"/>
                        <a:t>Gerona</a:t>
                      </a:r>
                      <a:r>
                        <a:rPr lang="pt-BR" baseline="0" dirty="0" smtClean="0"/>
                        <a:t> (IV ou V d.C.)</a:t>
                      </a:r>
                    </a:p>
                    <a:p>
                      <a:r>
                        <a:rPr lang="pt-BR" baseline="0" dirty="0" smtClean="0"/>
                        <a:t>Alípio (IV ou V d.C.)</a:t>
                      </a:r>
                    </a:p>
                    <a:p>
                      <a:r>
                        <a:rPr lang="pt-BR" baseline="0" dirty="0" smtClean="0"/>
                        <a:t>Boécio (V – VI d.C.)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Empírica</a:t>
                      </a:r>
                    </a:p>
                    <a:p>
                      <a:endParaRPr lang="pt-BR" b="1" dirty="0" smtClean="0"/>
                    </a:p>
                    <a:p>
                      <a:r>
                        <a:rPr lang="pt-BR" dirty="0" err="1" smtClean="0"/>
                        <a:t>Eratocles</a:t>
                      </a:r>
                      <a:r>
                        <a:rPr lang="pt-BR" dirty="0" smtClean="0"/>
                        <a:t> (VI a.C.?)</a:t>
                      </a:r>
                    </a:p>
                    <a:p>
                      <a:r>
                        <a:rPr lang="pt-BR" dirty="0" err="1" smtClean="0"/>
                        <a:t>Laso</a:t>
                      </a:r>
                      <a:r>
                        <a:rPr lang="pt-BR" dirty="0" smtClean="0"/>
                        <a:t> de </a:t>
                      </a:r>
                      <a:r>
                        <a:rPr lang="pt-BR" dirty="0" err="1" smtClean="0"/>
                        <a:t>Hermíone</a:t>
                      </a:r>
                      <a:r>
                        <a:rPr lang="pt-BR" dirty="0" smtClean="0"/>
                        <a:t> (VI a.C.)</a:t>
                      </a:r>
                    </a:p>
                    <a:p>
                      <a:r>
                        <a:rPr lang="pt-BR" dirty="0" smtClean="0"/>
                        <a:t>Epígono (VI a.C.)</a:t>
                      </a:r>
                    </a:p>
                    <a:p>
                      <a:endParaRPr lang="pt-BR" dirty="0" smtClean="0"/>
                    </a:p>
                    <a:p>
                      <a:endParaRPr lang="pt-BR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baseline="0" dirty="0" smtClean="0"/>
                        <a:t>Teoria é</a:t>
                      </a:r>
                      <a:r>
                        <a:rPr lang="pt-BR" b="1" dirty="0" smtClean="0"/>
                        <a:t>tica/filosófica</a:t>
                      </a:r>
                      <a:endParaRPr lang="pt-BR" b="1" baseline="0" dirty="0" smtClean="0"/>
                    </a:p>
                    <a:p>
                      <a:endParaRPr lang="pt-BR" b="1" baseline="0" dirty="0" smtClean="0"/>
                    </a:p>
                    <a:p>
                      <a:r>
                        <a:rPr lang="pt-BR" baseline="0" dirty="0" smtClean="0"/>
                        <a:t>Damon (V a.C.)</a:t>
                      </a:r>
                    </a:p>
                    <a:p>
                      <a:r>
                        <a:rPr lang="pt-BR" baseline="0" dirty="0" smtClean="0"/>
                        <a:t>Platão (IV a.C.)</a:t>
                      </a:r>
                    </a:p>
                    <a:p>
                      <a:r>
                        <a:rPr lang="pt-BR" baseline="0" dirty="0" smtClean="0"/>
                        <a:t>Aristóteles (III a.C.)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aseline="0" dirty="0" err="1" smtClean="0"/>
                        <a:t>Filodemo</a:t>
                      </a:r>
                      <a:r>
                        <a:rPr lang="pt-BR" baseline="0" dirty="0" smtClean="0"/>
                        <a:t> de </a:t>
                      </a:r>
                      <a:r>
                        <a:rPr lang="pt-BR" baseline="0" dirty="0" err="1" smtClean="0"/>
                        <a:t>Gadara</a:t>
                      </a:r>
                      <a:r>
                        <a:rPr lang="pt-BR" baseline="0" dirty="0" smtClean="0"/>
                        <a:t> (I a.C.)</a:t>
                      </a:r>
                    </a:p>
                    <a:p>
                      <a:r>
                        <a:rPr lang="pt-BR" baseline="0" dirty="0" smtClean="0"/>
                        <a:t>Plutarco (I d.C.)</a:t>
                      </a:r>
                    </a:p>
                    <a:p>
                      <a:r>
                        <a:rPr lang="pt-BR" baseline="0" dirty="0" smtClean="0"/>
                        <a:t>Sexto Empírico (II-III d.C.)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err="1" smtClean="0"/>
                        <a:t>Aristoxênica</a:t>
                      </a:r>
                      <a:endParaRPr lang="pt-BR" b="1" dirty="0" smtClean="0"/>
                    </a:p>
                    <a:p>
                      <a:endParaRPr lang="pt-BR" b="1" dirty="0" smtClean="0"/>
                    </a:p>
                    <a:p>
                      <a:r>
                        <a:rPr lang="pt-BR" dirty="0" smtClean="0"/>
                        <a:t>Aristóxeno (III a.C.)</a:t>
                      </a:r>
                    </a:p>
                    <a:p>
                      <a:r>
                        <a:rPr lang="pt-BR" dirty="0" smtClean="0"/>
                        <a:t>Teofrasto (III a.C.)</a:t>
                      </a:r>
                    </a:p>
                    <a:p>
                      <a:r>
                        <a:rPr lang="pt-BR" dirty="0" err="1" smtClean="0"/>
                        <a:t>Cleônides</a:t>
                      </a:r>
                      <a:r>
                        <a:rPr lang="pt-BR" baseline="0" dirty="0" smtClean="0"/>
                        <a:t> (II d.C.)</a:t>
                      </a:r>
                    </a:p>
                    <a:p>
                      <a:r>
                        <a:rPr lang="pt-BR" baseline="0" dirty="0" smtClean="0"/>
                        <a:t>Gaudêncio (III ou IV d.C.)</a:t>
                      </a:r>
                      <a:endParaRPr lang="pt-BR" dirty="0" smtClean="0"/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333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14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-809896"/>
            <a:ext cx="12192000" cy="7667896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</p:txBody>
      </p:sp>
      <p:sp>
        <p:nvSpPr>
          <p:cNvPr id="4" name="Retângulo 3"/>
          <p:cNvSpPr/>
          <p:nvPr/>
        </p:nvSpPr>
        <p:spPr>
          <a:xfrm>
            <a:off x="3422469" y="618825"/>
            <a:ext cx="5342707" cy="8752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4048065" y="882774"/>
            <a:ext cx="406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/>
              <a:t>Mousiké</a:t>
            </a:r>
            <a:r>
              <a:rPr lang="pt-BR" sz="2400" b="1" dirty="0" smtClean="0"/>
              <a:t>: “arte das musas”</a:t>
            </a:r>
            <a:endParaRPr lang="pt-BR" sz="2400" b="1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2176341" y="2032432"/>
            <a:ext cx="221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Poesia</a:t>
            </a:r>
          </a:p>
          <a:p>
            <a:pPr algn="ctr"/>
            <a:r>
              <a:rPr lang="pt-BR" dirty="0" smtClean="0"/>
              <a:t>Palavras e métrica</a:t>
            </a:r>
            <a:endParaRPr lang="pt-BR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4998720" y="3296443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Melodia (</a:t>
            </a:r>
            <a:r>
              <a:rPr lang="pt-BR" b="1" i="1" dirty="0" err="1" smtClean="0"/>
              <a:t>mélos</a:t>
            </a:r>
            <a:r>
              <a:rPr lang="pt-BR" b="1" dirty="0" smtClean="0"/>
              <a:t>)</a:t>
            </a:r>
          </a:p>
          <a:p>
            <a:pPr algn="ctr"/>
            <a:r>
              <a:rPr lang="pt-BR" dirty="0" smtClean="0"/>
              <a:t>Ritmo e harmonia 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7470535" y="2072074"/>
            <a:ext cx="2167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Dança</a:t>
            </a:r>
          </a:p>
          <a:p>
            <a:pPr algn="ctr"/>
            <a:r>
              <a:rPr lang="pt-BR" dirty="0" smtClean="0"/>
              <a:t>Ritmo e movimento</a:t>
            </a:r>
            <a:endParaRPr lang="pt-BR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1214847" y="4481170"/>
            <a:ext cx="1073766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A harmonia </a:t>
            </a:r>
            <a:r>
              <a:rPr lang="pt-BR" sz="2200" i="1" dirty="0" smtClean="0"/>
              <a:t>(</a:t>
            </a:r>
            <a:r>
              <a:rPr lang="pt-BR" sz="2200" i="1" dirty="0" err="1" smtClean="0"/>
              <a:t>harmoniké</a:t>
            </a:r>
            <a:r>
              <a:rPr lang="pt-BR" sz="2200" i="1" dirty="0" smtClean="0"/>
              <a:t>)</a:t>
            </a:r>
            <a:r>
              <a:rPr lang="pt-BR" sz="2200" dirty="0" smtClean="0"/>
              <a:t> se torna a ciência musical por excelência. Nela, estuda-se tudo o aquilo que concerne à teoria das escalas (</a:t>
            </a:r>
            <a:r>
              <a:rPr lang="pt-BR" sz="2200" i="1" dirty="0" err="1" smtClean="0"/>
              <a:t>systema</a:t>
            </a:r>
            <a:r>
              <a:rPr lang="pt-BR" sz="2200" dirty="0" smtClean="0"/>
              <a:t>) e dos </a:t>
            </a:r>
            <a:r>
              <a:rPr lang="pt-BR" sz="2200" i="1" dirty="0" err="1" smtClean="0"/>
              <a:t>tónoi</a:t>
            </a:r>
            <a:r>
              <a:rPr lang="pt-BR" sz="2200" i="1" dirty="0" smtClean="0"/>
              <a:t> </a:t>
            </a:r>
            <a:r>
              <a:rPr lang="pt-BR" sz="2200" dirty="0" smtClean="0"/>
              <a:t>(afinações ou tonalidades) (</a:t>
            </a:r>
            <a:r>
              <a:rPr lang="pt-BR" sz="2200" dirty="0" err="1" smtClean="0"/>
              <a:t>Aristox</a:t>
            </a:r>
            <a:r>
              <a:rPr lang="pt-BR" sz="2200" dirty="0" smtClean="0"/>
              <a:t>, </a:t>
            </a:r>
            <a:r>
              <a:rPr lang="pt-BR" sz="2200" dirty="0" err="1" smtClean="0"/>
              <a:t>El.Harm</a:t>
            </a:r>
            <a:r>
              <a:rPr lang="pt-BR" sz="2200" dirty="0" smtClean="0"/>
              <a:t>. I, I). Além disso, inclui-se nessa ciência as </a:t>
            </a:r>
            <a:r>
              <a:rPr lang="pt-BR" sz="2200" i="1" dirty="0" err="1" smtClean="0"/>
              <a:t>harmoníai</a:t>
            </a:r>
            <a:r>
              <a:rPr lang="pt-BR" sz="2200" i="1" dirty="0"/>
              <a:t> </a:t>
            </a:r>
            <a:r>
              <a:rPr lang="pt-BR" sz="2200" dirty="0" smtClean="0"/>
              <a:t>(“modos”), os intervalos, as notas, os gêneros, a modulação e a composição de melodias.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70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6400800" cy="953588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Tratados de teoria musical</a:t>
            </a:r>
            <a:endParaRPr lang="pt-BR" sz="3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953589"/>
            <a:ext cx="12192000" cy="5643153"/>
          </a:xfrm>
        </p:spPr>
        <p:txBody>
          <a:bodyPr/>
          <a:lstStyle/>
          <a:p>
            <a:r>
              <a:rPr lang="pt-BR" sz="2400" dirty="0" smtClean="0"/>
              <a:t>Cerca </a:t>
            </a:r>
            <a:r>
              <a:rPr lang="pt-BR" sz="2400" dirty="0"/>
              <a:t>de </a:t>
            </a:r>
            <a:r>
              <a:rPr lang="pt-BR" sz="2400" dirty="0" smtClean="0"/>
              <a:t>13 </a:t>
            </a:r>
            <a:r>
              <a:rPr lang="pt-BR" sz="2400" dirty="0"/>
              <a:t>tratados sobre </a:t>
            </a:r>
            <a:r>
              <a:rPr lang="pt-BR" sz="2400" dirty="0" smtClean="0"/>
              <a:t>música restaram </a:t>
            </a:r>
            <a:r>
              <a:rPr lang="pt-BR" sz="2400" dirty="0"/>
              <a:t>para a posterioridade. Grande parte deles, no entanto, </a:t>
            </a:r>
            <a:r>
              <a:rPr lang="pt-BR" sz="2400" dirty="0" smtClean="0"/>
              <a:t>encontra-se </a:t>
            </a:r>
            <a:r>
              <a:rPr lang="pt-BR" sz="2400" dirty="0"/>
              <a:t>em estado fragmentário ou com </a:t>
            </a:r>
            <a:r>
              <a:rPr lang="pt-BR" sz="2400" dirty="0" smtClean="0"/>
              <a:t>problemas </a:t>
            </a:r>
            <a:r>
              <a:rPr lang="pt-BR" sz="2400" dirty="0"/>
              <a:t>de </a:t>
            </a:r>
            <a:r>
              <a:rPr lang="pt-BR" sz="2400" dirty="0" smtClean="0"/>
              <a:t>transmissão, datação e autoria.  </a:t>
            </a:r>
          </a:p>
          <a:p>
            <a:r>
              <a:rPr lang="pt-BR" sz="2400" dirty="0"/>
              <a:t> </a:t>
            </a:r>
            <a:r>
              <a:rPr lang="pt-BR" sz="2400" dirty="0" smtClean="0"/>
              <a:t>Os tratados gregos foram produzidos entre os séculos III a.C. e V d.C.</a:t>
            </a:r>
          </a:p>
          <a:p>
            <a:r>
              <a:rPr lang="pt-BR" sz="2400" dirty="0"/>
              <a:t>Há tratados </a:t>
            </a:r>
            <a:r>
              <a:rPr lang="pt-BR" sz="2400" dirty="0" smtClean="0"/>
              <a:t>escritos </a:t>
            </a:r>
            <a:r>
              <a:rPr lang="pt-BR" sz="2400" dirty="0"/>
              <a:t>no período </a:t>
            </a:r>
            <a:r>
              <a:rPr lang="pt-BR" sz="2400" dirty="0" smtClean="0"/>
              <a:t>bizantino cujo </a:t>
            </a:r>
            <a:r>
              <a:rPr lang="pt-BR" sz="2400" dirty="0"/>
              <a:t>conteúdo </a:t>
            </a:r>
            <a:r>
              <a:rPr lang="pt-BR" sz="2400" dirty="0" smtClean="0"/>
              <a:t>pode considerado como </a:t>
            </a:r>
            <a:r>
              <a:rPr lang="pt-BR" sz="2400" dirty="0"/>
              <a:t>teoria antiga, como a coleção </a:t>
            </a:r>
            <a:r>
              <a:rPr lang="pt-BR" sz="2400" i="1" dirty="0"/>
              <a:t>Anônimo de </a:t>
            </a:r>
            <a:r>
              <a:rPr lang="pt-BR" sz="2400" i="1" dirty="0" err="1"/>
              <a:t>Bellerman</a:t>
            </a:r>
            <a:r>
              <a:rPr lang="pt-BR" sz="2400" dirty="0"/>
              <a:t> e a </a:t>
            </a:r>
            <a:r>
              <a:rPr lang="pt-BR" sz="2400" i="1" dirty="0" err="1"/>
              <a:t>Harmonica</a:t>
            </a:r>
            <a:r>
              <a:rPr lang="pt-BR" sz="2400" i="1" dirty="0"/>
              <a:t> </a:t>
            </a:r>
            <a:r>
              <a:rPr lang="pt-BR" sz="2400" dirty="0"/>
              <a:t>de </a:t>
            </a:r>
            <a:r>
              <a:rPr lang="pt-BR" sz="2400" dirty="0" smtClean="0"/>
              <a:t>Manuel </a:t>
            </a:r>
            <a:r>
              <a:rPr lang="pt-BR" sz="2400" dirty="0" err="1" smtClean="0"/>
              <a:t>Bryennius</a:t>
            </a:r>
            <a:r>
              <a:rPr lang="pt-BR" sz="2400" dirty="0" smtClean="0"/>
              <a:t>.</a:t>
            </a:r>
          </a:p>
          <a:p>
            <a:pPr marL="0" indent="0">
              <a:buNone/>
            </a:pPr>
            <a:endParaRPr lang="pt-BR" sz="2400" dirty="0" smtClean="0"/>
          </a:p>
          <a:p>
            <a:r>
              <a:rPr lang="pt-BR" sz="2400" dirty="0"/>
              <a:t>Os tratados estão catalogados a partir dos códices em </a:t>
            </a:r>
            <a:r>
              <a:rPr lang="pt-BR" sz="2400" dirty="0" err="1"/>
              <a:t>Mathiesen</a:t>
            </a:r>
            <a:r>
              <a:rPr lang="pt-BR" sz="2400" dirty="0"/>
              <a:t> (1988</a:t>
            </a:r>
            <a:r>
              <a:rPr lang="pt-BR" sz="2400" dirty="0" smtClean="0"/>
              <a:t>):</a:t>
            </a:r>
          </a:p>
          <a:p>
            <a:pPr marL="0" indent="0">
              <a:buNone/>
            </a:pPr>
            <a:endParaRPr lang="pt-BR" sz="2400" dirty="0"/>
          </a:p>
          <a:p>
            <a:pPr marL="2862900" indent="-342900"/>
            <a:r>
              <a:rPr lang="pt-BR" sz="2400" dirty="0" smtClean="0"/>
              <a:t>299 </a:t>
            </a:r>
            <a:r>
              <a:rPr lang="pt-BR" sz="2400" dirty="0"/>
              <a:t>códices </a:t>
            </a:r>
            <a:r>
              <a:rPr lang="pt-BR" sz="2400" dirty="0" smtClean="0"/>
              <a:t>datando dos séculos </a:t>
            </a:r>
            <a:r>
              <a:rPr lang="pt-BR" sz="2400" dirty="0"/>
              <a:t>XI a </a:t>
            </a:r>
            <a:r>
              <a:rPr lang="pt-BR" sz="2400" dirty="0" smtClean="0"/>
              <a:t>XVII.</a:t>
            </a:r>
          </a:p>
          <a:p>
            <a:pPr marL="2862900" indent="-342900"/>
            <a:r>
              <a:rPr lang="pt-BR" sz="2400" dirty="0"/>
              <a:t>P</a:t>
            </a:r>
            <a:r>
              <a:rPr lang="pt-BR" sz="2400" dirty="0" smtClean="0"/>
              <a:t>apiros </a:t>
            </a:r>
            <a:r>
              <a:rPr lang="pt-BR" sz="2400" dirty="0"/>
              <a:t>escavados entre os séculos XVIII e XX.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07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966652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Notação e fragmentos </a:t>
            </a:r>
            <a:endParaRPr lang="pt-BR" sz="3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862148"/>
            <a:ext cx="12192000" cy="5995851"/>
          </a:xfrm>
        </p:spPr>
        <p:txBody>
          <a:bodyPr>
            <a:normAutofit/>
          </a:bodyPr>
          <a:lstStyle/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dirty="0" smtClean="0"/>
              <a:t> Há notação musical na Grécia desde o século III </a:t>
            </a:r>
            <a:r>
              <a:rPr lang="pt-BR" sz="2200" dirty="0" err="1" smtClean="0"/>
              <a:t>a.C</a:t>
            </a:r>
            <a:r>
              <a:rPr lang="pt-BR" sz="2200" dirty="0"/>
              <a:t> </a:t>
            </a:r>
            <a:r>
              <a:rPr lang="pt-BR" sz="2200" dirty="0" smtClean="0"/>
              <a:t>em, pelo menos, três sistemas: 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 smtClean="0"/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/>
          </a:p>
          <a:p>
            <a:pPr marL="571500" indent="-342900" algn="just">
              <a:lnSpc>
                <a:spcPct val="100000"/>
              </a:lnSpc>
              <a:spcBef>
                <a:spcPts val="0"/>
              </a:spcBef>
            </a:pPr>
            <a:r>
              <a:rPr lang="pt-BR" sz="2200" dirty="0" smtClean="0"/>
              <a:t>Diagramas de intervalos: compressão de intervalos a cada ¼ de tom em uma linha reta, muito utilizado pelos harmonistas empíricos.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 smtClean="0"/>
          </a:p>
          <a:p>
            <a:pPr marL="571500" indent="-342900" algn="just">
              <a:lnSpc>
                <a:spcPct val="100000"/>
              </a:lnSpc>
              <a:spcBef>
                <a:spcPts val="0"/>
              </a:spcBef>
            </a:pPr>
            <a:r>
              <a:rPr lang="pt-BR" sz="2200" dirty="0" smtClean="0"/>
              <a:t>Alfabética: sistema de letras e/ou símbolos para a notação dos sons vocais e instrumentais. </a:t>
            </a:r>
          </a:p>
          <a:p>
            <a:pPr marL="571500" indent="-342900" algn="just">
              <a:lnSpc>
                <a:spcPct val="100000"/>
              </a:lnSpc>
              <a:spcBef>
                <a:spcPts val="0"/>
              </a:spcBef>
            </a:pPr>
            <a:endParaRPr lang="pt-BR" sz="2200" dirty="0"/>
          </a:p>
          <a:p>
            <a:pPr marL="571500" indent="-342900" algn="just">
              <a:lnSpc>
                <a:spcPct val="100000"/>
              </a:lnSpc>
              <a:spcBef>
                <a:spcPts val="0"/>
              </a:spcBef>
            </a:pPr>
            <a:r>
              <a:rPr lang="pt-BR" sz="2200" dirty="0" err="1" smtClean="0"/>
              <a:t>Solmização</a:t>
            </a:r>
            <a:r>
              <a:rPr lang="pt-BR" sz="2200" dirty="0"/>
              <a:t>: sílabas e letras que correspondiam a sons musicais. 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 smtClean="0"/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 smtClean="0"/>
          </a:p>
          <a:p>
            <a:pPr marL="0" indent="0">
              <a:buNone/>
            </a:pPr>
            <a:r>
              <a:rPr lang="pt-BR" sz="2200" dirty="0" smtClean="0"/>
              <a:t>     Até </a:t>
            </a:r>
            <a:r>
              <a:rPr lang="pt-BR" sz="2200" dirty="0"/>
              <a:t>hoje, a interpretação dos signos </a:t>
            </a:r>
            <a:r>
              <a:rPr lang="pt-BR" sz="2200" dirty="0" smtClean="0"/>
              <a:t>da notação alfabética é </a:t>
            </a:r>
            <a:r>
              <a:rPr lang="pt-BR" sz="2200" dirty="0"/>
              <a:t>debatida entre os estudiosos, sobretudo porque </a:t>
            </a:r>
            <a:r>
              <a:rPr lang="pt-BR" sz="2200" dirty="0" smtClean="0"/>
              <a:t>os </a:t>
            </a:r>
            <a:r>
              <a:rPr lang="pt-BR" sz="2200" dirty="0"/>
              <a:t>símbolos </a:t>
            </a:r>
            <a:r>
              <a:rPr lang="pt-BR" sz="2200" dirty="0" smtClean="0"/>
              <a:t>advêm </a:t>
            </a:r>
            <a:r>
              <a:rPr lang="pt-BR" sz="2200" dirty="0"/>
              <a:t>de uma </a:t>
            </a:r>
            <a:r>
              <a:rPr lang="pt-BR" sz="2200" dirty="0" smtClean="0"/>
              <a:t>fonte </a:t>
            </a:r>
            <a:r>
              <a:rPr lang="pt-BR" sz="2200" dirty="0"/>
              <a:t>muito tardia, o tratado fragmentário “</a:t>
            </a:r>
            <a:r>
              <a:rPr lang="pt-BR" sz="2200" i="1" dirty="0"/>
              <a:t>Introdução à música</a:t>
            </a:r>
            <a:r>
              <a:rPr lang="pt-BR" sz="2200" dirty="0"/>
              <a:t>”, atribuído a Alípio (</a:t>
            </a:r>
            <a:r>
              <a:rPr lang="pt-BR" sz="2200" dirty="0" err="1"/>
              <a:t>ca</a:t>
            </a:r>
            <a:r>
              <a:rPr lang="pt-BR" sz="2200" dirty="0"/>
              <a:t>. IV-V d.).</a:t>
            </a:r>
          </a:p>
          <a:p>
            <a:pPr marL="0" indent="0">
              <a:buNone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74067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>
              <a:buNone/>
            </a:pPr>
            <a:endParaRPr lang="pt-BR" sz="3000" dirty="0" smtClean="0"/>
          </a:p>
          <a:p>
            <a:pPr marL="0" indent="0">
              <a:buNone/>
            </a:pPr>
            <a:r>
              <a:rPr lang="pt-BR" sz="3000" dirty="0" smtClean="0"/>
              <a:t>Diagramas de compressão (</a:t>
            </a:r>
            <a:r>
              <a:rPr lang="pt-BR" sz="3200" i="1" dirty="0" err="1" smtClean="0"/>
              <a:t>katapiknosis</a:t>
            </a:r>
            <a:r>
              <a:rPr lang="pt-BR" sz="3200" i="1" dirty="0" smtClean="0"/>
              <a:t> </a:t>
            </a:r>
            <a:r>
              <a:rPr lang="pt-BR" sz="3200" i="1" dirty="0" err="1" smtClean="0"/>
              <a:t>diagrammata</a:t>
            </a:r>
            <a:r>
              <a:rPr lang="pt-BR" sz="3200" i="1" dirty="0" smtClean="0"/>
              <a:t>)</a:t>
            </a:r>
            <a:endParaRPr lang="pt-BR" sz="3000" dirty="0" smtClean="0"/>
          </a:p>
          <a:p>
            <a:pPr marL="0" indent="0">
              <a:buNone/>
            </a:pPr>
            <a:endParaRPr lang="pt-BR" sz="3000" dirty="0" smtClean="0"/>
          </a:p>
          <a:p>
            <a:r>
              <a:rPr lang="pt-BR" sz="2200" dirty="0" smtClean="0"/>
              <a:t>Aristóxeno, Livro I dos Elementos de Harmonia:</a:t>
            </a:r>
          </a:p>
          <a:p>
            <a:pPr marL="0" indent="0" algn="ctr">
              <a:buNone/>
            </a:pPr>
            <a:r>
              <a:rPr lang="pt-BR" sz="2200" dirty="0" smtClean="0"/>
              <a:t>“</a:t>
            </a:r>
            <a:r>
              <a:rPr lang="pt-BR" sz="2200" dirty="0"/>
              <a:t>Deve-se falar sobre a afinidade entre as escalas, as regiões da voz e as tonalidades, observando não a </a:t>
            </a:r>
            <a:r>
              <a:rPr lang="pt-BR" sz="2200" dirty="0" smtClean="0"/>
              <a:t>compressão, </a:t>
            </a:r>
            <a:r>
              <a:rPr lang="pt-BR" sz="2200" dirty="0"/>
              <a:t>como fez os harmonistas, mas a melodia que ocorre entre uma escala e outra, pelas quais, estabelecidas as escalas, a melodia é executada em conjunto com outras, de acordo com </a:t>
            </a:r>
            <a:r>
              <a:rPr lang="pt-BR" sz="2200" dirty="0" smtClean="0"/>
              <a:t>algumas tonalidades.”</a:t>
            </a:r>
          </a:p>
          <a:p>
            <a:pPr marL="0" indent="0" algn="ctr">
              <a:buNone/>
            </a:pPr>
            <a:endParaRPr lang="pt-BR" sz="2200" dirty="0"/>
          </a:p>
          <a:p>
            <a:r>
              <a:rPr lang="en-GB" sz="2200" dirty="0"/>
              <a:t>O </a:t>
            </a:r>
            <a:r>
              <a:rPr lang="en-GB" sz="2200" dirty="0" err="1"/>
              <a:t>processo</a:t>
            </a:r>
            <a:r>
              <a:rPr lang="en-GB" sz="2200" dirty="0"/>
              <a:t> </a:t>
            </a:r>
            <a:r>
              <a:rPr lang="en-GB" sz="2200" dirty="0" err="1"/>
              <a:t>consiste</a:t>
            </a:r>
            <a:r>
              <a:rPr lang="en-GB" sz="2200" dirty="0"/>
              <a:t> </a:t>
            </a:r>
            <a:r>
              <a:rPr lang="en-GB" sz="2200" dirty="0" err="1"/>
              <a:t>em</a:t>
            </a:r>
            <a:r>
              <a:rPr lang="en-GB" sz="2200" dirty="0"/>
              <a:t> </a:t>
            </a:r>
            <a:r>
              <a:rPr lang="en-GB" sz="2200" dirty="0" err="1"/>
              <a:t>situar</a:t>
            </a:r>
            <a:r>
              <a:rPr lang="en-GB" sz="2200" dirty="0"/>
              <a:t> as </a:t>
            </a:r>
            <a:r>
              <a:rPr lang="en-GB" sz="2200" dirty="0" err="1"/>
              <a:t>sete</a:t>
            </a:r>
            <a:r>
              <a:rPr lang="en-GB" sz="2200" dirty="0"/>
              <a:t> </a:t>
            </a:r>
            <a:r>
              <a:rPr lang="en-GB" sz="2200" i="1" dirty="0" err="1"/>
              <a:t>harmoniai</a:t>
            </a:r>
            <a:r>
              <a:rPr lang="en-GB" sz="2200" dirty="0"/>
              <a:t> </a:t>
            </a:r>
            <a:r>
              <a:rPr lang="en-GB" sz="2200" dirty="0" err="1" smtClean="0"/>
              <a:t>em</a:t>
            </a:r>
            <a:r>
              <a:rPr lang="en-GB" sz="2200" dirty="0" smtClean="0"/>
              <a:t> </a:t>
            </a:r>
            <a:r>
              <a:rPr lang="en-GB" sz="2200" dirty="0" err="1" smtClean="0"/>
              <a:t>uma</a:t>
            </a:r>
            <a:r>
              <a:rPr lang="en-GB" sz="2200" dirty="0" smtClean="0"/>
              <a:t> </a:t>
            </a:r>
            <a:r>
              <a:rPr lang="en-GB" sz="2200" dirty="0" err="1" smtClean="0"/>
              <a:t>linha</a:t>
            </a:r>
            <a:r>
              <a:rPr lang="en-GB" sz="2200" dirty="0" smtClean="0"/>
              <a:t> </a:t>
            </a:r>
            <a:r>
              <a:rPr lang="en-GB" sz="2200" dirty="0" err="1" smtClean="0"/>
              <a:t>reta</a:t>
            </a:r>
            <a:r>
              <a:rPr lang="en-GB" sz="2200" dirty="0" smtClean="0"/>
              <a:t> de </a:t>
            </a:r>
            <a:r>
              <a:rPr lang="en-GB" sz="2200" dirty="0" err="1"/>
              <a:t>modo</a:t>
            </a:r>
            <a:r>
              <a:rPr lang="en-GB" sz="2200" dirty="0"/>
              <a:t> a </a:t>
            </a:r>
            <a:r>
              <a:rPr lang="en-GB" sz="2200" dirty="0" err="1"/>
              <a:t>dispor</a:t>
            </a:r>
            <a:r>
              <a:rPr lang="en-GB" sz="2200" dirty="0"/>
              <a:t> </a:t>
            </a:r>
            <a:r>
              <a:rPr lang="en-GB" sz="2200" dirty="0" err="1" smtClean="0"/>
              <a:t>notas</a:t>
            </a:r>
            <a:r>
              <a:rPr lang="en-GB" sz="2200" dirty="0"/>
              <a:t> </a:t>
            </a:r>
            <a:r>
              <a:rPr lang="pt-BR" sz="2200" dirty="0" smtClean="0"/>
              <a:t>a cada ¼ de tom (o menor intervalo da escala grega, a “</a:t>
            </a:r>
            <a:r>
              <a:rPr lang="pt-BR" sz="2200" dirty="0" err="1" smtClean="0"/>
              <a:t>diése</a:t>
            </a:r>
            <a:r>
              <a:rPr lang="pt-BR" sz="2200" dirty="0" smtClean="0"/>
              <a:t>”).</a:t>
            </a:r>
          </a:p>
          <a:p>
            <a:pPr marL="0" indent="0">
              <a:buNone/>
            </a:pPr>
            <a:endParaRPr lang="pt-BR" sz="2200" dirty="0" smtClean="0"/>
          </a:p>
          <a:p>
            <a:r>
              <a:rPr lang="pt-BR" sz="2200" dirty="0" smtClean="0"/>
              <a:t>A função primordial dos diagramas era a quantificação geométrica de intervalos, em oposição à quantificação aritmética. No entanto, eles poderiam também ter sido utilizados como uma forma rudimentar de notação musical, provavelmente mais difundida entre os músicos teóricos.</a:t>
            </a:r>
          </a:p>
          <a:p>
            <a:pPr marL="0" indent="0">
              <a:buNone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832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059783" cy="1280159"/>
          </a:xfrm>
        </p:spPr>
        <p:txBody>
          <a:bodyPr>
            <a:normAutofit/>
          </a:bodyPr>
          <a:lstStyle/>
          <a:p>
            <a:r>
              <a:rPr lang="pt-BR" sz="3000" b="1" dirty="0" err="1" smtClean="0"/>
              <a:t>Solmização</a:t>
            </a:r>
            <a:r>
              <a:rPr lang="pt-BR" sz="3000" b="1" dirty="0" smtClean="0"/>
              <a:t> </a:t>
            </a:r>
            <a:endParaRPr lang="pt-BR" sz="30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33" y="341422"/>
            <a:ext cx="5472659" cy="616566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563395" y="6322423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Touliatos</a:t>
            </a:r>
            <a:r>
              <a:rPr lang="pt-BR" dirty="0" smtClean="0"/>
              <a:t>, 1989:236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" y="976476"/>
            <a:ext cx="5258534" cy="308653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48194" y="4650377"/>
            <a:ext cx="5121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 tabela I foi descrita por </a:t>
            </a:r>
            <a:r>
              <a:rPr lang="pt-BR" dirty="0" err="1" smtClean="0"/>
              <a:t>Nicômaco</a:t>
            </a:r>
            <a:r>
              <a:rPr lang="pt-BR" dirty="0" smtClean="0"/>
              <a:t> de </a:t>
            </a:r>
            <a:r>
              <a:rPr lang="pt-BR" dirty="0" err="1" smtClean="0"/>
              <a:t>Gerasa</a:t>
            </a:r>
            <a:r>
              <a:rPr lang="pt-BR" dirty="0" smtClean="0"/>
              <a:t> no </a:t>
            </a:r>
            <a:r>
              <a:rPr lang="pt-BR" i="1" dirty="0" smtClean="0"/>
              <a:t>Manual de Harmonia, </a:t>
            </a:r>
            <a:r>
              <a:rPr lang="pt-BR" dirty="0" smtClean="0"/>
              <a:t>ao passo que a tabela II foi descrita por Aristides </a:t>
            </a:r>
            <a:r>
              <a:rPr lang="pt-BR" dirty="0" err="1" smtClean="0"/>
              <a:t>Quintiliano</a:t>
            </a:r>
            <a:r>
              <a:rPr lang="pt-BR" dirty="0" smtClean="0"/>
              <a:t> em </a:t>
            </a:r>
            <a:r>
              <a:rPr lang="pt-BR" i="1" dirty="0" smtClean="0"/>
              <a:t>Sobre a Música. </a:t>
            </a:r>
            <a:r>
              <a:rPr lang="pt-BR" dirty="0" smtClean="0"/>
              <a:t> </a:t>
            </a:r>
            <a:endParaRPr lang="pt-BR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Provavelmente, esse tipo de notação era utilizado por razões propedêuticas.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3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731829" cy="783771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Notação </a:t>
            </a:r>
            <a:r>
              <a:rPr lang="pt-BR" sz="3000" b="1" dirty="0" err="1" smtClean="0"/>
              <a:t>alipiana</a:t>
            </a:r>
            <a:r>
              <a:rPr lang="pt-BR" sz="3000" b="1" dirty="0"/>
              <a:t> </a:t>
            </a:r>
            <a:r>
              <a:rPr lang="pt-BR" sz="3000" b="1" dirty="0" smtClean="0"/>
              <a:t>vocal e instrumental: letras e símbolos</a:t>
            </a:r>
            <a:endParaRPr lang="pt-BR" sz="30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19" y="783771"/>
            <a:ext cx="8516922" cy="5172593"/>
          </a:xfrm>
          <a:prstGeom prst="rect">
            <a:avLst/>
          </a:prstGeom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8876714" y="783770"/>
            <a:ext cx="1034982" cy="46182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865035" y="5934670"/>
            <a:ext cx="78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“</a:t>
            </a:r>
            <a:r>
              <a:rPr lang="en-GB" i="1" dirty="0" err="1" smtClean="0"/>
              <a:t>Introdução</a:t>
            </a:r>
            <a:r>
              <a:rPr lang="en-GB" i="1" dirty="0" smtClean="0"/>
              <a:t> à </a:t>
            </a:r>
            <a:r>
              <a:rPr lang="en-GB" i="1" dirty="0" err="1" smtClean="0"/>
              <a:t>Música</a:t>
            </a:r>
            <a:r>
              <a:rPr lang="en-GB" i="1" dirty="0" smtClean="0"/>
              <a:t>”, </a:t>
            </a:r>
            <a:r>
              <a:rPr lang="en-GB" dirty="0" smtClean="0"/>
              <a:t>de </a:t>
            </a:r>
            <a:r>
              <a:rPr lang="en-GB" dirty="0" err="1" smtClean="0"/>
              <a:t>Alípio</a:t>
            </a:r>
            <a:r>
              <a:rPr lang="en-GB" dirty="0" smtClean="0"/>
              <a:t>.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381957" y="4826674"/>
            <a:ext cx="1810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Ms. 19353, </a:t>
            </a:r>
            <a:r>
              <a:rPr lang="en-GB" dirty="0" err="1"/>
              <a:t>século</a:t>
            </a:r>
            <a:r>
              <a:rPr lang="en-GB" dirty="0"/>
              <a:t> XVI. </a:t>
            </a:r>
          </a:p>
          <a:p>
            <a:r>
              <a:rPr lang="en-GB" dirty="0" smtClean="0"/>
              <a:t>British Museum</a:t>
            </a:r>
            <a:r>
              <a:rPr lang="en-GB" dirty="0"/>
              <a:t>. 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24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6114" cy="646611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6488668"/>
            <a:ext cx="351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Interpretação de West, 1992:256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897189" y="365760"/>
            <a:ext cx="37229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 notação é predominantemente alfabética.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O sistema de notação era difundido entre músicos profissionais, como competidores e acompanhadores de coros.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1 representa a altura mais aguda e 70 a mais grave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As 70 alturas representam, </a:t>
            </a:r>
            <a:r>
              <a:rPr lang="pt-BR" i="1" dirty="0" smtClean="0"/>
              <a:t>grosso modo, </a:t>
            </a:r>
            <a:r>
              <a:rPr lang="pt-BR" dirty="0" smtClean="0"/>
              <a:t>as 3 oitavas alcançadas pela voz e pelos instrumentos gregos, tal como define Aristóxeno.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 </a:t>
            </a:r>
            <a:r>
              <a:rPr lang="pt-BR" dirty="0" smtClean="0"/>
              <a:t>Há, ainda, a notação rítmica: </a:t>
            </a:r>
          </a:p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1" y="4020778"/>
            <a:ext cx="2915876" cy="157185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065" y="4020777"/>
            <a:ext cx="2185440" cy="157185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664225" y="5721532"/>
            <a:ext cx="3670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Descrição em Anônimo de </a:t>
            </a:r>
            <a:r>
              <a:rPr lang="pt-BR" dirty="0" err="1" smtClean="0"/>
              <a:t>Bellerman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749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843554" cy="953589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Período Arcaico: VIII – VI a.C.</a:t>
            </a:r>
            <a:endParaRPr lang="pt-BR" sz="3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" y="535577"/>
            <a:ext cx="11508378" cy="63224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r>
              <a:rPr lang="pt-BR" sz="2400" dirty="0" smtClean="0"/>
              <a:t>A música é parte inerente das instituições morais, culturais e religiosas, tais como casamentos, funerais, banquetes, simpósios, rituais medicinais, competições poéticas e jogos, além de contextos bélicos e de culto aos deuses.</a:t>
            </a:r>
          </a:p>
          <a:p>
            <a:r>
              <a:rPr lang="pt-BR" sz="2400" dirty="0" smtClean="0"/>
              <a:t>Principais poetas: Homero, Hesíodo, </a:t>
            </a:r>
            <a:r>
              <a:rPr lang="pt-BR" sz="2400" dirty="0" err="1" smtClean="0"/>
              <a:t>Álcman</a:t>
            </a:r>
            <a:r>
              <a:rPr lang="pt-BR" sz="2400" dirty="0" smtClean="0"/>
              <a:t>, Arquíloco, Safo, Alceu, </a:t>
            </a:r>
            <a:r>
              <a:rPr lang="pt-BR" sz="2400" dirty="0" err="1" smtClean="0"/>
              <a:t>Íbico</a:t>
            </a:r>
            <a:r>
              <a:rPr lang="pt-BR" sz="2400" dirty="0"/>
              <a:t> </a:t>
            </a:r>
            <a:r>
              <a:rPr lang="pt-BR" sz="2400" dirty="0" smtClean="0"/>
              <a:t>e </a:t>
            </a:r>
            <a:r>
              <a:rPr lang="pt-BR" sz="2400" dirty="0" err="1" smtClean="0"/>
              <a:t>Estesícoro</a:t>
            </a:r>
            <a:r>
              <a:rPr lang="pt-BR" sz="2400" dirty="0" smtClean="0"/>
              <a:t>.</a:t>
            </a:r>
          </a:p>
          <a:p>
            <a:r>
              <a:rPr lang="pt-BR" sz="2400" dirty="0" smtClean="0"/>
              <a:t>No âmbito cultural, todos os gêneros poéticos gregos são tradicionalmente acompanhados por música</a:t>
            </a:r>
            <a:r>
              <a:rPr lang="pt-BR" sz="2400" dirty="0"/>
              <a:t>: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884" y="3788227"/>
            <a:ext cx="1660019" cy="227293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607039" y="5700431"/>
            <a:ext cx="1584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“Aedo cego”, </a:t>
            </a:r>
            <a:r>
              <a:rPr lang="pt-BR" sz="1200" dirty="0" smtClean="0"/>
              <a:t>bronze.</a:t>
            </a:r>
            <a:endParaRPr lang="pt-BR" sz="1200" dirty="0"/>
          </a:p>
          <a:p>
            <a:pPr algn="ctr"/>
            <a:r>
              <a:rPr lang="pt-BR" sz="1200" dirty="0"/>
              <a:t>Creta, Museu de </a:t>
            </a:r>
            <a:r>
              <a:rPr lang="pt-BR" sz="1200" dirty="0" err="1" smtClean="0"/>
              <a:t>Heraklion</a:t>
            </a:r>
            <a:r>
              <a:rPr lang="pt-BR" sz="1200" dirty="0" smtClean="0"/>
              <a:t>.</a:t>
            </a:r>
            <a:endParaRPr lang="pt-BR" sz="1200" dirty="0"/>
          </a:p>
          <a:p>
            <a:pPr algn="ctr"/>
            <a:r>
              <a:rPr lang="pt-BR" sz="1200" dirty="0" smtClean="0"/>
              <a:t>900-800 a.C.</a:t>
            </a:r>
            <a:endParaRPr lang="pt-BR" sz="1200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111162"/>
              </p:ext>
            </p:extLst>
          </p:nvPr>
        </p:nvGraphicFramePr>
        <p:xfrm>
          <a:off x="2825203" y="3553096"/>
          <a:ext cx="5492208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6104">
                  <a:extLst>
                    <a:ext uri="{9D8B030D-6E8A-4147-A177-3AD203B41FA5}">
                      <a16:colId xmlns:a16="http://schemas.microsoft.com/office/drawing/2014/main" val="1765119050"/>
                    </a:ext>
                  </a:extLst>
                </a:gridCol>
                <a:gridCol w="2746104">
                  <a:extLst>
                    <a:ext uri="{9D8B030D-6E8A-4147-A177-3AD203B41FA5}">
                      <a16:colId xmlns:a16="http://schemas.microsoft.com/office/drawing/2014/main" val="409215930"/>
                    </a:ext>
                  </a:extLst>
                </a:gridCol>
              </a:tblGrid>
              <a:tr h="352697">
                <a:tc>
                  <a:txBody>
                    <a:bodyPr/>
                    <a:lstStyle/>
                    <a:p>
                      <a:r>
                        <a:rPr lang="pt-BR" b="1" dirty="0" smtClean="0"/>
                        <a:t>Gênero</a:t>
                      </a:r>
                      <a:r>
                        <a:rPr lang="pt-BR" dirty="0" smtClean="0"/>
                        <a:t>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Instrumento</a:t>
                      </a:r>
                      <a:endParaRPr lang="pt-B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182482"/>
                  </a:ext>
                </a:extLst>
              </a:tr>
              <a:tr h="294873">
                <a:tc>
                  <a:txBody>
                    <a:bodyPr/>
                    <a:lstStyle/>
                    <a:p>
                      <a:r>
                        <a:rPr lang="pt-BR" dirty="0" smtClean="0"/>
                        <a:t>Épica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Forminx</a:t>
                      </a:r>
                      <a:r>
                        <a:rPr lang="pt-BR" baseline="0" dirty="0" smtClean="0"/>
                        <a:t> ou lira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29941"/>
                  </a:ext>
                </a:extLst>
              </a:tr>
              <a:tr h="294873">
                <a:tc>
                  <a:txBody>
                    <a:bodyPr/>
                    <a:lstStyle/>
                    <a:p>
                      <a:r>
                        <a:rPr lang="pt-BR" dirty="0" smtClean="0"/>
                        <a:t>Mélica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Lira ou </a:t>
                      </a:r>
                      <a:r>
                        <a:rPr lang="pt-BR" dirty="0" err="1" smtClean="0"/>
                        <a:t>bárbito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500080"/>
                  </a:ext>
                </a:extLst>
              </a:tr>
              <a:tr h="294873">
                <a:tc>
                  <a:txBody>
                    <a:bodyPr/>
                    <a:lstStyle/>
                    <a:p>
                      <a:r>
                        <a:rPr lang="pt-BR" dirty="0" smtClean="0"/>
                        <a:t>Elegia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Aulos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133798"/>
                  </a:ext>
                </a:extLst>
              </a:tr>
              <a:tr h="737184">
                <a:tc>
                  <a:txBody>
                    <a:bodyPr/>
                    <a:lstStyle/>
                    <a:p>
                      <a:r>
                        <a:rPr lang="pt-BR" dirty="0" smtClean="0"/>
                        <a:t>Jâmbica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aseline="0" dirty="0" smtClean="0"/>
                        <a:t>Instrumentos relacionados ao dionisíaco (</a:t>
                      </a:r>
                      <a:r>
                        <a:rPr lang="pt-BR" dirty="0" smtClean="0"/>
                        <a:t>Percussão, </a:t>
                      </a:r>
                      <a:r>
                        <a:rPr lang="pt-BR" dirty="0" err="1" smtClean="0"/>
                        <a:t>aulos</a:t>
                      </a:r>
                      <a:r>
                        <a:rPr lang="pt-BR" dirty="0" smtClean="0"/>
                        <a:t>,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baseline="0" dirty="0" err="1" smtClean="0"/>
                        <a:t>bárbito</a:t>
                      </a:r>
                      <a:r>
                        <a:rPr lang="pt-BR" baseline="0" dirty="0" smtClean="0"/>
                        <a:t>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016498"/>
                  </a:ext>
                </a:extLst>
              </a:tr>
              <a:tr h="294873">
                <a:tc>
                  <a:txBody>
                    <a:bodyPr/>
                    <a:lstStyle/>
                    <a:p>
                      <a:r>
                        <a:rPr lang="pt-BR" dirty="0" smtClean="0"/>
                        <a:t>Hinos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Variável</a:t>
                      </a:r>
                      <a:endParaRPr lang="pt-BR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536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64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325563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Fragmentos com notação musical </a:t>
            </a:r>
            <a:endParaRPr lang="pt-BR" sz="3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" y="1018902"/>
            <a:ext cx="12192001" cy="5839098"/>
          </a:xfrm>
        </p:spPr>
        <p:txBody>
          <a:bodyPr/>
          <a:lstStyle/>
          <a:p>
            <a:r>
              <a:rPr lang="pt-BR" dirty="0" smtClean="0"/>
              <a:t> </a:t>
            </a:r>
            <a:r>
              <a:rPr lang="pt-BR" sz="2400" dirty="0" smtClean="0"/>
              <a:t>Além do tratado </a:t>
            </a:r>
            <a:r>
              <a:rPr lang="pt-BR" sz="2400" dirty="0" err="1" smtClean="0"/>
              <a:t>alipiano</a:t>
            </a:r>
            <a:r>
              <a:rPr lang="pt-BR" sz="2400" dirty="0" smtClean="0"/>
              <a:t>, alguns fragmentos com notação musical estão preservados, datando do Período </a:t>
            </a:r>
            <a:r>
              <a:rPr lang="pt-BR" sz="2400" dirty="0"/>
              <a:t>H</a:t>
            </a:r>
            <a:r>
              <a:rPr lang="pt-BR" sz="2400" dirty="0" smtClean="0"/>
              <a:t>elenístico ou da Era Cristã. </a:t>
            </a:r>
          </a:p>
          <a:p>
            <a:r>
              <a:rPr lang="pt-BR" sz="2400" dirty="0" smtClean="0"/>
              <a:t>Os fragmentos foram catalogados, editados e transcritos por West, M. &amp; </a:t>
            </a:r>
            <a:r>
              <a:rPr lang="pt-BR" sz="2400" dirty="0" err="1" smtClean="0"/>
              <a:t>Pöhlmann</a:t>
            </a:r>
            <a:r>
              <a:rPr lang="pt-BR" sz="2400" dirty="0" smtClean="0"/>
              <a:t>, E. (2001)</a:t>
            </a:r>
          </a:p>
          <a:p>
            <a:pPr marL="0" indent="0">
              <a:buNone/>
            </a:pPr>
            <a:endParaRPr lang="pt-BR" sz="2400" dirty="0" smtClean="0"/>
          </a:p>
          <a:p>
            <a:r>
              <a:rPr lang="pt-BR" sz="2400" dirty="0" smtClean="0"/>
              <a:t>Tipos de fontes:  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	- Epigráficas</a:t>
            </a:r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400" dirty="0" smtClean="0"/>
              <a:t>- Papiráceas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024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03" y="1"/>
            <a:ext cx="9128760" cy="979714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Epigráficos</a:t>
            </a:r>
            <a:endParaRPr lang="pt-BR" sz="3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744582"/>
            <a:ext cx="12192000" cy="5995851"/>
          </a:xfrm>
        </p:spPr>
        <p:txBody>
          <a:bodyPr/>
          <a:lstStyle/>
          <a:p>
            <a:r>
              <a:rPr lang="pt-BR" dirty="0" smtClean="0"/>
              <a:t>Epitáfio de </a:t>
            </a:r>
            <a:r>
              <a:rPr lang="pt-BR" dirty="0" err="1" smtClean="0"/>
              <a:t>Seikilos</a:t>
            </a:r>
            <a:r>
              <a:rPr lang="pt-BR" dirty="0"/>
              <a:t> </a:t>
            </a:r>
            <a:r>
              <a:rPr lang="pt-BR" dirty="0" smtClean="0"/>
              <a:t>(I a.C./I d.C.?)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9" y="1268730"/>
            <a:ext cx="4022237" cy="558927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675810" y="3438553"/>
            <a:ext cx="566710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r>
              <a:rPr lang="pt-BR" sz="2200" dirty="0" smtClean="0"/>
              <a:t>Tradução</a:t>
            </a:r>
          </a:p>
          <a:p>
            <a:r>
              <a:rPr lang="pt-BR" sz="2200" dirty="0" smtClean="0"/>
              <a:t>“Enquanto estás vivendo, brilha!</a:t>
            </a:r>
          </a:p>
          <a:p>
            <a:r>
              <a:rPr lang="pt-BR" sz="2200" dirty="0" smtClean="0"/>
              <a:t>Não tenha nenhum motivo para dor,</a:t>
            </a:r>
          </a:p>
          <a:p>
            <a:r>
              <a:rPr lang="pt-BR" sz="2200" dirty="0"/>
              <a:t>p</a:t>
            </a:r>
            <a:r>
              <a:rPr lang="pt-BR" sz="2200" dirty="0" smtClean="0"/>
              <a:t>ois a vida é curta e </a:t>
            </a:r>
          </a:p>
          <a:p>
            <a:r>
              <a:rPr lang="pt-BR" sz="2200" dirty="0"/>
              <a:t>o</a:t>
            </a:r>
            <a:r>
              <a:rPr lang="pt-BR" sz="2200" dirty="0" smtClean="0"/>
              <a:t> tempo necessita de um fim.”</a:t>
            </a:r>
          </a:p>
          <a:p>
            <a:endParaRPr lang="pt-BR" dirty="0" smtClean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10" y="1495454"/>
            <a:ext cx="7064828" cy="2178232"/>
          </a:xfrm>
          <a:prstGeom prst="rect">
            <a:avLst/>
          </a:prstGeom>
        </p:spPr>
      </p:pic>
      <p:pic>
        <p:nvPicPr>
          <p:cNvPr id="11" name="Épitaphe de Seikil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3874" y="590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077303" cy="1084216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Papiráceos</a:t>
            </a:r>
            <a:endParaRPr lang="pt-BR" sz="3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901336"/>
            <a:ext cx="12192000" cy="5956663"/>
          </a:xfrm>
        </p:spPr>
        <p:txBody>
          <a:bodyPr/>
          <a:lstStyle/>
          <a:p>
            <a:r>
              <a:rPr lang="pt-BR" sz="2200" dirty="0" smtClean="0"/>
              <a:t>Fragmento de III a.C. da peça Orestes </a:t>
            </a:r>
            <a:r>
              <a:rPr lang="pt-BR" sz="2200" dirty="0"/>
              <a:t>(</a:t>
            </a:r>
            <a:r>
              <a:rPr lang="pt-BR" sz="2200" dirty="0" smtClean="0"/>
              <a:t>Eurípides, V a.C.)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273"/>
            <a:ext cx="4366844" cy="421317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5276729"/>
            <a:ext cx="12192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 smtClean="0"/>
              <a:t>Tradução:</a:t>
            </a:r>
          </a:p>
          <a:p>
            <a:r>
              <a:rPr lang="pt-BR" sz="1700" dirty="0" smtClean="0"/>
              <a:t>Eu lamento. Eu lamento o sangue da tua mãe, o qual te leva ao frenesi </a:t>
            </a:r>
            <a:r>
              <a:rPr lang="pt-BR" sz="1700" dirty="0" err="1" smtClean="0"/>
              <a:t>báquico</a:t>
            </a:r>
            <a:r>
              <a:rPr lang="pt-BR" sz="1700" dirty="0" smtClean="0"/>
              <a:t>.</a:t>
            </a:r>
          </a:p>
          <a:p>
            <a:r>
              <a:rPr lang="pt-BR" sz="1700" dirty="0" smtClean="0"/>
              <a:t>Felicidade em demasia não é permanente para os mortais.</a:t>
            </a:r>
          </a:p>
          <a:p>
            <a:r>
              <a:rPr lang="pt-BR" sz="1700" dirty="0" smtClean="0"/>
              <a:t>É tal como um pedaço da vela de uma nau veloz que um deus chacoalhou e afundou com danos terríveis nas furiosas ondas destrutivas do mar. </a:t>
            </a:r>
          </a:p>
          <a:p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8" name="Musique de la Grèce antiqu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0251" y="258961"/>
            <a:ext cx="609600" cy="6096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2" y="1257273"/>
            <a:ext cx="4933588" cy="449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"/>
            <a:ext cx="11965577" cy="68580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1700" b="1" dirty="0" smtClean="0"/>
              <a:t>Hipóteses interpretativas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BR" sz="1700" i="1" dirty="0" smtClean="0"/>
              <a:t>Musique </a:t>
            </a:r>
            <a:r>
              <a:rPr lang="pt-BR" sz="1700" i="1" dirty="0"/>
              <a:t>de </a:t>
            </a:r>
            <a:r>
              <a:rPr lang="pt-BR" sz="1700" i="1" dirty="0" err="1"/>
              <a:t>la</a:t>
            </a:r>
            <a:r>
              <a:rPr lang="pt-BR" sz="1700" i="1" dirty="0"/>
              <a:t> </a:t>
            </a:r>
            <a:r>
              <a:rPr lang="pt-BR" sz="1700" i="1" dirty="0" err="1"/>
              <a:t>Grèce</a:t>
            </a:r>
            <a:r>
              <a:rPr lang="pt-BR" sz="1700" i="1" dirty="0"/>
              <a:t> </a:t>
            </a:r>
            <a:r>
              <a:rPr lang="pt-BR" sz="1700" i="1" dirty="0" err="1"/>
              <a:t>antique</a:t>
            </a:r>
            <a:r>
              <a:rPr lang="pt-BR" sz="1700" i="1" dirty="0"/>
              <a:t>. </a:t>
            </a:r>
            <a:r>
              <a:rPr lang="pt-BR" sz="1700" dirty="0" err="1"/>
              <a:t>Gregorio</a:t>
            </a:r>
            <a:r>
              <a:rPr lang="pt-BR" sz="1700" dirty="0"/>
              <a:t> Paniagua </a:t>
            </a:r>
            <a:r>
              <a:rPr lang="pt-BR" sz="1700" dirty="0" err="1"/>
              <a:t>and</a:t>
            </a:r>
            <a:r>
              <a:rPr lang="pt-BR" sz="1700" dirty="0"/>
              <a:t> </a:t>
            </a:r>
            <a:r>
              <a:rPr lang="pt-BR" sz="1700" dirty="0" err="1"/>
              <a:t>Atrium</a:t>
            </a:r>
            <a:r>
              <a:rPr lang="pt-BR" sz="1700" dirty="0"/>
              <a:t> </a:t>
            </a:r>
            <a:r>
              <a:rPr lang="pt-BR" sz="1700" dirty="0" err="1"/>
              <a:t>Musicae</a:t>
            </a:r>
            <a:r>
              <a:rPr lang="pt-BR" sz="1700" dirty="0"/>
              <a:t> de Madrid. Harmonia </a:t>
            </a:r>
            <a:r>
              <a:rPr lang="pt-BR" sz="1700" dirty="0" err="1"/>
              <a:t>Mundia</a:t>
            </a:r>
            <a:r>
              <a:rPr lang="pt-BR" sz="1700" dirty="0"/>
              <a:t>. 1979. (CD</a:t>
            </a:r>
            <a:r>
              <a:rPr lang="pt-BR" sz="1700" dirty="0" smtClean="0"/>
              <a:t>)</a:t>
            </a:r>
            <a:endParaRPr lang="pt-BR" sz="1700" dirty="0"/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BR" sz="1700" i="1" dirty="0"/>
              <a:t>Music </a:t>
            </a:r>
            <a:r>
              <a:rPr lang="pt-BR" sz="1700" i="1" dirty="0" err="1"/>
              <a:t>of</a:t>
            </a:r>
            <a:r>
              <a:rPr lang="pt-BR" sz="1700" i="1" dirty="0"/>
              <a:t> </a:t>
            </a:r>
            <a:r>
              <a:rPr lang="pt-BR" sz="1700" i="1" dirty="0" err="1"/>
              <a:t>Ancient</a:t>
            </a:r>
            <a:r>
              <a:rPr lang="pt-BR" sz="1700" i="1" dirty="0"/>
              <a:t> </a:t>
            </a:r>
            <a:r>
              <a:rPr lang="pt-BR" sz="1700" i="1" dirty="0" err="1"/>
              <a:t>Greece</a:t>
            </a:r>
            <a:r>
              <a:rPr lang="pt-BR" sz="1700" i="1" dirty="0"/>
              <a:t>. </a:t>
            </a:r>
            <a:r>
              <a:rPr lang="pt-BR" sz="1700" dirty="0" err="1"/>
              <a:t>Christodoulos</a:t>
            </a:r>
            <a:r>
              <a:rPr lang="pt-BR" sz="1700" dirty="0"/>
              <a:t> </a:t>
            </a:r>
            <a:r>
              <a:rPr lang="pt-BR" sz="1700" dirty="0" err="1"/>
              <a:t>Halaris</a:t>
            </a:r>
            <a:r>
              <a:rPr lang="pt-BR" sz="1700" dirty="0"/>
              <a:t> </a:t>
            </a:r>
            <a:r>
              <a:rPr lang="pt-BR" sz="1700" dirty="0" err="1"/>
              <a:t>and</a:t>
            </a:r>
            <a:r>
              <a:rPr lang="pt-BR" sz="1700" dirty="0"/>
              <a:t> instrumental ensemble, vocal </a:t>
            </a:r>
            <a:r>
              <a:rPr lang="pt-BR" sz="1700" dirty="0" err="1"/>
              <a:t>soloists</a:t>
            </a:r>
            <a:r>
              <a:rPr lang="pt-BR" sz="1700" dirty="0"/>
              <a:t>. </a:t>
            </a:r>
            <a:r>
              <a:rPr lang="pt-BR" sz="1700" dirty="0" err="1"/>
              <a:t>Orata</a:t>
            </a:r>
            <a:r>
              <a:rPr lang="pt-BR" sz="1700" dirty="0"/>
              <a:t> </a:t>
            </a:r>
            <a:r>
              <a:rPr lang="pt-BR" sz="1700" dirty="0" err="1"/>
              <a:t>Arangm</a:t>
            </a:r>
            <a:r>
              <a:rPr lang="pt-BR" sz="1700" dirty="0"/>
              <a:t>. 1992. (CD)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BR" sz="1700" i="1" dirty="0"/>
              <a:t>Musiques de </a:t>
            </a:r>
            <a:r>
              <a:rPr lang="pt-BR" sz="1700" i="1" dirty="0" err="1"/>
              <a:t>l’Antiquité</a:t>
            </a:r>
            <a:r>
              <a:rPr lang="pt-BR" sz="1700" i="1" dirty="0"/>
              <a:t> </a:t>
            </a:r>
            <a:r>
              <a:rPr lang="pt-BR" sz="1700" i="1" dirty="0" err="1"/>
              <a:t>Grecque</a:t>
            </a:r>
            <a:r>
              <a:rPr lang="pt-BR" sz="1700" i="1" dirty="0"/>
              <a:t>.</a:t>
            </a:r>
            <a:r>
              <a:rPr lang="pt-BR" sz="1700" dirty="0"/>
              <a:t> Annie </a:t>
            </a:r>
            <a:r>
              <a:rPr lang="pt-BR" sz="1700" dirty="0" err="1"/>
              <a:t>Bélis</a:t>
            </a:r>
            <a:r>
              <a:rPr lang="pt-BR" sz="1700" dirty="0"/>
              <a:t> </a:t>
            </a:r>
            <a:r>
              <a:rPr lang="pt-BR" sz="1700" dirty="0" err="1"/>
              <a:t>and</a:t>
            </a:r>
            <a:r>
              <a:rPr lang="pt-BR" sz="1700" dirty="0"/>
              <a:t> </a:t>
            </a:r>
            <a:r>
              <a:rPr lang="pt-BR" sz="1700" dirty="0" err="1"/>
              <a:t>the</a:t>
            </a:r>
            <a:r>
              <a:rPr lang="pt-BR" sz="1700" dirty="0"/>
              <a:t> </a:t>
            </a:r>
            <a:r>
              <a:rPr lang="pt-BR" sz="1700" dirty="0" err="1"/>
              <a:t>Kérylos</a:t>
            </a:r>
            <a:r>
              <a:rPr lang="pt-BR" sz="1700" dirty="0"/>
              <a:t> ensemble. K617. 1996. (CD) </a:t>
            </a:r>
            <a:endParaRPr lang="pt-BR" sz="1700" dirty="0" smtClean="0"/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BR" sz="1700" i="1" dirty="0" smtClean="0"/>
              <a:t>Music </a:t>
            </a:r>
            <a:r>
              <a:rPr lang="pt-BR" sz="1700" i="1" dirty="0" err="1"/>
              <a:t>of</a:t>
            </a:r>
            <a:r>
              <a:rPr lang="pt-BR" sz="1700" i="1" dirty="0"/>
              <a:t> </a:t>
            </a:r>
            <a:r>
              <a:rPr lang="pt-BR" sz="1700" i="1" dirty="0" err="1"/>
              <a:t>the</a:t>
            </a:r>
            <a:r>
              <a:rPr lang="pt-BR" sz="1700" i="1" dirty="0"/>
              <a:t> </a:t>
            </a:r>
            <a:r>
              <a:rPr lang="pt-BR" sz="1700" i="1" dirty="0" err="1"/>
              <a:t>Ancient</a:t>
            </a:r>
            <a:r>
              <a:rPr lang="pt-BR" sz="1700" i="1" dirty="0"/>
              <a:t> </a:t>
            </a:r>
            <a:r>
              <a:rPr lang="pt-BR" sz="1700" i="1" dirty="0" err="1"/>
              <a:t>Greeks</a:t>
            </a:r>
            <a:r>
              <a:rPr lang="pt-BR" sz="1700" i="1" dirty="0"/>
              <a:t> </a:t>
            </a:r>
            <a:r>
              <a:rPr lang="pt-BR" sz="1700" i="1" dirty="0" err="1"/>
              <a:t>by</a:t>
            </a:r>
            <a:r>
              <a:rPr lang="pt-BR" sz="1700" i="1" dirty="0"/>
              <a:t> De </a:t>
            </a:r>
            <a:r>
              <a:rPr lang="pt-BR" sz="1700" i="1" dirty="0" err="1"/>
              <a:t>Organographia</a:t>
            </a:r>
            <a:r>
              <a:rPr lang="pt-BR" sz="1700" i="1" dirty="0"/>
              <a:t> </a:t>
            </a:r>
            <a:r>
              <a:rPr lang="pt-BR" sz="1700" dirty="0"/>
              <a:t>(</a:t>
            </a:r>
            <a:r>
              <a:rPr lang="pt-BR" sz="1700" dirty="0" err="1"/>
              <a:t>Gayle</a:t>
            </a:r>
            <a:r>
              <a:rPr lang="pt-BR" sz="1700" dirty="0"/>
              <a:t> </a:t>
            </a:r>
            <a:r>
              <a:rPr lang="pt-BR" sz="1700" dirty="0" err="1"/>
              <a:t>Neuman</a:t>
            </a:r>
            <a:r>
              <a:rPr lang="pt-BR" sz="1700" dirty="0"/>
              <a:t>, Philip </a:t>
            </a:r>
            <a:r>
              <a:rPr lang="pt-BR" sz="1700" dirty="0" err="1"/>
              <a:t>Neuman</a:t>
            </a:r>
            <a:r>
              <a:rPr lang="pt-BR" sz="1700" dirty="0"/>
              <a:t>, William Gavin.) </a:t>
            </a:r>
            <a:r>
              <a:rPr lang="pt-BR" sz="1700" dirty="0" err="1"/>
              <a:t>Pandourion</a:t>
            </a:r>
            <a:r>
              <a:rPr lang="pt-BR" sz="1700" dirty="0"/>
              <a:t> Records. (CD) 1997</a:t>
            </a:r>
            <a:r>
              <a:rPr lang="pt-BR" sz="1700" dirty="0" smtClean="0"/>
              <a:t>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BR" sz="1700" dirty="0" err="1" smtClean="0"/>
              <a:t>Aulos</a:t>
            </a:r>
            <a:r>
              <a:rPr lang="pt-BR" sz="1700" dirty="0" smtClean="0"/>
              <a:t> de </a:t>
            </a:r>
            <a:r>
              <a:rPr lang="pt-BR" sz="1700" dirty="0" err="1" smtClean="0"/>
              <a:t>Posidônia</a:t>
            </a:r>
            <a:r>
              <a:rPr lang="pt-BR" sz="1700" dirty="0" smtClean="0"/>
              <a:t> </a:t>
            </a:r>
            <a:r>
              <a:rPr lang="pt-BR" sz="1700" dirty="0"/>
              <a:t>(documentário): https://www.youtube.com/watch?v=qfov0XABObM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1700" b="1" dirty="0" smtClean="0"/>
              <a:t>Reconstrução de instrumentos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1700" dirty="0" smtClean="0"/>
              <a:t>EMA Project: 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1700" dirty="0">
                <a:hlinkClick r:id="rId2"/>
              </a:rPr>
              <a:t>http://www.emaproject.eu</a:t>
            </a:r>
            <a:r>
              <a:rPr lang="pt-BR" sz="1700" dirty="0" smtClean="0">
                <a:hlinkClick r:id="rId2"/>
              </a:rPr>
              <a:t>/</a:t>
            </a:r>
            <a:endParaRPr lang="pt-BR" sz="1700" dirty="0" smtClean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1700" dirty="0" err="1" smtClean="0"/>
              <a:t>Lyravlos</a:t>
            </a:r>
            <a:r>
              <a:rPr lang="pt-BR" sz="1700" dirty="0" smtClean="0"/>
              <a:t>: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1700" dirty="0">
                <a:hlinkClick r:id="rId3"/>
              </a:rPr>
              <a:t>http://</a:t>
            </a:r>
            <a:r>
              <a:rPr lang="pt-BR" sz="1700" dirty="0" smtClean="0">
                <a:hlinkClick r:id="rId3"/>
              </a:rPr>
              <a:t>www.lyravlos.gr/authentic-ancient-instruments-en.asp</a:t>
            </a:r>
            <a:endParaRPr lang="pt-BR" sz="1700" dirty="0" smtClean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1700" b="1" dirty="0" err="1"/>
              <a:t>Bibliografia</a:t>
            </a:r>
            <a:r>
              <a:rPr lang="en-US" sz="1700" b="1" dirty="0"/>
              <a:t> </a:t>
            </a:r>
            <a:r>
              <a:rPr lang="en-US" sz="1700" b="1" dirty="0" err="1"/>
              <a:t>introdutória</a:t>
            </a:r>
            <a:r>
              <a:rPr lang="en-US" sz="1700" b="1" dirty="0"/>
              <a:t> </a:t>
            </a:r>
            <a:r>
              <a:rPr lang="en-US" sz="1700" b="1" dirty="0" err="1" smtClean="0"/>
              <a:t>recomendada</a:t>
            </a:r>
            <a:endParaRPr lang="en-US" sz="1700" b="1" dirty="0"/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BR" sz="1700" dirty="0"/>
              <a:t>REINACH, </a:t>
            </a:r>
            <a:r>
              <a:rPr lang="pt-BR" sz="1700" dirty="0" err="1"/>
              <a:t>Théodore</a:t>
            </a:r>
            <a:r>
              <a:rPr lang="pt-BR" sz="1700" dirty="0"/>
              <a:t>. </a:t>
            </a:r>
            <a:r>
              <a:rPr lang="pt-BR" sz="1700" i="1" dirty="0"/>
              <a:t>A música grega. </a:t>
            </a:r>
            <a:r>
              <a:rPr lang="pt-BR" sz="1700" dirty="0"/>
              <a:t>São Paulo: Perspectiva, 2011.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BR" sz="1700" dirty="0"/>
              <a:t>ROCHA, Roosevelt. Uma introdução à teoria musical na Antiguidade Clássica. </a:t>
            </a:r>
            <a:r>
              <a:rPr lang="pt-BR" sz="1700" i="1" dirty="0"/>
              <a:t>Via </a:t>
            </a:r>
            <a:r>
              <a:rPr lang="pt-BR" sz="1700" i="1" dirty="0" err="1"/>
              <a:t>Litterae</a:t>
            </a:r>
            <a:r>
              <a:rPr lang="pt-BR" sz="1700" dirty="0"/>
              <a:t>, v.1, n.1, 2009, p. 138-164.</a:t>
            </a:r>
            <a:endParaRPr lang="en-US" sz="1700" dirty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pt-BR" sz="1700" dirty="0" smtClean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pt-BR" sz="1700" dirty="0" smtClean="0"/>
          </a:p>
        </p:txBody>
      </p:sp>
    </p:spTree>
    <p:extLst>
      <p:ext uri="{BB962C8B-B14F-4D97-AF65-F5344CB8AC3E}">
        <p14:creationId xmlns:p14="http://schemas.microsoft.com/office/powerpoint/2010/main" val="13115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43692"/>
            <a:ext cx="2246811" cy="600892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Referências</a:t>
            </a:r>
            <a:endParaRPr lang="pt-BR" sz="3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600891"/>
            <a:ext cx="12192000" cy="6257109"/>
          </a:xfrm>
        </p:spPr>
        <p:txBody>
          <a:bodyPr>
            <a:normAutofit fontScale="25000" lnSpcReduction="20000"/>
          </a:bodyPr>
          <a:lstStyle/>
          <a:p>
            <a:endParaRPr lang="en-US" sz="6800" dirty="0" smtClean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6800" dirty="0"/>
              <a:t>BARKER, Andrew. </a:t>
            </a:r>
            <a:r>
              <a:rPr lang="en-US" sz="6800" i="1" dirty="0" smtClean="0"/>
              <a:t>Greek </a:t>
            </a:r>
            <a:r>
              <a:rPr lang="en-US" sz="6800" i="1" dirty="0"/>
              <a:t>Musical </a:t>
            </a:r>
            <a:r>
              <a:rPr lang="en-US" sz="6800" i="1" dirty="0" smtClean="0"/>
              <a:t>Writings</a:t>
            </a:r>
            <a:r>
              <a:rPr lang="en-US" sz="6800" dirty="0" smtClean="0"/>
              <a:t>. 2v. </a:t>
            </a:r>
            <a:r>
              <a:rPr lang="en-US" sz="6800" dirty="0"/>
              <a:t>Cambridge: Cambridge University Press, 1989</a:t>
            </a:r>
            <a:r>
              <a:rPr lang="en-US" sz="6800" dirty="0" smtClean="0"/>
              <a:t>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6800" dirty="0" smtClean="0"/>
              <a:t>______.</a:t>
            </a:r>
            <a:r>
              <a:rPr lang="en-US" sz="6800" i="1" dirty="0"/>
              <a:t> The science of harmonics in Classical Greece. </a:t>
            </a:r>
            <a:r>
              <a:rPr lang="en-US" sz="6800" dirty="0"/>
              <a:t>Cambridge: Cambridge </a:t>
            </a:r>
            <a:r>
              <a:rPr lang="en-US" sz="6800" dirty="0" smtClean="0"/>
              <a:t>University P</a:t>
            </a:r>
            <a:r>
              <a:rPr lang="pt-BR" sz="6800" dirty="0" err="1" smtClean="0"/>
              <a:t>ress</a:t>
            </a:r>
            <a:r>
              <a:rPr lang="pt-BR" sz="6800" dirty="0"/>
              <a:t>, 2007</a:t>
            </a:r>
            <a:r>
              <a:rPr lang="pt-BR" sz="6800" dirty="0" smtClean="0"/>
              <a:t>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6800" dirty="0"/>
              <a:t>DA RIOS, </a:t>
            </a:r>
            <a:r>
              <a:rPr lang="pt-BR" sz="6800" dirty="0" err="1"/>
              <a:t>Rosetta</a:t>
            </a:r>
            <a:r>
              <a:rPr lang="pt-BR" sz="6800" dirty="0"/>
              <a:t>. </a:t>
            </a:r>
            <a:r>
              <a:rPr lang="pt-BR" sz="6800" i="1" dirty="0" err="1"/>
              <a:t>Aristoxeni</a:t>
            </a:r>
            <a:r>
              <a:rPr lang="pt-BR" sz="6800" i="1" dirty="0"/>
              <a:t> </a:t>
            </a:r>
            <a:r>
              <a:rPr lang="pt-BR" sz="6800" i="1" dirty="0" err="1"/>
              <a:t>Elementa</a:t>
            </a:r>
            <a:r>
              <a:rPr lang="pt-BR" sz="6800" i="1" dirty="0"/>
              <a:t> </a:t>
            </a:r>
            <a:r>
              <a:rPr lang="pt-BR" sz="6800" i="1" dirty="0" err="1"/>
              <a:t>Harmonica</a:t>
            </a:r>
            <a:r>
              <a:rPr lang="pt-BR" sz="6800" i="1" dirty="0"/>
              <a:t>.</a:t>
            </a:r>
            <a:r>
              <a:rPr lang="pt-BR" sz="6800" dirty="0"/>
              <a:t> </a:t>
            </a:r>
            <a:r>
              <a:rPr lang="pt-BR" sz="6800" dirty="0" err="1"/>
              <a:t>Romae</a:t>
            </a:r>
            <a:r>
              <a:rPr lang="pt-BR" sz="6800" dirty="0"/>
              <a:t>: </a:t>
            </a:r>
            <a:r>
              <a:rPr lang="pt-BR" sz="6800" dirty="0" err="1"/>
              <a:t>Typis</a:t>
            </a:r>
            <a:r>
              <a:rPr lang="pt-BR" sz="6800" dirty="0"/>
              <a:t> </a:t>
            </a:r>
            <a:r>
              <a:rPr lang="pt-BR" sz="6800" dirty="0" err="1"/>
              <a:t>Publicae</a:t>
            </a:r>
            <a:r>
              <a:rPr lang="pt-BR" sz="6800" dirty="0"/>
              <a:t> </a:t>
            </a:r>
            <a:r>
              <a:rPr lang="pt-BR" sz="6800" dirty="0" err="1"/>
              <a:t>Officinae</a:t>
            </a:r>
            <a:r>
              <a:rPr lang="pt-BR" sz="6800" dirty="0"/>
              <a:t> </a:t>
            </a:r>
            <a:r>
              <a:rPr lang="pt-BR" sz="6800" dirty="0" err="1" smtClean="0"/>
              <a:t>Polugraphicae</a:t>
            </a:r>
            <a:r>
              <a:rPr lang="pt-BR" sz="6800" dirty="0" smtClean="0"/>
              <a:t>, Roma, 1954.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6800" dirty="0" smtClean="0"/>
              <a:t>HAGEL, Stefan. </a:t>
            </a:r>
            <a:r>
              <a:rPr lang="pt-BR" sz="6800" i="1" dirty="0" err="1" smtClean="0"/>
              <a:t>Ancient</a:t>
            </a:r>
            <a:r>
              <a:rPr lang="pt-BR" sz="6800" i="1" dirty="0" smtClean="0"/>
              <a:t> </a:t>
            </a:r>
            <a:r>
              <a:rPr lang="pt-BR" sz="6800" i="1" dirty="0" err="1" smtClean="0"/>
              <a:t>Greek</a:t>
            </a:r>
            <a:r>
              <a:rPr lang="pt-BR" sz="6800" i="1" dirty="0" smtClean="0"/>
              <a:t> Music: </a:t>
            </a:r>
            <a:r>
              <a:rPr lang="pt-BR" sz="6800" dirty="0" smtClean="0"/>
              <a:t>a new </a:t>
            </a:r>
            <a:r>
              <a:rPr lang="pt-BR" sz="6800" dirty="0" err="1" smtClean="0"/>
              <a:t>technical</a:t>
            </a:r>
            <a:r>
              <a:rPr lang="pt-BR" sz="6800" dirty="0" smtClean="0"/>
              <a:t> </a:t>
            </a:r>
            <a:r>
              <a:rPr lang="pt-BR" sz="6800" dirty="0" err="1" smtClean="0"/>
              <a:t>history</a:t>
            </a:r>
            <a:r>
              <a:rPr lang="pt-BR" sz="6800" dirty="0" smtClean="0"/>
              <a:t>. </a:t>
            </a:r>
            <a:r>
              <a:rPr lang="pt-BR" sz="6800" dirty="0" err="1" smtClean="0"/>
              <a:t>Cambrige</a:t>
            </a:r>
            <a:r>
              <a:rPr lang="pt-BR" sz="6800" dirty="0" smtClean="0"/>
              <a:t>: Cambridge </a:t>
            </a:r>
            <a:r>
              <a:rPr lang="pt-BR" sz="6800" dirty="0" err="1" smtClean="0"/>
              <a:t>University</a:t>
            </a:r>
            <a:r>
              <a:rPr lang="pt-BR" sz="6800" dirty="0" smtClean="0"/>
              <a:t> Press, 2010.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6800" dirty="0"/>
              <a:t>MATHIESEN, Thomas, J</a:t>
            </a:r>
            <a:r>
              <a:rPr lang="en-US" sz="6800" dirty="0" smtClean="0"/>
              <a:t>. </a:t>
            </a:r>
            <a:r>
              <a:rPr lang="en-US" sz="6800" i="1" dirty="0" smtClean="0"/>
              <a:t>Ancient Greek Music: </a:t>
            </a:r>
            <a:r>
              <a:rPr lang="en-US" sz="6800" dirty="0" smtClean="0"/>
              <a:t>a catalogue </a:t>
            </a:r>
            <a:r>
              <a:rPr lang="en-US" sz="6800" dirty="0" err="1" smtClean="0"/>
              <a:t>raisonné</a:t>
            </a:r>
            <a:r>
              <a:rPr lang="en-US" sz="6800" dirty="0" smtClean="0"/>
              <a:t> of manuscripts. </a:t>
            </a:r>
            <a:r>
              <a:rPr lang="en-US" sz="6800" dirty="0" err="1" smtClean="0"/>
              <a:t>Munique</a:t>
            </a:r>
            <a:r>
              <a:rPr lang="en-US" sz="6800" dirty="0" smtClean="0"/>
              <a:t>: G. </a:t>
            </a:r>
            <a:r>
              <a:rPr lang="en-US" sz="6800" dirty="0" err="1" smtClean="0"/>
              <a:t>Henler</a:t>
            </a:r>
            <a:r>
              <a:rPr lang="en-US" sz="6800" dirty="0" smtClean="0"/>
              <a:t>, 1988.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6800" dirty="0" smtClean="0"/>
              <a:t>______. </a:t>
            </a:r>
            <a:r>
              <a:rPr lang="en-US" sz="6800" i="1" dirty="0"/>
              <a:t>Apollo's Lyre</a:t>
            </a:r>
            <a:r>
              <a:rPr lang="en-US" sz="6800" dirty="0"/>
              <a:t>: Greek Music and Music Theory in Antiquity and the Middle Ages. Nebraska: University of Nebraska Press, 1999</a:t>
            </a:r>
            <a:r>
              <a:rPr lang="en-US" sz="6800" dirty="0" smtClean="0"/>
              <a:t>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6800" dirty="0"/>
              <a:t>MEURSIUS, </a:t>
            </a:r>
            <a:r>
              <a:rPr lang="pt-BR" sz="6800" dirty="0" err="1"/>
              <a:t>Johannes</a:t>
            </a:r>
            <a:r>
              <a:rPr lang="pt-BR" sz="6800" dirty="0"/>
              <a:t>. </a:t>
            </a:r>
            <a:r>
              <a:rPr lang="pt-BR" sz="6800" i="1" dirty="0" err="1" smtClean="0"/>
              <a:t>Aristoxenus</a:t>
            </a:r>
            <a:r>
              <a:rPr lang="pt-BR" sz="6800" i="1" dirty="0"/>
              <a:t>,</a:t>
            </a:r>
            <a:r>
              <a:rPr lang="pt-BR" sz="6800" i="1" dirty="0" smtClean="0"/>
              <a:t> </a:t>
            </a:r>
            <a:r>
              <a:rPr lang="pt-BR" sz="6800" i="1" dirty="0" err="1" smtClean="0"/>
              <a:t>Nicomachus</a:t>
            </a:r>
            <a:r>
              <a:rPr lang="pt-BR" sz="6800" i="1" dirty="0"/>
              <a:t> </a:t>
            </a:r>
            <a:r>
              <a:rPr lang="pt-BR" sz="6800" i="1" dirty="0" smtClean="0"/>
              <a:t>et </a:t>
            </a:r>
            <a:r>
              <a:rPr lang="pt-BR" sz="6800" i="1" dirty="0" err="1" smtClean="0"/>
              <a:t>Alypius</a:t>
            </a:r>
            <a:r>
              <a:rPr lang="pt-BR" sz="6800" i="1" dirty="0"/>
              <a:t>:</a:t>
            </a:r>
            <a:r>
              <a:rPr lang="pt-BR" sz="6800" i="1" dirty="0" smtClean="0"/>
              <a:t> </a:t>
            </a:r>
            <a:r>
              <a:rPr lang="pt-BR" sz="6800" i="1" dirty="0" err="1"/>
              <a:t>Auctores</a:t>
            </a:r>
            <a:r>
              <a:rPr lang="pt-BR" sz="6800" i="1" dirty="0"/>
              <a:t> </a:t>
            </a:r>
            <a:r>
              <a:rPr lang="pt-BR" sz="6800" i="1" dirty="0" err="1"/>
              <a:t>musices</a:t>
            </a:r>
            <a:r>
              <a:rPr lang="pt-BR" sz="6800" i="1" dirty="0"/>
              <a:t> </a:t>
            </a:r>
            <a:r>
              <a:rPr lang="pt-BR" sz="6800" i="1" dirty="0" err="1" smtClean="0"/>
              <a:t>antiquissimi</a:t>
            </a:r>
            <a:r>
              <a:rPr lang="pt-BR" sz="6800" i="1" dirty="0"/>
              <a:t> </a:t>
            </a:r>
            <a:r>
              <a:rPr lang="pt-BR" sz="6800" i="1" dirty="0" err="1" smtClean="0"/>
              <a:t>hactenus</a:t>
            </a:r>
            <a:r>
              <a:rPr lang="pt-BR" sz="6800" i="1" dirty="0" smtClean="0"/>
              <a:t> </a:t>
            </a:r>
            <a:r>
              <a:rPr lang="pt-BR" sz="6800" i="1" dirty="0"/>
              <a:t>non </a:t>
            </a:r>
            <a:r>
              <a:rPr lang="pt-BR" sz="6800" i="1" dirty="0" err="1"/>
              <a:t>editi</a:t>
            </a:r>
            <a:r>
              <a:rPr lang="pt-BR" sz="6800" i="1" dirty="0"/>
              <a:t> </a:t>
            </a:r>
            <a:r>
              <a:rPr lang="pt-BR" sz="6800" i="1" dirty="0" err="1"/>
              <a:t>Johannes</a:t>
            </a:r>
            <a:r>
              <a:rPr lang="pt-BR" sz="6800" i="1" dirty="0"/>
              <a:t> </a:t>
            </a:r>
            <a:r>
              <a:rPr lang="pt-BR" sz="6800" i="1" dirty="0" err="1" smtClean="0"/>
              <a:t>Meursius</a:t>
            </a:r>
            <a:r>
              <a:rPr lang="pt-BR" sz="6800" i="1" dirty="0" smtClean="0"/>
              <a:t> </a:t>
            </a:r>
            <a:r>
              <a:rPr lang="pt-BR" sz="6800" i="1" dirty="0"/>
              <a:t>nunc primus </a:t>
            </a:r>
            <a:r>
              <a:rPr lang="pt-BR" sz="6800" i="1" dirty="0" err="1"/>
              <a:t>vulgavit</a:t>
            </a:r>
            <a:r>
              <a:rPr lang="pt-BR" sz="6800" i="1" dirty="0"/>
              <a:t> et notas </a:t>
            </a:r>
            <a:r>
              <a:rPr lang="pt-BR" sz="6800" i="1" dirty="0" err="1"/>
              <a:t>addidit</a:t>
            </a:r>
            <a:r>
              <a:rPr lang="pt-BR" sz="6800" dirty="0"/>
              <a:t>. </a:t>
            </a:r>
            <a:r>
              <a:rPr lang="pt-BR" sz="6800" dirty="0" err="1" smtClean="0"/>
              <a:t>Brittenburg</a:t>
            </a:r>
            <a:r>
              <a:rPr lang="pt-BR" sz="6800" dirty="0" smtClean="0"/>
              <a:t>: </a:t>
            </a:r>
            <a:r>
              <a:rPr lang="pt-BR" sz="6800" dirty="0" err="1" smtClean="0"/>
              <a:t>Lugduni</a:t>
            </a:r>
            <a:r>
              <a:rPr lang="pt-BR" sz="6800" dirty="0" smtClean="0"/>
              <a:t> </a:t>
            </a:r>
            <a:r>
              <a:rPr lang="pt-BR" sz="6800" dirty="0" err="1"/>
              <a:t>Batavorum</a:t>
            </a:r>
            <a:r>
              <a:rPr lang="pt-BR" sz="6800" dirty="0"/>
              <a:t>, </a:t>
            </a:r>
            <a:r>
              <a:rPr lang="pt-BR" sz="6800" dirty="0" smtClean="0"/>
              <a:t>1616.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6800" dirty="0" smtClean="0"/>
              <a:t>MICHAELIDES, SOLON. </a:t>
            </a:r>
            <a:r>
              <a:rPr lang="pt-BR" sz="6800" i="1" dirty="0" smtClean="0"/>
              <a:t>The Music </a:t>
            </a:r>
            <a:r>
              <a:rPr lang="pt-BR" sz="6800" i="1" dirty="0" err="1" smtClean="0"/>
              <a:t>of</a:t>
            </a:r>
            <a:r>
              <a:rPr lang="pt-BR" sz="6800" i="1" dirty="0" smtClean="0"/>
              <a:t> </a:t>
            </a:r>
            <a:r>
              <a:rPr lang="pt-BR" sz="6800" i="1" dirty="0" err="1" smtClean="0"/>
              <a:t>Ancient</a:t>
            </a:r>
            <a:r>
              <a:rPr lang="pt-BR" sz="6800" i="1" dirty="0" smtClean="0"/>
              <a:t> </a:t>
            </a:r>
            <a:r>
              <a:rPr lang="pt-BR" sz="6800" i="1" dirty="0" err="1" smtClean="0"/>
              <a:t>Greece</a:t>
            </a:r>
            <a:r>
              <a:rPr lang="pt-BR" sz="6800" i="1" dirty="0" smtClean="0"/>
              <a:t>: </a:t>
            </a:r>
            <a:r>
              <a:rPr lang="pt-BR" sz="6800" dirty="0" err="1" smtClean="0"/>
              <a:t>an</a:t>
            </a:r>
            <a:r>
              <a:rPr lang="pt-BR" sz="6800" dirty="0" smtClean="0"/>
              <a:t> </a:t>
            </a:r>
            <a:r>
              <a:rPr lang="pt-BR" sz="6800" dirty="0" err="1" smtClean="0"/>
              <a:t>encyclopaedia</a:t>
            </a:r>
            <a:r>
              <a:rPr lang="pt-BR" sz="6800" dirty="0" smtClean="0"/>
              <a:t>. Londres: Faber &amp; Fazer, 1978.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6800" dirty="0" smtClean="0"/>
              <a:t>PLATÃO. </a:t>
            </a:r>
            <a:r>
              <a:rPr lang="en-US" sz="6800" i="1" dirty="0" err="1"/>
              <a:t>Platonis</a:t>
            </a:r>
            <a:r>
              <a:rPr lang="en-US" sz="6800" i="1" dirty="0"/>
              <a:t> </a:t>
            </a:r>
            <a:r>
              <a:rPr lang="en-US" sz="6800" i="1" dirty="0" smtClean="0"/>
              <a:t>Opera. </a:t>
            </a:r>
            <a:r>
              <a:rPr lang="en-US" sz="6800" dirty="0" smtClean="0"/>
              <a:t>Edited by John </a:t>
            </a:r>
            <a:r>
              <a:rPr lang="en-US" sz="6800" dirty="0"/>
              <a:t>Burnet</a:t>
            </a:r>
            <a:r>
              <a:rPr lang="en-US" sz="6800" dirty="0" smtClean="0"/>
              <a:t>. Oxford: </a:t>
            </a:r>
            <a:r>
              <a:rPr lang="en-US" sz="6800" dirty="0"/>
              <a:t>Oxford University Press. 1903</a:t>
            </a:r>
            <a:r>
              <a:rPr lang="en-US" sz="6800" dirty="0" smtClean="0"/>
              <a:t>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6800" dirty="0" smtClean="0"/>
              <a:t>ROCCONI, Eleonora</a:t>
            </a:r>
            <a:r>
              <a:rPr lang="pt-BR" sz="6800" i="1" dirty="0" smtClean="0"/>
              <a:t>. </a:t>
            </a:r>
            <a:r>
              <a:rPr lang="it-IT" sz="6800" i="1" dirty="0"/>
              <a:t>Mousikè téchne: </a:t>
            </a:r>
            <a:r>
              <a:rPr lang="it-IT" sz="6800" dirty="0"/>
              <a:t>la musica nel mondo greco. Milão: Educatt, 2004</a:t>
            </a:r>
            <a:r>
              <a:rPr lang="it-IT" sz="6800" dirty="0" smtClean="0"/>
              <a:t>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6800" dirty="0" smtClean="0"/>
              <a:t>TOULIATOS, Diane. Syllabes in the music of the Ancient Greek and Byzantine traditions</a:t>
            </a:r>
            <a:r>
              <a:rPr lang="it-IT" sz="6800" i="1" dirty="0" smtClean="0"/>
              <a:t>. The Journal of Musicology, </a:t>
            </a:r>
            <a:r>
              <a:rPr lang="it-IT" sz="6800" dirty="0" smtClean="0"/>
              <a:t>v.7, n,2, 1989, pp. 231-243. </a:t>
            </a:r>
            <a:endParaRPr lang="pt-BR" sz="6800" dirty="0" smtClean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6800" dirty="0" smtClean="0"/>
              <a:t>WEST</a:t>
            </a:r>
            <a:r>
              <a:rPr lang="en-US" sz="6800" dirty="0"/>
              <a:t>, Martin L. </a:t>
            </a:r>
            <a:r>
              <a:rPr lang="en-US" sz="6800" i="1" dirty="0"/>
              <a:t>Ancient Greek Music</a:t>
            </a:r>
            <a:r>
              <a:rPr lang="en-US" sz="6800" dirty="0"/>
              <a:t>. Oxford: Oxford University Press, 1992</a:t>
            </a:r>
            <a:r>
              <a:rPr lang="en-US" sz="6800" dirty="0" smtClean="0"/>
              <a:t>.</a:t>
            </a:r>
          </a:p>
          <a:p>
            <a:pPr marL="0" indent="0">
              <a:buNone/>
            </a:pPr>
            <a:endParaRPr lang="en-US" sz="6800" b="1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683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0629"/>
            <a:ext cx="12192000" cy="6727371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200" dirty="0" smtClean="0"/>
              <a:t>Tal </a:t>
            </a:r>
            <a:r>
              <a:rPr lang="pt-BR" sz="2200" dirty="0"/>
              <a:t>como Platão explica no livro III de A República, a melodia era subordinada à poesia </a:t>
            </a:r>
            <a:r>
              <a:rPr lang="pt-BR" sz="2200" dirty="0" smtClean="0"/>
              <a:t>: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200" dirty="0" smtClean="0"/>
              <a:t>“A melodia é composta de três elementos: as palavras, a harmonia e o ritmo” (398d)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200" dirty="0" smtClean="0"/>
              <a:t>“O ritmo e a harmonia acompanham a palavra, como se disse há pouco, e não a palavra a estes.” (400d)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/>
          </a:p>
          <a:p>
            <a:pPr indent="0" algn="just">
              <a:lnSpc>
                <a:spcPct val="150000"/>
              </a:lnSpc>
              <a:spcBef>
                <a:spcPts val="0"/>
              </a:spcBef>
            </a:pPr>
            <a:r>
              <a:rPr lang="pt-BR" sz="2200" dirty="0"/>
              <a:t> As melodias do Período Arcaico eram mais simples e realizadas por uma gama menor de instrumentos</a:t>
            </a:r>
            <a:r>
              <a:rPr lang="pt-BR" sz="2200" dirty="0" smtClean="0"/>
              <a:t>.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</a:pPr>
            <a:r>
              <a:rPr lang="pt-BR" sz="2200" dirty="0" smtClean="0"/>
              <a:t> Os instrumentos reproduziam aquilo que era cantado em oitava (acima ou abaixo) ou uníssono com poucas variações rítmicas e melódicas. 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</a:pPr>
            <a:r>
              <a:rPr lang="pt-BR" sz="2200" dirty="0"/>
              <a:t> </a:t>
            </a:r>
            <a:r>
              <a:rPr lang="pt-BR" sz="2200" dirty="0" smtClean="0"/>
              <a:t>Predominância do gênero diatônico. 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99669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" y="129404"/>
            <a:ext cx="12100559" cy="6519590"/>
          </a:xfrm>
        </p:spPr>
        <p:txBody>
          <a:bodyPr/>
          <a:lstStyle/>
          <a:p>
            <a:pPr marL="0" indent="0">
              <a:buNone/>
            </a:pPr>
            <a:r>
              <a:rPr lang="pt-BR" sz="3000" dirty="0" smtClean="0"/>
              <a:t>Hipótese interpretativa de poesia épica </a:t>
            </a:r>
            <a:endParaRPr lang="pt-BR" dirty="0" smtClean="0"/>
          </a:p>
          <a:p>
            <a:pPr marL="0" indent="0">
              <a:buNone/>
            </a:pPr>
            <a:r>
              <a:rPr lang="pt-BR" sz="2000" dirty="0" smtClean="0"/>
              <a:t>Homero (</a:t>
            </a:r>
            <a:r>
              <a:rPr lang="pt-BR" sz="2000" dirty="0" err="1" smtClean="0"/>
              <a:t>ca</a:t>
            </a:r>
            <a:r>
              <a:rPr lang="pt-BR" sz="2000" dirty="0" smtClean="0"/>
              <a:t>. VIII a.C.) - Odisseia, canto 8, vv. 267-273 (Canto de Demódoco sobre os amores de Ares e Afrodite)</a:t>
            </a:r>
          </a:p>
          <a:p>
            <a:pPr marL="0" indent="0">
              <a:buNone/>
            </a:pPr>
            <a:r>
              <a:rPr lang="pt-BR" sz="1800" dirty="0" smtClean="0"/>
              <a:t>Reconstrução feita por Stefan </a:t>
            </a:r>
            <a:r>
              <a:rPr lang="pt-BR" sz="1800" dirty="0" err="1" smtClean="0"/>
              <a:t>Hagel</a:t>
            </a:r>
            <a:r>
              <a:rPr lang="pt-BR" sz="1800" dirty="0" smtClean="0"/>
              <a:t> (</a:t>
            </a:r>
            <a:r>
              <a:rPr lang="pt-BR" sz="1800" dirty="0" err="1" smtClean="0"/>
              <a:t>Austrian</a:t>
            </a:r>
            <a:r>
              <a:rPr lang="pt-BR" sz="1800" dirty="0" smtClean="0"/>
              <a:t> </a:t>
            </a:r>
            <a:r>
              <a:rPr lang="pt-BR" sz="1800" dirty="0" err="1" smtClean="0"/>
              <a:t>Academy</a:t>
            </a:r>
            <a:r>
              <a:rPr lang="pt-BR" sz="1800" dirty="0" smtClean="0"/>
              <a:t> </a:t>
            </a:r>
            <a:r>
              <a:rPr lang="pt-BR" sz="1800" dirty="0" err="1" smtClean="0"/>
              <a:t>of</a:t>
            </a:r>
            <a:r>
              <a:rPr lang="pt-BR" sz="1800" dirty="0" smtClean="0"/>
              <a:t> </a:t>
            </a:r>
            <a:r>
              <a:rPr lang="pt-BR" sz="1800" dirty="0" err="1" smtClean="0"/>
              <a:t>Sciences</a:t>
            </a:r>
            <a:r>
              <a:rPr lang="pt-BR" sz="1800" dirty="0" smtClean="0"/>
              <a:t>)</a:t>
            </a:r>
          </a:p>
          <a:p>
            <a:pPr marL="0" indent="0">
              <a:buNone/>
            </a:pPr>
            <a:r>
              <a:rPr lang="pt-BR" sz="1800" dirty="0" smtClean="0"/>
              <a:t>Instrumento: </a:t>
            </a:r>
            <a:r>
              <a:rPr lang="pt-BR" sz="1800" dirty="0" err="1" smtClean="0"/>
              <a:t>forminx</a:t>
            </a:r>
            <a:r>
              <a:rPr lang="pt-BR" sz="1800" dirty="0" smtClean="0"/>
              <a:t> de 4 cordas</a:t>
            </a:r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80561"/>
              </p:ext>
            </p:extLst>
          </p:nvPr>
        </p:nvGraphicFramePr>
        <p:xfrm>
          <a:off x="883920" y="1722223"/>
          <a:ext cx="10515598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7887">
                  <a:extLst>
                    <a:ext uri="{9D8B030D-6E8A-4147-A177-3AD203B41FA5}">
                      <a16:colId xmlns:a16="http://schemas.microsoft.com/office/drawing/2014/main" val="250675441"/>
                    </a:ext>
                  </a:extLst>
                </a:gridCol>
                <a:gridCol w="3425741">
                  <a:extLst>
                    <a:ext uri="{9D8B030D-6E8A-4147-A177-3AD203B41FA5}">
                      <a16:colId xmlns:a16="http://schemas.microsoft.com/office/drawing/2014/main" val="1236607386"/>
                    </a:ext>
                  </a:extLst>
                </a:gridCol>
                <a:gridCol w="3581970">
                  <a:extLst>
                    <a:ext uri="{9D8B030D-6E8A-4147-A177-3AD203B41FA5}">
                      <a16:colId xmlns:a16="http://schemas.microsoft.com/office/drawing/2014/main" val="687554931"/>
                    </a:ext>
                  </a:extLst>
                </a:gridCol>
              </a:tblGrid>
              <a:tr h="4882552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Texto</a:t>
                      </a:r>
                      <a:r>
                        <a:rPr lang="pt-BR" baseline="0" dirty="0" smtClean="0"/>
                        <a:t> original</a:t>
                      </a:r>
                    </a:p>
                    <a:p>
                      <a:pPr algn="ctr"/>
                      <a:r>
                        <a:rPr lang="el-GR" dirty="0" smtClean="0"/>
                        <a:t>αὐτὰρ ὁ </a:t>
                      </a:r>
                      <a:r>
                        <a:rPr lang="el-GR" b="1" dirty="0" smtClean="0"/>
                        <a:t>φορμίζων</a:t>
                      </a:r>
                      <a:r>
                        <a:rPr lang="el-GR" dirty="0" smtClean="0"/>
                        <a:t> ἀνεβάλλετο </a:t>
                      </a:r>
                      <a:r>
                        <a:rPr lang="pt-BR" dirty="0" smtClean="0"/>
                        <a:t>[</a:t>
                      </a:r>
                      <a:r>
                        <a:rPr lang="el-GR" dirty="0" smtClean="0"/>
                        <a:t>καλὸν ἀείδειν </a:t>
                      </a:r>
                      <a:endParaRPr lang="pt-BR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ἀμφ᾽ Ἄρεος φιλότητος εὐστεφάνο</a:t>
                      </a:r>
                      <a:r>
                        <a:rPr lang="pt-B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</a:t>
                      </a:r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υ τ᾽ Ἀφροδίτης,</a:t>
                      </a:r>
                      <a:r>
                        <a:rPr lang="el-GR" dirty="0" smtClean="0"/>
                        <a:t/>
                      </a:r>
                      <a:br>
                        <a:rPr lang="el-GR" dirty="0" smtClean="0"/>
                      </a:br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ὡς τὰ πρῶτα μίγησαν ἐν Ἡφαίστο</a:t>
                      </a:r>
                      <a:r>
                        <a:rPr lang="pt-B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</a:t>
                      </a:r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ιο δόμοισι</a:t>
                      </a:r>
                      <a:r>
                        <a:rPr lang="el-GR" dirty="0" smtClean="0"/>
                        <a:t/>
                      </a:r>
                      <a:br>
                        <a:rPr lang="el-GR" dirty="0" smtClean="0"/>
                      </a:br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λάθρῃ, πολλὰ δ᾽ ἔδωκε, λέχος δ᾽ ᾔ</a:t>
                      </a:r>
                      <a:r>
                        <a:rPr lang="pt-B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</a:t>
                      </a:r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σχυνε καὶ εὐνὴν</a:t>
                      </a:r>
                      <a:r>
                        <a:rPr lang="el-GR" dirty="0" smtClean="0"/>
                        <a:t/>
                      </a:r>
                      <a:br>
                        <a:rPr lang="el-GR" dirty="0" smtClean="0"/>
                      </a:br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Ἡφαίστοιο ἄνακτος. ἄφαρ δέ οἱ ἄ</a:t>
                      </a:r>
                      <a:r>
                        <a:rPr lang="pt-B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γγελος ἦλθεν</a:t>
                      </a:r>
                      <a:r>
                        <a:rPr lang="el-GR" dirty="0" smtClean="0"/>
                        <a:t/>
                      </a:r>
                      <a:br>
                        <a:rPr lang="el-GR" dirty="0" smtClean="0"/>
                      </a:br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Ἥλιος, ὅ σφ᾽ ἐνόησε μιγαζομένου</a:t>
                      </a:r>
                      <a:r>
                        <a:rPr lang="pt-BR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</a:t>
                      </a:r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ς φιλότητι.</a:t>
                      </a:r>
                      <a:endParaRPr lang="pt-BR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l-GR" dirty="0" smtClean="0"/>
                        <a:t>Ἥφαιστος δ' ὡς οὖν θυμαλγέα </a:t>
                      </a:r>
                      <a:r>
                        <a:rPr lang="pt-BR" dirty="0" smtClean="0"/>
                        <a:t>[</a:t>
                      </a:r>
                      <a:r>
                        <a:rPr lang="el-GR" dirty="0" smtClean="0"/>
                        <a:t>μῦθον ἄκουσε, </a:t>
                      </a:r>
                    </a:p>
                    <a:p>
                      <a:pPr algn="ctr"/>
                      <a:r>
                        <a:rPr lang="el-GR" dirty="0" smtClean="0"/>
                        <a:t>βῆ ῥ' ἴμεν ἐς χαλκεῶνα, κακὰ </a:t>
                      </a:r>
                      <a:r>
                        <a:rPr lang="pt-BR" dirty="0" smtClean="0"/>
                        <a:t>[</a:t>
                      </a:r>
                      <a:r>
                        <a:rPr lang="el-GR" dirty="0" smtClean="0"/>
                        <a:t>φρεσὶ βυσσοδομεύων· 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Tradução</a:t>
                      </a:r>
                    </a:p>
                    <a:p>
                      <a:pPr algn="ctr"/>
                      <a:r>
                        <a:rPr lang="pt-BR" dirty="0" smtClean="0"/>
                        <a:t>“Então</a:t>
                      </a:r>
                      <a:r>
                        <a:rPr lang="pt-BR" b="1" baseline="0" dirty="0" smtClean="0"/>
                        <a:t>, o tocador de </a:t>
                      </a:r>
                      <a:r>
                        <a:rPr lang="pt-BR" b="1" baseline="0" dirty="0" err="1" smtClean="0"/>
                        <a:t>forminx</a:t>
                      </a:r>
                      <a:r>
                        <a:rPr lang="pt-BR" b="1" baseline="0" dirty="0" smtClean="0"/>
                        <a:t> </a:t>
                      </a:r>
                      <a:r>
                        <a:rPr lang="pt-BR" baseline="0" dirty="0" smtClean="0"/>
                        <a:t>pôs-se a cantar belamente o amor de Ares e de Afrodite de bela coroa.</a:t>
                      </a:r>
                    </a:p>
                    <a:p>
                      <a:pPr algn="ctr"/>
                      <a:r>
                        <a:rPr lang="pt-BR" baseline="0" dirty="0" smtClean="0"/>
                        <a:t>Cantou primeiro como fizeram amor na casa de </a:t>
                      </a:r>
                      <a:r>
                        <a:rPr lang="pt-BR" baseline="0" dirty="0" err="1" smtClean="0"/>
                        <a:t>Hefesto</a:t>
                      </a:r>
                      <a:r>
                        <a:rPr lang="pt-BR" baseline="0" dirty="0" smtClean="0"/>
                        <a:t> às escondidas.  E Ele (Ares) presenteou-a com muitas coisas, desonrando a cama e os lençóis do rei </a:t>
                      </a:r>
                      <a:r>
                        <a:rPr lang="pt-BR" baseline="0" dirty="0" err="1" smtClean="0"/>
                        <a:t>Hefesto</a:t>
                      </a:r>
                      <a:r>
                        <a:rPr lang="pt-BR" baseline="0" dirty="0" smtClean="0"/>
                        <a:t>.</a:t>
                      </a:r>
                    </a:p>
                    <a:p>
                      <a:pPr algn="ctr"/>
                      <a:r>
                        <a:rPr lang="pt-BR" baseline="0" dirty="0" smtClean="0"/>
                        <a:t>Porém, logo um mensageiro veio ter com ele (</a:t>
                      </a:r>
                      <a:r>
                        <a:rPr lang="pt-BR" baseline="0" dirty="0" err="1" smtClean="0"/>
                        <a:t>Hefesto</a:t>
                      </a:r>
                      <a:r>
                        <a:rPr lang="pt-BR" baseline="0" dirty="0" smtClean="0"/>
                        <a:t>)  – era Hélio, que sabia da relação amorosa.</a:t>
                      </a:r>
                    </a:p>
                    <a:p>
                      <a:pPr algn="ctr"/>
                      <a:r>
                        <a:rPr lang="pt-BR" baseline="0" dirty="0" smtClean="0"/>
                        <a:t>E quando </a:t>
                      </a:r>
                      <a:r>
                        <a:rPr lang="pt-BR" baseline="0" dirty="0" err="1" smtClean="0"/>
                        <a:t>Hefesto</a:t>
                      </a:r>
                      <a:r>
                        <a:rPr lang="pt-BR" baseline="0" dirty="0" smtClean="0"/>
                        <a:t> escutou a história que lhe machucou o coração, partiu para forjaria de bronze, remoendo coisas terríveis em seu âmago”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Disposição métrica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Hexâmetro</a:t>
                      </a:r>
                      <a:r>
                        <a:rPr lang="pt-BR" sz="16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600" b="0" i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datílico</a:t>
                      </a:r>
                      <a:endParaRPr lang="pt-BR" sz="1600" b="0" i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 </a:t>
                      </a:r>
                      <a:r>
                        <a:rPr lang="pl-PL" sz="1400" b="0" i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 u</a:t>
                      </a:r>
                      <a:r>
                        <a:rPr lang="pl-PL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| — </a:t>
                      </a:r>
                      <a:r>
                        <a:rPr lang="pl-PL" sz="1400" b="0" i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 u</a:t>
                      </a:r>
                      <a:r>
                        <a:rPr lang="pl-PL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| — </a:t>
                      </a:r>
                      <a:r>
                        <a:rPr lang="pl-PL" sz="1400" b="0" i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 u</a:t>
                      </a:r>
                      <a:r>
                        <a:rPr lang="pl-PL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| — </a:t>
                      </a:r>
                      <a:r>
                        <a:rPr lang="pl-PL" sz="1400" b="0" i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 u</a:t>
                      </a:r>
                      <a:r>
                        <a:rPr lang="pl-PL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| — u u | — X</a:t>
                      </a:r>
                      <a:endParaRPr lang="pt-BR" sz="14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q   </a:t>
                      </a:r>
                      <a:r>
                        <a:rPr lang="pt-BR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ee</a:t>
                      </a:r>
                      <a:r>
                        <a:rPr lang="pt-BR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</a:t>
                      </a:r>
                      <a:r>
                        <a:rPr lang="pt-BR" sz="14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 q  </a:t>
                      </a:r>
                      <a:r>
                        <a:rPr lang="pt-BR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ee</a:t>
                      </a:r>
                      <a:r>
                        <a:rPr lang="pt-BR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</a:t>
                      </a:r>
                      <a:r>
                        <a:rPr lang="pt-BR" sz="14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 q  </a:t>
                      </a:r>
                      <a:r>
                        <a:rPr lang="pt-BR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ee</a:t>
                      </a:r>
                      <a:r>
                        <a:rPr lang="pt-BR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</a:t>
                      </a:r>
                      <a:r>
                        <a:rPr lang="pt-BR" sz="14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 q  </a:t>
                      </a:r>
                      <a:r>
                        <a:rPr lang="pt-BR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ee</a:t>
                      </a:r>
                      <a:r>
                        <a:rPr lang="pt-BR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 </a:t>
                      </a:r>
                      <a:r>
                        <a:rPr lang="pt-BR" sz="14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q  </a:t>
                      </a:r>
                      <a:r>
                        <a:rPr lang="pt-BR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ee</a:t>
                      </a:r>
                      <a:r>
                        <a:rPr lang="pt-BR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</a:t>
                      </a:r>
                      <a:r>
                        <a:rPr lang="pt-BR" sz="14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 q  </a:t>
                      </a:r>
                      <a:r>
                        <a:rPr lang="pt-BR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MusicalSymbols" pitchFamily="2" charset="2"/>
                          <a:ea typeface="+mn-ea"/>
                          <a:cs typeface="+mn-cs"/>
                        </a:rPr>
                        <a:t>e</a:t>
                      </a:r>
                      <a:r>
                        <a:rPr lang="pt-BR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pt-BR" sz="1400" b="0" i="0" kern="1200" dirty="0" smtClean="0">
                        <a:solidFill>
                          <a:schemeClr val="tx1"/>
                        </a:solidFill>
                        <a:effectLst/>
                        <a:latin typeface="MusicalSymbols" pitchFamily="2" charset="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b="0" i="0" kern="1200" dirty="0" smtClean="0">
                        <a:solidFill>
                          <a:schemeClr val="tx1"/>
                        </a:solidFill>
                        <a:effectLst/>
                        <a:latin typeface="MusicalSymbols" pitchFamily="2" charset="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Há possibilidade de subdivisão nos primeiros cinco pés. </a:t>
                      </a:r>
                      <a:endParaRPr lang="pt-BR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b="0" i="0" kern="1200" dirty="0" smtClean="0">
                        <a:solidFill>
                          <a:schemeClr val="tx1"/>
                        </a:solidFill>
                        <a:effectLst/>
                        <a:latin typeface="MusicalSymbols" pitchFamily="2" charset="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b="0" i="0" kern="1200" dirty="0" smtClean="0">
                        <a:solidFill>
                          <a:schemeClr val="tx1"/>
                        </a:solidFill>
                        <a:effectLst/>
                        <a:latin typeface="MusicalSymbols" pitchFamily="2" charset="2"/>
                        <a:ea typeface="+mn-ea"/>
                        <a:cs typeface="+mn-cs"/>
                      </a:endParaRPr>
                    </a:p>
                    <a:p>
                      <a:pPr algn="ctr"/>
                      <a:endParaRPr lang="pt-B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868540"/>
                  </a:ext>
                </a:extLst>
              </a:tr>
            </a:tbl>
          </a:graphicData>
        </a:graphic>
      </p:graphicFrame>
      <p:pic>
        <p:nvPicPr>
          <p:cNvPr id="7" name="demodok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9518" y="129404"/>
            <a:ext cx="609600" cy="6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5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36469"/>
          </a:xfrm>
        </p:spPr>
        <p:txBody>
          <a:bodyPr>
            <a:normAutofit/>
          </a:bodyPr>
          <a:lstStyle/>
          <a:p>
            <a:r>
              <a:rPr lang="pt-BR" sz="4000" b="1" dirty="0" smtClean="0"/>
              <a:t>Período Clássico: V-III a.C.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" y="927462"/>
            <a:ext cx="7896224" cy="593053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200" b="1" dirty="0" smtClean="0"/>
              <a:t>VI-V a.C.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pt-BR" sz="2000" dirty="0"/>
              <a:t>  A partir do século V a.C., a Atenas se torna o polo cultural da Grécia, recebendo os festivais religiosos, os Jogos Olímpicos e o teatro</a:t>
            </a:r>
            <a:r>
              <a:rPr lang="pt-BR" sz="2000" dirty="0" smtClean="0"/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000" dirty="0" smtClean="0"/>
              <a:t> Modificação de instrumentos antigos e aparição de novos.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000" dirty="0" smtClean="0"/>
              <a:t> Desenvolvimento da técnica </a:t>
            </a:r>
            <a:r>
              <a:rPr lang="pt-BR" sz="2000" dirty="0" err="1" smtClean="0"/>
              <a:t>solística</a:t>
            </a:r>
            <a:r>
              <a:rPr lang="pt-BR" sz="2000" dirty="0" smtClean="0"/>
              <a:t> através de competições em nível privado (simpósios) e público (festivais).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000" dirty="0" smtClean="0"/>
              <a:t>Apreciação do virtuosismo: culto de Orfeu, figura mítica que teria atingido a perfeição ao tocar lira.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 Principais poetas: </a:t>
            </a:r>
            <a:r>
              <a:rPr lang="pt-BR" sz="2000" dirty="0" err="1" smtClean="0"/>
              <a:t>Baquílides</a:t>
            </a:r>
            <a:r>
              <a:rPr lang="pt-BR" sz="2000" dirty="0" smtClean="0"/>
              <a:t>, Píndaro.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 Tragediógrafos: </a:t>
            </a:r>
            <a:r>
              <a:rPr lang="pt-BR" sz="2000" dirty="0" err="1" smtClean="0"/>
              <a:t>Ésquilo</a:t>
            </a:r>
            <a:r>
              <a:rPr lang="pt-BR" sz="2000" dirty="0" smtClean="0"/>
              <a:t>, Sófocles e Eurípides.</a:t>
            </a:r>
            <a:endParaRPr lang="pt-BR" sz="2200" dirty="0" smtClean="0"/>
          </a:p>
          <a:p>
            <a:pPr marL="0" indent="0" algn="just">
              <a:lnSpc>
                <a:spcPct val="110000"/>
              </a:lnSpc>
              <a:buNone/>
            </a:pPr>
            <a:endParaRPr lang="pt-BR" sz="2200" dirty="0"/>
          </a:p>
        </p:txBody>
      </p:sp>
      <p:pic>
        <p:nvPicPr>
          <p:cNvPr id="2050" name="Picture 2" descr="https://newtopiamagazine.files.wordpress.com/2012/09/orpheus-thracian-hillbillies-430-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0"/>
            <a:ext cx="429577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901646" y="5538107"/>
            <a:ext cx="30567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“Orfeu entre os frígios”</a:t>
            </a:r>
          </a:p>
          <a:p>
            <a:r>
              <a:rPr lang="pt-BR" sz="1600" dirty="0" smtClean="0"/>
              <a:t>E390</a:t>
            </a:r>
          </a:p>
          <a:p>
            <a:r>
              <a:rPr lang="pt-BR" sz="1600" dirty="0" err="1" smtClean="0"/>
              <a:t>ca</a:t>
            </a:r>
            <a:r>
              <a:rPr lang="pt-BR" sz="1600" dirty="0" smtClean="0"/>
              <a:t>. 430 a.C.</a:t>
            </a:r>
          </a:p>
          <a:p>
            <a:r>
              <a:rPr lang="pt-BR" sz="1600" dirty="0" smtClean="0"/>
              <a:t>British </a:t>
            </a:r>
            <a:r>
              <a:rPr lang="pt-BR" sz="1600" dirty="0" err="1" smtClean="0"/>
              <a:t>Museum</a:t>
            </a:r>
            <a:endParaRPr lang="pt-BR" sz="1600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178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7667897" cy="1325563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A música em Atenas: a Nova Música (</a:t>
            </a:r>
            <a:r>
              <a:rPr lang="pt-BR" sz="3000" b="1" dirty="0" err="1" smtClean="0"/>
              <a:t>ca</a:t>
            </a:r>
            <a:r>
              <a:rPr lang="pt-BR" sz="3000" b="1" dirty="0" smtClean="0"/>
              <a:t>. 450 a.C.)</a:t>
            </a:r>
            <a:r>
              <a:rPr lang="pt-BR" sz="3000" dirty="0" smtClean="0"/>
              <a:t>	</a:t>
            </a:r>
            <a:endParaRPr lang="pt-BR" sz="3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600891"/>
            <a:ext cx="7458891" cy="625710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 smtClean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pt-BR" sz="2200" dirty="0" smtClean="0"/>
              <a:t> Estilos musicais principais: ditirambo, </a:t>
            </a:r>
            <a:r>
              <a:rPr lang="pt-BR" sz="2200" dirty="0" err="1" smtClean="0"/>
              <a:t>nomos</a:t>
            </a:r>
            <a:r>
              <a:rPr lang="pt-BR" sz="2200" dirty="0" smtClean="0"/>
              <a:t> </a:t>
            </a:r>
            <a:r>
              <a:rPr lang="pt-BR" sz="2200" dirty="0" err="1" smtClean="0"/>
              <a:t>citaródico</a:t>
            </a:r>
            <a:r>
              <a:rPr lang="pt-BR" sz="2200" dirty="0"/>
              <a:t> </a:t>
            </a:r>
            <a:r>
              <a:rPr lang="pt-BR" sz="2200" dirty="0" smtClean="0"/>
              <a:t>e coros trágicos.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pt-BR" sz="2200" dirty="0" smtClean="0"/>
              <a:t> </a:t>
            </a:r>
            <a:r>
              <a:rPr lang="pt-BR" sz="2200" dirty="0" err="1" smtClean="0"/>
              <a:t>Melanípides</a:t>
            </a:r>
            <a:r>
              <a:rPr lang="pt-BR" sz="2200" dirty="0"/>
              <a:t>, </a:t>
            </a:r>
            <a:r>
              <a:rPr lang="pt-BR" sz="2200" dirty="0" err="1"/>
              <a:t>Frínis</a:t>
            </a:r>
            <a:r>
              <a:rPr lang="pt-BR" sz="2200" dirty="0"/>
              <a:t>, </a:t>
            </a:r>
            <a:r>
              <a:rPr lang="pt-BR" sz="2200" dirty="0" err="1"/>
              <a:t>Timoteu</a:t>
            </a:r>
            <a:r>
              <a:rPr lang="pt-BR" sz="2200" dirty="0" smtClean="0"/>
              <a:t>, </a:t>
            </a:r>
            <a:r>
              <a:rPr lang="pt-BR" sz="2200" dirty="0" err="1" smtClean="0"/>
              <a:t>Prônomo</a:t>
            </a:r>
            <a:r>
              <a:rPr lang="pt-BR" sz="2200" dirty="0" smtClean="0"/>
              <a:t>, Eurípides, </a:t>
            </a:r>
            <a:r>
              <a:rPr lang="pt-BR" sz="2200" dirty="0" err="1" smtClean="0"/>
              <a:t>Laso</a:t>
            </a:r>
            <a:r>
              <a:rPr lang="pt-BR" sz="2200" dirty="0" smtClean="0"/>
              <a:t> </a:t>
            </a:r>
            <a:r>
              <a:rPr lang="pt-BR" sz="2200" dirty="0"/>
              <a:t>e Epígono </a:t>
            </a:r>
            <a:r>
              <a:rPr lang="pt-BR" sz="2200" dirty="0" smtClean="0"/>
              <a:t>estão relacionados ao movimento da Nova Música.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2200" b="1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b="1" dirty="0" err="1" smtClean="0"/>
              <a:t>Timoteu</a:t>
            </a:r>
            <a:r>
              <a:rPr lang="pt-BR" sz="2200" b="1" dirty="0" smtClean="0"/>
              <a:t>, Fr. 20 (PMG 796):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/>
          </a:p>
          <a:p>
            <a:endParaRPr lang="pt-BR" dirty="0"/>
          </a:p>
        </p:txBody>
      </p:sp>
      <p:pic>
        <p:nvPicPr>
          <p:cNvPr id="1026" name="Picture 2" descr="http://images.perseus.tufts.edu/images/1990.01.3/1990.01.11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91" y="0"/>
            <a:ext cx="4733109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eripluscd.files.wordpress.com/2013/07/marsyas-apoll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91" y="4041242"/>
            <a:ext cx="4733109" cy="28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02611"/>
              </p:ext>
            </p:extLst>
          </p:nvPr>
        </p:nvGraphicFramePr>
        <p:xfrm>
          <a:off x="412205" y="4500153"/>
          <a:ext cx="643273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16365">
                  <a:extLst>
                    <a:ext uri="{9D8B030D-6E8A-4147-A177-3AD203B41FA5}">
                      <a16:colId xmlns:a16="http://schemas.microsoft.com/office/drawing/2014/main" val="651682606"/>
                    </a:ext>
                  </a:extLst>
                </a:gridCol>
                <a:gridCol w="3216365">
                  <a:extLst>
                    <a:ext uri="{9D8B030D-6E8A-4147-A177-3AD203B41FA5}">
                      <a16:colId xmlns:a16="http://schemas.microsoft.com/office/drawing/2014/main" val="3360973182"/>
                    </a:ext>
                  </a:extLst>
                </a:gridCol>
              </a:tblGrid>
              <a:tr h="188929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l-GR" sz="2000" dirty="0" smtClean="0"/>
                        <a:t>οὐκ ἀείδω τὰ παλαιά, </a:t>
                      </a:r>
                      <a:endParaRPr lang="pt-BR" sz="2000" dirty="0" smtClean="0"/>
                    </a:p>
                    <a:p>
                      <a:pPr marL="0" indent="0">
                        <a:buNone/>
                      </a:pPr>
                      <a:r>
                        <a:rPr lang="el-GR" sz="2000" dirty="0" smtClean="0"/>
                        <a:t>καινὰ γὰρ ἀμὰ κρείσσω· </a:t>
                      </a:r>
                      <a:br>
                        <a:rPr lang="el-GR" sz="2000" dirty="0" smtClean="0"/>
                      </a:br>
                      <a:r>
                        <a:rPr lang="el-GR" sz="2000" dirty="0" smtClean="0"/>
                        <a:t>νέος ὁ Ζεὺς βασιλεύει, </a:t>
                      </a:r>
                    </a:p>
                    <a:p>
                      <a:pPr marL="0" indent="0">
                        <a:buNone/>
                      </a:pPr>
                      <a:r>
                        <a:rPr lang="el-GR" sz="2000" dirty="0" smtClean="0"/>
                        <a:t>τὸ πάλαι δ' ἦν Κρόνος ἄρχων·</a:t>
                      </a:r>
                      <a:endParaRPr lang="pt-BR" sz="2000" dirty="0" smtClean="0"/>
                    </a:p>
                    <a:p>
                      <a:pPr marL="0" indent="0">
                        <a:buNone/>
                      </a:pPr>
                      <a:r>
                        <a:rPr lang="el-GR" sz="2000" dirty="0" smtClean="0"/>
                        <a:t>ἀπίτω Μοῦσα παλαιά.   </a:t>
                      </a:r>
                    </a:p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Não canto as</a:t>
                      </a:r>
                      <a:r>
                        <a:rPr lang="pt-BR" sz="2000" baseline="0" dirty="0" smtClean="0"/>
                        <a:t> músicas antigas, pois as novas são melhores.</a:t>
                      </a:r>
                    </a:p>
                    <a:p>
                      <a:r>
                        <a:rPr lang="pt-BR" sz="2000" baseline="0" dirty="0" smtClean="0"/>
                        <a:t>Um novo Zeus reina.</a:t>
                      </a:r>
                    </a:p>
                    <a:p>
                      <a:r>
                        <a:rPr lang="pt-BR" sz="2000" baseline="0" dirty="0" smtClean="0"/>
                        <a:t>Antigamente, era </a:t>
                      </a:r>
                      <a:r>
                        <a:rPr lang="pt-BR" sz="2000" baseline="0" dirty="0" err="1" smtClean="0"/>
                        <a:t>Crono</a:t>
                      </a:r>
                      <a:r>
                        <a:rPr lang="pt-BR" sz="2000" baseline="0" dirty="0" smtClean="0"/>
                        <a:t> que governava. </a:t>
                      </a:r>
                    </a:p>
                    <a:p>
                      <a:r>
                        <a:rPr lang="pt-BR" sz="2000" baseline="0" dirty="0" smtClean="0"/>
                        <a:t>Que a Musa antiga se vá!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139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4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5499463" cy="927461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3300" b="1" dirty="0" smtClean="0"/>
              <a:t>Inovações estilísticas</a:t>
            </a:r>
            <a:r>
              <a:rPr lang="pt-BR" b="1" dirty="0"/>
              <a:t/>
            </a:r>
            <a:br>
              <a:rPr lang="pt-BR" b="1" dirty="0"/>
            </a:b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718458"/>
            <a:ext cx="8040450" cy="61395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2200" dirty="0" smtClean="0"/>
              <a:t>Poikilia: </a:t>
            </a:r>
            <a:r>
              <a:rPr lang="pt-BR" sz="2200" dirty="0"/>
              <a:t>variedade </a:t>
            </a:r>
            <a:r>
              <a:rPr lang="pt-BR" sz="2200" dirty="0" smtClean="0"/>
              <a:t>na </a:t>
            </a:r>
            <a:r>
              <a:rPr lang="pt-BR" sz="2200" dirty="0"/>
              <a:t>música.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2200" dirty="0"/>
              <a:t>Utilização dos gêneros cromático e enarmônico.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pt-BR" sz="2200" dirty="0"/>
              <a:t> Modulação: melodias com mais de um gênero e mais de </a:t>
            </a:r>
            <a:r>
              <a:rPr lang="pt-BR" sz="2200" dirty="0" smtClean="0"/>
              <a:t>um ritmo</a:t>
            </a:r>
            <a:r>
              <a:rPr lang="pt-BR" sz="2200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pt-BR" sz="2200" dirty="0"/>
              <a:t> Canto </a:t>
            </a:r>
            <a:r>
              <a:rPr lang="pt-BR" sz="2200" dirty="0" err="1"/>
              <a:t>melismático</a:t>
            </a:r>
            <a:r>
              <a:rPr lang="pt-BR" sz="2200" dirty="0"/>
              <a:t> e ornamentado</a:t>
            </a:r>
            <a:r>
              <a:rPr lang="pt-BR" sz="2200" dirty="0" smtClean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pt-BR" sz="2200" dirty="0"/>
              <a:t> </a:t>
            </a:r>
            <a:r>
              <a:rPr lang="pt-BR" sz="2200" dirty="0" err="1" smtClean="0"/>
              <a:t>Policordia</a:t>
            </a:r>
            <a:r>
              <a:rPr lang="pt-BR" sz="2200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pt-BR" sz="2200" dirty="0"/>
              <a:t> Desenvolvimento de novas técnicas de afinação.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pt-BR" sz="2200" dirty="0" err="1" smtClean="0"/>
              <a:t>Heterofonia</a:t>
            </a:r>
            <a:r>
              <a:rPr lang="pt-BR" sz="2200" dirty="0" smtClean="0"/>
              <a:t>: melodia com sons em diferentes intervalos.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pt-BR" sz="2200" i="1" dirty="0" err="1" smtClean="0"/>
              <a:t>Polyphonia</a:t>
            </a:r>
            <a:r>
              <a:rPr lang="pt-BR" sz="2200" dirty="0" smtClean="0"/>
              <a:t>: mais de uma voz, mais de um instrumento.</a:t>
            </a:r>
            <a:endParaRPr lang="pt-BR" sz="2200" dirty="0"/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pt-BR" sz="2200" dirty="0" smtClean="0"/>
              <a:t> Melodias mais complexas e independentes da palavra.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pt-BR" sz="2200" dirty="0" smtClean="0"/>
              <a:t> Utilização </a:t>
            </a:r>
            <a:r>
              <a:rPr lang="pt-BR" sz="2200" dirty="0"/>
              <a:t>de </a:t>
            </a:r>
            <a:r>
              <a:rPr lang="pt-BR" sz="2200" i="1" dirty="0" err="1"/>
              <a:t>harmoniai</a:t>
            </a:r>
            <a:r>
              <a:rPr lang="pt-BR" sz="2200" i="1" dirty="0"/>
              <a:t> </a:t>
            </a:r>
            <a:r>
              <a:rPr lang="pt-BR" sz="2200" dirty="0" smtClean="0"/>
              <a:t>frígias </a:t>
            </a:r>
            <a:r>
              <a:rPr lang="pt-BR" sz="2200" dirty="0"/>
              <a:t>e </a:t>
            </a:r>
            <a:r>
              <a:rPr lang="pt-BR" sz="2200" dirty="0" smtClean="0"/>
              <a:t>lídias e </a:t>
            </a:r>
            <a:r>
              <a:rPr lang="pt-BR" sz="2200" dirty="0"/>
              <a:t>do </a:t>
            </a:r>
            <a:r>
              <a:rPr lang="pt-BR" sz="2200" dirty="0" err="1" smtClean="0"/>
              <a:t>aulos</a:t>
            </a:r>
            <a:r>
              <a:rPr lang="pt-BR" sz="2200" dirty="0" smtClean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endParaRPr lang="pt-BR" sz="2200" dirty="0"/>
          </a:p>
        </p:txBody>
      </p:sp>
      <p:pic>
        <p:nvPicPr>
          <p:cNvPr id="1026" name="Picture 2" descr="Terracotta amphora (jar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50" y="0"/>
            <a:ext cx="4151550" cy="61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771017" y="6073170"/>
            <a:ext cx="26691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err="1" smtClean="0"/>
              <a:t>Citarodo</a:t>
            </a:r>
            <a:endParaRPr lang="pt-BR" sz="1500" dirty="0" smtClean="0"/>
          </a:p>
          <a:p>
            <a:r>
              <a:rPr lang="pt-BR" sz="1500" dirty="0" err="1" smtClean="0"/>
              <a:t>ca</a:t>
            </a:r>
            <a:r>
              <a:rPr lang="pt-BR" sz="1500" dirty="0" smtClean="0"/>
              <a:t>. 490 a.C.</a:t>
            </a:r>
          </a:p>
          <a:p>
            <a:r>
              <a:rPr lang="pt-BR" sz="1500" dirty="0" err="1" smtClean="0"/>
              <a:t>Metropolitan</a:t>
            </a:r>
            <a:r>
              <a:rPr lang="pt-BR" sz="1500" dirty="0" smtClean="0"/>
              <a:t> </a:t>
            </a:r>
            <a:r>
              <a:rPr lang="pt-BR" sz="1500" dirty="0" err="1" smtClean="0"/>
              <a:t>Museum</a:t>
            </a:r>
            <a:r>
              <a:rPr lang="pt-BR" sz="1500" dirty="0" smtClean="0"/>
              <a:t> </a:t>
            </a:r>
            <a:r>
              <a:rPr lang="pt-BR" sz="1500" dirty="0" err="1" smtClean="0"/>
              <a:t>of</a:t>
            </a:r>
            <a:r>
              <a:rPr lang="pt-BR" sz="1500" dirty="0" smtClean="0"/>
              <a:t> </a:t>
            </a:r>
            <a:r>
              <a:rPr lang="pt-BR" sz="1500" dirty="0" err="1" smtClean="0"/>
              <a:t>Art</a:t>
            </a:r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412676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7171509" cy="1058090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Os </a:t>
            </a:r>
            <a:r>
              <a:rPr lang="pt-BR" sz="3000" b="1" i="1" dirty="0" err="1" smtClean="0"/>
              <a:t>tónoi</a:t>
            </a:r>
            <a:r>
              <a:rPr lang="pt-BR" sz="3000" b="1" i="1" dirty="0" smtClean="0"/>
              <a:t> </a:t>
            </a:r>
            <a:r>
              <a:rPr lang="pt-BR" sz="3000" b="1" dirty="0" smtClean="0"/>
              <a:t>(“tonalidades”)</a:t>
            </a:r>
            <a:br>
              <a:rPr lang="pt-BR" sz="3000" b="1" dirty="0" smtClean="0"/>
            </a:br>
            <a:r>
              <a:rPr lang="pt-BR" sz="3000" b="1" dirty="0" smtClean="0"/>
              <a:t>e os gêneros</a:t>
            </a:r>
            <a:endParaRPr lang="pt-BR" sz="3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927463"/>
            <a:ext cx="12192000" cy="5930538"/>
          </a:xfrm>
        </p:spPr>
        <p:txBody>
          <a:bodyPr/>
          <a:lstStyle/>
          <a:p>
            <a:pPr marL="0" indent="0">
              <a:buNone/>
            </a:pPr>
            <a:r>
              <a:rPr lang="pt-BR" i="1" dirty="0" smtClean="0"/>
              <a:t> 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 smtClean="0"/>
          </a:p>
          <a:p>
            <a:r>
              <a:rPr lang="pt-BR" sz="2200" dirty="0" smtClean="0"/>
              <a:t>Gêneros de acordo com os </a:t>
            </a:r>
            <a:r>
              <a:rPr lang="pt-BR" sz="2200" dirty="0" err="1" smtClean="0"/>
              <a:t>tetracordes</a:t>
            </a:r>
            <a:r>
              <a:rPr lang="pt-BR" sz="2200" dirty="0" smtClean="0"/>
              <a:t> </a:t>
            </a:r>
            <a:r>
              <a:rPr lang="pt-BR" sz="2200" dirty="0" err="1" smtClean="0"/>
              <a:t>aristoxênicos</a:t>
            </a:r>
            <a:r>
              <a:rPr lang="pt-BR" sz="2200" dirty="0" smtClean="0"/>
              <a:t> (El. </a:t>
            </a:r>
            <a:r>
              <a:rPr lang="pt-BR" sz="2200" dirty="0" err="1" smtClean="0"/>
              <a:t>Harm</a:t>
            </a:r>
            <a:r>
              <a:rPr lang="pt-BR" sz="2200" dirty="0" smtClean="0"/>
              <a:t>. I, 20)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2" y="5245159"/>
            <a:ext cx="3135802" cy="144585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77" y="5245159"/>
            <a:ext cx="3478327" cy="147290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77164" y="6535373"/>
            <a:ext cx="2090057" cy="36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Diatônico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107178" y="6533401"/>
            <a:ext cx="114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Cromático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24743" y="41066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080703" y="64886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Enarmônico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17" y="880375"/>
            <a:ext cx="5512525" cy="3999103"/>
          </a:xfrm>
          <a:prstGeom prst="rect">
            <a:avLst/>
          </a:prstGeom>
          <a:effectLst>
            <a:glow>
              <a:schemeClr val="tx1"/>
            </a:glo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29" y="5390906"/>
            <a:ext cx="3133046" cy="112703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895365" y="205880"/>
            <a:ext cx="271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</a:t>
            </a:r>
            <a:r>
              <a:rPr lang="pt-BR" dirty="0" err="1" smtClean="0"/>
              <a:t>Hagel</a:t>
            </a:r>
            <a:r>
              <a:rPr lang="pt-BR" dirty="0"/>
              <a:t>, </a:t>
            </a:r>
            <a:r>
              <a:rPr lang="pt-BR" dirty="0" smtClean="0"/>
              <a:t>2009:25</a:t>
            </a:r>
            <a:endParaRPr lang="pt-BR" i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41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4753</TotalTime>
  <Words>3049</Words>
  <Application>Microsoft Office PowerPoint</Application>
  <PresentationFormat>Widescreen</PresentationFormat>
  <Paragraphs>396</Paragraphs>
  <Slides>34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MusicalSymbols</vt:lpstr>
      <vt:lpstr>Tema do Office</vt:lpstr>
      <vt:lpstr>Música na Antiguidade Grega: um panorama</vt:lpstr>
      <vt:lpstr>Apresentação do PowerPoint</vt:lpstr>
      <vt:lpstr>Período Arcaico: VIII – VI a.C.</vt:lpstr>
      <vt:lpstr>Apresentação do PowerPoint</vt:lpstr>
      <vt:lpstr>Apresentação do PowerPoint</vt:lpstr>
      <vt:lpstr>Período Clássico: V-III a.C.</vt:lpstr>
      <vt:lpstr>A música em Atenas: a Nova Música (ca. 450 a.C.) </vt:lpstr>
      <vt:lpstr> Inovações estilísticas </vt:lpstr>
      <vt:lpstr>Os tónoi (“tonalidades”) e os gêneros</vt:lpstr>
      <vt:lpstr>Apresentação do PowerPoint</vt:lpstr>
      <vt:lpstr>Liras chelys</vt:lpstr>
      <vt:lpstr>Sistema de afinação das liras (descrito no Manual de Harmonia de Nicômaco de Gerasa, ca. 100-150 d.C.)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Harpas</vt:lpstr>
      <vt:lpstr>Pandouris </vt:lpstr>
      <vt:lpstr>Percussão</vt:lpstr>
      <vt:lpstr>Filosofia e a teorização musical</vt:lpstr>
      <vt:lpstr> “Correntes de pensamento”</vt:lpstr>
      <vt:lpstr>Apresentação do PowerPoint</vt:lpstr>
      <vt:lpstr>Tratados de teoria musical</vt:lpstr>
      <vt:lpstr>Notação e fragmentos </vt:lpstr>
      <vt:lpstr>Apresentação do PowerPoint</vt:lpstr>
      <vt:lpstr>Solmização </vt:lpstr>
      <vt:lpstr>Notação alipiana vocal e instrumental: letras e símbolos</vt:lpstr>
      <vt:lpstr>Apresentação do PowerPoint</vt:lpstr>
      <vt:lpstr>Fragmentos com notação musical </vt:lpstr>
      <vt:lpstr>Epigráficos</vt:lpstr>
      <vt:lpstr>Papiráceos</vt:lpstr>
      <vt:lpstr>Apresentação do PowerPoint</vt:lpstr>
      <vt:lpstr>Referências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Nataly Ianicelli</dc:creator>
  <cp:lastModifiedBy>Nataly Ianicelli</cp:lastModifiedBy>
  <cp:revision>179</cp:revision>
  <dcterms:created xsi:type="dcterms:W3CDTF">2017-08-02T11:12:08Z</dcterms:created>
  <dcterms:modified xsi:type="dcterms:W3CDTF">2017-08-29T21:41:07Z</dcterms:modified>
</cp:coreProperties>
</file>