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223"/>
  </p:notesMasterIdLst>
  <p:handoutMasterIdLst>
    <p:handoutMasterId r:id="rId224"/>
  </p:handoutMasterIdLst>
  <p:sldIdLst>
    <p:sldId id="513" r:id="rId3"/>
    <p:sldId id="282" r:id="rId4"/>
    <p:sldId id="310" r:id="rId5"/>
    <p:sldId id="312" r:id="rId6"/>
    <p:sldId id="311" r:id="rId7"/>
    <p:sldId id="318" r:id="rId8"/>
    <p:sldId id="314" r:id="rId9"/>
    <p:sldId id="313" r:id="rId10"/>
    <p:sldId id="315" r:id="rId11"/>
    <p:sldId id="316" r:id="rId12"/>
    <p:sldId id="317" r:id="rId13"/>
    <p:sldId id="321" r:id="rId14"/>
    <p:sldId id="307" r:id="rId15"/>
    <p:sldId id="308" r:id="rId16"/>
    <p:sldId id="323" r:id="rId17"/>
    <p:sldId id="322" r:id="rId18"/>
    <p:sldId id="319" r:id="rId19"/>
    <p:sldId id="309" r:id="rId20"/>
    <p:sldId id="324" r:id="rId21"/>
    <p:sldId id="325" r:id="rId22"/>
    <p:sldId id="326" r:id="rId23"/>
    <p:sldId id="327" r:id="rId24"/>
    <p:sldId id="328" r:id="rId25"/>
    <p:sldId id="329" r:id="rId26"/>
    <p:sldId id="283" r:id="rId27"/>
    <p:sldId id="331" r:id="rId28"/>
    <p:sldId id="332" r:id="rId29"/>
    <p:sldId id="333" r:id="rId30"/>
    <p:sldId id="334" r:id="rId31"/>
    <p:sldId id="335" r:id="rId32"/>
    <p:sldId id="336" r:id="rId33"/>
    <p:sldId id="337" r:id="rId34"/>
    <p:sldId id="330" r:id="rId35"/>
    <p:sldId id="284" r:id="rId36"/>
    <p:sldId id="338" r:id="rId37"/>
    <p:sldId id="339" r:id="rId38"/>
    <p:sldId id="340" r:id="rId39"/>
    <p:sldId id="341" r:id="rId40"/>
    <p:sldId id="342" r:id="rId41"/>
    <p:sldId id="343" r:id="rId42"/>
    <p:sldId id="347" r:id="rId43"/>
    <p:sldId id="348" r:id="rId44"/>
    <p:sldId id="344" r:id="rId45"/>
    <p:sldId id="345" r:id="rId46"/>
    <p:sldId id="346" r:id="rId47"/>
    <p:sldId id="349" r:id="rId48"/>
    <p:sldId id="351" r:id="rId49"/>
    <p:sldId id="285" r:id="rId50"/>
    <p:sldId id="352" r:id="rId51"/>
    <p:sldId id="353" r:id="rId52"/>
    <p:sldId id="354" r:id="rId53"/>
    <p:sldId id="355" r:id="rId54"/>
    <p:sldId id="356" r:id="rId55"/>
    <p:sldId id="287" r:id="rId56"/>
    <p:sldId id="288" r:id="rId57"/>
    <p:sldId id="357" r:id="rId58"/>
    <p:sldId id="358" r:id="rId59"/>
    <p:sldId id="289" r:id="rId60"/>
    <p:sldId id="290" r:id="rId61"/>
    <p:sldId id="291" r:id="rId62"/>
    <p:sldId id="359" r:id="rId63"/>
    <p:sldId id="292" r:id="rId64"/>
    <p:sldId id="293" r:id="rId65"/>
    <p:sldId id="294" r:id="rId66"/>
    <p:sldId id="295" r:id="rId67"/>
    <p:sldId id="296" r:id="rId68"/>
    <p:sldId id="297" r:id="rId69"/>
    <p:sldId id="360" r:id="rId70"/>
    <p:sldId id="400" r:id="rId71"/>
    <p:sldId id="401" r:id="rId72"/>
    <p:sldId id="402" r:id="rId73"/>
    <p:sldId id="403" r:id="rId74"/>
    <p:sldId id="432" r:id="rId75"/>
    <p:sldId id="433" r:id="rId76"/>
    <p:sldId id="434" r:id="rId77"/>
    <p:sldId id="409" r:id="rId78"/>
    <p:sldId id="435" r:id="rId79"/>
    <p:sldId id="436" r:id="rId80"/>
    <p:sldId id="437" r:id="rId81"/>
    <p:sldId id="410" r:id="rId82"/>
    <p:sldId id="408" r:id="rId83"/>
    <p:sldId id="404" r:id="rId84"/>
    <p:sldId id="405" r:id="rId85"/>
    <p:sldId id="411" r:id="rId86"/>
    <p:sldId id="412" r:id="rId87"/>
    <p:sldId id="413" r:id="rId88"/>
    <p:sldId id="416" r:id="rId89"/>
    <p:sldId id="418" r:id="rId90"/>
    <p:sldId id="419" r:id="rId91"/>
    <p:sldId id="420" r:id="rId92"/>
    <p:sldId id="421" r:id="rId93"/>
    <p:sldId id="422" r:id="rId94"/>
    <p:sldId id="425" r:id="rId95"/>
    <p:sldId id="423" r:id="rId96"/>
    <p:sldId id="280" r:id="rId97"/>
    <p:sldId id="281" r:id="rId98"/>
    <p:sldId id="269" r:id="rId99"/>
    <p:sldId id="270" r:id="rId100"/>
    <p:sldId id="272" r:id="rId101"/>
    <p:sldId id="271" r:id="rId102"/>
    <p:sldId id="273" r:id="rId103"/>
    <p:sldId id="274" r:id="rId104"/>
    <p:sldId id="510" r:id="rId105"/>
    <p:sldId id="286" r:id="rId106"/>
    <p:sldId id="511" r:id="rId107"/>
    <p:sldId id="512" r:id="rId108"/>
    <p:sldId id="428" r:id="rId109"/>
    <p:sldId id="429" r:id="rId110"/>
    <p:sldId id="430" r:id="rId111"/>
    <p:sldId id="438" r:id="rId112"/>
    <p:sldId id="439" r:id="rId113"/>
    <p:sldId id="440" r:id="rId114"/>
    <p:sldId id="441" r:id="rId115"/>
    <p:sldId id="442" r:id="rId116"/>
    <p:sldId id="443" r:id="rId117"/>
    <p:sldId id="444" r:id="rId118"/>
    <p:sldId id="445" r:id="rId119"/>
    <p:sldId id="446" r:id="rId120"/>
    <p:sldId id="447" r:id="rId121"/>
    <p:sldId id="448" r:id="rId122"/>
    <p:sldId id="449" r:id="rId123"/>
    <p:sldId id="450" r:id="rId124"/>
    <p:sldId id="451" r:id="rId125"/>
    <p:sldId id="452" r:id="rId126"/>
    <p:sldId id="453" r:id="rId127"/>
    <p:sldId id="454" r:id="rId128"/>
    <p:sldId id="455" r:id="rId129"/>
    <p:sldId id="456" r:id="rId130"/>
    <p:sldId id="457" r:id="rId131"/>
    <p:sldId id="458" r:id="rId132"/>
    <p:sldId id="459" r:id="rId133"/>
    <p:sldId id="460" r:id="rId134"/>
    <p:sldId id="461" r:id="rId135"/>
    <p:sldId id="462" r:id="rId136"/>
    <p:sldId id="463" r:id="rId137"/>
    <p:sldId id="464" r:id="rId138"/>
    <p:sldId id="465" r:id="rId139"/>
    <p:sldId id="466" r:id="rId140"/>
    <p:sldId id="467" r:id="rId141"/>
    <p:sldId id="468" r:id="rId142"/>
    <p:sldId id="362" r:id="rId143"/>
    <p:sldId id="363" r:id="rId144"/>
    <p:sldId id="364" r:id="rId145"/>
    <p:sldId id="365" r:id="rId146"/>
    <p:sldId id="366" r:id="rId147"/>
    <p:sldId id="469" r:id="rId148"/>
    <p:sldId id="367" r:id="rId149"/>
    <p:sldId id="369" r:id="rId150"/>
    <p:sldId id="370" r:id="rId151"/>
    <p:sldId id="371" r:id="rId152"/>
    <p:sldId id="372" r:id="rId153"/>
    <p:sldId id="373" r:id="rId154"/>
    <p:sldId id="374" r:id="rId155"/>
    <p:sldId id="375" r:id="rId156"/>
    <p:sldId id="376" r:id="rId157"/>
    <p:sldId id="377" r:id="rId158"/>
    <p:sldId id="378" r:id="rId159"/>
    <p:sldId id="407" r:id="rId160"/>
    <p:sldId id="470" r:id="rId161"/>
    <p:sldId id="471" r:id="rId162"/>
    <p:sldId id="472" r:id="rId163"/>
    <p:sldId id="473" r:id="rId164"/>
    <p:sldId id="474" r:id="rId165"/>
    <p:sldId id="475" r:id="rId166"/>
    <p:sldId id="476" r:id="rId167"/>
    <p:sldId id="477" r:id="rId168"/>
    <p:sldId id="478" r:id="rId169"/>
    <p:sldId id="479" r:id="rId170"/>
    <p:sldId id="480" r:id="rId171"/>
    <p:sldId id="481" r:id="rId172"/>
    <p:sldId id="482" r:id="rId173"/>
    <p:sldId id="483" r:id="rId174"/>
    <p:sldId id="484" r:id="rId175"/>
    <p:sldId id="485" r:id="rId176"/>
    <p:sldId id="486" r:id="rId177"/>
    <p:sldId id="487" r:id="rId178"/>
    <p:sldId id="488" r:id="rId179"/>
    <p:sldId id="489" r:id="rId180"/>
    <p:sldId id="490" r:id="rId181"/>
    <p:sldId id="491" r:id="rId182"/>
    <p:sldId id="492" r:id="rId183"/>
    <p:sldId id="493" r:id="rId184"/>
    <p:sldId id="494" r:id="rId185"/>
    <p:sldId id="495" r:id="rId186"/>
    <p:sldId id="496" r:id="rId187"/>
    <p:sldId id="497" r:id="rId188"/>
    <p:sldId id="498" r:id="rId189"/>
    <p:sldId id="499" r:id="rId190"/>
    <p:sldId id="500" r:id="rId191"/>
    <p:sldId id="501" r:id="rId192"/>
    <p:sldId id="502" r:id="rId193"/>
    <p:sldId id="503" r:id="rId194"/>
    <p:sldId id="504" r:id="rId195"/>
    <p:sldId id="505" r:id="rId196"/>
    <p:sldId id="506" r:id="rId197"/>
    <p:sldId id="507" r:id="rId198"/>
    <p:sldId id="508" r:id="rId199"/>
    <p:sldId id="509" r:id="rId200"/>
    <p:sldId id="514" r:id="rId201"/>
    <p:sldId id="515" r:id="rId202"/>
    <p:sldId id="516" r:id="rId203"/>
    <p:sldId id="517" r:id="rId204"/>
    <p:sldId id="518" r:id="rId205"/>
    <p:sldId id="519" r:id="rId206"/>
    <p:sldId id="520" r:id="rId207"/>
    <p:sldId id="521" r:id="rId208"/>
    <p:sldId id="522" r:id="rId209"/>
    <p:sldId id="523" r:id="rId210"/>
    <p:sldId id="529" r:id="rId211"/>
    <p:sldId id="528" r:id="rId212"/>
    <p:sldId id="530" r:id="rId213"/>
    <p:sldId id="524" r:id="rId214"/>
    <p:sldId id="531" r:id="rId215"/>
    <p:sldId id="526" r:id="rId216"/>
    <p:sldId id="525" r:id="rId217"/>
    <p:sldId id="532" r:id="rId218"/>
    <p:sldId id="527" r:id="rId219"/>
    <p:sldId id="534" r:id="rId220"/>
    <p:sldId id="533" r:id="rId221"/>
    <p:sldId id="306" r:id="rId2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5" autoAdjust="0"/>
    <p:restoredTop sz="86503" autoAdjust="0"/>
  </p:normalViewPr>
  <p:slideViewPr>
    <p:cSldViewPr snapToObjects="1">
      <p:cViewPr varScale="1">
        <p:scale>
          <a:sx n="96" d="100"/>
          <a:sy n="96" d="100"/>
        </p:scale>
        <p:origin x="153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1" d="100"/>
          <a:sy n="61" d="100"/>
        </p:scale>
        <p:origin x="-284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theme" Target="theme/theme1.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notesMaster" Target="notesMasters/notesMaster1.xml"/><Relationship Id="rId228"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microsoft.com/office/2016/11/relationships/changesInfo" Target="changesInfos/changesInfo1.xml"/><Relationship Id="rId19" Type="http://schemas.openxmlformats.org/officeDocument/2006/relationships/slide" Target="slides/slide17.xml"/><Relationship Id="rId224" Type="http://schemas.openxmlformats.org/officeDocument/2006/relationships/handoutMaster" Target="handoutMasters/handoutMaster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go Mauricio Riaño Pachón" userId="3b77a96813978dae" providerId="LiveId" clId="{642A535C-783D-4708-A8F6-BEC31A616C7D}"/>
    <pc:docChg chg="undo custSel modSld">
      <pc:chgData name="Diego Mauricio Riaño Pachón" userId="3b77a96813978dae" providerId="LiveId" clId="{642A535C-783D-4708-A8F6-BEC31A616C7D}" dt="2021-09-28T18:29:57.786" v="3" actId="120"/>
      <pc:docMkLst>
        <pc:docMk/>
      </pc:docMkLst>
      <pc:sldChg chg="modSp mod">
        <pc:chgData name="Diego Mauricio Riaño Pachón" userId="3b77a96813978dae" providerId="LiveId" clId="{642A535C-783D-4708-A8F6-BEC31A616C7D}" dt="2021-09-28T18:29:57.786" v="3" actId="120"/>
        <pc:sldMkLst>
          <pc:docMk/>
          <pc:sldMk cId="0" sldId="360"/>
        </pc:sldMkLst>
        <pc:spChg chg="mod">
          <ac:chgData name="Diego Mauricio Riaño Pachón" userId="3b77a96813978dae" providerId="LiveId" clId="{642A535C-783D-4708-A8F6-BEC31A616C7D}" dt="2021-09-28T18:29:57.786" v="3" actId="120"/>
          <ac:spMkLst>
            <pc:docMk/>
            <pc:sldMk cId="0" sldId="360"/>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0D92F4-2FF8-0E4F-94AA-28E55F3AF5C7}" type="datetimeFigureOut">
              <a:rPr lang="en-US" smtClean="0"/>
              <a:pPr/>
              <a:t>09-Oct-23</a:t>
            </a:fld>
            <a:endParaRPr lang="es-ES_trad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F546DD-5694-F94E-AD91-69EE52915742}" type="slidenum">
              <a:rPr lang="es-ES_tradnl" smtClean="0"/>
              <a:pPr/>
              <a:t>‹nº›</a:t>
            </a:fld>
            <a:endParaRPr lang="es-ES_tradnl"/>
          </a:p>
        </p:txBody>
      </p:sp>
    </p:spTree>
    <p:extLst>
      <p:ext uri="{BB962C8B-B14F-4D97-AF65-F5344CB8AC3E}">
        <p14:creationId xmlns:p14="http://schemas.microsoft.com/office/powerpoint/2010/main" val="12882116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720401-98C4-944E-A6DD-352EA72213BB}" type="datetimeFigureOut">
              <a:rPr lang="en-US" smtClean="0"/>
              <a:pPr/>
              <a:t>09-Oct-23</a:t>
            </a:fld>
            <a:endParaRPr lang="es-ES_trad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FF7E44-6D28-8941-895D-10DAE72814B0}" type="slidenum">
              <a:rPr lang="es-ES_tradnl" smtClean="0"/>
              <a:pPr/>
              <a:t>‹nº›</a:t>
            </a:fld>
            <a:endParaRPr lang="es-ES_tradnl"/>
          </a:p>
        </p:txBody>
      </p:sp>
    </p:spTree>
    <p:extLst>
      <p:ext uri="{BB962C8B-B14F-4D97-AF65-F5344CB8AC3E}">
        <p14:creationId xmlns:p14="http://schemas.microsoft.com/office/powerpoint/2010/main" val="42545112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a:t>
            </a:fld>
            <a:endParaRPr lang="es-ES_trad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27</a:t>
            </a:fld>
            <a:endParaRPr lang="es-ES_trad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28</a:t>
            </a:fld>
            <a:endParaRPr lang="es-ES_trad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29</a:t>
            </a:fld>
            <a:endParaRPr lang="es-ES_trad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30</a:t>
            </a:fld>
            <a:endParaRPr lang="es-ES_trad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31</a:t>
            </a:fld>
            <a:endParaRPr lang="es-ES_trad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32</a:t>
            </a:fld>
            <a:endParaRPr lang="es-ES_trad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33</a:t>
            </a:fld>
            <a:endParaRPr lang="es-ES_trad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34</a:t>
            </a:fld>
            <a:endParaRPr lang="es-ES_trad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35</a:t>
            </a:fld>
            <a:endParaRPr lang="es-ES_trad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36</a:t>
            </a:fld>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Las</a:t>
            </a:r>
            <a:r>
              <a:rPr lang="es-ES_tradnl" baseline="0" dirty="0"/>
              <a:t> secuencias biológicas no tienen la misma longitud siempre.</a:t>
            </a:r>
          </a:p>
          <a:p>
            <a:endParaRPr lang="es-ES_tradnl" baseline="0" dirty="0"/>
          </a:p>
          <a:p>
            <a:r>
              <a:rPr lang="es-ES_tradnl" baseline="0" dirty="0"/>
              <a:t>No todos los cambios (proteínas) tienen la misma probabilidad.</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19</a:t>
            </a:fld>
            <a:endParaRPr lang="es-ES_trad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37</a:t>
            </a:fld>
            <a:endParaRPr lang="es-ES_trad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Si hay errores en los algoritmos cualquiera se pueda dar cuenta, y los puede corregir.</a:t>
            </a:r>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38</a:t>
            </a:fld>
            <a:endParaRPr lang="es-ES_trad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Si hay errores en los algoritmos cualquiera se pueda dar cuenta, y los </a:t>
            </a:r>
            <a:r>
              <a:rPr lang="es-ES_tradnl"/>
              <a:t>puede corregir.</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39</a:t>
            </a:fld>
            <a:endParaRPr lang="es-ES_trad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s-ES_tradnl" dirty="0"/>
              <a:t>Raíz</a:t>
            </a:r>
          </a:p>
          <a:p>
            <a:pPr algn="just"/>
            <a:r>
              <a:rPr lang="es-ES_tradnl" dirty="0"/>
              <a:t>Ramas</a:t>
            </a:r>
          </a:p>
          <a:p>
            <a:pPr algn="just"/>
            <a:r>
              <a:rPr lang="es-ES_tradnl" dirty="0"/>
              <a:t>Nodos</a:t>
            </a:r>
            <a:r>
              <a:rPr lang="es-ES_tradnl" baseline="0" dirty="0"/>
              <a:t> internos: Representan división de linajes, </a:t>
            </a:r>
            <a:r>
              <a:rPr lang="es-ES_tradnl" baseline="0" dirty="0" err="1"/>
              <a:t>e.g</a:t>
            </a:r>
            <a:r>
              <a:rPr lang="es-ES_tradnl" baseline="0" dirty="0"/>
              <a:t>., eventos de especiación o de duplicación. En otras palabras, representan ancestros comunes</a:t>
            </a:r>
          </a:p>
          <a:p>
            <a:pPr algn="just"/>
            <a:r>
              <a:rPr lang="es-ES_tradnl" baseline="0" dirty="0"/>
              <a:t>Nodos terminales</a:t>
            </a:r>
          </a:p>
          <a:p>
            <a:pPr algn="just"/>
            <a:r>
              <a:rPr lang="es-ES_tradnl" baseline="0" dirty="0"/>
              <a:t>Grupos hermanos</a:t>
            </a:r>
          </a:p>
          <a:p>
            <a:pPr algn="just"/>
            <a:r>
              <a:rPr lang="es-ES_tradnl" baseline="0" dirty="0"/>
              <a:t>Grup externo</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40</a:t>
            </a:fld>
            <a:endParaRPr lang="es-ES_trad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41</a:t>
            </a:fld>
            <a:endParaRPr lang="es-ES_trad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42</a:t>
            </a:fld>
            <a:endParaRPr lang="es-ES_trad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43</a:t>
            </a:fld>
            <a:endParaRPr lang="es-ES_trad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44</a:t>
            </a:fld>
            <a:endParaRPr lang="es-ES_trad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45</a:t>
            </a:fld>
            <a:endParaRPr lang="es-ES_trad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46</a:t>
            </a:fld>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20</a:t>
            </a:fld>
            <a:endParaRPr lang="es-ES_tradn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48</a:t>
            </a:fld>
            <a:endParaRPr lang="es-ES_tradn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49</a:t>
            </a:fld>
            <a:endParaRPr lang="es-ES_trad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50</a:t>
            </a:fld>
            <a:endParaRPr lang="es-ES_trad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51</a:t>
            </a:fld>
            <a:endParaRPr lang="es-ES_trad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52</a:t>
            </a:fld>
            <a:endParaRPr lang="es-ES_tradn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53</a:t>
            </a:fld>
            <a:endParaRPr lang="es-ES_trad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numerator (</a:t>
            </a:r>
            <a:r>
              <a:rPr lang="en-US" sz="1200" kern="1200" dirty="0" err="1">
                <a:solidFill>
                  <a:schemeClr val="tx1"/>
                </a:solidFill>
                <a:latin typeface="+mn-lt"/>
                <a:ea typeface="+mn-ea"/>
                <a:cs typeface="+mn-cs"/>
              </a:rPr>
              <a:t>pab</a:t>
            </a:r>
            <a:r>
              <a:rPr lang="en-US" sz="1200" kern="1200" dirty="0">
                <a:solidFill>
                  <a:schemeClr val="tx1"/>
                </a:solidFill>
                <a:latin typeface="+mn-lt"/>
                <a:ea typeface="+mn-ea"/>
                <a:cs typeface="+mn-cs"/>
              </a:rPr>
              <a:t>) is the likelihood of the hypothesis we want to test: that these two residues are correlated because they’re homologous. Thus, </a:t>
            </a:r>
            <a:r>
              <a:rPr lang="en-US" sz="1200" kern="1200" dirty="0" err="1">
                <a:solidFill>
                  <a:schemeClr val="tx1"/>
                </a:solidFill>
                <a:latin typeface="+mn-lt"/>
                <a:ea typeface="+mn-ea"/>
                <a:cs typeface="+mn-cs"/>
              </a:rPr>
              <a:t>pab</a:t>
            </a:r>
            <a:r>
              <a:rPr lang="en-US" sz="1200" kern="1200" dirty="0">
                <a:solidFill>
                  <a:schemeClr val="tx1"/>
                </a:solidFill>
                <a:latin typeface="+mn-lt"/>
                <a:ea typeface="+mn-ea"/>
                <a:cs typeface="+mn-cs"/>
              </a:rPr>
              <a:t> are the target </a:t>
            </a:r>
            <a:r>
              <a:rPr lang="en-US" sz="1200" kern="1200" dirty="0" err="1">
                <a:solidFill>
                  <a:schemeClr val="tx1"/>
                </a:solidFill>
                <a:latin typeface="+mn-lt"/>
                <a:ea typeface="+mn-ea"/>
                <a:cs typeface="+mn-cs"/>
              </a:rPr>
              <a:t>fre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quencies</a:t>
            </a:r>
            <a:r>
              <a:rPr lang="en-US" sz="1200" kern="1200" dirty="0">
                <a:solidFill>
                  <a:schemeClr val="tx1"/>
                </a:solidFill>
                <a:latin typeface="+mn-lt"/>
                <a:ea typeface="+mn-ea"/>
                <a:cs typeface="+mn-cs"/>
              </a:rPr>
              <a:t>: the probability that we expect to observe residues a and </a:t>
            </a:r>
            <a:r>
              <a:rPr lang="en-US" sz="1200" kern="1200" dirty="0" err="1">
                <a:solidFill>
                  <a:schemeClr val="tx1"/>
                </a:solidFill>
                <a:latin typeface="+mn-lt"/>
                <a:ea typeface="+mn-ea"/>
                <a:cs typeface="+mn-cs"/>
              </a:rPr>
              <a:t>b</a:t>
            </a:r>
            <a:r>
              <a:rPr lang="en-US" sz="1200" kern="1200" dirty="0">
                <a:solidFill>
                  <a:schemeClr val="tx1"/>
                </a:solidFill>
                <a:latin typeface="+mn-lt"/>
                <a:ea typeface="+mn-ea"/>
                <a:cs typeface="+mn-cs"/>
              </a:rPr>
              <a:t> aligned in homo- </a:t>
            </a:r>
            <a:r>
              <a:rPr lang="en-US" sz="1200" kern="1200" dirty="0" err="1">
                <a:solidFill>
                  <a:schemeClr val="tx1"/>
                </a:solidFill>
                <a:latin typeface="+mn-lt"/>
                <a:ea typeface="+mn-ea"/>
                <a:cs typeface="+mn-cs"/>
              </a:rPr>
              <a:t>logous</a:t>
            </a:r>
            <a:r>
              <a:rPr lang="en-US" sz="1200" kern="1200" dirty="0">
                <a:solidFill>
                  <a:schemeClr val="tx1"/>
                </a:solidFill>
                <a:latin typeface="+mn-lt"/>
                <a:ea typeface="+mn-ea"/>
                <a:cs typeface="+mn-cs"/>
              </a:rPr>
              <a:t> sequence alignments. The </a:t>
            </a:r>
            <a:r>
              <a:rPr lang="en-US" sz="1200" kern="1200" dirty="0" err="1">
                <a:solidFill>
                  <a:schemeClr val="tx1"/>
                </a:solidFill>
                <a:latin typeface="+mn-lt"/>
                <a:ea typeface="+mn-ea"/>
                <a:cs typeface="+mn-cs"/>
              </a:rPr>
              <a:t>denomi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nator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fb)isthelikelihoodofanull</a:t>
            </a:r>
            <a:r>
              <a:rPr lang="en-US" sz="1200" kern="1200" dirty="0">
                <a:solidFill>
                  <a:schemeClr val="tx1"/>
                </a:solidFill>
                <a:latin typeface="+mn-lt"/>
                <a:ea typeface="+mn-ea"/>
                <a:cs typeface="+mn-cs"/>
              </a:rPr>
              <a:t> hypothesis: that these two residues are un- correlated and unrelated, occurring </a:t>
            </a:r>
            <a:r>
              <a:rPr lang="en-US" sz="1200" kern="1200" dirty="0" err="1">
                <a:solidFill>
                  <a:schemeClr val="tx1"/>
                </a:solidFill>
                <a:latin typeface="+mn-lt"/>
                <a:ea typeface="+mn-ea"/>
                <a:cs typeface="+mn-cs"/>
              </a:rPr>
              <a:t>inde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pendently</a:t>
            </a:r>
            <a:r>
              <a:rPr lang="en-US" sz="1200" kern="1200" dirty="0">
                <a:solidFill>
                  <a:schemeClr val="tx1"/>
                </a:solidFill>
                <a:latin typeface="+mn-lt"/>
                <a:ea typeface="+mn-ea"/>
                <a:cs typeface="+mn-cs"/>
              </a:rPr>
              <a:t>. Thus, </a:t>
            </a:r>
            <a:r>
              <a:rPr lang="en-US" sz="1200" kern="1200" dirty="0" err="1">
                <a:solidFill>
                  <a:schemeClr val="tx1"/>
                </a:solidFill>
                <a:latin typeface="+mn-lt"/>
                <a:ea typeface="+mn-ea"/>
                <a:cs typeface="+mn-cs"/>
              </a:rPr>
              <a:t>fa</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fb</a:t>
            </a:r>
            <a:r>
              <a:rPr lang="en-US" sz="1200" kern="1200" dirty="0">
                <a:solidFill>
                  <a:schemeClr val="tx1"/>
                </a:solidFill>
                <a:latin typeface="+mn-lt"/>
                <a:ea typeface="+mn-ea"/>
                <a:cs typeface="+mn-cs"/>
              </a:rPr>
              <a:t> are background frequencies: the probabilities that we expect to observe amino acids a and </a:t>
            </a:r>
            <a:r>
              <a:rPr lang="en-US" sz="1200" kern="1200" dirty="0" err="1">
                <a:solidFill>
                  <a:schemeClr val="tx1"/>
                </a:solidFill>
                <a:latin typeface="+mn-lt"/>
                <a:ea typeface="+mn-ea"/>
                <a:cs typeface="+mn-cs"/>
              </a:rPr>
              <a:t>b</a:t>
            </a:r>
            <a:r>
              <a:rPr lang="en-US" sz="1200" kern="1200" dirty="0">
                <a:solidFill>
                  <a:schemeClr val="tx1"/>
                </a:solidFill>
                <a:latin typeface="+mn-lt"/>
                <a:ea typeface="+mn-ea"/>
                <a:cs typeface="+mn-cs"/>
              </a:rPr>
              <a:t> on average in any protein sequence.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If we expect to find a and </a:t>
            </a:r>
            <a:r>
              <a:rPr lang="en-US" sz="1200" kern="1200" dirty="0" err="1">
                <a:solidFill>
                  <a:schemeClr val="tx1"/>
                </a:solidFill>
                <a:latin typeface="+mn-lt"/>
                <a:ea typeface="+mn-ea"/>
                <a:cs typeface="+mn-cs"/>
              </a:rPr>
              <a:t>b</a:t>
            </a:r>
            <a:r>
              <a:rPr lang="en-US" sz="1200" kern="1200" dirty="0">
                <a:solidFill>
                  <a:schemeClr val="tx1"/>
                </a:solidFill>
                <a:latin typeface="+mn-lt"/>
                <a:ea typeface="+mn-ea"/>
                <a:cs typeface="+mn-cs"/>
              </a:rPr>
              <a:t> aligned together in homologous sequences more often than we expect them to occur by chance (</a:t>
            </a:r>
            <a:r>
              <a:rPr lang="en-US" sz="1200" kern="1200" dirty="0" err="1">
                <a:solidFill>
                  <a:schemeClr val="tx1"/>
                </a:solidFill>
                <a:latin typeface="+mn-lt"/>
                <a:ea typeface="+mn-ea"/>
                <a:cs typeface="+mn-cs"/>
              </a:rPr>
              <a:t>pab</a:t>
            </a:r>
            <a:r>
              <a:rPr lang="en-US" sz="1200" kern="1200" dirty="0">
                <a:solidFill>
                  <a:schemeClr val="tx1"/>
                </a:solidFill>
                <a:latin typeface="+mn-lt"/>
                <a:ea typeface="+mn-ea"/>
                <a:cs typeface="+mn-cs"/>
              </a:rPr>
              <a:t>&gt;</a:t>
            </a:r>
            <a:r>
              <a:rPr lang="en-US" sz="1200" kern="1200" dirty="0" err="1">
                <a:solidFill>
                  <a:schemeClr val="tx1"/>
                </a:solidFill>
                <a:latin typeface="+mn-lt"/>
                <a:ea typeface="+mn-ea"/>
                <a:cs typeface="+mn-cs"/>
              </a:rPr>
              <a:t>fa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fb</a:t>
            </a:r>
            <a:r>
              <a:rPr lang="en-US" sz="1200" kern="1200" dirty="0">
                <a:solidFill>
                  <a:schemeClr val="tx1"/>
                </a:solidFill>
                <a:latin typeface="+mn-lt"/>
                <a:ea typeface="+mn-ea"/>
                <a:cs typeface="+mn-cs"/>
              </a:rPr>
              <a:t>), then the odds ratio is greater than one and the score is positive. Operationally, we say that positive scores mean conservative substitutions, and </a:t>
            </a:r>
            <a:r>
              <a:rPr lang="en-US" sz="1200" kern="1200" dirty="0" err="1">
                <a:solidFill>
                  <a:schemeClr val="tx1"/>
                </a:solidFill>
                <a:latin typeface="+mn-lt"/>
                <a:ea typeface="+mn-ea"/>
                <a:cs typeface="+mn-cs"/>
              </a:rPr>
              <a:t>nega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tive</a:t>
            </a:r>
            <a:r>
              <a:rPr lang="en-US" sz="1200" kern="1200" dirty="0">
                <a:solidFill>
                  <a:schemeClr val="tx1"/>
                </a:solidFill>
                <a:latin typeface="+mn-lt"/>
                <a:ea typeface="+mn-ea"/>
                <a:cs typeface="+mn-cs"/>
              </a:rPr>
              <a:t> scores indicate </a:t>
            </a:r>
            <a:r>
              <a:rPr lang="en-US" sz="1200" kern="1200" dirty="0" err="1">
                <a:solidFill>
                  <a:schemeClr val="tx1"/>
                </a:solidFill>
                <a:latin typeface="+mn-lt"/>
                <a:ea typeface="+mn-ea"/>
                <a:cs typeface="+mn-cs"/>
              </a:rPr>
              <a:t>nonconservative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substi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tutions</a:t>
            </a:r>
            <a:r>
              <a:rPr lang="en-US" sz="1200" kern="1200" dirty="0">
                <a:solidFill>
                  <a:schemeClr val="tx1"/>
                </a:solidFill>
                <a:latin typeface="+mn-lt"/>
                <a:ea typeface="+mn-ea"/>
                <a:cs typeface="+mn-cs"/>
              </a:rPr>
              <a:t>. </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54</a:t>
            </a:fld>
            <a:endParaRPr lang="es-ES_tradn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Las</a:t>
            </a:r>
            <a:r>
              <a:rPr lang="es-ES_tradnl" baseline="0" dirty="0"/>
              <a:t> matrices de sustitución solo se usan para proteínas. Normalmente en el caso de ADN solo se necesita un puntaje para match y otro para </a:t>
            </a:r>
            <a:r>
              <a:rPr lang="es-ES_tradnl" baseline="0" dirty="0" err="1"/>
              <a:t>mismatch</a:t>
            </a:r>
            <a:r>
              <a:rPr lang="es-ES_tradnl" baseline="0" dirty="0"/>
              <a:t>.</a:t>
            </a:r>
          </a:p>
          <a:p>
            <a:endParaRPr lang="es-ES_tradnl" baseline="0" dirty="0"/>
          </a:p>
          <a:p>
            <a:r>
              <a:rPr lang="en-US" sz="1200" kern="1200" dirty="0">
                <a:solidFill>
                  <a:schemeClr val="tx1"/>
                </a:solidFill>
                <a:latin typeface="+mn-lt"/>
                <a:ea typeface="+mn-ea"/>
                <a:cs typeface="+mn-cs"/>
              </a:rPr>
              <a:t>why shouldn’t all </a:t>
            </a:r>
            <a:r>
              <a:rPr lang="en-US" sz="1200" kern="1200" dirty="0" err="1">
                <a:solidFill>
                  <a:schemeClr val="tx1"/>
                </a:solidFill>
                <a:latin typeface="+mn-lt"/>
                <a:ea typeface="+mn-ea"/>
                <a:cs typeface="+mn-cs"/>
              </a:rPr>
              <a:t>identitites</a:t>
            </a:r>
            <a:r>
              <a:rPr lang="en-US" sz="1200" kern="1200" dirty="0">
                <a:solidFill>
                  <a:schemeClr val="tx1"/>
                </a:solidFill>
                <a:latin typeface="+mn-lt"/>
                <a:ea typeface="+mn-ea"/>
                <a:cs typeface="+mn-cs"/>
              </a:rPr>
              <a:t> get the same score? The rarer the amino acid is, the more surprising it would be to see two of them align together by chance. In the homologous alignment data that BLOSUM62 was trained on, </a:t>
            </a:r>
            <a:r>
              <a:rPr lang="en-US" sz="1200" kern="1200" dirty="0" err="1">
                <a:solidFill>
                  <a:schemeClr val="tx1"/>
                </a:solidFill>
                <a:latin typeface="+mn-lt"/>
                <a:ea typeface="+mn-ea"/>
                <a:cs typeface="+mn-cs"/>
              </a:rPr>
              <a:t>leucine/leucine</a:t>
            </a:r>
            <a:r>
              <a:rPr lang="en-US" sz="1200" kern="1200" dirty="0">
                <a:solidFill>
                  <a:schemeClr val="tx1"/>
                </a:solidFill>
                <a:latin typeface="+mn-lt"/>
                <a:ea typeface="+mn-ea"/>
                <a:cs typeface="+mn-cs"/>
              </a:rPr>
              <a:t> (L/L) pairs were in fact more common than tryptophan/tryptophan (W/W) pairs (</a:t>
            </a:r>
            <a:r>
              <a:rPr lang="en-US" sz="1200" kern="1200" dirty="0" err="1">
                <a:solidFill>
                  <a:schemeClr val="tx1"/>
                </a:solidFill>
                <a:latin typeface="+mn-lt"/>
                <a:ea typeface="+mn-ea"/>
                <a:cs typeface="+mn-cs"/>
              </a:rPr>
              <a:t>pLL</a:t>
            </a:r>
            <a:r>
              <a:rPr lang="en-US" sz="1200" kern="1200" dirty="0">
                <a:solidFill>
                  <a:schemeClr val="tx1"/>
                </a:solidFill>
                <a:latin typeface="+mn-lt"/>
                <a:ea typeface="+mn-ea"/>
                <a:cs typeface="+mn-cs"/>
              </a:rPr>
              <a:t> = 0.0371, </a:t>
            </a:r>
            <a:r>
              <a:rPr lang="en-US" sz="1200" kern="1200" dirty="0" err="1">
                <a:solidFill>
                  <a:schemeClr val="tx1"/>
                </a:solidFill>
                <a:latin typeface="+mn-lt"/>
                <a:ea typeface="+mn-ea"/>
                <a:cs typeface="+mn-cs"/>
              </a:rPr>
              <a:t>pWW</a:t>
            </a:r>
            <a:r>
              <a:rPr lang="en-US" sz="1200" kern="1200" dirty="0">
                <a:solidFill>
                  <a:schemeClr val="tx1"/>
                </a:solidFill>
                <a:latin typeface="+mn-lt"/>
                <a:ea typeface="+mn-ea"/>
                <a:cs typeface="+mn-cs"/>
              </a:rPr>
              <a:t> = 0.0065), but tryptophan is a much rarer amino acid (</a:t>
            </a:r>
            <a:r>
              <a:rPr lang="en-US" sz="1200" kern="1200" dirty="0" err="1">
                <a:solidFill>
                  <a:schemeClr val="tx1"/>
                </a:solidFill>
                <a:latin typeface="+mn-lt"/>
                <a:ea typeface="+mn-ea"/>
                <a:cs typeface="+mn-cs"/>
              </a:rPr>
              <a:t>fL</a:t>
            </a:r>
            <a:r>
              <a:rPr lang="en-US" sz="1200" kern="1200" dirty="0">
                <a:solidFill>
                  <a:schemeClr val="tx1"/>
                </a:solidFill>
                <a:latin typeface="+mn-lt"/>
                <a:ea typeface="+mn-ea"/>
                <a:cs typeface="+mn-cs"/>
              </a:rPr>
              <a:t> = 0.099, </a:t>
            </a:r>
            <a:r>
              <a:rPr lang="en-US" sz="1200" kern="1200" dirty="0" err="1">
                <a:solidFill>
                  <a:schemeClr val="tx1"/>
                </a:solidFill>
                <a:latin typeface="+mn-lt"/>
                <a:ea typeface="+mn-ea"/>
                <a:cs typeface="+mn-cs"/>
              </a:rPr>
              <a:t>fW</a:t>
            </a:r>
            <a:r>
              <a:rPr lang="en-US" sz="1200" kern="1200" dirty="0">
                <a:solidFill>
                  <a:schemeClr val="tx1"/>
                </a:solidFill>
                <a:latin typeface="+mn-lt"/>
                <a:ea typeface="+mn-ea"/>
                <a:cs typeface="+mn-cs"/>
              </a:rPr>
              <a:t> = 0.013). Run those numbers (with BLO- SUM62’s original </a:t>
            </a:r>
            <a:r>
              <a:rPr lang="en-US" sz="1200" kern="1200" dirty="0" err="1">
                <a:solidFill>
                  <a:schemeClr val="tx1"/>
                </a:solidFill>
                <a:latin typeface="+mn-lt"/>
                <a:ea typeface="+mn-ea"/>
                <a:cs typeface="+mn-cs"/>
              </a:rPr>
              <a:t>λ</a:t>
            </a:r>
            <a:r>
              <a:rPr lang="en-US" sz="1200" kern="1200" dirty="0">
                <a:solidFill>
                  <a:schemeClr val="tx1"/>
                </a:solidFill>
                <a:latin typeface="+mn-lt"/>
                <a:ea typeface="+mn-ea"/>
                <a:cs typeface="+mn-cs"/>
              </a:rPr>
              <a:t> = 0.347) and you get +3.8 for L/L and +10.5 for W/W, which were rounded to +4 and +11.</a:t>
            </a:r>
          </a:p>
          <a:p>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rPr>
              <a:t>Esto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significa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que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podemo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hacer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nuestras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propias</a:t>
            </a:r>
            <a:r>
              <a:rPr lang="en-US" sz="1200" kern="1200" baseline="0" dirty="0">
                <a:solidFill>
                  <a:schemeClr val="tx1"/>
                </a:solidFill>
                <a:latin typeface="+mn-lt"/>
                <a:ea typeface="+mn-ea"/>
                <a:cs typeface="+mn-cs"/>
              </a:rPr>
              <a:t> matrices, </a:t>
            </a:r>
            <a:r>
              <a:rPr lang="en-US" sz="1200" kern="1200" baseline="0" dirty="0" err="1">
                <a:solidFill>
                  <a:schemeClr val="tx1"/>
                </a:solidFill>
                <a:latin typeface="+mn-lt"/>
                <a:ea typeface="+mn-ea"/>
                <a:cs typeface="+mn-cs"/>
              </a:rPr>
              <a:t>basadas</a:t>
            </a:r>
            <a:r>
              <a:rPr lang="en-US" sz="1200" kern="1200" baseline="0" dirty="0">
                <a:solidFill>
                  <a:schemeClr val="tx1"/>
                </a:solidFill>
                <a:latin typeface="+mn-lt"/>
                <a:ea typeface="+mn-ea"/>
                <a:cs typeface="+mn-cs"/>
              </a:rPr>
              <a:t> en </a:t>
            </a:r>
            <a:r>
              <a:rPr lang="en-US" sz="1200" kern="1200" baseline="0" dirty="0" err="1">
                <a:solidFill>
                  <a:schemeClr val="tx1"/>
                </a:solidFill>
                <a:latin typeface="+mn-lt"/>
                <a:ea typeface="+mn-ea"/>
                <a:cs typeface="+mn-cs"/>
              </a:rPr>
              <a:t>alineamientos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conocidos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cualquier</a:t>
            </a:r>
            <a:r>
              <a:rPr lang="en-US" sz="1200" kern="1200" baseline="0" dirty="0">
                <a:solidFill>
                  <a:schemeClr val="tx1"/>
                </a:solidFill>
                <a:latin typeface="+mn-lt"/>
                <a:ea typeface="+mn-ea"/>
                <a:cs typeface="+mn-cs"/>
              </a:rPr>
              <a:t> valor </a:t>
            </a:r>
            <a:r>
              <a:rPr lang="en-US" sz="1200" kern="1200" baseline="0" dirty="0" err="1">
                <a:solidFill>
                  <a:schemeClr val="tx1"/>
                </a:solidFill>
                <a:latin typeface="+mn-lt"/>
                <a:ea typeface="+mn-ea"/>
                <a:cs typeface="+mn-cs"/>
              </a:rPr>
              <a:t>deseado</a:t>
            </a:r>
            <a:r>
              <a:rPr lang="en-US" sz="1200" kern="1200" baseline="0" dirty="0">
                <a:solidFill>
                  <a:schemeClr val="tx1"/>
                </a:solidFill>
                <a:latin typeface="+mn-lt"/>
                <a:ea typeface="+mn-ea"/>
                <a:cs typeface="+mn-cs"/>
              </a:rPr>
              <a:t> de “target frequencies” </a:t>
            </a:r>
            <a:r>
              <a:rPr lang="en-US" sz="1200" kern="1200" baseline="0" dirty="0" err="1">
                <a:solidFill>
                  <a:schemeClr val="tx1"/>
                </a:solidFill>
                <a:latin typeface="+mn-lt"/>
                <a:ea typeface="+mn-ea"/>
                <a:cs typeface="+mn-cs"/>
              </a:rPr>
              <a:t>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familias</a:t>
            </a:r>
            <a:r>
              <a:rPr lang="en-US" sz="1200" kern="1200" baseline="0" dirty="0">
                <a:solidFill>
                  <a:schemeClr val="tx1"/>
                </a:solidFill>
                <a:latin typeface="+mn-lt"/>
                <a:ea typeface="+mn-ea"/>
                <a:cs typeface="+mn-cs"/>
              </a:rPr>
              <a:t> de proteins (</a:t>
            </a:r>
            <a:r>
              <a:rPr lang="en-US" sz="1200" kern="1200" baseline="0" dirty="0" err="1">
                <a:solidFill>
                  <a:schemeClr val="tx1"/>
                </a:solidFill>
                <a:latin typeface="+mn-lt"/>
                <a:ea typeface="+mn-ea"/>
                <a:cs typeface="+mn-cs"/>
              </a:rPr>
              <a:t>intermembranales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ejemplo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y</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obtendremos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alineamientos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similares</a:t>
            </a:r>
            <a:r>
              <a:rPr lang="en-US" sz="1200" kern="1200" baseline="0" dirty="0">
                <a:solidFill>
                  <a:schemeClr val="tx1"/>
                </a:solidFill>
                <a:latin typeface="+mn-lt"/>
                <a:ea typeface="+mn-ea"/>
                <a:cs typeface="+mn-cs"/>
              </a:rPr>
              <a:t> a los </a:t>
            </a:r>
            <a:r>
              <a:rPr lang="en-US" sz="1200" kern="1200" baseline="0" dirty="0" err="1">
                <a:solidFill>
                  <a:schemeClr val="tx1"/>
                </a:solidFill>
                <a:latin typeface="+mn-lt"/>
                <a:ea typeface="+mn-ea"/>
                <a:cs typeface="+mn-cs"/>
              </a:rPr>
              <a:t>usados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como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conjunto</a:t>
            </a:r>
            <a:r>
              <a:rPr lang="en-US" sz="1200" kern="1200" baseline="0" dirty="0">
                <a:solidFill>
                  <a:schemeClr val="tx1"/>
                </a:solidFill>
                <a:latin typeface="+mn-lt"/>
                <a:ea typeface="+mn-ea"/>
                <a:cs typeface="+mn-cs"/>
              </a:rPr>
              <a:t> de </a:t>
            </a:r>
            <a:r>
              <a:rPr lang="en-US" sz="1200" kern="1200" baseline="0" dirty="0" err="1">
                <a:solidFill>
                  <a:schemeClr val="tx1"/>
                </a:solidFill>
                <a:latin typeface="+mn-lt"/>
                <a:ea typeface="+mn-ea"/>
                <a:cs typeface="+mn-cs"/>
              </a:rPr>
              <a:t>entrenamiento</a:t>
            </a:r>
            <a:r>
              <a:rPr lang="en-US" sz="1200" kern="1200" baseline="0" dirty="0">
                <a:solidFill>
                  <a:schemeClr val="tx1"/>
                </a:solidFill>
                <a:latin typeface="+mn-lt"/>
                <a:ea typeface="+mn-ea"/>
                <a:cs typeface="+mn-cs"/>
              </a:rPr>
              <a:t>.</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55</a:t>
            </a:fld>
            <a:endParaRPr lang="es-ES_tradn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Las</a:t>
            </a:r>
            <a:r>
              <a:rPr lang="es-ES_tradnl" baseline="0" dirty="0"/>
              <a:t> matrices de sustitución solo se usan para proteínas. Normalmente en el caso de ADN solo se necesita un puntaje para match y otro para </a:t>
            </a:r>
            <a:r>
              <a:rPr lang="es-ES_tradnl" baseline="0" dirty="0" err="1"/>
              <a:t>mismatch</a:t>
            </a:r>
            <a:r>
              <a:rPr lang="es-ES_tradnl" baseline="0" dirty="0"/>
              <a:t>.</a:t>
            </a:r>
          </a:p>
          <a:p>
            <a:endParaRPr lang="es-ES_tradnl" baseline="0" dirty="0"/>
          </a:p>
          <a:p>
            <a:r>
              <a:rPr lang="en-US" sz="1200" kern="1200" dirty="0">
                <a:solidFill>
                  <a:schemeClr val="tx1"/>
                </a:solidFill>
                <a:latin typeface="+mn-lt"/>
                <a:ea typeface="+mn-ea"/>
                <a:cs typeface="+mn-cs"/>
              </a:rPr>
              <a:t>why shouldn’t all </a:t>
            </a:r>
            <a:r>
              <a:rPr lang="en-US" sz="1200" kern="1200" dirty="0" err="1">
                <a:solidFill>
                  <a:schemeClr val="tx1"/>
                </a:solidFill>
                <a:latin typeface="+mn-lt"/>
                <a:ea typeface="+mn-ea"/>
                <a:cs typeface="+mn-cs"/>
              </a:rPr>
              <a:t>identitites</a:t>
            </a:r>
            <a:r>
              <a:rPr lang="en-US" sz="1200" kern="1200" dirty="0">
                <a:solidFill>
                  <a:schemeClr val="tx1"/>
                </a:solidFill>
                <a:latin typeface="+mn-lt"/>
                <a:ea typeface="+mn-ea"/>
                <a:cs typeface="+mn-cs"/>
              </a:rPr>
              <a:t> get the same score? The rarer the amino acid is, the more surprising it would be to see two of them align together by chance. In the homologous alignment data that BLOSUM62 was trained on, </a:t>
            </a:r>
            <a:r>
              <a:rPr lang="en-US" sz="1200" kern="1200" dirty="0" err="1">
                <a:solidFill>
                  <a:schemeClr val="tx1"/>
                </a:solidFill>
                <a:latin typeface="+mn-lt"/>
                <a:ea typeface="+mn-ea"/>
                <a:cs typeface="+mn-cs"/>
              </a:rPr>
              <a:t>leucine/leucine</a:t>
            </a:r>
            <a:r>
              <a:rPr lang="en-US" sz="1200" kern="1200" dirty="0">
                <a:solidFill>
                  <a:schemeClr val="tx1"/>
                </a:solidFill>
                <a:latin typeface="+mn-lt"/>
                <a:ea typeface="+mn-ea"/>
                <a:cs typeface="+mn-cs"/>
              </a:rPr>
              <a:t> (L/L) pairs were in fact more common than tryptophan/tryptophan (W/W) pairs (</a:t>
            </a:r>
            <a:r>
              <a:rPr lang="en-US" sz="1200" kern="1200" dirty="0" err="1">
                <a:solidFill>
                  <a:schemeClr val="tx1"/>
                </a:solidFill>
                <a:latin typeface="+mn-lt"/>
                <a:ea typeface="+mn-ea"/>
                <a:cs typeface="+mn-cs"/>
              </a:rPr>
              <a:t>pLL</a:t>
            </a:r>
            <a:r>
              <a:rPr lang="en-US" sz="1200" kern="1200" dirty="0">
                <a:solidFill>
                  <a:schemeClr val="tx1"/>
                </a:solidFill>
                <a:latin typeface="+mn-lt"/>
                <a:ea typeface="+mn-ea"/>
                <a:cs typeface="+mn-cs"/>
              </a:rPr>
              <a:t> = 0.0371, </a:t>
            </a:r>
            <a:r>
              <a:rPr lang="en-US" sz="1200" kern="1200" dirty="0" err="1">
                <a:solidFill>
                  <a:schemeClr val="tx1"/>
                </a:solidFill>
                <a:latin typeface="+mn-lt"/>
                <a:ea typeface="+mn-ea"/>
                <a:cs typeface="+mn-cs"/>
              </a:rPr>
              <a:t>pWW</a:t>
            </a:r>
            <a:r>
              <a:rPr lang="en-US" sz="1200" kern="1200" dirty="0">
                <a:solidFill>
                  <a:schemeClr val="tx1"/>
                </a:solidFill>
                <a:latin typeface="+mn-lt"/>
                <a:ea typeface="+mn-ea"/>
                <a:cs typeface="+mn-cs"/>
              </a:rPr>
              <a:t> = 0.0065), but tryptophan is a much rarer amino acid (</a:t>
            </a:r>
            <a:r>
              <a:rPr lang="en-US" sz="1200" kern="1200" dirty="0" err="1">
                <a:solidFill>
                  <a:schemeClr val="tx1"/>
                </a:solidFill>
                <a:latin typeface="+mn-lt"/>
                <a:ea typeface="+mn-ea"/>
                <a:cs typeface="+mn-cs"/>
              </a:rPr>
              <a:t>fL</a:t>
            </a:r>
            <a:r>
              <a:rPr lang="en-US" sz="1200" kern="1200" dirty="0">
                <a:solidFill>
                  <a:schemeClr val="tx1"/>
                </a:solidFill>
                <a:latin typeface="+mn-lt"/>
                <a:ea typeface="+mn-ea"/>
                <a:cs typeface="+mn-cs"/>
              </a:rPr>
              <a:t> = 0.099, </a:t>
            </a:r>
            <a:r>
              <a:rPr lang="en-US" sz="1200" kern="1200" dirty="0" err="1">
                <a:solidFill>
                  <a:schemeClr val="tx1"/>
                </a:solidFill>
                <a:latin typeface="+mn-lt"/>
                <a:ea typeface="+mn-ea"/>
                <a:cs typeface="+mn-cs"/>
              </a:rPr>
              <a:t>fW</a:t>
            </a:r>
            <a:r>
              <a:rPr lang="en-US" sz="1200" kern="1200" dirty="0">
                <a:solidFill>
                  <a:schemeClr val="tx1"/>
                </a:solidFill>
                <a:latin typeface="+mn-lt"/>
                <a:ea typeface="+mn-ea"/>
                <a:cs typeface="+mn-cs"/>
              </a:rPr>
              <a:t> = 0.013). Run those numbers (with BLO- SUM62’s original </a:t>
            </a:r>
            <a:r>
              <a:rPr lang="en-US" sz="1200" kern="1200" dirty="0" err="1">
                <a:solidFill>
                  <a:schemeClr val="tx1"/>
                </a:solidFill>
                <a:latin typeface="+mn-lt"/>
                <a:ea typeface="+mn-ea"/>
                <a:cs typeface="+mn-cs"/>
              </a:rPr>
              <a:t>λ</a:t>
            </a:r>
            <a:r>
              <a:rPr lang="en-US" sz="1200" kern="1200" dirty="0">
                <a:solidFill>
                  <a:schemeClr val="tx1"/>
                </a:solidFill>
                <a:latin typeface="+mn-lt"/>
                <a:ea typeface="+mn-ea"/>
                <a:cs typeface="+mn-cs"/>
              </a:rPr>
              <a:t> = 0.347) and you get +3.8 for L/L and +10.5 for W/W, which were rounded to +4 and +11.</a:t>
            </a:r>
          </a:p>
          <a:p>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rPr>
              <a:t>Esto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significa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que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podemo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hacer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nuestras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propias</a:t>
            </a:r>
            <a:r>
              <a:rPr lang="en-US" sz="1200" kern="1200" baseline="0" dirty="0">
                <a:solidFill>
                  <a:schemeClr val="tx1"/>
                </a:solidFill>
                <a:latin typeface="+mn-lt"/>
                <a:ea typeface="+mn-ea"/>
                <a:cs typeface="+mn-cs"/>
              </a:rPr>
              <a:t> matrices, </a:t>
            </a:r>
            <a:r>
              <a:rPr lang="en-US" sz="1200" kern="1200" baseline="0" dirty="0" err="1">
                <a:solidFill>
                  <a:schemeClr val="tx1"/>
                </a:solidFill>
                <a:latin typeface="+mn-lt"/>
                <a:ea typeface="+mn-ea"/>
                <a:cs typeface="+mn-cs"/>
              </a:rPr>
              <a:t>basadas</a:t>
            </a:r>
            <a:r>
              <a:rPr lang="en-US" sz="1200" kern="1200" baseline="0" dirty="0">
                <a:solidFill>
                  <a:schemeClr val="tx1"/>
                </a:solidFill>
                <a:latin typeface="+mn-lt"/>
                <a:ea typeface="+mn-ea"/>
                <a:cs typeface="+mn-cs"/>
              </a:rPr>
              <a:t> en </a:t>
            </a:r>
            <a:r>
              <a:rPr lang="en-US" sz="1200" kern="1200" baseline="0" dirty="0" err="1">
                <a:solidFill>
                  <a:schemeClr val="tx1"/>
                </a:solidFill>
                <a:latin typeface="+mn-lt"/>
                <a:ea typeface="+mn-ea"/>
                <a:cs typeface="+mn-cs"/>
              </a:rPr>
              <a:t>alineamientos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conocidos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cualquier</a:t>
            </a:r>
            <a:r>
              <a:rPr lang="en-US" sz="1200" kern="1200" baseline="0" dirty="0">
                <a:solidFill>
                  <a:schemeClr val="tx1"/>
                </a:solidFill>
                <a:latin typeface="+mn-lt"/>
                <a:ea typeface="+mn-ea"/>
                <a:cs typeface="+mn-cs"/>
              </a:rPr>
              <a:t> valor </a:t>
            </a:r>
            <a:r>
              <a:rPr lang="en-US" sz="1200" kern="1200" baseline="0" dirty="0" err="1">
                <a:solidFill>
                  <a:schemeClr val="tx1"/>
                </a:solidFill>
                <a:latin typeface="+mn-lt"/>
                <a:ea typeface="+mn-ea"/>
                <a:cs typeface="+mn-cs"/>
              </a:rPr>
              <a:t>deseado</a:t>
            </a:r>
            <a:r>
              <a:rPr lang="en-US" sz="1200" kern="1200" baseline="0" dirty="0">
                <a:solidFill>
                  <a:schemeClr val="tx1"/>
                </a:solidFill>
                <a:latin typeface="+mn-lt"/>
                <a:ea typeface="+mn-ea"/>
                <a:cs typeface="+mn-cs"/>
              </a:rPr>
              <a:t> de “target frequencies” </a:t>
            </a:r>
            <a:r>
              <a:rPr lang="en-US" sz="1200" kern="1200" baseline="0" dirty="0" err="1">
                <a:solidFill>
                  <a:schemeClr val="tx1"/>
                </a:solidFill>
                <a:latin typeface="+mn-lt"/>
                <a:ea typeface="+mn-ea"/>
                <a:cs typeface="+mn-cs"/>
              </a:rPr>
              <a:t>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familias</a:t>
            </a:r>
            <a:r>
              <a:rPr lang="en-US" sz="1200" kern="1200" baseline="0" dirty="0">
                <a:solidFill>
                  <a:schemeClr val="tx1"/>
                </a:solidFill>
                <a:latin typeface="+mn-lt"/>
                <a:ea typeface="+mn-ea"/>
                <a:cs typeface="+mn-cs"/>
              </a:rPr>
              <a:t> de proteins (</a:t>
            </a:r>
            <a:r>
              <a:rPr lang="en-US" sz="1200" kern="1200" baseline="0" dirty="0" err="1">
                <a:solidFill>
                  <a:schemeClr val="tx1"/>
                </a:solidFill>
                <a:latin typeface="+mn-lt"/>
                <a:ea typeface="+mn-ea"/>
                <a:cs typeface="+mn-cs"/>
              </a:rPr>
              <a:t>intermembranales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ejemplo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y</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obtendremos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alineamientos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similares</a:t>
            </a:r>
            <a:r>
              <a:rPr lang="en-US" sz="1200" kern="1200" baseline="0" dirty="0">
                <a:solidFill>
                  <a:schemeClr val="tx1"/>
                </a:solidFill>
                <a:latin typeface="+mn-lt"/>
                <a:ea typeface="+mn-ea"/>
                <a:cs typeface="+mn-cs"/>
              </a:rPr>
              <a:t> a los </a:t>
            </a:r>
            <a:r>
              <a:rPr lang="en-US" sz="1200" kern="1200" baseline="0" dirty="0" err="1">
                <a:solidFill>
                  <a:schemeClr val="tx1"/>
                </a:solidFill>
                <a:latin typeface="+mn-lt"/>
                <a:ea typeface="+mn-ea"/>
                <a:cs typeface="+mn-cs"/>
              </a:rPr>
              <a:t>usados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como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conjunto</a:t>
            </a:r>
            <a:r>
              <a:rPr lang="en-US" sz="1200" kern="1200" baseline="0" dirty="0">
                <a:solidFill>
                  <a:schemeClr val="tx1"/>
                </a:solidFill>
                <a:latin typeface="+mn-lt"/>
                <a:ea typeface="+mn-ea"/>
                <a:cs typeface="+mn-cs"/>
              </a:rPr>
              <a:t> de </a:t>
            </a:r>
            <a:r>
              <a:rPr lang="en-US" sz="1200" kern="1200" baseline="0" dirty="0" err="1">
                <a:solidFill>
                  <a:schemeClr val="tx1"/>
                </a:solidFill>
                <a:latin typeface="+mn-lt"/>
                <a:ea typeface="+mn-ea"/>
                <a:cs typeface="+mn-cs"/>
              </a:rPr>
              <a:t>entrenamiento</a:t>
            </a:r>
            <a:r>
              <a:rPr lang="en-US" sz="1200" kern="1200" baseline="0" dirty="0">
                <a:solidFill>
                  <a:schemeClr val="tx1"/>
                </a:solidFill>
                <a:latin typeface="+mn-lt"/>
                <a:ea typeface="+mn-ea"/>
                <a:cs typeface="+mn-cs"/>
              </a:rPr>
              <a:t>.</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56</a:t>
            </a:fld>
            <a:endParaRPr lang="es-ES_tradn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Las</a:t>
            </a:r>
            <a:r>
              <a:rPr lang="es-ES_tradnl" baseline="0" dirty="0"/>
              <a:t> matrices de sustitución solo se usan para proteínas. Normalmente en el caso de ADN solo se necesita un puntaje para match y otro para </a:t>
            </a:r>
            <a:r>
              <a:rPr lang="es-ES_tradnl" baseline="0" dirty="0" err="1"/>
              <a:t>mismatch</a:t>
            </a:r>
            <a:r>
              <a:rPr lang="es-ES_tradnl" baseline="0" dirty="0"/>
              <a:t>.</a:t>
            </a:r>
          </a:p>
          <a:p>
            <a:endParaRPr lang="es-ES_tradnl" baseline="0" dirty="0"/>
          </a:p>
          <a:p>
            <a:r>
              <a:rPr lang="en-US" sz="1200" kern="1200" dirty="0">
                <a:solidFill>
                  <a:schemeClr val="tx1"/>
                </a:solidFill>
                <a:latin typeface="+mn-lt"/>
                <a:ea typeface="+mn-ea"/>
                <a:cs typeface="+mn-cs"/>
              </a:rPr>
              <a:t>why shouldn’t all </a:t>
            </a:r>
            <a:r>
              <a:rPr lang="en-US" sz="1200" kern="1200" dirty="0" err="1">
                <a:solidFill>
                  <a:schemeClr val="tx1"/>
                </a:solidFill>
                <a:latin typeface="+mn-lt"/>
                <a:ea typeface="+mn-ea"/>
                <a:cs typeface="+mn-cs"/>
              </a:rPr>
              <a:t>identitites</a:t>
            </a:r>
            <a:r>
              <a:rPr lang="en-US" sz="1200" kern="1200" dirty="0">
                <a:solidFill>
                  <a:schemeClr val="tx1"/>
                </a:solidFill>
                <a:latin typeface="+mn-lt"/>
                <a:ea typeface="+mn-ea"/>
                <a:cs typeface="+mn-cs"/>
              </a:rPr>
              <a:t> get the same score? The rarer the amino acid is, the more surprising it would be to see two of them align together by chance. In the homologous alignment data that BLOSUM62 was trained on, </a:t>
            </a:r>
            <a:r>
              <a:rPr lang="en-US" sz="1200" kern="1200" dirty="0" err="1">
                <a:solidFill>
                  <a:schemeClr val="tx1"/>
                </a:solidFill>
                <a:latin typeface="+mn-lt"/>
                <a:ea typeface="+mn-ea"/>
                <a:cs typeface="+mn-cs"/>
              </a:rPr>
              <a:t>leucine/leucine</a:t>
            </a:r>
            <a:r>
              <a:rPr lang="en-US" sz="1200" kern="1200" dirty="0">
                <a:solidFill>
                  <a:schemeClr val="tx1"/>
                </a:solidFill>
                <a:latin typeface="+mn-lt"/>
                <a:ea typeface="+mn-ea"/>
                <a:cs typeface="+mn-cs"/>
              </a:rPr>
              <a:t> (L/L) pairs were in fact more common than tryptophan/tryptophan (W/W) pairs (</a:t>
            </a:r>
            <a:r>
              <a:rPr lang="en-US" sz="1200" kern="1200" dirty="0" err="1">
                <a:solidFill>
                  <a:schemeClr val="tx1"/>
                </a:solidFill>
                <a:latin typeface="+mn-lt"/>
                <a:ea typeface="+mn-ea"/>
                <a:cs typeface="+mn-cs"/>
              </a:rPr>
              <a:t>pLL</a:t>
            </a:r>
            <a:r>
              <a:rPr lang="en-US" sz="1200" kern="1200" dirty="0">
                <a:solidFill>
                  <a:schemeClr val="tx1"/>
                </a:solidFill>
                <a:latin typeface="+mn-lt"/>
                <a:ea typeface="+mn-ea"/>
                <a:cs typeface="+mn-cs"/>
              </a:rPr>
              <a:t> = 0.0371, </a:t>
            </a:r>
            <a:r>
              <a:rPr lang="en-US" sz="1200" kern="1200" dirty="0" err="1">
                <a:solidFill>
                  <a:schemeClr val="tx1"/>
                </a:solidFill>
                <a:latin typeface="+mn-lt"/>
                <a:ea typeface="+mn-ea"/>
                <a:cs typeface="+mn-cs"/>
              </a:rPr>
              <a:t>pWW</a:t>
            </a:r>
            <a:r>
              <a:rPr lang="en-US" sz="1200" kern="1200" dirty="0">
                <a:solidFill>
                  <a:schemeClr val="tx1"/>
                </a:solidFill>
                <a:latin typeface="+mn-lt"/>
                <a:ea typeface="+mn-ea"/>
                <a:cs typeface="+mn-cs"/>
              </a:rPr>
              <a:t> = 0.0065), but tryptophan is a much rarer amino acid (</a:t>
            </a:r>
            <a:r>
              <a:rPr lang="en-US" sz="1200" kern="1200" dirty="0" err="1">
                <a:solidFill>
                  <a:schemeClr val="tx1"/>
                </a:solidFill>
                <a:latin typeface="+mn-lt"/>
                <a:ea typeface="+mn-ea"/>
                <a:cs typeface="+mn-cs"/>
              </a:rPr>
              <a:t>fL</a:t>
            </a:r>
            <a:r>
              <a:rPr lang="en-US" sz="1200" kern="1200" dirty="0">
                <a:solidFill>
                  <a:schemeClr val="tx1"/>
                </a:solidFill>
                <a:latin typeface="+mn-lt"/>
                <a:ea typeface="+mn-ea"/>
                <a:cs typeface="+mn-cs"/>
              </a:rPr>
              <a:t> = 0.099, </a:t>
            </a:r>
            <a:r>
              <a:rPr lang="en-US" sz="1200" kern="1200" dirty="0" err="1">
                <a:solidFill>
                  <a:schemeClr val="tx1"/>
                </a:solidFill>
                <a:latin typeface="+mn-lt"/>
                <a:ea typeface="+mn-ea"/>
                <a:cs typeface="+mn-cs"/>
              </a:rPr>
              <a:t>fW</a:t>
            </a:r>
            <a:r>
              <a:rPr lang="en-US" sz="1200" kern="1200" dirty="0">
                <a:solidFill>
                  <a:schemeClr val="tx1"/>
                </a:solidFill>
                <a:latin typeface="+mn-lt"/>
                <a:ea typeface="+mn-ea"/>
                <a:cs typeface="+mn-cs"/>
              </a:rPr>
              <a:t> = 0.013). Run those numbers (with BLO- SUM62’s original </a:t>
            </a:r>
            <a:r>
              <a:rPr lang="en-US" sz="1200" kern="1200" dirty="0" err="1">
                <a:solidFill>
                  <a:schemeClr val="tx1"/>
                </a:solidFill>
                <a:latin typeface="+mn-lt"/>
                <a:ea typeface="+mn-ea"/>
                <a:cs typeface="+mn-cs"/>
              </a:rPr>
              <a:t>λ</a:t>
            </a:r>
            <a:r>
              <a:rPr lang="en-US" sz="1200" kern="1200" dirty="0">
                <a:solidFill>
                  <a:schemeClr val="tx1"/>
                </a:solidFill>
                <a:latin typeface="+mn-lt"/>
                <a:ea typeface="+mn-ea"/>
                <a:cs typeface="+mn-cs"/>
              </a:rPr>
              <a:t> = 0.347) and you get +3.8 for L/L and +10.5 for W/W, which were rounded to +4 and +11.</a:t>
            </a:r>
          </a:p>
          <a:p>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rPr>
              <a:t>Esto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significa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que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podemo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hacer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nuestras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propias</a:t>
            </a:r>
            <a:r>
              <a:rPr lang="en-US" sz="1200" kern="1200" baseline="0" dirty="0">
                <a:solidFill>
                  <a:schemeClr val="tx1"/>
                </a:solidFill>
                <a:latin typeface="+mn-lt"/>
                <a:ea typeface="+mn-ea"/>
                <a:cs typeface="+mn-cs"/>
              </a:rPr>
              <a:t> matrices, </a:t>
            </a:r>
            <a:r>
              <a:rPr lang="en-US" sz="1200" kern="1200" baseline="0" dirty="0" err="1">
                <a:solidFill>
                  <a:schemeClr val="tx1"/>
                </a:solidFill>
                <a:latin typeface="+mn-lt"/>
                <a:ea typeface="+mn-ea"/>
                <a:cs typeface="+mn-cs"/>
              </a:rPr>
              <a:t>basadas</a:t>
            </a:r>
            <a:r>
              <a:rPr lang="en-US" sz="1200" kern="1200" baseline="0" dirty="0">
                <a:solidFill>
                  <a:schemeClr val="tx1"/>
                </a:solidFill>
                <a:latin typeface="+mn-lt"/>
                <a:ea typeface="+mn-ea"/>
                <a:cs typeface="+mn-cs"/>
              </a:rPr>
              <a:t> en </a:t>
            </a:r>
            <a:r>
              <a:rPr lang="en-US" sz="1200" kern="1200" baseline="0" dirty="0" err="1">
                <a:solidFill>
                  <a:schemeClr val="tx1"/>
                </a:solidFill>
                <a:latin typeface="+mn-lt"/>
                <a:ea typeface="+mn-ea"/>
                <a:cs typeface="+mn-cs"/>
              </a:rPr>
              <a:t>alineamientos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conocidos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cualquier</a:t>
            </a:r>
            <a:r>
              <a:rPr lang="en-US" sz="1200" kern="1200" baseline="0" dirty="0">
                <a:solidFill>
                  <a:schemeClr val="tx1"/>
                </a:solidFill>
                <a:latin typeface="+mn-lt"/>
                <a:ea typeface="+mn-ea"/>
                <a:cs typeface="+mn-cs"/>
              </a:rPr>
              <a:t> valor </a:t>
            </a:r>
            <a:r>
              <a:rPr lang="en-US" sz="1200" kern="1200" baseline="0" dirty="0" err="1">
                <a:solidFill>
                  <a:schemeClr val="tx1"/>
                </a:solidFill>
                <a:latin typeface="+mn-lt"/>
                <a:ea typeface="+mn-ea"/>
                <a:cs typeface="+mn-cs"/>
              </a:rPr>
              <a:t>deseado</a:t>
            </a:r>
            <a:r>
              <a:rPr lang="en-US" sz="1200" kern="1200" baseline="0" dirty="0">
                <a:solidFill>
                  <a:schemeClr val="tx1"/>
                </a:solidFill>
                <a:latin typeface="+mn-lt"/>
                <a:ea typeface="+mn-ea"/>
                <a:cs typeface="+mn-cs"/>
              </a:rPr>
              <a:t> de “target frequencies” </a:t>
            </a:r>
            <a:r>
              <a:rPr lang="en-US" sz="1200" kern="1200" baseline="0" dirty="0" err="1">
                <a:solidFill>
                  <a:schemeClr val="tx1"/>
                </a:solidFill>
                <a:latin typeface="+mn-lt"/>
                <a:ea typeface="+mn-ea"/>
                <a:cs typeface="+mn-cs"/>
              </a:rPr>
              <a:t>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familias</a:t>
            </a:r>
            <a:r>
              <a:rPr lang="en-US" sz="1200" kern="1200" baseline="0" dirty="0">
                <a:solidFill>
                  <a:schemeClr val="tx1"/>
                </a:solidFill>
                <a:latin typeface="+mn-lt"/>
                <a:ea typeface="+mn-ea"/>
                <a:cs typeface="+mn-cs"/>
              </a:rPr>
              <a:t> de proteins (</a:t>
            </a:r>
            <a:r>
              <a:rPr lang="en-US" sz="1200" kern="1200" baseline="0" dirty="0" err="1">
                <a:solidFill>
                  <a:schemeClr val="tx1"/>
                </a:solidFill>
                <a:latin typeface="+mn-lt"/>
                <a:ea typeface="+mn-ea"/>
                <a:cs typeface="+mn-cs"/>
              </a:rPr>
              <a:t>intermembranales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ejemplo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y</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obtendremos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alineamientos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similares</a:t>
            </a:r>
            <a:r>
              <a:rPr lang="en-US" sz="1200" kern="1200" baseline="0" dirty="0">
                <a:solidFill>
                  <a:schemeClr val="tx1"/>
                </a:solidFill>
                <a:latin typeface="+mn-lt"/>
                <a:ea typeface="+mn-ea"/>
                <a:cs typeface="+mn-cs"/>
              </a:rPr>
              <a:t> a los </a:t>
            </a:r>
            <a:r>
              <a:rPr lang="en-US" sz="1200" kern="1200" baseline="0" dirty="0" err="1">
                <a:solidFill>
                  <a:schemeClr val="tx1"/>
                </a:solidFill>
                <a:latin typeface="+mn-lt"/>
                <a:ea typeface="+mn-ea"/>
                <a:cs typeface="+mn-cs"/>
              </a:rPr>
              <a:t>usados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como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conjunto</a:t>
            </a:r>
            <a:r>
              <a:rPr lang="en-US" sz="1200" kern="1200" baseline="0" dirty="0">
                <a:solidFill>
                  <a:schemeClr val="tx1"/>
                </a:solidFill>
                <a:latin typeface="+mn-lt"/>
                <a:ea typeface="+mn-ea"/>
                <a:cs typeface="+mn-cs"/>
              </a:rPr>
              <a:t> de </a:t>
            </a:r>
            <a:r>
              <a:rPr lang="en-US" sz="1200" kern="1200" baseline="0" dirty="0" err="1">
                <a:solidFill>
                  <a:schemeClr val="tx1"/>
                </a:solidFill>
                <a:latin typeface="+mn-lt"/>
                <a:ea typeface="+mn-ea"/>
                <a:cs typeface="+mn-cs"/>
              </a:rPr>
              <a:t>entrenamiento</a:t>
            </a:r>
            <a:r>
              <a:rPr lang="en-US" sz="1200" kern="1200" baseline="0" dirty="0">
                <a:solidFill>
                  <a:schemeClr val="tx1"/>
                </a:solidFill>
                <a:latin typeface="+mn-lt"/>
                <a:ea typeface="+mn-ea"/>
                <a:cs typeface="+mn-cs"/>
              </a:rPr>
              <a:t>.</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57</a:t>
            </a:fld>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21</a:t>
            </a:fld>
            <a:endParaRPr lang="es-ES_tradn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58</a:t>
            </a:fld>
            <a:endParaRPr lang="es-ES_tradn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59</a:t>
            </a:fld>
            <a:endParaRPr lang="es-ES_tradn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60</a:t>
            </a:fld>
            <a:endParaRPr lang="es-ES_tradn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61</a:t>
            </a:fld>
            <a:endParaRPr lang="es-ES_tradn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62</a:t>
            </a:fld>
            <a:endParaRPr lang="es-ES_tradn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El</a:t>
            </a:r>
            <a:r>
              <a:rPr lang="es-ES_tradnl" baseline="0" dirty="0"/>
              <a:t> puntaje final del alineamiento depende de la función de puntaje!</a:t>
            </a:r>
          </a:p>
          <a:p>
            <a:endParaRPr lang="es-ES_tradnl" baseline="0" dirty="0"/>
          </a:p>
          <a:p>
            <a:r>
              <a:rPr lang="es-ES_tradnl" baseline="0" dirty="0"/>
              <a:t>La celda en la posición inferior derecha da el puntaje del mejor alineamiento</a:t>
            </a:r>
          </a:p>
          <a:p>
            <a:endParaRPr lang="es-ES_tradnl" baseline="0" dirty="0"/>
          </a:p>
          <a:p>
            <a:r>
              <a:rPr lang="es-ES_tradnl" baseline="0" dirty="0"/>
              <a:t>Movimientos en la horizontal o en la vertical indican </a:t>
            </a:r>
            <a:r>
              <a:rPr lang="es-ES_tradnl" baseline="0" dirty="0" err="1"/>
              <a:t>gaps</a:t>
            </a:r>
            <a:endParaRPr lang="es-ES_tradnl" baseline="0" dirty="0"/>
          </a:p>
          <a:p>
            <a:endParaRPr lang="es-ES_tradnl" baseline="0" dirty="0"/>
          </a:p>
          <a:p>
            <a:r>
              <a:rPr lang="es-ES_tradnl" baseline="0" dirty="0"/>
              <a:t>Si </a:t>
            </a:r>
            <a:r>
              <a:rPr lang="es-ES_tradnl" baseline="0" dirty="0" err="1"/>
              <a:t>s(i</a:t>
            </a:r>
            <a:r>
              <a:rPr lang="es-ES_tradnl" baseline="0" dirty="0"/>
              <a:t>-1,)+gamma es el mayor puntaje entonces </a:t>
            </a:r>
            <a:r>
              <a:rPr lang="es-ES_tradnl" baseline="0" dirty="0" err="1"/>
              <a:t>xi</a:t>
            </a:r>
            <a:r>
              <a:rPr lang="es-ES_tradnl" baseline="0" dirty="0"/>
              <a:t> esta alineado a un </a:t>
            </a:r>
            <a:r>
              <a:rPr lang="es-ES_tradnl" baseline="0" dirty="0" err="1"/>
              <a:t>gap</a:t>
            </a:r>
            <a:r>
              <a:rPr lang="es-ES_tradnl" baseline="0" dirty="0"/>
              <a:t>.</a:t>
            </a:r>
          </a:p>
          <a:p>
            <a:endParaRPr lang="es-ES_tradnl" baseline="0" dirty="0"/>
          </a:p>
          <a:p>
            <a:r>
              <a:rPr lang="es-ES_tradnl" baseline="0" dirty="0"/>
              <a:t>Si </a:t>
            </a:r>
            <a:r>
              <a:rPr lang="es-ES_tradnl" baseline="0" dirty="0" err="1"/>
              <a:t>s(i,j</a:t>
            </a:r>
            <a:r>
              <a:rPr lang="es-ES_tradnl" baseline="0" dirty="0"/>
              <a:t>-1+gamma) es el mayor puntaje entonces </a:t>
            </a:r>
            <a:r>
              <a:rPr lang="es-ES_tradnl" baseline="0" dirty="0" err="1"/>
              <a:t>yi</a:t>
            </a:r>
            <a:r>
              <a:rPr lang="es-ES_tradnl" baseline="0" dirty="0"/>
              <a:t> esta alineado a un </a:t>
            </a:r>
            <a:r>
              <a:rPr lang="es-ES_tradnl" baseline="0" dirty="0" err="1"/>
              <a:t>gap</a:t>
            </a:r>
            <a:r>
              <a:rPr lang="es-ES_tradnl" baseline="0" dirty="0"/>
              <a:t>.</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63</a:t>
            </a:fld>
            <a:endParaRPr lang="es-ES_tradn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64</a:t>
            </a:fld>
            <a:endParaRPr lang="es-ES_tradn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65</a:t>
            </a:fld>
            <a:endParaRPr lang="es-ES_tradn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66</a:t>
            </a:fld>
            <a:endParaRPr lang="es-ES_tradn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Un par se secuencias pueden ser alineadas tanto de forma global como de forma local, todo depende de</a:t>
            </a:r>
            <a:r>
              <a:rPr lang="es-ES_tradnl" baseline="0" dirty="0"/>
              <a:t> la pregunta que se quiere responder.</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67</a:t>
            </a:fld>
            <a:endParaRPr lang="es-ES_trad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22</a:t>
            </a:fld>
            <a:endParaRPr lang="es-ES_tradnl"/>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70</a:t>
            </a:fld>
            <a:endParaRPr lang="es-ES_tradnl"/>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71</a:t>
            </a:fld>
            <a:endParaRPr lang="es-ES_tradn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72</a:t>
            </a:fld>
            <a:endParaRPr lang="es-ES_tradnl"/>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Un par se secuencias pueden ser alineadas tanto de forma global como de forma local, todo depende de</a:t>
            </a:r>
            <a:r>
              <a:rPr lang="es-ES_tradnl" baseline="0" dirty="0"/>
              <a:t> la pregunta que se quiere responder.</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74</a:t>
            </a:fld>
            <a:endParaRPr lang="es-ES_tradnl"/>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DDFB08CC-7D04-0949-832A-E1ECA9206997}" type="slidenum">
              <a:rPr lang="es-ES">
                <a:latin typeface="Arial" charset="0"/>
              </a:rPr>
              <a:pPr/>
              <a:t>75</a:t>
            </a:fld>
            <a:endParaRPr lang="es-ES">
              <a:latin typeface="Arial" charset="0"/>
            </a:endParaRPr>
          </a:p>
        </p:txBody>
      </p:sp>
      <p:sp>
        <p:nvSpPr>
          <p:cNvPr id="103427" name="Rectangle 2"/>
          <p:cNvSpPr>
            <a:spLocks noGrp="1" noRot="1" noChangeAspect="1" noChangeArrowheads="1" noTextEdit="1"/>
          </p:cNvSpPr>
          <p:nvPr>
            <p:ph type="sldImg"/>
          </p:nvPr>
        </p:nvSpPr>
        <p:spPr>
          <a:xfrm>
            <a:off x="1239838" y="757238"/>
            <a:ext cx="4381500" cy="3286125"/>
          </a:xfrm>
          <a:ln/>
        </p:spPr>
      </p:sp>
      <p:sp>
        <p:nvSpPr>
          <p:cNvPr id="103428"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79</a:t>
            </a:fld>
            <a:endParaRPr lang="es-ES_tradnl"/>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81</a:t>
            </a:fld>
            <a:endParaRPr lang="es-ES_tradnl"/>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83</a:t>
            </a:fld>
            <a:endParaRPr lang="es-ES_tradn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Crear</a:t>
            </a:r>
            <a:r>
              <a:rPr lang="es-ES_tradnl" baseline="0" dirty="0"/>
              <a:t> secuencias al azar, </a:t>
            </a:r>
            <a:r>
              <a:rPr lang="es-ES_tradnl" baseline="0" dirty="0" err="1"/>
              <a:t>e.g</a:t>
            </a:r>
            <a:r>
              <a:rPr lang="es-ES_tradnl" baseline="0" dirty="0"/>
              <a:t>., </a:t>
            </a:r>
            <a:r>
              <a:rPr lang="es-ES_tradnl" baseline="0" dirty="0" err="1"/>
              <a:t>shuffled</a:t>
            </a:r>
            <a:r>
              <a:rPr lang="es-ES_tradnl" baseline="0" dirty="0"/>
              <a:t>, y comparar el valor de puntaje entre las secuencias reales, con el valor obtenidos de las comparaciones con las secuencias aleatorias.</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85</a:t>
            </a:fld>
            <a:endParaRPr lang="es-ES_tradnl"/>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A02D681F-1DD1-4047-90B2-0EE6529B089C}" type="slidenum">
              <a:rPr lang="es-ES">
                <a:latin typeface="Arial" charset="0"/>
              </a:rPr>
              <a:pPr/>
              <a:t>94</a:t>
            </a:fld>
            <a:endParaRPr lang="es-ES">
              <a:latin typeface="Arial" charset="0"/>
            </a:endParaRPr>
          </a:p>
        </p:txBody>
      </p:sp>
      <p:sp>
        <p:nvSpPr>
          <p:cNvPr id="98307" name="Rectangle 2"/>
          <p:cNvSpPr>
            <a:spLocks noGrp="1" noRot="1" noChangeAspect="1" noChangeArrowheads="1" noTextEdit="1"/>
          </p:cNvSpPr>
          <p:nvPr>
            <p:ph type="sldImg"/>
          </p:nvPr>
        </p:nvSpPr>
        <p:spPr>
          <a:xfrm>
            <a:off x="1239838" y="757238"/>
            <a:ext cx="4381500" cy="3286125"/>
          </a:xfrm>
          <a:ln/>
        </p:spPr>
      </p:sp>
      <p:sp>
        <p:nvSpPr>
          <p:cNvPr id="98308"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El primer alineamiento es el mejor, 45% de identidad</a:t>
            </a:r>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23</a:t>
            </a:fld>
            <a:endParaRPr lang="es-ES_tradnl"/>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E5DD7E46-AD6B-3742-ABEF-9E14889D6836}" type="slidenum">
              <a:rPr lang="es-ES">
                <a:latin typeface="Arial" charset="0"/>
              </a:rPr>
              <a:pPr/>
              <a:t>107</a:t>
            </a:fld>
            <a:endParaRPr lang="es-ES">
              <a:latin typeface="Arial" charset="0"/>
            </a:endParaRPr>
          </a:p>
        </p:txBody>
      </p:sp>
      <p:sp>
        <p:nvSpPr>
          <p:cNvPr id="105475" name="Rectangle 2"/>
          <p:cNvSpPr>
            <a:spLocks noGrp="1" noRot="1" noChangeAspect="1" noChangeArrowheads="1" noTextEdit="1"/>
          </p:cNvSpPr>
          <p:nvPr>
            <p:ph type="sldImg"/>
          </p:nvPr>
        </p:nvSpPr>
        <p:spPr>
          <a:xfrm>
            <a:off x="1239838" y="757238"/>
            <a:ext cx="4381500" cy="3286125"/>
          </a:xfrm>
          <a:ln/>
        </p:spPr>
      </p:sp>
      <p:sp>
        <p:nvSpPr>
          <p:cNvPr id="105476"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pitchFamily="34" charset="0"/>
                <a:ea typeface="ＭＳ Ｐゴシック" pitchFamily="27" charset="-128"/>
                <a:cs typeface="ＭＳ Ｐゴシック" pitchFamily="27" charset="-128"/>
              </a:rPr>
              <a:t>Consider a situation in which you have a DNA sequence with no obvious database matches, and you want to know if it encodes a protein with even distant</a:t>
            </a:r>
          </a:p>
          <a:p>
            <a:r>
              <a:rPr lang="en-US" sz="1200" kern="1200" baseline="0" dirty="0">
                <a:solidFill>
                  <a:schemeClr val="tx1"/>
                </a:solidFill>
                <a:latin typeface="Arial" pitchFamily="34" charset="0"/>
                <a:ea typeface="ＭＳ Ｐゴシック" pitchFamily="27" charset="-128"/>
                <a:cs typeface="ＭＳ Ｐゴシック" pitchFamily="27" charset="-128"/>
              </a:rPr>
              <a:t>database matches. A </a:t>
            </a:r>
            <a:r>
              <a:rPr lang="en-US" sz="1200" kern="1200" baseline="0" dirty="0" err="1">
                <a:solidFill>
                  <a:schemeClr val="tx1"/>
                </a:solidFill>
                <a:latin typeface="Arial" pitchFamily="34" charset="0"/>
                <a:ea typeface="ＭＳ Ｐゴシック" pitchFamily="27" charset="-128"/>
                <a:cs typeface="ＭＳ Ｐゴシック" pitchFamily="27" charset="-128"/>
              </a:rPr>
              <a:t>blastx</a:t>
            </a:r>
            <a:r>
              <a:rPr lang="en-US" sz="1200" kern="1200" baseline="0" dirty="0">
                <a:solidFill>
                  <a:schemeClr val="tx1"/>
                </a:solidFill>
                <a:latin typeface="Arial" pitchFamily="34" charset="0"/>
                <a:ea typeface="ＭＳ Ｐゴシック" pitchFamily="27" charset="-128"/>
                <a:cs typeface="ＭＳ Ｐゴシック" pitchFamily="27" charset="-128"/>
              </a:rPr>
              <a:t> search would be useful to reveal such matches. But if that search fails, you might perform a </a:t>
            </a:r>
            <a:r>
              <a:rPr lang="en-US" sz="1200" kern="1200" baseline="0" dirty="0" err="1">
                <a:solidFill>
                  <a:schemeClr val="tx1"/>
                </a:solidFill>
                <a:latin typeface="Arial" pitchFamily="34" charset="0"/>
                <a:ea typeface="ＭＳ Ｐゴシック" pitchFamily="27" charset="-128"/>
                <a:cs typeface="ＭＳ Ｐゴシック" pitchFamily="27" charset="-128"/>
              </a:rPr>
              <a:t>tblastx</a:t>
            </a:r>
            <a:r>
              <a:rPr lang="en-US" sz="1200" kern="1200" baseline="0" dirty="0">
                <a:solidFill>
                  <a:schemeClr val="tx1"/>
                </a:solidFill>
                <a:latin typeface="Arial" pitchFamily="34" charset="0"/>
                <a:ea typeface="ＭＳ Ｐゴシック" pitchFamily="27" charset="-128"/>
                <a:cs typeface="ＭＳ Ｐゴシック" pitchFamily="27" charset="-128"/>
              </a:rPr>
              <a:t> search to determine</a:t>
            </a:r>
          </a:p>
          <a:p>
            <a:r>
              <a:rPr lang="en-US" sz="1200" kern="1200" baseline="0" dirty="0">
                <a:solidFill>
                  <a:schemeClr val="tx1"/>
                </a:solidFill>
                <a:latin typeface="Arial" pitchFamily="34" charset="0"/>
                <a:ea typeface="ＭＳ Ｐゴシック" pitchFamily="27" charset="-128"/>
                <a:cs typeface="ＭＳ Ｐゴシック" pitchFamily="27" charset="-128"/>
              </a:rPr>
              <a:t>whether an entire DNA database contains genes that encode proteins homologous to your query.</a:t>
            </a:r>
            <a:endParaRPr lang="en-US" dirty="0"/>
          </a:p>
        </p:txBody>
      </p:sp>
      <p:sp>
        <p:nvSpPr>
          <p:cNvPr id="4" name="Slide Number Placeholder 3"/>
          <p:cNvSpPr>
            <a:spLocks noGrp="1"/>
          </p:cNvSpPr>
          <p:nvPr>
            <p:ph type="sldNum" sz="quarter" idx="10"/>
          </p:nvPr>
        </p:nvSpPr>
        <p:spPr/>
        <p:txBody>
          <a:bodyPr/>
          <a:lstStyle/>
          <a:p>
            <a:pPr>
              <a:defRPr/>
            </a:pPr>
            <a:fld id="{121051A8-9BE4-384F-AC51-203FDD6443D0}" type="slidenum">
              <a:rPr lang="es-ES" smtClean="0"/>
              <a:pPr>
                <a:defRPr/>
              </a:pPr>
              <a:t>109</a:t>
            </a:fld>
            <a:endParaRPr lang="es-E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76859454-F0FA-ED4B-9E97-BF79FCABDD7E}" type="slidenum">
              <a:rPr lang="es-ES">
                <a:latin typeface="Arial" charset="0"/>
              </a:rPr>
              <a:pPr/>
              <a:t>120</a:t>
            </a:fld>
            <a:endParaRPr lang="es-ES">
              <a:latin typeface="Arial" charset="0"/>
            </a:endParaRPr>
          </a:p>
        </p:txBody>
      </p:sp>
      <p:sp>
        <p:nvSpPr>
          <p:cNvPr id="122883" name="Rectangle 2"/>
          <p:cNvSpPr>
            <a:spLocks noGrp="1" noRot="1" noChangeAspect="1" noChangeArrowheads="1" noTextEdit="1"/>
          </p:cNvSpPr>
          <p:nvPr>
            <p:ph type="sldImg"/>
          </p:nvPr>
        </p:nvSpPr>
        <p:spPr>
          <a:xfrm>
            <a:off x="1239838" y="757238"/>
            <a:ext cx="4381500" cy="3286125"/>
          </a:xfrm>
          <a:ln/>
        </p:spPr>
      </p:sp>
      <p:sp>
        <p:nvSpPr>
          <p:cNvPr id="122884"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7C9B417D-D530-3645-A644-5B5F5EB26465}" type="slidenum">
              <a:rPr lang="es-ES">
                <a:latin typeface="Arial" charset="0"/>
              </a:rPr>
              <a:pPr/>
              <a:t>121</a:t>
            </a:fld>
            <a:endParaRPr lang="es-ES">
              <a:latin typeface="Arial" charset="0"/>
            </a:endParaRPr>
          </a:p>
        </p:txBody>
      </p:sp>
      <p:sp>
        <p:nvSpPr>
          <p:cNvPr id="124931" name="Rectangle 2"/>
          <p:cNvSpPr>
            <a:spLocks noGrp="1" noRot="1" noChangeAspect="1" noChangeArrowheads="1" noTextEdit="1"/>
          </p:cNvSpPr>
          <p:nvPr>
            <p:ph type="sldImg"/>
          </p:nvPr>
        </p:nvSpPr>
        <p:spPr>
          <a:xfrm>
            <a:off x="1239838" y="757238"/>
            <a:ext cx="4381500" cy="3286125"/>
          </a:xfrm>
          <a:ln/>
        </p:spPr>
      </p:sp>
      <p:sp>
        <p:nvSpPr>
          <p:cNvPr id="124932"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p:cNvSpPr>
          <p:nvPr>
            <p:ph type="sldImg"/>
          </p:nvPr>
        </p:nvSpPr>
        <p:spPr>
          <a:ln/>
        </p:spPr>
      </p:sp>
      <p:sp>
        <p:nvSpPr>
          <p:cNvPr id="126979" name="Notes Placeholder 2"/>
          <p:cNvSpPr>
            <a:spLocks noGrp="1"/>
          </p:cNvSpPr>
          <p:nvPr>
            <p:ph type="body" idx="1"/>
          </p:nvPr>
        </p:nvSpPr>
        <p:spPr>
          <a:noFill/>
          <a:ln/>
        </p:spPr>
        <p:txBody>
          <a:bodyPr/>
          <a:lstStyle/>
          <a:p>
            <a:r>
              <a:rPr lang="en-US">
                <a:latin typeface="Arial" charset="0"/>
                <a:ea typeface="ＭＳ Ｐゴシック" charset="-128"/>
                <a:cs typeface="ＭＳ Ｐゴシック" charset="-128"/>
              </a:rPr>
              <a:t>Expect</a:t>
            </a:r>
          </a:p>
          <a:p>
            <a:endParaRPr lang="en-US">
              <a:latin typeface="Arial" charset="0"/>
              <a:ea typeface="ＭＳ Ｐゴシック" charset="-128"/>
              <a:cs typeface="ＭＳ Ｐゴシック" charset="-128"/>
            </a:endParaRPr>
          </a:p>
          <a:p>
            <a:r>
              <a:rPr lang="en-US">
                <a:latin typeface="Arial" charset="0"/>
                <a:ea typeface="ＭＳ Ｐゴシック" charset="-128"/>
                <a:cs typeface="ＭＳ Ｐゴシック" charset="-128"/>
              </a:rPr>
              <a:t>This setting specifies the statistical significance threshold for reporting matches against database sequences. The default value (10) means that 10 such matches are expected to be found merely by chance, according to the stochastic model of Karlin and Altschul (1990). If the statistical significance ascribed to a match is greater than the EXPECT threshold, the match will not be reported. Lower EXPECT thresholds are more stringent, leading to fewer chance matches being reported. </a:t>
            </a:r>
          </a:p>
        </p:txBody>
      </p:sp>
      <p:sp>
        <p:nvSpPr>
          <p:cNvPr id="126980" name="Slide Number Placeholder 3"/>
          <p:cNvSpPr>
            <a:spLocks noGrp="1"/>
          </p:cNvSpPr>
          <p:nvPr>
            <p:ph type="sldNum" sz="quarter" idx="5"/>
          </p:nvPr>
        </p:nvSpPr>
        <p:spPr>
          <a:noFill/>
        </p:spPr>
        <p:txBody>
          <a:bodyPr/>
          <a:lstStyle/>
          <a:p>
            <a:fld id="{0D3C8CB8-5D32-5449-BFFC-942707F5E8E3}" type="slidenum">
              <a:rPr lang="es-ES" smtClean="0">
                <a:latin typeface="Arial" charset="0"/>
              </a:rPr>
              <a:pPr/>
              <a:t>122</a:t>
            </a:fld>
            <a:endParaRPr lang="es-E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Compositional adjustments</a:t>
            </a:r>
          </a:p>
          <a:p>
            <a:endParaRPr lang="en-US" dirty="0"/>
          </a:p>
          <a:p>
            <a:r>
              <a:rPr lang="en-US" dirty="0"/>
              <a:t>Amino acid substitution matrices may be adjusted in various ways to compensate for the amino acid compositions of the sequences being compared. The simplest adjustment is to scale all substitution scores by an analytically determined constant, while leaving the gap scores fixed; this procedure is called "composition-based statistics" (Schaffer et al., 2001). The resulting scaled scores yield more accurate E-values than standard, </a:t>
            </a:r>
            <a:r>
              <a:rPr lang="en-US" dirty="0" err="1"/>
              <a:t>unscaled</a:t>
            </a:r>
            <a:r>
              <a:rPr lang="en-US" dirty="0"/>
              <a:t> scores. A more sophisticated approach adjusts each score in a standard substitution matrix separately to compensate for the compositions of the two sequences being compared (Yu et al., 2003; Yu and </a:t>
            </a:r>
            <a:r>
              <a:rPr lang="en-US" dirty="0" err="1"/>
              <a:t>Altschul</a:t>
            </a:r>
            <a:r>
              <a:rPr lang="en-US" dirty="0"/>
              <a:t>, 2005; </a:t>
            </a:r>
            <a:r>
              <a:rPr lang="en-US" dirty="0" err="1"/>
              <a:t>Altschul</a:t>
            </a:r>
            <a:r>
              <a:rPr lang="en-US" dirty="0"/>
              <a:t> et al., 2005). Such "compositional score matrix adjustment" may be invoked only under certain specific conditions for which it has been empirically determined to be beneficial (</a:t>
            </a:r>
            <a:r>
              <a:rPr lang="en-US" dirty="0" err="1"/>
              <a:t>Altschul</a:t>
            </a:r>
            <a:r>
              <a:rPr lang="en-US" dirty="0"/>
              <a:t> et al., 2005); under all other conditions, composition-based statistics are used. Alternatively, compositional adjustment may be invoked universally. </a:t>
            </a:r>
          </a:p>
        </p:txBody>
      </p:sp>
      <p:sp>
        <p:nvSpPr>
          <p:cNvPr id="4" name="Slide Number Placeholder 3"/>
          <p:cNvSpPr>
            <a:spLocks noGrp="1"/>
          </p:cNvSpPr>
          <p:nvPr>
            <p:ph type="sldNum" sz="quarter" idx="10"/>
          </p:nvPr>
        </p:nvSpPr>
        <p:spPr/>
        <p:txBody>
          <a:bodyPr/>
          <a:lstStyle/>
          <a:p>
            <a:pPr>
              <a:defRPr/>
            </a:pPr>
            <a:fld id="{121051A8-9BE4-384F-AC51-203FDD6443D0}" type="slidenum">
              <a:rPr lang="es-ES" smtClean="0"/>
              <a:pPr>
                <a:defRPr/>
              </a:pPr>
              <a:t>127</a:t>
            </a:fld>
            <a:endParaRPr lang="es-E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C1BECBF-B0C1-8846-96B7-0A6349863EE8}" type="slidenum">
              <a:rPr lang="es-ES">
                <a:latin typeface="Arial" charset="0"/>
              </a:rPr>
              <a:pPr/>
              <a:t>133</a:t>
            </a:fld>
            <a:endParaRPr lang="es-ES">
              <a:latin typeface="Arial" charset="0"/>
            </a:endParaRPr>
          </a:p>
        </p:txBody>
      </p:sp>
      <p:sp>
        <p:nvSpPr>
          <p:cNvPr id="143363" name="Rectangle 2"/>
          <p:cNvSpPr>
            <a:spLocks noGrp="1" noRot="1" noChangeAspect="1" noChangeArrowheads="1" noTextEdit="1"/>
          </p:cNvSpPr>
          <p:nvPr>
            <p:ph type="sldImg"/>
          </p:nvPr>
        </p:nvSpPr>
        <p:spPr>
          <a:xfrm>
            <a:off x="1239838" y="757238"/>
            <a:ext cx="4381500" cy="3286125"/>
          </a:xfrm>
          <a:ln/>
        </p:spPr>
      </p:sp>
      <p:sp>
        <p:nvSpPr>
          <p:cNvPr id="143364"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D884220-D42C-154D-8F25-84C7C2A095A0}" type="slidenum">
              <a:rPr lang="es-ES">
                <a:latin typeface="Arial" charset="0"/>
              </a:rPr>
              <a:pPr/>
              <a:t>134</a:t>
            </a:fld>
            <a:endParaRPr lang="es-ES">
              <a:latin typeface="Arial" charset="0"/>
            </a:endParaRPr>
          </a:p>
        </p:txBody>
      </p:sp>
      <p:sp>
        <p:nvSpPr>
          <p:cNvPr id="145411" name="Rectangle 2"/>
          <p:cNvSpPr>
            <a:spLocks noGrp="1" noRot="1" noChangeAspect="1" noChangeArrowheads="1" noTextEdit="1"/>
          </p:cNvSpPr>
          <p:nvPr>
            <p:ph type="sldImg"/>
          </p:nvPr>
        </p:nvSpPr>
        <p:spPr>
          <a:xfrm>
            <a:off x="1239838" y="757238"/>
            <a:ext cx="4381500" cy="3286125"/>
          </a:xfrm>
          <a:ln/>
        </p:spPr>
      </p:sp>
      <p:sp>
        <p:nvSpPr>
          <p:cNvPr id="145412"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p:cNvSpPr>
          <p:nvPr>
            <p:ph type="sldImg"/>
          </p:nvPr>
        </p:nvSpPr>
        <p:spPr>
          <a:ln/>
        </p:spPr>
      </p:sp>
      <p:sp>
        <p:nvSpPr>
          <p:cNvPr id="149507" name="Notes Placeholder 2"/>
          <p:cNvSpPr>
            <a:spLocks noGrp="1"/>
          </p:cNvSpPr>
          <p:nvPr>
            <p:ph type="body" idx="1"/>
          </p:nvPr>
        </p:nvSpPr>
        <p:spPr>
          <a:noFill/>
          <a:ln/>
        </p:spPr>
        <p:txBody>
          <a:bodyPr/>
          <a:lstStyle/>
          <a:p>
            <a:endParaRPr lang="en-US" dirty="0">
              <a:latin typeface="Arial" charset="0"/>
              <a:ea typeface="ＭＳ Ｐゴシック" charset="-128"/>
              <a:cs typeface="ＭＳ Ｐゴシック" charset="-128"/>
            </a:endParaRPr>
          </a:p>
          <a:p>
            <a:r>
              <a:rPr lang="en-US" dirty="0">
                <a:latin typeface="Arial" charset="0"/>
                <a:ea typeface="ＭＳ Ｐゴシック" charset="-128"/>
                <a:cs typeface="ＭＳ Ｐゴシック" charset="-128"/>
              </a:rPr>
              <a:t>The total score is the sum of all of the individual scores for hits to the same database sequence. </a:t>
            </a:r>
          </a:p>
          <a:p>
            <a:r>
              <a:rPr lang="en-US" dirty="0">
                <a:latin typeface="Arial" charset="0"/>
                <a:ea typeface="ＭＳ Ｐゴシック" charset="-128"/>
                <a:cs typeface="ＭＳ Ｐゴシック" charset="-128"/>
              </a:rPr>
              <a:t>This is useful for identifying multi-</a:t>
            </a:r>
            <a:r>
              <a:rPr lang="en-US" dirty="0" err="1">
                <a:latin typeface="Arial" charset="0"/>
                <a:ea typeface="ＭＳ Ｐゴシック" charset="-128"/>
                <a:cs typeface="ＭＳ Ｐゴシック" charset="-128"/>
              </a:rPr>
              <a:t>exons</a:t>
            </a:r>
            <a:r>
              <a:rPr lang="en-US" dirty="0">
                <a:latin typeface="Arial" charset="0"/>
                <a:ea typeface="ＭＳ Ｐゴシック" charset="-128"/>
                <a:cs typeface="ＭＳ Ｐゴシック" charset="-128"/>
              </a:rPr>
              <a:t> hits to a genomic sequence among other things.</a:t>
            </a:r>
          </a:p>
        </p:txBody>
      </p:sp>
      <p:sp>
        <p:nvSpPr>
          <p:cNvPr id="149508" name="Slide Number Placeholder 3"/>
          <p:cNvSpPr>
            <a:spLocks noGrp="1"/>
          </p:cNvSpPr>
          <p:nvPr>
            <p:ph type="sldNum" sz="quarter" idx="5"/>
          </p:nvPr>
        </p:nvSpPr>
        <p:spPr>
          <a:noFill/>
        </p:spPr>
        <p:txBody>
          <a:bodyPr/>
          <a:lstStyle/>
          <a:p>
            <a:fld id="{89E6106D-C809-7F48-9863-27A2DED8D5F9}" type="slidenum">
              <a:rPr lang="es-ES" smtClean="0">
                <a:latin typeface="Arial" charset="0"/>
              </a:rPr>
              <a:pPr/>
              <a:t>135</a:t>
            </a:fld>
            <a:endParaRPr lang="es-ES">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2F6F7AE0-463B-D144-B9C3-837E9F44359D}" type="slidenum">
              <a:rPr lang="es-ES">
                <a:latin typeface="Arial" charset="0"/>
              </a:rPr>
              <a:pPr/>
              <a:t>136</a:t>
            </a:fld>
            <a:endParaRPr lang="es-ES">
              <a:latin typeface="Arial" charset="0"/>
            </a:endParaRPr>
          </a:p>
        </p:txBody>
      </p:sp>
      <p:sp>
        <p:nvSpPr>
          <p:cNvPr id="151555" name="Rectangle 2"/>
          <p:cNvSpPr>
            <a:spLocks noGrp="1" noRot="1" noChangeAspect="1" noChangeArrowheads="1" noTextEdit="1"/>
          </p:cNvSpPr>
          <p:nvPr>
            <p:ph type="sldImg"/>
          </p:nvPr>
        </p:nvSpPr>
        <p:spPr>
          <a:xfrm>
            <a:off x="1239838" y="757238"/>
            <a:ext cx="4381500" cy="3286125"/>
          </a:xfrm>
          <a:ln/>
        </p:spPr>
      </p:sp>
      <p:sp>
        <p:nvSpPr>
          <p:cNvPr id="151556"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El primer alineamiento es el mejor, 45% </a:t>
            </a:r>
            <a:r>
              <a:rPr lang="es-ES_tradnl"/>
              <a:t>de identidad</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24</a:t>
            </a:fld>
            <a:endParaRPr lang="es-ES_tradnl"/>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ACA4D8A1-840C-5841-8B8C-2005C58940E1}" type="slidenum">
              <a:rPr lang="es-ES">
                <a:latin typeface="Arial" charset="0"/>
              </a:rPr>
              <a:pPr/>
              <a:t>137</a:t>
            </a:fld>
            <a:endParaRPr lang="es-ES">
              <a:latin typeface="Arial" charset="0"/>
            </a:endParaRPr>
          </a:p>
        </p:txBody>
      </p:sp>
      <p:sp>
        <p:nvSpPr>
          <p:cNvPr id="153603" name="Rectangle 2"/>
          <p:cNvSpPr>
            <a:spLocks noGrp="1" noRot="1" noChangeAspect="1" noChangeArrowheads="1" noTextEdit="1"/>
          </p:cNvSpPr>
          <p:nvPr>
            <p:ph type="sldImg"/>
          </p:nvPr>
        </p:nvSpPr>
        <p:spPr>
          <a:xfrm>
            <a:off x="1239838" y="757238"/>
            <a:ext cx="4381500" cy="3286125"/>
          </a:xfrm>
          <a:ln/>
        </p:spPr>
      </p:sp>
      <p:sp>
        <p:nvSpPr>
          <p:cNvPr id="153604"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BCBD9ECE-F73A-E845-AB98-FAC88521ADDC}" type="slidenum">
              <a:rPr lang="es-ES">
                <a:latin typeface="Arial" charset="0"/>
              </a:rPr>
              <a:pPr/>
              <a:t>148</a:t>
            </a:fld>
            <a:endParaRPr lang="es-ES">
              <a:latin typeface="Arial" charset="0"/>
            </a:endParaRPr>
          </a:p>
        </p:txBody>
      </p:sp>
      <p:sp>
        <p:nvSpPr>
          <p:cNvPr id="165891" name="Rectangle 2"/>
          <p:cNvSpPr>
            <a:spLocks noGrp="1" noRot="1" noChangeAspect="1" noChangeArrowheads="1" noTextEdit="1"/>
          </p:cNvSpPr>
          <p:nvPr>
            <p:ph type="sldImg"/>
          </p:nvPr>
        </p:nvSpPr>
        <p:spPr>
          <a:xfrm>
            <a:off x="1239838" y="757238"/>
            <a:ext cx="4381500" cy="3286125"/>
          </a:xfrm>
          <a:ln/>
        </p:spPr>
      </p:sp>
      <p:sp>
        <p:nvSpPr>
          <p:cNvPr id="165892"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150B3A3A-10B4-9F41-9BC9-916727FA7FFF}" type="slidenum">
              <a:rPr lang="es-ES">
                <a:latin typeface="Arial" charset="0"/>
              </a:rPr>
              <a:pPr/>
              <a:t>149</a:t>
            </a:fld>
            <a:endParaRPr lang="es-ES">
              <a:latin typeface="Arial" charset="0"/>
            </a:endParaRPr>
          </a:p>
        </p:txBody>
      </p:sp>
      <p:sp>
        <p:nvSpPr>
          <p:cNvPr id="167939" name="Rectangle 2"/>
          <p:cNvSpPr>
            <a:spLocks noGrp="1" noRot="1" noChangeAspect="1" noChangeArrowheads="1" noTextEdit="1"/>
          </p:cNvSpPr>
          <p:nvPr>
            <p:ph type="sldImg"/>
          </p:nvPr>
        </p:nvSpPr>
        <p:spPr>
          <a:xfrm>
            <a:off x="1239838" y="757238"/>
            <a:ext cx="4381500" cy="3286125"/>
          </a:xfrm>
          <a:ln/>
        </p:spPr>
      </p:sp>
      <p:sp>
        <p:nvSpPr>
          <p:cNvPr id="167940"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84B52895-600A-4840-9EE4-F3B0B6EA81D2}" type="slidenum">
              <a:rPr lang="es-ES">
                <a:latin typeface="Arial" charset="0"/>
              </a:rPr>
              <a:pPr/>
              <a:t>151</a:t>
            </a:fld>
            <a:endParaRPr lang="es-ES">
              <a:latin typeface="Arial" charset="0"/>
            </a:endParaRPr>
          </a:p>
        </p:txBody>
      </p:sp>
      <p:sp>
        <p:nvSpPr>
          <p:cNvPr id="171011" name="Rectangle 2"/>
          <p:cNvSpPr>
            <a:spLocks noGrp="1" noRot="1" noChangeAspect="1" noChangeArrowheads="1" noTextEdit="1"/>
          </p:cNvSpPr>
          <p:nvPr>
            <p:ph type="sldImg"/>
          </p:nvPr>
        </p:nvSpPr>
        <p:spPr>
          <a:xfrm>
            <a:off x="1239838" y="757238"/>
            <a:ext cx="4381500" cy="3286125"/>
          </a:xfrm>
          <a:ln/>
        </p:spPr>
      </p:sp>
      <p:sp>
        <p:nvSpPr>
          <p:cNvPr id="171012"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2166BFCC-3C13-E84F-89D2-427A64F8066F}" type="slidenum">
              <a:rPr lang="es-ES">
                <a:latin typeface="Arial" charset="0"/>
              </a:rPr>
              <a:pPr/>
              <a:t>152</a:t>
            </a:fld>
            <a:endParaRPr lang="es-ES">
              <a:latin typeface="Arial" charset="0"/>
            </a:endParaRPr>
          </a:p>
        </p:txBody>
      </p:sp>
      <p:sp>
        <p:nvSpPr>
          <p:cNvPr id="173059" name="Rectangle 2"/>
          <p:cNvSpPr>
            <a:spLocks noGrp="1" noRot="1" noChangeAspect="1" noChangeArrowheads="1" noTextEdit="1"/>
          </p:cNvSpPr>
          <p:nvPr>
            <p:ph type="sldImg"/>
          </p:nvPr>
        </p:nvSpPr>
        <p:spPr>
          <a:xfrm>
            <a:off x="1239838" y="757238"/>
            <a:ext cx="4381500" cy="3286125"/>
          </a:xfrm>
          <a:ln/>
        </p:spPr>
      </p:sp>
      <p:sp>
        <p:nvSpPr>
          <p:cNvPr id="173060"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2AE5498F-AF8C-A14B-AE75-7BCD85A40A5B}" type="slidenum">
              <a:rPr lang="es-ES">
                <a:latin typeface="Arial" charset="0"/>
              </a:rPr>
              <a:pPr/>
              <a:t>153</a:t>
            </a:fld>
            <a:endParaRPr lang="es-ES">
              <a:latin typeface="Arial" charset="0"/>
            </a:endParaRPr>
          </a:p>
        </p:txBody>
      </p:sp>
      <p:sp>
        <p:nvSpPr>
          <p:cNvPr id="175107" name="Rectangle 2"/>
          <p:cNvSpPr>
            <a:spLocks noGrp="1" noRot="1" noChangeAspect="1" noChangeArrowheads="1" noTextEdit="1"/>
          </p:cNvSpPr>
          <p:nvPr>
            <p:ph type="sldImg"/>
          </p:nvPr>
        </p:nvSpPr>
        <p:spPr>
          <a:xfrm>
            <a:off x="1239838" y="757238"/>
            <a:ext cx="4381500" cy="3286125"/>
          </a:xfrm>
          <a:ln/>
        </p:spPr>
      </p:sp>
      <p:sp>
        <p:nvSpPr>
          <p:cNvPr id="175108"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36FD7E4C-DAAA-E44C-844F-483B8AD514CA}" type="slidenum">
              <a:rPr lang="es-ES">
                <a:latin typeface="Arial" charset="0"/>
              </a:rPr>
              <a:pPr/>
              <a:t>154</a:t>
            </a:fld>
            <a:endParaRPr lang="es-ES">
              <a:latin typeface="Arial" charset="0"/>
            </a:endParaRPr>
          </a:p>
        </p:txBody>
      </p:sp>
      <p:sp>
        <p:nvSpPr>
          <p:cNvPr id="177155" name="Rectangle 2"/>
          <p:cNvSpPr>
            <a:spLocks noGrp="1" noRot="1" noChangeAspect="1" noChangeArrowheads="1" noTextEdit="1"/>
          </p:cNvSpPr>
          <p:nvPr>
            <p:ph type="sldImg"/>
          </p:nvPr>
        </p:nvSpPr>
        <p:spPr>
          <a:xfrm>
            <a:off x="1239838" y="757238"/>
            <a:ext cx="4381500" cy="3286125"/>
          </a:xfrm>
          <a:ln/>
        </p:spPr>
      </p:sp>
      <p:sp>
        <p:nvSpPr>
          <p:cNvPr id="177156"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7B315D8C-EB7C-F74D-8F13-70EE080307FB}" type="slidenum">
              <a:rPr lang="es-ES">
                <a:latin typeface="Arial" charset="0"/>
              </a:rPr>
              <a:pPr/>
              <a:t>157</a:t>
            </a:fld>
            <a:endParaRPr lang="es-ES">
              <a:latin typeface="Arial" charset="0"/>
            </a:endParaRPr>
          </a:p>
        </p:txBody>
      </p:sp>
      <p:sp>
        <p:nvSpPr>
          <p:cNvPr id="181251" name="Rectangle 2"/>
          <p:cNvSpPr>
            <a:spLocks noGrp="1" noRot="1" noChangeAspect="1" noChangeArrowheads="1" noTextEdit="1"/>
          </p:cNvSpPr>
          <p:nvPr>
            <p:ph type="sldImg"/>
          </p:nvPr>
        </p:nvSpPr>
        <p:spPr>
          <a:xfrm>
            <a:off x="1239838" y="757238"/>
            <a:ext cx="4381500" cy="3286125"/>
          </a:xfrm>
          <a:ln/>
        </p:spPr>
      </p:sp>
      <p:sp>
        <p:nvSpPr>
          <p:cNvPr id="181252"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62FF7E44-6D28-8941-895D-10DAE72814B0}" type="slidenum">
              <a:rPr lang="es-ES_tradnl" smtClean="0"/>
              <a:pPr/>
              <a:t>164</a:t>
            </a:fld>
            <a:endParaRPr lang="es-ES_tradnl"/>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166</a:t>
            </a:fld>
            <a:endParaRPr lang="es-ES_trad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25</a:t>
            </a:fld>
            <a:endParaRPr lang="es-ES_tradnl"/>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220</a:t>
            </a:fld>
            <a:endParaRPr lang="es-ES_trad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26</a:t>
            </a:fld>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7848600" y="0"/>
            <a:ext cx="1295399" cy="6858000"/>
          </a:xfrm>
          <a:prstGeom prst="rect">
            <a:avLst/>
          </a:prstGeom>
          <a:gradFill>
            <a:gsLst>
              <a:gs pos="0">
                <a:schemeClr val="bg1">
                  <a:lumMod val="50000"/>
                  <a:alpha val="20000"/>
                </a:schemeClr>
              </a:gs>
              <a:gs pos="100000">
                <a:schemeClr val="bg1">
                  <a:lumMod val="85000"/>
                  <a:alpha val="20000"/>
                </a:schemeClr>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65760" y="2971800"/>
            <a:ext cx="5120640" cy="1709928"/>
          </a:xfrm>
        </p:spPr>
        <p:txBody>
          <a:bodyPr vert="horz" lIns="91440" tIns="45720" rIns="91440" bIns="45720" rtlCol="0"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defTabSz="914400" rtl="0" eaLnBrk="1" latinLnBrk="0" hangingPunct="1">
              <a:spcBef>
                <a:spcPct val="0"/>
              </a:spcBef>
              <a:buNone/>
              <a:defRPr sz="4400" b="1" kern="1200" baseline="0">
                <a:solidFill>
                  <a:schemeClr val="tx2"/>
                </a:solidFill>
                <a:effectLst>
                  <a:innerShdw blurRad="63500" dist="50800" dir="5400000">
                    <a:schemeClr val="bg1">
                      <a:alpha val="50000"/>
                    </a:schemeClr>
                  </a:innerShdw>
                </a:effectLst>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365760" y="4956048"/>
            <a:ext cx="5111496" cy="1004048"/>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lnSpc>
                <a:spcPct val="120000"/>
              </a:lnSpc>
              <a:spcBef>
                <a:spcPts val="2400"/>
              </a:spcBef>
              <a:buClr>
                <a:schemeClr val="tx2"/>
              </a:buClr>
              <a:buSzPct val="100000"/>
              <a:buFont typeface="Wingdings 2" pitchFamily="18" charset="2"/>
              <a:buNone/>
            </a:pPr>
            <a:r>
              <a:rPr lang="en-US"/>
              <a:t>Click to edit Master subtitle style</a:t>
            </a:r>
            <a:endParaRPr/>
          </a:p>
        </p:txBody>
      </p:sp>
      <p:sp>
        <p:nvSpPr>
          <p:cNvPr id="4" name="Date Placeholder 3"/>
          <p:cNvSpPr>
            <a:spLocks noGrp="1"/>
          </p:cNvSpPr>
          <p:nvPr>
            <p:ph type="dt" sz="half" idx="10"/>
          </p:nvPr>
        </p:nvSpPr>
        <p:spPr/>
        <p:txBody>
          <a:bodyPr/>
          <a:lstStyle/>
          <a:p>
            <a:r>
              <a:rPr lang="en-US"/>
              <a:t>Septiembre 21 de 2009</a:t>
            </a:r>
            <a:endParaRPr/>
          </a:p>
        </p:txBody>
      </p:sp>
      <p:sp>
        <p:nvSpPr>
          <p:cNvPr id="5" name="Footer Placeholder 4"/>
          <p:cNvSpPr>
            <a:spLocks noGrp="1"/>
          </p:cNvSpPr>
          <p:nvPr>
            <p:ph type="ftr" sz="quarter" idx="11"/>
          </p:nvPr>
        </p:nvSpPr>
        <p:spPr/>
        <p:txBody>
          <a:bodyPr/>
          <a:lstStyle/>
          <a:p>
            <a:r>
              <a:rPr lang="en-US"/>
              <a:t>Diego M. Riaño Pachón - MPIMP</a:t>
            </a:r>
            <a:endParaRPr/>
          </a:p>
        </p:txBody>
      </p:sp>
      <p:sp>
        <p:nvSpPr>
          <p:cNvPr id="6" name="Slide Number Placeholder 5"/>
          <p:cNvSpPr>
            <a:spLocks noGrp="1"/>
          </p:cNvSpPr>
          <p:nvPr>
            <p:ph type="sldNum" sz="quarter" idx="12"/>
          </p:nvPr>
        </p:nvSpPr>
        <p:spPr/>
        <p:txBody>
          <a:bodyPr/>
          <a:lstStyle/>
          <a:p>
            <a:fld id="{CB7CC652-A623-41D2-B0ED-8F1D217186B4}" type="slidenum">
              <a:rPr smtClean="0"/>
              <a:pPr/>
              <a:t>‹nº›</a:t>
            </a:fld>
            <a:endParaRPr/>
          </a:p>
        </p:txBody>
      </p:sp>
      <p:pic>
        <p:nvPicPr>
          <p:cNvPr id="10" name="Picture 9" descr="titleSlideBevel.png"/>
          <p:cNvPicPr>
            <a:picLocks noChangeAspect="1"/>
          </p:cNvPicPr>
          <p:nvPr/>
        </p:nvPicPr>
        <p:blipFill>
          <a:blip r:embed="rId2"/>
          <a:stretch>
            <a:fillRect/>
          </a:stretch>
        </p:blipFill>
        <p:spPr>
          <a:xfrm>
            <a:off x="361950" y="4760260"/>
            <a:ext cx="5120640" cy="1796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88259"/>
            <a:ext cx="7071837" cy="901700"/>
          </a:xfrm>
        </p:spPr>
        <p:txBody>
          <a:bodyPr bIns="0" anchor="b">
            <a:no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609600" y="2312988"/>
            <a:ext cx="6843713" cy="3813175"/>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66900" y="1103406"/>
            <a:ext cx="7085908" cy="841188"/>
          </a:xfrm>
        </p:spPr>
        <p:txBody>
          <a:bodyPr tIns="0" bIns="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Septiembre 21 de 2009</a:t>
            </a:r>
            <a:endParaRPr/>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7" name="Slide Number Placeholder 6"/>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5096435"/>
            <a:ext cx="7072313" cy="566738"/>
          </a:xfrm>
        </p:spPr>
        <p:txBody>
          <a:bodyPr anchor="b"/>
          <a:lstStyle>
            <a:lvl1pPr algn="l">
              <a:defRPr sz="3200" b="0"/>
            </a:lvl1pPr>
          </a:lstStyle>
          <a:p>
            <a:r>
              <a:rPr lang="en-US"/>
              <a:t>Click to edit Master title style</a:t>
            </a:r>
            <a:endParaRPr/>
          </a:p>
        </p:txBody>
      </p:sp>
      <p:sp>
        <p:nvSpPr>
          <p:cNvPr id="3" name="Picture Placeholder 2"/>
          <p:cNvSpPr>
            <a:spLocks noGrp="1"/>
          </p:cNvSpPr>
          <p:nvPr>
            <p:ph type="pic" idx="1"/>
          </p:nvPr>
        </p:nvSpPr>
        <p:spPr>
          <a:xfrm>
            <a:off x="484093" y="443753"/>
            <a:ext cx="6970059" cy="3977640"/>
          </a:xfrm>
          <a:noFill/>
          <a:ln>
            <a:noFill/>
          </a:ln>
          <a:scene3d>
            <a:camera prst="orthographicFront"/>
            <a:lightRig rig="balanced" dir="t"/>
          </a:scene3d>
          <a:sp3d extrusionH="63500">
            <a:bevelT w="38100" h="38100" prst="softRound"/>
            <a:contourClr>
              <a:schemeClr val="bg1"/>
            </a:contourClr>
          </a:sp3d>
        </p:spPr>
        <p:txBody>
          <a:bodyPr>
            <a:scene3d>
              <a:camera prst="orthographicFront"/>
              <a:lightRig rig="threePt" dir="t"/>
            </a:scene3d>
            <a:sp3d>
              <a:contourClr>
                <a:schemeClr val="bg1"/>
              </a:contourClr>
            </a:sp3d>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381000" y="5663173"/>
            <a:ext cx="7072313" cy="804862"/>
          </a:xfrm>
        </p:spPr>
        <p:txBody>
          <a:bodyPr lIns="109728">
            <a:normAutofit/>
          </a:bodyPr>
          <a:lstStyle>
            <a:lvl1pPr marL="0" indent="0">
              <a:spcBef>
                <a:spcPct val="0"/>
              </a:spcBef>
              <a:buNone/>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Septiembre 21 de 2009</a:t>
            </a:r>
            <a:endParaRPr/>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7" name="Slide Number Placeholder 6"/>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rPr lang="en-US"/>
              <a:t>Septiembre 21 de 2009</a:t>
            </a:r>
            <a:endParaRPr/>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6" name="Slide Number Placeholder 5"/>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24600" y="685800"/>
            <a:ext cx="1128713" cy="54403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81000" y="685800"/>
            <a:ext cx="5867400" cy="5440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rPr lang="en-US"/>
              <a:t>Septiembre 21 de 2009</a:t>
            </a:r>
            <a:endParaRPr/>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6" name="Slide Number Placeholder 5"/>
          <p:cNvSpPr>
            <a:spLocks noGrp="1"/>
          </p:cNvSpPr>
          <p:nvPr>
            <p:ph type="sldNum" sz="quarter" idx="12"/>
          </p:nvPr>
        </p:nvSpPr>
        <p:spPr>
          <a:xfrm>
            <a:off x="8041341" y="6181538"/>
            <a:ext cx="806824" cy="365125"/>
          </a:xfrm>
        </p:spPr>
        <p:txBody>
          <a:bodyPr/>
          <a:lstStyle/>
          <a:p>
            <a:fld id="{D99619C8-A375-448C-891B-9999C6BE8E64}" type="slidenum">
              <a:rPr smtClean="0"/>
              <a:pPr/>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F9B76065-02A8-2140-ABFF-467A450FC727}" type="slidenum">
              <a:rPr lang="en-US" smtClean="0"/>
              <a:pPr/>
              <a:t>‹nº›</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lide Number Placeholder 8"/>
          <p:cNvSpPr>
            <a:spLocks noGrp="1"/>
          </p:cNvSpPr>
          <p:nvPr>
            <p:ph type="sldNum" sz="quarter" idx="15"/>
          </p:nvPr>
        </p:nvSpPr>
        <p:spPr/>
        <p:txBody>
          <a:bodyPr rtlCol="0"/>
          <a:lstStyle/>
          <a:p>
            <a:fld id="{F9B76065-02A8-2140-ABFF-467A450FC727}" type="slidenum">
              <a:rPr lang="en-US" smtClean="0"/>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F9B76065-02A8-2140-ABFF-467A450FC727}" type="slidenum">
              <a:rPr lang="en-US" smtClean="0"/>
              <a:pPr/>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7" name="Slide Number Placeholder 6"/>
          <p:cNvSpPr>
            <a:spLocks noGrp="1"/>
          </p:cNvSpPr>
          <p:nvPr>
            <p:ph type="sldNum" sz="quarter" idx="12"/>
          </p:nvPr>
        </p:nvSpPr>
        <p:spPr/>
        <p:txBody>
          <a:bodyPr/>
          <a:lstStyle/>
          <a:p>
            <a:fld id="{F9B76065-02A8-2140-ABFF-467A450FC727}" type="slidenum">
              <a:rPr lang="en-US" smtClean="0"/>
              <a:pPr/>
              <a:t>‹nº›</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9" name="Slide Number Placeholder 8"/>
          <p:cNvSpPr>
            <a:spLocks noGrp="1"/>
          </p:cNvSpPr>
          <p:nvPr>
            <p:ph type="sldNum" sz="quarter" idx="12"/>
          </p:nvPr>
        </p:nvSpPr>
        <p:spPr/>
        <p:txBody>
          <a:bodyPr/>
          <a:lstStyle/>
          <a:p>
            <a:fld id="{F9B76065-02A8-2140-ABFF-467A450FC727}" type="slidenum">
              <a:rPr lang="en-US" smtClean="0"/>
              <a:pPr/>
              <a:t>‹nº›</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7" name="Slide Number Placeholder 6"/>
          <p:cNvSpPr>
            <a:spLocks noGrp="1"/>
          </p:cNvSpPr>
          <p:nvPr>
            <p:ph type="sldNum" sz="quarter" idx="11"/>
          </p:nvPr>
        </p:nvSpPr>
        <p:spPr/>
        <p:txBody>
          <a:bodyPr rtlCol="0"/>
          <a:lstStyle/>
          <a:p>
            <a:fld id="{F9B76065-02A8-2140-ABFF-467A450FC727}"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a:p>
        </p:txBody>
      </p:sp>
      <p:sp>
        <p:nvSpPr>
          <p:cNvPr id="3" name="Content Placeholder 2"/>
          <p:cNvSpPr>
            <a:spLocks noGrp="1"/>
          </p:cNvSpPr>
          <p:nvPr>
            <p:ph idx="1"/>
          </p:nvPr>
        </p:nvSpPr>
        <p:spPr/>
        <p:txBody>
          <a:bodyPr>
            <a:normAutofit/>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r>
              <a:rPr lang="en-US"/>
              <a:t>Septiembre 21 de 2009</a:t>
            </a:r>
            <a:endParaRPr/>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D99619C8-A375-448C-891B-9999C6BE8E64}" type="slidenum">
              <a:rPr smtClean="0"/>
              <a:pPr/>
              <a:t>‹nº›</a:t>
            </a:fld>
            <a:endParaRPr/>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B76065-02A8-2140-ABFF-467A450FC727}" type="slidenum">
              <a:rPr lang="en-US" smtClean="0"/>
              <a:pPr/>
              <a:t>‹nº›</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2" name="Slide Number Placeholder 21"/>
          <p:cNvSpPr>
            <a:spLocks noGrp="1"/>
          </p:cNvSpPr>
          <p:nvPr>
            <p:ph type="sldNum" sz="quarter" idx="15"/>
          </p:nvPr>
        </p:nvSpPr>
        <p:spPr/>
        <p:txBody>
          <a:bodyPr rtlCol="0"/>
          <a:lstStyle/>
          <a:p>
            <a:fld id="{F9B76065-02A8-2140-ABFF-467A450FC727}" type="slidenum">
              <a:rPr lang="en-US" smtClean="0"/>
              <a:pPr/>
              <a:t>‹nº›</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Slide Number Placeholder 17"/>
          <p:cNvSpPr>
            <a:spLocks noGrp="1"/>
          </p:cNvSpPr>
          <p:nvPr>
            <p:ph type="sldNum" sz="quarter" idx="11"/>
          </p:nvPr>
        </p:nvSpPr>
        <p:spPr/>
        <p:txBody>
          <a:bodyPr rtlCol="0"/>
          <a:lstStyle/>
          <a:p>
            <a:fld id="{F9B76065-02A8-2140-ABFF-467A450FC727}" type="slidenum">
              <a:rPr lang="en-US" smtClean="0"/>
              <a:pPr/>
              <a:t>‹nº›</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F9B76065-02A8-2140-ABFF-467A450FC727}" type="slidenum">
              <a:rPr lang="en-US" smtClean="0"/>
              <a:pPr/>
              <a:t>‹nº›</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F9B76065-02A8-2140-ABFF-467A450FC727}" type="slidenum">
              <a:rPr lang="en-US" smtClean="0"/>
              <a:pPr/>
              <a:t>‹nº›</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endParaRPr lang="es-ES_tradnl"/>
          </a:p>
        </p:txBody>
      </p:sp>
      <p:sp>
        <p:nvSpPr>
          <p:cNvPr id="3" name="Chart Placeholder 2"/>
          <p:cNvSpPr>
            <a:spLocks noGrp="1"/>
          </p:cNvSpPr>
          <p:nvPr>
            <p:ph type="chart" idx="1"/>
          </p:nvPr>
        </p:nvSpPr>
        <p:spPr>
          <a:xfrm>
            <a:off x="685800" y="1752600"/>
            <a:ext cx="7772400" cy="4114800"/>
          </a:xfrm>
        </p:spPr>
        <p:txBody>
          <a:bodyPr/>
          <a:lstStyle/>
          <a:p>
            <a:endParaRPr lang="es-ES_tradnl"/>
          </a:p>
        </p:txBody>
      </p:sp>
    </p:spTree>
    <p:extLst>
      <p:ext uri="{BB962C8B-B14F-4D97-AF65-F5344CB8AC3E}">
        <p14:creationId xmlns:p14="http://schemas.microsoft.com/office/powerpoint/2010/main" val="3463722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2971800"/>
            <a:ext cx="5122862" cy="1712259"/>
          </a:xfrm>
        </p:spPr>
        <p:txBody>
          <a:bodyPr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a:defRPr sz="4400" b="1" baseline="0">
                <a:solidFill>
                  <a:schemeClr val="tx2"/>
                </a:solidFill>
                <a:effectLst>
                  <a:innerShdw blurRad="63500" dist="50800" dir="5400000">
                    <a:schemeClr val="bg1">
                      <a:alpha val="50000"/>
                    </a:schemeClr>
                  </a:innerShdw>
                </a:effectLst>
              </a:defRPr>
            </a:lvl1pPr>
          </a:lstStyle>
          <a:p>
            <a:r>
              <a:rPr lang="en-US"/>
              <a:t>Click to edit Master title style</a:t>
            </a:r>
            <a:endParaRPr/>
          </a:p>
        </p:txBody>
      </p:sp>
      <p:sp>
        <p:nvSpPr>
          <p:cNvPr id="3" name="Subtitle 2"/>
          <p:cNvSpPr>
            <a:spLocks noGrp="1"/>
          </p:cNvSpPr>
          <p:nvPr>
            <p:ph type="subTitle" idx="1"/>
          </p:nvPr>
        </p:nvSpPr>
        <p:spPr>
          <a:xfrm>
            <a:off x="363538" y="4953000"/>
            <a:ext cx="5113896" cy="1001000"/>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lnSpc>
                <a:spcPct val="120000"/>
              </a:lnSpc>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spcBef>
                <a:spcPts val="2400"/>
              </a:spcBef>
              <a:buClr>
                <a:schemeClr val="tx2"/>
              </a:buClr>
              <a:buSzPct val="100000"/>
              <a:buFont typeface="Wingdings 2" pitchFamily="18" charset="2"/>
              <a:buNone/>
            </a:pPr>
            <a:r>
              <a:rPr lang="en-US"/>
              <a:t>Click to edit Master subtitle style</a:t>
            </a:r>
            <a:endParaRPr/>
          </a:p>
        </p:txBody>
      </p:sp>
      <p:sp>
        <p:nvSpPr>
          <p:cNvPr id="4"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r>
              <a:rPr lang="en-US"/>
              <a:t>Septiembre 21 de 2009</a:t>
            </a:r>
            <a:endParaRPr/>
          </a:p>
        </p:txBody>
      </p:sp>
      <p:sp>
        <p:nvSpPr>
          <p:cNvPr id="5" name="Footer Placeholder 4"/>
          <p:cNvSpPr>
            <a:spLocks noGrp="1"/>
          </p:cNvSpPr>
          <p:nvPr>
            <p:ph type="ftr" sz="quarter" idx="11"/>
          </p:nvPr>
        </p:nvSpPr>
        <p:spPr>
          <a:xfrm>
            <a:off x="363538" y="6356350"/>
            <a:ext cx="2130552" cy="365125"/>
          </a:xfrm>
          <a:prstGeom prst="rect">
            <a:avLst/>
          </a:prstGeom>
        </p:spPr>
        <p:txBody>
          <a:bodyPr/>
          <a:lstStyle>
            <a:lvl1pPr algn="l">
              <a:defRPr sz="1200">
                <a:solidFill>
                  <a:schemeClr val="tx1">
                    <a:lumMod val="50000"/>
                    <a:lumOff val="50000"/>
                  </a:schemeClr>
                </a:solidFill>
              </a:defRPr>
            </a:lvl1pPr>
          </a:lstStyle>
          <a:p>
            <a:r>
              <a:rPr lang="en-US"/>
              <a:t>Diego M. Riaño Pachón - MPIMP</a:t>
            </a:r>
            <a:endParaRPr/>
          </a:p>
        </p:txBody>
      </p:sp>
      <p:sp>
        <p:nvSpPr>
          <p:cNvPr id="8" name="Picture Placeholder 7"/>
          <p:cNvSpPr>
            <a:spLocks noGrp="1"/>
          </p:cNvSpPr>
          <p:nvPr>
            <p:ph type="pic" sz="quarter" idx="13"/>
          </p:nvPr>
        </p:nvSpPr>
        <p:spPr>
          <a:xfrm>
            <a:off x="6006353" y="9144"/>
            <a:ext cx="2743200"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US"/>
              <a:t>Click icon to add picture</a:t>
            </a:r>
            <a:endParaRPr/>
          </a:p>
        </p:txBody>
      </p:sp>
      <p:pic>
        <p:nvPicPr>
          <p:cNvPr id="9" name="Picture 8" descr="titleSlideBevel.png"/>
          <p:cNvPicPr>
            <a:picLocks noChangeAspect="1"/>
          </p:cNvPicPr>
          <p:nvPr/>
        </p:nvPicPr>
        <p:blipFill>
          <a:blip r:embed="rId2"/>
          <a:stretch>
            <a:fillRect/>
          </a:stretch>
        </p:blipFill>
        <p:spPr>
          <a:xfrm>
            <a:off x="361950" y="4760260"/>
            <a:ext cx="5120640" cy="17967"/>
          </a:xfrm>
          <a:prstGeom prst="rect">
            <a:avLst/>
          </a:prstGeom>
        </p:spPr>
      </p:pic>
      <p:sp>
        <p:nvSpPr>
          <p:cNvPr id="13" name="Slide Number Placeholder 5"/>
          <p:cNvSpPr>
            <a:spLocks noGrp="1"/>
          </p:cNvSpPr>
          <p:nvPr>
            <p:ph type="sldNum" sz="quarter" idx="12"/>
          </p:nvPr>
        </p:nvSpPr>
        <p:spPr>
          <a:xfrm>
            <a:off x="2590800" y="6356350"/>
            <a:ext cx="667871" cy="365125"/>
          </a:xfr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ctr" defTabSz="914400" rtl="0" eaLnBrk="1" latinLnBrk="0" hangingPunct="1">
              <a:spcBef>
                <a:spcPts val="2400"/>
              </a:spcBef>
              <a:buClr>
                <a:schemeClr val="tx2"/>
              </a:buClr>
              <a:buSzPct val="100000"/>
              <a:buFont typeface="Wingdings 2" pitchFamily="18" charset="2"/>
              <a:buNone/>
              <a:defRPr kumimoji="0" sz="1200" b="1" i="0" u="none" strike="noStrike" kern="1200" cap="none" spc="0" normalizeH="0" baseline="0">
                <a:ln>
                  <a:noFill/>
                </a:ln>
                <a:solidFill>
                  <a:schemeClr val="tx1">
                    <a:lumMod val="50000"/>
                    <a:lumOff val="50000"/>
                  </a:schemeClr>
                </a:solidFill>
                <a:effectLst>
                  <a:outerShdw blurRad="50800" dist="12700" dir="2700000" algn="tl" rotWithShape="0">
                    <a:schemeClr val="bg1">
                      <a:alpha val="40000"/>
                    </a:schemeClr>
                  </a:outerShdw>
                </a:effectLst>
                <a:uLnTx/>
                <a:uFillTx/>
                <a:latin typeface="+mn-lt"/>
                <a:ea typeface="+mn-ea"/>
                <a:cs typeface="+mn-cs"/>
              </a:defRPr>
            </a:lvl1pPr>
          </a:lstStyle>
          <a:p>
            <a:fld id="{D99619C8-A375-448C-891B-9999C6BE8E64}" type="slidenum">
              <a:rPr smtClean="0"/>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590800" y="524435"/>
            <a:ext cx="4845424" cy="731838"/>
          </a:xfrm>
        </p:spPr>
        <p:txBody>
          <a:bodyPr>
            <a:noAutofit/>
          </a:bodyPr>
          <a:lstStyle>
            <a:lvl1pPr algn="ctr">
              <a:defRPr sz="3200"/>
            </a:lvl1pPr>
          </a:lstStyle>
          <a:p>
            <a:r>
              <a:rPr lang="en-US"/>
              <a:t>Click to edit Master title style</a:t>
            </a:r>
            <a:endParaRPr/>
          </a:p>
        </p:txBody>
      </p:sp>
      <p:sp>
        <p:nvSpPr>
          <p:cNvPr id="3" name="Content Placeholder 2"/>
          <p:cNvSpPr>
            <a:spLocks noGrp="1"/>
          </p:cNvSpPr>
          <p:nvPr>
            <p:ph idx="1"/>
          </p:nvPr>
        </p:nvSpPr>
        <p:spPr>
          <a:xfrm>
            <a:off x="2590800" y="1600200"/>
            <a:ext cx="4845424" cy="4525963"/>
          </a:xfrm>
        </p:spPr>
        <p:txBody>
          <a:bodyPr>
            <a:normAutofit/>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r>
              <a:rPr lang="en-US"/>
              <a:t>Septiembre 21 de 2009</a:t>
            </a:r>
            <a:endParaRPr/>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D99619C8-A375-448C-891B-9999C6BE8E64}" type="slidenum">
              <a:rPr smtClean="0"/>
              <a:pPr/>
              <a:t>‹nº›</a:t>
            </a:fld>
            <a:endParaRPr/>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9" name="Picture Placeholder 7"/>
          <p:cNvSpPr>
            <a:spLocks noGrp="1"/>
          </p:cNvSpPr>
          <p:nvPr>
            <p:ph type="pic" sz="quarter" idx="13"/>
          </p:nvPr>
        </p:nvSpPr>
        <p:spPr>
          <a:xfrm>
            <a:off x="0" y="9144"/>
            <a:ext cx="2379663"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US"/>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654300"/>
            <a:ext cx="7315200" cy="850900"/>
          </a:xfrm>
        </p:spPr>
        <p:txBody>
          <a:bodyPr anchor="b" anchorCtr="0">
            <a:normAutofit/>
          </a:bodyPr>
          <a:lstStyle>
            <a:lvl1pPr algn="ctr">
              <a:defRPr sz="4400" b="1" cap="none" baseline="0">
                <a:effectLst>
                  <a:innerShdw blurRad="63500" dist="50800" dir="5400000">
                    <a:schemeClr val="bg1">
                      <a:alpha val="50000"/>
                    </a:schemeClr>
                  </a:innerShdw>
                </a:effectLst>
              </a:defRPr>
            </a:lvl1pPr>
          </a:lstStyle>
          <a:p>
            <a:r>
              <a:rPr lang="en-US"/>
              <a:t>Click to edit Master title style</a:t>
            </a:r>
            <a:endParaRPr/>
          </a:p>
        </p:txBody>
      </p:sp>
      <p:sp>
        <p:nvSpPr>
          <p:cNvPr id="3" name="Text Placeholder 2"/>
          <p:cNvSpPr>
            <a:spLocks noGrp="1"/>
          </p:cNvSpPr>
          <p:nvPr>
            <p:ph type="body" idx="1"/>
          </p:nvPr>
        </p:nvSpPr>
        <p:spPr>
          <a:xfrm>
            <a:off x="927099" y="3622344"/>
            <a:ext cx="7302501" cy="1105401"/>
          </a:xfrm>
        </p:spPr>
        <p:txBody>
          <a:bodyPr anchor="t" anchorCtr="0">
            <a:normAutofit/>
          </a:bodyPr>
          <a:lstStyle>
            <a:lvl1pPr marL="0" indent="0" algn="ctr">
              <a:spcBef>
                <a:spcPct val="0"/>
              </a:spcBef>
              <a:buNone/>
              <a:defRPr sz="15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r>
              <a:rPr lang="en-US"/>
              <a:t>Septiembre 21 de 2009</a:t>
            </a:r>
            <a:endParaRPr/>
          </a:p>
        </p:txBody>
      </p:sp>
      <p:sp>
        <p:nvSpPr>
          <p:cNvPr id="8" name="Footer Placeholder 4"/>
          <p:cNvSpPr>
            <a:spLocks noGrp="1"/>
          </p:cNvSpPr>
          <p:nvPr>
            <p:ph type="ftr" sz="quarter" idx="11"/>
          </p:nvPr>
        </p:nvSpPr>
        <p:spPr>
          <a:xfrm>
            <a:off x="363538" y="6356350"/>
            <a:ext cx="2895600" cy="365125"/>
          </a:xfrm>
          <a:prstGeom prst="rect">
            <a:avLst/>
          </a:prstGeom>
        </p:spPr>
        <p:txBody>
          <a:bodyPr/>
          <a:lstStyle>
            <a:lvl1pPr algn="l">
              <a:defRPr sz="1200">
                <a:solidFill>
                  <a:schemeClr val="tx1">
                    <a:lumMod val="50000"/>
                    <a:lumOff val="50000"/>
                  </a:schemeClr>
                </a:solidFill>
              </a:defRPr>
            </a:lvl1pPr>
          </a:lstStyle>
          <a:p>
            <a:r>
              <a:rPr lang="en-US"/>
              <a:t>Diego M. Riaño Pachón - MPIMP</a:t>
            </a:r>
            <a:endParaRPr/>
          </a:p>
        </p:txBody>
      </p:sp>
      <p:pic>
        <p:nvPicPr>
          <p:cNvPr id="9" name="Picture 8" descr="SectionHeader-Bevel.png"/>
          <p:cNvPicPr>
            <a:picLocks noChangeAspect="1"/>
          </p:cNvPicPr>
          <p:nvPr/>
        </p:nvPicPr>
        <p:blipFill>
          <a:blip r:embed="rId2"/>
          <a:stretch>
            <a:fillRect/>
          </a:stretch>
        </p:blipFill>
        <p:spPr>
          <a:xfrm>
            <a:off x="928048" y="3559792"/>
            <a:ext cx="7315200" cy="179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a:p>
        </p:txBody>
      </p:sp>
      <p:sp>
        <p:nvSpPr>
          <p:cNvPr id="3" name="Content Placeholder 2"/>
          <p:cNvSpPr>
            <a:spLocks noGrp="1"/>
          </p:cNvSpPr>
          <p:nvPr>
            <p:ph sz="half" idx="1"/>
          </p:nvPr>
        </p:nvSpPr>
        <p:spPr>
          <a:xfrm>
            <a:off x="372035"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011706"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r>
              <a:rPr lang="en-US"/>
              <a:t>Septiembre 21 de 2009</a:t>
            </a:r>
            <a:endParaRPr/>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7" name="Slide Number Placeholder 6"/>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ComparisonBoxes.png"/>
          <p:cNvPicPr>
            <a:picLocks noChangeAspect="1"/>
          </p:cNvPicPr>
          <p:nvPr/>
        </p:nvPicPr>
        <p:blipFill>
          <a:blip r:embed="rId2"/>
          <a:srcRect l="4559" t="28431" r="57794" b="7647"/>
          <a:stretch>
            <a:fillRect/>
          </a:stretch>
        </p:blipFill>
        <p:spPr>
          <a:xfrm>
            <a:off x="363071" y="1949824"/>
            <a:ext cx="3474720" cy="4290753"/>
          </a:xfrm>
          <a:prstGeom prst="rect">
            <a:avLst/>
          </a:prstGeom>
        </p:spPr>
      </p:pic>
      <p:pic>
        <p:nvPicPr>
          <p:cNvPr id="11" name="Picture 10" descr="ComparisonBoxes.png"/>
          <p:cNvPicPr>
            <a:picLocks noChangeAspect="1"/>
          </p:cNvPicPr>
          <p:nvPr/>
        </p:nvPicPr>
        <p:blipFill>
          <a:blip r:embed="rId2"/>
          <a:srcRect l="4559" t="28431" r="57794" b="7647"/>
          <a:stretch>
            <a:fillRect/>
          </a:stretch>
        </p:blipFill>
        <p:spPr>
          <a:xfrm>
            <a:off x="3992880" y="1945341"/>
            <a:ext cx="3474720" cy="4290753"/>
          </a:xfrm>
          <a:prstGeom prst="rect">
            <a:avLst/>
          </a:prstGeom>
        </p:spPr>
      </p:pic>
      <p:sp>
        <p:nvSpPr>
          <p:cNvPr id="4" name="Content Placeholder 3"/>
          <p:cNvSpPr>
            <a:spLocks noGrp="1"/>
          </p:cNvSpPr>
          <p:nvPr>
            <p:ph sz="half" idx="2"/>
          </p:nvPr>
        </p:nvSpPr>
        <p:spPr>
          <a:xfrm>
            <a:off x="381000" y="1972236"/>
            <a:ext cx="3429000" cy="4174564"/>
          </a:xfrm>
          <a:prstGeom prst="roundRect">
            <a:avLst>
              <a:gd name="adj" fmla="val 4119"/>
            </a:avLst>
          </a:prstGeom>
          <a:noFill/>
          <a:effectLst/>
          <a:scene3d>
            <a:camera prst="orthographicFront"/>
            <a:lightRig rig="soft" dir="t"/>
          </a:scene3d>
          <a:sp3d>
            <a:extrusionClr>
              <a:schemeClr val="bg1"/>
            </a:extrusionClr>
            <a:contourClr>
              <a:schemeClr val="bg1">
                <a:lumMod val="65000"/>
              </a:schemeClr>
            </a:contourClr>
          </a:sp3d>
        </p:spPr>
        <p:txBody>
          <a:bodyPr tIns="91440" bIns="91440">
            <a:normAutofit/>
            <a:scene3d>
              <a:camera prst="orthographicFront"/>
              <a:lightRig rig="threePt" dir="t"/>
            </a:scene3d>
            <a:sp3d>
              <a:contourClr>
                <a:schemeClr val="bg1"/>
              </a:contourClr>
            </a:sp3d>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noAutofit/>
          </a:bodyPr>
          <a:lstStyle>
            <a:lvl1pPr algn="ctr">
              <a:defRPr/>
            </a:lvl1pPr>
          </a:lstStyle>
          <a:p>
            <a:r>
              <a:rPr lang="en-US"/>
              <a:t>Click to edit Master title style</a:t>
            </a:r>
            <a:endParaRPr/>
          </a:p>
        </p:txBody>
      </p:sp>
      <p:sp>
        <p:nvSpPr>
          <p:cNvPr id="3" name="Text Placeholder 2"/>
          <p:cNvSpPr>
            <a:spLocks noGrp="1"/>
          </p:cNvSpPr>
          <p:nvPr>
            <p:ph type="body" idx="1"/>
          </p:nvPr>
        </p:nvSpPr>
        <p:spPr>
          <a:xfrm>
            <a:off x="372035"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011706"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11706" y="1972236"/>
            <a:ext cx="3429000" cy="4174564"/>
          </a:xfrm>
          <a:prstGeom prst="roundRect">
            <a:avLst>
              <a:gd name="adj" fmla="val 2941"/>
            </a:avLst>
          </a:prstGeom>
          <a:noFill/>
          <a:effectLst/>
          <a:scene3d>
            <a:camera prst="orthographicFront"/>
            <a:lightRig rig="soft" dir="t"/>
          </a:scene3d>
          <a:sp3d>
            <a:extrusionClr>
              <a:schemeClr val="bg1"/>
            </a:extrusionClr>
            <a:contourClr>
              <a:schemeClr val="bg1">
                <a:lumMod val="65000"/>
              </a:schemeClr>
            </a:contourClr>
          </a:sp3d>
        </p:spPr>
        <p:txBody>
          <a:bodyPr vert="horz" lIns="91440" tIns="91440" rIns="91440" bIns="91440" rtlCol="0">
            <a:normAutofit/>
            <a:scene3d>
              <a:camera prst="orthographicFront"/>
              <a:lightRig rig="threePt" dir="t"/>
            </a:scene3d>
            <a:sp3d>
              <a:contourClr>
                <a:schemeClr val="bg1"/>
              </a:contourClr>
            </a:sp3d>
          </a:bodyPr>
          <a:lstStyle>
            <a:lvl1pPr algn="l" defTabSz="914400" rtl="0" eaLnBrk="1" latinLnBrk="0" hangingPunct="1">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algn="l" defTabSz="914400" rtl="0" eaLnBrk="1" latinLnBrk="0" hangingPunct="1">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algn="l" defTabSz="914400" rtl="0" eaLnBrk="1" latinLnBrk="0" hangingPunct="1">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r>
              <a:rPr lang="en-US"/>
              <a:t>Septiembre 21 de 2009</a:t>
            </a:r>
            <a:endParaRPr/>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9" name="Slide Number Placeholder 8"/>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r>
              <a:rPr lang="en-US"/>
              <a:t>Septiembre 21 de 2009</a:t>
            </a:r>
            <a:endParaRPr/>
          </a:p>
        </p:txBody>
      </p:sp>
      <p:sp>
        <p:nvSpPr>
          <p:cNvPr id="4" name="Footer Placeholder 3"/>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5" name="Slide Number Placeholder 4"/>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Septiembre 21 de 2009</a:t>
            </a:r>
            <a:endParaRPr/>
          </a:p>
        </p:txBody>
      </p:sp>
      <p:sp>
        <p:nvSpPr>
          <p:cNvPr id="3" name="Footer Placeholder 2"/>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4" name="Slide Number Placeholder 3"/>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624" y="524435"/>
            <a:ext cx="7086600" cy="731838"/>
          </a:xfrm>
          <a:prstGeom prst="rect">
            <a:avLst/>
          </a:prstGeom>
        </p:spPr>
        <p:txBody>
          <a:bodyPr vert="horz" lIns="91440" tIns="45720" rIns="91440" bIns="45720" rtlCol="0" anchor="ctr">
            <a:noAutofit/>
            <a:scene3d>
              <a:camera prst="orthographicFront"/>
              <a:lightRig rig="morning" dir="t">
                <a:rot lat="0" lon="0" rev="2400000"/>
              </a:lightRig>
            </a:scene3d>
            <a:sp3d extrusionH="63500" contourW="6350">
              <a:bevelT w="19050" h="50800" prst="softRound"/>
              <a:contourClr>
                <a:schemeClr val="bg1"/>
              </a:contourClr>
            </a:sp3d>
          </a:bodyPr>
          <a:lstStyle/>
          <a:p>
            <a:r>
              <a:rPr lang="en-US"/>
              <a:t>Click to edit Master title style</a:t>
            </a:r>
            <a:endParaRPr/>
          </a:p>
        </p:txBody>
      </p:sp>
      <p:sp>
        <p:nvSpPr>
          <p:cNvPr id="3" name="Text Placeholder 2"/>
          <p:cNvSpPr>
            <a:spLocks noGrp="1"/>
          </p:cNvSpPr>
          <p:nvPr>
            <p:ph type="body" idx="1"/>
          </p:nvPr>
        </p:nvSpPr>
        <p:spPr>
          <a:xfrm>
            <a:off x="349624" y="1600200"/>
            <a:ext cx="7086600" cy="4525963"/>
          </a:xfrm>
          <a:prstGeom prst="rect">
            <a:avLst/>
          </a:prstGeom>
        </p:spPr>
        <p:txBody>
          <a:bodyPr vert="horz" lIns="91440" tIns="45720" rIns="91440" bIns="45720" rtlCol="0">
            <a:normAutofit/>
            <a:scene3d>
              <a:camera prst="orthographicFront"/>
              <a:lightRig rig="threePt" dir="t"/>
            </a:scene3d>
            <a:sp3d>
              <a:contourClr>
                <a:schemeClr val="bg1"/>
              </a:contourClr>
            </a:sp3d>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rot="16200000">
            <a:off x="7562943" y="4694238"/>
            <a:ext cx="2133600"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l">
              <a:defRPr sz="1800">
                <a:solidFill>
                  <a:schemeClr val="tx2">
                    <a:lumMod val="40000"/>
                    <a:lumOff val="60000"/>
                  </a:schemeClr>
                </a:solidFill>
                <a:effectLst>
                  <a:outerShdw blurRad="50800" dist="12700" dir="2700000" algn="tl" rotWithShape="0">
                    <a:schemeClr val="bg1">
                      <a:alpha val="40000"/>
                    </a:schemeClr>
                  </a:outerShdw>
                </a:effectLst>
              </a:defRPr>
            </a:lvl1pPr>
          </a:lstStyle>
          <a:p>
            <a:r>
              <a:rPr lang="en-US"/>
              <a:t>Septiembre 21 de 2009</a:t>
            </a:r>
            <a:endParaRPr/>
          </a:p>
        </p:txBody>
      </p:sp>
      <p:sp>
        <p:nvSpPr>
          <p:cNvPr id="6" name="Slide Number Placeholder 5"/>
          <p:cNvSpPr>
            <a:spLocks noGrp="1"/>
          </p:cNvSpPr>
          <p:nvPr>
            <p:ph type="sldNum" sz="quarter" idx="4"/>
          </p:nvPr>
        </p:nvSpPr>
        <p:spPr>
          <a:xfrm>
            <a:off x="8041341" y="6181538"/>
            <a:ext cx="806824"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r">
              <a:defRPr sz="4500">
                <a:solidFill>
                  <a:schemeClr val="tx2">
                    <a:lumMod val="40000"/>
                    <a:lumOff val="60000"/>
                  </a:schemeClr>
                </a:solidFill>
                <a:effectLst>
                  <a:outerShdw blurRad="50800" dist="12700" dir="2700000" algn="tl" rotWithShape="0">
                    <a:schemeClr val="bg1">
                      <a:alpha val="40000"/>
                    </a:schemeClr>
                  </a:outerShdw>
                </a:effectLst>
              </a:defRPr>
            </a:lvl1pPr>
          </a:lstStyle>
          <a:p>
            <a:fld id="{D99619C8-A375-448C-891B-9999C6BE8E64}" type="slidenum">
              <a:rPr smtClean="0"/>
              <a:pPr/>
              <a:t>‹nº›</a:t>
            </a:fld>
            <a:endParaRPr/>
          </a:p>
        </p:txBody>
      </p:sp>
      <p:pic>
        <p:nvPicPr>
          <p:cNvPr id="7" name="Picture 6" descr="bevelDivider.png"/>
          <p:cNvPicPr>
            <a:picLocks noChangeAspect="1"/>
          </p:cNvPicPr>
          <p:nvPr/>
        </p:nvPicPr>
        <p:blipFill>
          <a:blip r:embed="rId15"/>
          <a:stretch>
            <a:fillRect/>
          </a:stretch>
        </p:blipFill>
        <p:spPr>
          <a:xfrm>
            <a:off x="7772400" y="0"/>
            <a:ext cx="107156" cy="6858000"/>
          </a:xfrm>
          <a:prstGeom prst="rect">
            <a:avLst/>
          </a:prstGeom>
        </p:spPr>
      </p:pic>
      <p:sp>
        <p:nvSpPr>
          <p:cNvPr id="9" name="Footer Placeholder 7"/>
          <p:cNvSpPr>
            <a:spLocks noGrp="1"/>
          </p:cNvSpPr>
          <p:nvPr>
            <p:ph type="ftr" sz="quarter" idx="3"/>
          </p:nvPr>
        </p:nvSpPr>
        <p:spPr>
          <a:xfrm rot="16200000">
            <a:off x="5769819" y="3208338"/>
            <a:ext cx="5105400" cy="365125"/>
          </a:xfrm>
          <a:prstGeom prst="rect">
            <a:avLst/>
          </a:prstGeo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l" defTabSz="914400" rtl="0" eaLnBrk="1" latinLnBrk="0" hangingPunct="1">
              <a:spcBef>
                <a:spcPts val="2400"/>
              </a:spcBef>
              <a:buClr>
                <a:schemeClr val="tx2"/>
              </a:buClr>
              <a:buSzPct val="100000"/>
              <a:buFont typeface="Wingdings 2" pitchFamily="18" charset="2"/>
              <a:buNone/>
              <a:defRPr kumimoji="0" sz="2200" b="1" i="0" u="none" strike="noStrike" kern="1200" cap="none" spc="0" normalizeH="0" baseline="0">
                <a:ln>
                  <a:noFill/>
                </a:ln>
                <a:solidFill>
                  <a:schemeClr val="tx2">
                    <a:lumMod val="60000"/>
                    <a:lumOff val="40000"/>
                  </a:schemeClr>
                </a:solidFill>
                <a:effectLst>
                  <a:outerShdw blurRad="50800" dist="12700" dir="2700000" algn="tl" rotWithShape="0">
                    <a:schemeClr val="bg1">
                      <a:alpha val="40000"/>
                    </a:schemeClr>
                  </a:outerShdw>
                </a:effectLst>
                <a:uLnTx/>
                <a:uFillTx/>
                <a:latin typeface="+mn-lt"/>
                <a:ea typeface="+mn-ea"/>
                <a:cs typeface="+mn-cs"/>
              </a:defRPr>
            </a:lvl1pPr>
          </a:lstStyle>
          <a:p>
            <a:r>
              <a:rPr lang="en-US"/>
              <a:t>Diego M. Riaño Pachón - MPIMP</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l" defTabSz="914400" rtl="0" eaLnBrk="1" latinLnBrk="0" hangingPunct="1">
        <a:spcBef>
          <a:spcPct val="0"/>
        </a:spcBef>
        <a:buNone/>
        <a:defRPr sz="4600" kern="1200">
          <a:solidFill>
            <a:schemeClr val="tx2"/>
          </a:solidFill>
          <a:effectLst>
            <a:innerShdw blurRad="63500" dist="50800" dir="5400000">
              <a:schemeClr val="bg1">
                <a:alpha val="50000"/>
              </a:schemeClr>
            </a:innerShdw>
          </a:effectLst>
          <a:latin typeface="+mj-lt"/>
          <a:ea typeface="+mj-ea"/>
          <a:cs typeface="+mj-cs"/>
        </a:defRPr>
      </a:lvl1pPr>
    </p:titleStyle>
    <p:bodyStyle>
      <a:lvl1pPr marL="282575" indent="-282575" algn="l" defTabSz="914400" rtl="0" eaLnBrk="1" latinLnBrk="0" hangingPunct="1">
        <a:spcBef>
          <a:spcPts val="2400"/>
        </a:spcBef>
        <a:buClr>
          <a:schemeClr val="tx2"/>
        </a:buClr>
        <a:buSzPct val="100000"/>
        <a:buFont typeface="Wingdings 2" pitchFamily="18" charset="2"/>
        <a:buChar char=""/>
        <a:defRPr sz="2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marL="577850" indent="-295275" algn="l" defTabSz="914400" rtl="0" eaLnBrk="1" latinLnBrk="0" hangingPunct="1">
        <a:spcBef>
          <a:spcPts val="600"/>
        </a:spcBef>
        <a:buClr>
          <a:schemeClr val="tx2">
            <a:lumMod val="60000"/>
            <a:lumOff val="40000"/>
          </a:schemeClr>
        </a:buClr>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marL="860425" indent="-282575" algn="l" defTabSz="914400" rtl="0" eaLnBrk="1" latinLnBrk="0" hangingPunct="1">
        <a:spcBef>
          <a:spcPts val="600"/>
        </a:spcBef>
        <a:buClr>
          <a:schemeClr val="tx2"/>
        </a:buClr>
        <a:buSzPct val="100000"/>
        <a:buFont typeface="Wingdings 2" pitchFamily="18" charset="2"/>
        <a:buChar char=""/>
        <a:defRPr sz="2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marL="1143000" indent="-282575" algn="l" defTabSz="914400" rtl="0" eaLnBrk="1" latinLnBrk="0" hangingPunct="1">
        <a:spcBef>
          <a:spcPts val="600"/>
        </a:spcBef>
        <a:buClr>
          <a:schemeClr val="tx2">
            <a:lumMod val="60000"/>
            <a:lumOff val="40000"/>
          </a:schemeClr>
        </a:buClr>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marL="1425575" indent="-282575" algn="l" defTabSz="914400" rtl="0" eaLnBrk="1" latinLnBrk="0" hangingPunct="1">
        <a:spcBef>
          <a:spcPts val="600"/>
        </a:spcBef>
        <a:buClr>
          <a:schemeClr val="tx2"/>
        </a:buClr>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564880"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534400" y="6260592"/>
            <a:ext cx="609600" cy="521208"/>
          </a:xfrm>
          <a:prstGeom prst="rect">
            <a:avLst/>
          </a:prstGeom>
        </p:spPr>
        <p:txBody>
          <a:bodyPr vert="horz" anchor="ctr"/>
          <a:lstStyle>
            <a:lvl1pPr algn="ctr" eaLnBrk="1" latinLnBrk="0" hangingPunct="1">
              <a:defRPr kumimoji="0" sz="1400" b="1">
                <a:solidFill>
                  <a:srgbClr val="FFFFFF"/>
                </a:solidFill>
              </a:defRPr>
            </a:lvl1pPr>
          </a:lstStyle>
          <a:p>
            <a:fld id="{F9B76065-02A8-2140-ABFF-467A450FC727}" type="slidenum">
              <a:rPr lang="en-US" smtClean="0"/>
              <a:pPr/>
              <a:t>‹nº›</a:t>
            </a:fld>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15.xml"/><Relationship Id="rId4" Type="http://schemas.openxmlformats.org/officeDocument/2006/relationships/image" Target="../media/image88.png"/></Relationships>
</file>

<file path=ppt/slides/_rels/slide1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1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19.xml"/><Relationship Id="rId4" Type="http://schemas.openxmlformats.org/officeDocument/2006/relationships/image" Target="../media/image92.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77.xml"/><Relationship Id="rId1" Type="http://schemas.openxmlformats.org/officeDocument/2006/relationships/slideLayout" Target="../slideLayouts/slideLayout15.xml"/><Relationship Id="rId4" Type="http://schemas.openxmlformats.org/officeDocument/2006/relationships/image" Target="../media/image9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15.xml"/><Relationship Id="rId5" Type="http://schemas.openxmlformats.org/officeDocument/2006/relationships/image" Target="../media/image98.png"/><Relationship Id="rId4" Type="http://schemas.openxmlformats.org/officeDocument/2006/relationships/image" Target="../media/image97.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15.xml"/><Relationship Id="rId4" Type="http://schemas.openxmlformats.org/officeDocument/2006/relationships/image" Target="../media/image100.gi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17.gif"/></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image" Target="../media/image101.wmf"/><Relationship Id="rId7" Type="http://schemas.openxmlformats.org/officeDocument/2006/relationships/image" Target="../media/image103.wmf"/><Relationship Id="rId2" Type="http://schemas.openxmlformats.org/officeDocument/2006/relationships/oleObject" Target="../embeddings/oleObject12.bin"/><Relationship Id="rId1" Type="http://schemas.openxmlformats.org/officeDocument/2006/relationships/slideLayout" Target="../slideLayouts/slideLayout15.xml"/><Relationship Id="rId6" Type="http://schemas.openxmlformats.org/officeDocument/2006/relationships/oleObject" Target="../embeddings/oleObject14.bin"/><Relationship Id="rId5" Type="http://schemas.openxmlformats.org/officeDocument/2006/relationships/image" Target="../media/image102.wmf"/><Relationship Id="rId4" Type="http://schemas.openxmlformats.org/officeDocument/2006/relationships/oleObject" Target="../embeddings/oleObject13.bin"/><Relationship Id="rId9" Type="http://schemas.openxmlformats.org/officeDocument/2006/relationships/image" Target="../media/image104.wmf"/></Relationships>
</file>

<file path=ppt/slides/_rels/slide1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oleObject" Target="../embeddings/oleObject16.bin"/><Relationship Id="rId1" Type="http://schemas.openxmlformats.org/officeDocument/2006/relationships/slideLayout" Target="../slideLayouts/slideLayout15.xml"/></Relationships>
</file>

<file path=ppt/slides/_rels/slide173.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7.wmf"/><Relationship Id="rId2" Type="http://schemas.openxmlformats.org/officeDocument/2006/relationships/oleObject" Target="../embeddings/oleObject17.bin"/><Relationship Id="rId1" Type="http://schemas.openxmlformats.org/officeDocument/2006/relationships/slideLayout" Target="../slideLayouts/slideLayout15.xml"/><Relationship Id="rId6" Type="http://schemas.openxmlformats.org/officeDocument/2006/relationships/oleObject" Target="../embeddings/oleObject19.bin"/><Relationship Id="rId5" Type="http://schemas.openxmlformats.org/officeDocument/2006/relationships/image" Target="../media/image101.wmf"/><Relationship Id="rId4" Type="http://schemas.openxmlformats.org/officeDocument/2006/relationships/oleObject" Target="../embeddings/oleObject18.bin"/></Relationships>
</file>

<file path=ppt/slides/_rels/slide174.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101.wmf"/><Relationship Id="rId7" Type="http://schemas.openxmlformats.org/officeDocument/2006/relationships/image" Target="../media/image103.wmf"/><Relationship Id="rId2" Type="http://schemas.openxmlformats.org/officeDocument/2006/relationships/oleObject" Target="../embeddings/oleObject20.bin"/><Relationship Id="rId1" Type="http://schemas.openxmlformats.org/officeDocument/2006/relationships/slideLayout" Target="../slideLayouts/slideLayout15.xml"/><Relationship Id="rId6" Type="http://schemas.openxmlformats.org/officeDocument/2006/relationships/oleObject" Target="../embeddings/oleObject22.bin"/><Relationship Id="rId5" Type="http://schemas.openxmlformats.org/officeDocument/2006/relationships/image" Target="../media/image102.wmf"/><Relationship Id="rId4" Type="http://schemas.openxmlformats.org/officeDocument/2006/relationships/oleObject" Target="../embeddings/oleObject21.bin"/><Relationship Id="rId9" Type="http://schemas.openxmlformats.org/officeDocument/2006/relationships/image" Target="../media/image104.wmf"/></Relationships>
</file>

<file path=ppt/slides/_rels/slide175.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image" Target="../media/image108.emf"/><Relationship Id="rId7" Type="http://schemas.openxmlformats.org/officeDocument/2006/relationships/image" Target="../media/image103.wmf"/><Relationship Id="rId2" Type="http://schemas.openxmlformats.org/officeDocument/2006/relationships/oleObject" Target="../embeddings/oleObject24.bin"/><Relationship Id="rId1" Type="http://schemas.openxmlformats.org/officeDocument/2006/relationships/slideLayout" Target="../slideLayouts/slideLayout25.xml"/><Relationship Id="rId6" Type="http://schemas.openxmlformats.org/officeDocument/2006/relationships/oleObject" Target="../embeddings/oleObject26.bin"/><Relationship Id="rId5" Type="http://schemas.openxmlformats.org/officeDocument/2006/relationships/image" Target="../media/image102.wmf"/><Relationship Id="rId4" Type="http://schemas.openxmlformats.org/officeDocument/2006/relationships/oleObject" Target="../embeddings/oleObject25.bin"/><Relationship Id="rId9" Type="http://schemas.openxmlformats.org/officeDocument/2006/relationships/image" Target="../media/image104.wmf"/></Relationships>
</file>

<file path=ppt/slides/_rels/slide17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oleObject" Target="../embeddings/oleObject28.bin"/><Relationship Id="rId1" Type="http://schemas.openxmlformats.org/officeDocument/2006/relationships/slideLayout" Target="../slideLayouts/slideLayout2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77.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oleObject" Target="../embeddings/oleObject29.bin"/><Relationship Id="rId1" Type="http://schemas.openxmlformats.org/officeDocument/2006/relationships/slideLayout" Target="../slideLayouts/slideLayout2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0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20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20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5.xml"/></Relationships>
</file>

<file path=ppt/slides/_rels/slide20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5.xml"/></Relationships>
</file>

<file path=ppt/slides/_rels/slide20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5.xml"/></Relationships>
</file>

<file path=ppt/slides/_rels/slide20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1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21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5.xml"/></Relationships>
</file>

<file path=ppt/slides/_rels/slide21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5.xml"/></Relationships>
</file>

<file path=ppt/slides/_rels/slide21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5.xml"/></Relationships>
</file>

<file path=ppt/slides/_rels/slide21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5.xml"/></Relationships>
</file>

<file path=ppt/slides/_rels/slide2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gif"/><Relationship Id="rId1" Type="http://schemas.openxmlformats.org/officeDocument/2006/relationships/slideLayout" Target="../slideLayouts/slideLayout1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DotPlot.xlsx"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http://www.jxxi.com/webstart/app/jdotter-a-java-dot-plot-viewer.jsp"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hyperlink" Target="http://myhits.isb-sib.ch/cgi-bin/dotlet" TargetMode="Externa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mobyle.pasteur.fr/cgi-bin/portal.py"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32.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33.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35.emf"/><Relationship Id="rId5" Type="http://schemas.openxmlformats.org/officeDocument/2006/relationships/oleObject" Target="../embeddings/oleObject4.bin"/><Relationship Id="rId4" Type="http://schemas.openxmlformats.org/officeDocument/2006/relationships/image" Target="../media/image34.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37.emf"/><Relationship Id="rId5" Type="http://schemas.openxmlformats.org/officeDocument/2006/relationships/oleObject" Target="../embeddings/oleObject6.bin"/><Relationship Id="rId4" Type="http://schemas.openxmlformats.org/officeDocument/2006/relationships/image" Target="../media/image36.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38.emf"/></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46.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47.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hyperlink" Target="http://bioinformate.uniandes.edu.co/AlignMan/" TargetMode="Externa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http://www.nature.com/scitable/topicpage/complex-genomes-shotgun-sequencing-609"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49.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hyperlink" Target="http://www.ncbi.nlm.nih.gov/Education/BLASTinfo/BLAST_algorithm.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95.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3696" y="1189049"/>
            <a:ext cx="7162800" cy="990600"/>
          </a:xfrm>
        </p:spPr>
        <p:txBody>
          <a:bodyPr>
            <a:noAutofit/>
          </a:bodyPr>
          <a:lstStyle/>
          <a:p>
            <a:r>
              <a:rPr lang="es-ES_tradnl" sz="6200" b="1" dirty="0" err="1">
                <a:solidFill>
                  <a:srgbClr val="000000"/>
                </a:solidFill>
              </a:rPr>
              <a:t>Genômica</a:t>
            </a:r>
            <a:r>
              <a:rPr lang="es-ES_tradnl" sz="6200" b="1" dirty="0">
                <a:solidFill>
                  <a:srgbClr val="000000"/>
                </a:solidFill>
              </a:rPr>
              <a:t> e Bioinformática</a:t>
            </a:r>
          </a:p>
        </p:txBody>
      </p:sp>
      <p:sp>
        <p:nvSpPr>
          <p:cNvPr id="3" name="Subtitle 2"/>
          <p:cNvSpPr>
            <a:spLocks noGrp="1"/>
          </p:cNvSpPr>
          <p:nvPr>
            <p:ph type="subTitle" idx="1"/>
          </p:nvPr>
        </p:nvSpPr>
        <p:spPr>
          <a:xfrm>
            <a:off x="1981200" y="3581400"/>
            <a:ext cx="7162800" cy="1066800"/>
          </a:xfrm>
        </p:spPr>
        <p:txBody>
          <a:bodyPr>
            <a:normAutofit fontScale="25000" lnSpcReduction="20000"/>
          </a:bodyPr>
          <a:lstStyle/>
          <a:p>
            <a:pPr algn="r"/>
            <a:r>
              <a:rPr lang="es-ES_tradnl" sz="14000" dirty="0">
                <a:solidFill>
                  <a:schemeClr val="tx1"/>
                </a:solidFill>
              </a:rPr>
              <a:t>Diego Mauricio Riaño Pachón</a:t>
            </a:r>
          </a:p>
          <a:p>
            <a:pPr algn="ctr"/>
            <a:r>
              <a:rPr lang="es-ES_tradnl" sz="8000" dirty="0">
                <a:solidFill>
                  <a:schemeClr val="tx1"/>
                </a:solidFill>
              </a:rPr>
              <a:t>diego.riano@cena.usp.br</a:t>
            </a:r>
          </a:p>
        </p:txBody>
      </p:sp>
      <p:sp>
        <p:nvSpPr>
          <p:cNvPr id="5" name="Rectangle 4"/>
          <p:cNvSpPr/>
          <p:nvPr/>
        </p:nvSpPr>
        <p:spPr>
          <a:xfrm>
            <a:off x="2113384" y="2083409"/>
            <a:ext cx="2279791" cy="630942"/>
          </a:xfrm>
          <a:prstGeom prst="rect">
            <a:avLst/>
          </a:prstGeom>
        </p:spPr>
        <p:txBody>
          <a:bodyPr wrap="none">
            <a:spAutoFit/>
          </a:bodyPr>
          <a:lstStyle/>
          <a:p>
            <a:pPr algn="ctr"/>
            <a:r>
              <a:rPr lang="es-ES_tradnl" sz="3500" b="1" dirty="0"/>
              <a:t>CEN5789</a:t>
            </a:r>
          </a:p>
        </p:txBody>
      </p:sp>
      <p:pic>
        <p:nvPicPr>
          <p:cNvPr id="6" name="Imagem 5">
            <a:extLst>
              <a:ext uri="{FF2B5EF4-FFF2-40B4-BE49-F238E27FC236}">
                <a16:creationId xmlns:a16="http://schemas.microsoft.com/office/drawing/2014/main" id="{960ECD8A-33DB-42D6-A50E-8B791590BE4C}"/>
              </a:ext>
            </a:extLst>
          </p:cNvPr>
          <p:cNvPicPr>
            <a:picLocks noChangeAspect="1"/>
          </p:cNvPicPr>
          <p:nvPr/>
        </p:nvPicPr>
        <p:blipFill>
          <a:blip r:embed="rId3"/>
          <a:stretch>
            <a:fillRect/>
          </a:stretch>
        </p:blipFill>
        <p:spPr>
          <a:xfrm>
            <a:off x="7738801" y="5515248"/>
            <a:ext cx="1331083" cy="13310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2800" dirty="0"/>
              <a:t>Comparação de sequencias</a:t>
            </a:r>
            <a:endParaRPr lang="es-ES_tradnl" dirty="0"/>
          </a:p>
        </p:txBody>
      </p:sp>
      <p:sp>
        <p:nvSpPr>
          <p:cNvPr id="3" name="Content Placeholder 2"/>
          <p:cNvSpPr>
            <a:spLocks noGrp="1"/>
          </p:cNvSpPr>
          <p:nvPr>
            <p:ph sz="quarter" idx="1"/>
          </p:nvPr>
        </p:nvSpPr>
        <p:spPr/>
        <p:txBody>
          <a:bodyPr/>
          <a:lstStyle/>
          <a:p>
            <a:r>
              <a:rPr lang="es-ES_tradnl" dirty="0"/>
              <a:t>¿Para qué?</a:t>
            </a:r>
          </a:p>
          <a:p>
            <a:pPr lvl="1"/>
            <a:r>
              <a:rPr lang="pt-BR" dirty="0"/>
              <a:t>Transferir informação funcional desde um gene bem estudado a outro recém sequenciado.</a:t>
            </a:r>
          </a:p>
          <a:p>
            <a:pPr lvl="1"/>
            <a:r>
              <a:rPr lang="pt-BR" dirty="0"/>
              <a:t>Montar sequencias de transcritos e genomas.</a:t>
            </a:r>
          </a:p>
          <a:p>
            <a:pPr lvl="1"/>
            <a:r>
              <a:rPr lang="pt-BR" dirty="0"/>
              <a:t>Identificar características (</a:t>
            </a:r>
            <a:r>
              <a:rPr lang="pt-BR" dirty="0" err="1"/>
              <a:t>features</a:t>
            </a:r>
            <a:r>
              <a:rPr lang="pt-BR" dirty="0"/>
              <a:t>) de sequencias, e.g., bordas entre </a:t>
            </a:r>
            <a:r>
              <a:rPr lang="pt-BR" dirty="0" err="1"/>
              <a:t>exons</a:t>
            </a:r>
            <a:r>
              <a:rPr lang="pt-BR" dirty="0"/>
              <a:t>, entre </a:t>
            </a:r>
            <a:r>
              <a:rPr lang="pt-BR" dirty="0" err="1"/>
              <a:t>exons</a:t>
            </a:r>
            <a:r>
              <a:rPr lang="pt-BR" dirty="0"/>
              <a:t> e </a:t>
            </a:r>
            <a:r>
              <a:rPr lang="pt-BR" dirty="0" err="1"/>
              <a:t>introns</a:t>
            </a:r>
            <a:r>
              <a:rPr lang="pt-BR" dirty="0"/>
              <a:t>, domínios.</a:t>
            </a:r>
          </a:p>
          <a:p>
            <a:pPr lvl="1"/>
            <a:r>
              <a:rPr lang="pt-BR" dirty="0"/>
              <a:t>Identificar regiões conservadas e inferir relaciones evolutivas.</a:t>
            </a:r>
          </a:p>
          <a:p>
            <a:pPr lvl="1"/>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WORD SIZE</a:t>
            </a:r>
            <a:endParaRPr lang="es-ES" dirty="0"/>
          </a:p>
        </p:txBody>
      </p:sp>
      <p:graphicFrame>
        <p:nvGraphicFramePr>
          <p:cNvPr id="5" name="4 Tabla"/>
          <p:cNvGraphicFramePr>
            <a:graphicFrameLocks noGrp="1"/>
          </p:cNvGraphicFramePr>
          <p:nvPr/>
        </p:nvGraphicFramePr>
        <p:xfrm>
          <a:off x="357158" y="1571612"/>
          <a:ext cx="8358247" cy="4486297"/>
        </p:xfrm>
        <a:graphic>
          <a:graphicData uri="http://schemas.openxmlformats.org/drawingml/2006/table">
            <a:tbl>
              <a:tblPr/>
              <a:tblGrid>
                <a:gridCol w="2143140">
                  <a:extLst>
                    <a:ext uri="{9D8B030D-6E8A-4147-A177-3AD203B41FA5}">
                      <a16:colId xmlns:a16="http://schemas.microsoft.com/office/drawing/2014/main" val="20000"/>
                    </a:ext>
                  </a:extLst>
                </a:gridCol>
                <a:gridCol w="4914270">
                  <a:extLst>
                    <a:ext uri="{9D8B030D-6E8A-4147-A177-3AD203B41FA5}">
                      <a16:colId xmlns:a16="http://schemas.microsoft.com/office/drawing/2014/main" val="20001"/>
                    </a:ext>
                  </a:extLst>
                </a:gridCol>
                <a:gridCol w="1300837">
                  <a:extLst>
                    <a:ext uri="{9D8B030D-6E8A-4147-A177-3AD203B41FA5}">
                      <a16:colId xmlns:a16="http://schemas.microsoft.com/office/drawing/2014/main" val="20002"/>
                    </a:ext>
                  </a:extLst>
                </a:gridCol>
              </a:tblGrid>
              <a:tr h="429017">
                <a:tc>
                  <a:txBody>
                    <a:bodyPr/>
                    <a:lstStyle/>
                    <a:p>
                      <a:pPr algn="l" fontAlgn="b"/>
                      <a:endParaRPr lang="es-ES" sz="1100" b="0"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8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ES" sz="1800" b="1" i="0" u="none" strike="noStrike">
                          <a:solidFill>
                            <a:srgbClr val="000000"/>
                          </a:solidFill>
                          <a:latin typeface="Calibri"/>
                        </a:rPr>
                        <a:t>WORD SIZE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8588">
                <a:tc rowSpan="4">
                  <a:txBody>
                    <a:bodyPr/>
                    <a:lstStyle/>
                    <a:p>
                      <a:pPr algn="ctr" fontAlgn="ctr"/>
                      <a:r>
                        <a:rPr lang="es-ES" sz="2800" b="1" i="0" u="none" strike="noStrike">
                          <a:solidFill>
                            <a:srgbClr val="000000"/>
                          </a:solidFill>
                          <a:latin typeface="Calibri"/>
                        </a:rPr>
                        <a:t>BLAST 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b"/>
                      <a:r>
                        <a:rPr lang="es-ES" sz="2200" b="0" i="0" u="none" strike="noStrike">
                          <a:solidFill>
                            <a:srgbClr val="000000"/>
                          </a:solidFill>
                          <a:latin typeface="Calibri"/>
                        </a:rPr>
                        <a:t>Highly similar sequences (megablast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a:solidFill>
                            <a:srgbClr val="000000"/>
                          </a:solidFill>
                          <a:latin typeface="Calibri"/>
                        </a:rPr>
                        <a:t>16,18,20,24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588">
                <a:tc vMerge="1">
                  <a:txBody>
                    <a:bodyPr/>
                    <a:lstStyle/>
                    <a:p>
                      <a:endParaRPr lang="es-ES"/>
                    </a:p>
                  </a:txBody>
                  <a:tcPr/>
                </a:tc>
                <a:tc vMerge="1">
                  <a:txBody>
                    <a:bodyPr/>
                    <a:lstStyle/>
                    <a:p>
                      <a:endParaRPr lang="es-ES"/>
                    </a:p>
                  </a:txBody>
                  <a:tcPr/>
                </a:tc>
                <a:tc>
                  <a:txBody>
                    <a:bodyPr/>
                    <a:lstStyle/>
                    <a:p>
                      <a:pPr algn="ctr" fontAlgn="b"/>
                      <a:r>
                        <a:rPr lang="es-ES" sz="1800" b="1" i="0" u="none" strike="noStrike">
                          <a:solidFill>
                            <a:srgbClr val="000000"/>
                          </a:solidFill>
                          <a:latin typeface="Calibri"/>
                        </a:rPr>
                        <a:t>28,32,48,64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17176">
                <a:tc vMerge="1">
                  <a:txBody>
                    <a:bodyPr/>
                    <a:lstStyle/>
                    <a:p>
                      <a:endParaRPr lang="es-ES"/>
                    </a:p>
                  </a:txBody>
                  <a:tcPr/>
                </a:tc>
                <a:tc>
                  <a:txBody>
                    <a:bodyPr/>
                    <a:lstStyle/>
                    <a:p>
                      <a:pPr algn="l" fontAlgn="b"/>
                      <a:r>
                        <a:rPr lang="es-ES" sz="2200" b="0" i="0" u="none" strike="noStrike">
                          <a:solidFill>
                            <a:srgbClr val="000000"/>
                          </a:solidFill>
                          <a:latin typeface="Calibri"/>
                        </a:rPr>
                        <a:t>More dissimilar sequences (discontiguous megablast)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a:solidFill>
                            <a:srgbClr val="000000"/>
                          </a:solidFill>
                          <a:latin typeface="Calibri"/>
                        </a:rPr>
                        <a:t>11,12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7606">
                <a:tc vMerge="1">
                  <a:txBody>
                    <a:bodyPr/>
                    <a:lstStyle/>
                    <a:p>
                      <a:endParaRPr lang="es-ES"/>
                    </a:p>
                  </a:txBody>
                  <a:tcPr/>
                </a:tc>
                <a:tc>
                  <a:txBody>
                    <a:bodyPr/>
                    <a:lstStyle/>
                    <a:p>
                      <a:pPr algn="l" fontAlgn="b"/>
                      <a:r>
                        <a:rPr lang="es-ES" sz="2200" b="0" i="0" u="none" strike="noStrike" dirty="0" err="1">
                          <a:solidFill>
                            <a:srgbClr val="000000"/>
                          </a:solidFill>
                          <a:latin typeface="Calibri"/>
                        </a:rPr>
                        <a:t>Somewhat</a:t>
                      </a:r>
                      <a:r>
                        <a:rPr lang="es-ES" sz="2200" b="0" i="0" u="none" strike="noStrike" dirty="0">
                          <a:solidFill>
                            <a:srgbClr val="000000"/>
                          </a:solidFill>
                          <a:latin typeface="Calibri"/>
                        </a:rPr>
                        <a:t> similar </a:t>
                      </a:r>
                      <a:r>
                        <a:rPr lang="es-ES" sz="2200" b="0" i="0" u="none" strike="noStrike" dirty="0" err="1">
                          <a:solidFill>
                            <a:srgbClr val="000000"/>
                          </a:solidFill>
                          <a:latin typeface="Calibri"/>
                        </a:rPr>
                        <a:t>sequences</a:t>
                      </a:r>
                      <a:r>
                        <a:rPr lang="es-ES" sz="2200" b="0" i="0" u="none" strike="noStrike" dirty="0">
                          <a:solidFill>
                            <a:srgbClr val="000000"/>
                          </a:solidFill>
                          <a:latin typeface="Calibri"/>
                        </a:rPr>
                        <a:t> (</a:t>
                      </a:r>
                      <a:r>
                        <a:rPr lang="es-ES" sz="2200" b="0" i="0" u="none" strike="noStrike" dirty="0" err="1">
                          <a:solidFill>
                            <a:srgbClr val="000000"/>
                          </a:solidFill>
                          <a:latin typeface="Calibri"/>
                        </a:rPr>
                        <a:t>BLASTn</a:t>
                      </a:r>
                      <a:r>
                        <a:rPr lang="es-ES" sz="2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800" b="1" i="0" u="none" strike="noStrike">
                          <a:solidFill>
                            <a:srgbClr val="000000"/>
                          </a:solidFill>
                          <a:latin typeface="Calibri"/>
                        </a:rPr>
                        <a:t>7,11,15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8588">
                <a:tc rowSpan="3">
                  <a:txBody>
                    <a:bodyPr/>
                    <a:lstStyle/>
                    <a:p>
                      <a:pPr algn="ctr" fontAlgn="ctr"/>
                      <a:r>
                        <a:rPr lang="es-ES" sz="2800" b="1" i="0" u="none" strike="noStrike" dirty="0">
                          <a:solidFill>
                            <a:srgbClr val="000000"/>
                          </a:solidFill>
                          <a:latin typeface="Calibri"/>
                        </a:rPr>
                        <a:t>BLAST 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2200" b="0" i="0" u="none" strike="noStrike" dirty="0" err="1">
                          <a:solidFill>
                            <a:srgbClr val="000000"/>
                          </a:solidFill>
                          <a:latin typeface="Calibri"/>
                        </a:rPr>
                        <a:t>BLASTp</a:t>
                      </a:r>
                      <a:r>
                        <a:rPr lang="es-ES" sz="2200" b="0" i="0" u="none" strike="noStrike" dirty="0">
                          <a:solidFill>
                            <a:srgbClr val="000000"/>
                          </a:solidFill>
                          <a:latin typeface="Calibri"/>
                        </a:rPr>
                        <a:t> (</a:t>
                      </a:r>
                      <a:r>
                        <a:rPr lang="es-ES" sz="2200" b="0" i="0" u="none" strike="noStrike" dirty="0" err="1">
                          <a:solidFill>
                            <a:srgbClr val="000000"/>
                          </a:solidFill>
                          <a:latin typeface="Calibri"/>
                        </a:rPr>
                        <a:t>protein-protein</a:t>
                      </a:r>
                      <a:r>
                        <a:rPr lang="es-ES" sz="2200" b="0" i="0" u="none" strike="noStrike" dirty="0">
                          <a:solidFill>
                            <a:srgbClr val="000000"/>
                          </a:solidFill>
                          <a:latin typeface="Calibri"/>
                        </a:rPr>
                        <a:t> BLAST)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a:solidFill>
                            <a:srgbClr val="000000"/>
                          </a:solidFill>
                          <a:latin typeface="Calibri"/>
                        </a:rPr>
                        <a:t>2,3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17176">
                <a:tc vMerge="1">
                  <a:txBody>
                    <a:bodyPr/>
                    <a:lstStyle/>
                    <a:p>
                      <a:endParaRPr lang="es-ES"/>
                    </a:p>
                  </a:txBody>
                  <a:tcPr/>
                </a:tc>
                <a:tc>
                  <a:txBody>
                    <a:bodyPr/>
                    <a:lstStyle/>
                    <a:p>
                      <a:pPr algn="l" fontAlgn="b"/>
                      <a:r>
                        <a:rPr lang="es-ES" sz="2200" b="0" i="0" u="none" strike="noStrike">
                          <a:solidFill>
                            <a:srgbClr val="000000"/>
                          </a:solidFill>
                          <a:latin typeface="Calibri"/>
                        </a:rPr>
                        <a:t>PSI-BLAST (Position-Specific Iterated BLAST)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a:solidFill>
                            <a:srgbClr val="000000"/>
                          </a:solidFill>
                          <a:latin typeface="Calibri"/>
                        </a:rPr>
                        <a:t>2,3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9558">
                <a:tc vMerge="1">
                  <a:txBody>
                    <a:bodyPr/>
                    <a:lstStyle/>
                    <a:p>
                      <a:endParaRPr lang="es-ES"/>
                    </a:p>
                  </a:txBody>
                  <a:tcPr/>
                </a:tc>
                <a:tc>
                  <a:txBody>
                    <a:bodyPr/>
                    <a:lstStyle/>
                    <a:p>
                      <a:pPr algn="l" fontAlgn="b"/>
                      <a:r>
                        <a:rPr lang="es-ES" sz="2200" b="0" i="0" u="none" strike="noStrike" dirty="0">
                          <a:solidFill>
                            <a:srgbClr val="000000"/>
                          </a:solidFill>
                          <a:latin typeface="Calibri"/>
                        </a:rPr>
                        <a:t>PHI-BLAST (</a:t>
                      </a:r>
                      <a:r>
                        <a:rPr lang="es-ES" sz="2200" b="0" i="0" u="none" strike="noStrike" dirty="0" err="1">
                          <a:solidFill>
                            <a:srgbClr val="000000"/>
                          </a:solidFill>
                          <a:latin typeface="Calibri"/>
                        </a:rPr>
                        <a:t>Pattern</a:t>
                      </a:r>
                      <a:r>
                        <a:rPr lang="es-ES" sz="2200" b="0" i="0" u="none" strike="noStrike" dirty="0">
                          <a:solidFill>
                            <a:srgbClr val="000000"/>
                          </a:solidFill>
                          <a:latin typeface="Calibri"/>
                        </a:rPr>
                        <a:t> Hit </a:t>
                      </a:r>
                      <a:r>
                        <a:rPr lang="es-ES" sz="2200" b="0" i="0" u="none" strike="noStrike" dirty="0" err="1">
                          <a:solidFill>
                            <a:srgbClr val="000000"/>
                          </a:solidFill>
                          <a:latin typeface="Calibri"/>
                        </a:rPr>
                        <a:t>Initiated</a:t>
                      </a:r>
                      <a:r>
                        <a:rPr lang="es-ES" sz="2200" b="0" i="0" u="none" strike="noStrike" dirty="0">
                          <a:solidFill>
                            <a:srgbClr val="000000"/>
                          </a:solidFill>
                          <a:latin typeface="Calibri"/>
                        </a:rPr>
                        <a:t> BLAST)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800" b="1" i="0" u="none" strike="noStrike" dirty="0">
                          <a:solidFill>
                            <a:srgbClr val="000000"/>
                          </a:solidFill>
                          <a:latin typeface="Calibri"/>
                        </a:rPr>
                        <a:t>2,3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SCORING PARAMETERS </a:t>
            </a:r>
            <a:r>
              <a:rPr lang="es-CO" dirty="0" err="1"/>
              <a:t>BLASTn</a:t>
            </a:r>
            <a:endParaRPr lang="es-ES" dirty="0"/>
          </a:p>
        </p:txBody>
      </p:sp>
      <p:pic>
        <p:nvPicPr>
          <p:cNvPr id="25602" name="Picture 2"/>
          <p:cNvPicPr>
            <a:picLocks noGrp="1" noChangeAspect="1" noChangeArrowheads="1"/>
          </p:cNvPicPr>
          <p:nvPr>
            <p:ph idx="1"/>
          </p:nvPr>
        </p:nvPicPr>
        <p:blipFill>
          <a:blip r:embed="rId2"/>
          <a:srcRect/>
          <a:stretch>
            <a:fillRect/>
          </a:stretch>
        </p:blipFill>
        <p:spPr bwMode="auto">
          <a:xfrm>
            <a:off x="428596" y="1643050"/>
            <a:ext cx="8372714" cy="4000528"/>
          </a:xfrm>
          <a:prstGeom prst="rect">
            <a:avLst/>
          </a:prstGeom>
          <a:noFill/>
          <a:ln w="9525">
            <a:noFill/>
            <a:miter lim="800000"/>
            <a:headEnd/>
            <a:tailEnd/>
          </a:ln>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SCORING PARAMETERS BLASTP</a:t>
            </a:r>
            <a:endParaRPr lang="es-ES" dirty="0"/>
          </a:p>
        </p:txBody>
      </p:sp>
      <p:pic>
        <p:nvPicPr>
          <p:cNvPr id="24577" name="Picture 1"/>
          <p:cNvPicPr>
            <a:picLocks noGrp="1" noChangeAspect="1" noChangeArrowheads="1"/>
          </p:cNvPicPr>
          <p:nvPr>
            <p:ph idx="1"/>
          </p:nvPr>
        </p:nvPicPr>
        <p:blipFill>
          <a:blip r:embed="rId2"/>
          <a:srcRect/>
          <a:stretch>
            <a:fillRect/>
          </a:stretch>
        </p:blipFill>
        <p:spPr bwMode="auto">
          <a:xfrm>
            <a:off x="357158" y="1643050"/>
            <a:ext cx="8525830" cy="3571900"/>
          </a:xfrm>
          <a:prstGeom prst="rect">
            <a:avLst/>
          </a:prstGeom>
          <a:noFill/>
          <a:ln w="9525">
            <a:noFill/>
            <a:miter lim="800000"/>
            <a:headEnd/>
            <a:tailEnd/>
          </a:ln>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fontAlgn="auto">
              <a:spcAft>
                <a:spcPts val="0"/>
              </a:spcAft>
              <a:defRPr/>
            </a:pPr>
            <a:r>
              <a:rPr lang="es-ES" dirty="0"/>
              <a:t>COMPARACION DE DOS SECUENCIAS</a:t>
            </a:r>
          </a:p>
        </p:txBody>
      </p:sp>
      <p:pic>
        <p:nvPicPr>
          <p:cNvPr id="8195" name="Picture 2"/>
          <p:cNvPicPr>
            <a:picLocks noGrp="1" noChangeAspect="1" noChangeArrowheads="1"/>
          </p:cNvPicPr>
          <p:nvPr>
            <p:ph idx="1"/>
          </p:nvPr>
        </p:nvPicPr>
        <p:blipFill>
          <a:blip r:embed="rId2"/>
          <a:srcRect/>
          <a:stretch>
            <a:fillRect/>
          </a:stretch>
        </p:blipFill>
        <p:spPr>
          <a:xfrm>
            <a:off x="214313" y="1428750"/>
            <a:ext cx="8929687" cy="4929188"/>
          </a:xfr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FILTROS Y MASCARAS</a:t>
            </a:r>
            <a:endParaRPr lang="es-ES" dirty="0"/>
          </a:p>
        </p:txBody>
      </p:sp>
      <p:pic>
        <p:nvPicPr>
          <p:cNvPr id="45058" name="Picture 2"/>
          <p:cNvPicPr>
            <a:picLocks noGrp="1" noChangeAspect="1" noChangeArrowheads="1"/>
          </p:cNvPicPr>
          <p:nvPr>
            <p:ph idx="1"/>
          </p:nvPr>
        </p:nvPicPr>
        <p:blipFill>
          <a:blip r:embed="rId2"/>
          <a:srcRect/>
          <a:stretch>
            <a:fillRect/>
          </a:stretch>
        </p:blipFill>
        <p:spPr bwMode="auto">
          <a:xfrm>
            <a:off x="0" y="1714488"/>
            <a:ext cx="9144000" cy="3384044"/>
          </a:xfrm>
          <a:prstGeom prst="rect">
            <a:avLst/>
          </a:prstGeom>
          <a:noFill/>
          <a:ln w="9525">
            <a:noFill/>
            <a:miter lim="800000"/>
            <a:headEnd/>
            <a:tailEnd/>
          </a:ln>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FILTROS Y MASCARAS</a:t>
            </a:r>
            <a:endParaRPr lang="es-ES" dirty="0"/>
          </a:p>
        </p:txBody>
      </p:sp>
      <p:sp>
        <p:nvSpPr>
          <p:cNvPr id="4" name="3 Marcador de contenido"/>
          <p:cNvSpPr txBox="1">
            <a:spLocks noGrp="1"/>
          </p:cNvSpPr>
          <p:nvPr>
            <p:ph idx="1"/>
          </p:nvPr>
        </p:nvSpPr>
        <p:spPr>
          <a:xfrm>
            <a:off x="0" y="1600200"/>
            <a:ext cx="9144000" cy="5312223"/>
          </a:xfrm>
          <a:prstGeom prst="rect">
            <a:avLst/>
          </a:prstGeom>
          <a:noFill/>
        </p:spPr>
        <p:txBody>
          <a:bodyPr wrap="square" rtlCol="0">
            <a:spAutoFit/>
          </a:bodyPr>
          <a:lstStyle/>
          <a:p>
            <a:r>
              <a:rPr lang="es-CO" b="1" dirty="0"/>
              <a:t>Low complexity </a:t>
            </a:r>
            <a:r>
              <a:rPr lang="es-CO" b="1" dirty="0" err="1"/>
              <a:t>regions</a:t>
            </a:r>
            <a:r>
              <a:rPr lang="es-CO" b="1" dirty="0"/>
              <a:t> </a:t>
            </a:r>
            <a:r>
              <a:rPr lang="es-CO" dirty="0"/>
              <a:t>enmascara segmentos de la secuencia problema que posean baja complejidad en </a:t>
            </a:r>
            <a:r>
              <a:rPr lang="es-CO" dirty="0" err="1"/>
              <a:t>composicion</a:t>
            </a:r>
            <a:r>
              <a:rPr lang="es-CO" dirty="0"/>
              <a:t> de acuerdo por SEG o DUST</a:t>
            </a:r>
          </a:p>
          <a:p>
            <a:r>
              <a:rPr lang="es-CO" b="1" dirty="0" err="1"/>
              <a:t>Species</a:t>
            </a:r>
            <a:r>
              <a:rPr lang="es-CO" b="1" dirty="0"/>
              <a:t> </a:t>
            </a:r>
            <a:r>
              <a:rPr lang="es-CO" b="1" dirty="0" err="1"/>
              <a:t>specific</a:t>
            </a:r>
            <a:r>
              <a:rPr lang="es-CO" b="1" dirty="0"/>
              <a:t> </a:t>
            </a:r>
            <a:r>
              <a:rPr lang="en-US" dirty="0" err="1"/>
              <a:t>Enmascara</a:t>
            </a:r>
            <a:r>
              <a:rPr lang="en-US" dirty="0"/>
              <a:t> </a:t>
            </a:r>
            <a:r>
              <a:rPr lang="en-US" dirty="0" err="1"/>
              <a:t>repeticiones</a:t>
            </a:r>
            <a:r>
              <a:rPr lang="en-US" dirty="0"/>
              <a:t> (LINE's, SINE's </a:t>
            </a:r>
            <a:r>
              <a:rPr lang="en-US" sz="1800" dirty="0"/>
              <a:t>short and long interspersed </a:t>
            </a:r>
            <a:r>
              <a:rPr lang="en-US" sz="1800" dirty="0" err="1"/>
              <a:t>retrotransposable</a:t>
            </a:r>
            <a:r>
              <a:rPr lang="en-US" sz="1800" dirty="0"/>
              <a:t> elements</a:t>
            </a:r>
            <a:r>
              <a:rPr lang="en-US" dirty="0"/>
              <a:t>, y </a:t>
            </a:r>
            <a:r>
              <a:rPr lang="en-US" dirty="0" err="1"/>
              <a:t>repeticiones</a:t>
            </a:r>
            <a:r>
              <a:rPr lang="en-US" dirty="0"/>
              <a:t> </a:t>
            </a:r>
            <a:r>
              <a:rPr lang="en-US" dirty="0" err="1"/>
              <a:t>retrovirales</a:t>
            </a:r>
            <a:r>
              <a:rPr lang="en-US" dirty="0"/>
              <a:t>)  y </a:t>
            </a:r>
            <a:r>
              <a:rPr lang="en-US" dirty="0" err="1"/>
              <a:t>es</a:t>
            </a:r>
            <a:r>
              <a:rPr lang="en-US" dirty="0"/>
              <a:t> </a:t>
            </a:r>
            <a:r>
              <a:rPr lang="en-US" dirty="0" err="1"/>
              <a:t>util</a:t>
            </a:r>
            <a:r>
              <a:rPr lang="en-US" dirty="0"/>
              <a:t> </a:t>
            </a:r>
            <a:r>
              <a:rPr lang="en-US" dirty="0" err="1"/>
              <a:t>para</a:t>
            </a:r>
            <a:r>
              <a:rPr lang="en-US" dirty="0"/>
              <a:t> secuencias </a:t>
            </a:r>
            <a:r>
              <a:rPr lang="en-US" dirty="0" err="1"/>
              <a:t>humanas</a:t>
            </a:r>
            <a:r>
              <a:rPr lang="en-US" dirty="0"/>
              <a:t> </a:t>
            </a:r>
            <a:r>
              <a:rPr lang="en-US" dirty="0" err="1"/>
              <a:t>que</a:t>
            </a:r>
            <a:r>
              <a:rPr lang="en-US" dirty="0"/>
              <a:t> </a:t>
            </a:r>
            <a:r>
              <a:rPr lang="en-US" dirty="0" err="1"/>
              <a:t>puedan</a:t>
            </a:r>
            <a:r>
              <a:rPr lang="en-US" dirty="0"/>
              <a:t> </a:t>
            </a:r>
            <a:r>
              <a:rPr lang="en-US" dirty="0" err="1"/>
              <a:t>contener</a:t>
            </a:r>
            <a:r>
              <a:rPr lang="en-US" dirty="0"/>
              <a:t> </a:t>
            </a:r>
            <a:r>
              <a:rPr lang="en-US" dirty="0" err="1"/>
              <a:t>esas</a:t>
            </a:r>
            <a:r>
              <a:rPr lang="en-US" dirty="0"/>
              <a:t> </a:t>
            </a:r>
            <a:r>
              <a:rPr lang="en-US" dirty="0" err="1"/>
              <a:t>repeticiones</a:t>
            </a:r>
            <a:endParaRPr lang="es-CO" dirty="0"/>
          </a:p>
          <a:p>
            <a:endParaRPr lang="es-CO" dirty="0"/>
          </a:p>
          <a:p>
            <a:r>
              <a:rPr lang="es-CO" b="1" dirty="0" err="1"/>
              <a:t>Mask</a:t>
            </a:r>
            <a:r>
              <a:rPr lang="es-CO" b="1" dirty="0"/>
              <a:t> </a:t>
            </a:r>
            <a:r>
              <a:rPr lang="es-CO" b="1" dirty="0" err="1"/>
              <a:t>lower</a:t>
            </a:r>
            <a:r>
              <a:rPr lang="es-CO" b="1" dirty="0"/>
              <a:t> case </a:t>
            </a:r>
            <a:r>
              <a:rPr lang="es-CO" b="1" dirty="0" err="1"/>
              <a:t>letters</a:t>
            </a:r>
            <a:endParaRPr lang="es-ES" b="1"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500034" y="746827"/>
          <a:ext cx="8143932" cy="6270137"/>
        </p:xfrm>
        <a:graphic>
          <a:graphicData uri="http://schemas.openxmlformats.org/drawingml/2006/table">
            <a:tbl>
              <a:tblPr>
                <a:tableStyleId>{5940675A-B579-460E-94D1-54222C63F5DA}</a:tableStyleId>
              </a:tblPr>
              <a:tblGrid>
                <a:gridCol w="488635">
                  <a:extLst>
                    <a:ext uri="{9D8B030D-6E8A-4147-A177-3AD203B41FA5}">
                      <a16:colId xmlns:a16="http://schemas.microsoft.com/office/drawing/2014/main" val="20000"/>
                    </a:ext>
                  </a:extLst>
                </a:gridCol>
                <a:gridCol w="7655297">
                  <a:extLst>
                    <a:ext uri="{9D8B030D-6E8A-4147-A177-3AD203B41FA5}">
                      <a16:colId xmlns:a16="http://schemas.microsoft.com/office/drawing/2014/main" val="20001"/>
                    </a:ext>
                  </a:extLst>
                </a:gridCol>
              </a:tblGrid>
              <a:tr h="566046">
                <a:tc gridSpan="2">
                  <a:txBody>
                    <a:bodyPr/>
                    <a:lstStyle/>
                    <a:p>
                      <a:pPr algn="ctr"/>
                      <a:r>
                        <a:rPr lang="es-CO" sz="2000" dirty="0"/>
                        <a:t>OTROS</a:t>
                      </a:r>
                      <a:r>
                        <a:rPr lang="es-CO" sz="2000" baseline="0" dirty="0"/>
                        <a:t> PARAMETROS QUE PUEDEN SER MODIFICADOS CON CIERTAS RESTRICCIONES</a:t>
                      </a:r>
                      <a:endParaRPr lang="es-ES" sz="2000" dirty="0"/>
                    </a:p>
                  </a:txBody>
                  <a:tcPr marL="0" marR="0" marT="0" marB="0" anchor="ctr">
                    <a:lnL w="12700" cmpd="sng">
                      <a:noFill/>
                    </a:lnL>
                    <a:lnR w="12700" cmpd="sng">
                      <a:noFill/>
                    </a:lnR>
                    <a:lnT w="12700" cmpd="sng">
                      <a:noFill/>
                    </a:lnT>
                  </a:tcPr>
                </a:tc>
                <a:tc hMerge="1">
                  <a:txBody>
                    <a:bodyPr/>
                    <a:lstStyle/>
                    <a:p>
                      <a:pPr algn="ctr"/>
                      <a:endParaRPr lang="es-ES" sz="2000" dirty="0"/>
                    </a:p>
                  </a:txBody>
                  <a:tcPr marL="63500" marR="63500" marT="31750" marB="31750"/>
                </a:tc>
                <a:extLst>
                  <a:ext uri="{0D108BD9-81ED-4DB2-BD59-A6C34878D82A}">
                    <a16:rowId xmlns:a16="http://schemas.microsoft.com/office/drawing/2014/main" val="10000"/>
                  </a:ext>
                </a:extLst>
              </a:tr>
              <a:tr h="242591">
                <a:tc gridSpan="2">
                  <a:txBody>
                    <a:bodyPr/>
                    <a:lstStyle/>
                    <a:p>
                      <a:pPr algn="ctr"/>
                      <a:r>
                        <a:rPr lang="en-US" sz="2000" dirty="0"/>
                        <a:t>Accepted Parameters for Other Advanced Field</a:t>
                      </a:r>
                      <a:endParaRPr lang="en-US" sz="2000" b="1" dirty="0">
                        <a:solidFill>
                          <a:srgbClr val="000000"/>
                        </a:solidFill>
                      </a:endParaRPr>
                    </a:p>
                  </a:txBody>
                  <a:tcPr marL="0" marR="0" marT="0" marB="0" anchor="ctr"/>
                </a:tc>
                <a:tc hMerge="1">
                  <a:txBody>
                    <a:bodyPr/>
                    <a:lstStyle/>
                    <a:p>
                      <a:endParaRPr lang="es-ES"/>
                    </a:p>
                  </a:txBody>
                  <a:tcPr/>
                </a:tc>
                <a:extLst>
                  <a:ext uri="{0D108BD9-81ED-4DB2-BD59-A6C34878D82A}">
                    <a16:rowId xmlns:a16="http://schemas.microsoft.com/office/drawing/2014/main" val="10001"/>
                  </a:ext>
                </a:extLst>
              </a:tr>
              <a:tr h="485182">
                <a:tc>
                  <a:txBody>
                    <a:bodyPr/>
                    <a:lstStyle/>
                    <a:p>
                      <a:pPr algn="ctr"/>
                      <a:r>
                        <a:rPr lang="es-ES" sz="2000"/>
                        <a:t>-G</a:t>
                      </a:r>
                      <a:endParaRPr lang="es-ES" sz="2000">
                        <a:solidFill>
                          <a:srgbClr val="000000"/>
                        </a:solidFill>
                      </a:endParaRPr>
                    </a:p>
                  </a:txBody>
                  <a:tcPr marL="0" marR="0" marT="0" marB="0" anchor="ctr"/>
                </a:tc>
                <a:tc>
                  <a:txBody>
                    <a:bodyPr/>
                    <a:lstStyle/>
                    <a:p>
                      <a:pPr algn="ctr"/>
                      <a:r>
                        <a:rPr lang="en-US" sz="2000" dirty="0"/>
                        <a:t>Cost to open gap [Integer]: default = 5 for nucleotides/ 11 for proteins</a:t>
                      </a:r>
                      <a:endParaRPr lang="en-US" sz="2000" dirty="0">
                        <a:solidFill>
                          <a:srgbClr val="000000"/>
                        </a:solidFill>
                      </a:endParaRPr>
                    </a:p>
                  </a:txBody>
                  <a:tcPr marL="0" marR="0" marT="0" marB="0" anchor="ctr"/>
                </a:tc>
                <a:extLst>
                  <a:ext uri="{0D108BD9-81ED-4DB2-BD59-A6C34878D82A}">
                    <a16:rowId xmlns:a16="http://schemas.microsoft.com/office/drawing/2014/main" val="10002"/>
                  </a:ext>
                </a:extLst>
              </a:tr>
              <a:tr h="485182">
                <a:tc>
                  <a:txBody>
                    <a:bodyPr/>
                    <a:lstStyle/>
                    <a:p>
                      <a:pPr algn="ctr"/>
                      <a:r>
                        <a:rPr lang="es-ES" sz="2000"/>
                        <a:t>-E</a:t>
                      </a:r>
                      <a:endParaRPr lang="es-ES" sz="2000">
                        <a:solidFill>
                          <a:srgbClr val="000000"/>
                        </a:solidFill>
                      </a:endParaRPr>
                    </a:p>
                  </a:txBody>
                  <a:tcPr marL="0" marR="0" marT="0" marB="0" anchor="ctr"/>
                </a:tc>
                <a:tc>
                  <a:txBody>
                    <a:bodyPr/>
                    <a:lstStyle/>
                    <a:p>
                      <a:pPr algn="ctr"/>
                      <a:r>
                        <a:rPr lang="en-US" sz="2000" dirty="0"/>
                        <a:t>Cost to extend gap [Integer]: default = 2 for nucleotides/ 1 for proteins</a:t>
                      </a:r>
                      <a:endParaRPr lang="en-US" sz="2000" dirty="0">
                        <a:solidFill>
                          <a:srgbClr val="000000"/>
                        </a:solidFill>
                      </a:endParaRPr>
                    </a:p>
                  </a:txBody>
                  <a:tcPr marL="0" marR="0" marT="0" marB="0" anchor="ctr"/>
                </a:tc>
                <a:extLst>
                  <a:ext uri="{0D108BD9-81ED-4DB2-BD59-A6C34878D82A}">
                    <a16:rowId xmlns:a16="http://schemas.microsoft.com/office/drawing/2014/main" val="10003"/>
                  </a:ext>
                </a:extLst>
              </a:tr>
              <a:tr h="485182">
                <a:tc>
                  <a:txBody>
                    <a:bodyPr/>
                    <a:lstStyle/>
                    <a:p>
                      <a:pPr algn="ctr"/>
                      <a:r>
                        <a:rPr lang="es-ES" sz="2000"/>
                        <a:t>-q</a:t>
                      </a:r>
                      <a:endParaRPr lang="es-ES" sz="2000">
                        <a:solidFill>
                          <a:srgbClr val="000000"/>
                        </a:solidFill>
                      </a:endParaRPr>
                    </a:p>
                  </a:txBody>
                  <a:tcPr marL="0" marR="0" marT="0" marB="0" anchor="ctr"/>
                </a:tc>
                <a:tc>
                  <a:txBody>
                    <a:bodyPr/>
                    <a:lstStyle/>
                    <a:p>
                      <a:pPr algn="ctr"/>
                      <a:r>
                        <a:rPr lang="en-US" sz="2000" dirty="0"/>
                        <a:t>Penalty for nucleotide mismatch [Integer]: default = -3</a:t>
                      </a:r>
                      <a:endParaRPr lang="en-US" sz="2000" dirty="0">
                        <a:solidFill>
                          <a:srgbClr val="000000"/>
                        </a:solidFill>
                      </a:endParaRPr>
                    </a:p>
                  </a:txBody>
                  <a:tcPr marL="0" marR="0" marT="0" marB="0" anchor="ctr"/>
                </a:tc>
                <a:extLst>
                  <a:ext uri="{0D108BD9-81ED-4DB2-BD59-A6C34878D82A}">
                    <a16:rowId xmlns:a16="http://schemas.microsoft.com/office/drawing/2014/main" val="10004"/>
                  </a:ext>
                </a:extLst>
              </a:tr>
              <a:tr h="485182">
                <a:tc>
                  <a:txBody>
                    <a:bodyPr/>
                    <a:lstStyle/>
                    <a:p>
                      <a:pPr algn="ctr"/>
                      <a:r>
                        <a:rPr lang="es-ES" sz="2000"/>
                        <a:t>-r</a:t>
                      </a:r>
                      <a:endParaRPr lang="es-ES" sz="2000">
                        <a:solidFill>
                          <a:srgbClr val="000000"/>
                        </a:solidFill>
                      </a:endParaRPr>
                    </a:p>
                  </a:txBody>
                  <a:tcPr marL="0" marR="0" marT="0" marB="0" anchor="ctr"/>
                </a:tc>
                <a:tc>
                  <a:txBody>
                    <a:bodyPr/>
                    <a:lstStyle/>
                    <a:p>
                      <a:pPr algn="ctr"/>
                      <a:r>
                        <a:rPr lang="en-US" sz="2000" dirty="0"/>
                        <a:t>reward for nucleotide match [Integer]: default = 1</a:t>
                      </a:r>
                      <a:endParaRPr lang="en-US" sz="2000" dirty="0">
                        <a:solidFill>
                          <a:srgbClr val="000000"/>
                        </a:solidFill>
                      </a:endParaRPr>
                    </a:p>
                  </a:txBody>
                  <a:tcPr marL="0" marR="0" marT="0" marB="0" anchor="ctr"/>
                </a:tc>
                <a:extLst>
                  <a:ext uri="{0D108BD9-81ED-4DB2-BD59-A6C34878D82A}">
                    <a16:rowId xmlns:a16="http://schemas.microsoft.com/office/drawing/2014/main" val="10005"/>
                  </a:ext>
                </a:extLst>
              </a:tr>
              <a:tr h="242591">
                <a:tc>
                  <a:txBody>
                    <a:bodyPr/>
                    <a:lstStyle/>
                    <a:p>
                      <a:pPr algn="ctr"/>
                      <a:r>
                        <a:rPr lang="es-ES" sz="2000"/>
                        <a:t>-e</a:t>
                      </a:r>
                      <a:endParaRPr lang="es-ES" sz="2000">
                        <a:solidFill>
                          <a:srgbClr val="000000"/>
                        </a:solidFill>
                      </a:endParaRPr>
                    </a:p>
                  </a:txBody>
                  <a:tcPr marL="0" marR="0" marT="0" marB="0" anchor="ctr"/>
                </a:tc>
                <a:tc>
                  <a:txBody>
                    <a:bodyPr/>
                    <a:lstStyle/>
                    <a:p>
                      <a:pPr algn="ctr"/>
                      <a:r>
                        <a:rPr lang="en-US" sz="2000" dirty="0"/>
                        <a:t>expect value [Real]: default = 10</a:t>
                      </a:r>
                      <a:endParaRPr lang="en-US" sz="2000" dirty="0">
                        <a:solidFill>
                          <a:srgbClr val="000000"/>
                        </a:solidFill>
                      </a:endParaRPr>
                    </a:p>
                  </a:txBody>
                  <a:tcPr marL="0" marR="0" marT="0" marB="0" anchor="ctr"/>
                </a:tc>
                <a:extLst>
                  <a:ext uri="{0D108BD9-81ED-4DB2-BD59-A6C34878D82A}">
                    <a16:rowId xmlns:a16="http://schemas.microsoft.com/office/drawing/2014/main" val="10006"/>
                  </a:ext>
                </a:extLst>
              </a:tr>
              <a:tr h="485182">
                <a:tc>
                  <a:txBody>
                    <a:bodyPr/>
                    <a:lstStyle/>
                    <a:p>
                      <a:pPr algn="ctr"/>
                      <a:r>
                        <a:rPr lang="es-ES" sz="2000"/>
                        <a:t>-W</a:t>
                      </a:r>
                      <a:endParaRPr lang="es-ES" sz="2000">
                        <a:solidFill>
                          <a:srgbClr val="000000"/>
                        </a:solidFill>
                      </a:endParaRPr>
                    </a:p>
                  </a:txBody>
                  <a:tcPr marL="0" marR="0" marT="0" marB="0" anchor="ctr"/>
                </a:tc>
                <a:tc>
                  <a:txBody>
                    <a:bodyPr/>
                    <a:lstStyle/>
                    <a:p>
                      <a:pPr algn="ctr"/>
                      <a:endParaRPr lang="es-ES" sz="2000" dirty="0"/>
                    </a:p>
                    <a:p>
                      <a:pPr algn="ctr"/>
                      <a:r>
                        <a:rPr lang="es-ES" sz="2000" dirty="0" err="1"/>
                        <a:t>wordsize</a:t>
                      </a:r>
                      <a:r>
                        <a:rPr lang="es-ES" sz="2000" dirty="0"/>
                        <a:t> [</a:t>
                      </a:r>
                      <a:r>
                        <a:rPr lang="es-ES" sz="2000" dirty="0" err="1"/>
                        <a:t>Integer</a:t>
                      </a:r>
                      <a:r>
                        <a:rPr lang="es-ES" sz="2000" dirty="0"/>
                        <a:t>]: default = 11 </a:t>
                      </a:r>
                      <a:r>
                        <a:rPr lang="es-ES" sz="2000" dirty="0" err="1"/>
                        <a:t>for</a:t>
                      </a:r>
                      <a:r>
                        <a:rPr lang="es-ES" sz="2000" dirty="0"/>
                        <a:t> </a:t>
                      </a:r>
                      <a:r>
                        <a:rPr lang="es-ES" sz="2000" dirty="0" err="1"/>
                        <a:t>nucleotides</a:t>
                      </a:r>
                      <a:r>
                        <a:rPr lang="es-ES" sz="2000" dirty="0"/>
                        <a:t>/ 28 </a:t>
                      </a:r>
                      <a:r>
                        <a:rPr lang="es-ES" sz="2000" dirty="0" err="1"/>
                        <a:t>for</a:t>
                      </a:r>
                      <a:r>
                        <a:rPr lang="es-ES" sz="2000" dirty="0"/>
                        <a:t> </a:t>
                      </a:r>
                      <a:r>
                        <a:rPr lang="es-ES" sz="2000" dirty="0" err="1"/>
                        <a:t>megablast</a:t>
                      </a:r>
                      <a:r>
                        <a:rPr lang="es-ES" sz="2000" dirty="0"/>
                        <a:t>/ 3 </a:t>
                      </a:r>
                      <a:r>
                        <a:rPr lang="es-ES" sz="2000" dirty="0" err="1"/>
                        <a:t>for</a:t>
                      </a:r>
                      <a:r>
                        <a:rPr lang="es-ES" sz="2000" dirty="0"/>
                        <a:t> </a:t>
                      </a:r>
                      <a:r>
                        <a:rPr lang="es-ES" sz="2000" dirty="0" err="1"/>
                        <a:t>proteins</a:t>
                      </a:r>
                      <a:endParaRPr lang="es-ES" sz="2000" dirty="0">
                        <a:solidFill>
                          <a:srgbClr val="000000"/>
                        </a:solidFill>
                      </a:endParaRPr>
                    </a:p>
                  </a:txBody>
                  <a:tcPr marL="0" marR="0" marT="0" marB="0" anchor="ctr"/>
                </a:tc>
                <a:extLst>
                  <a:ext uri="{0D108BD9-81ED-4DB2-BD59-A6C34878D82A}">
                    <a16:rowId xmlns:a16="http://schemas.microsoft.com/office/drawing/2014/main" val="10007"/>
                  </a:ext>
                </a:extLst>
              </a:tr>
              <a:tr h="485182">
                <a:tc>
                  <a:txBody>
                    <a:bodyPr/>
                    <a:lstStyle/>
                    <a:p>
                      <a:pPr algn="ctr"/>
                      <a:r>
                        <a:rPr lang="es-ES" sz="2000"/>
                        <a:t>-y</a:t>
                      </a:r>
                      <a:endParaRPr lang="es-ES" sz="2000">
                        <a:solidFill>
                          <a:srgbClr val="000000"/>
                        </a:solidFill>
                      </a:endParaRPr>
                    </a:p>
                  </a:txBody>
                  <a:tcPr marL="0" marR="0" marT="0" marB="0" anchor="ctr"/>
                </a:tc>
                <a:tc>
                  <a:txBody>
                    <a:bodyPr/>
                    <a:lstStyle/>
                    <a:p>
                      <a:pPr algn="ctr"/>
                      <a:r>
                        <a:rPr lang="en-US" sz="2000" dirty="0" err="1"/>
                        <a:t>Dropoff</a:t>
                      </a:r>
                      <a:r>
                        <a:rPr lang="en-US" sz="2000" dirty="0"/>
                        <a:t> (X) for blast extensions in bits: default = 20 for </a:t>
                      </a:r>
                      <a:r>
                        <a:rPr lang="en-US" sz="2000" dirty="0" err="1"/>
                        <a:t>blastn</a:t>
                      </a:r>
                      <a:r>
                        <a:rPr lang="en-US" sz="2000" dirty="0"/>
                        <a:t>/ 7 for others</a:t>
                      </a:r>
                      <a:endParaRPr lang="en-US" sz="2000" dirty="0">
                        <a:solidFill>
                          <a:srgbClr val="000000"/>
                        </a:solidFill>
                      </a:endParaRPr>
                    </a:p>
                  </a:txBody>
                  <a:tcPr marL="0" marR="0" marT="0" marB="0" anchor="ctr"/>
                </a:tc>
                <a:extLst>
                  <a:ext uri="{0D108BD9-81ED-4DB2-BD59-A6C34878D82A}">
                    <a16:rowId xmlns:a16="http://schemas.microsoft.com/office/drawing/2014/main" val="10008"/>
                  </a:ext>
                </a:extLst>
              </a:tr>
              <a:tr h="727773">
                <a:tc>
                  <a:txBody>
                    <a:bodyPr/>
                    <a:lstStyle/>
                    <a:p>
                      <a:pPr algn="ctr"/>
                      <a:r>
                        <a:rPr lang="es-ES" sz="2000"/>
                        <a:t>-X</a:t>
                      </a:r>
                      <a:endParaRPr lang="es-ES" sz="2000">
                        <a:solidFill>
                          <a:srgbClr val="000000"/>
                        </a:solidFill>
                      </a:endParaRPr>
                    </a:p>
                  </a:txBody>
                  <a:tcPr marL="0" marR="0" marT="0" marB="0" anchor="ctr"/>
                </a:tc>
                <a:tc>
                  <a:txBody>
                    <a:bodyPr/>
                    <a:lstStyle/>
                    <a:p>
                      <a:pPr algn="ctr"/>
                      <a:r>
                        <a:rPr lang="en-US" sz="2000" dirty="0"/>
                        <a:t>X </a:t>
                      </a:r>
                      <a:r>
                        <a:rPr lang="en-US" sz="2000" dirty="0" err="1"/>
                        <a:t>dropoff</a:t>
                      </a:r>
                      <a:r>
                        <a:rPr lang="en-US" sz="2000" dirty="0"/>
                        <a:t> value for gapped alignment (in bits): default = 15 for all programs, not applicable to </a:t>
                      </a:r>
                      <a:r>
                        <a:rPr lang="en-US" sz="2000" dirty="0" err="1"/>
                        <a:t>blastn</a:t>
                      </a:r>
                      <a:endParaRPr lang="en-US" sz="2000" dirty="0">
                        <a:solidFill>
                          <a:srgbClr val="000000"/>
                        </a:solidFill>
                      </a:endParaRPr>
                    </a:p>
                  </a:txBody>
                  <a:tcPr marL="0" marR="0" marT="0" marB="0" anchor="ctr"/>
                </a:tc>
                <a:extLst>
                  <a:ext uri="{0D108BD9-81ED-4DB2-BD59-A6C34878D82A}">
                    <a16:rowId xmlns:a16="http://schemas.microsoft.com/office/drawing/2014/main" val="10009"/>
                  </a:ext>
                </a:extLst>
              </a:tr>
              <a:tr h="485182">
                <a:tc>
                  <a:txBody>
                    <a:bodyPr/>
                    <a:lstStyle/>
                    <a:p>
                      <a:pPr algn="ctr"/>
                      <a:r>
                        <a:rPr lang="es-ES" sz="2000"/>
                        <a:t>-Z</a:t>
                      </a:r>
                      <a:endParaRPr lang="es-ES" sz="2000">
                        <a:solidFill>
                          <a:srgbClr val="000000"/>
                        </a:solidFill>
                      </a:endParaRPr>
                    </a:p>
                  </a:txBody>
                  <a:tcPr marL="0" marR="0" marT="0" marB="0" anchor="ctr"/>
                </a:tc>
                <a:tc>
                  <a:txBody>
                    <a:bodyPr/>
                    <a:lstStyle/>
                    <a:p>
                      <a:pPr algn="ctr"/>
                      <a:r>
                        <a:rPr lang="en-US" sz="2000" dirty="0"/>
                        <a:t>final X </a:t>
                      </a:r>
                      <a:r>
                        <a:rPr lang="en-US" sz="2000" dirty="0" err="1"/>
                        <a:t>dropoff</a:t>
                      </a:r>
                      <a:r>
                        <a:rPr lang="en-US" sz="2000" dirty="0"/>
                        <a:t> value for gapped alignment (in bits): 50 for </a:t>
                      </a:r>
                      <a:r>
                        <a:rPr lang="en-US" sz="2000" dirty="0" err="1"/>
                        <a:t>blastn</a:t>
                      </a:r>
                      <a:r>
                        <a:rPr lang="en-US" sz="2000" dirty="0"/>
                        <a:t> 25 for others</a:t>
                      </a:r>
                      <a:endParaRPr lang="en-US" sz="2000" dirty="0">
                        <a:solidFill>
                          <a:srgbClr val="000000"/>
                        </a:solidFill>
                      </a:endParaRPr>
                    </a:p>
                  </a:txBody>
                  <a:tcPr marL="0" marR="0" marT="0" marB="0" anchor="ctr"/>
                </a:tc>
                <a:extLst>
                  <a:ext uri="{0D108BD9-81ED-4DB2-BD59-A6C34878D82A}">
                    <a16:rowId xmlns:a16="http://schemas.microsoft.com/office/drawing/2014/main" val="10010"/>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Text Box 4"/>
          <p:cNvSpPr txBox="1">
            <a:spLocks noChangeArrowheads="1"/>
          </p:cNvSpPr>
          <p:nvPr/>
        </p:nvSpPr>
        <p:spPr bwMode="auto">
          <a:xfrm>
            <a:off x="3890963" y="120650"/>
            <a:ext cx="1290637" cy="641350"/>
          </a:xfrm>
          <a:prstGeom prst="rect">
            <a:avLst/>
          </a:prstGeom>
          <a:noFill/>
          <a:ln w="9525">
            <a:noFill/>
            <a:miter lim="800000"/>
            <a:headEnd/>
            <a:tailEnd/>
          </a:ln>
        </p:spPr>
        <p:txBody>
          <a:bodyPr wrap="none">
            <a:prstTxWarp prst="textNoShape">
              <a:avLst/>
            </a:prstTxWarp>
            <a:spAutoFit/>
          </a:bodyPr>
          <a:lstStyle/>
          <a:p>
            <a:r>
              <a:rPr lang="en-US" sz="3600" b="1"/>
              <a:t>Blast</a:t>
            </a:r>
          </a:p>
        </p:txBody>
      </p:sp>
      <p:pic>
        <p:nvPicPr>
          <p:cNvPr id="104451" name="Picture 3"/>
          <p:cNvPicPr>
            <a:picLocks noChangeAspect="1"/>
          </p:cNvPicPr>
          <p:nvPr/>
        </p:nvPicPr>
        <p:blipFill>
          <a:blip r:embed="rId3"/>
          <a:srcRect/>
          <a:stretch>
            <a:fillRect/>
          </a:stretch>
        </p:blipFill>
        <p:spPr bwMode="auto">
          <a:xfrm>
            <a:off x="704850" y="754063"/>
            <a:ext cx="7829550" cy="5608637"/>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3"/>
          <p:cNvSpPr txBox="1">
            <a:spLocks noChangeArrowheads="1"/>
          </p:cNvSpPr>
          <p:nvPr/>
        </p:nvSpPr>
        <p:spPr bwMode="auto">
          <a:xfrm>
            <a:off x="3148013" y="3175"/>
            <a:ext cx="3146089" cy="400110"/>
          </a:xfrm>
          <a:prstGeom prst="rect">
            <a:avLst/>
          </a:prstGeom>
          <a:noFill/>
          <a:ln w="9525">
            <a:noFill/>
            <a:miter lim="800000"/>
            <a:headEnd/>
            <a:tailEnd/>
          </a:ln>
        </p:spPr>
        <p:txBody>
          <a:bodyPr wrap="none">
            <a:prstTxWarp prst="textNoShape">
              <a:avLst/>
            </a:prstTxWarp>
            <a:spAutoFit/>
          </a:bodyPr>
          <a:lstStyle/>
          <a:p>
            <a:r>
              <a:rPr lang="en-US" sz="2000" b="1" dirty="0"/>
              <a:t>Los </a:t>
            </a:r>
            <a:r>
              <a:rPr lang="en-US" sz="2000" b="1" dirty="0" err="1"/>
              <a:t>sabores</a:t>
            </a:r>
            <a:r>
              <a:rPr lang="en-US" sz="2000" b="1" dirty="0"/>
              <a:t> de BLAST</a:t>
            </a:r>
          </a:p>
        </p:txBody>
      </p:sp>
      <p:sp>
        <p:nvSpPr>
          <p:cNvPr id="106499" name="Text Box 4"/>
          <p:cNvSpPr txBox="1">
            <a:spLocks noChangeArrowheads="1"/>
          </p:cNvSpPr>
          <p:nvPr/>
        </p:nvSpPr>
        <p:spPr bwMode="auto">
          <a:xfrm>
            <a:off x="636588" y="1206500"/>
            <a:ext cx="7673896" cy="707886"/>
          </a:xfrm>
          <a:prstGeom prst="rect">
            <a:avLst/>
          </a:prstGeom>
          <a:noFill/>
          <a:ln w="9525">
            <a:noFill/>
            <a:miter lim="800000"/>
            <a:headEnd/>
            <a:tailEnd/>
          </a:ln>
        </p:spPr>
        <p:txBody>
          <a:bodyPr wrap="none">
            <a:prstTxWarp prst="textNoShape">
              <a:avLst/>
            </a:prstTxWarp>
            <a:spAutoFit/>
          </a:bodyPr>
          <a:lstStyle/>
          <a:p>
            <a:r>
              <a:rPr lang="en-US" sz="2000" b="1" dirty="0" err="1"/>
              <a:t>blastp</a:t>
            </a:r>
            <a:r>
              <a:rPr lang="en-US" sz="2000" dirty="0"/>
              <a:t>:		</a:t>
            </a:r>
            <a:r>
              <a:rPr lang="en-US" sz="2000" dirty="0" err="1"/>
              <a:t>Proteína</a:t>
            </a:r>
            <a:r>
              <a:rPr lang="en-US" sz="2000" dirty="0"/>
              <a:t> 	          							</a:t>
            </a:r>
            <a:r>
              <a:rPr lang="en-US" sz="2000" dirty="0" err="1"/>
              <a:t>Proteína</a:t>
            </a:r>
            <a:r>
              <a:rPr lang="en-US" sz="2000" dirty="0"/>
              <a:t> </a:t>
            </a:r>
          </a:p>
          <a:p>
            <a:r>
              <a:rPr lang="en-US" sz="2000" dirty="0" err="1"/>
              <a:t>para</a:t>
            </a:r>
            <a:r>
              <a:rPr lang="en-US" sz="2000" dirty="0"/>
              <a:t> </a:t>
            </a:r>
            <a:r>
              <a:rPr lang="en-US" sz="2000" dirty="0" err="1"/>
              <a:t>comparar</a:t>
            </a:r>
            <a:r>
              <a:rPr lang="en-US" sz="2000" dirty="0"/>
              <a:t> </a:t>
            </a:r>
            <a:r>
              <a:rPr lang="en-US" sz="2000" dirty="0" err="1"/>
              <a:t>una</a:t>
            </a:r>
            <a:r>
              <a:rPr lang="en-US" sz="2000" dirty="0"/>
              <a:t> </a:t>
            </a:r>
            <a:r>
              <a:rPr lang="en-US" sz="2000" dirty="0" err="1"/>
              <a:t>proteína</a:t>
            </a:r>
            <a:r>
              <a:rPr lang="en-US" sz="2000" dirty="0"/>
              <a:t> contra </a:t>
            </a:r>
            <a:r>
              <a:rPr lang="en-US" sz="2000" dirty="0" err="1"/>
              <a:t>una</a:t>
            </a:r>
            <a:r>
              <a:rPr lang="en-US" sz="2000" dirty="0"/>
              <a:t> BD de </a:t>
            </a:r>
            <a:r>
              <a:rPr lang="en-US" sz="2000" dirty="0" err="1"/>
              <a:t>proteínas</a:t>
            </a:r>
            <a:endParaRPr lang="en-US" sz="2000" dirty="0"/>
          </a:p>
        </p:txBody>
      </p:sp>
      <p:sp>
        <p:nvSpPr>
          <p:cNvPr id="106500" name="Text Box 5"/>
          <p:cNvSpPr txBox="1">
            <a:spLocks noChangeArrowheads="1"/>
          </p:cNvSpPr>
          <p:nvPr/>
        </p:nvSpPr>
        <p:spPr bwMode="auto">
          <a:xfrm>
            <a:off x="598488" y="511175"/>
            <a:ext cx="7324725" cy="396875"/>
          </a:xfrm>
          <a:prstGeom prst="rect">
            <a:avLst/>
          </a:prstGeom>
          <a:noFill/>
          <a:ln w="9525">
            <a:noFill/>
            <a:miter lim="800000"/>
            <a:headEnd/>
            <a:tailEnd/>
          </a:ln>
        </p:spPr>
        <p:txBody>
          <a:bodyPr wrap="none">
            <a:prstTxWarp prst="textNoShape">
              <a:avLst/>
            </a:prstTxWarp>
            <a:spAutoFit/>
          </a:bodyPr>
          <a:lstStyle/>
          <a:p>
            <a:r>
              <a:rPr lang="en-US" sz="2000"/>
              <a:t>Programa	Query	       </a:t>
            </a:r>
            <a:r>
              <a:rPr lang="en-US" sz="1400"/>
              <a:t>Número de búsquedas en la BD</a:t>
            </a:r>
            <a:r>
              <a:rPr lang="en-US" sz="2000"/>
              <a:t>             BD</a:t>
            </a:r>
          </a:p>
        </p:txBody>
      </p:sp>
      <p:sp>
        <p:nvSpPr>
          <p:cNvPr id="106501" name="Line 6"/>
          <p:cNvSpPr>
            <a:spLocks noChangeShapeType="1"/>
          </p:cNvSpPr>
          <p:nvPr/>
        </p:nvSpPr>
        <p:spPr bwMode="auto">
          <a:xfrm>
            <a:off x="3690938" y="1417638"/>
            <a:ext cx="3133725" cy="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106502" name="Text Box 7"/>
          <p:cNvSpPr txBox="1">
            <a:spLocks noChangeArrowheads="1"/>
          </p:cNvSpPr>
          <p:nvPr/>
        </p:nvSpPr>
        <p:spPr bwMode="auto">
          <a:xfrm>
            <a:off x="5121275" y="1066800"/>
            <a:ext cx="298450" cy="396875"/>
          </a:xfrm>
          <a:prstGeom prst="rect">
            <a:avLst/>
          </a:prstGeom>
          <a:noFill/>
          <a:ln w="9525">
            <a:noFill/>
            <a:miter lim="800000"/>
            <a:headEnd/>
            <a:tailEnd/>
          </a:ln>
        </p:spPr>
        <p:txBody>
          <a:bodyPr wrap="none">
            <a:prstTxWarp prst="textNoShape">
              <a:avLst/>
            </a:prstTxWarp>
            <a:spAutoFit/>
          </a:bodyPr>
          <a:lstStyle/>
          <a:p>
            <a:r>
              <a:rPr lang="en-US" sz="2000"/>
              <a:t>1</a:t>
            </a:r>
          </a:p>
        </p:txBody>
      </p:sp>
      <p:sp>
        <p:nvSpPr>
          <p:cNvPr id="106503" name="Rectangle 8"/>
          <p:cNvSpPr>
            <a:spLocks noChangeArrowheads="1"/>
          </p:cNvSpPr>
          <p:nvPr/>
        </p:nvSpPr>
        <p:spPr bwMode="auto">
          <a:xfrm>
            <a:off x="566738" y="1004888"/>
            <a:ext cx="7989887" cy="10668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6504" name="Text Box 9"/>
          <p:cNvSpPr txBox="1">
            <a:spLocks noChangeArrowheads="1"/>
          </p:cNvSpPr>
          <p:nvPr/>
        </p:nvSpPr>
        <p:spPr bwMode="auto">
          <a:xfrm>
            <a:off x="615950" y="2393950"/>
            <a:ext cx="7461250" cy="701675"/>
          </a:xfrm>
          <a:prstGeom prst="rect">
            <a:avLst/>
          </a:prstGeom>
          <a:noFill/>
          <a:ln w="9525">
            <a:noFill/>
            <a:miter lim="800000"/>
            <a:headEnd/>
            <a:tailEnd/>
          </a:ln>
        </p:spPr>
        <p:txBody>
          <a:bodyPr wrap="none">
            <a:prstTxWarp prst="textNoShape">
              <a:avLst/>
            </a:prstTxWarp>
            <a:spAutoFit/>
          </a:bodyPr>
          <a:lstStyle/>
          <a:p>
            <a:r>
              <a:rPr lang="en-US" sz="2000" b="1" dirty="0" err="1"/>
              <a:t>blastn</a:t>
            </a:r>
            <a:r>
              <a:rPr lang="en-US" sz="2000" dirty="0"/>
              <a:t>:		ADN							               ADN </a:t>
            </a:r>
          </a:p>
          <a:p>
            <a:r>
              <a:rPr lang="en-US" sz="2000" dirty="0" err="1"/>
              <a:t>para</a:t>
            </a:r>
            <a:r>
              <a:rPr lang="en-US" sz="2000" dirty="0"/>
              <a:t> </a:t>
            </a:r>
            <a:r>
              <a:rPr lang="en-US" sz="2000" dirty="0" err="1"/>
              <a:t>comparar</a:t>
            </a:r>
            <a:r>
              <a:rPr lang="en-US" sz="2000" dirty="0"/>
              <a:t> </a:t>
            </a:r>
            <a:r>
              <a:rPr lang="en-US" sz="2000" dirty="0" err="1"/>
              <a:t>las</a:t>
            </a:r>
            <a:r>
              <a:rPr lang="en-US" sz="2000" dirty="0"/>
              <a:t> dos </a:t>
            </a:r>
            <a:r>
              <a:rPr lang="en-US" sz="2000" dirty="0" err="1"/>
              <a:t>cadenas</a:t>
            </a:r>
            <a:r>
              <a:rPr lang="en-US" sz="2000" dirty="0"/>
              <a:t> de ADN contra la BD de ADN</a:t>
            </a:r>
          </a:p>
        </p:txBody>
      </p:sp>
      <p:sp>
        <p:nvSpPr>
          <p:cNvPr id="106505" name="Rectangle 10"/>
          <p:cNvSpPr>
            <a:spLocks noChangeArrowheads="1"/>
          </p:cNvSpPr>
          <p:nvPr/>
        </p:nvSpPr>
        <p:spPr bwMode="auto">
          <a:xfrm>
            <a:off x="546100" y="2192338"/>
            <a:ext cx="7989888" cy="10668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6506" name="Text Box 11"/>
          <p:cNvSpPr txBox="1">
            <a:spLocks noChangeArrowheads="1"/>
          </p:cNvSpPr>
          <p:nvPr/>
        </p:nvSpPr>
        <p:spPr bwMode="auto">
          <a:xfrm>
            <a:off x="625475" y="3579813"/>
            <a:ext cx="7874446" cy="707886"/>
          </a:xfrm>
          <a:prstGeom prst="rect">
            <a:avLst/>
          </a:prstGeom>
          <a:noFill/>
          <a:ln w="9525">
            <a:noFill/>
            <a:miter lim="800000"/>
            <a:headEnd/>
            <a:tailEnd/>
          </a:ln>
        </p:spPr>
        <p:txBody>
          <a:bodyPr wrap="none">
            <a:prstTxWarp prst="textNoShape">
              <a:avLst/>
            </a:prstTxWarp>
            <a:spAutoFit/>
          </a:bodyPr>
          <a:lstStyle/>
          <a:p>
            <a:r>
              <a:rPr lang="en-US" sz="2000" b="1" dirty="0" err="1"/>
              <a:t>blastx</a:t>
            </a:r>
            <a:r>
              <a:rPr lang="en-US" sz="2000" dirty="0"/>
              <a:t>:			ADN 				       				</a:t>
            </a:r>
            <a:r>
              <a:rPr lang="en-US" sz="2000" dirty="0" err="1"/>
              <a:t>Proteína</a:t>
            </a:r>
            <a:r>
              <a:rPr lang="en-US" sz="2000" dirty="0"/>
              <a:t> </a:t>
            </a:r>
          </a:p>
          <a:p>
            <a:r>
              <a:rPr lang="en-US" sz="2000" dirty="0" err="1"/>
              <a:t>Blastx</a:t>
            </a:r>
            <a:r>
              <a:rPr lang="en-US" sz="2000" dirty="0"/>
              <a:t> traduce la </a:t>
            </a:r>
            <a:r>
              <a:rPr lang="en-US" sz="2000" dirty="0" err="1"/>
              <a:t>secuencia</a:t>
            </a:r>
            <a:r>
              <a:rPr lang="en-US" sz="2000" dirty="0"/>
              <a:t> de ADN en 6 </a:t>
            </a:r>
            <a:r>
              <a:rPr lang="en-US" sz="2000" dirty="0" err="1"/>
              <a:t>secuencias</a:t>
            </a:r>
            <a:r>
              <a:rPr lang="en-US" sz="2000" dirty="0"/>
              <a:t> de </a:t>
            </a:r>
            <a:r>
              <a:rPr lang="en-US" sz="2000" dirty="0" err="1"/>
              <a:t>proteínas</a:t>
            </a:r>
            <a:r>
              <a:rPr lang="en-US" sz="2000" dirty="0"/>
              <a:t> </a:t>
            </a:r>
          </a:p>
        </p:txBody>
      </p:sp>
      <p:sp>
        <p:nvSpPr>
          <p:cNvPr id="106507" name="Rectangle 12"/>
          <p:cNvSpPr>
            <a:spLocks noChangeArrowheads="1"/>
          </p:cNvSpPr>
          <p:nvPr/>
        </p:nvSpPr>
        <p:spPr bwMode="auto">
          <a:xfrm>
            <a:off x="555625" y="3378200"/>
            <a:ext cx="7989888" cy="10668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6508" name="Text Box 13"/>
          <p:cNvSpPr txBox="1">
            <a:spLocks noChangeArrowheads="1"/>
          </p:cNvSpPr>
          <p:nvPr/>
        </p:nvSpPr>
        <p:spPr bwMode="auto">
          <a:xfrm>
            <a:off x="614363" y="4776788"/>
            <a:ext cx="7475699" cy="707886"/>
          </a:xfrm>
          <a:prstGeom prst="rect">
            <a:avLst/>
          </a:prstGeom>
          <a:noFill/>
          <a:ln w="9525">
            <a:noFill/>
            <a:miter lim="800000"/>
            <a:headEnd/>
            <a:tailEnd/>
          </a:ln>
        </p:spPr>
        <p:txBody>
          <a:bodyPr wrap="none">
            <a:prstTxWarp prst="textNoShape">
              <a:avLst/>
            </a:prstTxWarp>
            <a:spAutoFit/>
          </a:bodyPr>
          <a:lstStyle/>
          <a:p>
            <a:r>
              <a:rPr lang="en-US" sz="2000" b="1" dirty="0" err="1"/>
              <a:t>tblastn</a:t>
            </a:r>
            <a:r>
              <a:rPr lang="en-US" sz="2000" dirty="0"/>
              <a:t>:	</a:t>
            </a:r>
            <a:r>
              <a:rPr lang="en-US" sz="2000" dirty="0" err="1"/>
              <a:t>Proteína</a:t>
            </a:r>
            <a:r>
              <a:rPr lang="en-US" sz="2000" dirty="0"/>
              <a:t>									   ADN </a:t>
            </a:r>
          </a:p>
          <a:p>
            <a:r>
              <a:rPr lang="en-US" sz="2000" dirty="0" err="1"/>
              <a:t>Cada</a:t>
            </a:r>
            <a:r>
              <a:rPr lang="en-US" sz="2000" dirty="0"/>
              <a:t> </a:t>
            </a:r>
            <a:r>
              <a:rPr lang="en-US" sz="2000" dirty="0" err="1"/>
              <a:t>secuencia</a:t>
            </a:r>
            <a:r>
              <a:rPr lang="en-US" sz="2000" dirty="0"/>
              <a:t> de ADN de la BD se traduce en </a:t>
            </a:r>
            <a:r>
              <a:rPr lang="en-US" sz="2000" dirty="0" err="1"/>
              <a:t>seis</a:t>
            </a:r>
            <a:r>
              <a:rPr lang="en-US" sz="2000" dirty="0"/>
              <a:t> </a:t>
            </a:r>
            <a:r>
              <a:rPr lang="en-US" sz="2000" dirty="0" err="1"/>
              <a:t>proteínas</a:t>
            </a:r>
            <a:endParaRPr lang="en-US" sz="2000" dirty="0"/>
          </a:p>
        </p:txBody>
      </p:sp>
      <p:sp>
        <p:nvSpPr>
          <p:cNvPr id="106509" name="Rectangle 14"/>
          <p:cNvSpPr>
            <a:spLocks noChangeArrowheads="1"/>
          </p:cNvSpPr>
          <p:nvPr/>
        </p:nvSpPr>
        <p:spPr bwMode="auto">
          <a:xfrm>
            <a:off x="544513" y="4575175"/>
            <a:ext cx="7989887" cy="10668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6510" name="Text Box 15"/>
          <p:cNvSpPr txBox="1">
            <a:spLocks noChangeArrowheads="1"/>
          </p:cNvSpPr>
          <p:nvPr/>
        </p:nvSpPr>
        <p:spPr bwMode="auto">
          <a:xfrm>
            <a:off x="604838" y="5942013"/>
            <a:ext cx="7387259" cy="707886"/>
          </a:xfrm>
          <a:prstGeom prst="rect">
            <a:avLst/>
          </a:prstGeom>
          <a:noFill/>
          <a:ln w="9525">
            <a:noFill/>
            <a:miter lim="800000"/>
            <a:headEnd/>
            <a:tailEnd/>
          </a:ln>
        </p:spPr>
        <p:txBody>
          <a:bodyPr wrap="none">
            <a:prstTxWarp prst="textNoShape">
              <a:avLst/>
            </a:prstTxWarp>
            <a:spAutoFit/>
          </a:bodyPr>
          <a:lstStyle/>
          <a:p>
            <a:r>
              <a:rPr lang="en-US" sz="2000" b="1" dirty="0" err="1"/>
              <a:t>tblastx</a:t>
            </a:r>
            <a:r>
              <a:rPr lang="en-US" sz="2000" dirty="0"/>
              <a:t>:	ADN								               ADN </a:t>
            </a:r>
          </a:p>
          <a:p>
            <a:r>
              <a:rPr lang="en-US" sz="2000" dirty="0"/>
              <a:t>Traduce la BD </a:t>
            </a:r>
            <a:r>
              <a:rPr lang="en-US" sz="2000" dirty="0" err="1"/>
              <a:t>y</a:t>
            </a:r>
            <a:r>
              <a:rPr lang="en-US" sz="2000" dirty="0"/>
              <a:t> el query en 6 </a:t>
            </a:r>
            <a:r>
              <a:rPr lang="en-US" sz="2000" dirty="0" err="1"/>
              <a:t>posibles</a:t>
            </a:r>
            <a:r>
              <a:rPr lang="en-US" sz="2000" dirty="0"/>
              <a:t> </a:t>
            </a:r>
            <a:r>
              <a:rPr lang="en-US" sz="2000" dirty="0" err="1"/>
              <a:t>proteínas</a:t>
            </a:r>
            <a:endParaRPr lang="en-US" sz="2000" dirty="0"/>
          </a:p>
        </p:txBody>
      </p:sp>
      <p:sp>
        <p:nvSpPr>
          <p:cNvPr id="106511" name="Rectangle 16"/>
          <p:cNvSpPr>
            <a:spLocks noChangeArrowheads="1"/>
          </p:cNvSpPr>
          <p:nvPr/>
        </p:nvSpPr>
        <p:spPr bwMode="auto">
          <a:xfrm>
            <a:off x="534988" y="5740400"/>
            <a:ext cx="7989887" cy="10668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6512" name="Line 17"/>
          <p:cNvSpPr>
            <a:spLocks noChangeShapeType="1"/>
          </p:cNvSpPr>
          <p:nvPr/>
        </p:nvSpPr>
        <p:spPr bwMode="auto">
          <a:xfrm>
            <a:off x="3778250" y="2581275"/>
            <a:ext cx="3133725" cy="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106513" name="Text Box 18"/>
          <p:cNvSpPr txBox="1">
            <a:spLocks noChangeArrowheads="1"/>
          </p:cNvSpPr>
          <p:nvPr/>
        </p:nvSpPr>
        <p:spPr bwMode="auto">
          <a:xfrm>
            <a:off x="5208588" y="2230438"/>
            <a:ext cx="298450" cy="396875"/>
          </a:xfrm>
          <a:prstGeom prst="rect">
            <a:avLst/>
          </a:prstGeom>
          <a:noFill/>
          <a:ln w="9525">
            <a:noFill/>
            <a:miter lim="800000"/>
            <a:headEnd/>
            <a:tailEnd/>
          </a:ln>
        </p:spPr>
        <p:txBody>
          <a:bodyPr wrap="none">
            <a:prstTxWarp prst="textNoShape">
              <a:avLst/>
            </a:prstTxWarp>
            <a:spAutoFit/>
          </a:bodyPr>
          <a:lstStyle/>
          <a:p>
            <a:r>
              <a:rPr lang="en-US" sz="2000"/>
              <a:t>1</a:t>
            </a:r>
          </a:p>
        </p:txBody>
      </p:sp>
      <p:sp>
        <p:nvSpPr>
          <p:cNvPr id="106514" name="Line 19"/>
          <p:cNvSpPr>
            <a:spLocks noChangeShapeType="1"/>
          </p:cNvSpPr>
          <p:nvPr/>
        </p:nvSpPr>
        <p:spPr bwMode="auto">
          <a:xfrm>
            <a:off x="3832225" y="3770313"/>
            <a:ext cx="3133725" cy="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106515" name="Text Box 20"/>
          <p:cNvSpPr txBox="1">
            <a:spLocks noChangeArrowheads="1"/>
          </p:cNvSpPr>
          <p:nvPr/>
        </p:nvSpPr>
        <p:spPr bwMode="auto">
          <a:xfrm>
            <a:off x="5262563" y="3419475"/>
            <a:ext cx="339725" cy="396875"/>
          </a:xfrm>
          <a:prstGeom prst="rect">
            <a:avLst/>
          </a:prstGeom>
          <a:noFill/>
          <a:ln w="9525">
            <a:noFill/>
            <a:miter lim="800000"/>
            <a:headEnd/>
            <a:tailEnd/>
          </a:ln>
        </p:spPr>
        <p:txBody>
          <a:bodyPr wrap="none">
            <a:prstTxWarp prst="textNoShape">
              <a:avLst/>
            </a:prstTxWarp>
            <a:spAutoFit/>
          </a:bodyPr>
          <a:lstStyle/>
          <a:p>
            <a:r>
              <a:rPr lang="en-US" sz="2000"/>
              <a:t>6</a:t>
            </a:r>
          </a:p>
        </p:txBody>
      </p:sp>
      <p:sp>
        <p:nvSpPr>
          <p:cNvPr id="106516" name="Line 21"/>
          <p:cNvSpPr>
            <a:spLocks noChangeShapeType="1"/>
          </p:cNvSpPr>
          <p:nvPr/>
        </p:nvSpPr>
        <p:spPr bwMode="auto">
          <a:xfrm>
            <a:off x="3800475" y="4999038"/>
            <a:ext cx="3133725" cy="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106517" name="Text Box 22"/>
          <p:cNvSpPr txBox="1">
            <a:spLocks noChangeArrowheads="1"/>
          </p:cNvSpPr>
          <p:nvPr/>
        </p:nvSpPr>
        <p:spPr bwMode="auto">
          <a:xfrm>
            <a:off x="5230813" y="4648200"/>
            <a:ext cx="339725" cy="396875"/>
          </a:xfrm>
          <a:prstGeom prst="rect">
            <a:avLst/>
          </a:prstGeom>
          <a:noFill/>
          <a:ln w="9525">
            <a:noFill/>
            <a:miter lim="800000"/>
            <a:headEnd/>
            <a:tailEnd/>
          </a:ln>
        </p:spPr>
        <p:txBody>
          <a:bodyPr wrap="none">
            <a:prstTxWarp prst="textNoShape">
              <a:avLst/>
            </a:prstTxWarp>
            <a:spAutoFit/>
          </a:bodyPr>
          <a:lstStyle/>
          <a:p>
            <a:r>
              <a:rPr lang="en-US" sz="2000"/>
              <a:t>6</a:t>
            </a:r>
          </a:p>
        </p:txBody>
      </p:sp>
      <p:sp>
        <p:nvSpPr>
          <p:cNvPr id="106518" name="Line 23"/>
          <p:cNvSpPr>
            <a:spLocks noChangeShapeType="1"/>
          </p:cNvSpPr>
          <p:nvPr/>
        </p:nvSpPr>
        <p:spPr bwMode="auto">
          <a:xfrm>
            <a:off x="3733800" y="6151563"/>
            <a:ext cx="3133725" cy="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106519" name="Text Box 24"/>
          <p:cNvSpPr txBox="1">
            <a:spLocks noChangeArrowheads="1"/>
          </p:cNvSpPr>
          <p:nvPr/>
        </p:nvSpPr>
        <p:spPr bwMode="auto">
          <a:xfrm>
            <a:off x="5164138" y="5800725"/>
            <a:ext cx="495300" cy="396875"/>
          </a:xfrm>
          <a:prstGeom prst="rect">
            <a:avLst/>
          </a:prstGeom>
          <a:noFill/>
          <a:ln w="9525">
            <a:noFill/>
            <a:miter lim="800000"/>
            <a:headEnd/>
            <a:tailEnd/>
          </a:ln>
        </p:spPr>
        <p:txBody>
          <a:bodyPr wrap="none">
            <a:prstTxWarp prst="textNoShape">
              <a:avLst/>
            </a:prstTxWarp>
            <a:spAutoFit/>
          </a:bodyPr>
          <a:lstStyle/>
          <a:p>
            <a:r>
              <a:rPr lang="en-US" sz="2000"/>
              <a:t>36</a:t>
            </a:r>
          </a:p>
        </p:txBody>
      </p:sp>
      <p:grpSp>
        <p:nvGrpSpPr>
          <p:cNvPr id="2" name="Group 25"/>
          <p:cNvGrpSpPr>
            <a:grpSpLocks/>
          </p:cNvGrpSpPr>
          <p:nvPr/>
        </p:nvGrpSpPr>
        <p:grpSpPr bwMode="auto">
          <a:xfrm rot="10800000">
            <a:off x="7032625" y="4800600"/>
            <a:ext cx="284163" cy="412750"/>
            <a:chOff x="96" y="3552"/>
            <a:chExt cx="179" cy="260"/>
          </a:xfrm>
        </p:grpSpPr>
        <p:sp>
          <p:nvSpPr>
            <p:cNvPr id="106539" name="Line 26"/>
            <p:cNvSpPr>
              <a:spLocks noChangeShapeType="1"/>
            </p:cNvSpPr>
            <p:nvPr/>
          </p:nvSpPr>
          <p:spPr bwMode="auto">
            <a:xfrm flipV="1">
              <a:off x="96" y="3552"/>
              <a:ext cx="164" cy="13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40" name="Line 27"/>
            <p:cNvSpPr>
              <a:spLocks noChangeShapeType="1"/>
            </p:cNvSpPr>
            <p:nvPr/>
          </p:nvSpPr>
          <p:spPr bwMode="auto">
            <a:xfrm flipV="1">
              <a:off x="103" y="3620"/>
              <a:ext cx="164" cy="62"/>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41" name="Line 28"/>
            <p:cNvSpPr>
              <a:spLocks noChangeShapeType="1"/>
            </p:cNvSpPr>
            <p:nvPr/>
          </p:nvSpPr>
          <p:spPr bwMode="auto">
            <a:xfrm flipV="1">
              <a:off x="103" y="3682"/>
              <a:ext cx="158" cy="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42" name="Line 29"/>
            <p:cNvSpPr>
              <a:spLocks noChangeShapeType="1"/>
            </p:cNvSpPr>
            <p:nvPr/>
          </p:nvSpPr>
          <p:spPr bwMode="auto">
            <a:xfrm>
              <a:off x="117" y="3696"/>
              <a:ext cx="152" cy="55"/>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43" name="Line 30"/>
            <p:cNvSpPr>
              <a:spLocks noChangeShapeType="1"/>
            </p:cNvSpPr>
            <p:nvPr/>
          </p:nvSpPr>
          <p:spPr bwMode="auto">
            <a:xfrm>
              <a:off x="103" y="3696"/>
              <a:ext cx="172" cy="116"/>
            </a:xfrm>
            <a:prstGeom prst="line">
              <a:avLst/>
            </a:prstGeom>
            <a:noFill/>
            <a:ln w="19050">
              <a:solidFill>
                <a:schemeClr val="accent2"/>
              </a:solidFill>
              <a:round/>
              <a:headEnd/>
              <a:tailEnd/>
            </a:ln>
          </p:spPr>
          <p:txBody>
            <a:bodyPr>
              <a:prstTxWarp prst="textNoShape">
                <a:avLst/>
              </a:prstTxWarp>
            </a:bodyPr>
            <a:lstStyle/>
            <a:p>
              <a:endParaRPr lang="en-US"/>
            </a:p>
          </p:txBody>
        </p:sp>
      </p:grpSp>
      <p:grpSp>
        <p:nvGrpSpPr>
          <p:cNvPr id="3" name="Group 31"/>
          <p:cNvGrpSpPr>
            <a:grpSpLocks/>
          </p:cNvGrpSpPr>
          <p:nvPr/>
        </p:nvGrpSpPr>
        <p:grpSpPr bwMode="auto">
          <a:xfrm>
            <a:off x="3525838" y="3549650"/>
            <a:ext cx="284162" cy="412750"/>
            <a:chOff x="96" y="3552"/>
            <a:chExt cx="179" cy="260"/>
          </a:xfrm>
        </p:grpSpPr>
        <p:sp>
          <p:nvSpPr>
            <p:cNvPr id="106534" name="Line 32"/>
            <p:cNvSpPr>
              <a:spLocks noChangeShapeType="1"/>
            </p:cNvSpPr>
            <p:nvPr/>
          </p:nvSpPr>
          <p:spPr bwMode="auto">
            <a:xfrm flipV="1">
              <a:off x="96" y="3552"/>
              <a:ext cx="164" cy="13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5" name="Line 33"/>
            <p:cNvSpPr>
              <a:spLocks noChangeShapeType="1"/>
            </p:cNvSpPr>
            <p:nvPr/>
          </p:nvSpPr>
          <p:spPr bwMode="auto">
            <a:xfrm flipV="1">
              <a:off x="103" y="3620"/>
              <a:ext cx="164" cy="62"/>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6" name="Line 34"/>
            <p:cNvSpPr>
              <a:spLocks noChangeShapeType="1"/>
            </p:cNvSpPr>
            <p:nvPr/>
          </p:nvSpPr>
          <p:spPr bwMode="auto">
            <a:xfrm flipV="1">
              <a:off x="103" y="3682"/>
              <a:ext cx="158" cy="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7" name="Line 35"/>
            <p:cNvSpPr>
              <a:spLocks noChangeShapeType="1"/>
            </p:cNvSpPr>
            <p:nvPr/>
          </p:nvSpPr>
          <p:spPr bwMode="auto">
            <a:xfrm>
              <a:off x="117" y="3696"/>
              <a:ext cx="152" cy="55"/>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8" name="Line 36"/>
            <p:cNvSpPr>
              <a:spLocks noChangeShapeType="1"/>
            </p:cNvSpPr>
            <p:nvPr/>
          </p:nvSpPr>
          <p:spPr bwMode="auto">
            <a:xfrm>
              <a:off x="103" y="3696"/>
              <a:ext cx="172" cy="116"/>
            </a:xfrm>
            <a:prstGeom prst="line">
              <a:avLst/>
            </a:prstGeom>
            <a:noFill/>
            <a:ln w="19050">
              <a:solidFill>
                <a:schemeClr val="accent2"/>
              </a:solidFill>
              <a:round/>
              <a:headEnd/>
              <a:tailEnd/>
            </a:ln>
          </p:spPr>
          <p:txBody>
            <a:bodyPr>
              <a:prstTxWarp prst="textNoShape">
                <a:avLst/>
              </a:prstTxWarp>
            </a:bodyPr>
            <a:lstStyle/>
            <a:p>
              <a:endParaRPr lang="en-US"/>
            </a:p>
          </p:txBody>
        </p:sp>
      </p:grpSp>
      <p:grpSp>
        <p:nvGrpSpPr>
          <p:cNvPr id="4" name="Group 37"/>
          <p:cNvGrpSpPr>
            <a:grpSpLocks/>
          </p:cNvGrpSpPr>
          <p:nvPr/>
        </p:nvGrpSpPr>
        <p:grpSpPr bwMode="auto">
          <a:xfrm>
            <a:off x="3265488" y="5943600"/>
            <a:ext cx="284162" cy="412750"/>
            <a:chOff x="96" y="3552"/>
            <a:chExt cx="179" cy="260"/>
          </a:xfrm>
        </p:grpSpPr>
        <p:sp>
          <p:nvSpPr>
            <p:cNvPr id="106529" name="Line 38"/>
            <p:cNvSpPr>
              <a:spLocks noChangeShapeType="1"/>
            </p:cNvSpPr>
            <p:nvPr/>
          </p:nvSpPr>
          <p:spPr bwMode="auto">
            <a:xfrm flipV="1">
              <a:off x="96" y="3552"/>
              <a:ext cx="164" cy="13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0" name="Line 39"/>
            <p:cNvSpPr>
              <a:spLocks noChangeShapeType="1"/>
            </p:cNvSpPr>
            <p:nvPr/>
          </p:nvSpPr>
          <p:spPr bwMode="auto">
            <a:xfrm flipV="1">
              <a:off x="103" y="3620"/>
              <a:ext cx="164" cy="62"/>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1" name="Line 40"/>
            <p:cNvSpPr>
              <a:spLocks noChangeShapeType="1"/>
            </p:cNvSpPr>
            <p:nvPr/>
          </p:nvSpPr>
          <p:spPr bwMode="auto">
            <a:xfrm flipV="1">
              <a:off x="103" y="3682"/>
              <a:ext cx="158" cy="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2" name="Line 41"/>
            <p:cNvSpPr>
              <a:spLocks noChangeShapeType="1"/>
            </p:cNvSpPr>
            <p:nvPr/>
          </p:nvSpPr>
          <p:spPr bwMode="auto">
            <a:xfrm>
              <a:off x="117" y="3696"/>
              <a:ext cx="152" cy="55"/>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3" name="Line 42"/>
            <p:cNvSpPr>
              <a:spLocks noChangeShapeType="1"/>
            </p:cNvSpPr>
            <p:nvPr/>
          </p:nvSpPr>
          <p:spPr bwMode="auto">
            <a:xfrm>
              <a:off x="103" y="3696"/>
              <a:ext cx="172" cy="116"/>
            </a:xfrm>
            <a:prstGeom prst="line">
              <a:avLst/>
            </a:prstGeom>
            <a:noFill/>
            <a:ln w="19050">
              <a:solidFill>
                <a:schemeClr val="accent2"/>
              </a:solidFill>
              <a:round/>
              <a:headEnd/>
              <a:tailEnd/>
            </a:ln>
          </p:spPr>
          <p:txBody>
            <a:bodyPr>
              <a:prstTxWarp prst="textNoShape">
                <a:avLst/>
              </a:prstTxWarp>
            </a:bodyPr>
            <a:lstStyle/>
            <a:p>
              <a:endParaRPr lang="en-US"/>
            </a:p>
          </p:txBody>
        </p:sp>
      </p:grpSp>
      <p:grpSp>
        <p:nvGrpSpPr>
          <p:cNvPr id="5" name="Group 43"/>
          <p:cNvGrpSpPr>
            <a:grpSpLocks/>
          </p:cNvGrpSpPr>
          <p:nvPr/>
        </p:nvGrpSpPr>
        <p:grpSpPr bwMode="auto">
          <a:xfrm rot="10800000">
            <a:off x="6902450" y="5965825"/>
            <a:ext cx="284163" cy="412750"/>
            <a:chOff x="96" y="3552"/>
            <a:chExt cx="179" cy="260"/>
          </a:xfrm>
        </p:grpSpPr>
        <p:sp>
          <p:nvSpPr>
            <p:cNvPr id="106524" name="Line 44"/>
            <p:cNvSpPr>
              <a:spLocks noChangeShapeType="1"/>
            </p:cNvSpPr>
            <p:nvPr/>
          </p:nvSpPr>
          <p:spPr bwMode="auto">
            <a:xfrm flipV="1">
              <a:off x="96" y="3552"/>
              <a:ext cx="164" cy="13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25" name="Line 45"/>
            <p:cNvSpPr>
              <a:spLocks noChangeShapeType="1"/>
            </p:cNvSpPr>
            <p:nvPr/>
          </p:nvSpPr>
          <p:spPr bwMode="auto">
            <a:xfrm flipV="1">
              <a:off x="103" y="3620"/>
              <a:ext cx="164" cy="62"/>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26" name="Line 46"/>
            <p:cNvSpPr>
              <a:spLocks noChangeShapeType="1"/>
            </p:cNvSpPr>
            <p:nvPr/>
          </p:nvSpPr>
          <p:spPr bwMode="auto">
            <a:xfrm flipV="1">
              <a:off x="103" y="3682"/>
              <a:ext cx="158" cy="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27" name="Line 47"/>
            <p:cNvSpPr>
              <a:spLocks noChangeShapeType="1"/>
            </p:cNvSpPr>
            <p:nvPr/>
          </p:nvSpPr>
          <p:spPr bwMode="auto">
            <a:xfrm>
              <a:off x="117" y="3696"/>
              <a:ext cx="152" cy="55"/>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28" name="Line 48"/>
            <p:cNvSpPr>
              <a:spLocks noChangeShapeType="1"/>
            </p:cNvSpPr>
            <p:nvPr/>
          </p:nvSpPr>
          <p:spPr bwMode="auto">
            <a:xfrm>
              <a:off x="103" y="3696"/>
              <a:ext cx="172" cy="116"/>
            </a:xfrm>
            <a:prstGeom prst="line">
              <a:avLst/>
            </a:prstGeom>
            <a:noFill/>
            <a:ln w="19050">
              <a:solidFill>
                <a:schemeClr val="accent2"/>
              </a:solidFill>
              <a:round/>
              <a:headEnd/>
              <a:tailEnd/>
            </a:ln>
          </p:spPr>
          <p:txBody>
            <a:bodyPr>
              <a:prstTxWarp prst="textNoShape">
                <a:avLst/>
              </a:prstTxWarp>
            </a:bodyPr>
            <a:lstStyle/>
            <a:p>
              <a:endParaRPr lang="en-US"/>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4"/>
          <p:cNvSpPr txBox="1">
            <a:spLocks noChangeArrowheads="1"/>
          </p:cNvSpPr>
          <p:nvPr/>
        </p:nvSpPr>
        <p:spPr bwMode="auto">
          <a:xfrm>
            <a:off x="2895600" y="161925"/>
            <a:ext cx="3297238" cy="457200"/>
          </a:xfrm>
          <a:prstGeom prst="rect">
            <a:avLst/>
          </a:prstGeom>
          <a:noFill/>
          <a:ln w="9525">
            <a:noFill/>
            <a:miter lim="800000"/>
            <a:headEnd/>
            <a:tailEnd/>
          </a:ln>
        </p:spPr>
        <p:txBody>
          <a:bodyPr wrap="none">
            <a:prstTxWarp prst="textNoShape">
              <a:avLst/>
            </a:prstTxWarp>
            <a:spAutoFit/>
          </a:bodyPr>
          <a:lstStyle/>
          <a:p>
            <a:r>
              <a:rPr lang="es-MX" sz="2400" b="1"/>
              <a:t>¿Y cuándo usar cual?</a:t>
            </a:r>
            <a:endParaRPr lang="es-ES" sz="2400" b="1"/>
          </a:p>
        </p:txBody>
      </p:sp>
      <p:sp>
        <p:nvSpPr>
          <p:cNvPr id="107523" name="Text Box 5"/>
          <p:cNvSpPr txBox="1">
            <a:spLocks noChangeArrowheads="1"/>
          </p:cNvSpPr>
          <p:nvPr/>
        </p:nvSpPr>
        <p:spPr bwMode="auto">
          <a:xfrm>
            <a:off x="76200" y="990600"/>
            <a:ext cx="9067800" cy="1525588"/>
          </a:xfrm>
          <a:prstGeom prst="rect">
            <a:avLst/>
          </a:prstGeom>
          <a:noFill/>
          <a:ln w="9525">
            <a:noFill/>
            <a:miter lim="800000"/>
            <a:headEnd/>
            <a:tailEnd/>
          </a:ln>
        </p:spPr>
        <p:txBody>
          <a:bodyPr>
            <a:prstTxWarp prst="textNoShape">
              <a:avLst/>
            </a:prstTxWarp>
            <a:spAutoFit/>
          </a:bodyPr>
          <a:lstStyle/>
          <a:p>
            <a:r>
              <a:rPr lang="es-MX" dirty="0"/>
              <a:t>PROTEINAS: ud ya tiene una proteína y quiere encontrar proteínas similares</a:t>
            </a:r>
          </a:p>
          <a:p>
            <a:r>
              <a:rPr lang="es-MX" dirty="0"/>
              <a:t>	- </a:t>
            </a:r>
            <a:r>
              <a:rPr lang="es-MX" sz="2000" dirty="0">
                <a:solidFill>
                  <a:schemeClr val="accent2"/>
                </a:solidFill>
              </a:rPr>
              <a:t>blastp</a:t>
            </a:r>
            <a:r>
              <a:rPr lang="es-MX" dirty="0"/>
              <a:t>: si tiene dudas siempre use blastp. En general se usa para buscar algo sobre la función de la proteína. También si se conoce el marco de lectura abierto es preferible traducir la proteína y usar este programa</a:t>
            </a:r>
          </a:p>
          <a:p>
            <a:r>
              <a:rPr lang="es-MX" dirty="0"/>
              <a:t>	- </a:t>
            </a:r>
            <a:r>
              <a:rPr lang="es-MX" sz="2000" dirty="0">
                <a:solidFill>
                  <a:schemeClr val="accent2"/>
                </a:solidFill>
              </a:rPr>
              <a:t>tblastn: </a:t>
            </a:r>
            <a:r>
              <a:rPr lang="es-MX" dirty="0"/>
              <a:t>Desea descubrir nuevos genes que codifican para unaproteína</a:t>
            </a:r>
            <a:endParaRPr lang="es-ES" sz="2000" dirty="0">
              <a:solidFill>
                <a:schemeClr val="accent2"/>
              </a:solidFill>
            </a:endParaRPr>
          </a:p>
        </p:txBody>
      </p:sp>
      <p:sp>
        <p:nvSpPr>
          <p:cNvPr id="107524" name="Text Box 6"/>
          <p:cNvSpPr txBox="1">
            <a:spLocks noChangeArrowheads="1"/>
          </p:cNvSpPr>
          <p:nvPr/>
        </p:nvSpPr>
        <p:spPr bwMode="auto">
          <a:xfrm>
            <a:off x="76200" y="3047999"/>
            <a:ext cx="9067800" cy="1846659"/>
          </a:xfrm>
          <a:prstGeom prst="rect">
            <a:avLst/>
          </a:prstGeom>
          <a:noFill/>
          <a:ln w="9525">
            <a:noFill/>
            <a:miter lim="800000"/>
            <a:headEnd/>
            <a:tailEnd/>
          </a:ln>
        </p:spPr>
        <p:txBody>
          <a:bodyPr wrap="square">
            <a:prstTxWarp prst="textNoShape">
              <a:avLst/>
            </a:prstTxWarp>
            <a:spAutoFit/>
          </a:bodyPr>
          <a:lstStyle/>
          <a:p>
            <a:r>
              <a:rPr lang="es-MX" dirty="0"/>
              <a:t>NUCLEOTIDOS: No se conoce el ORF que codifica para la proteína</a:t>
            </a:r>
          </a:p>
          <a:p>
            <a:r>
              <a:rPr lang="es-MX" dirty="0"/>
              <a:t>	- </a:t>
            </a:r>
            <a:r>
              <a:rPr lang="es-MX" sz="2000" dirty="0">
                <a:solidFill>
                  <a:schemeClr val="accent2"/>
                </a:solidFill>
              </a:rPr>
              <a:t>blastn</a:t>
            </a:r>
            <a:r>
              <a:rPr lang="es-MX" dirty="0"/>
              <a:t>: Secuencias muy similares (&gt;70% identidad)</a:t>
            </a:r>
          </a:p>
          <a:p>
            <a:r>
              <a:rPr lang="es-MX" dirty="0"/>
              <a:t>	- </a:t>
            </a:r>
            <a:r>
              <a:rPr lang="es-MX" sz="2000" dirty="0">
                <a:solidFill>
                  <a:schemeClr val="accent2"/>
                </a:solidFill>
              </a:rPr>
              <a:t>tblastx: </a:t>
            </a:r>
            <a:r>
              <a:rPr lang="es-MX" dirty="0"/>
              <a:t>Descubrimiento de genes que codifiquen proteínas homólogas al 	query (Blastn y Blastx no dieron nada)</a:t>
            </a:r>
            <a:endParaRPr lang="es-MX" dirty="0">
              <a:solidFill>
                <a:schemeClr val="accent2"/>
              </a:solidFill>
            </a:endParaRPr>
          </a:p>
          <a:p>
            <a:r>
              <a:rPr lang="es-MX" sz="2000" dirty="0">
                <a:solidFill>
                  <a:schemeClr val="accent2"/>
                </a:solidFill>
              </a:rPr>
              <a:t>	- blastx: </a:t>
            </a:r>
            <a:r>
              <a:rPr lang="es-MX" dirty="0"/>
              <a:t>Análisis del query, descubrimiento de proteínas codificadas. Puede servir para compensar un poco errores de secuencias. </a:t>
            </a:r>
            <a:r>
              <a:rPr lang="es-MX" b="1" dirty="0">
                <a:solidFill>
                  <a:srgbClr val="FF0000"/>
                </a:solidFill>
              </a:rPr>
              <a:t>¿por qué?</a:t>
            </a:r>
            <a:endParaRPr lang="es-ES" dirty="0">
              <a:solidFill>
                <a:schemeClr val="accent2"/>
              </a:solidFill>
            </a:endParaRPr>
          </a:p>
        </p:txBody>
      </p:sp>
      <p:sp>
        <p:nvSpPr>
          <p:cNvPr id="107526" name="Text Box 8"/>
          <p:cNvSpPr txBox="1">
            <a:spLocks noChangeArrowheads="1"/>
          </p:cNvSpPr>
          <p:nvPr/>
        </p:nvSpPr>
        <p:spPr bwMode="auto">
          <a:xfrm>
            <a:off x="722312" y="5334000"/>
            <a:ext cx="3087688" cy="366713"/>
          </a:xfrm>
          <a:prstGeom prst="rect">
            <a:avLst/>
          </a:prstGeom>
          <a:noFill/>
          <a:ln w="9525">
            <a:noFill/>
            <a:miter lim="800000"/>
            <a:headEnd/>
            <a:tailEnd/>
          </a:ln>
        </p:spPr>
        <p:txBody>
          <a:bodyPr wrap="none">
            <a:prstTxWarp prst="textNoShape">
              <a:avLst/>
            </a:prstTxWarp>
            <a:spAutoFit/>
          </a:bodyPr>
          <a:lstStyle/>
          <a:p>
            <a:r>
              <a:rPr lang="es-MX" dirty="0">
                <a:solidFill>
                  <a:srgbClr val="FF3300"/>
                </a:solidFill>
              </a:rPr>
              <a:t>Cuidado con los parámetros</a:t>
            </a:r>
            <a:endParaRPr lang="es-ES" dirty="0">
              <a:solidFill>
                <a:srgbClr val="FF33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2800" dirty="0"/>
              <a:t>Comparação de sequencias</a:t>
            </a:r>
            <a:r>
              <a:rPr lang="es-ES_tradnl" dirty="0"/>
              <a:t>:</a:t>
            </a:r>
            <a:br>
              <a:rPr lang="es-ES_tradnl" dirty="0"/>
            </a:br>
            <a:r>
              <a:rPr lang="pt-BR" dirty="0"/>
              <a:t>Identificar regiões conservadas</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11</a:t>
            </a:fld>
            <a:endParaRPr lang="en-US"/>
          </a:p>
        </p:txBody>
      </p:sp>
      <p:pic>
        <p:nvPicPr>
          <p:cNvPr id="6" name="Picture 5" descr="JalView1.png"/>
          <p:cNvPicPr>
            <a:picLocks noChangeAspect="1"/>
          </p:cNvPicPr>
          <p:nvPr/>
        </p:nvPicPr>
        <p:blipFill>
          <a:blip r:embed="rId2"/>
          <a:stretch>
            <a:fillRect/>
          </a:stretch>
        </p:blipFill>
        <p:spPr>
          <a:xfrm>
            <a:off x="457200" y="1804205"/>
            <a:ext cx="8077200" cy="4456387"/>
          </a:xfrm>
          <a:prstGeom prst="rect">
            <a:avLst/>
          </a:prstGeom>
        </p:spPr>
      </p:pic>
      <p:sp>
        <p:nvSpPr>
          <p:cNvPr id="9" name="Rounded Rectangle 8"/>
          <p:cNvSpPr/>
          <p:nvPr/>
        </p:nvSpPr>
        <p:spPr>
          <a:xfrm>
            <a:off x="3200400" y="2667000"/>
            <a:ext cx="3200400" cy="1524000"/>
          </a:xfrm>
          <a:prstGeom prst="roundRect">
            <a:avLst/>
          </a:prstGeom>
          <a:solidFill>
            <a:schemeClr val="tx2">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Rounded Rectangle 9"/>
          <p:cNvSpPr/>
          <p:nvPr/>
        </p:nvSpPr>
        <p:spPr>
          <a:xfrm>
            <a:off x="6400800" y="2057400"/>
            <a:ext cx="2438400" cy="2133600"/>
          </a:xfrm>
          <a:prstGeom prst="roundRect">
            <a:avLst/>
          </a:prstGeom>
          <a:solidFill>
            <a:schemeClr val="accent4">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Rounded Rectangle 10"/>
          <p:cNvSpPr/>
          <p:nvPr/>
        </p:nvSpPr>
        <p:spPr>
          <a:xfrm>
            <a:off x="1219200" y="5105400"/>
            <a:ext cx="5181600" cy="762000"/>
          </a:xfrm>
          <a:prstGeom prst="roundRect">
            <a:avLst/>
          </a:prstGeom>
          <a:solidFill>
            <a:schemeClr val="tx2">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4"/>
          <p:cNvSpPr txBox="1">
            <a:spLocks noChangeArrowheads="1"/>
          </p:cNvSpPr>
          <p:nvPr/>
        </p:nvSpPr>
        <p:spPr bwMode="auto">
          <a:xfrm>
            <a:off x="2819400" y="188913"/>
            <a:ext cx="4274202" cy="523220"/>
          </a:xfrm>
          <a:prstGeom prst="rect">
            <a:avLst/>
          </a:prstGeom>
          <a:noFill/>
          <a:ln w="9525">
            <a:noFill/>
            <a:miter lim="800000"/>
            <a:headEnd/>
            <a:tailEnd/>
          </a:ln>
        </p:spPr>
        <p:txBody>
          <a:bodyPr wrap="none">
            <a:prstTxWarp prst="textNoShape">
              <a:avLst/>
            </a:prstTxWarp>
            <a:spAutoFit/>
          </a:bodyPr>
          <a:lstStyle/>
          <a:p>
            <a:r>
              <a:rPr lang="es-MX" sz="2800" dirty="0"/>
              <a:t>Para tener en cuenta . . .</a:t>
            </a:r>
            <a:endParaRPr lang="es-ES" sz="2800" dirty="0"/>
          </a:p>
        </p:txBody>
      </p:sp>
      <p:sp>
        <p:nvSpPr>
          <p:cNvPr id="110595" name="Text Box 5"/>
          <p:cNvSpPr txBox="1">
            <a:spLocks noChangeArrowheads="1"/>
          </p:cNvSpPr>
          <p:nvPr/>
        </p:nvSpPr>
        <p:spPr bwMode="auto">
          <a:xfrm>
            <a:off x="365125" y="1331913"/>
            <a:ext cx="3368675" cy="3970318"/>
          </a:xfrm>
          <a:prstGeom prst="rect">
            <a:avLst/>
          </a:prstGeom>
          <a:noFill/>
          <a:ln w="9525">
            <a:noFill/>
            <a:miter lim="800000"/>
            <a:headEnd/>
            <a:tailEnd/>
          </a:ln>
        </p:spPr>
        <p:txBody>
          <a:bodyPr>
            <a:prstTxWarp prst="textNoShape">
              <a:avLst/>
            </a:prstTxWarp>
            <a:spAutoFit/>
          </a:bodyPr>
          <a:lstStyle/>
          <a:p>
            <a:r>
              <a:rPr lang="es-MX" dirty="0"/>
              <a:t>La secuencia tiene muchos residuos idénticos</a:t>
            </a:r>
          </a:p>
          <a:p>
            <a:endParaRPr lang="es-MX" dirty="0"/>
          </a:p>
          <a:p>
            <a:endParaRPr lang="es-MX" dirty="0"/>
          </a:p>
          <a:p>
            <a:r>
              <a:rPr lang="es-MX" dirty="0"/>
              <a:t>BLAST no encuentra resultados</a:t>
            </a:r>
          </a:p>
          <a:p>
            <a:endParaRPr lang="es-MX" dirty="0"/>
          </a:p>
          <a:p>
            <a:endParaRPr lang="es-MX" dirty="0"/>
          </a:p>
          <a:p>
            <a:endParaRPr lang="es-MX" dirty="0"/>
          </a:p>
          <a:p>
            <a:r>
              <a:rPr lang="es-MX" dirty="0"/>
              <a:t>E-value muy altos</a:t>
            </a:r>
          </a:p>
          <a:p>
            <a:endParaRPr lang="es-MX" dirty="0"/>
          </a:p>
          <a:p>
            <a:endParaRPr lang="es-MX" dirty="0"/>
          </a:p>
          <a:p>
            <a:endParaRPr lang="es-MX" dirty="0"/>
          </a:p>
          <a:p>
            <a:r>
              <a:rPr lang="es-MX" dirty="0"/>
              <a:t>Muchos resultados</a:t>
            </a:r>
            <a:endParaRPr lang="es-ES" dirty="0"/>
          </a:p>
        </p:txBody>
      </p:sp>
      <p:sp>
        <p:nvSpPr>
          <p:cNvPr id="110596" name="Text Box 6"/>
          <p:cNvSpPr txBox="1">
            <a:spLocks noChangeArrowheads="1"/>
          </p:cNvSpPr>
          <p:nvPr/>
        </p:nvSpPr>
        <p:spPr bwMode="auto">
          <a:xfrm>
            <a:off x="4251325" y="1371600"/>
            <a:ext cx="4587875" cy="4524316"/>
          </a:xfrm>
          <a:prstGeom prst="rect">
            <a:avLst/>
          </a:prstGeom>
          <a:noFill/>
          <a:ln w="9525">
            <a:noFill/>
            <a:miter lim="800000"/>
            <a:headEnd/>
            <a:tailEnd/>
          </a:ln>
        </p:spPr>
        <p:txBody>
          <a:bodyPr>
            <a:prstTxWarp prst="textNoShape">
              <a:avLst/>
            </a:prstTxWarp>
            <a:spAutoFit/>
          </a:bodyPr>
          <a:lstStyle/>
          <a:p>
            <a:r>
              <a:rPr lang="es-MX" dirty="0"/>
              <a:t>Filtro de baja complejidad</a:t>
            </a:r>
          </a:p>
          <a:p>
            <a:endParaRPr lang="es-MX" dirty="0"/>
          </a:p>
          <a:p>
            <a:endParaRPr lang="es-MX" dirty="0"/>
          </a:p>
          <a:p>
            <a:endParaRPr lang="es-MX" dirty="0"/>
          </a:p>
          <a:p>
            <a:r>
              <a:rPr lang="es-MX" dirty="0"/>
              <a:t>Cambie la matriz / penalidades de gap / el programa de BLAST</a:t>
            </a:r>
          </a:p>
          <a:p>
            <a:endParaRPr lang="es-MX" dirty="0"/>
          </a:p>
          <a:p>
            <a:endParaRPr lang="es-MX" dirty="0"/>
          </a:p>
          <a:p>
            <a:endParaRPr lang="es-MX" dirty="0"/>
          </a:p>
          <a:p>
            <a:r>
              <a:rPr lang="es-MX" dirty="0"/>
              <a:t>Cambie la matriz o penalidades de gap para verificar la robustez del match</a:t>
            </a:r>
          </a:p>
          <a:p>
            <a:endParaRPr lang="es-MX" dirty="0"/>
          </a:p>
          <a:p>
            <a:endParaRPr lang="es-MX" dirty="0"/>
          </a:p>
          <a:p>
            <a:r>
              <a:rPr lang="es-MX" dirty="0"/>
              <a:t>Cambie las BDs o filtre las salidas por palabra clave o aumente el filtro con el e-value</a:t>
            </a:r>
            <a:endParaRPr lang="es-ES" dirty="0"/>
          </a:p>
        </p:txBody>
      </p:sp>
      <p:sp>
        <p:nvSpPr>
          <p:cNvPr id="110597" name="AutoShape 7"/>
          <p:cNvSpPr>
            <a:spLocks noChangeArrowheads="1"/>
          </p:cNvSpPr>
          <p:nvPr/>
        </p:nvSpPr>
        <p:spPr bwMode="auto">
          <a:xfrm>
            <a:off x="3429000" y="1676400"/>
            <a:ext cx="533400" cy="304800"/>
          </a:xfrm>
          <a:prstGeom prst="rightArrow">
            <a:avLst>
              <a:gd name="adj1" fmla="val 50000"/>
              <a:gd name="adj2" fmla="val 43750"/>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
        <p:nvSpPr>
          <p:cNvPr id="110598" name="AutoShape 8"/>
          <p:cNvSpPr>
            <a:spLocks noChangeArrowheads="1"/>
          </p:cNvSpPr>
          <p:nvPr/>
        </p:nvSpPr>
        <p:spPr bwMode="auto">
          <a:xfrm>
            <a:off x="3429000" y="2667000"/>
            <a:ext cx="533400" cy="304800"/>
          </a:xfrm>
          <a:prstGeom prst="rightArrow">
            <a:avLst>
              <a:gd name="adj1" fmla="val 50000"/>
              <a:gd name="adj2" fmla="val 43750"/>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
        <p:nvSpPr>
          <p:cNvPr id="110599" name="AutoShape 9"/>
          <p:cNvSpPr>
            <a:spLocks noChangeArrowheads="1"/>
          </p:cNvSpPr>
          <p:nvPr/>
        </p:nvSpPr>
        <p:spPr bwMode="auto">
          <a:xfrm>
            <a:off x="3429000" y="3886200"/>
            <a:ext cx="533400" cy="304800"/>
          </a:xfrm>
          <a:prstGeom prst="rightArrow">
            <a:avLst>
              <a:gd name="adj1" fmla="val 50000"/>
              <a:gd name="adj2" fmla="val 43750"/>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
        <p:nvSpPr>
          <p:cNvPr id="110600" name="AutoShape 10"/>
          <p:cNvSpPr>
            <a:spLocks noChangeArrowheads="1"/>
          </p:cNvSpPr>
          <p:nvPr/>
        </p:nvSpPr>
        <p:spPr bwMode="auto">
          <a:xfrm>
            <a:off x="3429000" y="5029200"/>
            <a:ext cx="533400" cy="304800"/>
          </a:xfrm>
          <a:prstGeom prst="rightArrow">
            <a:avLst>
              <a:gd name="adj1" fmla="val 50000"/>
              <a:gd name="adj2" fmla="val 43750"/>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12643"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12644" name="Picture 6"/>
          <p:cNvPicPr>
            <a:picLocks noChangeAspect="1"/>
          </p:cNvPicPr>
          <p:nvPr/>
        </p:nvPicPr>
        <p:blipFill>
          <a:blip r:embed="rId2"/>
          <a:srcRect/>
          <a:stretch>
            <a:fillRect/>
          </a:stretch>
        </p:blipFill>
        <p:spPr bwMode="auto">
          <a:xfrm>
            <a:off x="0" y="0"/>
            <a:ext cx="8153400" cy="6875463"/>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13667"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13668" name="Picture 3"/>
          <p:cNvPicPr>
            <a:picLocks noChangeAspect="1"/>
          </p:cNvPicPr>
          <p:nvPr/>
        </p:nvPicPr>
        <p:blipFill>
          <a:blip r:embed="rId2"/>
          <a:srcRect/>
          <a:stretch>
            <a:fillRect/>
          </a:stretch>
        </p:blipFill>
        <p:spPr bwMode="auto">
          <a:xfrm>
            <a:off x="0" y="0"/>
            <a:ext cx="8153400" cy="6875463"/>
          </a:xfrm>
          <a:prstGeom prst="rect">
            <a:avLst/>
          </a:prstGeom>
          <a:noFill/>
          <a:ln w="9525">
            <a:noFill/>
            <a:miter lim="800000"/>
            <a:headEnd/>
            <a:tailEnd/>
          </a:ln>
        </p:spPr>
      </p:pic>
      <p:sp>
        <p:nvSpPr>
          <p:cNvPr id="5" name="Rounded Rectangle 4"/>
          <p:cNvSpPr/>
          <p:nvPr/>
        </p:nvSpPr>
        <p:spPr>
          <a:xfrm>
            <a:off x="5791200" y="990600"/>
            <a:ext cx="1752600" cy="12192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14691"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14692" name="Picture 3"/>
          <p:cNvPicPr>
            <a:picLocks noChangeAspect="1"/>
          </p:cNvPicPr>
          <p:nvPr/>
        </p:nvPicPr>
        <p:blipFill>
          <a:blip r:embed="rId2"/>
          <a:srcRect/>
          <a:stretch>
            <a:fillRect/>
          </a:stretch>
        </p:blipFill>
        <p:spPr bwMode="auto">
          <a:xfrm>
            <a:off x="0" y="0"/>
            <a:ext cx="8153400" cy="6875463"/>
          </a:xfrm>
          <a:prstGeom prst="rect">
            <a:avLst/>
          </a:prstGeom>
          <a:noFill/>
          <a:ln w="9525">
            <a:noFill/>
            <a:miter lim="800000"/>
            <a:headEnd/>
            <a:tailEnd/>
          </a:ln>
        </p:spPr>
      </p:pic>
      <p:sp>
        <p:nvSpPr>
          <p:cNvPr id="5" name="Rounded Rectangle 4"/>
          <p:cNvSpPr/>
          <p:nvPr/>
        </p:nvSpPr>
        <p:spPr>
          <a:xfrm>
            <a:off x="1676400" y="3962400"/>
            <a:ext cx="3962400" cy="4572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Título"/>
          <p:cNvSpPr>
            <a:spLocks noGrp="1"/>
          </p:cNvSpPr>
          <p:nvPr>
            <p:ph type="title"/>
          </p:nvPr>
        </p:nvSpPr>
        <p:spPr>
          <a:xfrm>
            <a:off x="500063" y="0"/>
            <a:ext cx="8229600" cy="1143000"/>
          </a:xfrm>
        </p:spPr>
        <p:txBody>
          <a:bodyPr/>
          <a:lstStyle/>
          <a:p>
            <a:r>
              <a:rPr lang="es-CO">
                <a:ea typeface="ＭＳ Ｐゴシック" charset="-128"/>
                <a:cs typeface="ＭＳ Ｐゴシック" charset="-128"/>
              </a:rPr>
              <a:t>Entrez query</a:t>
            </a:r>
            <a:endParaRPr lang="es-ES">
              <a:ea typeface="ＭＳ Ｐゴシック" charset="-128"/>
              <a:cs typeface="ＭＳ Ｐゴシック" charset="-128"/>
            </a:endParaRPr>
          </a:p>
        </p:txBody>
      </p:sp>
      <p:sp>
        <p:nvSpPr>
          <p:cNvPr id="3" name="2 Marcador de contenido"/>
          <p:cNvSpPr>
            <a:spLocks noGrp="1"/>
          </p:cNvSpPr>
          <p:nvPr>
            <p:ph idx="1"/>
          </p:nvPr>
        </p:nvSpPr>
        <p:spPr>
          <a:xfrm>
            <a:off x="457200" y="1071563"/>
            <a:ext cx="8229600" cy="5572125"/>
          </a:xfrm>
        </p:spPr>
        <p:txBody>
          <a:bodyPr>
            <a:normAutofit/>
          </a:bodyPr>
          <a:lstStyle/>
          <a:p>
            <a:pPr>
              <a:defRPr/>
            </a:pPr>
            <a:r>
              <a:rPr lang="es-CO" dirty="0"/>
              <a:t>Se usa la siguiente sintaxis</a:t>
            </a:r>
          </a:p>
          <a:p>
            <a:pPr>
              <a:defRPr/>
            </a:pPr>
            <a:r>
              <a:rPr lang="en-US" b="1" dirty="0">
                <a:solidFill>
                  <a:srgbClr val="00B050"/>
                </a:solidFill>
              </a:rPr>
              <a:t>term [field]  </a:t>
            </a:r>
            <a:r>
              <a:rPr lang="en-US" b="1" dirty="0">
                <a:solidFill>
                  <a:srgbClr val="FF0000"/>
                </a:solidFill>
              </a:rPr>
              <a:t>OPERATOR</a:t>
            </a:r>
            <a:r>
              <a:rPr lang="en-US" b="1" dirty="0"/>
              <a:t>   </a:t>
            </a:r>
            <a:r>
              <a:rPr lang="en-US" b="1" dirty="0">
                <a:solidFill>
                  <a:srgbClr val="0070C0"/>
                </a:solidFill>
              </a:rPr>
              <a:t>term [field]</a:t>
            </a:r>
            <a:endParaRPr lang="es-ES" b="1" dirty="0">
              <a:solidFill>
                <a:srgbClr val="0070C0"/>
              </a:solidFill>
            </a:endParaRPr>
          </a:p>
          <a:p>
            <a:pPr>
              <a:defRPr/>
            </a:pPr>
            <a:endParaRPr lang="es-CO" b="1" dirty="0">
              <a:solidFill>
                <a:srgbClr val="0070C0"/>
              </a:solidFill>
            </a:endParaRPr>
          </a:p>
          <a:p>
            <a:pPr>
              <a:defRPr/>
            </a:pPr>
            <a:r>
              <a:rPr lang="en-US" b="1" dirty="0">
                <a:solidFill>
                  <a:srgbClr val="00B050"/>
                </a:solidFill>
              </a:rPr>
              <a:t>Protease</a:t>
            </a:r>
            <a:r>
              <a:rPr lang="en-US" b="1" dirty="0"/>
              <a:t> </a:t>
            </a:r>
            <a:r>
              <a:rPr lang="en-US" b="1" dirty="0">
                <a:solidFill>
                  <a:srgbClr val="FF0000"/>
                </a:solidFill>
              </a:rPr>
              <a:t>NOT</a:t>
            </a:r>
            <a:r>
              <a:rPr lang="en-US" b="1" dirty="0"/>
              <a:t> </a:t>
            </a:r>
            <a:r>
              <a:rPr lang="en-US" b="1" dirty="0">
                <a:solidFill>
                  <a:srgbClr val="0070C0"/>
                </a:solidFill>
              </a:rPr>
              <a:t>hiv1[organism]</a:t>
            </a:r>
            <a:r>
              <a:rPr lang="en-US" dirty="0">
                <a:solidFill>
                  <a:srgbClr val="0070C0"/>
                </a:solidFill>
              </a:rPr>
              <a:t> </a:t>
            </a:r>
            <a:r>
              <a:rPr lang="en-US" dirty="0" err="1"/>
              <a:t>Limita</a:t>
            </a:r>
            <a:r>
              <a:rPr lang="en-US" dirty="0"/>
              <a:t> la busqueda de BLAST a todas las </a:t>
            </a:r>
            <a:r>
              <a:rPr lang="en-US" dirty="0" err="1"/>
              <a:t>proteasas</a:t>
            </a:r>
            <a:r>
              <a:rPr lang="en-US" dirty="0"/>
              <a:t> excepto las </a:t>
            </a:r>
            <a:r>
              <a:rPr lang="en-US" dirty="0" err="1"/>
              <a:t>las</a:t>
            </a:r>
            <a:r>
              <a:rPr lang="en-US" dirty="0"/>
              <a:t> HIV 1</a:t>
            </a:r>
          </a:p>
          <a:p>
            <a:pPr>
              <a:defRPr/>
            </a:pPr>
            <a:endParaRPr lang="en-US" dirty="0"/>
          </a:p>
          <a:p>
            <a:pPr>
              <a:defRPr/>
            </a:pPr>
            <a:r>
              <a:rPr lang="en-US" b="1" dirty="0">
                <a:solidFill>
                  <a:srgbClr val="0070C0"/>
                </a:solidFill>
              </a:rPr>
              <a:t>1000:2000[</a:t>
            </a:r>
            <a:r>
              <a:rPr lang="en-US" b="1" dirty="0" err="1">
                <a:solidFill>
                  <a:srgbClr val="0070C0"/>
                </a:solidFill>
              </a:rPr>
              <a:t>slen</a:t>
            </a:r>
            <a:r>
              <a:rPr lang="en-US" b="1" dirty="0">
                <a:solidFill>
                  <a:srgbClr val="0070C0"/>
                </a:solidFill>
              </a:rPr>
              <a:t>]</a:t>
            </a:r>
            <a:r>
              <a:rPr lang="en-US" dirty="0"/>
              <a:t>  </a:t>
            </a:r>
            <a:r>
              <a:rPr lang="en-US" dirty="0" err="1"/>
              <a:t>Limita</a:t>
            </a:r>
            <a:r>
              <a:rPr lang="en-US" dirty="0"/>
              <a:t> la </a:t>
            </a:r>
            <a:r>
              <a:rPr lang="en-US" dirty="0" err="1"/>
              <a:t>búsqueda</a:t>
            </a:r>
            <a:r>
              <a:rPr lang="en-US" dirty="0"/>
              <a:t> a secuencias entre 1000 y 2000 bases </a:t>
            </a:r>
            <a:r>
              <a:rPr lang="en-US" dirty="0" err="1"/>
              <a:t>para</a:t>
            </a:r>
            <a:r>
              <a:rPr lang="en-US" dirty="0"/>
              <a:t> nucleótidos o 1000 a 2000 </a:t>
            </a:r>
            <a:r>
              <a:rPr lang="en-US" dirty="0" err="1"/>
              <a:t>residuos</a:t>
            </a:r>
            <a:r>
              <a:rPr lang="en-US" dirty="0"/>
              <a:t> </a:t>
            </a:r>
            <a:r>
              <a:rPr lang="en-US" dirty="0" err="1"/>
              <a:t>para</a:t>
            </a:r>
            <a:r>
              <a:rPr lang="en-US" dirty="0"/>
              <a:t> proteinas</a:t>
            </a:r>
            <a:endParaRPr lang="es-CO" b="1" dirty="0">
              <a:solidFill>
                <a:srgbClr val="0070C0"/>
              </a:solidFill>
            </a:endParaRPr>
          </a:p>
          <a:p>
            <a:pPr>
              <a:defRPr/>
            </a:pPr>
            <a:endParaRPr lang="en-US" dirty="0"/>
          </a:p>
          <a:p>
            <a:pPr>
              <a:defRPr/>
            </a:pPr>
            <a:endParaRPr lang="es-ES" b="1" dirty="0">
              <a:solidFill>
                <a:srgbClr val="0070C0"/>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defRPr/>
            </a:pPr>
            <a:r>
              <a:rPr lang="es-CO" dirty="0"/>
              <a:t>Otros ejemplos de entrada en Entrez Query en BLAST</a:t>
            </a:r>
            <a:endParaRPr lang="es-ES" dirty="0"/>
          </a:p>
        </p:txBody>
      </p:sp>
      <p:sp>
        <p:nvSpPr>
          <p:cNvPr id="116739" name="2 Marcador de contenido"/>
          <p:cNvSpPr>
            <a:spLocks noGrp="1"/>
          </p:cNvSpPr>
          <p:nvPr>
            <p:ph idx="1"/>
          </p:nvPr>
        </p:nvSpPr>
        <p:spPr/>
        <p:txBody>
          <a:bodyPr/>
          <a:lstStyle/>
          <a:p>
            <a:pPr>
              <a:lnSpc>
                <a:spcPct val="90000"/>
              </a:lnSpc>
            </a:pPr>
            <a:endParaRPr lang="en-US" dirty="0">
              <a:ea typeface="ＭＳ Ｐゴシック" charset="-128"/>
              <a:cs typeface="ＭＳ Ｐゴシック" charset="-128"/>
            </a:endParaRPr>
          </a:p>
          <a:p>
            <a:pPr>
              <a:lnSpc>
                <a:spcPct val="90000"/>
              </a:lnSpc>
            </a:pPr>
            <a:r>
              <a:rPr lang="en-US" b="1" dirty="0" err="1">
                <a:solidFill>
                  <a:srgbClr val="00B050"/>
                </a:solidFill>
                <a:ea typeface="ＭＳ Ｐゴシック" charset="-128"/>
                <a:cs typeface="ＭＳ Ｐゴシック" charset="-128"/>
              </a:rPr>
              <a:t>Mus</a:t>
            </a:r>
            <a:r>
              <a:rPr lang="en-US" b="1" dirty="0">
                <a:solidFill>
                  <a:srgbClr val="00B050"/>
                </a:solidFill>
                <a:ea typeface="ＭＳ Ｐゴシック" charset="-128"/>
                <a:cs typeface="ＭＳ Ｐゴシック" charset="-128"/>
              </a:rPr>
              <a:t> </a:t>
            </a:r>
            <a:r>
              <a:rPr lang="en-US" b="1" dirty="0" err="1">
                <a:solidFill>
                  <a:srgbClr val="00B050"/>
                </a:solidFill>
                <a:ea typeface="ＭＳ Ｐゴシック" charset="-128"/>
                <a:cs typeface="ＭＳ Ｐゴシック" charset="-128"/>
              </a:rPr>
              <a:t>musculus[organism</a:t>
            </a:r>
            <a:r>
              <a:rPr lang="en-US" b="1" dirty="0">
                <a:solidFill>
                  <a:srgbClr val="00B050"/>
                </a:solidFill>
                <a:ea typeface="ＭＳ Ｐゴシック" charset="-128"/>
                <a:cs typeface="ＭＳ Ｐゴシック" charset="-128"/>
              </a:rPr>
              <a:t>] </a:t>
            </a:r>
            <a:r>
              <a:rPr lang="en-US" b="1" dirty="0">
                <a:solidFill>
                  <a:srgbClr val="FF0000"/>
                </a:solidFill>
                <a:ea typeface="ＭＳ Ｐゴシック" charset="-128"/>
                <a:cs typeface="ＭＳ Ｐゴシック" charset="-128"/>
              </a:rPr>
              <a:t>AND</a:t>
            </a:r>
            <a:r>
              <a:rPr lang="en-US" b="1" dirty="0">
                <a:ea typeface="ＭＳ Ｐゴシック" charset="-128"/>
                <a:cs typeface="ＭＳ Ｐゴシック" charset="-128"/>
              </a:rPr>
              <a:t> </a:t>
            </a:r>
            <a:r>
              <a:rPr lang="en-US" b="1" dirty="0" err="1">
                <a:solidFill>
                  <a:srgbClr val="0070C0"/>
                </a:solidFill>
                <a:ea typeface="ＭＳ Ｐゴシック" charset="-128"/>
                <a:cs typeface="ＭＳ Ｐゴシック" charset="-128"/>
              </a:rPr>
              <a:t>biomol_mrna[properties</a:t>
            </a:r>
            <a:r>
              <a:rPr lang="en-US" b="1" dirty="0">
                <a:solidFill>
                  <a:srgbClr val="0070C0"/>
                </a:solidFill>
                <a:ea typeface="ＭＳ Ｐゴシック" charset="-128"/>
                <a:cs typeface="ＭＳ Ｐゴシック" charset="-128"/>
              </a:rPr>
              <a:t>] </a:t>
            </a:r>
          </a:p>
          <a:p>
            <a:pPr>
              <a:lnSpc>
                <a:spcPct val="90000"/>
              </a:lnSpc>
            </a:pPr>
            <a:r>
              <a:rPr lang="en-US" dirty="0" err="1">
                <a:ea typeface="ＭＳ Ｐゴシック" charset="-128"/>
                <a:cs typeface="ＭＳ Ｐゴシック" charset="-128"/>
              </a:rPr>
              <a:t>Esto</a:t>
            </a:r>
            <a:r>
              <a:rPr lang="en-US" dirty="0">
                <a:ea typeface="ＭＳ Ｐゴシック" charset="-128"/>
                <a:cs typeface="ＭＳ Ｐゴシック" charset="-128"/>
              </a:rPr>
              <a:t> </a:t>
            </a:r>
            <a:r>
              <a:rPr lang="en-US" dirty="0" err="1">
                <a:ea typeface="ＭＳ Ｐゴシック" charset="-128"/>
                <a:cs typeface="ＭＳ Ｐゴシック" charset="-128"/>
              </a:rPr>
              <a:t>limita</a:t>
            </a:r>
            <a:r>
              <a:rPr lang="en-US" dirty="0">
                <a:ea typeface="ＭＳ Ｐゴシック" charset="-128"/>
                <a:cs typeface="ＭＳ Ｐゴシック" charset="-128"/>
              </a:rPr>
              <a:t> la </a:t>
            </a:r>
            <a:r>
              <a:rPr lang="en-US" dirty="0" err="1">
                <a:ea typeface="ＭＳ Ｐゴシック" charset="-128"/>
                <a:cs typeface="ＭＳ Ｐゴシック" charset="-128"/>
              </a:rPr>
              <a:t>búsqueda</a:t>
            </a:r>
            <a:r>
              <a:rPr lang="en-US" dirty="0">
                <a:ea typeface="ＭＳ Ｐゴシック" charset="-128"/>
                <a:cs typeface="ＭＳ Ｐゴシック" charset="-128"/>
              </a:rPr>
              <a:t>  a mRNA de </a:t>
            </a:r>
            <a:r>
              <a:rPr lang="en-US" dirty="0" err="1">
                <a:ea typeface="ＭＳ Ｐゴシック" charset="-128"/>
                <a:cs typeface="ＭＳ Ｐゴシック" charset="-128"/>
              </a:rPr>
              <a:t>Ratón</a:t>
            </a:r>
            <a:endParaRPr lang="en-US" dirty="0">
              <a:ea typeface="ＭＳ Ｐゴシック" charset="-128"/>
              <a:cs typeface="ＭＳ Ｐゴシック" charset="-128"/>
            </a:endParaRPr>
          </a:p>
          <a:p>
            <a:pPr>
              <a:lnSpc>
                <a:spcPct val="90000"/>
              </a:lnSpc>
            </a:pPr>
            <a:endParaRPr lang="en-US" dirty="0">
              <a:ea typeface="ＭＳ Ｐゴシック" charset="-128"/>
              <a:cs typeface="ＭＳ Ｐゴシック" charset="-128"/>
            </a:endParaRPr>
          </a:p>
          <a:p>
            <a:pPr>
              <a:lnSpc>
                <a:spcPct val="90000"/>
              </a:lnSpc>
            </a:pPr>
            <a:r>
              <a:rPr lang="en-US" b="1" dirty="0">
                <a:solidFill>
                  <a:srgbClr val="0070C0"/>
                </a:solidFill>
                <a:ea typeface="ＭＳ Ｐゴシック" charset="-128"/>
                <a:cs typeface="ＭＳ Ｐゴシック" charset="-128"/>
              </a:rPr>
              <a:t>10000:100000[mlwt]</a:t>
            </a:r>
            <a:r>
              <a:rPr lang="en-US" dirty="0">
                <a:solidFill>
                  <a:srgbClr val="0070C0"/>
                </a:solidFill>
                <a:ea typeface="ＭＳ Ｐゴシック" charset="-128"/>
                <a:cs typeface="ＭＳ Ｐゴシック" charset="-128"/>
              </a:rPr>
              <a:t> </a:t>
            </a:r>
            <a:r>
              <a:rPr lang="en-US" dirty="0" err="1">
                <a:ea typeface="ＭＳ Ｐゴシック" charset="-128"/>
                <a:cs typeface="ＭＳ Ｐゴシック" charset="-128"/>
              </a:rPr>
              <a:t>Esto</a:t>
            </a:r>
            <a:r>
              <a:rPr lang="en-US" dirty="0">
                <a:ea typeface="ＭＳ Ｐゴシック" charset="-128"/>
                <a:cs typeface="ＭＳ Ｐゴシック" charset="-128"/>
              </a:rPr>
              <a:t> </a:t>
            </a:r>
            <a:r>
              <a:rPr lang="en-US" dirty="0" err="1">
                <a:ea typeface="ＭＳ Ｐゴシック" charset="-128"/>
                <a:cs typeface="ＭＳ Ｐゴシック" charset="-128"/>
              </a:rPr>
              <a:t>limita</a:t>
            </a:r>
            <a:r>
              <a:rPr lang="en-US" dirty="0">
                <a:ea typeface="ＭＳ Ｐゴシック" charset="-128"/>
                <a:cs typeface="ＭＳ Ｐゴシック" charset="-128"/>
              </a:rPr>
              <a:t> la </a:t>
            </a:r>
            <a:r>
              <a:rPr lang="en-US" dirty="0" err="1">
                <a:ea typeface="ＭＳ Ｐゴシック" charset="-128"/>
                <a:cs typeface="ＭＳ Ｐゴシック" charset="-128"/>
              </a:rPr>
              <a:t>búsqueda</a:t>
            </a:r>
            <a:r>
              <a:rPr lang="en-US" dirty="0">
                <a:ea typeface="ＭＳ Ｐゴシック" charset="-128"/>
                <a:cs typeface="ＭＳ Ｐゴシック" charset="-128"/>
              </a:rPr>
              <a:t> a </a:t>
            </a:r>
            <a:r>
              <a:rPr lang="en-US" dirty="0" err="1">
                <a:ea typeface="ＭＳ Ｐゴシック" charset="-128"/>
                <a:cs typeface="ＭＳ Ｐゴシック" charset="-128"/>
              </a:rPr>
              <a:t>secuencias</a:t>
            </a:r>
            <a:r>
              <a:rPr lang="en-US" dirty="0">
                <a:ea typeface="ＭＳ Ｐゴシック" charset="-128"/>
                <a:cs typeface="ＭＳ Ｐゴシック" charset="-128"/>
              </a:rPr>
              <a:t> </a:t>
            </a:r>
            <a:r>
              <a:rPr lang="en-US" dirty="0" err="1">
                <a:ea typeface="ＭＳ Ｐゴシック" charset="-128"/>
                <a:cs typeface="ＭＳ Ｐゴシック" charset="-128"/>
              </a:rPr>
              <a:t>proteicas</a:t>
            </a:r>
            <a:r>
              <a:rPr lang="en-US" dirty="0">
                <a:ea typeface="ＭＳ Ｐゴシック" charset="-128"/>
                <a:cs typeface="ＭＳ Ｐゴシック" charset="-128"/>
              </a:rPr>
              <a:t> con peso molecular entre  10 </a:t>
            </a:r>
            <a:r>
              <a:rPr lang="en-US" dirty="0" err="1">
                <a:ea typeface="ＭＳ Ｐゴシック" charset="-128"/>
                <a:cs typeface="ＭＳ Ｐゴシック" charset="-128"/>
              </a:rPr>
              <a:t>kD</a:t>
            </a:r>
            <a:r>
              <a:rPr lang="en-US" dirty="0">
                <a:ea typeface="ＭＳ Ｐゴシック" charset="-128"/>
                <a:cs typeface="ＭＳ Ｐゴシック" charset="-128"/>
              </a:rPr>
              <a:t> </a:t>
            </a:r>
            <a:r>
              <a:rPr lang="en-US" dirty="0" err="1">
                <a:ea typeface="ＭＳ Ｐゴシック" charset="-128"/>
                <a:cs typeface="ＭＳ Ｐゴシック" charset="-128"/>
              </a:rPr>
              <a:t>y</a:t>
            </a:r>
            <a:r>
              <a:rPr lang="en-US" dirty="0">
                <a:ea typeface="ＭＳ Ｐゴシック" charset="-128"/>
                <a:cs typeface="ＭＳ Ｐゴシック" charset="-128"/>
              </a:rPr>
              <a:t> 100 </a:t>
            </a:r>
            <a:r>
              <a:rPr lang="en-US" dirty="0" err="1">
                <a:ea typeface="ＭＳ Ｐゴシック" charset="-128"/>
                <a:cs typeface="ＭＳ Ｐゴシック" charset="-128"/>
              </a:rPr>
              <a:t>kD</a:t>
            </a:r>
            <a:r>
              <a:rPr lang="en-US" dirty="0">
                <a:ea typeface="ＭＳ Ｐゴシック" charset="-128"/>
                <a:cs typeface="ＭＳ Ｐゴシック" charset="-128"/>
              </a:rPr>
              <a:t>. </a:t>
            </a:r>
          </a:p>
          <a:p>
            <a:pPr>
              <a:lnSpc>
                <a:spcPct val="90000"/>
              </a:lnSpc>
            </a:pPr>
            <a:endParaRPr lang="es-ES" dirty="0">
              <a:ea typeface="ＭＳ Ｐゴシック" charset="-128"/>
              <a:cs typeface="ＭＳ Ｐゴシック" charset="-128"/>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625" y="0"/>
            <a:ext cx="8229600" cy="1143000"/>
          </a:xfrm>
        </p:spPr>
        <p:txBody>
          <a:bodyPr>
            <a:normAutofit fontScale="90000"/>
          </a:bodyPr>
          <a:lstStyle/>
          <a:p>
            <a:pPr>
              <a:defRPr/>
            </a:pPr>
            <a:r>
              <a:rPr lang="es-CO" sz="3800" dirty="0"/>
              <a:t>CAMPOS Y DONDE PUEDE SER USADOS</a:t>
            </a:r>
            <a:endParaRPr lang="es-ES" sz="3800" dirty="0"/>
          </a:p>
        </p:txBody>
      </p:sp>
      <p:graphicFrame>
        <p:nvGraphicFramePr>
          <p:cNvPr id="4" name="3 Tabla"/>
          <p:cNvGraphicFramePr>
            <a:graphicFrameLocks noGrp="1"/>
          </p:cNvGraphicFramePr>
          <p:nvPr/>
        </p:nvGraphicFramePr>
        <p:xfrm>
          <a:off x="757238" y="1143000"/>
          <a:ext cx="7458075" cy="5364163"/>
        </p:xfrm>
        <a:graphic>
          <a:graphicData uri="http://schemas.openxmlformats.org/drawingml/2006/table">
            <a:tbl>
              <a:tblPr/>
              <a:tblGrid>
                <a:gridCol w="2143125">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085850">
                  <a:extLst>
                    <a:ext uri="{9D8B030D-6E8A-4147-A177-3AD203B41FA5}">
                      <a16:colId xmlns:a16="http://schemas.microsoft.com/office/drawing/2014/main" val="20002"/>
                    </a:ext>
                  </a:extLst>
                </a:gridCol>
                <a:gridCol w="1257300">
                  <a:extLst>
                    <a:ext uri="{9D8B030D-6E8A-4147-A177-3AD203B41FA5}">
                      <a16:colId xmlns:a16="http://schemas.microsoft.com/office/drawing/2014/main" val="20003"/>
                    </a:ext>
                  </a:extLst>
                </a:gridCol>
                <a:gridCol w="1257300">
                  <a:extLst>
                    <a:ext uri="{9D8B030D-6E8A-4147-A177-3AD203B41FA5}">
                      <a16:colId xmlns:a16="http://schemas.microsoft.com/office/drawing/2014/main" val="20004"/>
                    </a:ext>
                  </a:extLst>
                </a:gridCol>
              </a:tblGrid>
              <a:tr h="858838">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400" b="0" i="0" u="sng" strike="noStrike" cap="none" normalizeH="0" baseline="0">
                          <a:ln>
                            <a:noFill/>
                          </a:ln>
                          <a:solidFill>
                            <a:srgbClr val="0000FF"/>
                          </a:solidFill>
                          <a:effectLst/>
                          <a:latin typeface="Calibri" charset="0"/>
                        </a:rPr>
                        <a:t>FIELDS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400" b="0" i="0" u="none" strike="noStrike" cap="none" normalizeH="0" baseline="0">
                          <a:ln>
                            <a:noFill/>
                          </a:ln>
                          <a:solidFill>
                            <a:srgbClr val="000000"/>
                          </a:solidFill>
                          <a:effectLst/>
                          <a:latin typeface="Calibri" charset="0"/>
                        </a:rPr>
                        <a:t>Nucleotide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400" b="0" i="0" u="none" strike="noStrike" cap="none" normalizeH="0" baseline="0">
                          <a:ln>
                            <a:noFill/>
                          </a:ln>
                          <a:solidFill>
                            <a:srgbClr val="000000"/>
                          </a:solidFill>
                          <a:effectLst/>
                          <a:latin typeface="Calibri" charset="0"/>
                        </a:rPr>
                        <a:t>Protein</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400" b="0" i="0" u="none" strike="noStrike" cap="none" normalizeH="0" baseline="0">
                          <a:ln>
                            <a:noFill/>
                          </a:ln>
                          <a:solidFill>
                            <a:srgbClr val="000000"/>
                          </a:solidFill>
                          <a:effectLst/>
                          <a:latin typeface="Calibri" charset="0"/>
                        </a:rPr>
                        <a:t>Genome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400" b="0" i="0" u="none" strike="noStrike" cap="none" normalizeH="0" baseline="0">
                          <a:ln>
                            <a:noFill/>
                          </a:ln>
                          <a:solidFill>
                            <a:srgbClr val="000000"/>
                          </a:solidFill>
                          <a:effectLst/>
                          <a:latin typeface="Calibri" charset="0"/>
                        </a:rPr>
                        <a:t>Structure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0"/>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Accession</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All Fields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Author Name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EC/RN Number</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Feature Key</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No</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No</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5"/>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Filter</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Gene Name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No</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7"/>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Issue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Journal Name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Keyword</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No</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10"/>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Modification Date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defRPr/>
            </a:pPr>
            <a:r>
              <a:rPr lang="es-CO" sz="3800" dirty="0"/>
              <a:t>CAMPOS Y DONDE PUEDE SER USADOS</a:t>
            </a:r>
            <a:endParaRPr lang="es-ES" sz="3800" dirty="0"/>
          </a:p>
        </p:txBody>
      </p:sp>
      <p:graphicFrame>
        <p:nvGraphicFramePr>
          <p:cNvPr id="4" name="3 Tabla"/>
          <p:cNvGraphicFramePr>
            <a:graphicFrameLocks noGrp="1"/>
          </p:cNvGraphicFramePr>
          <p:nvPr/>
        </p:nvGraphicFramePr>
        <p:xfrm>
          <a:off x="928688" y="1357313"/>
          <a:ext cx="7336132" cy="5341136"/>
        </p:xfrm>
        <a:graphic>
          <a:graphicData uri="http://schemas.openxmlformats.org/drawingml/2006/table">
            <a:tbl>
              <a:tblPr/>
              <a:tblGrid>
                <a:gridCol w="2390424">
                  <a:extLst>
                    <a:ext uri="{9D8B030D-6E8A-4147-A177-3AD203B41FA5}">
                      <a16:colId xmlns:a16="http://schemas.microsoft.com/office/drawing/2014/main" val="20000"/>
                    </a:ext>
                  </a:extLst>
                </a:gridCol>
                <a:gridCol w="1384647">
                  <a:extLst>
                    <a:ext uri="{9D8B030D-6E8A-4147-A177-3AD203B41FA5}">
                      <a16:colId xmlns:a16="http://schemas.microsoft.com/office/drawing/2014/main" val="20001"/>
                    </a:ext>
                  </a:extLst>
                </a:gridCol>
                <a:gridCol w="1088207">
                  <a:extLst>
                    <a:ext uri="{9D8B030D-6E8A-4147-A177-3AD203B41FA5}">
                      <a16:colId xmlns:a16="http://schemas.microsoft.com/office/drawing/2014/main" val="20002"/>
                    </a:ext>
                  </a:extLst>
                </a:gridCol>
                <a:gridCol w="1236427">
                  <a:extLst>
                    <a:ext uri="{9D8B030D-6E8A-4147-A177-3AD203B41FA5}">
                      <a16:colId xmlns:a16="http://schemas.microsoft.com/office/drawing/2014/main" val="20003"/>
                    </a:ext>
                  </a:extLst>
                </a:gridCol>
                <a:gridCol w="1236427">
                  <a:extLst>
                    <a:ext uri="{9D8B030D-6E8A-4147-A177-3AD203B41FA5}">
                      <a16:colId xmlns:a16="http://schemas.microsoft.com/office/drawing/2014/main" val="20004"/>
                    </a:ext>
                  </a:extLst>
                </a:gridCol>
              </a:tblGrid>
              <a:tr h="398830">
                <a:tc>
                  <a:txBody>
                    <a:bodyPr/>
                    <a:lstStyle/>
                    <a:p>
                      <a:pPr algn="ctr" fontAlgn="b"/>
                      <a:r>
                        <a:rPr lang="es-ES" sz="2400" b="0" i="0" u="sng" strike="noStrike" dirty="0">
                          <a:solidFill>
                            <a:srgbClr val="0000FF"/>
                          </a:solidFill>
                          <a:latin typeface="Calibri"/>
                        </a:rPr>
                        <a:t>FIELDS</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err="1">
                          <a:solidFill>
                            <a:srgbClr val="000000"/>
                          </a:solidFill>
                          <a:latin typeface="Calibri"/>
                        </a:rPr>
                        <a:t>Nucleotide</a:t>
                      </a:r>
                      <a:endParaRPr lang="es-ES" sz="2400" b="0" i="0" u="none" strike="noStrike" dirty="0">
                        <a:solidFill>
                          <a:srgbClr val="000000"/>
                        </a:solidFill>
                        <a:latin typeface="Calibri"/>
                      </a:endParaRPr>
                    </a:p>
                    <a:p>
                      <a:pPr algn="ctr" fontAlgn="b"/>
                      <a:endParaRPr lang="es-ES" sz="2400" b="0" i="0" u="none" strike="noStrike" dirty="0">
                        <a:solidFill>
                          <a:srgbClr val="000000"/>
                        </a:solidFill>
                        <a:latin typeface="Calibri"/>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ES" sz="2400" b="0" i="0" u="none" strike="noStrike">
                          <a:solidFill>
                            <a:srgbClr val="000000"/>
                          </a:solidFill>
                          <a:latin typeface="Calibri"/>
                        </a:rPr>
                        <a:t>Protein</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400" b="0" i="0" u="none" strike="noStrike">
                          <a:solidFill>
                            <a:srgbClr val="000000"/>
                          </a:solidFill>
                          <a:latin typeface="Calibri"/>
                        </a:rPr>
                        <a:t>Genome</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ES" sz="2400" b="0" i="0" u="none" strike="noStrike" dirty="0" err="1">
                          <a:solidFill>
                            <a:srgbClr val="000000"/>
                          </a:solidFill>
                          <a:latin typeface="Calibri"/>
                        </a:rPr>
                        <a:t>Structure</a:t>
                      </a:r>
                      <a:endParaRPr lang="es-ES" sz="2400" b="0" i="0" u="none" strike="noStrike" dirty="0">
                        <a:solidFill>
                          <a:srgbClr val="000000"/>
                        </a:solidFill>
                        <a:latin typeface="Calibri"/>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353987">
                <a:tc>
                  <a:txBody>
                    <a:bodyPr/>
                    <a:lstStyle/>
                    <a:p>
                      <a:pPr algn="ctr" fontAlgn="b"/>
                      <a:r>
                        <a:rPr lang="es-ES" sz="1600" b="1" i="0" u="none" strike="noStrike" dirty="0">
                          <a:solidFill>
                            <a:srgbClr val="000000"/>
                          </a:solidFill>
                          <a:latin typeface="Calibri"/>
                        </a:rPr>
                        <a:t>Molecular </a:t>
                      </a:r>
                      <a:r>
                        <a:rPr lang="es-ES" sz="1600" b="1" i="0" u="none" strike="noStrike" dirty="0" err="1">
                          <a:solidFill>
                            <a:srgbClr val="000000"/>
                          </a:solidFill>
                          <a:latin typeface="Calibri"/>
                        </a:rPr>
                        <a:t>Weight</a:t>
                      </a:r>
                      <a:endParaRPr lang="es-E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353987">
                <a:tc>
                  <a:txBody>
                    <a:bodyPr/>
                    <a:lstStyle/>
                    <a:p>
                      <a:pPr algn="ctr" fontAlgn="b"/>
                      <a:r>
                        <a:rPr lang="es-ES" sz="1600" b="1" i="0" u="none" strike="noStrike" dirty="0" err="1">
                          <a:solidFill>
                            <a:srgbClr val="000000"/>
                          </a:solidFill>
                          <a:latin typeface="Calibri"/>
                        </a:rPr>
                        <a:t>Organism</a:t>
                      </a:r>
                      <a:endParaRPr lang="es-E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3987">
                <a:tc>
                  <a:txBody>
                    <a:bodyPr/>
                    <a:lstStyle/>
                    <a:p>
                      <a:pPr algn="ctr" fontAlgn="b"/>
                      <a:r>
                        <a:rPr lang="es-ES" sz="1600" b="1" i="0" u="none" strike="noStrike" dirty="0">
                          <a:solidFill>
                            <a:srgbClr val="000000"/>
                          </a:solidFill>
                          <a:latin typeface="Calibri"/>
                        </a:rPr>
                        <a:t>Page </a:t>
                      </a:r>
                      <a:r>
                        <a:rPr lang="es-ES" sz="1600" b="1" i="0" u="none" strike="noStrike" dirty="0" err="1">
                          <a:solidFill>
                            <a:srgbClr val="000000"/>
                          </a:solidFill>
                          <a:latin typeface="Calibri"/>
                        </a:rPr>
                        <a:t>Number</a:t>
                      </a:r>
                      <a:endParaRPr lang="es-E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3987">
                <a:tc>
                  <a:txBody>
                    <a:bodyPr/>
                    <a:lstStyle/>
                    <a:p>
                      <a:pPr algn="ctr" fontAlgn="b"/>
                      <a:r>
                        <a:rPr lang="es-ES" sz="1600" b="1" i="0" u="none" strike="noStrike">
                          <a:solidFill>
                            <a:srgbClr val="000000"/>
                          </a:solidFill>
                          <a:latin typeface="Calibri"/>
                        </a:rPr>
                        <a:t>Primary Accession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r h="353987">
                <a:tc>
                  <a:txBody>
                    <a:bodyPr/>
                    <a:lstStyle/>
                    <a:p>
                      <a:pPr algn="ctr" fontAlgn="b"/>
                      <a:r>
                        <a:rPr lang="es-ES" sz="1600" b="1" i="0" u="none" strike="noStrike">
                          <a:solidFill>
                            <a:srgbClr val="000000"/>
                          </a:solidFill>
                          <a:latin typeface="Calibri"/>
                        </a:rPr>
                        <a:t>Properties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5"/>
                  </a:ext>
                </a:extLst>
              </a:tr>
              <a:tr h="353987">
                <a:tc>
                  <a:txBody>
                    <a:bodyPr/>
                    <a:lstStyle/>
                    <a:p>
                      <a:pPr algn="ctr" fontAlgn="b"/>
                      <a:r>
                        <a:rPr lang="es-ES" sz="1600" b="1" i="0" u="none" strike="noStrike">
                          <a:solidFill>
                            <a:srgbClr val="000000"/>
                          </a:solidFill>
                          <a:latin typeface="Calibri"/>
                        </a:rPr>
                        <a:t>Protein 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6"/>
                  </a:ext>
                </a:extLst>
              </a:tr>
              <a:tr h="353987">
                <a:tc>
                  <a:txBody>
                    <a:bodyPr/>
                    <a:lstStyle/>
                    <a:p>
                      <a:pPr algn="ctr" fontAlgn="b"/>
                      <a:r>
                        <a:rPr lang="es-ES" sz="1600" b="1" i="0" u="none" strike="noStrike">
                          <a:solidFill>
                            <a:srgbClr val="000000"/>
                          </a:solidFill>
                          <a:latin typeface="Calibri"/>
                        </a:rPr>
                        <a:t>Publication 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53987">
                <a:tc>
                  <a:txBody>
                    <a:bodyPr/>
                    <a:lstStyle/>
                    <a:p>
                      <a:pPr algn="ctr" fontAlgn="b"/>
                      <a:r>
                        <a:rPr lang="es-ES" sz="1600" b="1" i="0" u="none" strike="noStrike">
                          <a:solidFill>
                            <a:srgbClr val="000000"/>
                          </a:solidFill>
                          <a:latin typeface="Calibri"/>
                        </a:rPr>
                        <a:t>SeqID String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8"/>
                  </a:ext>
                </a:extLst>
              </a:tr>
              <a:tr h="353987">
                <a:tc>
                  <a:txBody>
                    <a:bodyPr/>
                    <a:lstStyle/>
                    <a:p>
                      <a:pPr algn="ctr" fontAlgn="b"/>
                      <a:r>
                        <a:rPr lang="es-ES" sz="1600" b="1" i="0" u="none" strike="noStrike">
                          <a:solidFill>
                            <a:srgbClr val="000000"/>
                          </a:solidFill>
                          <a:latin typeface="Calibri"/>
                        </a:rPr>
                        <a:t>Sequence Length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9"/>
                  </a:ext>
                </a:extLst>
              </a:tr>
              <a:tr h="353987">
                <a:tc>
                  <a:txBody>
                    <a:bodyPr/>
                    <a:lstStyle/>
                    <a:p>
                      <a:pPr algn="ctr" fontAlgn="b"/>
                      <a:r>
                        <a:rPr lang="es-ES" sz="1600" b="1" i="0" u="none" strike="noStrike">
                          <a:solidFill>
                            <a:srgbClr val="000000"/>
                          </a:solidFill>
                          <a:latin typeface="Calibri"/>
                        </a:rPr>
                        <a:t>Substance 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53987">
                <a:tc>
                  <a:txBody>
                    <a:bodyPr/>
                    <a:lstStyle/>
                    <a:p>
                      <a:pPr algn="ctr" fontAlgn="b"/>
                      <a:r>
                        <a:rPr lang="es-ES" sz="1600" b="1" i="0" u="none" strike="noStrike">
                          <a:solidFill>
                            <a:srgbClr val="000000"/>
                          </a:solidFill>
                          <a:latin typeface="Calibri"/>
                        </a:rPr>
                        <a:t>Text Word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53987">
                <a:tc>
                  <a:txBody>
                    <a:bodyPr/>
                    <a:lstStyle/>
                    <a:p>
                      <a:pPr algn="ctr" fontAlgn="b"/>
                      <a:r>
                        <a:rPr lang="es-ES" sz="1600" b="1" i="0" u="none" strike="noStrike">
                          <a:solidFill>
                            <a:srgbClr val="000000"/>
                          </a:solidFill>
                          <a:latin typeface="Calibri"/>
                        </a:rPr>
                        <a:t>Title Word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12"/>
                  </a:ext>
                </a:extLst>
              </a:tr>
              <a:tr h="353987">
                <a:tc>
                  <a:txBody>
                    <a:bodyPr/>
                    <a:lstStyle/>
                    <a:p>
                      <a:pPr algn="ctr" fontAlgn="b"/>
                      <a:r>
                        <a:rPr lang="es-ES" sz="1600" b="1" i="0" u="none" strike="noStrike">
                          <a:solidFill>
                            <a:srgbClr val="000000"/>
                          </a:solidFill>
                          <a:latin typeface="Calibri"/>
                        </a:rPr>
                        <a:t>Volume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6200"/>
            <a:ext cx="8229600" cy="1143000"/>
          </a:xfrm>
        </p:spPr>
        <p:txBody>
          <a:bodyPr>
            <a:normAutofit/>
          </a:bodyPr>
          <a:lstStyle/>
          <a:p>
            <a:pPr>
              <a:defRPr/>
            </a:pPr>
            <a:r>
              <a:rPr lang="es-CO" dirty="0"/>
              <a:t>Códigos para cada uno de los Campos</a:t>
            </a:r>
            <a:endParaRPr lang="es-ES" dirty="0"/>
          </a:p>
        </p:txBody>
      </p:sp>
      <p:graphicFrame>
        <p:nvGraphicFramePr>
          <p:cNvPr id="4" name="3 Tabla"/>
          <p:cNvGraphicFramePr>
            <a:graphicFrameLocks noGrp="1"/>
          </p:cNvGraphicFramePr>
          <p:nvPr/>
        </p:nvGraphicFramePr>
        <p:xfrm>
          <a:off x="571500" y="1285875"/>
          <a:ext cx="8001056" cy="5323848"/>
        </p:xfrm>
        <a:graphic>
          <a:graphicData uri="http://schemas.openxmlformats.org/drawingml/2006/table">
            <a:tbl>
              <a:tblPr/>
              <a:tblGrid>
                <a:gridCol w="4430895">
                  <a:extLst>
                    <a:ext uri="{9D8B030D-6E8A-4147-A177-3AD203B41FA5}">
                      <a16:colId xmlns:a16="http://schemas.microsoft.com/office/drawing/2014/main" val="20000"/>
                    </a:ext>
                  </a:extLst>
                </a:gridCol>
                <a:gridCol w="3570161">
                  <a:extLst>
                    <a:ext uri="{9D8B030D-6E8A-4147-A177-3AD203B41FA5}">
                      <a16:colId xmlns:a16="http://schemas.microsoft.com/office/drawing/2014/main" val="20001"/>
                    </a:ext>
                  </a:extLst>
                </a:gridCol>
              </a:tblGrid>
              <a:tr h="206706">
                <a:tc>
                  <a:txBody>
                    <a:bodyPr/>
                    <a:lstStyle/>
                    <a:p>
                      <a:pPr algn="l" fontAlgn="b"/>
                      <a:r>
                        <a:rPr lang="es-ES" sz="1400" b="1" i="0" u="none" strike="noStrike" dirty="0" err="1">
                          <a:solidFill>
                            <a:srgbClr val="000000"/>
                          </a:solidFill>
                          <a:latin typeface="Calibri"/>
                        </a:rPr>
                        <a:t>Index</a:t>
                      </a:r>
                      <a:r>
                        <a:rPr lang="es-ES" sz="1400" b="1" i="0" u="none" strike="noStrike" dirty="0">
                          <a:solidFill>
                            <a:srgbClr val="000000"/>
                          </a:solidFill>
                          <a:latin typeface="Calibri"/>
                        </a:rPr>
                        <a:t> </a:t>
                      </a:r>
                      <a:r>
                        <a:rPr lang="es-ES" sz="1400" b="1" i="0" u="none" strike="noStrike" dirty="0" err="1">
                          <a:solidFill>
                            <a:srgbClr val="000000"/>
                          </a:solidFill>
                          <a:latin typeface="Calibri"/>
                        </a:rPr>
                        <a:t>Search</a:t>
                      </a:r>
                      <a:r>
                        <a:rPr lang="es-ES" sz="1400" b="1" i="0" u="none" strike="noStrike" dirty="0">
                          <a:solidFill>
                            <a:srgbClr val="000000"/>
                          </a:solidFill>
                          <a:latin typeface="Calibri"/>
                        </a:rPr>
                        <a:t> </a:t>
                      </a:r>
                      <a:r>
                        <a:rPr lang="es-ES" sz="1400" b="1" i="0" u="none" strike="noStrike" dirty="0" err="1">
                          <a:solidFill>
                            <a:srgbClr val="000000"/>
                          </a:solidFill>
                          <a:latin typeface="Calibri"/>
                        </a:rPr>
                        <a:t>Field</a:t>
                      </a:r>
                      <a:endParaRPr lang="es-ES" sz="1400" b="1" i="0" u="none" strike="noStrike" dirty="0">
                        <a:solidFill>
                          <a:srgbClr val="000000"/>
                        </a:solidFill>
                        <a:latin typeface="Calibri"/>
                      </a:endParaRP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ES" sz="1400" b="1" i="0" u="none" strike="noStrike">
                          <a:solidFill>
                            <a:srgbClr val="000000"/>
                          </a:solidFill>
                          <a:latin typeface="Calibri"/>
                        </a:rPr>
                        <a:t>Qualifier</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206706">
                <a:tc>
                  <a:txBody>
                    <a:bodyPr/>
                    <a:lstStyle/>
                    <a:p>
                      <a:pPr algn="l" fontAlgn="b"/>
                      <a:r>
                        <a:rPr lang="es-ES" sz="1400" b="1" i="0" u="none" strike="noStrike">
                          <a:solidFill>
                            <a:srgbClr val="000000"/>
                          </a:solidFill>
                          <a:latin typeface="Calibri"/>
                        </a:rPr>
                        <a:t>Accession</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ES" sz="1400" b="1" i="0" u="none" strike="noStrike">
                          <a:solidFill>
                            <a:srgbClr val="000000"/>
                          </a:solidFill>
                          <a:latin typeface="Calibri"/>
                        </a:rPr>
                        <a:t>[ACCN] or [ACCESSION]</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206706">
                <a:tc>
                  <a:txBody>
                    <a:bodyPr/>
                    <a:lstStyle/>
                    <a:p>
                      <a:pPr algn="l" fontAlgn="b"/>
                      <a:r>
                        <a:rPr lang="es-ES" sz="1400" b="1" i="0" u="none" strike="noStrike">
                          <a:solidFill>
                            <a:srgbClr val="000000"/>
                          </a:solidFill>
                          <a:latin typeface="Calibri"/>
                        </a:rPr>
                        <a:t>All Fields</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[ALL] or [ALL FIELDS]</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6706">
                <a:tc>
                  <a:txBody>
                    <a:bodyPr/>
                    <a:lstStyle/>
                    <a:p>
                      <a:pPr algn="l" fontAlgn="b"/>
                      <a:r>
                        <a:rPr lang="es-ES" sz="1400" b="1" i="0" u="none" strike="noStrike">
                          <a:solidFill>
                            <a:srgbClr val="000000"/>
                          </a:solidFill>
                          <a:latin typeface="Calibri"/>
                        </a:rPr>
                        <a:t>Author</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[AUTH] or [AUTHOR]</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6706">
                <a:tc>
                  <a:txBody>
                    <a:bodyPr/>
                    <a:lstStyle/>
                    <a:p>
                      <a:pPr algn="l" fontAlgn="b"/>
                      <a:r>
                        <a:rPr lang="es-ES" sz="1400" b="1" i="0" u="none" strike="noStrike">
                          <a:solidFill>
                            <a:srgbClr val="000000"/>
                          </a:solidFill>
                          <a:latin typeface="Calibri"/>
                        </a:rPr>
                        <a:t>EC/RN Number</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[ECNO]</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6706">
                <a:tc>
                  <a:txBody>
                    <a:bodyPr/>
                    <a:lstStyle/>
                    <a:p>
                      <a:pPr algn="l" fontAlgn="b"/>
                      <a:r>
                        <a:rPr lang="es-ES" sz="1400" b="1" i="0" u="none" strike="noStrike">
                          <a:solidFill>
                            <a:srgbClr val="000000"/>
                          </a:solidFill>
                          <a:latin typeface="Calibri"/>
                        </a:rPr>
                        <a:t>Feature Key</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[FKEY]</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6706">
                <a:tc>
                  <a:txBody>
                    <a:bodyPr/>
                    <a:lstStyle/>
                    <a:p>
                      <a:pPr algn="l" fontAlgn="b"/>
                      <a:r>
                        <a:rPr lang="es-ES" sz="1400" b="1" i="0" u="none" strike="noStrike">
                          <a:solidFill>
                            <a:srgbClr val="000000"/>
                          </a:solidFill>
                          <a:latin typeface="Calibri"/>
                        </a:rPr>
                        <a:t>Filter</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[FILT] or [SB]</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6706">
                <a:tc>
                  <a:txBody>
                    <a:bodyPr/>
                    <a:lstStyle/>
                    <a:p>
                      <a:pPr algn="l" fontAlgn="b"/>
                      <a:r>
                        <a:rPr lang="es-ES" sz="1400" b="1" i="0" u="none" strike="noStrike">
                          <a:solidFill>
                            <a:srgbClr val="000000"/>
                          </a:solidFill>
                          <a:latin typeface="Calibri"/>
                        </a:rPr>
                        <a:t>Gene Name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[GENE]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6706">
                <a:tc>
                  <a:txBody>
                    <a:bodyPr/>
                    <a:lstStyle/>
                    <a:p>
                      <a:pPr algn="l" fontAlgn="b"/>
                      <a:r>
                        <a:rPr lang="es-ES" sz="1400" b="1" i="0" u="none" strike="noStrike">
                          <a:solidFill>
                            <a:srgbClr val="000000"/>
                          </a:solidFill>
                          <a:latin typeface="Calibri"/>
                        </a:rPr>
                        <a:t>Issue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[ISS] or [ISSUE]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6706">
                <a:tc>
                  <a:txBody>
                    <a:bodyPr/>
                    <a:lstStyle/>
                    <a:p>
                      <a:pPr algn="l" fontAlgn="b"/>
                      <a:r>
                        <a:rPr lang="es-ES" sz="1400" b="1" i="0" u="none" strike="noStrike">
                          <a:solidFill>
                            <a:srgbClr val="000000"/>
                          </a:solidFill>
                          <a:latin typeface="Calibri"/>
                        </a:rPr>
                        <a:t>Keyword</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[KYWD] or [KEYWORD]</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6706">
                <a:tc>
                  <a:txBody>
                    <a:bodyPr/>
                    <a:lstStyle/>
                    <a:p>
                      <a:pPr algn="l" fontAlgn="b"/>
                      <a:r>
                        <a:rPr lang="es-ES" sz="1400" b="1" i="0" u="none" strike="noStrike">
                          <a:solidFill>
                            <a:srgbClr val="000000"/>
                          </a:solidFill>
                          <a:latin typeface="Calibri"/>
                        </a:rPr>
                        <a:t>Journal Name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[JOUR] or [JOURNAL]</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6706">
                <a:tc>
                  <a:txBody>
                    <a:bodyPr/>
                    <a:lstStyle/>
                    <a:p>
                      <a:pPr algn="l" fontAlgn="b"/>
                      <a:r>
                        <a:rPr lang="es-ES" sz="1400" b="1" i="0" u="none" strike="noStrike">
                          <a:solidFill>
                            <a:srgbClr val="000000"/>
                          </a:solidFill>
                          <a:latin typeface="Calibri"/>
                        </a:rPr>
                        <a:t>Modification Date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[MDAT]</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6706">
                <a:tc>
                  <a:txBody>
                    <a:bodyPr/>
                    <a:lstStyle/>
                    <a:p>
                      <a:pPr algn="l" fontAlgn="b"/>
                      <a:r>
                        <a:rPr lang="es-ES" sz="1400" b="1" i="0" u="none" strike="noStrike">
                          <a:solidFill>
                            <a:srgbClr val="000000"/>
                          </a:solidFill>
                          <a:latin typeface="Calibri"/>
                        </a:rPr>
                        <a:t>Organism</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[ORGN] or [ORGANISM]</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6706">
                <a:tc>
                  <a:txBody>
                    <a:bodyPr/>
                    <a:lstStyle/>
                    <a:p>
                      <a:pPr algn="l" fontAlgn="b"/>
                      <a:r>
                        <a:rPr lang="es-ES" sz="1400" b="1" i="0" u="none" strike="noStrike">
                          <a:solidFill>
                            <a:srgbClr val="000000"/>
                          </a:solidFill>
                          <a:latin typeface="Calibri"/>
                        </a:rPr>
                        <a:t>Page Number</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[PAGE]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6706">
                <a:tc>
                  <a:txBody>
                    <a:bodyPr/>
                    <a:lstStyle/>
                    <a:p>
                      <a:pPr algn="l" fontAlgn="b"/>
                      <a:r>
                        <a:rPr lang="es-ES" sz="1400" b="1" i="0" u="none" strike="noStrike">
                          <a:solidFill>
                            <a:srgbClr val="000000"/>
                          </a:solidFill>
                          <a:latin typeface="Calibri"/>
                        </a:rPr>
                        <a:t>Primary Accession</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[PACC]</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6706">
                <a:tc>
                  <a:txBody>
                    <a:bodyPr/>
                    <a:lstStyle/>
                    <a:p>
                      <a:pPr algn="l" fontAlgn="b"/>
                      <a:r>
                        <a:rPr lang="es-ES" sz="1400" b="1" i="0" u="none" strike="noStrike">
                          <a:solidFill>
                            <a:srgbClr val="000000"/>
                          </a:solidFill>
                          <a:latin typeface="Calibri"/>
                        </a:rPr>
                        <a:t>Properties</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[PROP]</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06706">
                <a:tc>
                  <a:txBody>
                    <a:bodyPr/>
                    <a:lstStyle/>
                    <a:p>
                      <a:pPr algn="l" fontAlgn="b"/>
                      <a:r>
                        <a:rPr lang="es-ES" sz="1400" b="1" i="0" u="none" strike="noStrike">
                          <a:solidFill>
                            <a:srgbClr val="000000"/>
                          </a:solidFill>
                          <a:latin typeface="Calibri"/>
                        </a:rPr>
                        <a:t>Protein Name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[PROT]</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06706">
                <a:tc>
                  <a:txBody>
                    <a:bodyPr/>
                    <a:lstStyle/>
                    <a:p>
                      <a:pPr algn="l" fontAlgn="b"/>
                      <a:r>
                        <a:rPr lang="es-ES" sz="1400" b="1" i="0" u="none" strike="noStrike">
                          <a:solidFill>
                            <a:srgbClr val="000000"/>
                          </a:solidFill>
                          <a:latin typeface="Calibri"/>
                        </a:rPr>
                        <a:t>Publication Date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[PDAT]</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06706">
                <a:tc>
                  <a:txBody>
                    <a:bodyPr/>
                    <a:lstStyle/>
                    <a:p>
                      <a:pPr algn="l" fontAlgn="b"/>
                      <a:r>
                        <a:rPr lang="es-ES" sz="1400" b="1" i="0" u="none" strike="noStrike">
                          <a:solidFill>
                            <a:srgbClr val="000000"/>
                          </a:solidFill>
                          <a:latin typeface="Calibri"/>
                        </a:rPr>
                        <a:t>SeqID String</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[SQID]</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06706">
                <a:tc>
                  <a:txBody>
                    <a:bodyPr/>
                    <a:lstStyle/>
                    <a:p>
                      <a:pPr algn="l" fontAlgn="b"/>
                      <a:r>
                        <a:rPr lang="es-ES" sz="1400" b="1" i="0" u="none" strike="noStrike">
                          <a:solidFill>
                            <a:srgbClr val="000000"/>
                          </a:solidFill>
                          <a:latin typeface="Calibri"/>
                        </a:rPr>
                        <a:t>Sequence Length</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[SLEN]</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06706">
                <a:tc>
                  <a:txBody>
                    <a:bodyPr/>
                    <a:lstStyle/>
                    <a:p>
                      <a:pPr algn="l" fontAlgn="b"/>
                      <a:r>
                        <a:rPr lang="es-ES" sz="1400" b="1" i="0" u="none" strike="noStrike">
                          <a:solidFill>
                            <a:srgbClr val="000000"/>
                          </a:solidFill>
                          <a:latin typeface="Calibri"/>
                        </a:rPr>
                        <a:t>Substance Name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[SUBS]</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06706">
                <a:tc>
                  <a:txBody>
                    <a:bodyPr/>
                    <a:lstStyle/>
                    <a:p>
                      <a:pPr algn="l" fontAlgn="b"/>
                      <a:r>
                        <a:rPr lang="es-ES" sz="1400" b="1" i="0" u="none" strike="noStrike">
                          <a:solidFill>
                            <a:srgbClr val="000000"/>
                          </a:solidFill>
                          <a:latin typeface="Calibri"/>
                        </a:rPr>
                        <a:t>Text Word</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[WORD]</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06706">
                <a:tc>
                  <a:txBody>
                    <a:bodyPr/>
                    <a:lstStyle/>
                    <a:p>
                      <a:pPr algn="l" fontAlgn="b"/>
                      <a:r>
                        <a:rPr lang="es-ES" sz="1400" b="1" i="0" u="none" strike="noStrike">
                          <a:solidFill>
                            <a:srgbClr val="000000"/>
                          </a:solidFill>
                          <a:latin typeface="Calibri"/>
                        </a:rPr>
                        <a:t>Title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[TITL]</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06706">
                <a:tc>
                  <a:txBody>
                    <a:bodyPr/>
                    <a:lstStyle/>
                    <a:p>
                      <a:pPr algn="l" fontAlgn="b"/>
                      <a:r>
                        <a:rPr lang="es-ES" sz="1400" b="1" i="0" u="none" strike="noStrike">
                          <a:solidFill>
                            <a:srgbClr val="000000"/>
                          </a:solidFill>
                          <a:latin typeface="Calibri"/>
                        </a:rPr>
                        <a:t>Volume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dirty="0">
                          <a:solidFill>
                            <a:srgbClr val="000000"/>
                          </a:solidFill>
                          <a:latin typeface="Calibri"/>
                        </a:rPr>
                        <a:t>[VOL]</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20835"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20836" name="Picture 5"/>
          <p:cNvPicPr>
            <a:picLocks noChangeAspect="1"/>
          </p:cNvPicPr>
          <p:nvPr/>
        </p:nvPicPr>
        <p:blipFill>
          <a:blip r:embed="rId2"/>
          <a:srcRect/>
          <a:stretch>
            <a:fillRect/>
          </a:stretch>
        </p:blipFill>
        <p:spPr bwMode="auto">
          <a:xfrm>
            <a:off x="0" y="-990600"/>
            <a:ext cx="13101638" cy="81883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dirty="0"/>
              <a:t>Comparação de sequencias:</a:t>
            </a:r>
            <a:br>
              <a:rPr lang="pt-BR" dirty="0"/>
            </a:br>
            <a:r>
              <a:rPr lang="pt-BR" dirty="0"/>
              <a:t>Identificar regiões conservadas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12</a:t>
            </a:fld>
            <a:endParaRPr lang="en-US"/>
          </a:p>
        </p:txBody>
      </p:sp>
      <p:pic>
        <p:nvPicPr>
          <p:cNvPr id="8" name="Picture 7" descr="VISTAHuman.png"/>
          <p:cNvPicPr>
            <a:picLocks noChangeAspect="1"/>
          </p:cNvPicPr>
          <p:nvPr/>
        </p:nvPicPr>
        <p:blipFill>
          <a:blip r:embed="rId2"/>
          <a:stretch>
            <a:fillRect/>
          </a:stretch>
        </p:blipFill>
        <p:spPr>
          <a:xfrm>
            <a:off x="0" y="1524000"/>
            <a:ext cx="9144000" cy="5179308"/>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258763"/>
            <a:ext cx="8731250" cy="579437"/>
          </a:xfrm>
        </p:spPr>
        <p:txBody>
          <a:bodyPr/>
          <a:lstStyle/>
          <a:p>
            <a:pPr eaLnBrk="1" hangingPunct="1"/>
            <a:r>
              <a:rPr lang="en-US" sz="3200" b="1">
                <a:latin typeface="Comic Sans MS" charset="0"/>
                <a:ea typeface="ＭＳ Ｐゴシック" charset="-128"/>
                <a:cs typeface="ＭＳ Ｐゴシック" charset="-128"/>
              </a:rPr>
              <a:t>BDs BLAST: proteínas</a:t>
            </a:r>
          </a:p>
        </p:txBody>
      </p:sp>
      <p:sp>
        <p:nvSpPr>
          <p:cNvPr id="121859" name="Rectangle 3"/>
          <p:cNvSpPr>
            <a:spLocks noGrp="1" noChangeArrowheads="1"/>
          </p:cNvSpPr>
          <p:nvPr>
            <p:ph type="body" idx="1"/>
          </p:nvPr>
        </p:nvSpPr>
        <p:spPr>
          <a:xfrm>
            <a:off x="842963" y="1651000"/>
            <a:ext cx="7386637" cy="3530600"/>
          </a:xfrm>
          <a:solidFill>
            <a:srgbClr val="FFFFFF"/>
          </a:solidFill>
        </p:spPr>
        <p:txBody>
          <a:bodyPr/>
          <a:lstStyle/>
          <a:p>
            <a:pPr eaLnBrk="1" hangingPunct="1">
              <a:buFontTx/>
              <a:buNone/>
            </a:pPr>
            <a:r>
              <a:rPr lang="en-US" sz="4000" b="1" u="sng">
                <a:solidFill>
                  <a:srgbClr val="009900"/>
                </a:solidFill>
                <a:latin typeface="Comic Sans MS" charset="0"/>
                <a:ea typeface="ＭＳ Ｐゴシック" charset="-128"/>
                <a:cs typeface="ＭＳ Ｐゴシック" charset="-128"/>
              </a:rPr>
              <a:t>nr</a:t>
            </a:r>
            <a:r>
              <a:rPr lang="en-US">
                <a:latin typeface="Comic Sans MS" charset="0"/>
                <a:ea typeface="ＭＳ Ｐゴシック" charset="-128"/>
                <a:cs typeface="ＭＳ Ｐゴシック" charset="-128"/>
              </a:rPr>
              <a:t> (non-redundant protein sequences)</a:t>
            </a:r>
          </a:p>
          <a:p>
            <a:pPr lvl="1" eaLnBrk="1" hangingPunct="1"/>
            <a:r>
              <a:rPr lang="en-US">
                <a:latin typeface="Comic Sans MS" charset="0"/>
              </a:rPr>
              <a:t>GenBank CDS translations</a:t>
            </a:r>
          </a:p>
          <a:p>
            <a:pPr lvl="1" eaLnBrk="1" hangingPunct="1"/>
            <a:r>
              <a:rPr lang="en-US">
                <a:latin typeface="Comic Sans MS" charset="0"/>
              </a:rPr>
              <a:t>NP_ RefSeqs</a:t>
            </a:r>
          </a:p>
          <a:p>
            <a:pPr lvl="1" eaLnBrk="1" hangingPunct="1"/>
            <a:r>
              <a:rPr lang="en-US">
                <a:latin typeface="Comic Sans MS" charset="0"/>
              </a:rPr>
              <a:t>Outside Protein</a:t>
            </a:r>
          </a:p>
          <a:p>
            <a:pPr lvl="2" eaLnBrk="1" hangingPunct="1"/>
            <a:r>
              <a:rPr lang="en-US">
                <a:latin typeface="Comic Sans MS" charset="0"/>
                <a:ea typeface="ＭＳ Ｐゴシック" charset="-128"/>
              </a:rPr>
              <a:t>PIR, </a:t>
            </a:r>
            <a:r>
              <a:rPr lang="en-US" b="1" u="sng">
                <a:solidFill>
                  <a:srgbClr val="009900"/>
                </a:solidFill>
                <a:latin typeface="Comic Sans MS" charset="0"/>
                <a:ea typeface="ＭＳ Ｐゴシック" charset="-128"/>
              </a:rPr>
              <a:t>Swiss-Prot</a:t>
            </a:r>
            <a:r>
              <a:rPr lang="en-US">
                <a:latin typeface="Comic Sans MS" charset="0"/>
                <a:ea typeface="ＭＳ Ｐゴシック" charset="-128"/>
              </a:rPr>
              <a:t>, PRF</a:t>
            </a:r>
          </a:p>
          <a:p>
            <a:pPr lvl="1" eaLnBrk="1" hangingPunct="1"/>
            <a:r>
              <a:rPr lang="en-US" b="1" u="sng">
                <a:solidFill>
                  <a:srgbClr val="009900"/>
                </a:solidFill>
                <a:latin typeface="Comic Sans MS" charset="0"/>
              </a:rPr>
              <a:t>PDB</a:t>
            </a:r>
            <a:r>
              <a:rPr lang="en-US">
                <a:latin typeface="Comic Sans MS" charset="0"/>
              </a:rPr>
              <a:t> </a:t>
            </a:r>
            <a:r>
              <a:rPr lang="en-US" sz="1800">
                <a:latin typeface="Comic Sans MS" charset="0"/>
              </a:rPr>
              <a:t>(sequences from structures)</a:t>
            </a:r>
          </a:p>
          <a:p>
            <a:pPr lvl="1" eaLnBrk="1" hangingPunct="1"/>
            <a:endParaRPr lang="en-US" sz="1800">
              <a:latin typeface="Comic Sans MS"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084263" y="128588"/>
            <a:ext cx="6992937" cy="641350"/>
          </a:xfrm>
        </p:spPr>
        <p:txBody>
          <a:bodyPr/>
          <a:lstStyle/>
          <a:p>
            <a:pPr eaLnBrk="1" hangingPunct="1"/>
            <a:r>
              <a:rPr lang="en-US" sz="2800" b="1">
                <a:latin typeface="Comic Sans MS" charset="0"/>
                <a:ea typeface="ＭＳ Ｐゴシック" charset="-128"/>
                <a:cs typeface="ＭＳ Ｐゴシック" charset="-128"/>
              </a:rPr>
              <a:t>BDs BLAST: Acidos Nucleicos</a:t>
            </a:r>
          </a:p>
        </p:txBody>
      </p:sp>
      <p:sp>
        <p:nvSpPr>
          <p:cNvPr id="123907" name="Rectangle 3"/>
          <p:cNvSpPr>
            <a:spLocks noGrp="1" noChangeArrowheads="1"/>
          </p:cNvSpPr>
          <p:nvPr>
            <p:ph type="body" idx="1"/>
          </p:nvPr>
        </p:nvSpPr>
        <p:spPr>
          <a:xfrm>
            <a:off x="1981200" y="1143000"/>
            <a:ext cx="5014913" cy="5537200"/>
          </a:xfrm>
          <a:noFill/>
        </p:spPr>
        <p:txBody>
          <a:bodyPr wrap="none">
            <a:spAutoFit/>
          </a:bodyPr>
          <a:lstStyle/>
          <a:p>
            <a:pPr eaLnBrk="1" hangingPunct="1">
              <a:lnSpc>
                <a:spcPct val="80000"/>
              </a:lnSpc>
            </a:pPr>
            <a:r>
              <a:rPr lang="en-US" b="1" u="sng">
                <a:solidFill>
                  <a:srgbClr val="000066"/>
                </a:solidFill>
                <a:ea typeface="ＭＳ Ｐゴシック" charset="-128"/>
                <a:cs typeface="ＭＳ Ｐゴシック" charset="-128"/>
              </a:rPr>
              <a:t>nr (nt)</a:t>
            </a:r>
            <a:endParaRPr lang="en-US">
              <a:ea typeface="ＭＳ Ｐゴシック" charset="-128"/>
              <a:cs typeface="ＭＳ Ｐゴシック" charset="-128"/>
            </a:endParaRPr>
          </a:p>
          <a:p>
            <a:pPr lvl="1" eaLnBrk="1" hangingPunct="1">
              <a:lnSpc>
                <a:spcPct val="80000"/>
              </a:lnSpc>
            </a:pPr>
            <a:r>
              <a:rPr lang="en-US" sz="2400"/>
              <a:t>Traditional GenBank Divisions</a:t>
            </a:r>
          </a:p>
          <a:p>
            <a:pPr lvl="1" eaLnBrk="1" hangingPunct="1">
              <a:lnSpc>
                <a:spcPct val="80000"/>
              </a:lnSpc>
            </a:pPr>
            <a:r>
              <a:rPr lang="en-US" sz="2400"/>
              <a:t>NM_ and XM_ RefSeqs</a:t>
            </a:r>
          </a:p>
          <a:p>
            <a:pPr eaLnBrk="1" hangingPunct="1">
              <a:lnSpc>
                <a:spcPct val="80000"/>
              </a:lnSpc>
            </a:pPr>
            <a:r>
              <a:rPr lang="en-US" b="1" u="sng">
                <a:solidFill>
                  <a:srgbClr val="000066"/>
                </a:solidFill>
                <a:ea typeface="ＭＳ Ｐゴシック" charset="-128"/>
                <a:cs typeface="ＭＳ Ｐゴシック" charset="-128"/>
              </a:rPr>
              <a:t>dbest</a:t>
            </a:r>
            <a:r>
              <a:rPr lang="en-US">
                <a:solidFill>
                  <a:srgbClr val="000066"/>
                </a:solidFill>
                <a:ea typeface="ＭＳ Ｐゴシック" charset="-128"/>
                <a:cs typeface="ＭＳ Ｐゴシック" charset="-128"/>
              </a:rPr>
              <a:t> </a:t>
            </a:r>
            <a:r>
              <a:rPr lang="en-US" sz="2800">
                <a:ea typeface="ＭＳ Ｐゴシック" charset="-128"/>
                <a:cs typeface="ＭＳ Ｐゴシック" charset="-128"/>
              </a:rPr>
              <a:t> </a:t>
            </a:r>
          </a:p>
          <a:p>
            <a:pPr lvl="1" eaLnBrk="1" hangingPunct="1">
              <a:lnSpc>
                <a:spcPct val="80000"/>
              </a:lnSpc>
            </a:pPr>
            <a:r>
              <a:rPr lang="en-US" sz="2400"/>
              <a:t>EST Division</a:t>
            </a:r>
          </a:p>
          <a:p>
            <a:pPr eaLnBrk="1" hangingPunct="1">
              <a:lnSpc>
                <a:spcPct val="80000"/>
              </a:lnSpc>
            </a:pPr>
            <a:r>
              <a:rPr lang="en-US" b="1" u="sng">
                <a:solidFill>
                  <a:srgbClr val="000066"/>
                </a:solidFill>
                <a:ea typeface="ＭＳ Ｐゴシック" charset="-128"/>
                <a:cs typeface="ＭＳ Ｐゴシック" charset="-128"/>
              </a:rPr>
              <a:t>htgs</a:t>
            </a:r>
            <a:r>
              <a:rPr lang="en-US">
                <a:ea typeface="ＭＳ Ｐゴシック" charset="-128"/>
                <a:cs typeface="ＭＳ Ｐゴシック" charset="-128"/>
              </a:rPr>
              <a:t>    </a:t>
            </a:r>
          </a:p>
          <a:p>
            <a:pPr lvl="1" eaLnBrk="1" hangingPunct="1">
              <a:lnSpc>
                <a:spcPct val="80000"/>
              </a:lnSpc>
            </a:pPr>
            <a:r>
              <a:rPr lang="en-US" sz="2400"/>
              <a:t>HTG division</a:t>
            </a:r>
          </a:p>
          <a:p>
            <a:pPr eaLnBrk="1" hangingPunct="1">
              <a:lnSpc>
                <a:spcPct val="80000"/>
              </a:lnSpc>
            </a:pPr>
            <a:r>
              <a:rPr lang="en-US" b="1" u="sng">
                <a:solidFill>
                  <a:srgbClr val="000066"/>
                </a:solidFill>
                <a:ea typeface="ＭＳ Ｐゴシック" charset="-128"/>
                <a:cs typeface="ＭＳ Ｐゴシック" charset="-128"/>
              </a:rPr>
              <a:t>gss</a:t>
            </a:r>
            <a:r>
              <a:rPr lang="en-US" sz="2800">
                <a:ea typeface="ＭＳ Ｐゴシック" charset="-128"/>
                <a:cs typeface="ＭＳ Ｐゴシック" charset="-128"/>
              </a:rPr>
              <a:t>       </a:t>
            </a:r>
          </a:p>
          <a:p>
            <a:pPr lvl="1" eaLnBrk="1" hangingPunct="1">
              <a:lnSpc>
                <a:spcPct val="80000"/>
              </a:lnSpc>
            </a:pPr>
            <a:r>
              <a:rPr lang="en-US" sz="2400"/>
              <a:t>GSS division</a:t>
            </a:r>
          </a:p>
          <a:p>
            <a:pPr eaLnBrk="1" hangingPunct="1">
              <a:lnSpc>
                <a:spcPct val="80000"/>
              </a:lnSpc>
            </a:pPr>
            <a:r>
              <a:rPr lang="en-US" b="1" u="sng">
                <a:solidFill>
                  <a:srgbClr val="000066"/>
                </a:solidFill>
                <a:ea typeface="ＭＳ Ｐゴシック" charset="-128"/>
                <a:cs typeface="ＭＳ Ｐゴシック" charset="-128"/>
              </a:rPr>
              <a:t>chromosome</a:t>
            </a:r>
            <a:r>
              <a:rPr lang="en-US">
                <a:solidFill>
                  <a:srgbClr val="000066"/>
                </a:solidFill>
                <a:ea typeface="ＭＳ Ｐゴシック" charset="-128"/>
                <a:cs typeface="ＭＳ Ｐゴシック" charset="-128"/>
              </a:rPr>
              <a:t> </a:t>
            </a:r>
          </a:p>
          <a:p>
            <a:pPr lvl="1" eaLnBrk="1" hangingPunct="1">
              <a:lnSpc>
                <a:spcPct val="80000"/>
              </a:lnSpc>
            </a:pPr>
            <a:r>
              <a:rPr lang="en-US" sz="2400"/>
              <a:t>NC_ RefSeqs</a:t>
            </a:r>
          </a:p>
          <a:p>
            <a:pPr eaLnBrk="1" hangingPunct="1">
              <a:lnSpc>
                <a:spcPct val="80000"/>
              </a:lnSpc>
            </a:pPr>
            <a:r>
              <a:rPr lang="en-US" b="1" u="sng">
                <a:ea typeface="ＭＳ Ｐゴシック" charset="-128"/>
                <a:cs typeface="ＭＳ Ｐゴシック" charset="-128"/>
              </a:rPr>
              <a:t>wgs</a:t>
            </a:r>
          </a:p>
          <a:p>
            <a:pPr lvl="1" eaLnBrk="1" hangingPunct="1">
              <a:lnSpc>
                <a:spcPct val="80000"/>
              </a:lnSpc>
            </a:pPr>
            <a:r>
              <a:rPr lang="en-US"/>
              <a:t>whole genome shotgun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25955"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25956" name="Picture 3"/>
          <p:cNvPicPr>
            <a:picLocks noChangeAspect="1"/>
          </p:cNvPicPr>
          <p:nvPr/>
        </p:nvPicPr>
        <p:blipFill>
          <a:blip r:embed="rId3"/>
          <a:srcRect/>
          <a:stretch>
            <a:fillRect/>
          </a:stretch>
        </p:blipFill>
        <p:spPr bwMode="auto">
          <a:xfrm>
            <a:off x="0" y="0"/>
            <a:ext cx="11455400" cy="7632700"/>
          </a:xfrm>
          <a:prstGeom prst="rect">
            <a:avLst/>
          </a:prstGeom>
          <a:noFill/>
          <a:ln w="9525">
            <a:noFill/>
            <a:miter lim="800000"/>
            <a:headEnd/>
            <a:tailEnd/>
          </a:ln>
        </p:spPr>
      </p:pic>
      <p:sp>
        <p:nvSpPr>
          <p:cNvPr id="5" name="Rounded Rectangle 4"/>
          <p:cNvSpPr/>
          <p:nvPr/>
        </p:nvSpPr>
        <p:spPr>
          <a:xfrm>
            <a:off x="1676400" y="2295525"/>
            <a:ext cx="1600200" cy="60007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dirty="0"/>
          </a:p>
        </p:txBody>
      </p:sp>
      <p:sp>
        <p:nvSpPr>
          <p:cNvPr id="125958" name="TextBox 6"/>
          <p:cNvSpPr txBox="1">
            <a:spLocks noChangeArrowheads="1"/>
          </p:cNvSpPr>
          <p:nvPr/>
        </p:nvSpPr>
        <p:spPr bwMode="auto">
          <a:xfrm>
            <a:off x="3886200" y="2524125"/>
            <a:ext cx="4800600" cy="1200329"/>
          </a:xfrm>
          <a:prstGeom prst="rect">
            <a:avLst/>
          </a:prstGeom>
          <a:noFill/>
          <a:ln w="9525">
            <a:noFill/>
            <a:miter lim="800000"/>
            <a:headEnd/>
            <a:tailEnd/>
          </a:ln>
        </p:spPr>
        <p:txBody>
          <a:bodyPr>
            <a:prstTxWarp prst="textNoShape">
              <a:avLst/>
            </a:prstTxWarp>
            <a:spAutoFit/>
          </a:bodyPr>
          <a:lstStyle/>
          <a:p>
            <a:r>
              <a:rPr lang="es-ES_tradnl" dirty="0"/>
              <a:t>Umbral del Valor Esperado: Número alineamientos con puntajes </a:t>
            </a:r>
            <a:r>
              <a:rPr lang="es-ES_tradnl" dirty="0" err="1"/>
              <a:t>≥</a:t>
            </a:r>
            <a:r>
              <a:rPr lang="es-ES_tradnl" dirty="0"/>
              <a:t> que un puntaje S que se espera que ocurran en una BD por azar.</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28003"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28004" name="Picture 3"/>
          <p:cNvPicPr>
            <a:picLocks noChangeAspect="1"/>
          </p:cNvPicPr>
          <p:nvPr/>
        </p:nvPicPr>
        <p:blipFill>
          <a:blip r:embed="rId2"/>
          <a:srcRect/>
          <a:stretch>
            <a:fillRect/>
          </a:stretch>
        </p:blipFill>
        <p:spPr bwMode="auto">
          <a:xfrm>
            <a:off x="-533400" y="-1600200"/>
            <a:ext cx="13533438" cy="8458200"/>
          </a:xfrm>
          <a:prstGeom prst="rect">
            <a:avLst/>
          </a:prstGeom>
          <a:noFill/>
          <a:ln w="9525">
            <a:noFill/>
            <a:miter lim="800000"/>
            <a:headEnd/>
            <a:tailEnd/>
          </a:ln>
        </p:spPr>
      </p:pic>
      <p:sp>
        <p:nvSpPr>
          <p:cNvPr id="128005" name="TextBox 4"/>
          <p:cNvSpPr txBox="1">
            <a:spLocks noChangeArrowheads="1"/>
          </p:cNvSpPr>
          <p:nvPr/>
        </p:nvSpPr>
        <p:spPr bwMode="auto">
          <a:xfrm>
            <a:off x="2819400" y="2057400"/>
            <a:ext cx="5867400" cy="1477328"/>
          </a:xfrm>
          <a:prstGeom prst="rect">
            <a:avLst/>
          </a:prstGeom>
          <a:noFill/>
          <a:ln w="9525">
            <a:noFill/>
            <a:miter lim="800000"/>
            <a:headEnd/>
            <a:tailEnd/>
          </a:ln>
        </p:spPr>
        <p:txBody>
          <a:bodyPr>
            <a:prstTxWarp prst="textNoShape">
              <a:avLst/>
            </a:prstTxWarp>
            <a:spAutoFit/>
          </a:bodyPr>
          <a:lstStyle/>
          <a:p>
            <a:r>
              <a:rPr lang="es-ES_tradnl" dirty="0"/>
              <a:t>Algoritmo BLAST divide la secuencia blanco en secuencias más pequeñas (palabras). En </a:t>
            </a:r>
            <a:r>
              <a:rPr lang="es-ES_tradnl" dirty="0" err="1"/>
              <a:t>Blastp</a:t>
            </a:r>
            <a:r>
              <a:rPr lang="es-ES_tradnl" dirty="0"/>
              <a:t>, &gt; tamaño = +precisión.</a:t>
            </a:r>
          </a:p>
          <a:p>
            <a:r>
              <a:rPr lang="es-ES_tradnl" dirty="0"/>
              <a:t>Para nucleótidos (</a:t>
            </a:r>
            <a:r>
              <a:rPr lang="es-ES_tradnl" dirty="0" err="1"/>
              <a:t>Blastn</a:t>
            </a:r>
            <a:r>
              <a:rPr lang="es-ES_tradnl" dirty="0"/>
              <a:t>), </a:t>
            </a:r>
            <a:r>
              <a:rPr lang="es-ES_tradnl" i="1" dirty="0" err="1"/>
              <a:t>w</a:t>
            </a:r>
            <a:r>
              <a:rPr lang="es-ES_tradnl" i="1" dirty="0"/>
              <a:t> </a:t>
            </a:r>
            <a:r>
              <a:rPr lang="es-ES_tradnl" dirty="0"/>
              <a:t>por defecto es 11 (7-15), y &lt; tamaño = + velocidad.</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Título"/>
          <p:cNvSpPr>
            <a:spLocks noGrp="1"/>
          </p:cNvSpPr>
          <p:nvPr>
            <p:ph type="title"/>
          </p:nvPr>
        </p:nvSpPr>
        <p:spPr/>
        <p:txBody>
          <a:bodyPr/>
          <a:lstStyle/>
          <a:p>
            <a:r>
              <a:rPr lang="es-CO">
                <a:ea typeface="ＭＳ Ｐゴシック" charset="-128"/>
                <a:cs typeface="ＭＳ Ｐゴシック" charset="-128"/>
              </a:rPr>
              <a:t>WORD SIZE</a:t>
            </a:r>
            <a:endParaRPr lang="es-ES">
              <a:ea typeface="ＭＳ Ｐゴシック" charset="-128"/>
              <a:cs typeface="ＭＳ Ｐゴシック" charset="-128"/>
            </a:endParaRPr>
          </a:p>
        </p:txBody>
      </p:sp>
      <p:graphicFrame>
        <p:nvGraphicFramePr>
          <p:cNvPr id="5" name="4 Tabla"/>
          <p:cNvGraphicFramePr>
            <a:graphicFrameLocks noGrp="1"/>
          </p:cNvGraphicFramePr>
          <p:nvPr/>
        </p:nvGraphicFramePr>
        <p:xfrm>
          <a:off x="357188" y="1571625"/>
          <a:ext cx="8358187" cy="4484690"/>
        </p:xfrm>
        <a:graphic>
          <a:graphicData uri="http://schemas.openxmlformats.org/drawingml/2006/table">
            <a:tbl>
              <a:tblPr/>
              <a:tblGrid>
                <a:gridCol w="2143125">
                  <a:extLst>
                    <a:ext uri="{9D8B030D-6E8A-4147-A177-3AD203B41FA5}">
                      <a16:colId xmlns:a16="http://schemas.microsoft.com/office/drawing/2014/main" val="20000"/>
                    </a:ext>
                  </a:extLst>
                </a:gridCol>
                <a:gridCol w="4914900">
                  <a:extLst>
                    <a:ext uri="{9D8B030D-6E8A-4147-A177-3AD203B41FA5}">
                      <a16:colId xmlns:a16="http://schemas.microsoft.com/office/drawing/2014/main" val="20001"/>
                    </a:ext>
                  </a:extLst>
                </a:gridCol>
                <a:gridCol w="1300162">
                  <a:extLst>
                    <a:ext uri="{9D8B030D-6E8A-4147-A177-3AD203B41FA5}">
                      <a16:colId xmlns:a16="http://schemas.microsoft.com/office/drawing/2014/main" val="20002"/>
                    </a:ext>
                  </a:extLst>
                </a:gridCol>
              </a:tblGrid>
              <a:tr h="428625">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charset="0"/>
                      </a:endParaRPr>
                    </a:p>
                  </a:txBody>
                  <a:tcPr marL="0" marR="0" marT="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ndParaRPr>
                    </a:p>
                  </a:txBody>
                  <a:tcPr marL="0" marR="0" marT="0"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WORD SIZE</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7988">
                <a:tc rowSpan="4">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ES" sz="2800" b="1" i="0" u="none" strike="noStrike" cap="none" normalizeH="0" baseline="0">
                          <a:ln>
                            <a:noFill/>
                          </a:ln>
                          <a:solidFill>
                            <a:srgbClr val="000000"/>
                          </a:solidFill>
                          <a:effectLst/>
                          <a:latin typeface="Calibri" charset="0"/>
                        </a:rPr>
                        <a:t>BLAST N</a:t>
                      </a: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2200" b="0" i="0" u="none" strike="noStrike" cap="none" normalizeH="0" baseline="0" dirty="0">
                          <a:ln>
                            <a:noFill/>
                          </a:ln>
                          <a:solidFill>
                            <a:srgbClr val="000000"/>
                          </a:solidFill>
                          <a:effectLst/>
                          <a:latin typeface="Calibri" charset="0"/>
                        </a:rPr>
                        <a:t>Highly similar sequences (megablast )</a:t>
                      </a:r>
                    </a:p>
                  </a:txBody>
                  <a:tcPr marL="0" marR="0" marT="0"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16,18,20,24</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7988">
                <a:tc vMerge="1">
                  <a:txBody>
                    <a:bodyPr/>
                    <a:lstStyle/>
                    <a:p>
                      <a:endParaRPr lang="en-US"/>
                    </a:p>
                  </a:txBody>
                  <a:tcPr/>
                </a:tc>
                <a:tc vMerge="1">
                  <a:txBody>
                    <a:bodyPr/>
                    <a:lstStyle/>
                    <a:p>
                      <a:endParaRPr lang="en-US"/>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28,32,48,64</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7563">
                <a:tc v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2200" b="0" i="0" u="none" strike="noStrike" cap="none" normalizeH="0" baseline="0">
                          <a:ln>
                            <a:noFill/>
                          </a:ln>
                          <a:solidFill>
                            <a:srgbClr val="000000"/>
                          </a:solidFill>
                          <a:effectLst/>
                          <a:latin typeface="Calibri" charset="0"/>
                        </a:rPr>
                        <a:t>More dissimilar sequences (discontiguous megablast) </a:t>
                      </a:r>
                    </a:p>
                  </a:txBody>
                  <a:tcPr marL="0" marR="0" marT="0"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11,12</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38200">
                <a:tc v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2200" b="0" i="0" u="none" strike="noStrike" cap="none" normalizeH="0" baseline="0">
                          <a:ln>
                            <a:noFill/>
                          </a:ln>
                          <a:solidFill>
                            <a:srgbClr val="000000"/>
                          </a:solidFill>
                          <a:effectLst/>
                          <a:latin typeface="Calibri" charset="0"/>
                        </a:rPr>
                        <a:t>Somewhat similar sequences (BLASTn) </a:t>
                      </a:r>
                    </a:p>
                  </a:txBody>
                  <a:tcPr marL="0" marR="0" marT="0"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7,11,15</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7988">
                <a:tc rowSpan="3">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ES" sz="2800" b="1" i="0" u="none" strike="noStrike" cap="none" normalizeH="0" baseline="0">
                          <a:ln>
                            <a:noFill/>
                          </a:ln>
                          <a:solidFill>
                            <a:srgbClr val="000000"/>
                          </a:solidFill>
                          <a:effectLst/>
                          <a:latin typeface="Calibri" charset="0"/>
                        </a:rPr>
                        <a:t>BLAST P</a:t>
                      </a: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2200" b="0" i="0" u="none" strike="noStrike" cap="none" normalizeH="0" baseline="0">
                          <a:ln>
                            <a:noFill/>
                          </a:ln>
                          <a:solidFill>
                            <a:srgbClr val="000000"/>
                          </a:solidFill>
                          <a:effectLst/>
                          <a:latin typeface="Calibri" charset="0"/>
                        </a:rPr>
                        <a:t>BLASTp (protein-protein BLAST) </a:t>
                      </a:r>
                    </a:p>
                  </a:txBody>
                  <a:tcPr marL="0" marR="0" marT="0"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2,3</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17563">
                <a:tc v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2200" b="0" i="0" u="none" strike="noStrike" cap="none" normalizeH="0" baseline="0">
                          <a:ln>
                            <a:noFill/>
                          </a:ln>
                          <a:solidFill>
                            <a:srgbClr val="000000"/>
                          </a:solidFill>
                          <a:effectLst/>
                          <a:latin typeface="Calibri" charset="0"/>
                        </a:rPr>
                        <a:t>PSI-BLAST (Position-Specific Iterated BLAST)</a:t>
                      </a:r>
                    </a:p>
                  </a:txBody>
                  <a:tcPr marL="0" marR="0" marT="0"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2,3</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8775">
                <a:tc v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2200" b="0" i="0" u="none" strike="noStrike" cap="none" normalizeH="0" baseline="0">
                          <a:ln>
                            <a:noFill/>
                          </a:ln>
                          <a:solidFill>
                            <a:srgbClr val="000000"/>
                          </a:solidFill>
                          <a:effectLst/>
                          <a:latin typeface="Calibri" charset="0"/>
                        </a:rPr>
                        <a:t>PHI-BLAST (Pattern Hit Initiated BLAST)</a:t>
                      </a:r>
                    </a:p>
                  </a:txBody>
                  <a:tcPr marL="0" marR="0" marT="0"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Calibri" charset="0"/>
                        </a:rPr>
                        <a:t>2,3</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30051"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30052" name="Picture 3"/>
          <p:cNvPicPr>
            <a:picLocks noChangeAspect="1"/>
          </p:cNvPicPr>
          <p:nvPr/>
        </p:nvPicPr>
        <p:blipFill>
          <a:blip r:embed="rId2"/>
          <a:srcRect/>
          <a:stretch>
            <a:fillRect/>
          </a:stretch>
        </p:blipFill>
        <p:spPr bwMode="auto">
          <a:xfrm>
            <a:off x="-457200" y="-1219200"/>
            <a:ext cx="13655675" cy="8534400"/>
          </a:xfrm>
          <a:prstGeom prst="rect">
            <a:avLst/>
          </a:prstGeom>
          <a:noFill/>
          <a:ln w="9525">
            <a:noFill/>
            <a:miter lim="800000"/>
            <a:headEnd/>
            <a:tailEnd/>
          </a:ln>
        </p:spPr>
      </p:pic>
      <p:sp>
        <p:nvSpPr>
          <p:cNvPr id="130053" name="TextBox 4"/>
          <p:cNvSpPr txBox="1">
            <a:spLocks noChangeArrowheads="1"/>
          </p:cNvSpPr>
          <p:nvPr/>
        </p:nvSpPr>
        <p:spPr bwMode="auto">
          <a:xfrm>
            <a:off x="2895600" y="2590800"/>
            <a:ext cx="5791200" cy="646113"/>
          </a:xfrm>
          <a:prstGeom prst="rect">
            <a:avLst/>
          </a:prstGeom>
          <a:noFill/>
          <a:ln w="9525">
            <a:noFill/>
            <a:miter lim="800000"/>
            <a:headEnd/>
            <a:tailEnd/>
          </a:ln>
        </p:spPr>
        <p:txBody>
          <a:bodyPr>
            <a:prstTxWarp prst="textNoShape">
              <a:avLst/>
            </a:prstTxWarp>
            <a:spAutoFit/>
          </a:bodyPr>
          <a:lstStyle/>
          <a:p>
            <a:r>
              <a:rPr lang="es-ES_tradnl"/>
              <a:t>Matrices de sustitución de a.a. En Blastp. Se aconseja realizar búsquedas con más de una.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31075"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31076" name="Picture 3"/>
          <p:cNvPicPr>
            <a:picLocks noChangeAspect="1"/>
          </p:cNvPicPr>
          <p:nvPr/>
        </p:nvPicPr>
        <p:blipFill>
          <a:blip r:embed="rId2"/>
          <a:srcRect/>
          <a:stretch>
            <a:fillRect/>
          </a:stretch>
        </p:blipFill>
        <p:spPr bwMode="auto">
          <a:xfrm>
            <a:off x="-457200" y="-1447800"/>
            <a:ext cx="14143038" cy="8839200"/>
          </a:xfrm>
          <a:prstGeom prst="rect">
            <a:avLst/>
          </a:prstGeom>
          <a:noFill/>
          <a:ln w="9525">
            <a:noFill/>
            <a:miter lim="800000"/>
            <a:headEnd/>
            <a:tailEnd/>
          </a:ln>
        </p:spPr>
      </p:pic>
      <p:sp>
        <p:nvSpPr>
          <p:cNvPr id="131077" name="TextBox 4"/>
          <p:cNvSpPr txBox="1">
            <a:spLocks noChangeArrowheads="1"/>
          </p:cNvSpPr>
          <p:nvPr/>
        </p:nvSpPr>
        <p:spPr bwMode="auto">
          <a:xfrm>
            <a:off x="4343400" y="2362200"/>
            <a:ext cx="4876800" cy="2031325"/>
          </a:xfrm>
          <a:prstGeom prst="rect">
            <a:avLst/>
          </a:prstGeom>
          <a:noFill/>
          <a:ln w="9525">
            <a:noFill/>
            <a:miter lim="800000"/>
            <a:headEnd/>
            <a:tailEnd/>
          </a:ln>
        </p:spPr>
        <p:txBody>
          <a:bodyPr>
            <a:prstTxWarp prst="textNoShape">
              <a:avLst/>
            </a:prstTxWarp>
            <a:spAutoFit/>
          </a:bodyPr>
          <a:lstStyle/>
          <a:p>
            <a:pPr algn="just"/>
            <a:r>
              <a:rPr lang="es-ES_tradnl" dirty="0"/>
              <a:t>Costo de brechas (Gap): G=penalización por abrir una brecha. L=penalidad de extensión de la brecha; sea una brecha de </a:t>
            </a:r>
            <a:r>
              <a:rPr lang="es-ES_tradnl" dirty="0" err="1"/>
              <a:t>n</a:t>
            </a:r>
            <a:r>
              <a:rPr lang="es-ES_tradnl" dirty="0"/>
              <a:t> residuos:</a:t>
            </a:r>
          </a:p>
          <a:p>
            <a:r>
              <a:rPr lang="es-ES_tradnl" dirty="0"/>
              <a:t>                                    Costo= G+</a:t>
            </a:r>
            <a:r>
              <a:rPr lang="es-ES_tradnl" dirty="0" err="1"/>
              <a:t>nL</a:t>
            </a:r>
            <a:endParaRPr lang="es-ES_tradnl" dirty="0"/>
          </a:p>
          <a:p>
            <a:r>
              <a:rPr lang="es-ES_tradnl" dirty="0"/>
              <a:t>Las opciones dependen de la matriz de sustitución seleccionada. Determinadas empíricamente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32099"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32100" name="Picture 3"/>
          <p:cNvPicPr>
            <a:picLocks noChangeAspect="1"/>
          </p:cNvPicPr>
          <p:nvPr/>
        </p:nvPicPr>
        <p:blipFill>
          <a:blip r:embed="rId3"/>
          <a:srcRect/>
          <a:stretch>
            <a:fillRect/>
          </a:stretch>
        </p:blipFill>
        <p:spPr bwMode="auto">
          <a:xfrm>
            <a:off x="-533400" y="-1371600"/>
            <a:ext cx="14020800" cy="8763000"/>
          </a:xfrm>
          <a:prstGeom prst="rect">
            <a:avLst/>
          </a:prstGeom>
          <a:noFill/>
          <a:ln w="9525">
            <a:noFill/>
            <a:miter lim="800000"/>
            <a:headEnd/>
            <a:tailEnd/>
          </a:ln>
        </p:spPr>
      </p:pic>
      <p:sp>
        <p:nvSpPr>
          <p:cNvPr id="132101" name="TextBox 4"/>
          <p:cNvSpPr txBox="1">
            <a:spLocks noChangeArrowheads="1"/>
          </p:cNvSpPr>
          <p:nvPr/>
        </p:nvSpPr>
        <p:spPr bwMode="auto">
          <a:xfrm>
            <a:off x="3200400" y="3236913"/>
            <a:ext cx="5486400" cy="646331"/>
          </a:xfrm>
          <a:prstGeom prst="rect">
            <a:avLst/>
          </a:prstGeom>
          <a:noFill/>
          <a:ln w="9525">
            <a:noFill/>
            <a:miter lim="800000"/>
            <a:headEnd/>
            <a:tailEnd/>
          </a:ln>
        </p:spPr>
        <p:txBody>
          <a:bodyPr>
            <a:prstTxWarp prst="textNoShape">
              <a:avLst/>
            </a:prstTxWarp>
            <a:spAutoFit/>
          </a:bodyPr>
          <a:lstStyle/>
          <a:p>
            <a:r>
              <a:rPr lang="es-ES_tradnl" dirty="0"/>
              <a:t>Ajustes la matriz de sustitución con base en la composición de la secuencia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33123"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33124" name="Picture 3"/>
          <p:cNvPicPr>
            <a:picLocks noChangeAspect="1"/>
          </p:cNvPicPr>
          <p:nvPr/>
        </p:nvPicPr>
        <p:blipFill>
          <a:blip r:embed="rId2"/>
          <a:srcRect/>
          <a:stretch>
            <a:fillRect/>
          </a:stretch>
        </p:blipFill>
        <p:spPr bwMode="auto">
          <a:xfrm>
            <a:off x="-457200" y="-1371600"/>
            <a:ext cx="14143038" cy="8839200"/>
          </a:xfrm>
          <a:prstGeom prst="rect">
            <a:avLst/>
          </a:prstGeom>
          <a:noFill/>
          <a:ln w="9525">
            <a:noFill/>
            <a:miter lim="800000"/>
            <a:headEnd/>
            <a:tailEnd/>
          </a:ln>
        </p:spPr>
      </p:pic>
      <p:sp>
        <p:nvSpPr>
          <p:cNvPr id="133125" name="TextBox 4"/>
          <p:cNvSpPr txBox="1">
            <a:spLocks noChangeArrowheads="1"/>
          </p:cNvSpPr>
          <p:nvPr/>
        </p:nvSpPr>
        <p:spPr bwMode="auto">
          <a:xfrm>
            <a:off x="3200400" y="2362200"/>
            <a:ext cx="3810000" cy="1754188"/>
          </a:xfrm>
          <a:prstGeom prst="rect">
            <a:avLst/>
          </a:prstGeom>
          <a:noFill/>
          <a:ln w="9525">
            <a:noFill/>
            <a:miter lim="800000"/>
            <a:headEnd/>
            <a:tailEnd/>
          </a:ln>
        </p:spPr>
        <p:txBody>
          <a:bodyPr>
            <a:prstTxWarp prst="textNoShape">
              <a:avLst/>
            </a:prstTxWarp>
            <a:spAutoFit/>
          </a:bodyPr>
          <a:lstStyle/>
          <a:p>
            <a:pPr algn="just"/>
            <a:r>
              <a:rPr lang="es-ES_tradnl"/>
              <a:t>Filtro para enmascarar secuencias con seguidilla de a.a. (o nucleótidos) comunes con bajo contenido de información (dinucleótidos, regiones ricas en ciertos a.a., hidrofóbicos…).  </a:t>
            </a:r>
          </a:p>
        </p:txBody>
      </p:sp>
      <p:sp>
        <p:nvSpPr>
          <p:cNvPr id="6" name="Rounded Rectangle 5"/>
          <p:cNvSpPr/>
          <p:nvPr/>
        </p:nvSpPr>
        <p:spPr>
          <a:xfrm>
            <a:off x="1447800" y="5105400"/>
            <a:ext cx="2514600" cy="29527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endParaRPr lang="en-US">
              <a:ea typeface="ＭＳ Ｐゴシック" charset="-128"/>
              <a:cs typeface="ＭＳ Ｐゴシック" charset="-128"/>
            </a:endParaRPr>
          </a:p>
        </p:txBody>
      </p:sp>
      <p:sp>
        <p:nvSpPr>
          <p:cNvPr id="134147" name="Content Placeholder 2"/>
          <p:cNvSpPr>
            <a:spLocks noGrp="1"/>
          </p:cNvSpPr>
          <p:nvPr>
            <p:ph idx="1"/>
          </p:nvPr>
        </p:nvSpPr>
        <p:spPr/>
        <p:txBody>
          <a:bodyPr/>
          <a:lstStyle/>
          <a:p>
            <a:endParaRPr lang="en-US">
              <a:ea typeface="ＭＳ Ｐゴシック" charset="-128"/>
              <a:cs typeface="ＭＳ Ｐゴシック" charset="-128"/>
            </a:endParaRPr>
          </a:p>
        </p:txBody>
      </p:sp>
      <p:pic>
        <p:nvPicPr>
          <p:cNvPr id="134148" name="Picture 4"/>
          <p:cNvPicPr>
            <a:picLocks noChangeAspect="1"/>
          </p:cNvPicPr>
          <p:nvPr/>
        </p:nvPicPr>
        <p:blipFill>
          <a:blip r:embed="rId2"/>
          <a:srcRect/>
          <a:stretch>
            <a:fillRect/>
          </a:stretch>
        </p:blipFill>
        <p:spPr bwMode="auto">
          <a:xfrm>
            <a:off x="222250" y="228600"/>
            <a:ext cx="8699500" cy="63119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F9B76065-02A8-2140-ABFF-467A450FC727}" type="slidenum">
              <a:rPr lang="en-US" smtClean="0"/>
              <a:pPr/>
              <a:t>13</a:t>
            </a:fld>
            <a:endParaRPr lang="en-US"/>
          </a:p>
        </p:txBody>
      </p:sp>
      <p:sp>
        <p:nvSpPr>
          <p:cNvPr id="5" name="Title 1"/>
          <p:cNvSpPr>
            <a:spLocks noGrp="1"/>
          </p:cNvSpPr>
          <p:nvPr>
            <p:ph type="title"/>
          </p:nvPr>
        </p:nvSpPr>
        <p:spPr>
          <a:xfrm>
            <a:off x="457200" y="274638"/>
            <a:ext cx="7467600" cy="1143000"/>
          </a:xfrm>
        </p:spPr>
        <p:txBody>
          <a:bodyPr>
            <a:normAutofit/>
          </a:bodyPr>
          <a:lstStyle/>
          <a:p>
            <a:r>
              <a:rPr lang="pt-BR" dirty="0"/>
              <a:t>Vamos falar de similaridade e homologia</a:t>
            </a:r>
            <a:endParaRPr lang="pt-BR" i="1" dirty="0"/>
          </a:p>
        </p:txBody>
      </p:sp>
      <p:sp>
        <p:nvSpPr>
          <p:cNvPr id="6" name="Rectangle 64"/>
          <p:cNvSpPr>
            <a:spLocks noChangeArrowheads="1"/>
          </p:cNvSpPr>
          <p:nvPr/>
        </p:nvSpPr>
        <p:spPr bwMode="auto">
          <a:xfrm>
            <a:off x="641350" y="4267200"/>
            <a:ext cx="7816850" cy="2043636"/>
          </a:xfrm>
          <a:prstGeom prst="rect">
            <a:avLst/>
          </a:prstGeom>
          <a:solidFill>
            <a:schemeClr val="accent1">
              <a:alpha val="13000"/>
            </a:schemeClr>
          </a:solidFill>
          <a:ln w="9525">
            <a:noFill/>
            <a:miter lim="800000"/>
            <a:headEnd/>
            <a:tailEnd/>
          </a:ln>
        </p:spPr>
        <p:txBody>
          <a:bodyPr>
            <a:prstTxWarp prst="textNoShape">
              <a:avLst/>
            </a:prstTxWarp>
            <a:spAutoFit/>
          </a:bodyPr>
          <a:lstStyle/>
          <a:p>
            <a:pPr eaLnBrk="1" hangingPunct="1">
              <a:spcBef>
                <a:spcPct val="20000"/>
              </a:spcBef>
              <a:buClr>
                <a:schemeClr val="accent1"/>
              </a:buClr>
              <a:buFont typeface="Times" charset="0"/>
              <a:buNone/>
            </a:pPr>
            <a:r>
              <a:rPr lang="pt-BR" sz="1600" dirty="0">
                <a:latin typeface="Lucida Grande" charset="0"/>
              </a:rPr>
              <a:t>‘A proteína X é 43% homologa da proteína Y’  </a:t>
            </a:r>
            <a:r>
              <a:rPr lang="pt-BR" sz="1600" b="1" dirty="0">
                <a:solidFill>
                  <a:srgbClr val="CC1433"/>
                </a:solidFill>
                <a:latin typeface="Lucida Grande" charset="0"/>
              </a:rPr>
              <a:t>ERRADO</a:t>
            </a:r>
            <a:endParaRPr lang="pt-BR" sz="1600" dirty="0">
              <a:latin typeface="Lucida Grande" charset="0"/>
            </a:endParaRPr>
          </a:p>
          <a:p>
            <a:pPr eaLnBrk="1" hangingPunct="1">
              <a:spcBef>
                <a:spcPct val="20000"/>
              </a:spcBef>
              <a:buClr>
                <a:schemeClr val="accent1"/>
              </a:buClr>
              <a:buFont typeface="Times" charset="0"/>
              <a:buNone/>
            </a:pPr>
            <a:r>
              <a:rPr lang="pt-BR" sz="1600" dirty="0">
                <a:latin typeface="Lucida Grande" charset="0"/>
              </a:rPr>
              <a:t>As duas sequencias podem ser 43% idênticas o 43% similares.</a:t>
            </a:r>
          </a:p>
          <a:p>
            <a:pPr eaLnBrk="1" hangingPunct="1">
              <a:spcBef>
                <a:spcPct val="20000"/>
              </a:spcBef>
              <a:buClr>
                <a:schemeClr val="accent1"/>
              </a:buClr>
              <a:buFont typeface="Times" charset="0"/>
              <a:buNone/>
            </a:pPr>
            <a:r>
              <a:rPr lang="pt-BR" sz="1600" dirty="0">
                <a:latin typeface="Lucida Grande" charset="0"/>
              </a:rPr>
              <a:t>A porcentagem de homologia não existe.</a:t>
            </a:r>
          </a:p>
          <a:p>
            <a:pPr eaLnBrk="1" hangingPunct="1">
              <a:spcBef>
                <a:spcPct val="20000"/>
              </a:spcBef>
              <a:buClr>
                <a:schemeClr val="accent1"/>
              </a:buClr>
              <a:buFont typeface="Times" charset="0"/>
              <a:buNone/>
            </a:pPr>
            <a:r>
              <a:rPr lang="pt-BR" sz="1600" dirty="0">
                <a:latin typeface="Lucida Grande" charset="0"/>
              </a:rPr>
              <a:t>Não pode ser parcialmente homólogo, seria como estar parcialmente morto o parcialmente grávida. É homologo ou não é.</a:t>
            </a:r>
          </a:p>
          <a:p>
            <a:pPr algn="r" eaLnBrk="1" hangingPunct="1">
              <a:spcBef>
                <a:spcPct val="20000"/>
              </a:spcBef>
              <a:buClr>
                <a:schemeClr val="accent1"/>
              </a:buClr>
              <a:buFont typeface="Times" charset="0"/>
              <a:buNone/>
            </a:pPr>
            <a:r>
              <a:rPr lang="pt-BR" sz="1600" dirty="0">
                <a:latin typeface="Lucida Grande" charset="0"/>
              </a:rPr>
              <a:t> </a:t>
            </a:r>
            <a:r>
              <a:rPr lang="pt-BR" sz="1200" dirty="0" err="1">
                <a:latin typeface="Lucida Grande" charset="0"/>
              </a:rPr>
              <a:t>Petsko</a:t>
            </a:r>
            <a:r>
              <a:rPr lang="pt-BR" sz="1200" dirty="0">
                <a:latin typeface="Lucida Grande" charset="0"/>
              </a:rPr>
              <a:t> 2001, </a:t>
            </a:r>
            <a:r>
              <a:rPr lang="pt-BR" sz="1200" dirty="0" err="1">
                <a:latin typeface="Lucida Grande" charset="0"/>
              </a:rPr>
              <a:t>Genome</a:t>
            </a:r>
            <a:r>
              <a:rPr lang="pt-BR" sz="1200" dirty="0">
                <a:latin typeface="Lucida Grande" charset="0"/>
              </a:rPr>
              <a:t> </a:t>
            </a:r>
            <a:r>
              <a:rPr lang="pt-BR" sz="1200" dirty="0" err="1">
                <a:latin typeface="Lucida Grande" charset="0"/>
              </a:rPr>
              <a:t>Biology</a:t>
            </a:r>
            <a:r>
              <a:rPr lang="pt-BR" sz="1200" dirty="0">
                <a:latin typeface="Lucida Grande" charset="0"/>
              </a:rPr>
              <a:t> 2(2)</a:t>
            </a:r>
            <a:endParaRPr lang="pt-BR" sz="2800" dirty="0">
              <a:latin typeface="Lucida Grande" charset="0"/>
            </a:endParaRPr>
          </a:p>
          <a:p>
            <a:endParaRPr lang="pt-BR" dirty="0"/>
          </a:p>
        </p:txBody>
      </p:sp>
      <p:graphicFrame>
        <p:nvGraphicFramePr>
          <p:cNvPr id="7" name="Group 142"/>
          <p:cNvGraphicFramePr>
            <a:graphicFrameLocks noGrp="1"/>
          </p:cNvGraphicFramePr>
          <p:nvPr>
            <p:extLst>
              <p:ext uri="{D42A27DB-BD31-4B8C-83A1-F6EECF244321}">
                <p14:modId xmlns:p14="http://schemas.microsoft.com/office/powerpoint/2010/main" val="1125056758"/>
              </p:ext>
            </p:extLst>
          </p:nvPr>
        </p:nvGraphicFramePr>
        <p:xfrm>
          <a:off x="457200" y="1828800"/>
          <a:ext cx="8115300" cy="822960"/>
        </p:xfrm>
        <a:graphic>
          <a:graphicData uri="http://schemas.openxmlformats.org/drawingml/2006/table">
            <a:tbl>
              <a:tblPr/>
              <a:tblGrid>
                <a:gridCol w="2280013">
                  <a:extLst>
                    <a:ext uri="{9D8B030D-6E8A-4147-A177-3AD203B41FA5}">
                      <a16:colId xmlns:a16="http://schemas.microsoft.com/office/drawing/2014/main" val="20000"/>
                    </a:ext>
                  </a:extLst>
                </a:gridCol>
                <a:gridCol w="5835287">
                  <a:extLst>
                    <a:ext uri="{9D8B030D-6E8A-4147-A177-3AD203B41FA5}">
                      <a16:colId xmlns:a16="http://schemas.microsoft.com/office/drawing/2014/main" val="20001"/>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pt-BR" sz="2800" b="1" i="0" u="none" strike="noStrike" kern="1200" cap="none" normalizeH="0" baseline="0" dirty="0">
                          <a:ln>
                            <a:noFill/>
                          </a:ln>
                          <a:solidFill>
                            <a:schemeClr val="tx1"/>
                          </a:solidFill>
                          <a:effectLst/>
                          <a:latin typeface="Lucida Grande" charset="0"/>
                          <a:ea typeface="+mn-ea"/>
                          <a:cs typeface="+mn-cs"/>
                        </a:rPr>
                        <a:t>Similaridade</a:t>
                      </a:r>
                      <a:endParaRPr kumimoji="0" lang="es-ES_tradnl" sz="2800" b="1" i="0" u="none" strike="noStrike" kern="1200" cap="none" normalizeH="0" baseline="0" noProof="0" dirty="0">
                        <a:ln>
                          <a:noFill/>
                        </a:ln>
                        <a:solidFill>
                          <a:schemeClr val="tx1"/>
                        </a:solidFill>
                        <a:effectLst/>
                        <a:latin typeface="Lucida Grande" charset="0"/>
                        <a:ea typeface="+mn-ea"/>
                        <a:cs typeface="+mn-cs"/>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pt-BR" sz="1600" b="0" i="0" u="none" strike="noStrike" cap="none" normalizeH="0" baseline="0" noProof="0" dirty="0">
                          <a:ln>
                            <a:noFill/>
                          </a:ln>
                          <a:solidFill>
                            <a:schemeClr val="tx1"/>
                          </a:solidFill>
                          <a:effectLst/>
                          <a:latin typeface="Lucida Grande" charset="0"/>
                        </a:rPr>
                        <a:t>É uma medida que expressa o grau de relação entre duas sequencias. Normalmente é apresentada como a porcentagem de identidade ou de conservação.</a:t>
                      </a:r>
                    </a:p>
                  </a:txBody>
                  <a:tcPr anchor="ct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 name="Group 140"/>
          <p:cNvGraphicFramePr>
            <a:graphicFrameLocks noGrp="1"/>
          </p:cNvGraphicFramePr>
          <p:nvPr>
            <p:extLst>
              <p:ext uri="{D42A27DB-BD31-4B8C-83A1-F6EECF244321}">
                <p14:modId xmlns:p14="http://schemas.microsoft.com/office/powerpoint/2010/main" val="21175280"/>
              </p:ext>
            </p:extLst>
          </p:nvPr>
        </p:nvGraphicFramePr>
        <p:xfrm>
          <a:off x="457200" y="2686050"/>
          <a:ext cx="8115300" cy="590550"/>
        </p:xfrm>
        <a:graphic>
          <a:graphicData uri="http://schemas.openxmlformats.org/drawingml/2006/table">
            <a:tbl>
              <a:tblPr/>
              <a:tblGrid>
                <a:gridCol w="2280013">
                  <a:extLst>
                    <a:ext uri="{9D8B030D-6E8A-4147-A177-3AD203B41FA5}">
                      <a16:colId xmlns:a16="http://schemas.microsoft.com/office/drawing/2014/main" val="20000"/>
                    </a:ext>
                  </a:extLst>
                </a:gridCol>
                <a:gridCol w="5835287">
                  <a:extLst>
                    <a:ext uri="{9D8B030D-6E8A-4147-A177-3AD203B41FA5}">
                      <a16:colId xmlns:a16="http://schemas.microsoft.com/office/drawing/2014/main" val="20001"/>
                    </a:ext>
                  </a:extLst>
                </a:gridCol>
              </a:tblGrid>
              <a:tr h="59055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pt-BR" sz="2800" b="1" i="0" u="none" strike="noStrike" kern="1200" cap="none" normalizeH="0" baseline="0" noProof="0" dirty="0">
                          <a:ln>
                            <a:noFill/>
                          </a:ln>
                          <a:solidFill>
                            <a:schemeClr val="tx1"/>
                          </a:solidFill>
                          <a:effectLst/>
                          <a:latin typeface="Lucida Grande" charset="0"/>
                          <a:ea typeface="+mn-ea"/>
                          <a:cs typeface="+mn-cs"/>
                        </a:rPr>
                        <a:t>Identidade</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pt-BR" sz="1600" b="0" i="0" u="none" strike="noStrike" cap="none" normalizeH="0" baseline="0" noProof="0" dirty="0">
                          <a:ln>
                            <a:noFill/>
                          </a:ln>
                          <a:solidFill>
                            <a:schemeClr val="tx1"/>
                          </a:solidFill>
                          <a:effectLst/>
                          <a:latin typeface="Lucida Grande" charset="0"/>
                        </a:rPr>
                        <a:t>É a medida que expressa a proporção de posições não variáveis entre duas sequencias.</a:t>
                      </a:r>
                    </a:p>
                  </a:txBody>
                  <a:tcPr anchor="ct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 name="Group 141"/>
          <p:cNvGraphicFramePr>
            <a:graphicFrameLocks noGrp="1"/>
          </p:cNvGraphicFramePr>
          <p:nvPr>
            <p:extLst>
              <p:ext uri="{D42A27DB-BD31-4B8C-83A1-F6EECF244321}">
                <p14:modId xmlns:p14="http://schemas.microsoft.com/office/powerpoint/2010/main" val="2048499950"/>
              </p:ext>
            </p:extLst>
          </p:nvPr>
        </p:nvGraphicFramePr>
        <p:xfrm>
          <a:off x="395536" y="3257550"/>
          <a:ext cx="8176964" cy="704850"/>
        </p:xfrm>
        <a:graphic>
          <a:graphicData uri="http://schemas.openxmlformats.org/drawingml/2006/table">
            <a:tbl>
              <a:tblPr/>
              <a:tblGrid>
                <a:gridCol w="2297338">
                  <a:extLst>
                    <a:ext uri="{9D8B030D-6E8A-4147-A177-3AD203B41FA5}">
                      <a16:colId xmlns:a16="http://schemas.microsoft.com/office/drawing/2014/main" val="20000"/>
                    </a:ext>
                  </a:extLst>
                </a:gridCol>
                <a:gridCol w="5879626">
                  <a:extLst>
                    <a:ext uri="{9D8B030D-6E8A-4147-A177-3AD203B41FA5}">
                      <a16:colId xmlns:a16="http://schemas.microsoft.com/office/drawing/2014/main" val="20001"/>
                    </a:ext>
                  </a:extLst>
                </a:gridCol>
              </a:tblGrid>
              <a:tr h="70485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pt-BR" sz="2800" b="1" i="0" u="none" strike="noStrike" cap="none" normalizeH="0" baseline="0" noProof="0" dirty="0">
                          <a:ln>
                            <a:noFill/>
                          </a:ln>
                          <a:solidFill>
                            <a:schemeClr val="tx1"/>
                          </a:solidFill>
                          <a:effectLst/>
                          <a:latin typeface="Lucida Grande" charset="0"/>
                        </a:rPr>
                        <a:t>Homologia</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pt-BR" sz="1600" b="0" i="0" u="none" strike="noStrike" cap="none" normalizeH="0" baseline="0" noProof="0" dirty="0">
                          <a:ln>
                            <a:noFill/>
                          </a:ln>
                          <a:solidFill>
                            <a:schemeClr val="tx1"/>
                          </a:solidFill>
                          <a:effectLst/>
                          <a:latin typeface="Lucida Grande" charset="0"/>
                        </a:rPr>
                        <a:t>Relação por evolução divergentes a partir de um ancestral comum.</a:t>
                      </a:r>
                    </a:p>
                  </a:txBody>
                  <a:tcPr anchor="ct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28600"/>
            <a:ext cx="8229600" cy="1143000"/>
          </a:xfrm>
        </p:spPr>
        <p:txBody>
          <a:bodyPr/>
          <a:lstStyle/>
          <a:p>
            <a:pPr eaLnBrk="1" hangingPunct="1"/>
            <a:r>
              <a:rPr lang="en-US" sz="3200">
                <a:latin typeface="Comic Sans MS" charset="0"/>
                <a:ea typeface="ＭＳ Ｐゴシック" charset="-128"/>
                <a:cs typeface="ＭＳ Ｐゴシック" charset="-128"/>
              </a:rPr>
              <a:t>Filtros: el enmascaramiento de las regiones de baja complejidad</a:t>
            </a:r>
          </a:p>
        </p:txBody>
      </p:sp>
      <p:sp>
        <p:nvSpPr>
          <p:cNvPr id="135171" name="Rectangle 3"/>
          <p:cNvSpPr>
            <a:spLocks noGrp="1" noChangeArrowheads="1"/>
          </p:cNvSpPr>
          <p:nvPr>
            <p:ph type="body" idx="1"/>
          </p:nvPr>
        </p:nvSpPr>
        <p:spPr/>
        <p:txBody>
          <a:bodyPr/>
          <a:lstStyle/>
          <a:p>
            <a:pPr eaLnBrk="1" hangingPunct="1">
              <a:lnSpc>
                <a:spcPct val="90000"/>
              </a:lnSpc>
              <a:buFontTx/>
              <a:buNone/>
            </a:pPr>
            <a:r>
              <a:rPr lang="en-US" sz="1800">
                <a:latin typeface="Comic Sans MS" charset="0"/>
                <a:ea typeface="ＭＳ Ｐゴシック" charset="-128"/>
                <a:cs typeface="ＭＳ Ｐゴシック" charset="-128"/>
              </a:rPr>
              <a:t>&gt;gi_3914458_sp_Q40375_PRP2_MEDTR REPETITIVE PROLINE-RICH CELL WALL PROTEIN 2 PRECURSOR</a:t>
            </a:r>
          </a:p>
          <a:p>
            <a:pPr eaLnBrk="1" hangingPunct="1">
              <a:lnSpc>
                <a:spcPct val="90000"/>
              </a:lnSpc>
              <a:buFontTx/>
              <a:buNone/>
            </a:pPr>
            <a:r>
              <a:rPr lang="en-US" sz="1800">
                <a:latin typeface="Comic Sans MS" charset="0"/>
                <a:ea typeface="ＭＳ Ｐゴシック" charset="-128"/>
                <a:cs typeface="ＭＳ Ｐゴシック" charset="-128"/>
              </a:rPr>
              <a:t>MASSNLLVLLLFALFAIPRGLANYDKPPVYQPPVYKPPVEKPPVYKPPVEKPPVYKPPVEKPPVYKPPVEKPPVYKPPVEKPPVYKPPVEKPPVYKPPVEKPPVYKPPVEKPPVYKPPVEKPPVYKPPVEKPPVYKPPVEKPPVYKPPVEKPPVYKPPVEKPPVYKPPVEKPPVYKPPVEKPPVYKPPVEKPPVYKPPVEKPPVYKPPVEKPPVYKPPVEKPPVYKPPVEKPPIYKPPVEKPPVYKPPVEKPPVYKPPVEKPPIYKPPVEKPPVYKPPVEKPPVYKPPVEKPPVYKPPVEKPPVYKPPVEKPPVYKPPVYKPPVYKPPVEKPPVYKPPVYKPPVEKPPVYKPPVYKPPVEKPPVYGPPHHP</a:t>
            </a:r>
          </a:p>
          <a:p>
            <a:pPr eaLnBrk="1" hangingPunct="1">
              <a:lnSpc>
                <a:spcPct val="90000"/>
              </a:lnSpc>
              <a:buFontTx/>
              <a:buNone/>
            </a:pPr>
            <a:endParaRPr lang="en-US" sz="1800">
              <a:latin typeface="Comic Sans MS" charset="0"/>
              <a:ea typeface="ＭＳ Ｐゴシック" charset="-128"/>
              <a:cs typeface="ＭＳ Ｐゴシック" charset="-128"/>
            </a:endParaRPr>
          </a:p>
          <a:p>
            <a:pPr eaLnBrk="1" hangingPunct="1">
              <a:lnSpc>
                <a:spcPct val="90000"/>
              </a:lnSpc>
              <a:buFontTx/>
              <a:buNone/>
            </a:pPr>
            <a:r>
              <a:rPr lang="en-US">
                <a:latin typeface="Comic Sans MS" charset="0"/>
                <a:ea typeface="ＭＳ Ｐゴシック" charset="-128"/>
                <a:cs typeface="ＭＳ Ｐゴシック" charset="-128"/>
              </a:rPr>
              <a:t>Haga Blastp con la secuencia contra </a:t>
            </a:r>
            <a:r>
              <a:rPr lang="en-US" i="1">
                <a:latin typeface="Comic Sans MS" charset="0"/>
                <a:ea typeface="ＭＳ Ｐゴシック" charset="-128"/>
                <a:cs typeface="ＭＳ Ｐゴシック" charset="-128"/>
              </a:rPr>
              <a:t>Arabidopsis</a:t>
            </a:r>
            <a:r>
              <a:rPr lang="en-US">
                <a:latin typeface="Comic Sans MS" charset="0"/>
                <a:ea typeface="ＭＳ Ｐゴシック" charset="-128"/>
                <a:cs typeface="ＭＳ Ｐゴシック" charset="-128"/>
              </a:rPr>
              <a:t> protein (con filter on u off)</a:t>
            </a:r>
          </a:p>
          <a:p>
            <a:pPr eaLnBrk="1" hangingPunct="1">
              <a:lnSpc>
                <a:spcPct val="90000"/>
              </a:lnSpc>
              <a:buFontTx/>
              <a:buNone/>
            </a:pPr>
            <a:r>
              <a:rPr lang="en-US">
                <a:latin typeface="Comic Sans MS" charset="0"/>
                <a:ea typeface="ＭＳ Ｐゴシック" charset="-128"/>
                <a:cs typeface="ＭＳ Ｐゴシック" charset="-128"/>
              </a:rPr>
              <a:t>Revise los resultados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5"/>
          <p:cNvSpPr>
            <a:spLocks noGrp="1" noChangeArrowheads="1"/>
          </p:cNvSpPr>
          <p:nvPr>
            <p:ph type="title"/>
          </p:nvPr>
        </p:nvSpPr>
        <p:spPr>
          <a:noFill/>
        </p:spPr>
        <p:txBody>
          <a:bodyPr>
            <a:normAutofit fontScale="90000"/>
          </a:bodyPr>
          <a:lstStyle/>
          <a:p>
            <a:pPr eaLnBrk="1" hangingPunct="1"/>
            <a:r>
              <a:rPr lang="en-US" sz="3600">
                <a:latin typeface="Comic Sans MS" charset="0"/>
                <a:ea typeface="ＭＳ Ｐゴシック" charset="-128"/>
                <a:cs typeface="ＭＳ Ｐゴシック" charset="-128"/>
              </a:rPr>
              <a:t>Filtros: el enmascaramiento de las regiones de baja complejidad</a:t>
            </a:r>
          </a:p>
        </p:txBody>
      </p:sp>
      <p:sp>
        <p:nvSpPr>
          <p:cNvPr id="136195" name="Text Box 7"/>
          <p:cNvSpPr txBox="1">
            <a:spLocks noChangeArrowheads="1"/>
          </p:cNvSpPr>
          <p:nvPr/>
        </p:nvSpPr>
        <p:spPr bwMode="auto">
          <a:xfrm>
            <a:off x="304800" y="1828800"/>
            <a:ext cx="8550275" cy="4108450"/>
          </a:xfrm>
          <a:prstGeom prst="rect">
            <a:avLst/>
          </a:prstGeom>
          <a:noFill/>
          <a:ln w="9525">
            <a:noFill/>
            <a:miter lim="800000"/>
            <a:headEnd/>
            <a:tailEnd/>
          </a:ln>
        </p:spPr>
        <p:txBody>
          <a:bodyPr>
            <a:prstTxWarp prst="textNoShape">
              <a:avLst/>
            </a:prstTxWarp>
            <a:spAutoFit/>
          </a:bodyPr>
          <a:lstStyle/>
          <a:p>
            <a:pPr>
              <a:buFontTx/>
              <a:buChar char="-"/>
            </a:pPr>
            <a:r>
              <a:rPr lang="es-MX" sz="2400"/>
              <a:t>Estas regiones puedan dar e-values muy buenos pero no necesariamente las regiones del query y de la secuencia de la BD están relacionadas</a:t>
            </a:r>
          </a:p>
          <a:p>
            <a:pPr>
              <a:buFontTx/>
              <a:buChar char="-"/>
            </a:pPr>
            <a:endParaRPr lang="es-MX" sz="2400"/>
          </a:p>
          <a:p>
            <a:pPr>
              <a:buFontTx/>
              <a:buChar char="-"/>
            </a:pPr>
            <a:r>
              <a:rPr lang="es-MX" sz="2400"/>
              <a:t> Sin embargo puede que estas regiones si sean importantes, por ejemplo dedos de Zn. Para encontrar motivos que sí estén relacionados:</a:t>
            </a:r>
          </a:p>
          <a:p>
            <a:pPr lvl="1">
              <a:buFontTx/>
              <a:buChar char="-"/>
            </a:pPr>
            <a:r>
              <a:rPr lang="es-MX" sz="2400"/>
              <a:t> Hacer búsqueda con CD-search, InterProScan o Pfscan para encontrar los dominios en mi proteina</a:t>
            </a:r>
          </a:p>
          <a:p>
            <a:pPr lvl="1">
              <a:buFontTx/>
              <a:buChar char="-"/>
            </a:pPr>
            <a:r>
              <a:rPr lang="es-MX" sz="2400"/>
              <a:t> Leer la documentación del dominio o motivo</a:t>
            </a:r>
          </a:p>
          <a:p>
            <a:pPr lvl="1">
              <a:buFontTx/>
              <a:buChar char="-"/>
            </a:pPr>
            <a:r>
              <a:rPr lang="es-MX" sz="2400"/>
              <a:t>Volver a hacer el Blast con y sin el filtro</a:t>
            </a:r>
            <a:endParaRPr lang="es-ES" sz="240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title"/>
          </p:nvPr>
        </p:nvSpPr>
        <p:spPr>
          <a:noFill/>
        </p:spPr>
        <p:txBody>
          <a:bodyPr>
            <a:normAutofit fontScale="90000"/>
          </a:bodyPr>
          <a:lstStyle/>
          <a:p>
            <a:pPr eaLnBrk="1" hangingPunct="1"/>
            <a:r>
              <a:rPr lang="en-US" sz="3600">
                <a:latin typeface="Comic Sans MS" charset="0"/>
                <a:ea typeface="ＭＳ Ｐゴシック" charset="-128"/>
                <a:cs typeface="ＭＳ Ｐゴシック" charset="-128"/>
              </a:rPr>
              <a:t>Filtros: el enmascaramiento de las regiones de baja complejidad</a:t>
            </a:r>
          </a:p>
        </p:txBody>
      </p:sp>
      <p:sp>
        <p:nvSpPr>
          <p:cNvPr id="137219" name="Text Box 7"/>
          <p:cNvSpPr txBox="1">
            <a:spLocks noChangeArrowheads="1"/>
          </p:cNvSpPr>
          <p:nvPr/>
        </p:nvSpPr>
        <p:spPr bwMode="auto">
          <a:xfrm>
            <a:off x="0" y="2133600"/>
            <a:ext cx="8778875" cy="2647950"/>
          </a:xfrm>
          <a:prstGeom prst="rect">
            <a:avLst/>
          </a:prstGeom>
          <a:noFill/>
          <a:ln w="9525">
            <a:noFill/>
            <a:miter lim="800000"/>
            <a:headEnd/>
            <a:tailEnd/>
          </a:ln>
        </p:spPr>
        <p:txBody>
          <a:bodyPr>
            <a:prstTxWarp prst="textNoShape">
              <a:avLst/>
            </a:prstTxWarp>
            <a:spAutoFit/>
          </a:bodyPr>
          <a:lstStyle/>
          <a:p>
            <a:r>
              <a:rPr lang="es-MX" sz="2400"/>
              <a:t>Para ADN: más complicado porque las bases de datos están llenas de malas secuencias o hay muchas repeticiones en el genoma</a:t>
            </a:r>
          </a:p>
          <a:p>
            <a:endParaRPr lang="es-MX" sz="2400"/>
          </a:p>
          <a:p>
            <a:r>
              <a:rPr lang="es-MX" sz="2400"/>
              <a:t>	- repeticiones humanas se pueden filtrar</a:t>
            </a:r>
          </a:p>
          <a:p>
            <a:r>
              <a:rPr lang="es-MX" sz="2400"/>
              <a:t>	- Filtrar por entrez query</a:t>
            </a:r>
          </a:p>
          <a:p>
            <a:r>
              <a:rPr lang="es-MX" sz="2400"/>
              <a:t>	- Palabra, etc</a:t>
            </a:r>
            <a:endParaRPr lang="es-ES" sz="24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srcRect l="1059" t="20094" r="5292" b="7729"/>
          <a:stretch>
            <a:fillRect/>
          </a:stretch>
        </p:blipFill>
        <p:spPr bwMode="auto">
          <a:xfrm>
            <a:off x="344488" y="1660525"/>
            <a:ext cx="8089900" cy="4268788"/>
          </a:xfrm>
          <a:prstGeom prst="rect">
            <a:avLst/>
          </a:prstGeom>
          <a:noFill/>
          <a:ln w="25400">
            <a:solidFill>
              <a:schemeClr val="tx1"/>
            </a:solidFill>
            <a:miter lim="800000"/>
            <a:headEnd/>
            <a:tailEnd/>
          </a:ln>
        </p:spPr>
      </p:pic>
      <p:sp>
        <p:nvSpPr>
          <p:cNvPr id="142339" name="Rectangle 3"/>
          <p:cNvSpPr>
            <a:spLocks noGrp="1" noChangeArrowheads="1"/>
          </p:cNvSpPr>
          <p:nvPr>
            <p:ph type="title"/>
          </p:nvPr>
        </p:nvSpPr>
        <p:spPr>
          <a:xfrm>
            <a:off x="1449388" y="0"/>
            <a:ext cx="6418262" cy="1143000"/>
          </a:xfrm>
        </p:spPr>
        <p:txBody>
          <a:bodyPr/>
          <a:lstStyle/>
          <a:p>
            <a:pPr eaLnBrk="1" hangingPunct="1"/>
            <a:r>
              <a:rPr lang="en-US" sz="2800" b="1">
                <a:latin typeface="Comic Sans MS" charset="0"/>
                <a:ea typeface="ＭＳ Ｐゴシック" charset="-128"/>
                <a:cs typeface="ＭＳ Ｐゴシック" charset="-128"/>
              </a:rPr>
              <a:t>BLAST Output: Gráfico</a:t>
            </a:r>
          </a:p>
        </p:txBody>
      </p:sp>
      <p:sp>
        <p:nvSpPr>
          <p:cNvPr id="142340" name="AutoShape 4"/>
          <p:cNvSpPr>
            <a:spLocks noChangeArrowheads="1"/>
          </p:cNvSpPr>
          <p:nvPr/>
        </p:nvSpPr>
        <p:spPr bwMode="auto">
          <a:xfrm>
            <a:off x="5122863" y="4643438"/>
            <a:ext cx="923925" cy="409575"/>
          </a:xfrm>
          <a:prstGeom prst="wedgeRectCallout">
            <a:avLst>
              <a:gd name="adj1" fmla="val -11606"/>
              <a:gd name="adj2" fmla="val -212792"/>
            </a:avLst>
          </a:prstGeom>
          <a:solidFill>
            <a:srgbClr val="FFFFCC"/>
          </a:solidFill>
          <a:ln w="12700">
            <a:solidFill>
              <a:schemeClr val="tx2"/>
            </a:solidFill>
            <a:miter lim="800000"/>
            <a:headEnd/>
            <a:tailEnd/>
          </a:ln>
        </p:spPr>
        <p:txBody>
          <a:bodyPr wrap="none" anchor="ctr">
            <a:prstTxWarp prst="textNoShape">
              <a:avLst/>
            </a:prstTxWarp>
            <a:spAutoFit/>
          </a:bodyPr>
          <a:lstStyle/>
          <a:p>
            <a:pPr algn="ctr" eaLnBrk="0" hangingPunct="0"/>
            <a:r>
              <a:rPr lang="en-US" sz="2000" b="1">
                <a:solidFill>
                  <a:schemeClr val="tx2"/>
                </a:solidFill>
              </a:rPr>
              <a:t>mouse</a:t>
            </a:r>
          </a:p>
        </p:txBody>
      </p:sp>
      <p:sp>
        <p:nvSpPr>
          <p:cNvPr id="82949" name="AutoShape 5"/>
          <p:cNvSpPr>
            <a:spLocks noChangeArrowheads="1"/>
          </p:cNvSpPr>
          <p:nvPr/>
        </p:nvSpPr>
        <p:spPr bwMode="auto">
          <a:xfrm>
            <a:off x="2882900" y="1411288"/>
            <a:ext cx="2433638" cy="376237"/>
          </a:xfrm>
          <a:prstGeom prst="wedgeRectCallout">
            <a:avLst>
              <a:gd name="adj1" fmla="val -91347"/>
              <a:gd name="adj2" fmla="val 76583"/>
            </a:avLst>
          </a:prstGeom>
          <a:solidFill>
            <a:srgbClr val="FFFF99"/>
          </a:solidFill>
          <a:ln w="9525">
            <a:solidFill>
              <a:schemeClr val="tx1"/>
            </a:solidFill>
            <a:miter lim="800000"/>
            <a:headEnd/>
            <a:tailEnd/>
          </a:ln>
        </p:spPr>
        <p:txBody>
          <a:bodyPr wrap="none" anchor="ctr">
            <a:prstTxWarp prst="textNoShape">
              <a:avLst/>
            </a:prstTxWarp>
            <a:spAutoFit/>
          </a:bodyPr>
          <a:lstStyle/>
          <a:p>
            <a:pPr algn="ctr" eaLnBrk="0" hangingPunct="0">
              <a:spcBef>
                <a:spcPct val="20000"/>
              </a:spcBef>
            </a:pPr>
            <a:r>
              <a:rPr lang="en-US">
                <a:solidFill>
                  <a:srgbClr val="000000"/>
                </a:solidFill>
              </a:rPr>
              <a:t>Orden por taxonomía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a:srcRect l="879" t="6303" r="2635" b="6303"/>
          <a:stretch>
            <a:fillRect/>
          </a:stretch>
        </p:blipFill>
        <p:spPr bwMode="auto">
          <a:xfrm>
            <a:off x="762000" y="906463"/>
            <a:ext cx="7856538" cy="5951537"/>
          </a:xfrm>
          <a:prstGeom prst="rect">
            <a:avLst/>
          </a:prstGeom>
          <a:noFill/>
          <a:ln w="12700">
            <a:solidFill>
              <a:schemeClr val="tx1"/>
            </a:solidFill>
            <a:miter lim="800000"/>
            <a:headEnd/>
            <a:tailEnd/>
          </a:ln>
        </p:spPr>
      </p:pic>
      <p:sp>
        <p:nvSpPr>
          <p:cNvPr id="144387" name="Rectangle 3"/>
          <p:cNvSpPr>
            <a:spLocks noGrp="1" noChangeArrowheads="1"/>
          </p:cNvSpPr>
          <p:nvPr>
            <p:ph type="title"/>
          </p:nvPr>
        </p:nvSpPr>
        <p:spPr>
          <a:xfrm>
            <a:off x="725488" y="23813"/>
            <a:ext cx="7691437" cy="674687"/>
          </a:xfrm>
        </p:spPr>
        <p:txBody>
          <a:bodyPr/>
          <a:lstStyle/>
          <a:p>
            <a:pPr eaLnBrk="1" hangingPunct="1"/>
            <a:r>
              <a:rPr lang="en-US" sz="2800" b="1">
                <a:latin typeface="Comic Sans MS" charset="0"/>
                <a:ea typeface="ＭＳ Ｐゴシック" charset="-128"/>
                <a:cs typeface="ＭＳ Ｐゴシック" charset="-128"/>
              </a:rPr>
              <a:t>BLAST Output: Descripciones</a:t>
            </a:r>
          </a:p>
        </p:txBody>
      </p:sp>
      <p:grpSp>
        <p:nvGrpSpPr>
          <p:cNvPr id="2" name="Group 4"/>
          <p:cNvGrpSpPr>
            <a:grpSpLocks/>
          </p:cNvGrpSpPr>
          <p:nvPr/>
        </p:nvGrpSpPr>
        <p:grpSpPr bwMode="auto">
          <a:xfrm>
            <a:off x="682625" y="838200"/>
            <a:ext cx="6292850" cy="4356100"/>
            <a:chOff x="430" y="528"/>
            <a:chExt cx="3964" cy="2744"/>
          </a:xfrm>
        </p:grpSpPr>
        <p:sp>
          <p:nvSpPr>
            <p:cNvPr id="144392" name="AutoShape 5"/>
            <p:cNvSpPr>
              <a:spLocks noChangeArrowheads="1"/>
            </p:cNvSpPr>
            <p:nvPr/>
          </p:nvSpPr>
          <p:spPr bwMode="auto">
            <a:xfrm>
              <a:off x="430" y="1632"/>
              <a:ext cx="1244" cy="296"/>
            </a:xfrm>
            <a:prstGeom prst="wedgeRectCallout">
              <a:avLst>
                <a:gd name="adj1" fmla="val 9014"/>
                <a:gd name="adj2" fmla="val -265542"/>
              </a:avLst>
            </a:prstGeom>
            <a:solidFill>
              <a:srgbClr val="FFFFCC"/>
            </a:solidFill>
            <a:ln w="12700">
              <a:solidFill>
                <a:schemeClr val="tx2"/>
              </a:solidFill>
              <a:miter lim="800000"/>
              <a:headEnd/>
              <a:tailEnd/>
            </a:ln>
          </p:spPr>
          <p:txBody>
            <a:bodyPr wrap="none" anchor="ctr">
              <a:prstTxWarp prst="textNoShape">
                <a:avLst/>
              </a:prstTxWarp>
              <a:spAutoFit/>
            </a:bodyPr>
            <a:lstStyle/>
            <a:p>
              <a:pPr algn="ctr" eaLnBrk="0" hangingPunct="0"/>
              <a:r>
                <a:rPr lang="en-US" sz="2400"/>
                <a:t>link a entrez</a:t>
              </a:r>
            </a:p>
          </p:txBody>
        </p:sp>
        <p:sp>
          <p:nvSpPr>
            <p:cNvPr id="144393" name="AutoShape 6"/>
            <p:cNvSpPr>
              <a:spLocks noChangeArrowheads="1"/>
            </p:cNvSpPr>
            <p:nvPr/>
          </p:nvSpPr>
          <p:spPr bwMode="auto">
            <a:xfrm>
              <a:off x="2524" y="528"/>
              <a:ext cx="1802" cy="296"/>
            </a:xfrm>
            <a:prstGeom prst="wedgeRectCallout">
              <a:avLst>
                <a:gd name="adj1" fmla="val -10000"/>
                <a:gd name="adj2" fmla="val -9120"/>
              </a:avLst>
            </a:prstGeom>
            <a:solidFill>
              <a:srgbClr val="FFFFCC"/>
            </a:solidFill>
            <a:ln w="12700">
              <a:solidFill>
                <a:schemeClr val="tx2"/>
              </a:solidFill>
              <a:miter lim="800000"/>
              <a:headEnd/>
              <a:tailEnd/>
            </a:ln>
          </p:spPr>
          <p:txBody>
            <a:bodyPr wrap="none" anchor="ctr">
              <a:prstTxWarp prst="textNoShape">
                <a:avLst/>
              </a:prstTxWarp>
              <a:spAutoFit/>
            </a:bodyPr>
            <a:lstStyle/>
            <a:p>
              <a:pPr algn="ctr" eaLnBrk="0" hangingPunct="0"/>
              <a:r>
                <a:rPr lang="en-US" sz="2400"/>
                <a:t>Orden por e values</a:t>
              </a:r>
            </a:p>
          </p:txBody>
        </p:sp>
        <p:sp>
          <p:nvSpPr>
            <p:cNvPr id="144394" name="AutoShape 7"/>
            <p:cNvSpPr>
              <a:spLocks noChangeArrowheads="1"/>
            </p:cNvSpPr>
            <p:nvPr/>
          </p:nvSpPr>
          <p:spPr bwMode="auto">
            <a:xfrm>
              <a:off x="2880" y="1008"/>
              <a:ext cx="906" cy="296"/>
            </a:xfrm>
            <a:prstGeom prst="wedgeRectCallout">
              <a:avLst>
                <a:gd name="adj1" fmla="val 173287"/>
                <a:gd name="adj2" fmla="val -36148"/>
              </a:avLst>
            </a:prstGeom>
            <a:solidFill>
              <a:srgbClr val="FFFFCC"/>
            </a:solidFill>
            <a:ln w="12700">
              <a:solidFill>
                <a:schemeClr val="tx2"/>
              </a:solidFill>
              <a:miter lim="800000"/>
              <a:headEnd/>
              <a:tailEnd/>
            </a:ln>
          </p:spPr>
          <p:txBody>
            <a:bodyPr wrap="none" anchor="ctr">
              <a:prstTxWarp prst="textNoShape">
                <a:avLst/>
              </a:prstTxWarp>
              <a:spAutoFit/>
            </a:bodyPr>
            <a:lstStyle/>
            <a:p>
              <a:pPr algn="ctr" eaLnBrk="0" hangingPunct="0"/>
              <a:r>
                <a:rPr lang="en-US" sz="2400"/>
                <a:t>4 X 10</a:t>
              </a:r>
              <a:r>
                <a:rPr lang="en-US" sz="2400" baseline="30000"/>
                <a:t>-56</a:t>
              </a:r>
              <a:endParaRPr lang="en-US" sz="2400"/>
            </a:p>
          </p:txBody>
        </p:sp>
        <p:sp>
          <p:nvSpPr>
            <p:cNvPr id="144395" name="AutoShape 8"/>
            <p:cNvSpPr>
              <a:spLocks noChangeArrowheads="1"/>
            </p:cNvSpPr>
            <p:nvPr/>
          </p:nvSpPr>
          <p:spPr bwMode="auto">
            <a:xfrm>
              <a:off x="2016" y="2976"/>
              <a:ext cx="2378" cy="296"/>
            </a:xfrm>
            <a:prstGeom prst="wedgeRectCallout">
              <a:avLst>
                <a:gd name="adj1" fmla="val 69681"/>
                <a:gd name="adj2" fmla="val 358106"/>
              </a:avLst>
            </a:prstGeom>
            <a:solidFill>
              <a:srgbClr val="FFFFCC"/>
            </a:solidFill>
            <a:ln w="12700">
              <a:solidFill>
                <a:schemeClr val="tx2"/>
              </a:solidFill>
              <a:miter lim="800000"/>
              <a:headEnd/>
              <a:tailEnd/>
            </a:ln>
          </p:spPr>
          <p:txBody>
            <a:bodyPr wrap="none" anchor="ctr">
              <a:prstTxWarp prst="textNoShape">
                <a:avLst/>
              </a:prstTxWarp>
              <a:spAutoFit/>
            </a:bodyPr>
            <a:lstStyle/>
            <a:p>
              <a:pPr algn="ctr" eaLnBrk="0" hangingPunct="0"/>
              <a:r>
                <a:rPr lang="en-US" sz="2400"/>
                <a:t>Default e value cutoff 10</a:t>
              </a:r>
            </a:p>
          </p:txBody>
        </p:sp>
        <p:sp>
          <p:nvSpPr>
            <p:cNvPr id="144396" name="AutoShape 9"/>
            <p:cNvSpPr>
              <a:spLocks noChangeArrowheads="1"/>
            </p:cNvSpPr>
            <p:nvPr/>
          </p:nvSpPr>
          <p:spPr bwMode="auto">
            <a:xfrm>
              <a:off x="3312" y="1920"/>
              <a:ext cx="988" cy="296"/>
            </a:xfrm>
            <a:prstGeom prst="wedgeRectCallout">
              <a:avLst>
                <a:gd name="adj1" fmla="val 146356"/>
                <a:gd name="adj2" fmla="val -333782"/>
              </a:avLst>
            </a:prstGeom>
            <a:solidFill>
              <a:srgbClr val="FFFFCC"/>
            </a:solidFill>
            <a:ln w="12700">
              <a:solidFill>
                <a:schemeClr val="tx2"/>
              </a:solidFill>
              <a:miter lim="800000"/>
              <a:headEnd/>
              <a:tailEnd/>
            </a:ln>
          </p:spPr>
          <p:txBody>
            <a:bodyPr wrap="none" anchor="ctr">
              <a:prstTxWarp prst="textNoShape">
                <a:avLst/>
              </a:prstTxWarp>
              <a:spAutoFit/>
            </a:bodyPr>
            <a:lstStyle/>
            <a:p>
              <a:pPr algn="ctr" eaLnBrk="0" hangingPunct="0"/>
              <a:r>
                <a:rPr lang="en-US" sz="2400"/>
                <a:t>LocusLink</a:t>
              </a:r>
            </a:p>
          </p:txBody>
        </p:sp>
      </p:grpSp>
      <p:grpSp>
        <p:nvGrpSpPr>
          <p:cNvPr id="3" name="Group 10"/>
          <p:cNvGrpSpPr>
            <a:grpSpLocks/>
          </p:cNvGrpSpPr>
          <p:nvPr/>
        </p:nvGrpSpPr>
        <p:grpSpPr bwMode="auto">
          <a:xfrm>
            <a:off x="609600" y="2133600"/>
            <a:ext cx="7696200" cy="3657600"/>
            <a:chOff x="384" y="1296"/>
            <a:chExt cx="4848" cy="2208"/>
          </a:xfrm>
        </p:grpSpPr>
        <p:sp>
          <p:nvSpPr>
            <p:cNvPr id="144390" name="Rectangle 11"/>
            <p:cNvSpPr>
              <a:spLocks noChangeArrowheads="1"/>
            </p:cNvSpPr>
            <p:nvPr/>
          </p:nvSpPr>
          <p:spPr bwMode="auto">
            <a:xfrm>
              <a:off x="384" y="1296"/>
              <a:ext cx="4848" cy="2208"/>
            </a:xfrm>
            <a:prstGeom prst="rect">
              <a:avLst/>
            </a:prstGeom>
            <a:noFill/>
            <a:ln w="25400">
              <a:solidFill>
                <a:srgbClr val="FF6600"/>
              </a:solidFill>
              <a:miter lim="800000"/>
              <a:headEnd/>
              <a:tailEnd/>
            </a:ln>
          </p:spPr>
          <p:txBody>
            <a:bodyPr wrap="none" anchor="ctr">
              <a:prstTxWarp prst="textNoShape">
                <a:avLst/>
              </a:prstTxWarp>
              <a:spAutoFit/>
            </a:bodyPr>
            <a:lstStyle/>
            <a:p>
              <a:endParaRPr lang="en-US"/>
            </a:p>
          </p:txBody>
        </p:sp>
        <p:sp>
          <p:nvSpPr>
            <p:cNvPr id="144391" name="Text Box 12"/>
            <p:cNvSpPr txBox="1">
              <a:spLocks noChangeArrowheads="1"/>
            </p:cNvSpPr>
            <p:nvPr/>
          </p:nvSpPr>
          <p:spPr bwMode="auto">
            <a:xfrm>
              <a:off x="3024" y="3264"/>
              <a:ext cx="2190" cy="204"/>
            </a:xfrm>
            <a:prstGeom prst="rect">
              <a:avLst/>
            </a:prstGeom>
            <a:solidFill>
              <a:schemeClr val="bg1"/>
            </a:solidFill>
            <a:ln w="12700">
              <a:noFill/>
              <a:miter lim="800000"/>
              <a:headEnd/>
              <a:tailEnd/>
            </a:ln>
          </p:spPr>
          <p:txBody>
            <a:bodyPr wrap="none">
              <a:prstTxWarp prst="textNoShape">
                <a:avLst/>
              </a:prstTxWarp>
              <a:spAutoFit/>
            </a:bodyPr>
            <a:lstStyle/>
            <a:p>
              <a:pPr algn="ctr" eaLnBrk="0" hangingPunct="0"/>
              <a:r>
                <a:rPr lang="en-US" sz="1600"/>
                <a:t>Bacterial mismatch repair proteins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endParaRPr lang="en-US">
              <a:ea typeface="ＭＳ Ｐゴシック" charset="-128"/>
              <a:cs typeface="ＭＳ Ｐゴシック" charset="-128"/>
            </a:endParaRPr>
          </a:p>
        </p:txBody>
      </p:sp>
      <p:pic>
        <p:nvPicPr>
          <p:cNvPr id="148483" name="Picture 2"/>
          <p:cNvPicPr>
            <a:picLocks noChangeAspect="1"/>
          </p:cNvPicPr>
          <p:nvPr/>
        </p:nvPicPr>
        <p:blipFill>
          <a:blip r:embed="rId3"/>
          <a:srcRect/>
          <a:stretch>
            <a:fillRect/>
          </a:stretch>
        </p:blipFill>
        <p:spPr bwMode="auto">
          <a:xfrm>
            <a:off x="222250" y="190500"/>
            <a:ext cx="8699500" cy="6477000"/>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920750" y="0"/>
            <a:ext cx="7300913" cy="1143000"/>
          </a:xfrm>
        </p:spPr>
        <p:txBody>
          <a:bodyPr/>
          <a:lstStyle/>
          <a:p>
            <a:pPr eaLnBrk="1" hangingPunct="1"/>
            <a:r>
              <a:rPr lang="en-US" sz="2800" b="1">
                <a:latin typeface="Comic Sans MS" charset="0"/>
                <a:ea typeface="ＭＳ Ｐゴシック" charset="-128"/>
                <a:cs typeface="ＭＳ Ｐゴシック" charset="-128"/>
              </a:rPr>
              <a:t>Salida de BLAST: alineamientos</a:t>
            </a:r>
          </a:p>
        </p:txBody>
      </p:sp>
      <p:pic>
        <p:nvPicPr>
          <p:cNvPr id="150531" name="Picture 3"/>
          <p:cNvPicPr>
            <a:picLocks noChangeAspect="1"/>
          </p:cNvPicPr>
          <p:nvPr/>
        </p:nvPicPr>
        <p:blipFill>
          <a:blip r:embed="rId3"/>
          <a:srcRect/>
          <a:stretch>
            <a:fillRect/>
          </a:stretch>
        </p:blipFill>
        <p:spPr bwMode="auto">
          <a:xfrm>
            <a:off x="457200" y="285750"/>
            <a:ext cx="8229600" cy="6286500"/>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0"/>
            <a:ext cx="8229600" cy="1143000"/>
          </a:xfrm>
        </p:spPr>
        <p:txBody>
          <a:bodyPr/>
          <a:lstStyle/>
          <a:p>
            <a:pPr eaLnBrk="1" hangingPunct="1"/>
            <a:r>
              <a:rPr lang="en-US">
                <a:latin typeface="Comic Sans MS" charset="0"/>
                <a:ea typeface="ＭＳ Ｐゴシック" charset="-128"/>
                <a:cs typeface="ＭＳ Ｐゴシック" charset="-128"/>
              </a:rPr>
              <a:t>Las opciones de BLAST</a:t>
            </a:r>
          </a:p>
        </p:txBody>
      </p:sp>
      <p:sp>
        <p:nvSpPr>
          <p:cNvPr id="152579" name="Rectangle 3"/>
          <p:cNvSpPr>
            <a:spLocks noGrp="1" noChangeArrowheads="1"/>
          </p:cNvSpPr>
          <p:nvPr>
            <p:ph type="body" idx="1"/>
          </p:nvPr>
        </p:nvSpPr>
        <p:spPr>
          <a:xfrm>
            <a:off x="1360488" y="1143000"/>
            <a:ext cx="6988175" cy="5381625"/>
          </a:xfrm>
          <a:solidFill>
            <a:schemeClr val="bg1"/>
          </a:solidFill>
        </p:spPr>
        <p:txBody>
          <a:bodyPr>
            <a:spAutoFit/>
          </a:bodyPr>
          <a:lstStyle/>
          <a:p>
            <a:pPr eaLnBrk="1" hangingPunct="1">
              <a:lnSpc>
                <a:spcPct val="80000"/>
              </a:lnSpc>
            </a:pPr>
            <a:r>
              <a:rPr lang="en-US" sz="2800">
                <a:latin typeface="Comic Sans MS" charset="0"/>
                <a:ea typeface="ＭＳ Ｐゴシック" charset="-128"/>
                <a:cs typeface="ＭＳ Ｐゴシック" charset="-128"/>
              </a:rPr>
              <a:t>Position independent scoring </a:t>
            </a:r>
          </a:p>
          <a:p>
            <a:pPr lvl="1" eaLnBrk="1" hangingPunct="1">
              <a:lnSpc>
                <a:spcPct val="80000"/>
              </a:lnSpc>
            </a:pPr>
            <a:r>
              <a:rPr lang="en-US" sz="2400">
                <a:latin typeface="Comic Sans MS" charset="0"/>
              </a:rPr>
              <a:t>Standard BLAST</a:t>
            </a:r>
          </a:p>
          <a:p>
            <a:pPr lvl="2" eaLnBrk="1" hangingPunct="1">
              <a:lnSpc>
                <a:spcPct val="80000"/>
              </a:lnSpc>
            </a:pPr>
            <a:r>
              <a:rPr lang="en-US" sz="2000">
                <a:latin typeface="Comic Sans MS" charset="0"/>
                <a:ea typeface="ＭＳ Ｐゴシック" charset="-128"/>
              </a:rPr>
              <a:t>tradicional ¨contiguous word hit¨</a:t>
            </a:r>
          </a:p>
          <a:p>
            <a:pPr lvl="2" eaLnBrk="1" hangingPunct="1">
              <a:lnSpc>
                <a:spcPct val="80000"/>
              </a:lnSpc>
            </a:pPr>
            <a:r>
              <a:rPr lang="en-US" sz="2000">
                <a:latin typeface="Comic Sans MS" charset="0"/>
                <a:ea typeface="ＭＳ Ｐゴシック" charset="-128"/>
              </a:rPr>
              <a:t>nucleótido, proteinas y traducciones</a:t>
            </a:r>
          </a:p>
          <a:p>
            <a:pPr lvl="1" eaLnBrk="1" hangingPunct="1">
              <a:lnSpc>
                <a:spcPct val="80000"/>
              </a:lnSpc>
            </a:pPr>
            <a:r>
              <a:rPr lang="en-US" sz="2400">
                <a:latin typeface="Comic Sans MS" charset="0"/>
              </a:rPr>
              <a:t>Megablast</a:t>
            </a:r>
          </a:p>
          <a:p>
            <a:pPr lvl="2" eaLnBrk="1" hangingPunct="1">
              <a:lnSpc>
                <a:spcPct val="80000"/>
              </a:lnSpc>
            </a:pPr>
            <a:r>
              <a:rPr lang="en-US" sz="2000">
                <a:latin typeface="Comic Sans MS" charset="0"/>
                <a:ea typeface="ＭＳ Ｐゴシック" charset="-128"/>
              </a:rPr>
              <a:t>Puede usar ¨discontiguous words¨</a:t>
            </a:r>
          </a:p>
          <a:p>
            <a:pPr lvl="2" eaLnBrk="1" hangingPunct="1">
              <a:lnSpc>
                <a:spcPct val="80000"/>
              </a:lnSpc>
            </a:pPr>
            <a:r>
              <a:rPr lang="en-US" sz="2000">
                <a:latin typeface="Comic Sans MS" charset="0"/>
                <a:ea typeface="ＭＳ Ｐゴシック" charset="-128"/>
              </a:rPr>
              <a:t>Solo nucleótido</a:t>
            </a:r>
          </a:p>
          <a:p>
            <a:pPr lvl="2" eaLnBrk="1" hangingPunct="1">
              <a:lnSpc>
                <a:spcPct val="80000"/>
              </a:lnSpc>
            </a:pPr>
            <a:r>
              <a:rPr lang="en-US" sz="2000">
                <a:latin typeface="Comic Sans MS" charset="0"/>
                <a:ea typeface="ＭＳ Ｐゴシック" charset="-128"/>
              </a:rPr>
              <a:t>Optimizado para grandes conjuntos</a:t>
            </a:r>
          </a:p>
          <a:p>
            <a:pPr eaLnBrk="1" hangingPunct="1">
              <a:lnSpc>
                <a:spcPct val="120000"/>
              </a:lnSpc>
            </a:pPr>
            <a:r>
              <a:rPr lang="en-US" sz="2800">
                <a:solidFill>
                  <a:srgbClr val="3366FF"/>
                </a:solidFill>
                <a:latin typeface="Comic Sans MS" charset="0"/>
                <a:ea typeface="ＭＳ Ｐゴシック" charset="-128"/>
                <a:cs typeface="ＭＳ Ｐゴシック" charset="-128"/>
              </a:rPr>
              <a:t>Position dependent scoring</a:t>
            </a:r>
          </a:p>
          <a:p>
            <a:pPr lvl="1" eaLnBrk="1" hangingPunct="1">
              <a:lnSpc>
                <a:spcPct val="120000"/>
              </a:lnSpc>
            </a:pPr>
            <a:r>
              <a:rPr lang="en-US" sz="2400">
                <a:solidFill>
                  <a:srgbClr val="0066FF"/>
                </a:solidFill>
                <a:latin typeface="Comic Sans MS" charset="0"/>
              </a:rPr>
              <a:t>PSI-BLAST</a:t>
            </a:r>
          </a:p>
          <a:p>
            <a:pPr lvl="2" eaLnBrk="1" hangingPunct="1">
              <a:lnSpc>
                <a:spcPct val="80000"/>
              </a:lnSpc>
            </a:pPr>
            <a:r>
              <a:rPr lang="en-US" sz="2000">
                <a:solidFill>
                  <a:srgbClr val="0066FF"/>
                </a:solidFill>
                <a:latin typeface="Comic Sans MS" charset="0"/>
                <a:ea typeface="ＭＳ Ｐゴシック" charset="-128"/>
              </a:rPr>
              <a:t>construye PSSMs automáticamente</a:t>
            </a:r>
          </a:p>
          <a:p>
            <a:pPr lvl="2" eaLnBrk="1" hangingPunct="1">
              <a:lnSpc>
                <a:spcPct val="80000"/>
              </a:lnSpc>
            </a:pPr>
            <a:r>
              <a:rPr lang="en-US" sz="2000">
                <a:solidFill>
                  <a:srgbClr val="0066FF"/>
                </a:solidFill>
                <a:latin typeface="Comic Sans MS" charset="0"/>
                <a:ea typeface="ＭＳ Ｐゴシック" charset="-128"/>
              </a:rPr>
              <a:t>busca BDs proteinas con PSSMs</a:t>
            </a:r>
          </a:p>
          <a:p>
            <a:pPr lvl="1" eaLnBrk="1" hangingPunct="1">
              <a:lnSpc>
                <a:spcPct val="80000"/>
              </a:lnSpc>
            </a:pPr>
            <a:r>
              <a:rPr lang="en-US" sz="2400">
                <a:solidFill>
                  <a:srgbClr val="0066FF"/>
                </a:solidFill>
                <a:latin typeface="Comic Sans MS" charset="0"/>
              </a:rPr>
              <a:t>RPS BLAST</a:t>
            </a:r>
          </a:p>
          <a:p>
            <a:pPr lvl="2" eaLnBrk="1" hangingPunct="1">
              <a:lnSpc>
                <a:spcPct val="80000"/>
              </a:lnSpc>
            </a:pPr>
            <a:r>
              <a:rPr lang="en-US" sz="2000">
                <a:solidFill>
                  <a:srgbClr val="0066FF"/>
                </a:solidFill>
                <a:latin typeface="Comic Sans MS" charset="0"/>
                <a:ea typeface="ＭＳ Ｐゴシック" charset="-128"/>
              </a:rPr>
              <a:t>Busca una BDs de PSSMs</a:t>
            </a:r>
          </a:p>
          <a:p>
            <a:pPr lvl="2" eaLnBrk="1" hangingPunct="1">
              <a:lnSpc>
                <a:spcPct val="80000"/>
              </a:lnSpc>
            </a:pPr>
            <a:r>
              <a:rPr lang="en-US" sz="2000">
                <a:solidFill>
                  <a:srgbClr val="0066FF"/>
                </a:solidFill>
                <a:latin typeface="Comic Sans MS" charset="0"/>
                <a:ea typeface="ＭＳ Ｐゴシック" charset="-128"/>
              </a:rPr>
              <a:t>Base de una BDs de dominios conservados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1 Título"/>
          <p:cNvSpPr>
            <a:spLocks noGrp="1"/>
          </p:cNvSpPr>
          <p:nvPr>
            <p:ph type="title"/>
          </p:nvPr>
        </p:nvSpPr>
        <p:spPr/>
        <p:txBody>
          <a:bodyPr/>
          <a:lstStyle/>
          <a:p>
            <a:r>
              <a:rPr lang="es-CO" b="1">
                <a:ea typeface="ＭＳ Ｐゴシック" charset="-128"/>
                <a:cs typeface="ＭＳ Ｐゴシック" charset="-128"/>
              </a:rPr>
              <a:t>Program Selection BLASTn</a:t>
            </a:r>
            <a:endParaRPr lang="es-ES" b="1">
              <a:ea typeface="ＭＳ Ｐゴシック" charset="-128"/>
              <a:cs typeface="ＭＳ Ｐゴシック" charset="-128"/>
            </a:endParaRPr>
          </a:p>
        </p:txBody>
      </p:sp>
      <p:pic>
        <p:nvPicPr>
          <p:cNvPr id="154627" name="Picture 2"/>
          <p:cNvPicPr>
            <a:picLocks noGrp="1" noChangeAspect="1" noChangeArrowheads="1"/>
          </p:cNvPicPr>
          <p:nvPr>
            <p:ph idx="1"/>
          </p:nvPr>
        </p:nvPicPr>
        <p:blipFill>
          <a:blip r:embed="rId2"/>
          <a:srcRect/>
          <a:stretch>
            <a:fillRect/>
          </a:stretch>
        </p:blipFill>
        <p:spPr>
          <a:xfrm>
            <a:off x="0" y="1785938"/>
            <a:ext cx="9144000" cy="3500437"/>
          </a:xfr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1 Título"/>
          <p:cNvSpPr>
            <a:spLocks noGrp="1"/>
          </p:cNvSpPr>
          <p:nvPr>
            <p:ph type="title"/>
          </p:nvPr>
        </p:nvSpPr>
        <p:spPr/>
        <p:txBody>
          <a:bodyPr/>
          <a:lstStyle/>
          <a:p>
            <a:r>
              <a:rPr lang="es-ES" b="1">
                <a:ea typeface="ＭＳ Ｐゴシック" charset="-128"/>
                <a:cs typeface="ＭＳ Ｐゴシック" charset="-128"/>
              </a:rPr>
              <a:t>Mega BLAST</a:t>
            </a:r>
            <a:endParaRPr lang="es-ES">
              <a:ea typeface="ＭＳ Ｐゴシック" charset="-128"/>
              <a:cs typeface="ＭＳ Ｐゴシック" charset="-128"/>
            </a:endParaRPr>
          </a:p>
        </p:txBody>
      </p:sp>
      <p:sp>
        <p:nvSpPr>
          <p:cNvPr id="3" name="2 Marcador de contenido"/>
          <p:cNvSpPr>
            <a:spLocks noGrp="1"/>
          </p:cNvSpPr>
          <p:nvPr>
            <p:ph idx="1"/>
          </p:nvPr>
        </p:nvSpPr>
        <p:spPr/>
        <p:txBody>
          <a:bodyPr>
            <a:normAutofit/>
          </a:bodyPr>
          <a:lstStyle/>
          <a:p>
            <a:pPr>
              <a:defRPr/>
            </a:pPr>
            <a:r>
              <a:rPr lang="es-ES" dirty="0"/>
              <a:t>Usa un algoritmo para la búsqueda por alineamiento de secuencias de nucleótidos. </a:t>
            </a:r>
          </a:p>
          <a:p>
            <a:pPr>
              <a:defRPr/>
            </a:pPr>
            <a:r>
              <a:rPr lang="es-ES" dirty="0"/>
              <a:t>Está optimizado para alinear secuencias que divergen ligeramente como resultado de posibles errores de secuencia u otros similares. </a:t>
            </a:r>
          </a:p>
          <a:p>
            <a:pPr>
              <a:defRPr/>
            </a:pPr>
            <a:endParaRPr lang="es-ES" dirty="0"/>
          </a:p>
          <a:p>
            <a:pPr>
              <a:defRPr/>
            </a:pPr>
            <a:r>
              <a:rPr lang="es-ES" dirty="0"/>
              <a:t>Usa un ancho de palabra mayor</a:t>
            </a:r>
            <a:r>
              <a:rPr lang="es-ES" dirty="0">
                <a:sym typeface="Wingdings" pitchFamily="2" charset="2"/>
              </a:rPr>
              <a:t></a:t>
            </a:r>
            <a:r>
              <a:rPr lang="es-ES" dirty="0"/>
              <a:t> 10 veces más rápido y puede trabajar con secuencias de DNA mucho más largas</a:t>
            </a:r>
          </a:p>
          <a:p>
            <a:pPr>
              <a:defRPr/>
            </a:pPr>
            <a:endParaRPr lang="es-E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F9B76065-02A8-2140-ABFF-467A450FC727}" type="slidenum">
              <a:rPr lang="en-US" smtClean="0"/>
              <a:pPr/>
              <a:t>14</a:t>
            </a:fld>
            <a:endParaRPr lang="en-US"/>
          </a:p>
        </p:txBody>
      </p:sp>
      <p:sp>
        <p:nvSpPr>
          <p:cNvPr id="5" name="Title 1"/>
          <p:cNvSpPr>
            <a:spLocks noGrp="1"/>
          </p:cNvSpPr>
          <p:nvPr>
            <p:ph type="title"/>
          </p:nvPr>
        </p:nvSpPr>
        <p:spPr>
          <a:xfrm>
            <a:off x="457200" y="274638"/>
            <a:ext cx="7467600" cy="1143000"/>
          </a:xfrm>
        </p:spPr>
        <p:txBody>
          <a:bodyPr>
            <a:normAutofit/>
          </a:bodyPr>
          <a:lstStyle/>
          <a:p>
            <a:r>
              <a:rPr lang="pt-BR" dirty="0"/>
              <a:t>similaridade e homologia</a:t>
            </a:r>
            <a:endParaRPr lang="es-ES_tradnl" i="1" dirty="0"/>
          </a:p>
        </p:txBody>
      </p:sp>
      <p:sp>
        <p:nvSpPr>
          <p:cNvPr id="6" name="TextBox 5"/>
          <p:cNvSpPr txBox="1"/>
          <p:nvPr/>
        </p:nvSpPr>
        <p:spPr>
          <a:xfrm>
            <a:off x="457200" y="1991381"/>
            <a:ext cx="8077200" cy="3785652"/>
          </a:xfrm>
          <a:prstGeom prst="rect">
            <a:avLst/>
          </a:prstGeom>
          <a:noFill/>
        </p:spPr>
        <p:txBody>
          <a:bodyPr wrap="square" rtlCol="0">
            <a:spAutoFit/>
          </a:bodyPr>
          <a:lstStyle/>
          <a:p>
            <a:pPr>
              <a:buFont typeface="Arial"/>
              <a:buChar char="•"/>
            </a:pPr>
            <a:r>
              <a:rPr lang="pt-BR" sz="2400" dirty="0"/>
              <a:t>A similaridade pode indicar homologia, e caracteres/sequencias homologas podem ter ou não ter a mesma função.</a:t>
            </a:r>
          </a:p>
          <a:p>
            <a:pPr>
              <a:buFont typeface="Arial"/>
              <a:buChar char="•"/>
            </a:pPr>
            <a:r>
              <a:rPr lang="pt-BR" sz="2400" dirty="0"/>
              <a:t>Se duas sequencias são semelhantes ao longo de todo seu comprimento, é por que geralmente são homologas.</a:t>
            </a:r>
          </a:p>
          <a:p>
            <a:pPr>
              <a:buFont typeface="Arial"/>
              <a:buChar char="•"/>
            </a:pPr>
            <a:r>
              <a:rPr lang="pt-BR" sz="2400" dirty="0"/>
              <a:t>&gt;40% de identidade em proteínas e um bom indicador de homologias.</a:t>
            </a:r>
          </a:p>
          <a:p>
            <a:pPr>
              <a:buFont typeface="Arial"/>
              <a:buChar char="•"/>
            </a:pPr>
            <a:r>
              <a:rPr lang="pt-BR" sz="2400" dirty="0"/>
              <a:t>Regiões de baixa complexidade (repetições), podem ser altamente semelhantes sem serem homologas.</a:t>
            </a:r>
          </a:p>
          <a:p>
            <a:pPr>
              <a:buFont typeface="Arial"/>
              <a:buChar char="•"/>
            </a:pPr>
            <a:r>
              <a:rPr lang="pt-BR" sz="2400" dirty="0"/>
              <a:t>Sequencias homologas nem sempre são semelhantes.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6096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4400" b="1" i="0" u="none" strike="noStrike" kern="0" cap="none" spc="0" normalizeH="0" baseline="0" noProof="0">
                <a:ln>
                  <a:noFill/>
                </a:ln>
                <a:solidFill>
                  <a:schemeClr val="tx2"/>
                </a:solidFill>
                <a:effectLst/>
                <a:uLnTx/>
                <a:uFillTx/>
                <a:latin typeface="+mj-lt"/>
                <a:ea typeface="ＭＳ Ｐゴシック" charset="-128"/>
                <a:cs typeface="ＭＳ Ｐゴシック" charset="-128"/>
              </a:rPr>
              <a:t>Mega BLAST discontiguous</a:t>
            </a:r>
            <a:endParaRPr kumimoji="0" lang="es-ES" sz="44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pic>
        <p:nvPicPr>
          <p:cNvPr id="7" name="Picture 6"/>
          <p:cNvPicPr>
            <a:picLocks noChangeAspect="1"/>
          </p:cNvPicPr>
          <p:nvPr/>
        </p:nvPicPr>
        <p:blipFill>
          <a:blip r:embed="rId2"/>
          <a:stretch>
            <a:fillRect/>
          </a:stretch>
        </p:blipFill>
        <p:spPr>
          <a:xfrm>
            <a:off x="762000" y="1371600"/>
            <a:ext cx="8147726" cy="3505200"/>
          </a:xfrm>
          <a:prstGeom prst="rect">
            <a:avLst/>
          </a:prstGeom>
        </p:spPr>
      </p:pic>
      <p:sp>
        <p:nvSpPr>
          <p:cNvPr id="8" name="TextBox 7"/>
          <p:cNvSpPr txBox="1"/>
          <p:nvPr/>
        </p:nvSpPr>
        <p:spPr>
          <a:xfrm>
            <a:off x="5181600" y="6019800"/>
            <a:ext cx="1619930" cy="369332"/>
          </a:xfrm>
          <a:prstGeom prst="rect">
            <a:avLst/>
          </a:prstGeom>
          <a:noFill/>
        </p:spPr>
        <p:txBody>
          <a:bodyPr wrap="none" rtlCol="0">
            <a:spAutoFit/>
          </a:bodyPr>
          <a:lstStyle/>
          <a:p>
            <a:r>
              <a:rPr lang="en-US" dirty="0"/>
              <a:t>NM_000520</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1 Título"/>
          <p:cNvSpPr>
            <a:spLocks noGrp="1"/>
          </p:cNvSpPr>
          <p:nvPr>
            <p:ph type="title"/>
          </p:nvPr>
        </p:nvSpPr>
        <p:spPr/>
        <p:txBody>
          <a:bodyPr/>
          <a:lstStyle/>
          <a:p>
            <a:r>
              <a:rPr lang="es-CO" dirty="0">
                <a:ea typeface="ＭＳ Ｐゴシック" charset="-128"/>
                <a:cs typeface="ＭＳ Ｐゴシック" charset="-128"/>
              </a:rPr>
              <a:t>Program Selection BlastP</a:t>
            </a:r>
            <a:endParaRPr lang="es-ES" dirty="0">
              <a:ea typeface="ＭＳ Ｐゴシック" charset="-128"/>
              <a:cs typeface="ＭＳ Ｐゴシック" charset="-128"/>
            </a:endParaRPr>
          </a:p>
        </p:txBody>
      </p:sp>
      <p:pic>
        <p:nvPicPr>
          <p:cNvPr id="157699" name="Content Placeholder 3"/>
          <p:cNvPicPr>
            <a:picLocks noGrp="1" noChangeAspect="1" noChangeArrowheads="1"/>
          </p:cNvPicPr>
          <p:nvPr>
            <p:ph idx="1"/>
          </p:nvPr>
        </p:nvPicPr>
        <p:blipFill>
          <a:blip r:embed="rId2"/>
          <a:srcRect/>
          <a:stretch>
            <a:fillRect/>
          </a:stretch>
        </p:blipFill>
        <p:spPr>
          <a:xfrm>
            <a:off x="285750" y="1643063"/>
            <a:ext cx="8572500" cy="1928812"/>
          </a:xfrm>
        </p:spPr>
      </p:pic>
      <p:pic>
        <p:nvPicPr>
          <p:cNvPr id="157700" name="Picture 2"/>
          <p:cNvPicPr>
            <a:picLocks noChangeAspect="1" noChangeArrowheads="1"/>
          </p:cNvPicPr>
          <p:nvPr/>
        </p:nvPicPr>
        <p:blipFill>
          <a:blip r:embed="rId3"/>
          <a:srcRect/>
          <a:stretch>
            <a:fillRect/>
          </a:stretch>
        </p:blipFill>
        <p:spPr bwMode="auto">
          <a:xfrm>
            <a:off x="341313" y="3929063"/>
            <a:ext cx="8516937" cy="2357437"/>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endParaRPr lang="en-US">
              <a:ea typeface="ＭＳ Ｐゴシック" charset="-128"/>
              <a:cs typeface="ＭＳ Ｐゴシック" charset="-128"/>
            </a:endParaRPr>
          </a:p>
        </p:txBody>
      </p:sp>
      <p:sp>
        <p:nvSpPr>
          <p:cNvPr id="158723" name="Content Placeholder 2"/>
          <p:cNvSpPr>
            <a:spLocks noGrp="1"/>
          </p:cNvSpPr>
          <p:nvPr>
            <p:ph idx="1"/>
          </p:nvPr>
        </p:nvSpPr>
        <p:spPr/>
        <p:txBody>
          <a:bodyPr/>
          <a:lstStyle/>
          <a:p>
            <a:endParaRPr lang="en-US">
              <a:ea typeface="ＭＳ Ｐゴシック" charset="-128"/>
              <a:cs typeface="ＭＳ Ｐゴシック" charset="-128"/>
            </a:endParaRPr>
          </a:p>
        </p:txBody>
      </p:sp>
      <p:pic>
        <p:nvPicPr>
          <p:cNvPr id="158724" name="Picture 3"/>
          <p:cNvPicPr>
            <a:picLocks noChangeAspect="1"/>
          </p:cNvPicPr>
          <p:nvPr/>
        </p:nvPicPr>
        <p:blipFill>
          <a:blip r:embed="rId2"/>
          <a:srcRect/>
          <a:stretch>
            <a:fillRect/>
          </a:stretch>
        </p:blipFill>
        <p:spPr bwMode="auto">
          <a:xfrm>
            <a:off x="12700" y="-25400"/>
            <a:ext cx="9118600" cy="6908800"/>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3"/>
          <p:cNvPicPr>
            <a:picLocks noChangeAspect="1"/>
          </p:cNvPicPr>
          <p:nvPr/>
        </p:nvPicPr>
        <p:blipFill>
          <a:blip r:embed="rId2"/>
          <a:srcRect/>
          <a:stretch>
            <a:fillRect/>
          </a:stretch>
        </p:blipFill>
        <p:spPr bwMode="auto">
          <a:xfrm>
            <a:off x="787400" y="1206500"/>
            <a:ext cx="7569200" cy="444500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3"/>
          <p:cNvPicPr>
            <a:picLocks noChangeAspect="1"/>
          </p:cNvPicPr>
          <p:nvPr/>
        </p:nvPicPr>
        <p:blipFill>
          <a:blip r:embed="rId2"/>
          <a:srcRect/>
          <a:stretch>
            <a:fillRect/>
          </a:stretch>
        </p:blipFill>
        <p:spPr bwMode="auto">
          <a:xfrm>
            <a:off x="812800" y="819150"/>
            <a:ext cx="7518400" cy="5219700"/>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3"/>
          <p:cNvPicPr>
            <a:picLocks noChangeAspect="1"/>
          </p:cNvPicPr>
          <p:nvPr/>
        </p:nvPicPr>
        <p:blipFill>
          <a:blip r:embed="rId2"/>
          <a:srcRect/>
          <a:stretch>
            <a:fillRect/>
          </a:stretch>
        </p:blipFill>
        <p:spPr bwMode="auto">
          <a:xfrm>
            <a:off x="1041400" y="254000"/>
            <a:ext cx="7061200" cy="6350000"/>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sz="quarter" idx="1"/>
          </p:nvPr>
        </p:nvSpPr>
        <p:spPr/>
        <p:txBody>
          <a:bodyPr/>
          <a:lstStyle/>
          <a:p>
            <a:r>
              <a:rPr lang="es-ES" dirty="0"/>
              <a:t>Entrega parcial Lunes 19 de Septiembre hasta las 2:00p.m.</a:t>
            </a:r>
          </a:p>
        </p:txBody>
      </p:sp>
      <p:sp>
        <p:nvSpPr>
          <p:cNvPr id="4" name="Marcador de número de diapositiva 3"/>
          <p:cNvSpPr>
            <a:spLocks noGrp="1"/>
          </p:cNvSpPr>
          <p:nvPr>
            <p:ph type="sldNum" sz="quarter" idx="15"/>
          </p:nvPr>
        </p:nvSpPr>
        <p:spPr/>
        <p:txBody>
          <a:bodyPr/>
          <a:lstStyle/>
          <a:p>
            <a:fld id="{F9B76065-02A8-2140-ABFF-467A450FC727}" type="slidenum">
              <a:rPr lang="en-US" smtClean="0"/>
              <a:pPr/>
              <a:t>146</a:t>
            </a:fld>
            <a:endParaRPr lang="en-US"/>
          </a:p>
        </p:txBody>
      </p:sp>
    </p:spTree>
    <p:extLst>
      <p:ext uri="{BB962C8B-B14F-4D97-AF65-F5344CB8AC3E}">
        <p14:creationId xmlns:p14="http://schemas.microsoft.com/office/powerpoint/2010/main" val="7946601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4"/>
          <p:cNvSpPr txBox="1">
            <a:spLocks noChangeArrowheads="1"/>
          </p:cNvSpPr>
          <p:nvPr/>
        </p:nvSpPr>
        <p:spPr bwMode="auto">
          <a:xfrm>
            <a:off x="68756" y="2020888"/>
            <a:ext cx="8509611" cy="954107"/>
          </a:xfrm>
          <a:prstGeom prst="rect">
            <a:avLst/>
          </a:prstGeom>
          <a:noFill/>
          <a:ln w="9525">
            <a:noFill/>
            <a:miter lim="800000"/>
            <a:headEnd/>
            <a:tailEnd/>
          </a:ln>
        </p:spPr>
        <p:txBody>
          <a:bodyPr wrap="none">
            <a:prstTxWarp prst="textNoShape">
              <a:avLst/>
            </a:prstTxWarp>
            <a:spAutoFit/>
          </a:bodyPr>
          <a:lstStyle/>
          <a:p>
            <a:pPr algn="ctr"/>
            <a:r>
              <a:rPr lang="en-US" sz="2800" dirty="0"/>
              <a:t>Matrices de </a:t>
            </a:r>
            <a:r>
              <a:rPr lang="en-US" sz="2800" dirty="0" err="1"/>
              <a:t>sustitución</a:t>
            </a:r>
            <a:r>
              <a:rPr lang="en-US" sz="2800" dirty="0"/>
              <a:t> </a:t>
            </a:r>
            <a:r>
              <a:rPr lang="en-US" sz="2800" dirty="0" err="1"/>
              <a:t>dependients</a:t>
            </a:r>
            <a:r>
              <a:rPr lang="en-US" sz="2800" dirty="0"/>
              <a:t> de la </a:t>
            </a:r>
            <a:r>
              <a:rPr lang="en-US" sz="2800" dirty="0" err="1"/>
              <a:t>posición</a:t>
            </a:r>
            <a:endParaRPr lang="en-US" sz="2800" dirty="0"/>
          </a:p>
          <a:p>
            <a:pPr algn="ctr"/>
            <a:r>
              <a:rPr lang="en-US" sz="2800" dirty="0"/>
              <a:t>PSI – BLAST</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3"/>
          <a:srcRect l="955" t="9044" r="2866" b="5168"/>
          <a:stretch>
            <a:fillRect/>
          </a:stretch>
        </p:blipFill>
        <p:spPr bwMode="auto">
          <a:xfrm>
            <a:off x="990600" y="1106488"/>
            <a:ext cx="7454900" cy="5529262"/>
          </a:xfrm>
          <a:prstGeom prst="rect">
            <a:avLst/>
          </a:prstGeom>
          <a:noFill/>
          <a:ln w="9525">
            <a:solidFill>
              <a:schemeClr val="tx1"/>
            </a:solidFill>
            <a:miter lim="800000"/>
            <a:headEnd/>
            <a:tailEnd/>
          </a:ln>
        </p:spPr>
      </p:pic>
      <p:sp>
        <p:nvSpPr>
          <p:cNvPr id="164867" name="Rectangle 3"/>
          <p:cNvSpPr>
            <a:spLocks noGrp="1" noChangeArrowheads="1"/>
          </p:cNvSpPr>
          <p:nvPr>
            <p:ph type="title"/>
          </p:nvPr>
        </p:nvSpPr>
        <p:spPr>
          <a:xfrm>
            <a:off x="273050" y="179388"/>
            <a:ext cx="8670925" cy="641350"/>
          </a:xfrm>
        </p:spPr>
        <p:txBody>
          <a:bodyPr>
            <a:normAutofit fontScale="90000"/>
          </a:bodyPr>
          <a:lstStyle/>
          <a:p>
            <a:pPr eaLnBrk="1" hangingPunct="1"/>
            <a:r>
              <a:rPr lang="en-US" sz="3200">
                <a:latin typeface="Comic Sans MS" charset="0"/>
                <a:ea typeface="ＭＳ Ｐゴシック" charset="-128"/>
                <a:cs typeface="ＭＳ Ｐゴシック" charset="-128"/>
              </a:rPr>
              <a:t>Tasas de sustitución específicas de posición</a:t>
            </a:r>
          </a:p>
        </p:txBody>
      </p:sp>
      <p:sp>
        <p:nvSpPr>
          <p:cNvPr id="93188" name="AutoShape 4"/>
          <p:cNvSpPr>
            <a:spLocks noChangeArrowheads="1"/>
          </p:cNvSpPr>
          <p:nvPr/>
        </p:nvSpPr>
        <p:spPr bwMode="auto">
          <a:xfrm>
            <a:off x="6813550" y="3095625"/>
            <a:ext cx="2262188" cy="666750"/>
          </a:xfrm>
          <a:prstGeom prst="wedgeRectCallout">
            <a:avLst>
              <a:gd name="adj1" fmla="val -78005"/>
              <a:gd name="adj2" fmla="val 195750"/>
            </a:avLst>
          </a:prstGeom>
          <a:solidFill>
            <a:srgbClr val="666699"/>
          </a:solidFill>
          <a:ln w="25400">
            <a:solidFill>
              <a:srgbClr val="000000"/>
            </a:solidFill>
            <a:miter lim="800000"/>
            <a:headEnd/>
            <a:tailEnd/>
          </a:ln>
        </p:spPr>
        <p:txBody>
          <a:bodyPr wrap="none" anchor="ctr">
            <a:prstTxWarp prst="textNoShape">
              <a:avLst/>
            </a:prstTxWarp>
            <a:spAutoFit/>
          </a:bodyPr>
          <a:lstStyle/>
          <a:p>
            <a:pPr algn="ctr" eaLnBrk="0" hangingPunct="0"/>
            <a:r>
              <a:rPr lang="en-US" b="1">
                <a:solidFill>
                  <a:srgbClr val="FEFAC6"/>
                </a:solidFill>
              </a:rPr>
              <a:t>Serina en un sitio </a:t>
            </a:r>
          </a:p>
          <a:p>
            <a:pPr algn="ctr" eaLnBrk="0" hangingPunct="0"/>
            <a:r>
              <a:rPr lang="en-US" b="1">
                <a:solidFill>
                  <a:srgbClr val="FEFAC6"/>
                </a:solidFill>
              </a:rPr>
              <a:t>activo</a:t>
            </a:r>
          </a:p>
        </p:txBody>
      </p:sp>
      <p:sp>
        <p:nvSpPr>
          <p:cNvPr id="164869" name="Rectangle 5"/>
          <p:cNvSpPr>
            <a:spLocks noChangeArrowheads="1"/>
          </p:cNvSpPr>
          <p:nvPr/>
        </p:nvSpPr>
        <p:spPr bwMode="auto">
          <a:xfrm>
            <a:off x="5638800" y="1219200"/>
            <a:ext cx="152400" cy="5410200"/>
          </a:xfrm>
          <a:prstGeom prst="rect">
            <a:avLst/>
          </a:prstGeom>
          <a:noFill/>
          <a:ln w="25400">
            <a:solidFill>
              <a:srgbClr val="000000"/>
            </a:solidFill>
            <a:miter lim="800000"/>
            <a:headEnd/>
            <a:tailEnd/>
          </a:ln>
        </p:spPr>
        <p:txBody>
          <a:bodyPr anchor="ctr">
            <a:prstTxWarp prst="textNoShape">
              <a:avLst/>
            </a:prstTxWarp>
            <a:spAutoFit/>
          </a:bodyPr>
          <a:lstStyle/>
          <a:p>
            <a:endParaRPr lang="en-US"/>
          </a:p>
        </p:txBody>
      </p:sp>
      <p:sp>
        <p:nvSpPr>
          <p:cNvPr id="164870" name="Rectangle 6"/>
          <p:cNvSpPr>
            <a:spLocks noChangeArrowheads="1"/>
          </p:cNvSpPr>
          <p:nvPr/>
        </p:nvSpPr>
        <p:spPr bwMode="auto">
          <a:xfrm>
            <a:off x="6096000" y="1219200"/>
            <a:ext cx="152400" cy="5410200"/>
          </a:xfrm>
          <a:prstGeom prst="rect">
            <a:avLst/>
          </a:prstGeom>
          <a:noFill/>
          <a:ln w="25400">
            <a:solidFill>
              <a:srgbClr val="000000"/>
            </a:solidFill>
            <a:miter lim="800000"/>
            <a:headEnd/>
            <a:tailEnd/>
          </a:ln>
        </p:spPr>
        <p:txBody>
          <a:bodyPr anchor="ctr">
            <a:prstTxWarp prst="textNoShape">
              <a:avLst/>
            </a:prstTxWarp>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23850" y="228600"/>
            <a:ext cx="8496300" cy="641350"/>
          </a:xfrm>
        </p:spPr>
        <p:txBody>
          <a:bodyPr/>
          <a:lstStyle/>
          <a:p>
            <a:pPr eaLnBrk="1" hangingPunct="1"/>
            <a:r>
              <a:rPr lang="en-US" sz="3200" dirty="0">
                <a:latin typeface="Comic Sans MS" charset="0"/>
                <a:ea typeface="ＭＳ Ｐゴシック" charset="-128"/>
                <a:cs typeface="ＭＳ Ｐゴシック" charset="-128"/>
              </a:rPr>
              <a:t>Position Specific Score Matrix (PSSM)</a:t>
            </a:r>
          </a:p>
        </p:txBody>
      </p:sp>
      <p:sp>
        <p:nvSpPr>
          <p:cNvPr id="166915" name="Text Box 3"/>
          <p:cNvSpPr txBox="1">
            <a:spLocks noChangeArrowheads="1"/>
          </p:cNvSpPr>
          <p:nvPr/>
        </p:nvSpPr>
        <p:spPr bwMode="auto">
          <a:xfrm>
            <a:off x="131763" y="1254125"/>
            <a:ext cx="8631237" cy="4994275"/>
          </a:xfrm>
          <a:prstGeom prst="rect">
            <a:avLst/>
          </a:prstGeom>
          <a:solidFill>
            <a:srgbClr val="FFFFCC"/>
          </a:solidFill>
          <a:ln w="12700">
            <a:solidFill>
              <a:schemeClr val="tx1"/>
            </a:solidFill>
            <a:miter lim="800000"/>
            <a:headEnd/>
            <a:tailEnd/>
          </a:ln>
        </p:spPr>
        <p:txBody>
          <a:bodyPr wrap="none" anchor="ctr">
            <a:prstTxWarp prst="textNoShape">
              <a:avLst/>
            </a:prstTxWarp>
            <a:spAutoFit/>
          </a:bodyPr>
          <a:lstStyle/>
          <a:p>
            <a:pPr eaLnBrk="0" hangingPunct="0"/>
            <a:r>
              <a:rPr lang="en-US" sz="1600" b="1">
                <a:latin typeface="Courier New" charset="0"/>
              </a:rPr>
              <a:t>          A  R  N  D  C  Q  E  G  H  I  L  K  M  F  P  </a:t>
            </a:r>
            <a:r>
              <a:rPr lang="en-US" sz="1600" b="1">
                <a:solidFill>
                  <a:schemeClr val="tx2"/>
                </a:solidFill>
                <a:latin typeface="Courier New" charset="0"/>
              </a:rPr>
              <a:t>S</a:t>
            </a:r>
            <a:r>
              <a:rPr lang="en-US" sz="1600" b="1">
                <a:latin typeface="Courier New" charset="0"/>
              </a:rPr>
              <a:t>  T  W  Y  V</a:t>
            </a:r>
          </a:p>
          <a:p>
            <a:pPr eaLnBrk="0" hangingPunct="0"/>
            <a:r>
              <a:rPr lang="en-US" sz="1600" b="1">
                <a:latin typeface="Courier New" charset="0"/>
              </a:rPr>
              <a:t> 206 D    0 -2  0  2 -4  2  4 -4 -3 -5 -4  0 -2 -6  1  0 -1 -6 -4 -1 </a:t>
            </a:r>
          </a:p>
          <a:p>
            <a:pPr eaLnBrk="0" hangingPunct="0"/>
            <a:r>
              <a:rPr lang="en-US" sz="1600" b="1">
                <a:latin typeface="Courier New" charset="0"/>
              </a:rPr>
              <a:t> 207 G   -2 -1  0 -2 -4 -3 -3  6 -4 -5 -5  0 -2 -3 -2 -2 -1  0 -6 -5 </a:t>
            </a:r>
          </a:p>
          <a:p>
            <a:pPr eaLnBrk="0" hangingPunct="0"/>
            <a:r>
              <a:rPr lang="en-US" sz="1600" b="1">
                <a:latin typeface="Courier New" charset="0"/>
              </a:rPr>
              <a:t> 208 V   -1  1 -3 -3 -5 -1 -2  6 -1 -4 -5  1 -5 -6 -4  0 -2 -6 -4 -2 </a:t>
            </a:r>
          </a:p>
          <a:p>
            <a:pPr eaLnBrk="0" hangingPunct="0"/>
            <a:r>
              <a:rPr lang="en-US" sz="1600" b="1">
                <a:latin typeface="Courier New" charset="0"/>
              </a:rPr>
              <a:t> 209 I   -3  3 -3 -4 -6  0 -1 -4 -1  2 -4  6 -2 -5 -5 -3  0 -1 -4  0 </a:t>
            </a:r>
          </a:p>
          <a:p>
            <a:pPr eaLnBrk="0" hangingPunct="0"/>
            <a:r>
              <a:rPr lang="en-US" sz="1600" b="1">
                <a:latin typeface="Courier New" charset="0"/>
              </a:rPr>
              <a:t> 210 </a:t>
            </a:r>
            <a:r>
              <a:rPr lang="en-US" sz="1600" b="1">
                <a:solidFill>
                  <a:schemeClr val="tx2"/>
                </a:solidFill>
                <a:latin typeface="Courier New" charset="0"/>
              </a:rPr>
              <a:t>S</a:t>
            </a:r>
            <a:r>
              <a:rPr lang="en-US" sz="1600" b="1">
                <a:latin typeface="Courier New" charset="0"/>
              </a:rPr>
              <a:t>   -2 -5  0  8 -5 -3 -2 -1 -4 -7 -6 -4 -6 -7 -5  </a:t>
            </a:r>
            <a:r>
              <a:rPr lang="en-US" sz="1600" b="1">
                <a:solidFill>
                  <a:schemeClr val="tx2"/>
                </a:solidFill>
                <a:latin typeface="Courier New" charset="0"/>
              </a:rPr>
              <a:t>1</a:t>
            </a:r>
            <a:r>
              <a:rPr lang="en-US" sz="1600" b="1">
                <a:latin typeface="Courier New" charset="0"/>
              </a:rPr>
              <a:t> -3 -7 -5 -6 </a:t>
            </a:r>
          </a:p>
          <a:p>
            <a:pPr eaLnBrk="0" hangingPunct="0"/>
            <a:r>
              <a:rPr lang="en-US" sz="1600" b="1">
                <a:latin typeface="Courier New" charset="0"/>
              </a:rPr>
              <a:t> 211 S    4 -4 -4 -4 -4 -1 -4 -2 -3 -3 -5 -4 -4 -5 -1  4  3 -6 -5 -3 </a:t>
            </a:r>
          </a:p>
          <a:p>
            <a:pPr eaLnBrk="0" hangingPunct="0"/>
            <a:r>
              <a:rPr lang="en-US" sz="1600" b="1">
                <a:latin typeface="Courier New" charset="0"/>
              </a:rPr>
              <a:t> 212 C   -4 -7 -6 -7 12 -7 -7 -5 -6 -5 -5 -7 -5  0 -7 -4 -4 -5  0 -4 </a:t>
            </a:r>
          </a:p>
          <a:p>
            <a:pPr eaLnBrk="0" hangingPunct="0"/>
            <a:r>
              <a:rPr lang="en-US" sz="1600" b="1">
                <a:latin typeface="Courier New" charset="0"/>
              </a:rPr>
              <a:t> 213 N   -2  0  2 -1 -6  7  0 -2  0 -6 -4  2  0 -2 -5 -1 -3 -3 -4 -3 </a:t>
            </a:r>
          </a:p>
          <a:p>
            <a:pPr eaLnBrk="0" hangingPunct="0"/>
            <a:r>
              <a:rPr lang="en-US" sz="1600" b="1">
                <a:latin typeface="Courier New" charset="0"/>
              </a:rPr>
              <a:t> 214 G   -2 -3 -3 -4 -4 -4 -5  7 -4 -7 -7 -5 -4 -4 -6 -3 -5 -6 -6 -6 </a:t>
            </a:r>
          </a:p>
          <a:p>
            <a:pPr eaLnBrk="0" hangingPunct="0"/>
            <a:r>
              <a:rPr lang="en-US" sz="1600" b="1">
                <a:latin typeface="Courier New" charset="0"/>
              </a:rPr>
              <a:t> 215 D   -5 -5 -2  9 -7 -4 -1 -5 -5 -7 -7 -4 -7 -7 -5 -4 -4 -8 -7 -7 </a:t>
            </a:r>
          </a:p>
          <a:p>
            <a:pPr eaLnBrk="0" hangingPunct="0"/>
            <a:r>
              <a:rPr lang="en-US" sz="1600" b="1">
                <a:latin typeface="Courier New" charset="0"/>
              </a:rPr>
              <a:t> 216 </a:t>
            </a:r>
            <a:r>
              <a:rPr lang="en-US" sz="1600" b="1">
                <a:solidFill>
                  <a:schemeClr val="tx2"/>
                </a:solidFill>
                <a:latin typeface="Courier New" charset="0"/>
              </a:rPr>
              <a:t>S</a:t>
            </a:r>
            <a:r>
              <a:rPr lang="en-US" sz="1600" b="1">
                <a:latin typeface="Courier New" charset="0"/>
              </a:rPr>
              <a:t>   -2 -4 -2 -4 -4 -3 -3 -3 -4 -6 -6 -3 -5 -6 -4  7 -2 -6 -5 -5 </a:t>
            </a:r>
          </a:p>
          <a:p>
            <a:pPr eaLnBrk="0" hangingPunct="0"/>
            <a:r>
              <a:rPr lang="en-US" sz="1600" b="1">
                <a:latin typeface="Courier New" charset="0"/>
              </a:rPr>
              <a:t> 217 G   -3 -6 -4 -5 -6 -5 -6  8 -6 -8 -7 -5 -6 -7 -6 -4 -5 -6 -7 -7 </a:t>
            </a:r>
          </a:p>
          <a:p>
            <a:pPr eaLnBrk="0" hangingPunct="0"/>
            <a:r>
              <a:rPr lang="en-US" sz="1600" b="1">
                <a:latin typeface="Courier New" charset="0"/>
              </a:rPr>
              <a:t> 218 G   -3 -6 -4 -5 -6 -5 -6  8 -6 -7 -7 -5 -6 -7 -6 -2 -4 -6 -7 -7 </a:t>
            </a:r>
          </a:p>
          <a:p>
            <a:pPr eaLnBrk="0" hangingPunct="0"/>
            <a:r>
              <a:rPr lang="en-US" sz="1600" b="1">
                <a:latin typeface="Courier New" charset="0"/>
              </a:rPr>
              <a:t> 219 P   -2 -6 -6 -5 -6 -5 -5 -6 -6 -6 -7 -4 -6 -7  9 -4 -4 -7 -7 -6 </a:t>
            </a:r>
          </a:p>
          <a:p>
            <a:pPr eaLnBrk="0" hangingPunct="0"/>
            <a:r>
              <a:rPr lang="en-US" sz="1600" b="1">
                <a:latin typeface="Courier New" charset="0"/>
              </a:rPr>
              <a:t> 220 L   -4 -6 -7 -7 -5 -5 -6 -7  0 -1  6 -6  1  0 -6 -6 -5 -5 -4  0 </a:t>
            </a:r>
          </a:p>
          <a:p>
            <a:pPr eaLnBrk="0" hangingPunct="0"/>
            <a:r>
              <a:rPr lang="en-US" sz="1600" b="1">
                <a:latin typeface="Courier New" charset="0"/>
              </a:rPr>
              <a:t> 221 N   -1 -6  0 -6 -4 -4 -6 -6 -1  3  0 -5  4 -3 -6 -2 -1 -6 -1  6 </a:t>
            </a:r>
          </a:p>
          <a:p>
            <a:pPr eaLnBrk="0" hangingPunct="0"/>
            <a:r>
              <a:rPr lang="en-US" sz="1600" b="1">
                <a:latin typeface="Courier New" charset="0"/>
              </a:rPr>
              <a:t> 222 C    0 -4 -5 -5 10 -2 -5 -5  1 -1 -1 -5  0 -1 -4 -1  0 -5  0  0 </a:t>
            </a:r>
          </a:p>
          <a:p>
            <a:pPr eaLnBrk="0" hangingPunct="0"/>
            <a:r>
              <a:rPr lang="en-US" sz="1600" b="1">
                <a:latin typeface="Courier New" charset="0"/>
              </a:rPr>
              <a:t> 223 Q    0  1  4  2 -5  2  0  0  0 -4 -2  1  0  0  0 -1 -1 -3 -3 -4 </a:t>
            </a:r>
          </a:p>
          <a:p>
            <a:pPr eaLnBrk="0" hangingPunct="0"/>
            <a:r>
              <a:rPr lang="en-US" sz="1600" b="1">
                <a:latin typeface="Courier New" charset="0"/>
              </a:rPr>
              <a:t> 224 A   -1 -1  1  3 -4 -1  1  4 -3 -4 -3 -1 -2 -2 -3  0 -2 -2 -2 -3 </a:t>
            </a:r>
          </a:p>
        </p:txBody>
      </p:sp>
      <p:sp>
        <p:nvSpPr>
          <p:cNvPr id="166916" name="Rectangle 4"/>
          <p:cNvSpPr>
            <a:spLocks noChangeArrowheads="1"/>
          </p:cNvSpPr>
          <p:nvPr/>
        </p:nvSpPr>
        <p:spPr bwMode="auto">
          <a:xfrm>
            <a:off x="323850" y="3971925"/>
            <a:ext cx="8383588" cy="304800"/>
          </a:xfrm>
          <a:prstGeom prst="rect">
            <a:avLst/>
          </a:prstGeom>
          <a:noFill/>
          <a:ln w="25400">
            <a:solidFill>
              <a:schemeClr val="tx1"/>
            </a:solidFill>
            <a:miter lim="800000"/>
            <a:headEnd/>
            <a:tailEnd/>
          </a:ln>
        </p:spPr>
        <p:txBody>
          <a:bodyPr anchor="ctr">
            <a:prstTxWarp prst="textNoShape">
              <a:avLst/>
            </a:prstTxWarp>
            <a:spAutoFit/>
          </a:bodyPr>
          <a:lstStyle/>
          <a:p>
            <a:endParaRPr lang="en-US"/>
          </a:p>
        </p:txBody>
      </p:sp>
      <p:sp>
        <p:nvSpPr>
          <p:cNvPr id="166917" name="Rectangle 5"/>
          <p:cNvSpPr>
            <a:spLocks noChangeArrowheads="1"/>
          </p:cNvSpPr>
          <p:nvPr/>
        </p:nvSpPr>
        <p:spPr bwMode="auto">
          <a:xfrm>
            <a:off x="323850" y="2743200"/>
            <a:ext cx="8383588" cy="304800"/>
          </a:xfrm>
          <a:prstGeom prst="rect">
            <a:avLst/>
          </a:prstGeom>
          <a:noFill/>
          <a:ln w="25400">
            <a:solidFill>
              <a:schemeClr val="tx1"/>
            </a:solidFill>
            <a:miter lim="800000"/>
            <a:headEnd/>
            <a:tailEnd/>
          </a:ln>
        </p:spPr>
        <p:txBody>
          <a:bodyPr anchor="ctr">
            <a:prstTxWarp prst="textNoShape">
              <a:avLst/>
            </a:prstTxWarp>
            <a:spAutoFit/>
          </a:bodyPr>
          <a:lstStyle/>
          <a:p>
            <a:endParaRPr lang="en-US"/>
          </a:p>
        </p:txBody>
      </p:sp>
      <p:sp>
        <p:nvSpPr>
          <p:cNvPr id="166918" name="Text Box 6"/>
          <p:cNvSpPr txBox="1">
            <a:spLocks noChangeArrowheads="1"/>
          </p:cNvSpPr>
          <p:nvPr/>
        </p:nvSpPr>
        <p:spPr bwMode="auto">
          <a:xfrm>
            <a:off x="3536950" y="3159125"/>
            <a:ext cx="4468813" cy="727075"/>
          </a:xfrm>
          <a:prstGeom prst="rect">
            <a:avLst/>
          </a:prstGeom>
          <a:solidFill>
            <a:srgbClr val="666699"/>
          </a:solidFill>
          <a:ln w="25400">
            <a:solidFill>
              <a:schemeClr val="tx2"/>
            </a:solidFill>
            <a:miter lim="800000"/>
            <a:headEnd/>
            <a:tailEnd/>
          </a:ln>
        </p:spPr>
        <p:txBody>
          <a:bodyPr wrap="none" anchor="ctr">
            <a:prstTxWarp prst="textNoShape">
              <a:avLst/>
            </a:prstTxWarp>
            <a:spAutoFit/>
          </a:bodyPr>
          <a:lstStyle/>
          <a:p>
            <a:pPr eaLnBrk="0" hangingPunct="0"/>
            <a:r>
              <a:rPr lang="en-US" sz="2000" b="1" dirty="0" err="1">
                <a:solidFill>
                  <a:srgbClr val="FFFF00"/>
                </a:solidFill>
              </a:rPr>
              <a:t>Serina</a:t>
            </a:r>
            <a:r>
              <a:rPr lang="en-US" sz="2000" b="1" dirty="0">
                <a:solidFill>
                  <a:srgbClr val="FFFF00"/>
                </a:solidFill>
              </a:rPr>
              <a:t> </a:t>
            </a:r>
            <a:r>
              <a:rPr lang="en-US" sz="2000" b="1" dirty="0" err="1">
                <a:solidFill>
                  <a:srgbClr val="FFFF00"/>
                </a:solidFill>
              </a:rPr>
              <a:t>tiene</a:t>
            </a:r>
            <a:r>
              <a:rPr lang="en-US" sz="2000" b="1" dirty="0">
                <a:solidFill>
                  <a:srgbClr val="FFFF00"/>
                </a:solidFill>
              </a:rPr>
              <a:t> un </a:t>
            </a:r>
            <a:r>
              <a:rPr lang="en-US" sz="2000" b="1" dirty="0" err="1">
                <a:solidFill>
                  <a:srgbClr val="FFFF00"/>
                </a:solidFill>
              </a:rPr>
              <a:t>puntaje</a:t>
            </a:r>
            <a:r>
              <a:rPr lang="en-US" sz="2000" b="1" dirty="0">
                <a:solidFill>
                  <a:srgbClr val="FFFF00"/>
                </a:solidFill>
              </a:rPr>
              <a:t> </a:t>
            </a:r>
            <a:r>
              <a:rPr lang="en-US" sz="2000" b="1" dirty="0" err="1">
                <a:solidFill>
                  <a:srgbClr val="FFFF00"/>
                </a:solidFill>
              </a:rPr>
              <a:t>diferente</a:t>
            </a:r>
            <a:r>
              <a:rPr lang="en-US" sz="2000" b="1" dirty="0">
                <a:solidFill>
                  <a:srgbClr val="FFFF00"/>
                </a:solidFill>
              </a:rPr>
              <a:t> </a:t>
            </a:r>
          </a:p>
          <a:p>
            <a:pPr eaLnBrk="0" hangingPunct="0"/>
            <a:r>
              <a:rPr lang="en-US" sz="2000" b="1" dirty="0">
                <a:solidFill>
                  <a:srgbClr val="FFFF00"/>
                </a:solidFill>
              </a:rPr>
              <a:t>en </a:t>
            </a:r>
            <a:r>
              <a:rPr lang="en-US" sz="2000" b="1" dirty="0" err="1">
                <a:solidFill>
                  <a:srgbClr val="FFFF00"/>
                </a:solidFill>
              </a:rPr>
              <a:t>estas</a:t>
            </a:r>
            <a:r>
              <a:rPr lang="en-US" sz="2000" b="1" dirty="0">
                <a:solidFill>
                  <a:srgbClr val="FFFF00"/>
                </a:solidFill>
              </a:rPr>
              <a:t> dos </a:t>
            </a:r>
            <a:r>
              <a:rPr lang="en-US" sz="2000" b="1" dirty="0" err="1">
                <a:solidFill>
                  <a:srgbClr val="FFFF00"/>
                </a:solidFill>
              </a:rPr>
              <a:t>posiciones</a:t>
            </a:r>
            <a:endParaRPr lang="en-US" sz="2400" b="1" dirty="0">
              <a:solidFill>
                <a:srgbClr val="FFFF00"/>
              </a:solidFill>
            </a:endParaRPr>
          </a:p>
        </p:txBody>
      </p:sp>
      <p:sp>
        <p:nvSpPr>
          <p:cNvPr id="166919" name="Rectangle 7"/>
          <p:cNvSpPr>
            <a:spLocks noChangeArrowheads="1"/>
          </p:cNvSpPr>
          <p:nvPr/>
        </p:nvSpPr>
        <p:spPr bwMode="auto">
          <a:xfrm>
            <a:off x="752475" y="3971925"/>
            <a:ext cx="314325" cy="304800"/>
          </a:xfrm>
          <a:prstGeom prst="rect">
            <a:avLst/>
          </a:prstGeom>
          <a:noFill/>
          <a:ln w="44450">
            <a:solidFill>
              <a:srgbClr val="FF6600"/>
            </a:solidFill>
            <a:miter lim="800000"/>
            <a:headEnd/>
            <a:tailEnd/>
          </a:ln>
        </p:spPr>
        <p:txBody>
          <a:bodyPr anchor="ctr">
            <a:prstTxWarp prst="textNoShape">
              <a:avLst/>
            </a:prstTxWarp>
            <a:spAutoFit/>
          </a:bodyPr>
          <a:lstStyle/>
          <a:p>
            <a:endParaRPr lang="en-US"/>
          </a:p>
        </p:txBody>
      </p:sp>
      <p:sp>
        <p:nvSpPr>
          <p:cNvPr id="166920" name="AutoShape 8"/>
          <p:cNvSpPr>
            <a:spLocks noChangeArrowheads="1"/>
          </p:cNvSpPr>
          <p:nvPr/>
        </p:nvSpPr>
        <p:spPr bwMode="auto">
          <a:xfrm>
            <a:off x="1555750" y="4532313"/>
            <a:ext cx="1641475" cy="422275"/>
          </a:xfrm>
          <a:prstGeom prst="wedgeRectCallout">
            <a:avLst>
              <a:gd name="adj1" fmla="val -70287"/>
              <a:gd name="adj2" fmla="val -128949"/>
            </a:avLst>
          </a:prstGeom>
          <a:solidFill>
            <a:srgbClr val="666699"/>
          </a:solidFill>
          <a:ln w="25400">
            <a:solidFill>
              <a:schemeClr val="tx1"/>
            </a:solidFill>
            <a:miter lim="800000"/>
            <a:headEnd/>
            <a:tailEnd/>
          </a:ln>
        </p:spPr>
        <p:txBody>
          <a:bodyPr wrap="none" anchor="ctr">
            <a:prstTxWarp prst="textNoShape">
              <a:avLst/>
            </a:prstTxWarp>
            <a:spAutoFit/>
          </a:bodyPr>
          <a:lstStyle/>
          <a:p>
            <a:pPr algn="ctr" eaLnBrk="0" hangingPunct="0"/>
            <a:r>
              <a:rPr lang="en-US" sz="2000">
                <a:solidFill>
                  <a:srgbClr val="FFFF00"/>
                </a:solidFill>
              </a:rPr>
              <a:t>Sitio activo </a:t>
            </a:r>
          </a:p>
        </p:txBody>
      </p:sp>
      <p:sp>
        <p:nvSpPr>
          <p:cNvPr id="166921" name="Rectangle 9"/>
          <p:cNvSpPr>
            <a:spLocks noChangeArrowheads="1"/>
          </p:cNvSpPr>
          <p:nvPr/>
        </p:nvSpPr>
        <p:spPr bwMode="auto">
          <a:xfrm>
            <a:off x="6896100" y="1254125"/>
            <a:ext cx="266700" cy="4994275"/>
          </a:xfrm>
          <a:prstGeom prst="rect">
            <a:avLst/>
          </a:prstGeom>
          <a:noFill/>
          <a:ln w="25400">
            <a:solidFill>
              <a:schemeClr val="tx1"/>
            </a:solidFill>
            <a:miter lim="800000"/>
            <a:headEnd/>
            <a:tailEnd/>
          </a:ln>
        </p:spPr>
        <p:txBody>
          <a:bodyPr wrap="none" anchor="ctr">
            <a:prstTxWarp prst="textNoShape">
              <a:avLst/>
            </a:prstTxWarp>
            <a:spAutoFit/>
          </a:bodyPr>
          <a:lstStyle/>
          <a:p>
            <a:endParaRPr 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F9B76065-02A8-2140-ABFF-467A450FC727}" type="slidenum">
              <a:rPr lang="en-US" smtClean="0"/>
              <a:pPr/>
              <a:t>15</a:t>
            </a:fld>
            <a:endParaRPr lang="en-US"/>
          </a:p>
        </p:txBody>
      </p:sp>
      <p:sp>
        <p:nvSpPr>
          <p:cNvPr id="5" name="Title 1"/>
          <p:cNvSpPr>
            <a:spLocks noGrp="1"/>
          </p:cNvSpPr>
          <p:nvPr>
            <p:ph type="title"/>
          </p:nvPr>
        </p:nvSpPr>
        <p:spPr>
          <a:xfrm>
            <a:off x="457200" y="274638"/>
            <a:ext cx="7467600" cy="1143000"/>
          </a:xfrm>
        </p:spPr>
        <p:txBody>
          <a:bodyPr>
            <a:normAutofit/>
          </a:bodyPr>
          <a:lstStyle/>
          <a:p>
            <a:r>
              <a:rPr lang="es-ES_tradnl" dirty="0"/>
              <a:t>Tipos de </a:t>
            </a:r>
            <a:r>
              <a:rPr lang="es-ES_tradnl" dirty="0" err="1"/>
              <a:t>homologia</a:t>
            </a:r>
            <a:br>
              <a:rPr lang="es-ES_tradnl" dirty="0"/>
            </a:br>
            <a:r>
              <a:rPr lang="es-ES_tradnl" dirty="0"/>
              <a:t>Genes ortólogos e parálogos</a:t>
            </a:r>
          </a:p>
        </p:txBody>
      </p:sp>
      <p:sp>
        <p:nvSpPr>
          <p:cNvPr id="22" name="Content Placeholder 21"/>
          <p:cNvSpPr>
            <a:spLocks noGrp="1"/>
          </p:cNvSpPr>
          <p:nvPr>
            <p:ph sz="quarter" idx="1"/>
          </p:nvPr>
        </p:nvSpPr>
        <p:spPr/>
        <p:txBody>
          <a:bodyPr/>
          <a:lstStyle/>
          <a:p>
            <a:r>
              <a:rPr lang="pt-BR" dirty="0"/>
              <a:t>Genes ortólogos: O evento mais próximo que relaciona dois genes ortólogos é um evento de especiação.</a:t>
            </a:r>
          </a:p>
          <a:p>
            <a:pPr lvl="1"/>
            <a:r>
              <a:rPr lang="pt-BR" dirty="0"/>
              <a:t>Genes </a:t>
            </a:r>
            <a:r>
              <a:rPr lang="pt-BR" dirty="0" err="1"/>
              <a:t>co-ortólogos</a:t>
            </a:r>
            <a:r>
              <a:rPr lang="pt-BR" dirty="0"/>
              <a:t> ou </a:t>
            </a:r>
            <a:r>
              <a:rPr lang="pt-BR" dirty="0" err="1"/>
              <a:t>in-parálogos</a:t>
            </a:r>
            <a:r>
              <a:rPr lang="pt-BR" dirty="0"/>
              <a:t>: Quando um evento de duplicação génica acontece apos o evento de especiação.</a:t>
            </a:r>
          </a:p>
          <a:p>
            <a:r>
              <a:rPr lang="pt-BR" dirty="0"/>
              <a:t>Genes parálogos: O evento mais próximo que relaciona dois genes parálogos é um evento de duplicação genica.</a:t>
            </a:r>
          </a:p>
          <a:p>
            <a:r>
              <a:rPr lang="pt-BR" dirty="0"/>
              <a:t>Genes </a:t>
            </a:r>
            <a:r>
              <a:rPr lang="pt-BR" dirty="0" err="1"/>
              <a:t>Xenólogos</a:t>
            </a:r>
            <a:r>
              <a:rPr lang="pt-BR" dirty="0"/>
              <a:t>: se originam num evento de transferência horizontal de genes.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bldLvl="3"/>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3581400" y="131763"/>
            <a:ext cx="2092325" cy="528637"/>
          </a:xfrm>
          <a:prstGeom prst="rect">
            <a:avLst/>
          </a:prstGeom>
          <a:noFill/>
          <a:ln w="9525">
            <a:solidFill>
              <a:schemeClr val="tx1"/>
            </a:solidFill>
            <a:miter lim="800000"/>
            <a:headEnd/>
            <a:tailEnd/>
          </a:ln>
        </p:spPr>
        <p:txBody>
          <a:bodyPr wrap="none">
            <a:prstTxWarp prst="textNoShape">
              <a:avLst/>
            </a:prstTxWarp>
            <a:spAutoFit/>
          </a:bodyPr>
          <a:lstStyle/>
          <a:p>
            <a:r>
              <a:rPr lang="en-US" sz="2800"/>
              <a:t>PSI BLAST</a:t>
            </a:r>
          </a:p>
        </p:txBody>
      </p:sp>
      <p:sp>
        <p:nvSpPr>
          <p:cNvPr id="168963" name="Text Box 4"/>
          <p:cNvSpPr txBox="1">
            <a:spLocks noChangeArrowheads="1"/>
          </p:cNvSpPr>
          <p:nvPr/>
        </p:nvSpPr>
        <p:spPr bwMode="auto">
          <a:xfrm>
            <a:off x="2511425" y="847725"/>
            <a:ext cx="4549775" cy="396875"/>
          </a:xfrm>
          <a:prstGeom prst="rect">
            <a:avLst/>
          </a:prstGeom>
          <a:noFill/>
          <a:ln w="9525">
            <a:noFill/>
            <a:miter lim="800000"/>
            <a:headEnd/>
            <a:tailEnd/>
          </a:ln>
        </p:spPr>
        <p:txBody>
          <a:bodyPr>
            <a:prstTxWarp prst="textNoShape">
              <a:avLst/>
            </a:prstTxWarp>
            <a:spAutoFit/>
          </a:bodyPr>
          <a:lstStyle/>
          <a:p>
            <a:pPr>
              <a:spcBef>
                <a:spcPct val="50000"/>
              </a:spcBef>
            </a:pPr>
            <a:endParaRPr lang="en-US" sz="2000"/>
          </a:p>
        </p:txBody>
      </p:sp>
      <p:sp>
        <p:nvSpPr>
          <p:cNvPr id="168964" name="Text Box 5"/>
          <p:cNvSpPr txBox="1">
            <a:spLocks noChangeArrowheads="1"/>
          </p:cNvSpPr>
          <p:nvPr/>
        </p:nvSpPr>
        <p:spPr bwMode="auto">
          <a:xfrm>
            <a:off x="2438400" y="990600"/>
            <a:ext cx="3792538" cy="396875"/>
          </a:xfrm>
          <a:prstGeom prst="rect">
            <a:avLst/>
          </a:prstGeom>
          <a:noFill/>
          <a:ln w="9525">
            <a:noFill/>
            <a:miter lim="800000"/>
            <a:headEnd/>
            <a:tailEnd/>
          </a:ln>
        </p:spPr>
        <p:txBody>
          <a:bodyPr wrap="none">
            <a:prstTxWarp prst="textNoShape">
              <a:avLst/>
            </a:prstTxWarp>
            <a:spAutoFit/>
          </a:bodyPr>
          <a:lstStyle/>
          <a:p>
            <a:r>
              <a:rPr lang="en-US" sz="2000"/>
              <a:t>VDAVSTTRDCSDDDAVLALSS</a:t>
            </a:r>
          </a:p>
        </p:txBody>
      </p:sp>
      <p:sp>
        <p:nvSpPr>
          <p:cNvPr id="168965" name="Line 6"/>
          <p:cNvSpPr>
            <a:spLocks noChangeShapeType="1"/>
          </p:cNvSpPr>
          <p:nvPr/>
        </p:nvSpPr>
        <p:spPr bwMode="auto">
          <a:xfrm>
            <a:off x="4300538" y="1438275"/>
            <a:ext cx="0" cy="790575"/>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68966" name="Rectangle 7"/>
          <p:cNvSpPr>
            <a:spLocks noChangeArrowheads="1"/>
          </p:cNvSpPr>
          <p:nvPr/>
        </p:nvSpPr>
        <p:spPr bwMode="auto">
          <a:xfrm>
            <a:off x="3690938" y="2371725"/>
            <a:ext cx="1350962" cy="4381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a:r>
              <a:rPr lang="en-US" sz="2000"/>
              <a:t>Blastp</a:t>
            </a:r>
          </a:p>
        </p:txBody>
      </p:sp>
      <p:sp>
        <p:nvSpPr>
          <p:cNvPr id="168967" name="Line 8"/>
          <p:cNvSpPr>
            <a:spLocks noChangeShapeType="1"/>
          </p:cNvSpPr>
          <p:nvPr/>
        </p:nvSpPr>
        <p:spPr bwMode="auto">
          <a:xfrm>
            <a:off x="4300538" y="2965450"/>
            <a:ext cx="0" cy="511175"/>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68968" name="Text Box 9"/>
          <p:cNvSpPr txBox="1">
            <a:spLocks noChangeArrowheads="1"/>
          </p:cNvSpPr>
          <p:nvPr/>
        </p:nvSpPr>
        <p:spPr bwMode="auto">
          <a:xfrm>
            <a:off x="1225550" y="3651250"/>
            <a:ext cx="6897688" cy="400050"/>
          </a:xfrm>
          <a:prstGeom prst="rect">
            <a:avLst/>
          </a:prstGeom>
          <a:noFill/>
          <a:ln w="9525">
            <a:noFill/>
            <a:miter lim="800000"/>
            <a:headEnd/>
            <a:tailEnd/>
          </a:ln>
        </p:spPr>
        <p:txBody>
          <a:bodyPr wrap="none">
            <a:prstTxWarp prst="textNoShape">
              <a:avLst/>
            </a:prstTxWarp>
            <a:spAutoFit/>
          </a:bodyPr>
          <a:lstStyle/>
          <a:p>
            <a:r>
              <a:rPr lang="en-US" sz="2000"/>
              <a:t>Similaridades más altas son usadas para construir PSSM</a:t>
            </a:r>
          </a:p>
        </p:txBody>
      </p:sp>
      <p:sp>
        <p:nvSpPr>
          <p:cNvPr id="168969" name="Line 10"/>
          <p:cNvSpPr>
            <a:spLocks noChangeShapeType="1"/>
          </p:cNvSpPr>
          <p:nvPr/>
        </p:nvSpPr>
        <p:spPr bwMode="auto">
          <a:xfrm>
            <a:off x="4283075" y="4217988"/>
            <a:ext cx="0" cy="50165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68970" name="Rectangle 11"/>
          <p:cNvSpPr>
            <a:spLocks noChangeArrowheads="1"/>
          </p:cNvSpPr>
          <p:nvPr/>
        </p:nvSpPr>
        <p:spPr bwMode="auto">
          <a:xfrm>
            <a:off x="444500" y="5065713"/>
            <a:ext cx="8147050" cy="5603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a:r>
              <a:rPr lang="en-US" sz="2000" dirty="0"/>
              <a:t>PSSM </a:t>
            </a:r>
            <a:r>
              <a:rPr lang="en-US" sz="2000" dirty="0" err="1"/>
              <a:t>es</a:t>
            </a:r>
            <a:r>
              <a:rPr lang="en-US" sz="2000" dirty="0"/>
              <a:t> </a:t>
            </a:r>
            <a:r>
              <a:rPr lang="en-US" sz="2000" dirty="0" err="1"/>
              <a:t>usada</a:t>
            </a:r>
            <a:r>
              <a:rPr lang="en-US" sz="2000" dirty="0"/>
              <a:t> </a:t>
            </a:r>
            <a:r>
              <a:rPr lang="en-US" sz="2000" dirty="0" err="1"/>
              <a:t>como</a:t>
            </a:r>
            <a:r>
              <a:rPr lang="en-US" sz="2000" dirty="0"/>
              <a:t> </a:t>
            </a:r>
            <a:r>
              <a:rPr lang="en-US" sz="2000" dirty="0" err="1"/>
              <a:t>interrogante</a:t>
            </a:r>
            <a:r>
              <a:rPr lang="en-US" sz="2000" dirty="0"/>
              <a:t> ante </a:t>
            </a:r>
            <a:r>
              <a:rPr lang="en-US" sz="2000" dirty="0" err="1"/>
              <a:t>una</a:t>
            </a:r>
            <a:r>
              <a:rPr lang="en-US" sz="2000" dirty="0"/>
              <a:t> base de </a:t>
            </a:r>
            <a:r>
              <a:rPr lang="en-US" sz="2000" dirty="0" err="1"/>
              <a:t>datos</a:t>
            </a:r>
            <a:endParaRPr lang="en-US" sz="2000" dirty="0"/>
          </a:p>
          <a:p>
            <a:pPr algn="ctr"/>
            <a:r>
              <a:rPr lang="en-US" sz="2000" dirty="0"/>
              <a:t>(</a:t>
            </a:r>
            <a:r>
              <a:rPr lang="en-US" sz="2000" dirty="0" err="1"/>
              <a:t>variación</a:t>
            </a:r>
            <a:r>
              <a:rPr lang="en-US" sz="2000" dirty="0"/>
              <a:t> de blast)</a:t>
            </a:r>
          </a:p>
        </p:txBody>
      </p:sp>
      <p:sp>
        <p:nvSpPr>
          <p:cNvPr id="168971" name="Line 12"/>
          <p:cNvSpPr>
            <a:spLocks noChangeShapeType="1"/>
          </p:cNvSpPr>
          <p:nvPr/>
        </p:nvSpPr>
        <p:spPr bwMode="auto">
          <a:xfrm>
            <a:off x="4283075" y="5749925"/>
            <a:ext cx="0" cy="379413"/>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68972" name="Text Box 13"/>
          <p:cNvSpPr txBox="1">
            <a:spLocks noChangeArrowheads="1"/>
          </p:cNvSpPr>
          <p:nvPr/>
        </p:nvSpPr>
        <p:spPr bwMode="auto">
          <a:xfrm>
            <a:off x="1390650" y="6156325"/>
            <a:ext cx="6305550" cy="701675"/>
          </a:xfrm>
          <a:prstGeom prst="rect">
            <a:avLst/>
          </a:prstGeom>
          <a:noFill/>
          <a:ln w="9525">
            <a:noFill/>
            <a:miter lim="800000"/>
            <a:headEnd/>
            <a:tailEnd/>
          </a:ln>
        </p:spPr>
        <p:txBody>
          <a:bodyPr>
            <a:prstTxWarp prst="textNoShape">
              <a:avLst/>
            </a:prstTxWarp>
            <a:spAutoFit/>
          </a:bodyPr>
          <a:lstStyle/>
          <a:p>
            <a:pPr algn="ctr"/>
            <a:r>
              <a:rPr lang="en-US" sz="2000"/>
              <a:t>Iteraciones hasta que no se encuentre nada nuevo o se alcance el número determinado de iteraciones</a:t>
            </a:r>
          </a:p>
        </p:txBody>
      </p:sp>
      <p:sp>
        <p:nvSpPr>
          <p:cNvPr id="168973" name="Text Box 14"/>
          <p:cNvSpPr txBox="1">
            <a:spLocks noChangeArrowheads="1"/>
          </p:cNvSpPr>
          <p:nvPr/>
        </p:nvSpPr>
        <p:spPr bwMode="auto">
          <a:xfrm>
            <a:off x="5181600" y="2443163"/>
            <a:ext cx="1444625" cy="366712"/>
          </a:xfrm>
          <a:prstGeom prst="rect">
            <a:avLst/>
          </a:prstGeom>
          <a:noFill/>
          <a:ln w="9525">
            <a:noFill/>
            <a:miter lim="800000"/>
            <a:headEnd/>
            <a:tailEnd/>
          </a:ln>
        </p:spPr>
        <p:txBody>
          <a:bodyPr wrap="none">
            <a:prstTxWarp prst="textNoShape">
              <a:avLst/>
            </a:prstTxWarp>
            <a:spAutoFit/>
          </a:bodyPr>
          <a:lstStyle/>
          <a:p>
            <a:r>
              <a:rPr lang="es-MX"/>
              <a:t>BLOSUM62</a:t>
            </a:r>
            <a:endParaRPr lang="es-E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1092200"/>
            <a:ext cx="8280400" cy="5080000"/>
            <a:chOff x="0" y="790"/>
            <a:chExt cx="6480" cy="3200"/>
          </a:xfrm>
        </p:grpSpPr>
        <p:pic>
          <p:nvPicPr>
            <p:cNvPr id="169993" name="Picture 3"/>
            <p:cNvPicPr>
              <a:picLocks noChangeAspect="1" noChangeArrowheads="1"/>
            </p:cNvPicPr>
            <p:nvPr/>
          </p:nvPicPr>
          <p:blipFill>
            <a:blip r:embed="rId3"/>
            <a:srcRect l="958" t="10071" r="2875" b="6714"/>
            <a:stretch>
              <a:fillRect/>
            </a:stretch>
          </p:blipFill>
          <p:spPr bwMode="auto">
            <a:xfrm>
              <a:off x="0" y="790"/>
              <a:ext cx="6480" cy="3200"/>
            </a:xfrm>
            <a:prstGeom prst="rect">
              <a:avLst/>
            </a:prstGeom>
            <a:noFill/>
            <a:ln w="25400">
              <a:solidFill>
                <a:srgbClr val="FF6600"/>
              </a:solidFill>
              <a:miter lim="800000"/>
              <a:headEnd/>
              <a:tailEnd/>
            </a:ln>
          </p:spPr>
        </p:pic>
        <p:sp>
          <p:nvSpPr>
            <p:cNvPr id="169994" name="Text Box 4"/>
            <p:cNvSpPr txBox="1">
              <a:spLocks noChangeArrowheads="1"/>
            </p:cNvSpPr>
            <p:nvPr/>
          </p:nvSpPr>
          <p:spPr bwMode="auto">
            <a:xfrm>
              <a:off x="912" y="1116"/>
              <a:ext cx="5221" cy="862"/>
            </a:xfrm>
            <a:prstGeom prst="rect">
              <a:avLst/>
            </a:prstGeom>
            <a:noFill/>
            <a:ln w="25400">
              <a:noFill/>
              <a:miter lim="800000"/>
              <a:headEnd/>
              <a:tailEnd/>
            </a:ln>
          </p:spPr>
          <p:txBody>
            <a:bodyPr wrap="none" anchor="ctr">
              <a:prstTxWarp prst="textNoShape">
                <a:avLst/>
              </a:prstTxWarp>
              <a:spAutoFit/>
            </a:bodyPr>
            <a:lstStyle/>
            <a:p>
              <a:pPr eaLnBrk="0" hangingPunct="0"/>
              <a:r>
                <a:rPr lang="en-US" sz="1400" b="1">
                  <a:solidFill>
                    <a:srgbClr val="000000"/>
                  </a:solidFill>
                  <a:latin typeface="Courier New" charset="0"/>
                </a:rPr>
                <a:t>&gt;gi|113340|sp|P03958|ADA_MOUSE ADENOSINE DEAMINASE (ADENOSINE</a:t>
              </a:r>
            </a:p>
            <a:p>
              <a:pPr eaLnBrk="0" hangingPunct="0"/>
              <a:r>
                <a:rPr lang="en-US" sz="1400" b="1">
                  <a:solidFill>
                    <a:srgbClr val="000000"/>
                  </a:solidFill>
                  <a:latin typeface="Courier New" charset="0"/>
                </a:rPr>
                <a:t>MAQTPAFNKPKVELHVHLDGAIKPETILYFGKKRGIALPADTVEELRNIIGMDKPLSLPGF</a:t>
              </a:r>
            </a:p>
            <a:p>
              <a:pPr eaLnBrk="0" hangingPunct="0"/>
              <a:r>
                <a:rPr lang="en-US" sz="1400" b="1">
                  <a:solidFill>
                    <a:srgbClr val="000000"/>
                  </a:solidFill>
                  <a:latin typeface="Courier New" charset="0"/>
                </a:rPr>
                <a:t>VIAGCREAIKRIAYEFVEMKAKEGVVYVEVRYSPHLLANSKVDPMPWNQTEGDVTPDDVVD</a:t>
              </a:r>
            </a:p>
            <a:p>
              <a:pPr eaLnBrk="0" hangingPunct="0"/>
              <a:r>
                <a:rPr lang="en-US" sz="1400" b="1">
                  <a:solidFill>
                    <a:srgbClr val="000000"/>
                  </a:solidFill>
                  <a:latin typeface="Courier New" charset="0"/>
                </a:rPr>
                <a:t>EQAFGIKVRSILCCMRHQPSWSLEVLELCKKYNQKTVVAMDLAGDETIEGSSLFPGHVEAY</a:t>
              </a:r>
            </a:p>
            <a:p>
              <a:pPr eaLnBrk="0" hangingPunct="0"/>
              <a:r>
                <a:rPr lang="en-US" sz="1400" b="1">
                  <a:solidFill>
                    <a:srgbClr val="000000"/>
                  </a:solidFill>
                  <a:latin typeface="Courier New" charset="0"/>
                </a:rPr>
                <a:t>RTVHAGEVGSPEVVREAVDILKTERVGHGYHTIEDEALYNRLLKENMHFEVCPWSSYLTGA</a:t>
              </a:r>
            </a:p>
            <a:p>
              <a:pPr eaLnBrk="0" hangingPunct="0"/>
              <a:r>
                <a:rPr lang="en-US" sz="1400" b="1">
                  <a:solidFill>
                    <a:srgbClr val="000000"/>
                  </a:solidFill>
                  <a:latin typeface="Courier New" charset="0"/>
                </a:rPr>
                <a:t>VRFKNDKANYSLNTDDPLIFKSTLDTDYQMTKKDMGFTEEEFKRLNINAAKSSFLPEEEKK</a:t>
              </a:r>
            </a:p>
          </p:txBody>
        </p:sp>
      </p:grpSp>
      <p:pic>
        <p:nvPicPr>
          <p:cNvPr id="104453" name="Picture 5"/>
          <p:cNvPicPr>
            <a:picLocks noGrp="1" noChangeAspect="1" noChangeArrowheads="1"/>
          </p:cNvPicPr>
          <p:nvPr>
            <p:ph idx="1"/>
          </p:nvPr>
        </p:nvPicPr>
        <p:blipFill>
          <a:blip r:embed="rId4"/>
          <a:srcRect l="1543" t="13127" r="5042" b="3053"/>
          <a:stretch>
            <a:fillRect/>
          </a:stretch>
        </p:blipFill>
        <p:spPr>
          <a:xfrm>
            <a:off x="2057400" y="1555750"/>
            <a:ext cx="6781800" cy="4616450"/>
          </a:xfrm>
          <a:noFill/>
          <a:ln cap="flat">
            <a:solidFill>
              <a:srgbClr val="FF3300"/>
            </a:solidFill>
          </a:ln>
        </p:spPr>
      </p:pic>
      <p:sp>
        <p:nvSpPr>
          <p:cNvPr id="169988" name="Rectangle 6"/>
          <p:cNvSpPr>
            <a:spLocks noGrp="1" noChangeArrowheads="1"/>
          </p:cNvSpPr>
          <p:nvPr>
            <p:ph type="title"/>
          </p:nvPr>
        </p:nvSpPr>
        <p:spPr>
          <a:xfrm>
            <a:off x="2922588" y="-41275"/>
            <a:ext cx="3216275" cy="1143000"/>
          </a:xfrm>
        </p:spPr>
        <p:txBody>
          <a:bodyPr/>
          <a:lstStyle/>
          <a:p>
            <a:pPr eaLnBrk="1" hangingPunct="1"/>
            <a:r>
              <a:rPr lang="en-US" sz="4000">
                <a:latin typeface="Comic Sans MS" charset="0"/>
                <a:ea typeface="ＭＳ Ｐゴシック" charset="-128"/>
                <a:cs typeface="ＭＳ Ｐゴシック" charset="-128"/>
              </a:rPr>
              <a:t>PSI-BLAST</a:t>
            </a:r>
          </a:p>
        </p:txBody>
      </p:sp>
      <p:sp>
        <p:nvSpPr>
          <p:cNvPr id="104455" name="AutoShape 7"/>
          <p:cNvSpPr>
            <a:spLocks noChangeArrowheads="1"/>
          </p:cNvSpPr>
          <p:nvPr/>
        </p:nvSpPr>
        <p:spPr bwMode="auto">
          <a:xfrm>
            <a:off x="1473200" y="5805488"/>
            <a:ext cx="431800" cy="976312"/>
          </a:xfrm>
          <a:prstGeom prst="upArrow">
            <a:avLst>
              <a:gd name="adj1" fmla="val 50000"/>
              <a:gd name="adj2" fmla="val 56526"/>
            </a:avLst>
          </a:prstGeom>
          <a:solidFill>
            <a:srgbClr val="0000FF"/>
          </a:solidFill>
          <a:ln w="25400">
            <a:solidFill>
              <a:schemeClr val="tx1"/>
            </a:solidFill>
            <a:miter lim="800000"/>
            <a:headEnd/>
            <a:tailEnd/>
          </a:ln>
        </p:spPr>
        <p:txBody>
          <a:bodyPr wrap="none" anchor="ctr">
            <a:prstTxWarp prst="textNoShape">
              <a:avLst/>
            </a:prstTxWarp>
            <a:spAutoFit/>
          </a:bodyPr>
          <a:lstStyle/>
          <a:p>
            <a:endParaRPr lang="en-US"/>
          </a:p>
        </p:txBody>
      </p:sp>
      <p:sp>
        <p:nvSpPr>
          <p:cNvPr id="104456" name="Oval 8"/>
          <p:cNvSpPr>
            <a:spLocks noChangeArrowheads="1"/>
          </p:cNvSpPr>
          <p:nvPr/>
        </p:nvSpPr>
        <p:spPr bwMode="auto">
          <a:xfrm>
            <a:off x="1930400" y="3429000"/>
            <a:ext cx="1287463" cy="6858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104457" name="Oval 9"/>
          <p:cNvSpPr>
            <a:spLocks noChangeArrowheads="1"/>
          </p:cNvSpPr>
          <p:nvPr/>
        </p:nvSpPr>
        <p:spPr bwMode="auto">
          <a:xfrm>
            <a:off x="3489325" y="3276600"/>
            <a:ext cx="2573338" cy="9144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104458" name="AutoShape 10"/>
          <p:cNvSpPr>
            <a:spLocks noChangeArrowheads="1"/>
          </p:cNvSpPr>
          <p:nvPr/>
        </p:nvSpPr>
        <p:spPr bwMode="auto">
          <a:xfrm>
            <a:off x="930275" y="4343400"/>
            <a:ext cx="4256088" cy="406400"/>
          </a:xfrm>
          <a:prstGeom prst="wedgeRectCallout">
            <a:avLst>
              <a:gd name="adj1" fmla="val 35222"/>
              <a:gd name="adj2" fmla="val -113282"/>
            </a:avLst>
          </a:prstGeom>
          <a:solidFill>
            <a:srgbClr val="FFFFCC"/>
          </a:solidFill>
          <a:ln w="9525">
            <a:solidFill>
              <a:schemeClr val="tx1"/>
            </a:solidFill>
            <a:miter lim="800000"/>
            <a:headEnd/>
            <a:tailEnd/>
          </a:ln>
        </p:spPr>
        <p:txBody>
          <a:bodyPr wrap="none" anchor="ctr">
            <a:prstTxWarp prst="textNoShape">
              <a:avLst/>
            </a:prstTxWarp>
            <a:spAutoFit/>
          </a:bodyPr>
          <a:lstStyle/>
          <a:p>
            <a:pPr algn="ctr" eaLnBrk="0" hangingPunct="0">
              <a:spcBef>
                <a:spcPct val="20000"/>
              </a:spcBef>
            </a:pPr>
            <a:r>
              <a:rPr lang="en-US" sz="2000">
                <a:latin typeface="Arial" charset="0"/>
              </a:rPr>
              <a:t>Umbral de corte e value para PSSM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dissolve">
                                      <p:cBhvr>
                                        <p:cTn id="7" dur="500"/>
                                        <p:tgtEl>
                                          <p:spTgt spid="104453"/>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04456"/>
                                        </p:tgtEl>
                                        <p:attrNameLst>
                                          <p:attrName>style.visibility</p:attrName>
                                        </p:attrNameLst>
                                      </p:cBhvr>
                                      <p:to>
                                        <p:strVal val="visible"/>
                                      </p:to>
                                    </p:set>
                                    <p:anim calcmode="lin" valueType="num">
                                      <p:cBhvr>
                                        <p:cTn id="11" dur="1000" fill="hold"/>
                                        <p:tgtEl>
                                          <p:spTgt spid="104456"/>
                                        </p:tgtEl>
                                        <p:attrNameLst>
                                          <p:attrName>ppt_w</p:attrName>
                                        </p:attrNameLst>
                                      </p:cBhvr>
                                      <p:tavLst>
                                        <p:tav tm="0">
                                          <p:val>
                                            <p:fltVal val="0"/>
                                          </p:val>
                                        </p:tav>
                                        <p:tav tm="100000">
                                          <p:val>
                                            <p:strVal val="#ppt_w"/>
                                          </p:val>
                                        </p:tav>
                                      </p:tavLst>
                                    </p:anim>
                                    <p:anim calcmode="lin" valueType="num">
                                      <p:cBhvr>
                                        <p:cTn id="12" dur="1000" fill="hold"/>
                                        <p:tgtEl>
                                          <p:spTgt spid="104456"/>
                                        </p:tgtEl>
                                        <p:attrNameLst>
                                          <p:attrName>ppt_h</p:attrName>
                                        </p:attrNameLst>
                                      </p:cBhvr>
                                      <p:tavLst>
                                        <p:tav tm="0">
                                          <p:val>
                                            <p:fltVal val="0"/>
                                          </p:val>
                                        </p:tav>
                                        <p:tav tm="100000">
                                          <p:val>
                                            <p:strVal val="#ppt_h"/>
                                          </p:val>
                                        </p:tav>
                                      </p:tavLst>
                                    </p:anim>
                                    <p:anim calcmode="lin" valueType="num">
                                      <p:cBhvr>
                                        <p:cTn id="13" dur="1000" fill="hold"/>
                                        <p:tgtEl>
                                          <p:spTgt spid="10445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04456"/>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5" presetClass="entr" presetSubtype="0" fill="hold" grpId="0" nodeType="afterEffect">
                                  <p:stCondLst>
                                    <p:cond delay="0"/>
                                  </p:stCondLst>
                                  <p:childTnLst>
                                    <p:set>
                                      <p:cBhvr>
                                        <p:cTn id="17" dur="1" fill="hold">
                                          <p:stCondLst>
                                            <p:cond delay="0"/>
                                          </p:stCondLst>
                                        </p:cTn>
                                        <p:tgtEl>
                                          <p:spTgt spid="104457"/>
                                        </p:tgtEl>
                                        <p:attrNameLst>
                                          <p:attrName>style.visibility</p:attrName>
                                        </p:attrNameLst>
                                      </p:cBhvr>
                                      <p:to>
                                        <p:strVal val="visible"/>
                                      </p:to>
                                    </p:set>
                                    <p:anim calcmode="lin" valueType="num">
                                      <p:cBhvr>
                                        <p:cTn id="18" dur="1000" fill="hold"/>
                                        <p:tgtEl>
                                          <p:spTgt spid="104457"/>
                                        </p:tgtEl>
                                        <p:attrNameLst>
                                          <p:attrName>ppt_w</p:attrName>
                                        </p:attrNameLst>
                                      </p:cBhvr>
                                      <p:tavLst>
                                        <p:tav tm="0">
                                          <p:val>
                                            <p:fltVal val="0"/>
                                          </p:val>
                                        </p:tav>
                                        <p:tav tm="100000">
                                          <p:val>
                                            <p:strVal val="#ppt_w"/>
                                          </p:val>
                                        </p:tav>
                                      </p:tavLst>
                                    </p:anim>
                                    <p:anim calcmode="lin" valueType="num">
                                      <p:cBhvr>
                                        <p:cTn id="19" dur="1000" fill="hold"/>
                                        <p:tgtEl>
                                          <p:spTgt spid="104457"/>
                                        </p:tgtEl>
                                        <p:attrNameLst>
                                          <p:attrName>ppt_h</p:attrName>
                                        </p:attrNameLst>
                                      </p:cBhvr>
                                      <p:tavLst>
                                        <p:tav tm="0">
                                          <p:val>
                                            <p:fltVal val="0"/>
                                          </p:val>
                                        </p:tav>
                                        <p:tav tm="100000">
                                          <p:val>
                                            <p:strVal val="#ppt_h"/>
                                          </p:val>
                                        </p:tav>
                                      </p:tavLst>
                                    </p:anim>
                                    <p:anim calcmode="lin" valueType="num">
                                      <p:cBhvr>
                                        <p:cTn id="20" dur="1000" fill="hold"/>
                                        <p:tgtEl>
                                          <p:spTgt spid="10445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04457"/>
                                        </p:tgtEl>
                                        <p:attrNameLst>
                                          <p:attrName>ppt_y</p:attrName>
                                        </p:attrNameLst>
                                      </p:cBhvr>
                                      <p:tavLst>
                                        <p:tav tm="0" fmla="#ppt_y+(sin(-2*pi*(1-$))*-#ppt_x+cos(-2*pi*(1-$))*(1-#ppt_y))*(1-$)">
                                          <p:val>
                                            <p:fltVal val="0"/>
                                          </p:val>
                                        </p:tav>
                                        <p:tav tm="100000">
                                          <p:val>
                                            <p:fltVal val="1"/>
                                          </p:val>
                                        </p:tav>
                                      </p:tavLst>
                                    </p:anim>
                                  </p:childTnLst>
                                </p:cTn>
                              </p:par>
                              <p:par>
                                <p:cTn id="22" presetID="1" presetClass="entr" presetSubtype="0" fill="hold" grpId="0" nodeType="withEffect">
                                  <p:stCondLst>
                                    <p:cond delay="0"/>
                                  </p:stCondLst>
                                  <p:childTnLst>
                                    <p:set>
                                      <p:cBhvr>
                                        <p:cTn id="23" dur="1" fill="hold">
                                          <p:stCondLst>
                                            <p:cond delay="499"/>
                                          </p:stCondLst>
                                        </p:cTn>
                                        <p:tgtEl>
                                          <p:spTgt spid="1044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grpId="0" nodeType="clickEffect">
                                  <p:stCondLst>
                                    <p:cond delay="0"/>
                                  </p:stCondLst>
                                  <p:childTnLst>
                                    <p:set>
                                      <p:cBhvr>
                                        <p:cTn id="27" dur="1" fill="hold">
                                          <p:stCondLst>
                                            <p:cond delay="0"/>
                                          </p:stCondLst>
                                        </p:cTn>
                                        <p:tgtEl>
                                          <p:spTgt spid="104455"/>
                                        </p:tgtEl>
                                        <p:attrNameLst>
                                          <p:attrName>style.visibility</p:attrName>
                                        </p:attrNameLst>
                                      </p:cBhvr>
                                      <p:to>
                                        <p:strVal val="visible"/>
                                      </p:to>
                                    </p:set>
                                    <p:anim calcmode="lin" valueType="num">
                                      <p:cBhvr>
                                        <p:cTn id="28" dur="500" fill="hold"/>
                                        <p:tgtEl>
                                          <p:spTgt spid="104455"/>
                                        </p:tgtEl>
                                        <p:attrNameLst>
                                          <p:attrName>ppt_x</p:attrName>
                                        </p:attrNameLst>
                                      </p:cBhvr>
                                      <p:tavLst>
                                        <p:tav tm="0">
                                          <p:val>
                                            <p:strVal val="#ppt_x"/>
                                          </p:val>
                                        </p:tav>
                                        <p:tav tm="100000">
                                          <p:val>
                                            <p:strVal val="#ppt_x"/>
                                          </p:val>
                                        </p:tav>
                                      </p:tavLst>
                                    </p:anim>
                                    <p:anim calcmode="lin" valueType="num">
                                      <p:cBhvr>
                                        <p:cTn id="29" dur="500" fill="hold"/>
                                        <p:tgtEl>
                                          <p:spTgt spid="104455"/>
                                        </p:tgtEl>
                                        <p:attrNameLst>
                                          <p:attrName>ppt_y</p:attrName>
                                        </p:attrNameLst>
                                      </p:cBhvr>
                                      <p:tavLst>
                                        <p:tav tm="0">
                                          <p:val>
                                            <p:strVal val="#ppt_y+#ppt_h/2"/>
                                          </p:val>
                                        </p:tav>
                                        <p:tav tm="100000">
                                          <p:val>
                                            <p:strVal val="#ppt_y"/>
                                          </p:val>
                                        </p:tav>
                                      </p:tavLst>
                                    </p:anim>
                                    <p:anim calcmode="lin" valueType="num">
                                      <p:cBhvr>
                                        <p:cTn id="30" dur="500" fill="hold"/>
                                        <p:tgtEl>
                                          <p:spTgt spid="104455"/>
                                        </p:tgtEl>
                                        <p:attrNameLst>
                                          <p:attrName>ppt_w</p:attrName>
                                        </p:attrNameLst>
                                      </p:cBhvr>
                                      <p:tavLst>
                                        <p:tav tm="0">
                                          <p:val>
                                            <p:strVal val="#ppt_w"/>
                                          </p:val>
                                        </p:tav>
                                        <p:tav tm="100000">
                                          <p:val>
                                            <p:strVal val="#ppt_w"/>
                                          </p:val>
                                        </p:tav>
                                      </p:tavLst>
                                    </p:anim>
                                    <p:anim calcmode="lin" valueType="num">
                                      <p:cBhvr>
                                        <p:cTn id="31" dur="500" fill="hold"/>
                                        <p:tgtEl>
                                          <p:spTgt spid="1044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p:bldP spid="104456" grpId="0" animBg="1"/>
      <p:bldP spid="104457" grpId="0" animBg="1"/>
      <p:bldP spid="104458" grpId="0" animBg="1"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885825" y="152400"/>
            <a:ext cx="7370763" cy="641350"/>
          </a:xfrm>
        </p:spPr>
        <p:txBody>
          <a:bodyPr/>
          <a:lstStyle/>
          <a:p>
            <a:pPr eaLnBrk="1" hangingPunct="1"/>
            <a:r>
              <a:rPr lang="en-US" sz="3200">
                <a:latin typeface="Comic Sans MS" charset="0"/>
                <a:ea typeface="ＭＳ Ｐゴシック" charset="-128"/>
                <a:cs typeface="ＭＳ Ｐゴシック" charset="-128"/>
              </a:rPr>
              <a:t>PSI RESULTADOS: BLAST inicial</a:t>
            </a:r>
          </a:p>
        </p:txBody>
      </p:sp>
      <p:pic>
        <p:nvPicPr>
          <p:cNvPr id="172035" name="Picture 3"/>
          <p:cNvPicPr>
            <a:picLocks noChangeAspect="1" noChangeArrowheads="1"/>
          </p:cNvPicPr>
          <p:nvPr/>
        </p:nvPicPr>
        <p:blipFill>
          <a:blip r:embed="rId3"/>
          <a:srcRect l="1199" t="16080" r="8400" b="20905"/>
          <a:stretch>
            <a:fillRect/>
          </a:stretch>
        </p:blipFill>
        <p:spPr bwMode="auto">
          <a:xfrm>
            <a:off x="322263" y="1450975"/>
            <a:ext cx="8293100" cy="4854575"/>
          </a:xfrm>
          <a:prstGeom prst="rect">
            <a:avLst/>
          </a:prstGeom>
          <a:noFill/>
          <a:ln w="25400">
            <a:solidFill>
              <a:srgbClr val="000000"/>
            </a:solidFill>
            <a:miter lim="800000"/>
            <a:headEnd/>
            <a:tailEnd/>
          </a:ln>
        </p:spPr>
      </p:pic>
      <p:sp>
        <p:nvSpPr>
          <p:cNvPr id="106500" name="AutoShape 4"/>
          <p:cNvSpPr>
            <a:spLocks noChangeArrowheads="1"/>
          </p:cNvSpPr>
          <p:nvPr/>
        </p:nvSpPr>
        <p:spPr bwMode="auto">
          <a:xfrm>
            <a:off x="1897063" y="4724400"/>
            <a:ext cx="431800" cy="976313"/>
          </a:xfrm>
          <a:prstGeom prst="upArrow">
            <a:avLst>
              <a:gd name="adj1" fmla="val 50000"/>
              <a:gd name="adj2" fmla="val 56526"/>
            </a:avLst>
          </a:prstGeom>
          <a:solidFill>
            <a:schemeClr val="accent2"/>
          </a:solidFill>
          <a:ln w="25400">
            <a:solidFill>
              <a:schemeClr val="tx1"/>
            </a:solidFill>
            <a:miter lim="800000"/>
            <a:headEnd/>
            <a:tailEnd/>
          </a:ln>
        </p:spPr>
        <p:txBody>
          <a:bodyPr wrap="none" anchor="ctr">
            <a:prstTxWarp prst="textNoShape">
              <a:avLst/>
            </a:prstTxWarp>
            <a:spAutoFit/>
          </a:bodyPr>
          <a:lstStyle/>
          <a:p>
            <a:endParaRPr lang="en-US"/>
          </a:p>
        </p:txBody>
      </p:sp>
      <p:sp>
        <p:nvSpPr>
          <p:cNvPr id="172037" name="Text Box 5"/>
          <p:cNvSpPr txBox="1">
            <a:spLocks noChangeArrowheads="1"/>
          </p:cNvSpPr>
          <p:nvPr/>
        </p:nvSpPr>
        <p:spPr bwMode="auto">
          <a:xfrm>
            <a:off x="4094163" y="5908675"/>
            <a:ext cx="4656137" cy="376238"/>
          </a:xfrm>
          <a:prstGeom prst="rect">
            <a:avLst/>
          </a:prstGeom>
          <a:noFill/>
          <a:ln w="9525">
            <a:solidFill>
              <a:schemeClr val="tx1"/>
            </a:solidFill>
            <a:miter lim="800000"/>
            <a:headEnd/>
            <a:tailEnd/>
          </a:ln>
        </p:spPr>
        <p:txBody>
          <a:bodyPr wrap="none">
            <a:prstTxWarp prst="textNoShape">
              <a:avLst/>
            </a:prstTxWarp>
            <a:spAutoFit/>
          </a:bodyPr>
          <a:lstStyle/>
          <a:p>
            <a:pPr algn="ctr" eaLnBrk="0" hangingPunct="0">
              <a:spcBef>
                <a:spcPct val="20000"/>
              </a:spcBef>
            </a:pPr>
            <a:r>
              <a:rPr lang="en-US">
                <a:solidFill>
                  <a:srgbClr val="000000"/>
                </a:solidFill>
              </a:rPr>
              <a:t>Igual que con un BLAST proteina-proteina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p:cTn id="7" dur="500" fill="hold"/>
                                        <p:tgtEl>
                                          <p:spTgt spid="106500"/>
                                        </p:tgtEl>
                                        <p:attrNameLst>
                                          <p:attrName>ppt_x</p:attrName>
                                        </p:attrNameLst>
                                      </p:cBhvr>
                                      <p:tavLst>
                                        <p:tav tm="0">
                                          <p:val>
                                            <p:strVal val="#ppt_x"/>
                                          </p:val>
                                        </p:tav>
                                        <p:tav tm="100000">
                                          <p:val>
                                            <p:strVal val="#ppt_x"/>
                                          </p:val>
                                        </p:tav>
                                      </p:tavLst>
                                    </p:anim>
                                    <p:anim calcmode="lin" valueType="num">
                                      <p:cBhvr>
                                        <p:cTn id="8" dur="500" fill="hold"/>
                                        <p:tgtEl>
                                          <p:spTgt spid="106500"/>
                                        </p:tgtEl>
                                        <p:attrNameLst>
                                          <p:attrName>ppt_y</p:attrName>
                                        </p:attrNameLst>
                                      </p:cBhvr>
                                      <p:tavLst>
                                        <p:tav tm="0">
                                          <p:val>
                                            <p:strVal val="#ppt_y+#ppt_h/2"/>
                                          </p:val>
                                        </p:tav>
                                        <p:tav tm="100000">
                                          <p:val>
                                            <p:strVal val="#ppt_y"/>
                                          </p:val>
                                        </p:tav>
                                      </p:tavLst>
                                    </p:anim>
                                    <p:anim calcmode="lin" valueType="num">
                                      <p:cBhvr>
                                        <p:cTn id="9" dur="500" fill="hold"/>
                                        <p:tgtEl>
                                          <p:spTgt spid="106500"/>
                                        </p:tgtEl>
                                        <p:attrNameLst>
                                          <p:attrName>ppt_w</p:attrName>
                                        </p:attrNameLst>
                                      </p:cBhvr>
                                      <p:tavLst>
                                        <p:tav tm="0">
                                          <p:val>
                                            <p:strVal val="#ppt_w"/>
                                          </p:val>
                                        </p:tav>
                                        <p:tav tm="100000">
                                          <p:val>
                                            <p:strVal val="#ppt_w"/>
                                          </p:val>
                                        </p:tav>
                                      </p:tavLst>
                                    </p:anim>
                                    <p:anim calcmode="lin" valueType="num">
                                      <p:cBhvr>
                                        <p:cTn id="10" dur="500" fill="hold"/>
                                        <p:tgtEl>
                                          <p:spTgt spid="1065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3"/>
          <a:srcRect l="1199" t="16080" r="7201" b="11256"/>
          <a:stretch>
            <a:fillRect/>
          </a:stretch>
        </p:blipFill>
        <p:spPr bwMode="auto">
          <a:xfrm>
            <a:off x="241300" y="1209675"/>
            <a:ext cx="8140700" cy="5419725"/>
          </a:xfrm>
          <a:prstGeom prst="rect">
            <a:avLst/>
          </a:prstGeom>
          <a:noFill/>
          <a:ln w="25400">
            <a:solidFill>
              <a:srgbClr val="000000"/>
            </a:solidFill>
            <a:miter lim="800000"/>
            <a:headEnd/>
            <a:tailEnd/>
          </a:ln>
        </p:spPr>
      </p:pic>
      <p:sp>
        <p:nvSpPr>
          <p:cNvPr id="174083" name="Rectangle 3"/>
          <p:cNvSpPr>
            <a:spLocks noGrp="1" noChangeArrowheads="1"/>
          </p:cNvSpPr>
          <p:nvPr>
            <p:ph type="title"/>
          </p:nvPr>
        </p:nvSpPr>
        <p:spPr>
          <a:xfrm>
            <a:off x="1933575" y="-19050"/>
            <a:ext cx="5276850" cy="1143000"/>
          </a:xfrm>
        </p:spPr>
        <p:txBody>
          <a:bodyPr/>
          <a:lstStyle/>
          <a:p>
            <a:pPr eaLnBrk="1" hangingPunct="1"/>
            <a:r>
              <a:rPr lang="en-US" sz="3200">
                <a:latin typeface="Comic Sans MS" charset="0"/>
                <a:ea typeface="ＭＳ Ｐゴシック" charset="-128"/>
                <a:cs typeface="ＭＳ Ｐゴシック" charset="-128"/>
              </a:rPr>
              <a:t>Primera búsqueda PSSM </a:t>
            </a:r>
          </a:p>
        </p:txBody>
      </p:sp>
      <p:sp>
        <p:nvSpPr>
          <p:cNvPr id="174084" name="Rectangle 4"/>
          <p:cNvSpPr>
            <a:spLocks noChangeArrowheads="1"/>
          </p:cNvSpPr>
          <p:nvPr/>
        </p:nvSpPr>
        <p:spPr bwMode="auto">
          <a:xfrm>
            <a:off x="474663" y="3849688"/>
            <a:ext cx="8202612" cy="2322512"/>
          </a:xfrm>
          <a:prstGeom prst="rect">
            <a:avLst/>
          </a:prstGeom>
          <a:noFill/>
          <a:ln w="25400">
            <a:solidFill>
              <a:srgbClr val="FF0000"/>
            </a:solidFill>
            <a:miter lim="800000"/>
            <a:headEnd/>
            <a:tailEnd/>
          </a:ln>
        </p:spPr>
        <p:txBody>
          <a:bodyPr anchor="ctr">
            <a:prstTxWarp prst="textNoShape">
              <a:avLst/>
            </a:prstTxWarp>
            <a:spAutoFit/>
          </a:bodyPr>
          <a:lstStyle/>
          <a:p>
            <a:endParaRPr lang="en-US"/>
          </a:p>
        </p:txBody>
      </p:sp>
      <p:sp>
        <p:nvSpPr>
          <p:cNvPr id="174085" name="AutoShape 5"/>
          <p:cNvSpPr>
            <a:spLocks noChangeArrowheads="1"/>
          </p:cNvSpPr>
          <p:nvPr/>
        </p:nvSpPr>
        <p:spPr bwMode="auto">
          <a:xfrm>
            <a:off x="441325" y="2544763"/>
            <a:ext cx="8259763" cy="593725"/>
          </a:xfrm>
          <a:prstGeom prst="wedgeRectCallout">
            <a:avLst>
              <a:gd name="adj1" fmla="val 3875"/>
              <a:gd name="adj2" fmla="val 255000"/>
            </a:avLst>
          </a:prstGeom>
          <a:solidFill>
            <a:schemeClr val="bg1"/>
          </a:solidFill>
          <a:ln w="12700">
            <a:solidFill>
              <a:srgbClr val="000000"/>
            </a:solidFill>
            <a:miter lim="800000"/>
            <a:headEnd/>
            <a:tailEnd/>
          </a:ln>
        </p:spPr>
        <p:txBody>
          <a:bodyPr anchor="ctr">
            <a:prstTxWarp prst="textNoShape">
              <a:avLst/>
            </a:prstTxWarp>
            <a:spAutoFit/>
          </a:bodyPr>
          <a:lstStyle/>
          <a:p>
            <a:pPr algn="ctr" eaLnBrk="0" hangingPunct="0"/>
            <a:r>
              <a:rPr lang="en-US" sz="1600" b="1">
                <a:solidFill>
                  <a:schemeClr val="tx2"/>
                </a:solidFill>
              </a:rPr>
              <a:t>Otras enzimas del metabolismo de la purina que no se encuentran con un BLAST normal</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3"/>
          <a:srcRect l="1199" t="9648" r="4800" b="14471"/>
          <a:stretch>
            <a:fillRect/>
          </a:stretch>
        </p:blipFill>
        <p:spPr bwMode="auto">
          <a:xfrm>
            <a:off x="474663" y="1030288"/>
            <a:ext cx="8212137" cy="5565775"/>
          </a:xfrm>
          <a:prstGeom prst="rect">
            <a:avLst/>
          </a:prstGeom>
          <a:noFill/>
          <a:ln w="25400">
            <a:noFill/>
            <a:miter lim="800000"/>
            <a:headEnd/>
            <a:tailEnd/>
          </a:ln>
        </p:spPr>
      </p:pic>
      <p:sp>
        <p:nvSpPr>
          <p:cNvPr id="176131" name="Rectangle 3"/>
          <p:cNvSpPr>
            <a:spLocks noGrp="1" noChangeArrowheads="1"/>
          </p:cNvSpPr>
          <p:nvPr>
            <p:ph type="title"/>
          </p:nvPr>
        </p:nvSpPr>
        <p:spPr>
          <a:xfrm>
            <a:off x="500063" y="136525"/>
            <a:ext cx="8034337" cy="641350"/>
          </a:xfrm>
        </p:spPr>
        <p:txBody>
          <a:bodyPr>
            <a:normAutofit fontScale="90000"/>
          </a:bodyPr>
          <a:lstStyle/>
          <a:p>
            <a:pPr eaLnBrk="1" hangingPunct="1"/>
            <a:r>
              <a:rPr lang="en-US" sz="3200">
                <a:latin typeface="Comic Sans MS" charset="0"/>
                <a:ea typeface="ＭＳ Ｐゴシック" charset="-128"/>
                <a:cs typeface="ＭＳ Ｐゴシック" charset="-128"/>
              </a:rPr>
              <a:t>Tercera búsqueda PSSM Search: convergencia</a:t>
            </a:r>
          </a:p>
        </p:txBody>
      </p:sp>
      <p:pic>
        <p:nvPicPr>
          <p:cNvPr id="176132" name="Picture 4"/>
          <p:cNvPicPr>
            <a:picLocks noChangeAspect="1" noChangeArrowheads="1"/>
          </p:cNvPicPr>
          <p:nvPr/>
        </p:nvPicPr>
        <p:blipFill>
          <a:blip r:embed="rId4"/>
          <a:srcRect l="1263" t="53833" r="3790" b="17944"/>
          <a:stretch>
            <a:fillRect/>
          </a:stretch>
        </p:blipFill>
        <p:spPr bwMode="auto">
          <a:xfrm>
            <a:off x="671513" y="5051425"/>
            <a:ext cx="8094662" cy="341313"/>
          </a:xfrm>
          <a:prstGeom prst="rect">
            <a:avLst/>
          </a:prstGeom>
          <a:noFill/>
          <a:ln w="31750">
            <a:solidFill>
              <a:srgbClr val="333333"/>
            </a:solidFill>
            <a:miter lim="800000"/>
            <a:headEnd/>
            <a:tailEnd/>
          </a:ln>
        </p:spPr>
      </p:pic>
      <p:sp>
        <p:nvSpPr>
          <p:cNvPr id="110597" name="AutoShape 5"/>
          <p:cNvSpPr>
            <a:spLocks noChangeArrowheads="1"/>
          </p:cNvSpPr>
          <p:nvPr/>
        </p:nvSpPr>
        <p:spPr bwMode="auto">
          <a:xfrm>
            <a:off x="4643438" y="2614613"/>
            <a:ext cx="2824162" cy="1323975"/>
          </a:xfrm>
          <a:prstGeom prst="wedgeRectCallout">
            <a:avLst>
              <a:gd name="adj1" fmla="val 15319"/>
              <a:gd name="adj2" fmla="val 124579"/>
            </a:avLst>
          </a:prstGeom>
          <a:solidFill>
            <a:srgbClr val="FFFFCC"/>
          </a:solidFill>
          <a:ln w="12700">
            <a:solidFill>
              <a:schemeClr val="tx2"/>
            </a:solidFill>
            <a:miter lim="800000"/>
            <a:headEnd/>
            <a:tailEnd/>
          </a:ln>
        </p:spPr>
        <p:txBody>
          <a:bodyPr anchor="ctr">
            <a:prstTxWarp prst="textNoShape">
              <a:avLst/>
            </a:prstTxWarp>
            <a:spAutoFit/>
          </a:bodyPr>
          <a:lstStyle/>
          <a:p>
            <a:pPr eaLnBrk="0" hangingPunct="0"/>
            <a:r>
              <a:rPr lang="en-US" sz="2000" b="1">
                <a:solidFill>
                  <a:schemeClr val="tx2"/>
                </a:solidFill>
              </a:rPr>
              <a:t>Justo debajo del umbral, otra enz del metabolismo de las purinas</a:t>
            </a:r>
          </a:p>
        </p:txBody>
      </p:sp>
      <p:sp>
        <p:nvSpPr>
          <p:cNvPr id="176134" name="Oval 7"/>
          <p:cNvSpPr>
            <a:spLocks noChangeArrowheads="1"/>
          </p:cNvSpPr>
          <p:nvPr/>
        </p:nvSpPr>
        <p:spPr bwMode="auto">
          <a:xfrm>
            <a:off x="1066800" y="5054600"/>
            <a:ext cx="409575" cy="355600"/>
          </a:xfrm>
          <a:prstGeom prst="ellipse">
            <a:avLst/>
          </a:prstGeom>
          <a:noFill/>
          <a:ln w="25400">
            <a:solidFill>
              <a:srgbClr val="FF0000"/>
            </a:solidFill>
            <a:round/>
            <a:headEnd/>
            <a:tailEnd/>
          </a:ln>
        </p:spPr>
        <p:txBody>
          <a:bodyPr anchor="ctr">
            <a:prstTxWarp prst="textNoShape">
              <a:avLst/>
            </a:prstTxWarp>
            <a:spAutoFit/>
          </a:bodyPr>
          <a:lstStyle/>
          <a:p>
            <a:endParaRPr lang="en-US"/>
          </a:p>
        </p:txBody>
      </p:sp>
      <p:sp>
        <p:nvSpPr>
          <p:cNvPr id="176135" name="AutoShape 8"/>
          <p:cNvSpPr>
            <a:spLocks noChangeArrowheads="1"/>
          </p:cNvSpPr>
          <p:nvPr/>
        </p:nvSpPr>
        <p:spPr bwMode="auto">
          <a:xfrm>
            <a:off x="1814513" y="4187825"/>
            <a:ext cx="3035300" cy="650875"/>
          </a:xfrm>
          <a:prstGeom prst="wedgeRectCallout">
            <a:avLst>
              <a:gd name="adj1" fmla="val -63796"/>
              <a:gd name="adj2" fmla="val 120042"/>
            </a:avLst>
          </a:prstGeom>
          <a:solidFill>
            <a:srgbClr val="FFFF99"/>
          </a:solidFill>
          <a:ln w="9525">
            <a:solidFill>
              <a:schemeClr val="tx1"/>
            </a:solidFill>
            <a:miter lim="800000"/>
            <a:headEnd/>
            <a:tailEnd/>
          </a:ln>
        </p:spPr>
        <p:txBody>
          <a:bodyPr anchor="ctr">
            <a:prstTxWarp prst="textNoShape">
              <a:avLst/>
            </a:prstTxWarp>
            <a:spAutoFit/>
          </a:bodyPr>
          <a:lstStyle/>
          <a:p>
            <a:pPr algn="ctr" eaLnBrk="0" hangingPunct="0">
              <a:spcBef>
                <a:spcPct val="20000"/>
              </a:spcBef>
            </a:pPr>
            <a:r>
              <a:rPr lang="en-US">
                <a:solidFill>
                  <a:srgbClr val="000000"/>
                </a:solidFill>
              </a:rPr>
              <a:t>Selecciona para modificar PSSM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0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animBg="1"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a:latin typeface="Comic Sans MS" charset="0"/>
                <a:ea typeface="ＭＳ Ｐゴシック" charset="-128"/>
                <a:cs typeface="ＭＳ Ｐゴシック" charset="-128"/>
              </a:rPr>
              <a:t>Referencias</a:t>
            </a:r>
          </a:p>
        </p:txBody>
      </p:sp>
      <p:sp>
        <p:nvSpPr>
          <p:cNvPr id="178179" name="Rectangle 3"/>
          <p:cNvSpPr>
            <a:spLocks noGrp="1" noChangeArrowheads="1"/>
          </p:cNvSpPr>
          <p:nvPr>
            <p:ph type="body" idx="1"/>
          </p:nvPr>
        </p:nvSpPr>
        <p:spPr/>
        <p:txBody>
          <a:bodyPr/>
          <a:lstStyle/>
          <a:p>
            <a:pPr eaLnBrk="1" hangingPunct="1"/>
            <a:r>
              <a:rPr lang="en-US" sz="2000">
                <a:latin typeface="Comic Sans MS" charset="0"/>
                <a:ea typeface="ＭＳ Ｐゴシック" charset="-128"/>
                <a:cs typeface="ＭＳ Ｐゴシック" charset="-128"/>
              </a:rPr>
              <a:t>Altschul, S. F., Madden, T. L., Schaffer, A. A., Zhang, J., Zhang, Z., Miller, W., and Lipman, D. J. (1997) Gapped BLAST and PSI-BLAST: a new generation of protein database search programs. Nucleic Acids Res. 25: 3389-3402.</a:t>
            </a:r>
          </a:p>
          <a:p>
            <a:pPr eaLnBrk="1" hangingPunct="1"/>
            <a:r>
              <a:rPr lang="en-US" sz="2000">
                <a:latin typeface="Comic Sans MS" charset="0"/>
                <a:ea typeface="ＭＳ Ｐゴシック" charset="-128"/>
                <a:cs typeface="ＭＳ Ｐゴシック" charset="-128"/>
              </a:rPr>
              <a:t>Schaffer AA, Aravind L, Madden TL, Shavirin S, Spouge JL, Wolf YI, Koonin EV, Altschul SF. 2001 Improving the accuracy of PSI-BLAST protein database searches with composition-based statistics and other refinements.Nucleic Acids Res Jul 15;29(14): 2994-3005. </a:t>
            </a:r>
          </a:p>
          <a:p>
            <a:pPr eaLnBrk="1" hangingPunct="1"/>
            <a:endParaRPr lang="en-US" sz="2000">
              <a:latin typeface="Comic Sans MS" charset="0"/>
              <a:ea typeface="ＭＳ Ｐゴシック" charset="-128"/>
              <a:cs typeface="ＭＳ Ｐゴシック" charset="-128"/>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3"/>
          <p:cNvSpPr txBox="1">
            <a:spLocks noChangeArrowheads="1"/>
          </p:cNvSpPr>
          <p:nvPr/>
        </p:nvSpPr>
        <p:spPr bwMode="auto">
          <a:xfrm>
            <a:off x="3429000" y="457200"/>
            <a:ext cx="2376488" cy="528638"/>
          </a:xfrm>
          <a:prstGeom prst="rect">
            <a:avLst/>
          </a:prstGeom>
          <a:noFill/>
          <a:ln w="9525">
            <a:solidFill>
              <a:schemeClr val="tx1"/>
            </a:solidFill>
            <a:miter lim="800000"/>
            <a:headEnd/>
            <a:tailEnd/>
          </a:ln>
        </p:spPr>
        <p:txBody>
          <a:bodyPr wrap="none">
            <a:prstTxWarp prst="textNoShape">
              <a:avLst/>
            </a:prstTxWarp>
            <a:spAutoFit/>
          </a:bodyPr>
          <a:lstStyle/>
          <a:p>
            <a:r>
              <a:rPr lang="en-US" sz="2800"/>
              <a:t>RPS - BLAST</a:t>
            </a:r>
          </a:p>
        </p:txBody>
      </p:sp>
      <p:sp>
        <p:nvSpPr>
          <p:cNvPr id="179203" name="Text Box 4"/>
          <p:cNvSpPr txBox="1">
            <a:spLocks noChangeArrowheads="1"/>
          </p:cNvSpPr>
          <p:nvPr/>
        </p:nvSpPr>
        <p:spPr bwMode="auto">
          <a:xfrm>
            <a:off x="461963" y="2384425"/>
            <a:ext cx="8328025" cy="1311275"/>
          </a:xfrm>
          <a:prstGeom prst="rect">
            <a:avLst/>
          </a:prstGeom>
          <a:noFill/>
          <a:ln w="9525">
            <a:noFill/>
            <a:miter lim="800000"/>
            <a:headEnd/>
            <a:tailEnd/>
          </a:ln>
        </p:spPr>
        <p:txBody>
          <a:bodyPr>
            <a:prstTxWarp prst="textNoShape">
              <a:avLst/>
            </a:prstTxWarp>
            <a:spAutoFit/>
          </a:bodyPr>
          <a:lstStyle/>
          <a:p>
            <a:pPr algn="ctr"/>
            <a:r>
              <a:rPr lang="en-US" sz="2000" b="1"/>
              <a:t>¿Qué es?</a:t>
            </a:r>
            <a:r>
              <a:rPr lang="en-US" sz="2000"/>
              <a:t> </a:t>
            </a:r>
          </a:p>
          <a:p>
            <a:r>
              <a:rPr lang="en-US" sz="2000"/>
              <a:t>RPS – BLAST es Reverse PSI – BLAST: comparación de una secuencia contra una base de datos de perfiles. En PSI- BLAST se arma un perfil y se busca en una base de datos de secuencias.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2"/>
          <p:cNvSpPr>
            <a:spLocks noGrp="1" noChangeArrowheads="1"/>
          </p:cNvSpPr>
          <p:nvPr>
            <p:ph type="title"/>
          </p:nvPr>
        </p:nvSpPr>
        <p:spPr/>
        <p:txBody>
          <a:bodyPr/>
          <a:lstStyle/>
          <a:p>
            <a:pPr eaLnBrk="1" hangingPunct="1"/>
            <a:r>
              <a:rPr lang="en-US" sz="3200">
                <a:latin typeface="Comic Sans MS" charset="0"/>
                <a:ea typeface="ＭＳ Ｐゴシック" charset="-128"/>
                <a:cs typeface="ＭＳ Ｐゴシック" charset="-128"/>
              </a:rPr>
              <a:t>Búsqueda de dominios conservados</a:t>
            </a:r>
            <a:br>
              <a:rPr lang="en-US" sz="3200">
                <a:latin typeface="Comic Sans MS" charset="0"/>
                <a:ea typeface="ＭＳ Ｐゴシック" charset="-128"/>
                <a:cs typeface="ＭＳ Ｐゴシック" charset="-128"/>
              </a:rPr>
            </a:br>
            <a:r>
              <a:rPr lang="en-US" sz="3200">
                <a:latin typeface="Comic Sans MS" charset="0"/>
                <a:ea typeface="ＭＳ Ｐゴシック" charset="-128"/>
                <a:cs typeface="ＭＳ Ｐゴシック" charset="-128"/>
              </a:rPr>
              <a:t>PSI-BLAST en Reversa</a:t>
            </a:r>
          </a:p>
        </p:txBody>
      </p:sp>
      <p:graphicFrame>
        <p:nvGraphicFramePr>
          <p:cNvPr id="180226" name="Object 2"/>
          <p:cNvGraphicFramePr>
            <a:graphicFrameLocks noGrp="1" noChangeAspect="1"/>
          </p:cNvGraphicFramePr>
          <p:nvPr>
            <p:ph idx="1"/>
          </p:nvPr>
        </p:nvGraphicFramePr>
        <p:xfrm>
          <a:off x="762000" y="1570038"/>
          <a:ext cx="7362825" cy="4525962"/>
        </p:xfrm>
        <a:graphic>
          <a:graphicData uri="http://schemas.openxmlformats.org/presentationml/2006/ole">
            <mc:AlternateContent xmlns:mc="http://schemas.openxmlformats.org/markup-compatibility/2006">
              <mc:Choice xmlns:v="urn:schemas-microsoft-com:vml" Requires="v">
                <p:oleObj name="Image" r:id="rId3" imgW="10191317" imgH="6264737" progId="">
                  <p:embed/>
                </p:oleObj>
              </mc:Choice>
              <mc:Fallback>
                <p:oleObj name="Image" r:id="rId3" imgW="10191317" imgH="6264737" progId="">
                  <p:embed/>
                  <p:pic>
                    <p:nvPicPr>
                      <p:cNvPr id="1802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70038"/>
                        <a:ext cx="7362825" cy="4525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0228" name="AutoShape 5"/>
          <p:cNvSpPr>
            <a:spLocks noChangeArrowheads="1"/>
          </p:cNvSpPr>
          <p:nvPr/>
        </p:nvSpPr>
        <p:spPr bwMode="auto">
          <a:xfrm>
            <a:off x="4114800" y="4953000"/>
            <a:ext cx="514350" cy="560388"/>
          </a:xfrm>
          <a:prstGeom prst="upArrow">
            <a:avLst>
              <a:gd name="adj1" fmla="val 50000"/>
              <a:gd name="adj2" fmla="val 27238"/>
            </a:avLst>
          </a:prstGeom>
          <a:solidFill>
            <a:schemeClr val="accent2"/>
          </a:solidFill>
          <a:ln w="9525">
            <a:solidFill>
              <a:schemeClr val="tx1"/>
            </a:solidFill>
            <a:miter lim="800000"/>
            <a:headEnd/>
            <a:tailEnd/>
          </a:ln>
        </p:spPr>
        <p:txBody>
          <a:bodyPr vert="eaVert" wrap="none" anchor="ctr">
            <a:prstTxWarp prst="textNoShape">
              <a:avLst/>
            </a:prstTxWarp>
          </a:bodyPr>
          <a:lstStyle/>
          <a:p>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TAREA: LEER</a:t>
            </a:r>
          </a:p>
        </p:txBody>
      </p:sp>
      <p:sp>
        <p:nvSpPr>
          <p:cNvPr id="3" name="Content Placeholder 2"/>
          <p:cNvSpPr>
            <a:spLocks noGrp="1"/>
          </p:cNvSpPr>
          <p:nvPr>
            <p:ph sz="quarter" idx="1"/>
          </p:nvPr>
        </p:nvSpPr>
        <p:spPr/>
        <p:txBody>
          <a:bodyPr/>
          <a:lstStyle/>
          <a:p>
            <a:r>
              <a:rPr lang="en-US" dirty="0" err="1"/>
              <a:t>Lipman</a:t>
            </a:r>
            <a:r>
              <a:rPr lang="en-US" dirty="0"/>
              <a:t> DJ, Pearson WR.</a:t>
            </a:r>
            <a:r>
              <a:rPr lang="es-ES_tradnl" dirty="0"/>
              <a:t> </a:t>
            </a:r>
            <a:r>
              <a:rPr lang="en-US" dirty="0"/>
              <a:t>1985. </a:t>
            </a:r>
            <a:r>
              <a:rPr lang="en-US" b="1" dirty="0"/>
              <a:t>Rapid and sensitive protein similarity searches</a:t>
            </a:r>
            <a:r>
              <a:rPr lang="en-US" dirty="0"/>
              <a:t>. Science. 227(4693):1435-41</a:t>
            </a:r>
          </a:p>
          <a:p>
            <a:r>
              <a:rPr lang="en-US" dirty="0"/>
              <a:t>Pearson WR, </a:t>
            </a:r>
            <a:r>
              <a:rPr lang="en-US" dirty="0" err="1"/>
              <a:t>Lipman</a:t>
            </a:r>
            <a:r>
              <a:rPr lang="en-US" dirty="0"/>
              <a:t> DJ. 1988. </a:t>
            </a:r>
            <a:r>
              <a:rPr lang="en-US" b="1" dirty="0"/>
              <a:t>Improved tools for biological sequence comparison.</a:t>
            </a:r>
            <a:r>
              <a:rPr lang="en-US" dirty="0"/>
              <a:t> Proc </a:t>
            </a:r>
            <a:r>
              <a:rPr lang="en-US" dirty="0" err="1"/>
              <a:t>Natl</a:t>
            </a:r>
            <a:r>
              <a:rPr lang="en-US" dirty="0"/>
              <a:t> </a:t>
            </a:r>
            <a:r>
              <a:rPr lang="en-US" dirty="0" err="1"/>
              <a:t>Acad</a:t>
            </a:r>
            <a:r>
              <a:rPr lang="en-US" dirty="0"/>
              <a:t> </a:t>
            </a:r>
            <a:r>
              <a:rPr lang="en-US" dirty="0" err="1"/>
              <a:t>Sci</a:t>
            </a:r>
            <a:r>
              <a:rPr lang="en-US" dirty="0"/>
              <a:t> U S A. 85(8):2444-8.</a:t>
            </a:r>
          </a:p>
          <a:p>
            <a:r>
              <a:rPr lang="en-US" dirty="0" err="1"/>
              <a:t>Pertsemlidis</a:t>
            </a:r>
            <a:r>
              <a:rPr lang="en-US" dirty="0"/>
              <a:t> A </a:t>
            </a:r>
            <a:r>
              <a:rPr lang="en-US" dirty="0" err="1"/>
              <a:t>y</a:t>
            </a:r>
            <a:r>
              <a:rPr lang="en-US" dirty="0"/>
              <a:t> </a:t>
            </a:r>
            <a:r>
              <a:rPr lang="en-US" dirty="0" err="1"/>
              <a:t>Fondon</a:t>
            </a:r>
            <a:r>
              <a:rPr lang="en-US" dirty="0"/>
              <a:t> III JW. 2001. </a:t>
            </a:r>
            <a:r>
              <a:rPr lang="en-US" b="1" dirty="0"/>
              <a:t>Having a BLAST with bioinformatics (and avoiding </a:t>
            </a:r>
            <a:r>
              <a:rPr lang="en-US" b="1" dirty="0" err="1"/>
              <a:t>BLASTphemy</a:t>
            </a:r>
            <a:r>
              <a:rPr lang="en-US" b="1" dirty="0"/>
              <a:t>) </a:t>
            </a:r>
            <a:r>
              <a:rPr lang="en-US" i="1" dirty="0"/>
              <a:t>Genome Biology</a:t>
            </a:r>
            <a:r>
              <a:rPr lang="en-US" dirty="0"/>
              <a:t>, </a:t>
            </a:r>
            <a:r>
              <a:rPr lang="en-US" b="1" dirty="0"/>
              <a:t>2:</a:t>
            </a:r>
            <a:r>
              <a:rPr lang="en-US" dirty="0"/>
              <a:t>reviews2002.1-2002.10</a:t>
            </a:r>
            <a:endParaRPr lang="en-US" b="1" dirty="0"/>
          </a:p>
          <a:p>
            <a:endParaRPr lang="en-US" dirty="0"/>
          </a:p>
          <a:p>
            <a:endParaRPr lang="en-US" dirty="0"/>
          </a:p>
          <a:p>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158</a:t>
            </a:fld>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3" name="Content Placeholder 2"/>
          <p:cNvSpPr>
            <a:spLocks noGrp="1"/>
          </p:cNvSpPr>
          <p:nvPr>
            <p:ph sz="quarter" idx="1"/>
          </p:nvPr>
        </p:nvSpPr>
        <p:spPr/>
        <p:txBody>
          <a:bodyPr/>
          <a:lstStyle/>
          <a:p>
            <a:endParaRPr lang="es-ES_tradnl"/>
          </a:p>
        </p:txBody>
      </p:sp>
      <p:sp>
        <p:nvSpPr>
          <p:cNvPr id="4" name="Slide Number Placeholder 3"/>
          <p:cNvSpPr>
            <a:spLocks noGrp="1"/>
          </p:cNvSpPr>
          <p:nvPr>
            <p:ph type="sldNum" sz="quarter" idx="15"/>
          </p:nvPr>
        </p:nvSpPr>
        <p:spPr/>
        <p:txBody>
          <a:bodyPr/>
          <a:lstStyle/>
          <a:p>
            <a:fld id="{F9B76065-02A8-2140-ABFF-467A450FC727}" type="slidenum">
              <a:rPr lang="en-US" smtClean="0"/>
              <a:pPr/>
              <a:t>159</a:t>
            </a:fld>
            <a:endParaRPr lang="en-US"/>
          </a:p>
        </p:txBody>
      </p:sp>
      <p:pic>
        <p:nvPicPr>
          <p:cNvPr id="5" name="Picture 4"/>
          <p:cNvPicPr>
            <a:picLocks noChangeAspect="1" noChangeArrowheads="1"/>
          </p:cNvPicPr>
          <p:nvPr/>
        </p:nvPicPr>
        <p:blipFill>
          <a:blip r:embed="rId2"/>
          <a:srcRect/>
          <a:stretch>
            <a:fillRect/>
          </a:stretch>
        </p:blipFill>
        <p:spPr bwMode="auto">
          <a:xfrm>
            <a:off x="576263" y="1901825"/>
            <a:ext cx="7991475" cy="3052763"/>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F9B76065-02A8-2140-ABFF-467A450FC727}" type="slidenum">
              <a:rPr lang="en-US" smtClean="0"/>
              <a:pPr/>
              <a:t>16</a:t>
            </a:fld>
            <a:endParaRPr lang="en-US"/>
          </a:p>
        </p:txBody>
      </p:sp>
      <p:sp>
        <p:nvSpPr>
          <p:cNvPr id="5" name="Title 1"/>
          <p:cNvSpPr>
            <a:spLocks noGrp="1"/>
          </p:cNvSpPr>
          <p:nvPr>
            <p:ph type="title"/>
          </p:nvPr>
        </p:nvSpPr>
        <p:spPr>
          <a:xfrm>
            <a:off x="457200" y="274638"/>
            <a:ext cx="7467600" cy="1143000"/>
          </a:xfrm>
        </p:spPr>
        <p:txBody>
          <a:bodyPr>
            <a:normAutofit/>
          </a:bodyPr>
          <a:lstStyle/>
          <a:p>
            <a:r>
              <a:rPr lang="es-ES_tradnl" dirty="0"/>
              <a:t>Tipos de </a:t>
            </a:r>
            <a:r>
              <a:rPr lang="es-ES_tradnl" dirty="0" err="1"/>
              <a:t>homologia</a:t>
            </a:r>
            <a:br>
              <a:rPr lang="es-ES_tradnl" dirty="0"/>
            </a:br>
            <a:r>
              <a:rPr lang="es-ES_tradnl" dirty="0"/>
              <a:t>Genes ortólogos e parálogos</a:t>
            </a:r>
          </a:p>
        </p:txBody>
      </p:sp>
      <p:pic>
        <p:nvPicPr>
          <p:cNvPr id="8" name="Content Placeholder 8" descr="Homology_Fitch.png"/>
          <p:cNvPicPr>
            <a:picLocks noGrp="1" noChangeAspect="1"/>
          </p:cNvPicPr>
          <p:nvPr>
            <p:ph sz="quarter" idx="1"/>
          </p:nvPr>
        </p:nvPicPr>
        <p:blipFill>
          <a:blip r:embed="rId2"/>
          <a:srcRect l="-8919" r="-8919"/>
          <a:stretch>
            <a:fillRect/>
          </a:stretch>
        </p:blipFill>
        <p:spPr>
          <a:xfrm>
            <a:off x="457200" y="1600200"/>
            <a:ext cx="7467600" cy="4873752"/>
          </a:xfrm>
        </p:spPr>
      </p:pic>
      <p:sp>
        <p:nvSpPr>
          <p:cNvPr id="9" name="Rectangle 8"/>
          <p:cNvSpPr/>
          <p:nvPr/>
        </p:nvSpPr>
        <p:spPr>
          <a:xfrm>
            <a:off x="4114800" y="1905000"/>
            <a:ext cx="8382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Rectangle 9"/>
          <p:cNvSpPr/>
          <p:nvPr/>
        </p:nvSpPr>
        <p:spPr>
          <a:xfrm>
            <a:off x="5410200" y="2895600"/>
            <a:ext cx="8382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Rectangle 10"/>
          <p:cNvSpPr/>
          <p:nvPr/>
        </p:nvSpPr>
        <p:spPr>
          <a:xfrm>
            <a:off x="5943600" y="3505200"/>
            <a:ext cx="8382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Rectangle 11"/>
          <p:cNvSpPr/>
          <p:nvPr/>
        </p:nvSpPr>
        <p:spPr>
          <a:xfrm>
            <a:off x="6934200" y="4419600"/>
            <a:ext cx="8382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Rounded Rectangle 12"/>
          <p:cNvSpPr/>
          <p:nvPr/>
        </p:nvSpPr>
        <p:spPr>
          <a:xfrm>
            <a:off x="5638800" y="5486400"/>
            <a:ext cx="1295400" cy="774192"/>
          </a:xfrm>
          <a:prstGeom prst="roundRect">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Rounded Rectangle 13"/>
          <p:cNvSpPr/>
          <p:nvPr/>
        </p:nvSpPr>
        <p:spPr>
          <a:xfrm>
            <a:off x="3276600" y="5486400"/>
            <a:ext cx="609600" cy="774192"/>
          </a:xfrm>
          <a:prstGeom prst="roundRect">
            <a:avLst/>
          </a:prstGeom>
          <a:solidFill>
            <a:srgbClr val="0000FF">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5" name="Rounded Rectangle 14"/>
          <p:cNvSpPr/>
          <p:nvPr/>
        </p:nvSpPr>
        <p:spPr>
          <a:xfrm>
            <a:off x="5638800" y="5486400"/>
            <a:ext cx="1295400" cy="774192"/>
          </a:xfrm>
          <a:prstGeom prst="roundRect">
            <a:avLst/>
          </a:prstGeom>
          <a:solidFill>
            <a:srgbClr val="0000FF">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6" name="Rounded Rectangle 15"/>
          <p:cNvSpPr/>
          <p:nvPr/>
        </p:nvSpPr>
        <p:spPr>
          <a:xfrm>
            <a:off x="2514600" y="5486400"/>
            <a:ext cx="609600" cy="774192"/>
          </a:xfrm>
          <a:prstGeom prst="roundRect">
            <a:avLst/>
          </a:prstGeom>
          <a:solidFill>
            <a:srgbClr val="0000FF">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7" name="Rounded Rectangle 16"/>
          <p:cNvSpPr/>
          <p:nvPr/>
        </p:nvSpPr>
        <p:spPr>
          <a:xfrm>
            <a:off x="4800600" y="5486400"/>
            <a:ext cx="609600" cy="774192"/>
          </a:xfrm>
          <a:prstGeom prst="roundRect">
            <a:avLst/>
          </a:prstGeom>
          <a:solidFill>
            <a:srgbClr val="0000FF">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8" name="Rounded Rectangle 17"/>
          <p:cNvSpPr/>
          <p:nvPr/>
        </p:nvSpPr>
        <p:spPr>
          <a:xfrm>
            <a:off x="3276600" y="5486400"/>
            <a:ext cx="609600" cy="774192"/>
          </a:xfrm>
          <a:prstGeom prst="roundRect">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9" name="Rounded Rectangle 18"/>
          <p:cNvSpPr/>
          <p:nvPr/>
        </p:nvSpPr>
        <p:spPr>
          <a:xfrm>
            <a:off x="2514600" y="5486400"/>
            <a:ext cx="609600" cy="774192"/>
          </a:xfrm>
          <a:prstGeom prst="roundRect">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0" name="Rounded Rectangle 19"/>
          <p:cNvSpPr/>
          <p:nvPr/>
        </p:nvSpPr>
        <p:spPr>
          <a:xfrm>
            <a:off x="2514600" y="5486400"/>
            <a:ext cx="4419600" cy="774192"/>
          </a:xfrm>
          <a:prstGeom prst="roundRect">
            <a:avLst/>
          </a:prstGeom>
          <a:solidFill>
            <a:srgbClr val="0000FF">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1" name="Rounded Rectangle 20"/>
          <p:cNvSpPr/>
          <p:nvPr/>
        </p:nvSpPr>
        <p:spPr>
          <a:xfrm>
            <a:off x="914400" y="5486400"/>
            <a:ext cx="609600" cy="774192"/>
          </a:xfrm>
          <a:prstGeom prst="roundRect">
            <a:avLst/>
          </a:prstGeom>
          <a:solidFill>
            <a:srgbClr val="0000FF">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2" name="Rectangle 21"/>
          <p:cNvSpPr/>
          <p:nvPr/>
        </p:nvSpPr>
        <p:spPr>
          <a:xfrm>
            <a:off x="4114800" y="1489501"/>
            <a:ext cx="4572000" cy="830997"/>
          </a:xfrm>
          <a:prstGeom prst="rect">
            <a:avLst/>
          </a:prstGeom>
        </p:spPr>
        <p:txBody>
          <a:bodyPr>
            <a:spAutoFit/>
          </a:bodyPr>
          <a:lstStyle/>
          <a:p>
            <a:r>
              <a:rPr lang="en-US" sz="1600" dirty="0"/>
              <a:t>Fitch, W. M. </a:t>
            </a:r>
            <a:r>
              <a:rPr lang="en-US" sz="1600" b="1" dirty="0"/>
              <a:t>Homology a personal view on some of the problems. </a:t>
            </a:r>
            <a:r>
              <a:rPr lang="en-US" sz="1600" dirty="0"/>
              <a:t>Trends Genet, 2000, 16, 227-231</a:t>
            </a:r>
            <a:endParaRPr lang="es-ES_tradnl"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0"/>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3" name="Content Placeholder 2"/>
          <p:cNvSpPr>
            <a:spLocks noGrp="1"/>
          </p:cNvSpPr>
          <p:nvPr>
            <p:ph sz="quarter" idx="1"/>
          </p:nvPr>
        </p:nvSpPr>
        <p:spPr/>
        <p:txBody>
          <a:bodyPr/>
          <a:lstStyle/>
          <a:p>
            <a:pPr>
              <a:buNone/>
            </a:pPr>
            <a:r>
              <a:rPr lang="es-ES" dirty="0"/>
              <a:t>Molecular biologists “will spend a huge amount of time collecting their data, and then potentially throw away all of their good work by feeding the data into a computer program with </a:t>
            </a:r>
            <a:r>
              <a:rPr lang="es-ES" dirty="0">
                <a:solidFill>
                  <a:srgbClr val="FF0000"/>
                </a:solidFill>
              </a:rPr>
              <a:t>default </a:t>
            </a:r>
            <a:r>
              <a:rPr lang="es-ES" dirty="0"/>
              <a:t>parameter settings…”</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160</a:t>
            </a:fld>
            <a:endParaRPr 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s-ES_tradnl" smtClean="0"/>
              <a:pPr/>
              <a:t>161</a:t>
            </a:fld>
            <a:endParaRPr lang="es-ES_tradnl"/>
          </a:p>
        </p:txBody>
      </p:sp>
      <p:sp>
        <p:nvSpPr>
          <p:cNvPr id="2" name="Title 1"/>
          <p:cNvSpPr>
            <a:spLocks noGrp="1"/>
          </p:cNvSpPr>
          <p:nvPr>
            <p:ph type="title"/>
          </p:nvPr>
        </p:nvSpPr>
        <p:spPr>
          <a:xfrm>
            <a:off x="457200" y="2216085"/>
            <a:ext cx="7467600" cy="1746315"/>
          </a:xfrm>
        </p:spPr>
        <p:txBody>
          <a:bodyPr>
            <a:noAutofit/>
          </a:bodyPr>
          <a:lstStyle/>
          <a:p>
            <a:r>
              <a:rPr lang="es-ES_tradnl" sz="6800" dirty="0"/>
              <a:t>Comparación de secuencias III</a:t>
            </a:r>
          </a:p>
        </p:txBody>
      </p:sp>
      <p:sp>
        <p:nvSpPr>
          <p:cNvPr id="13" name="Rectangle 12"/>
          <p:cNvSpPr/>
          <p:nvPr/>
        </p:nvSpPr>
        <p:spPr>
          <a:xfrm>
            <a:off x="1600200" y="4429035"/>
            <a:ext cx="6934200" cy="415498"/>
          </a:xfrm>
          <a:prstGeom prst="rect">
            <a:avLst/>
          </a:prstGeom>
        </p:spPr>
        <p:txBody>
          <a:bodyPr wrap="square">
            <a:spAutoFit/>
          </a:bodyPr>
          <a:lstStyle/>
          <a:p>
            <a:r>
              <a:rPr lang="es-ES_tradnl" sz="2100" dirty="0"/>
              <a:t>Alineamientos múltiples: con mas de tres secuencias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s-ES_tradnl" smtClean="0"/>
              <a:pPr/>
              <a:t>162</a:t>
            </a:fld>
            <a:endParaRPr lang="es-ES_tradnl"/>
          </a:p>
        </p:txBody>
      </p:sp>
      <p:sp>
        <p:nvSpPr>
          <p:cNvPr id="6" name="5 Título"/>
          <p:cNvSpPr>
            <a:spLocks noGrp="1"/>
          </p:cNvSpPr>
          <p:nvPr>
            <p:ph type="title"/>
          </p:nvPr>
        </p:nvSpPr>
        <p:spPr/>
        <p:txBody>
          <a:bodyPr/>
          <a:lstStyle/>
          <a:p>
            <a:endParaRPr lang="es-CO"/>
          </a:p>
        </p:txBody>
      </p:sp>
      <p:pic>
        <p:nvPicPr>
          <p:cNvPr id="451586" name="Picture 2" descr="http://upload.wikimedia.org/wikipedia/commons/7/79/RPLP0_90_ClustalW_aln.gif"/>
          <p:cNvPicPr>
            <a:picLocks noChangeAspect="1" noChangeArrowheads="1"/>
          </p:cNvPicPr>
          <p:nvPr/>
        </p:nvPicPr>
        <p:blipFill>
          <a:blip r:embed="rId2"/>
          <a:srcRect/>
          <a:stretch>
            <a:fillRect/>
          </a:stretch>
        </p:blipFill>
        <p:spPr bwMode="auto">
          <a:xfrm>
            <a:off x="457200" y="785794"/>
            <a:ext cx="8112130" cy="4581731"/>
          </a:xfrm>
          <a:prstGeom prst="rect">
            <a:avLst/>
          </a:prstGeom>
          <a:noFill/>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Para que hacer un alineamiento múltiple</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163</a:t>
            </a:fld>
            <a:endParaRPr lang="en-US"/>
          </a:p>
        </p:txBody>
      </p:sp>
      <p:sp>
        <p:nvSpPr>
          <p:cNvPr id="17" name="TextBox 19"/>
          <p:cNvSpPr txBox="1"/>
          <p:nvPr/>
        </p:nvSpPr>
        <p:spPr>
          <a:xfrm>
            <a:off x="457200" y="2071678"/>
            <a:ext cx="8258204" cy="3046988"/>
          </a:xfrm>
          <a:prstGeom prst="rect">
            <a:avLst/>
          </a:prstGeom>
          <a:noFill/>
        </p:spPr>
        <p:txBody>
          <a:bodyPr wrap="square" rtlCol="0">
            <a:spAutoFit/>
          </a:bodyPr>
          <a:lstStyle/>
          <a:p>
            <a:pPr>
              <a:buFont typeface="Arial" pitchFamily="34" charset="0"/>
              <a:buChar char="•"/>
            </a:pPr>
            <a:r>
              <a:rPr lang="es-ES_tradnl" sz="3200" b="1" dirty="0"/>
              <a:t>Análisis filogenético</a:t>
            </a:r>
          </a:p>
          <a:p>
            <a:pPr>
              <a:buFont typeface="Arial" pitchFamily="34" charset="0"/>
              <a:buChar char="•"/>
            </a:pPr>
            <a:r>
              <a:rPr lang="es-ES_tradnl" sz="3200" b="1" dirty="0"/>
              <a:t>Identificar motivos/dominios conservados, </a:t>
            </a:r>
            <a:r>
              <a:rPr lang="es-ES_tradnl" sz="3200" b="1" dirty="0" err="1"/>
              <a:t>e.g</a:t>
            </a:r>
            <a:r>
              <a:rPr lang="es-ES_tradnl" sz="3200" b="1" dirty="0"/>
              <a:t>., diseño de iniciadores de PCR</a:t>
            </a:r>
          </a:p>
          <a:p>
            <a:pPr>
              <a:buFont typeface="Arial" pitchFamily="34" charset="0"/>
              <a:buChar char="•"/>
            </a:pPr>
            <a:r>
              <a:rPr lang="es-ES_tradnl" sz="3200" b="1" dirty="0"/>
              <a:t>Predicción de estructura secundaria y terciaria</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Estrategia general del análisis filogenético</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164</a:t>
            </a:fld>
            <a:endParaRPr lang="en-US"/>
          </a:p>
        </p:txBody>
      </p:sp>
      <p:sp>
        <p:nvSpPr>
          <p:cNvPr id="14" name="TextBox 13"/>
          <p:cNvSpPr txBox="1"/>
          <p:nvPr/>
        </p:nvSpPr>
        <p:spPr>
          <a:xfrm>
            <a:off x="3810000" y="6172200"/>
            <a:ext cx="4800600" cy="738664"/>
          </a:xfrm>
          <a:prstGeom prst="rect">
            <a:avLst/>
          </a:prstGeom>
          <a:noFill/>
        </p:spPr>
        <p:txBody>
          <a:bodyPr wrap="square" rtlCol="0">
            <a:spAutoFit/>
          </a:bodyPr>
          <a:lstStyle/>
          <a:p>
            <a:pPr algn="just"/>
            <a:r>
              <a:rPr lang="en-US" sz="1400" dirty="0"/>
              <a:t>Holder </a:t>
            </a:r>
            <a:r>
              <a:rPr lang="en-US" sz="1400" dirty="0" err="1"/>
              <a:t>y</a:t>
            </a:r>
            <a:r>
              <a:rPr lang="en-US" sz="1400" dirty="0"/>
              <a:t> Lewis P.O. 2003. </a:t>
            </a:r>
            <a:r>
              <a:rPr lang="en-US" sz="1400" b="1" dirty="0"/>
              <a:t>Phylogeny estimation: traditional and </a:t>
            </a:r>
            <a:r>
              <a:rPr lang="en-US" sz="1400" b="1" dirty="0" err="1"/>
              <a:t>bayesian</a:t>
            </a:r>
            <a:r>
              <a:rPr lang="en-US" sz="1400" b="1" dirty="0"/>
              <a:t> approaches. </a:t>
            </a:r>
            <a:r>
              <a:rPr lang="en-US" sz="1400" i="1" dirty="0"/>
              <a:t>Nature Rev. Gen. </a:t>
            </a:r>
            <a:r>
              <a:rPr lang="en-US" sz="1400" dirty="0"/>
              <a:t>4:275-84.</a:t>
            </a:r>
            <a:endParaRPr lang="en-US" sz="1400" b="1" dirty="0"/>
          </a:p>
        </p:txBody>
      </p:sp>
      <p:grpSp>
        <p:nvGrpSpPr>
          <p:cNvPr id="3" name="Group 16"/>
          <p:cNvGrpSpPr/>
          <p:nvPr/>
        </p:nvGrpSpPr>
        <p:grpSpPr>
          <a:xfrm>
            <a:off x="1905000" y="2133600"/>
            <a:ext cx="4506011" cy="1127167"/>
            <a:chOff x="1905000" y="2133600"/>
            <a:chExt cx="4506011" cy="1127167"/>
          </a:xfrm>
        </p:grpSpPr>
        <p:pic>
          <p:nvPicPr>
            <p:cNvPr id="16" name="Picture 15" descr="FiloEstrategia2.png"/>
            <p:cNvPicPr>
              <a:picLocks noChangeAspect="1"/>
            </p:cNvPicPr>
            <p:nvPr/>
          </p:nvPicPr>
          <p:blipFill>
            <a:blip r:embed="rId3"/>
            <a:stretch>
              <a:fillRect/>
            </a:stretch>
          </p:blipFill>
          <p:spPr>
            <a:xfrm>
              <a:off x="3013972" y="2514601"/>
              <a:ext cx="2181827" cy="746166"/>
            </a:xfrm>
            <a:prstGeom prst="rect">
              <a:avLst/>
            </a:prstGeom>
          </p:spPr>
        </p:pic>
        <p:sp>
          <p:nvSpPr>
            <p:cNvPr id="19" name="TextBox 18"/>
            <p:cNvSpPr txBox="1"/>
            <p:nvPr/>
          </p:nvSpPr>
          <p:spPr>
            <a:xfrm>
              <a:off x="1905000" y="2133600"/>
              <a:ext cx="4506011" cy="369332"/>
            </a:xfrm>
            <a:prstGeom prst="rect">
              <a:avLst/>
            </a:prstGeom>
            <a:noFill/>
          </p:spPr>
          <p:txBody>
            <a:bodyPr wrap="none" rtlCol="0">
              <a:spAutoFit/>
            </a:bodyPr>
            <a:lstStyle/>
            <a:p>
              <a:r>
                <a:rPr lang="es-ES_tradnl" dirty="0"/>
                <a:t>Identificar secuencias homólogas/interés</a:t>
              </a:r>
            </a:p>
          </p:txBody>
        </p:sp>
      </p:grpSp>
      <p:grpSp>
        <p:nvGrpSpPr>
          <p:cNvPr id="4" name="Group 14"/>
          <p:cNvGrpSpPr/>
          <p:nvPr/>
        </p:nvGrpSpPr>
        <p:grpSpPr>
          <a:xfrm>
            <a:off x="2931190" y="1752600"/>
            <a:ext cx="2368782" cy="415606"/>
            <a:chOff x="2931190" y="1752600"/>
            <a:chExt cx="2368782" cy="415606"/>
          </a:xfrm>
        </p:grpSpPr>
        <p:pic>
          <p:nvPicPr>
            <p:cNvPr id="12" name="Picture 11" descr="FiloEstrategia1.png"/>
            <p:cNvPicPr>
              <a:picLocks noChangeAspect="1"/>
            </p:cNvPicPr>
            <p:nvPr/>
          </p:nvPicPr>
          <p:blipFill>
            <a:blip r:embed="rId4"/>
            <a:stretch>
              <a:fillRect/>
            </a:stretch>
          </p:blipFill>
          <p:spPr>
            <a:xfrm>
              <a:off x="3033434" y="2057402"/>
              <a:ext cx="2114137" cy="110804"/>
            </a:xfrm>
            <a:prstGeom prst="rect">
              <a:avLst/>
            </a:prstGeom>
          </p:spPr>
        </p:pic>
        <p:sp>
          <p:nvSpPr>
            <p:cNvPr id="20" name="TextBox 19"/>
            <p:cNvSpPr txBox="1"/>
            <p:nvPr/>
          </p:nvSpPr>
          <p:spPr>
            <a:xfrm>
              <a:off x="2931190" y="1752600"/>
              <a:ext cx="2368782" cy="369332"/>
            </a:xfrm>
            <a:prstGeom prst="rect">
              <a:avLst/>
            </a:prstGeom>
            <a:noFill/>
          </p:spPr>
          <p:txBody>
            <a:bodyPr wrap="none" rtlCol="0">
              <a:spAutoFit/>
            </a:bodyPr>
            <a:lstStyle/>
            <a:p>
              <a:r>
                <a:rPr lang="es-ES_tradnl" dirty="0"/>
                <a:t>Secuencia de interés</a:t>
              </a:r>
            </a:p>
          </p:txBody>
        </p:sp>
      </p:grpSp>
      <p:grpSp>
        <p:nvGrpSpPr>
          <p:cNvPr id="6" name="Group 23"/>
          <p:cNvGrpSpPr/>
          <p:nvPr/>
        </p:nvGrpSpPr>
        <p:grpSpPr>
          <a:xfrm>
            <a:off x="2819400" y="3352800"/>
            <a:ext cx="2587442" cy="1066800"/>
            <a:chOff x="2819400" y="3352800"/>
            <a:chExt cx="2587442" cy="1066800"/>
          </a:xfrm>
        </p:grpSpPr>
        <p:pic>
          <p:nvPicPr>
            <p:cNvPr id="18" name="Picture 17" descr="FiloEstrategia3.png"/>
            <p:cNvPicPr>
              <a:picLocks noChangeAspect="1"/>
            </p:cNvPicPr>
            <p:nvPr/>
          </p:nvPicPr>
          <p:blipFill>
            <a:blip r:embed="rId5"/>
            <a:stretch>
              <a:fillRect/>
            </a:stretch>
          </p:blipFill>
          <p:spPr>
            <a:xfrm>
              <a:off x="3033433" y="3705019"/>
              <a:ext cx="2162365" cy="714581"/>
            </a:xfrm>
            <a:prstGeom prst="rect">
              <a:avLst/>
            </a:prstGeom>
          </p:spPr>
        </p:pic>
        <p:sp>
          <p:nvSpPr>
            <p:cNvPr id="21" name="TextBox 20"/>
            <p:cNvSpPr txBox="1"/>
            <p:nvPr/>
          </p:nvSpPr>
          <p:spPr>
            <a:xfrm>
              <a:off x="2819400" y="3352800"/>
              <a:ext cx="2587442" cy="369332"/>
            </a:xfrm>
            <a:prstGeom prst="rect">
              <a:avLst/>
            </a:prstGeom>
            <a:noFill/>
          </p:spPr>
          <p:txBody>
            <a:bodyPr wrap="none" rtlCol="0">
              <a:spAutoFit/>
            </a:bodyPr>
            <a:lstStyle/>
            <a:p>
              <a:pPr algn="ctr"/>
              <a:r>
                <a:rPr lang="es-ES_tradnl" dirty="0"/>
                <a:t>Alineamiento múltiple</a:t>
              </a:r>
            </a:p>
          </p:txBody>
        </p:sp>
      </p:grpSp>
      <p:sp>
        <p:nvSpPr>
          <p:cNvPr id="22" name="TextBox 21"/>
          <p:cNvSpPr txBox="1"/>
          <p:nvPr/>
        </p:nvSpPr>
        <p:spPr>
          <a:xfrm>
            <a:off x="2608432" y="4964668"/>
            <a:ext cx="3335168" cy="369332"/>
          </a:xfrm>
          <a:prstGeom prst="rect">
            <a:avLst/>
          </a:prstGeom>
          <a:noFill/>
        </p:spPr>
        <p:txBody>
          <a:bodyPr wrap="none" rtlCol="0">
            <a:spAutoFit/>
          </a:bodyPr>
          <a:lstStyle/>
          <a:p>
            <a:r>
              <a:rPr lang="es-ES_tradnl" dirty="0"/>
              <a:t>Selección de modelo evolutivo</a:t>
            </a:r>
          </a:p>
        </p:txBody>
      </p:sp>
      <p:sp>
        <p:nvSpPr>
          <p:cNvPr id="23" name="TextBox 22"/>
          <p:cNvSpPr txBox="1"/>
          <p:nvPr/>
        </p:nvSpPr>
        <p:spPr>
          <a:xfrm>
            <a:off x="2514600" y="5334000"/>
            <a:ext cx="3548643" cy="369332"/>
          </a:xfrm>
          <a:prstGeom prst="rect">
            <a:avLst/>
          </a:prstGeom>
          <a:noFill/>
        </p:spPr>
        <p:txBody>
          <a:bodyPr wrap="none" rtlCol="0">
            <a:spAutoFit/>
          </a:bodyPr>
          <a:lstStyle/>
          <a:p>
            <a:r>
              <a:rPr lang="es-ES_tradnl" dirty="0"/>
              <a:t>Inferencia del árbol filogenético</a:t>
            </a:r>
          </a:p>
        </p:txBody>
      </p:sp>
      <p:sp>
        <p:nvSpPr>
          <p:cNvPr id="17" name="TextBox 18"/>
          <p:cNvSpPr txBox="1"/>
          <p:nvPr/>
        </p:nvSpPr>
        <p:spPr>
          <a:xfrm>
            <a:off x="6411011" y="2145269"/>
            <a:ext cx="2307042" cy="369332"/>
          </a:xfrm>
          <a:prstGeom prst="rect">
            <a:avLst/>
          </a:prstGeom>
          <a:noFill/>
        </p:spPr>
        <p:txBody>
          <a:bodyPr wrap="none" rtlCol="0">
            <a:spAutoFit/>
          </a:bodyPr>
          <a:lstStyle/>
          <a:p>
            <a:r>
              <a:rPr lang="es-ES_tradnl" dirty="0"/>
              <a:t>PSI-BLAST, </a:t>
            </a:r>
            <a:r>
              <a:rPr lang="es-ES_tradnl" dirty="0" err="1"/>
              <a:t>HMMs</a:t>
            </a:r>
            <a:endParaRPr lang="es-ES_tradnl" dirty="0"/>
          </a:p>
        </p:txBody>
      </p:sp>
      <p:grpSp>
        <p:nvGrpSpPr>
          <p:cNvPr id="26" name="25 Grupo"/>
          <p:cNvGrpSpPr/>
          <p:nvPr/>
        </p:nvGrpSpPr>
        <p:grpSpPr>
          <a:xfrm>
            <a:off x="6215074" y="4854370"/>
            <a:ext cx="2722428" cy="848961"/>
            <a:chOff x="6215074" y="4854370"/>
            <a:chExt cx="2722428" cy="848961"/>
          </a:xfrm>
        </p:grpSpPr>
        <p:sp>
          <p:nvSpPr>
            <p:cNvPr id="24" name="23 Cerrar llave"/>
            <p:cNvSpPr/>
            <p:nvPr/>
          </p:nvSpPr>
          <p:spPr>
            <a:xfrm>
              <a:off x="6215074" y="4854370"/>
              <a:ext cx="195937" cy="8489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O"/>
            </a:p>
          </p:txBody>
        </p:sp>
        <p:sp>
          <p:nvSpPr>
            <p:cNvPr id="25" name="TextBox 18"/>
            <p:cNvSpPr txBox="1"/>
            <p:nvPr/>
          </p:nvSpPr>
          <p:spPr>
            <a:xfrm>
              <a:off x="6357950" y="4854371"/>
              <a:ext cx="2579552" cy="646331"/>
            </a:xfrm>
            <a:prstGeom prst="rect">
              <a:avLst/>
            </a:prstGeom>
            <a:noFill/>
          </p:spPr>
          <p:txBody>
            <a:bodyPr wrap="none" rtlCol="0">
              <a:spAutoFit/>
            </a:bodyPr>
            <a:lstStyle/>
            <a:p>
              <a:r>
                <a:rPr lang="es-ES_tradnl" dirty="0"/>
                <a:t>Con Andrew Crawford</a:t>
              </a:r>
            </a:p>
            <a:p>
              <a:r>
                <a:rPr lang="es-ES_tradnl" dirty="0"/>
                <a:t>Octubre 5 y 7</a:t>
              </a:r>
            </a:p>
          </p:txBody>
        </p:sp>
      </p:grpSp>
      <p:grpSp>
        <p:nvGrpSpPr>
          <p:cNvPr id="29" name="28 Grupo"/>
          <p:cNvGrpSpPr/>
          <p:nvPr/>
        </p:nvGrpSpPr>
        <p:grpSpPr>
          <a:xfrm>
            <a:off x="6907490" y="2514601"/>
            <a:ext cx="2236510" cy="789207"/>
            <a:chOff x="6907490" y="2514601"/>
            <a:chExt cx="2236510" cy="789207"/>
          </a:xfrm>
        </p:grpSpPr>
        <p:sp>
          <p:nvSpPr>
            <p:cNvPr id="27" name="26 Cerrar llave"/>
            <p:cNvSpPr/>
            <p:nvPr/>
          </p:nvSpPr>
          <p:spPr>
            <a:xfrm rot="5400000">
              <a:off x="8111899" y="2189412"/>
              <a:ext cx="142876" cy="79325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O"/>
            </a:p>
          </p:txBody>
        </p:sp>
        <p:sp>
          <p:nvSpPr>
            <p:cNvPr id="28" name="TextBox 18"/>
            <p:cNvSpPr txBox="1"/>
            <p:nvPr/>
          </p:nvSpPr>
          <p:spPr>
            <a:xfrm>
              <a:off x="6907490" y="2657477"/>
              <a:ext cx="2236510" cy="646331"/>
            </a:xfrm>
            <a:prstGeom prst="rect">
              <a:avLst/>
            </a:prstGeom>
            <a:noFill/>
          </p:spPr>
          <p:txBody>
            <a:bodyPr wrap="none" rtlCol="0">
              <a:spAutoFit/>
            </a:bodyPr>
            <a:lstStyle/>
            <a:p>
              <a:r>
                <a:rPr lang="es-ES_tradnl" dirty="0"/>
                <a:t>Con Andrés Pinzón</a:t>
              </a:r>
            </a:p>
            <a:p>
              <a:r>
                <a:rPr lang="es-ES_tradnl" dirty="0"/>
                <a:t>Septiembre 20</a:t>
              </a:r>
            </a:p>
          </p:txBody>
        </p:sp>
      </p:grpSp>
      <p:sp>
        <p:nvSpPr>
          <p:cNvPr id="30" name="TextBox 29"/>
          <p:cNvSpPr txBox="1"/>
          <p:nvPr/>
        </p:nvSpPr>
        <p:spPr>
          <a:xfrm>
            <a:off x="457200" y="2514601"/>
            <a:ext cx="2283575" cy="492443"/>
          </a:xfrm>
          <a:prstGeom prst="rect">
            <a:avLst/>
          </a:prstGeom>
          <a:noFill/>
        </p:spPr>
        <p:txBody>
          <a:bodyPr wrap="square" rtlCol="0">
            <a:spAutoFit/>
          </a:bodyPr>
          <a:lstStyle/>
          <a:p>
            <a:r>
              <a:rPr lang="es-ES_tradnl" sz="1300" dirty="0"/>
              <a:t>Normalmente se excluyen secuencias muy similares</a:t>
            </a:r>
          </a:p>
        </p:txBody>
      </p:sp>
      <p:sp>
        <p:nvSpPr>
          <p:cNvPr id="31" name="TextBox 30"/>
          <p:cNvSpPr txBox="1"/>
          <p:nvPr/>
        </p:nvSpPr>
        <p:spPr>
          <a:xfrm>
            <a:off x="2608432" y="4507468"/>
            <a:ext cx="3513815" cy="369332"/>
          </a:xfrm>
          <a:prstGeom prst="rect">
            <a:avLst/>
          </a:prstGeom>
          <a:noFill/>
        </p:spPr>
        <p:txBody>
          <a:bodyPr wrap="none" rtlCol="0">
            <a:spAutoFit/>
          </a:bodyPr>
          <a:lstStyle/>
          <a:p>
            <a:r>
              <a:rPr lang="es-ES_tradnl" dirty="0"/>
              <a:t>Inspección manual y corrección</a:t>
            </a:r>
          </a:p>
        </p:txBody>
      </p:sp>
      <p:sp>
        <p:nvSpPr>
          <p:cNvPr id="34" name="Curved Left Arrow 33"/>
          <p:cNvSpPr/>
          <p:nvPr/>
        </p:nvSpPr>
        <p:spPr>
          <a:xfrm flipH="1" flipV="1">
            <a:off x="1752600" y="3722132"/>
            <a:ext cx="838200" cy="1056038"/>
          </a:xfrm>
          <a:prstGeom prst="curvedLeftArrow">
            <a:avLst/>
          </a:prstGeom>
          <a:effectLst>
            <a:outerShdw blurRad="50800" dist="20000" dir="5400000" rotWithShape="0">
              <a:srgbClr val="000000">
                <a:alpha val="4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7" grpId="0"/>
      <p:bldP spid="30" grpId="0"/>
      <p:bldP spid="31" grpId="0"/>
      <p:bldP spid="34"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n-US" smtClean="0"/>
              <a:pPr/>
              <a:t>165</a:t>
            </a:fld>
            <a:endParaRPr lang="en-US"/>
          </a:p>
        </p:txBody>
      </p:sp>
      <p:sp>
        <p:nvSpPr>
          <p:cNvPr id="19" name="Title 18"/>
          <p:cNvSpPr>
            <a:spLocks noGrp="1"/>
          </p:cNvSpPr>
          <p:nvPr>
            <p:ph type="title"/>
          </p:nvPr>
        </p:nvSpPr>
        <p:spPr/>
        <p:txBody>
          <a:bodyPr/>
          <a:lstStyle/>
          <a:p>
            <a:endParaRPr lang="es-ES_tradnl"/>
          </a:p>
        </p:txBody>
      </p:sp>
      <p:sp>
        <p:nvSpPr>
          <p:cNvPr id="20" name="TextBox 19"/>
          <p:cNvSpPr txBox="1"/>
          <p:nvPr/>
        </p:nvSpPr>
        <p:spPr>
          <a:xfrm>
            <a:off x="990600" y="2509448"/>
            <a:ext cx="6705600" cy="2308324"/>
          </a:xfrm>
          <a:prstGeom prst="rect">
            <a:avLst/>
          </a:prstGeom>
          <a:noFill/>
        </p:spPr>
        <p:txBody>
          <a:bodyPr wrap="square" rtlCol="0">
            <a:spAutoFit/>
          </a:bodyPr>
          <a:lstStyle/>
          <a:p>
            <a:r>
              <a:rPr lang="es-ES_tradnl" sz="3600" b="1" dirty="0"/>
              <a:t>Una vez que tenemos nuestras secuencias de interés, </a:t>
            </a:r>
            <a:r>
              <a:rPr lang="es-ES_tradnl" sz="3600" dirty="0"/>
              <a:t>¿</a:t>
            </a:r>
            <a:r>
              <a:rPr lang="es-ES_tradnl" sz="3600" b="1" dirty="0"/>
              <a:t>cómo las podemos alinear?</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Múltiple</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166</a:t>
            </a:fld>
            <a:endParaRPr lang="es-ES_tradnl"/>
          </a:p>
        </p:txBody>
      </p:sp>
      <p:grpSp>
        <p:nvGrpSpPr>
          <p:cNvPr id="3" name="Group 27"/>
          <p:cNvGrpSpPr/>
          <p:nvPr/>
        </p:nvGrpSpPr>
        <p:grpSpPr>
          <a:xfrm>
            <a:off x="1356813" y="1289477"/>
            <a:ext cx="4815387" cy="1453723"/>
            <a:chOff x="1388808" y="2208175"/>
            <a:chExt cx="6796587" cy="2740364"/>
          </a:xfrm>
        </p:grpSpPr>
        <p:pic>
          <p:nvPicPr>
            <p:cNvPr id="18" name="Picture 17" descr="Algn_example_color.png"/>
            <p:cNvPicPr>
              <a:picLocks noChangeAspect="1"/>
            </p:cNvPicPr>
            <p:nvPr/>
          </p:nvPicPr>
          <p:blipFill>
            <a:blip r:embed="rId3"/>
            <a:stretch>
              <a:fillRect/>
            </a:stretch>
          </p:blipFill>
          <p:spPr>
            <a:xfrm>
              <a:off x="1388808" y="2208175"/>
              <a:ext cx="6796587" cy="2596722"/>
            </a:xfrm>
            <a:prstGeom prst="rect">
              <a:avLst/>
            </a:prstGeom>
          </p:spPr>
        </p:pic>
        <p:grpSp>
          <p:nvGrpSpPr>
            <p:cNvPr id="4" name="Group 24"/>
            <p:cNvGrpSpPr/>
            <p:nvPr/>
          </p:nvGrpSpPr>
          <p:grpSpPr>
            <a:xfrm>
              <a:off x="4526956" y="2263820"/>
              <a:ext cx="1060975" cy="2684719"/>
              <a:chOff x="4526956" y="2263820"/>
              <a:chExt cx="1060975" cy="2684719"/>
            </a:xfrm>
          </p:grpSpPr>
          <p:sp>
            <p:nvSpPr>
              <p:cNvPr id="22" name="TextBox 21"/>
              <p:cNvSpPr txBox="1"/>
              <p:nvPr/>
            </p:nvSpPr>
            <p:spPr>
              <a:xfrm>
                <a:off x="4549478" y="2263820"/>
                <a:ext cx="1038453" cy="2668824"/>
              </a:xfrm>
              <a:prstGeom prst="rect">
                <a:avLst/>
              </a:prstGeom>
              <a:noFill/>
            </p:spPr>
            <p:txBody>
              <a:bodyPr wrap="square" rtlCol="0">
                <a:spAutoFit/>
              </a:bodyPr>
              <a:lstStyle/>
              <a:p>
                <a:r>
                  <a:rPr lang="es-ES_tradnl" sz="8500" dirty="0">
                    <a:solidFill>
                      <a:srgbClr val="FFFFFF"/>
                    </a:solidFill>
                  </a:rPr>
                  <a:t>?</a:t>
                </a:r>
              </a:p>
            </p:txBody>
          </p:sp>
          <p:sp>
            <p:nvSpPr>
              <p:cNvPr id="23" name="TextBox 22"/>
              <p:cNvSpPr txBox="1"/>
              <p:nvPr/>
            </p:nvSpPr>
            <p:spPr>
              <a:xfrm>
                <a:off x="4526956" y="2279715"/>
                <a:ext cx="1038453" cy="2668824"/>
              </a:xfrm>
              <a:prstGeom prst="rect">
                <a:avLst/>
              </a:prstGeom>
              <a:noFill/>
            </p:spPr>
            <p:txBody>
              <a:bodyPr wrap="square" rtlCol="0">
                <a:spAutoFit/>
              </a:bodyPr>
              <a:lstStyle/>
              <a:p>
                <a:r>
                  <a:rPr lang="es-ES_tradnl" sz="8500" dirty="0"/>
                  <a:t>?</a:t>
                </a:r>
              </a:p>
            </p:txBody>
          </p:sp>
        </p:grpSp>
      </p:grpSp>
      <p:sp>
        <p:nvSpPr>
          <p:cNvPr id="30" name="TextBox 29"/>
          <p:cNvSpPr txBox="1"/>
          <p:nvPr/>
        </p:nvSpPr>
        <p:spPr>
          <a:xfrm>
            <a:off x="457200" y="2734768"/>
            <a:ext cx="3852662" cy="492443"/>
          </a:xfrm>
          <a:prstGeom prst="rect">
            <a:avLst/>
          </a:prstGeom>
          <a:noFill/>
        </p:spPr>
        <p:txBody>
          <a:bodyPr wrap="none" rtlCol="0">
            <a:spAutoFit/>
          </a:bodyPr>
          <a:lstStyle/>
          <a:p>
            <a:r>
              <a:rPr lang="es-ES_tradnl" sz="2600" dirty="0"/>
              <a:t>Programación dinámica</a:t>
            </a:r>
          </a:p>
        </p:txBody>
      </p:sp>
      <p:grpSp>
        <p:nvGrpSpPr>
          <p:cNvPr id="7" name="Group 34"/>
          <p:cNvGrpSpPr/>
          <p:nvPr/>
        </p:nvGrpSpPr>
        <p:grpSpPr>
          <a:xfrm>
            <a:off x="228600" y="3124200"/>
            <a:ext cx="8077200" cy="3495283"/>
            <a:chOff x="228600" y="3124200"/>
            <a:chExt cx="8077200" cy="3495283"/>
          </a:xfrm>
        </p:grpSpPr>
        <p:sp>
          <p:nvSpPr>
            <p:cNvPr id="32" name="Rectangle 31"/>
            <p:cNvSpPr/>
            <p:nvPr/>
          </p:nvSpPr>
          <p:spPr>
            <a:xfrm>
              <a:off x="1828800" y="3124200"/>
              <a:ext cx="6477000" cy="369332"/>
            </a:xfrm>
            <a:prstGeom prst="rect">
              <a:avLst/>
            </a:prstGeom>
          </p:spPr>
          <p:txBody>
            <a:bodyPr wrap="square">
              <a:spAutoFit/>
            </a:bodyPr>
            <a:lstStyle/>
            <a:p>
              <a:r>
                <a:rPr lang="en-US" dirty="0"/>
                <a:t>http://bibiserv.techfak.uni-bielefeld.de/visualign/</a:t>
              </a:r>
              <a:endParaRPr lang="es-ES_tradnl" dirty="0"/>
            </a:p>
          </p:txBody>
        </p:sp>
        <p:pic>
          <p:nvPicPr>
            <p:cNvPr id="34" name="Picture 33" descr="MultipleAlgnDP.gif"/>
            <p:cNvPicPr>
              <a:picLocks noChangeAspect="1"/>
            </p:cNvPicPr>
            <p:nvPr/>
          </p:nvPicPr>
          <p:blipFill>
            <a:blip r:embed="rId4"/>
            <a:stretch>
              <a:fillRect/>
            </a:stretch>
          </p:blipFill>
          <p:spPr>
            <a:xfrm>
              <a:off x="228600" y="3438917"/>
              <a:ext cx="5334000" cy="3180566"/>
            </a:xfrm>
            <a:prstGeom prst="rect">
              <a:avLst/>
            </a:prstGeom>
          </p:spPr>
        </p:pic>
      </p:grpSp>
      <p:sp>
        <p:nvSpPr>
          <p:cNvPr id="33" name="Rectangle 32"/>
          <p:cNvSpPr/>
          <p:nvPr/>
        </p:nvSpPr>
        <p:spPr>
          <a:xfrm>
            <a:off x="4038600" y="5181600"/>
            <a:ext cx="4572000" cy="646331"/>
          </a:xfrm>
          <a:prstGeom prst="rect">
            <a:avLst/>
          </a:prstGeom>
        </p:spPr>
        <p:txBody>
          <a:bodyPr>
            <a:spAutoFit/>
          </a:bodyPr>
          <a:lstStyle/>
          <a:p>
            <a:r>
              <a:rPr lang="es-ES_tradnl" dirty="0"/>
              <a:t>En la práctica es muy costosa, se necesitan atajos.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Estrategias de Alineamiento múltiple</a:t>
            </a:r>
          </a:p>
        </p:txBody>
      </p:sp>
      <p:sp>
        <p:nvSpPr>
          <p:cNvPr id="3" name="Content Placeholder 2"/>
          <p:cNvSpPr>
            <a:spLocks noGrp="1"/>
          </p:cNvSpPr>
          <p:nvPr>
            <p:ph sz="quarter" idx="1"/>
          </p:nvPr>
        </p:nvSpPr>
        <p:spPr>
          <a:xfrm>
            <a:off x="457200" y="2819400"/>
            <a:ext cx="7467600" cy="1981200"/>
          </a:xfrm>
        </p:spPr>
        <p:txBody>
          <a:bodyPr>
            <a:normAutofit/>
          </a:bodyPr>
          <a:lstStyle/>
          <a:p>
            <a:r>
              <a:rPr lang="es-ES_tradnl" sz="3100" dirty="0"/>
              <a:t>Alineamiento progresivo</a:t>
            </a:r>
          </a:p>
          <a:p>
            <a:r>
              <a:rPr lang="es-ES_tradnl" sz="3100" dirty="0"/>
              <a:t>Basados en consistencia</a:t>
            </a:r>
          </a:p>
          <a:p>
            <a:r>
              <a:rPr lang="es-ES_tradnl" sz="3100" dirty="0"/>
              <a:t>Métodos de refinamiento iterativo</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167</a:t>
            </a:fld>
            <a:endParaRPr lang="en-US"/>
          </a:p>
        </p:txBody>
      </p:sp>
      <p:sp>
        <p:nvSpPr>
          <p:cNvPr id="6" name="TextBox 19"/>
          <p:cNvSpPr txBox="1"/>
          <p:nvPr/>
        </p:nvSpPr>
        <p:spPr>
          <a:xfrm>
            <a:off x="285720" y="1857364"/>
            <a:ext cx="6705600" cy="369332"/>
          </a:xfrm>
          <a:prstGeom prst="rect">
            <a:avLst/>
          </a:prstGeom>
          <a:noFill/>
        </p:spPr>
        <p:txBody>
          <a:bodyPr wrap="square" rtlCol="0">
            <a:spAutoFit/>
          </a:bodyPr>
          <a:lstStyle/>
          <a:p>
            <a:r>
              <a:rPr lang="es-ES_tradnl" b="1" dirty="0"/>
              <a:t>Métodos heurísticos para el alineamiento múltiple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z="2800" dirty="0"/>
              <a:t>Alineamiento progresivo</a:t>
            </a:r>
          </a:p>
        </p:txBody>
      </p:sp>
      <p:sp>
        <p:nvSpPr>
          <p:cNvPr id="3" name="Content Placeholder 2"/>
          <p:cNvSpPr>
            <a:spLocks noGrp="1"/>
          </p:cNvSpPr>
          <p:nvPr>
            <p:ph sz="quarter" idx="1"/>
          </p:nvPr>
        </p:nvSpPr>
        <p:spPr/>
        <p:txBody>
          <a:bodyPr>
            <a:normAutofit/>
          </a:bodyPr>
          <a:lstStyle/>
          <a:p>
            <a:pPr lvl="1"/>
            <a:r>
              <a:rPr lang="es-ES_tradnl" sz="2800" dirty="0"/>
              <a:t>Alinear, sucesivamente, pares de secuencias usando </a:t>
            </a:r>
            <a:r>
              <a:rPr lang="es-ES_tradnl" sz="2800" dirty="0" err="1"/>
              <a:t>Needleman</a:t>
            </a:r>
            <a:r>
              <a:rPr lang="es-ES_tradnl" sz="2800" dirty="0"/>
              <a:t> &amp; </a:t>
            </a:r>
            <a:r>
              <a:rPr lang="es-ES_tradnl" sz="2800" dirty="0" err="1"/>
              <a:t>Wunsch</a:t>
            </a:r>
            <a:r>
              <a:rPr lang="es-ES_tradnl" sz="2800" dirty="0"/>
              <a:t>.</a:t>
            </a:r>
          </a:p>
          <a:p>
            <a:pPr>
              <a:buNone/>
            </a:pPr>
            <a:r>
              <a:rPr lang="es-ES_tradnl" sz="3100" dirty="0"/>
              <a:t>Pasos:</a:t>
            </a:r>
          </a:p>
          <a:p>
            <a:pPr marL="1154430" lvl="2" indent="-514350">
              <a:buFont typeface="+mj-lt"/>
              <a:buAutoNum type="arabicPeriod"/>
            </a:pPr>
            <a:r>
              <a:rPr lang="es-ES_tradnl" sz="2500" dirty="0"/>
              <a:t>Escoger dos secuencias y alinearlas</a:t>
            </a:r>
          </a:p>
          <a:p>
            <a:pPr marL="1154430" lvl="2" indent="-514350">
              <a:buFont typeface="+mj-lt"/>
              <a:buAutoNum type="arabicPeriod"/>
            </a:pPr>
            <a:r>
              <a:rPr lang="es-ES_tradnl" sz="2500" dirty="0"/>
              <a:t>Escoger una tercera secuencia y alinearla al alineamiento del paso 1.</a:t>
            </a:r>
          </a:p>
          <a:p>
            <a:pPr marL="1154430" lvl="2" indent="-514350">
              <a:buFont typeface="+mj-lt"/>
              <a:buAutoNum type="arabicPeriod"/>
            </a:pPr>
            <a:r>
              <a:rPr lang="es-ES_tradnl" sz="2500" dirty="0"/>
              <a:t>Repetir el paso 2 hasta que todas las secuencias estén alineadas</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168</a:t>
            </a:fld>
            <a:endParaRPr lang="en-US"/>
          </a:p>
        </p:txBody>
      </p:sp>
      <p:sp>
        <p:nvSpPr>
          <p:cNvPr id="7" name="Rectangle 6"/>
          <p:cNvSpPr/>
          <p:nvPr/>
        </p:nvSpPr>
        <p:spPr>
          <a:xfrm>
            <a:off x="6932446" y="3500735"/>
            <a:ext cx="1404201" cy="461665"/>
          </a:xfrm>
          <a:prstGeom prst="rect">
            <a:avLst/>
          </a:prstGeom>
        </p:spPr>
        <p:txBody>
          <a:bodyPr wrap="none">
            <a:spAutoFit/>
          </a:bodyPr>
          <a:lstStyle/>
          <a:p>
            <a:r>
              <a:rPr lang="es-ES_tradnl" sz="2400" b="1" dirty="0">
                <a:solidFill>
                  <a:schemeClr val="accent1">
                    <a:lumMod val="60000"/>
                    <a:lumOff val="40000"/>
                  </a:schemeClr>
                </a:solidFill>
              </a:rPr>
              <a:t>¿Cómo?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 guía en el alineamiento progresivo</a:t>
            </a:r>
          </a:p>
        </p:txBody>
      </p:sp>
      <p:sp>
        <p:nvSpPr>
          <p:cNvPr id="3" name="Content Placeholder 2"/>
          <p:cNvSpPr>
            <a:spLocks noGrp="1"/>
          </p:cNvSpPr>
          <p:nvPr>
            <p:ph sz="quarter" idx="1"/>
          </p:nvPr>
        </p:nvSpPr>
        <p:spPr>
          <a:xfrm>
            <a:off x="457200" y="1600200"/>
            <a:ext cx="7467600" cy="3810000"/>
          </a:xfrm>
        </p:spPr>
        <p:txBody>
          <a:bodyPr>
            <a:normAutofit/>
          </a:bodyPr>
          <a:lstStyle/>
          <a:p>
            <a:r>
              <a:rPr lang="es-ES_tradnl" sz="3100" dirty="0"/>
              <a:t>El truco consiste en alinear las secuencias mas similares primero</a:t>
            </a:r>
          </a:p>
          <a:p>
            <a:pPr marL="1188720" lvl="2" indent="-457200">
              <a:buFont typeface="+mj-lt"/>
              <a:buAutoNum type="arabicPeriod"/>
            </a:pPr>
            <a:r>
              <a:rPr lang="es-ES_tradnl" sz="1900" dirty="0"/>
              <a:t>Calcular todos los alineamientos pareados y calcular una matriz de distancia entre cada par de secuencias.</a:t>
            </a:r>
          </a:p>
          <a:p>
            <a:pPr marL="1188720" lvl="2" indent="-457200">
              <a:buFont typeface="+mj-lt"/>
              <a:buAutoNum type="arabicPeriod"/>
            </a:pPr>
            <a:r>
              <a:rPr lang="es-ES_tradnl" sz="1900" dirty="0"/>
              <a:t>Construir un árbol guía tomando como base la matriz de distancia obtenida en el paso 1.</a:t>
            </a:r>
          </a:p>
          <a:p>
            <a:pPr marL="1188720" lvl="2" indent="-457200">
              <a:buFont typeface="+mj-lt"/>
              <a:buAutoNum type="arabicPeriod"/>
            </a:pPr>
            <a:r>
              <a:rPr lang="es-ES_tradnl" sz="1900" dirty="0"/>
              <a:t>Alinear las secuencias que se adicionaron al primer nodo del árbol, continuar agregando secuencias </a:t>
            </a:r>
            <a:r>
              <a:rPr lang="es-ES_tradnl" sz="1900"/>
              <a:t>(alineamientos</a:t>
            </a:r>
            <a:r>
              <a:rPr lang="es-ES_tradnl" sz="1900" dirty="0"/>
              <a:t>) en el orden en que se fueron agregando los nodos al árbol.</a:t>
            </a:r>
          </a:p>
          <a:p>
            <a:pPr marL="1188720" lvl="2" indent="-457200">
              <a:buFont typeface="+mj-lt"/>
              <a:buAutoNum type="arabicPeriod"/>
            </a:pPr>
            <a:endParaRPr lang="es-ES_tradnl" sz="1900" dirty="0"/>
          </a:p>
        </p:txBody>
      </p:sp>
      <p:sp>
        <p:nvSpPr>
          <p:cNvPr id="5" name="Slide Number Placeholder 4"/>
          <p:cNvSpPr>
            <a:spLocks noGrp="1"/>
          </p:cNvSpPr>
          <p:nvPr>
            <p:ph type="sldNum" sz="quarter" idx="15"/>
          </p:nvPr>
        </p:nvSpPr>
        <p:spPr/>
        <p:txBody>
          <a:bodyPr/>
          <a:lstStyle/>
          <a:p>
            <a:fld id="{F9B76065-02A8-2140-ABFF-467A450FC727}" type="slidenum">
              <a:rPr lang="en-US" smtClean="0"/>
              <a:pPr/>
              <a:t>169</a:t>
            </a:fld>
            <a:endParaRPr lang="en-US"/>
          </a:p>
        </p:txBody>
      </p:sp>
      <p:sp>
        <p:nvSpPr>
          <p:cNvPr id="7" name="TextBox 6"/>
          <p:cNvSpPr txBox="1"/>
          <p:nvPr/>
        </p:nvSpPr>
        <p:spPr>
          <a:xfrm>
            <a:off x="4069566" y="3352800"/>
            <a:ext cx="4464834" cy="461665"/>
          </a:xfrm>
          <a:prstGeom prst="rect">
            <a:avLst/>
          </a:prstGeom>
          <a:solidFill>
            <a:schemeClr val="lt1">
              <a:alpha val="71000"/>
            </a:schemeClr>
          </a:solid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S_tradnl" sz="2400" b="1" dirty="0">
                <a:solidFill>
                  <a:srgbClr val="FF0000"/>
                </a:solidFill>
              </a:rPr>
              <a:t>No es un árbol filogenético</a:t>
            </a:r>
          </a:p>
        </p:txBody>
      </p:sp>
      <p:sp>
        <p:nvSpPr>
          <p:cNvPr id="9" name="TextBox 8"/>
          <p:cNvSpPr txBox="1"/>
          <p:nvPr/>
        </p:nvSpPr>
        <p:spPr>
          <a:xfrm>
            <a:off x="1001059" y="5334000"/>
            <a:ext cx="6923741" cy="769441"/>
          </a:xfrm>
          <a:prstGeom prst="rect">
            <a:avLst/>
          </a:prstGeom>
          <a:noFill/>
        </p:spPr>
        <p:txBody>
          <a:bodyPr wrap="square" rtlCol="0">
            <a:spAutoFit/>
          </a:bodyPr>
          <a:lstStyle/>
          <a:p>
            <a:pPr algn="ctr"/>
            <a:r>
              <a:rPr lang="es-ES_tradnl" sz="2200" b="1" dirty="0"/>
              <a:t>Esta estrategia es suficientemente rápida para alinear varios cientos de secuencias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w-1.gif"/>
          <p:cNvPicPr>
            <a:picLocks noChangeAspect="1"/>
          </p:cNvPicPr>
          <p:nvPr/>
        </p:nvPicPr>
        <p:blipFill>
          <a:blip r:embed="rId2">
            <a:lum bright="20000" contrast="-22000"/>
          </a:blip>
          <a:stretch>
            <a:fillRect/>
          </a:stretch>
        </p:blipFill>
        <p:spPr>
          <a:xfrm>
            <a:off x="5247442" y="3263420"/>
            <a:ext cx="2677358" cy="2432050"/>
          </a:xfrm>
          <a:prstGeom prst="rect">
            <a:avLst/>
          </a:prstGeom>
        </p:spPr>
      </p:pic>
      <p:sp>
        <p:nvSpPr>
          <p:cNvPr id="5" name="Slide Number Placeholder 4"/>
          <p:cNvSpPr>
            <a:spLocks noGrp="1"/>
          </p:cNvSpPr>
          <p:nvPr>
            <p:ph type="sldNum" sz="quarter" idx="15"/>
          </p:nvPr>
        </p:nvSpPr>
        <p:spPr/>
        <p:txBody>
          <a:bodyPr/>
          <a:lstStyle/>
          <a:p>
            <a:fld id="{F9B76065-02A8-2140-ABFF-467A450FC727}" type="slidenum">
              <a:rPr lang="es-ES_tradnl" smtClean="0"/>
              <a:pPr/>
              <a:t>17</a:t>
            </a:fld>
            <a:endParaRPr lang="es-ES_tradnl"/>
          </a:p>
        </p:txBody>
      </p:sp>
      <p:pic>
        <p:nvPicPr>
          <p:cNvPr id="7" name="Picture 6" descr="Mauve_Multiple_Genome_Sequence_Alignment.png"/>
          <p:cNvPicPr>
            <a:picLocks noChangeAspect="1"/>
          </p:cNvPicPr>
          <p:nvPr/>
        </p:nvPicPr>
        <p:blipFill>
          <a:blip r:embed="rId3">
            <a:lum bright="70000" contrast="-70000"/>
          </a:blip>
          <a:stretch>
            <a:fillRect/>
          </a:stretch>
        </p:blipFill>
        <p:spPr>
          <a:xfrm>
            <a:off x="4829068" y="533400"/>
            <a:ext cx="3705332" cy="2280487"/>
          </a:xfrm>
          <a:prstGeom prst="rect">
            <a:avLst/>
          </a:prstGeom>
        </p:spPr>
      </p:pic>
      <p:pic>
        <p:nvPicPr>
          <p:cNvPr id="9" name="Picture 8" descr="fgfr1_1.gif"/>
          <p:cNvPicPr>
            <a:picLocks noChangeAspect="1"/>
          </p:cNvPicPr>
          <p:nvPr/>
        </p:nvPicPr>
        <p:blipFill>
          <a:blip r:embed="rId4">
            <a:lum bright="70000" contrast="-70000"/>
          </a:blip>
          <a:stretch>
            <a:fillRect/>
          </a:stretch>
        </p:blipFill>
        <p:spPr>
          <a:xfrm>
            <a:off x="244554" y="4479445"/>
            <a:ext cx="4584514" cy="2302355"/>
          </a:xfrm>
          <a:prstGeom prst="rect">
            <a:avLst/>
          </a:prstGeom>
        </p:spPr>
      </p:pic>
      <p:pic>
        <p:nvPicPr>
          <p:cNvPr id="11" name="Picture 10" descr="13-1-11-Image2-Initialization.jpg"/>
          <p:cNvPicPr>
            <a:picLocks noChangeAspect="1"/>
          </p:cNvPicPr>
          <p:nvPr/>
        </p:nvPicPr>
        <p:blipFill>
          <a:blip r:embed="rId5">
            <a:lum bright="70000" contrast="-70000"/>
          </a:blip>
          <a:stretch>
            <a:fillRect/>
          </a:stretch>
        </p:blipFill>
        <p:spPr>
          <a:xfrm>
            <a:off x="762000" y="533400"/>
            <a:ext cx="3200400" cy="1661160"/>
          </a:xfrm>
          <a:prstGeom prst="rect">
            <a:avLst/>
          </a:prstGeom>
        </p:spPr>
      </p:pic>
      <p:sp>
        <p:nvSpPr>
          <p:cNvPr id="2" name="Title 1"/>
          <p:cNvSpPr>
            <a:spLocks noGrp="1"/>
          </p:cNvSpPr>
          <p:nvPr>
            <p:ph type="title"/>
          </p:nvPr>
        </p:nvSpPr>
        <p:spPr>
          <a:xfrm>
            <a:off x="457200" y="2216085"/>
            <a:ext cx="7467600" cy="1746315"/>
          </a:xfrm>
        </p:spPr>
        <p:txBody>
          <a:bodyPr>
            <a:noAutofit/>
          </a:bodyPr>
          <a:lstStyle/>
          <a:p>
            <a:r>
              <a:rPr lang="pt-BR" sz="6800"/>
              <a:t>Alinhamiento de sequencias</a:t>
            </a:r>
          </a:p>
        </p:txBody>
      </p:sp>
      <p:sp>
        <p:nvSpPr>
          <p:cNvPr id="13" name="Rectangle 12"/>
          <p:cNvSpPr/>
          <p:nvPr/>
        </p:nvSpPr>
        <p:spPr>
          <a:xfrm>
            <a:off x="3962400" y="4429035"/>
            <a:ext cx="4572000" cy="1061829"/>
          </a:xfrm>
          <a:prstGeom prst="rect">
            <a:avLst/>
          </a:prstGeom>
        </p:spPr>
        <p:txBody>
          <a:bodyPr>
            <a:spAutoFit/>
          </a:bodyPr>
          <a:lstStyle/>
          <a:p>
            <a:r>
              <a:rPr lang="pt-BR" sz="2100" dirty="0"/>
              <a:t>Tem como objetivo achar as regiões, ou posições, semelhantes num conjunto de sequencias.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¿Cómo construir el árbol guía?</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170</a:t>
            </a:fld>
            <a:endParaRPr lang="en-US"/>
          </a:p>
        </p:txBody>
      </p:sp>
      <p:sp>
        <p:nvSpPr>
          <p:cNvPr id="8" name="7 Marcador de contenido"/>
          <p:cNvSpPr>
            <a:spLocks noGrp="1"/>
          </p:cNvSpPr>
          <p:nvPr>
            <p:ph sz="quarter" idx="1"/>
          </p:nvPr>
        </p:nvSpPr>
        <p:spPr>
          <a:xfrm>
            <a:off x="785786" y="1417638"/>
            <a:ext cx="7467600" cy="4873752"/>
          </a:xfrm>
        </p:spPr>
        <p:txBody>
          <a:bodyPr/>
          <a:lstStyle/>
          <a:p>
            <a:endParaRPr lang="es-CO"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n-US" smtClean="0"/>
              <a:pPr/>
              <a:t>171</a:t>
            </a:fld>
            <a:endParaRPr lang="en-US"/>
          </a:p>
        </p:txBody>
      </p:sp>
      <p:sp>
        <p:nvSpPr>
          <p:cNvPr id="7" name="Title 6"/>
          <p:cNvSpPr>
            <a:spLocks noGrp="1"/>
          </p:cNvSpPr>
          <p:nvPr>
            <p:ph type="title"/>
          </p:nvPr>
        </p:nvSpPr>
        <p:spPr/>
        <p:txBody>
          <a:bodyPr>
            <a:normAutofit/>
          </a:bodyPr>
          <a:lstStyle/>
          <a:p>
            <a:r>
              <a:rPr lang="es-ES_tradnl" sz="3200" dirty="0"/>
              <a:t>Usando </a:t>
            </a:r>
            <a:r>
              <a:rPr lang="en-US" dirty="0"/>
              <a:t>Neighbor-joining</a:t>
            </a:r>
            <a:br>
              <a:rPr lang="en-US" b="1" dirty="0"/>
            </a:br>
            <a:endParaRPr lang="es-ES_tradnl" dirty="0"/>
          </a:p>
        </p:txBody>
      </p:sp>
      <p:sp>
        <p:nvSpPr>
          <p:cNvPr id="10" name="TextBox 9"/>
          <p:cNvSpPr txBox="1"/>
          <p:nvPr/>
        </p:nvSpPr>
        <p:spPr>
          <a:xfrm>
            <a:off x="533400" y="1071546"/>
            <a:ext cx="8153400" cy="1107996"/>
          </a:xfrm>
          <a:prstGeom prst="rect">
            <a:avLst/>
          </a:prstGeom>
          <a:noFill/>
        </p:spPr>
        <p:txBody>
          <a:bodyPr wrap="square" rtlCol="0">
            <a:spAutoFit/>
          </a:bodyPr>
          <a:lstStyle/>
          <a:p>
            <a:r>
              <a:rPr lang="es-ES_tradnl" sz="2200" dirty="0"/>
              <a:t>NJ es una de las estrategias mas usada para hacer análisis de conglomerados (</a:t>
            </a:r>
            <a:r>
              <a:rPr lang="es-ES_tradnl" sz="2200" i="1" dirty="0" err="1"/>
              <a:t>clustering</a:t>
            </a:r>
            <a:r>
              <a:rPr lang="es-ES_tradnl" sz="2200" dirty="0"/>
              <a:t>), esto se debe principalmente a su rapidez. Parte de una matriz de distancia.</a:t>
            </a:r>
          </a:p>
        </p:txBody>
      </p:sp>
      <p:sp>
        <p:nvSpPr>
          <p:cNvPr id="11" name="Text Box 6"/>
          <p:cNvSpPr txBox="1">
            <a:spLocks noChangeArrowheads="1"/>
          </p:cNvSpPr>
          <p:nvPr/>
        </p:nvSpPr>
        <p:spPr bwMode="auto">
          <a:xfrm>
            <a:off x="533400" y="2667000"/>
            <a:ext cx="8305800" cy="915988"/>
          </a:xfrm>
          <a:prstGeom prst="rect">
            <a:avLst/>
          </a:prstGeom>
          <a:noFill/>
          <a:ln w="12700">
            <a:noFill/>
            <a:miter lim="800000"/>
            <a:headEnd/>
            <a:tailEnd/>
          </a:ln>
          <a:effectLst/>
        </p:spPr>
        <p:txBody>
          <a:bodyPr>
            <a:prstTxWarp prst="textNoShape">
              <a:avLst/>
            </a:prstTxWarp>
            <a:spAutoFit/>
          </a:bodyPr>
          <a:lstStyle/>
          <a:p>
            <a:pPr algn="l"/>
            <a:r>
              <a:rPr lang="es-ES_tradnl" dirty="0"/>
              <a:t>Inicialización:</a:t>
            </a:r>
          </a:p>
          <a:p>
            <a:pPr lvl="1" algn="l">
              <a:buFontTx/>
              <a:buChar char="•"/>
            </a:pPr>
            <a:r>
              <a:rPr lang="es-ES_tradnl" dirty="0"/>
              <a:t>Defina </a:t>
            </a:r>
            <a:r>
              <a:rPr lang="es-ES_tradnl" i="1" dirty="0"/>
              <a:t>T</a:t>
            </a:r>
            <a:r>
              <a:rPr lang="es-ES_tradnl" dirty="0"/>
              <a:t> como el grupo de todas las hojas  del árbol, una para cada secuencia y haga </a:t>
            </a:r>
            <a:r>
              <a:rPr lang="es-ES_tradnl" i="1" dirty="0"/>
              <a:t>L = T</a:t>
            </a:r>
            <a:endParaRPr lang="es-ES_tradnl" dirty="0"/>
          </a:p>
        </p:txBody>
      </p:sp>
      <p:sp>
        <p:nvSpPr>
          <p:cNvPr id="15" name="Text Box 7"/>
          <p:cNvSpPr txBox="1">
            <a:spLocks noChangeArrowheads="1"/>
          </p:cNvSpPr>
          <p:nvPr/>
        </p:nvSpPr>
        <p:spPr bwMode="auto">
          <a:xfrm>
            <a:off x="381000" y="5943600"/>
            <a:ext cx="9296400" cy="641350"/>
          </a:xfrm>
          <a:prstGeom prst="rect">
            <a:avLst/>
          </a:prstGeom>
          <a:noFill/>
          <a:ln w="12700">
            <a:noFill/>
            <a:miter lim="800000"/>
            <a:headEnd/>
            <a:tailEnd/>
          </a:ln>
          <a:effectLst/>
        </p:spPr>
        <p:txBody>
          <a:bodyPr>
            <a:prstTxWarp prst="textNoShape">
              <a:avLst/>
            </a:prstTxWarp>
            <a:spAutoFit/>
          </a:bodyPr>
          <a:lstStyle/>
          <a:p>
            <a:pPr algn="l"/>
            <a:r>
              <a:rPr lang="es-ES_tradnl" dirty="0"/>
              <a:t>Terminación:</a:t>
            </a:r>
          </a:p>
          <a:p>
            <a:pPr lvl="1" algn="l">
              <a:buFontTx/>
              <a:buChar char="•"/>
            </a:pPr>
            <a:r>
              <a:rPr lang="es-ES_tradnl" dirty="0"/>
              <a:t>Cuando </a:t>
            </a:r>
            <a:r>
              <a:rPr lang="es-ES_tradnl" i="1" dirty="0"/>
              <a:t>L</a:t>
            </a:r>
            <a:r>
              <a:rPr lang="es-ES_tradnl" dirty="0"/>
              <a:t> consista de dos hojas </a:t>
            </a:r>
            <a:r>
              <a:rPr lang="es-ES_tradnl" i="1" dirty="0" err="1"/>
              <a:t>i</a:t>
            </a:r>
            <a:r>
              <a:rPr lang="es-ES_tradnl" dirty="0"/>
              <a:t> y </a:t>
            </a:r>
            <a:r>
              <a:rPr lang="es-ES_tradnl" i="1" dirty="0" err="1"/>
              <a:t>j</a:t>
            </a:r>
            <a:r>
              <a:rPr lang="es-ES_tradnl" dirty="0"/>
              <a:t> adicione el lado restante entre </a:t>
            </a:r>
            <a:r>
              <a:rPr lang="es-ES_tradnl" i="1" dirty="0" err="1"/>
              <a:t>i</a:t>
            </a:r>
            <a:r>
              <a:rPr lang="es-ES_tradnl" dirty="0"/>
              <a:t> y </a:t>
            </a:r>
            <a:r>
              <a:rPr lang="es-ES_tradnl" i="1" dirty="0" err="1"/>
              <a:t>j</a:t>
            </a:r>
            <a:r>
              <a:rPr lang="es-ES_tradnl" dirty="0"/>
              <a:t> con longitud </a:t>
            </a:r>
            <a:r>
              <a:rPr lang="es-ES_tradnl" i="1" dirty="0" err="1"/>
              <a:t>d</a:t>
            </a:r>
            <a:r>
              <a:rPr lang="es-ES_tradnl" i="1" baseline="-25000" dirty="0" err="1"/>
              <a:t>ij</a:t>
            </a:r>
            <a:endParaRPr lang="es-ES_tradnl" i="1" dirty="0"/>
          </a:p>
        </p:txBody>
      </p:sp>
      <p:sp>
        <p:nvSpPr>
          <p:cNvPr id="18" name="Text Box 9"/>
          <p:cNvSpPr txBox="1">
            <a:spLocks noChangeArrowheads="1"/>
          </p:cNvSpPr>
          <p:nvPr/>
        </p:nvSpPr>
        <p:spPr bwMode="auto">
          <a:xfrm>
            <a:off x="457200" y="3540125"/>
            <a:ext cx="8382000" cy="2563813"/>
          </a:xfrm>
          <a:prstGeom prst="rect">
            <a:avLst/>
          </a:prstGeom>
          <a:noFill/>
          <a:ln w="12700">
            <a:noFill/>
            <a:miter lim="800000"/>
            <a:headEnd/>
            <a:tailEnd/>
          </a:ln>
          <a:effectLst/>
        </p:spPr>
        <p:txBody>
          <a:bodyPr>
            <a:prstTxWarp prst="textNoShape">
              <a:avLst/>
            </a:prstTxWarp>
            <a:spAutoFit/>
          </a:bodyPr>
          <a:lstStyle/>
          <a:p>
            <a:pPr algn="l"/>
            <a:r>
              <a:rPr lang="es-ES_tradnl" dirty="0"/>
              <a:t>Iteración:</a:t>
            </a:r>
          </a:p>
          <a:p>
            <a:pPr lvl="1" algn="l">
              <a:buFontTx/>
              <a:buChar char="•"/>
            </a:pPr>
            <a:r>
              <a:rPr lang="es-ES_tradnl" dirty="0"/>
              <a:t>Tome un par </a:t>
            </a:r>
            <a:r>
              <a:rPr lang="es-ES_tradnl" i="1" dirty="0" err="1"/>
              <a:t>i</a:t>
            </a:r>
            <a:r>
              <a:rPr lang="es-ES_tradnl" dirty="0"/>
              <a:t>, </a:t>
            </a:r>
            <a:r>
              <a:rPr lang="es-ES_tradnl" i="1" dirty="0" err="1"/>
              <a:t>j</a:t>
            </a:r>
            <a:r>
              <a:rPr lang="es-ES_tradnl" dirty="0"/>
              <a:t> en L para el cual </a:t>
            </a:r>
            <a:r>
              <a:rPr lang="es-ES_tradnl" i="1" dirty="0" err="1"/>
              <a:t>D</a:t>
            </a:r>
            <a:r>
              <a:rPr lang="es-ES_tradnl" i="1" baseline="-25000" dirty="0" err="1"/>
              <a:t>kl</a:t>
            </a:r>
            <a:r>
              <a:rPr lang="es-ES_tradnl" i="1" baseline="-25000" dirty="0"/>
              <a:t>, </a:t>
            </a:r>
            <a:r>
              <a:rPr lang="es-ES_tradnl" dirty="0"/>
              <a:t>definido por:</a:t>
            </a:r>
          </a:p>
          <a:p>
            <a:pPr lvl="1" algn="l">
              <a:buFontTx/>
              <a:buChar char="•"/>
            </a:pPr>
            <a:endParaRPr lang="es-ES_tradnl" dirty="0"/>
          </a:p>
          <a:p>
            <a:pPr lvl="1" algn="l"/>
            <a:r>
              <a:rPr lang="es-ES_tradnl" dirty="0"/>
              <a:t>es mínimo.</a:t>
            </a:r>
            <a:endParaRPr lang="es-ES_tradnl" i="1" baseline="-25000" dirty="0"/>
          </a:p>
          <a:p>
            <a:pPr lvl="1" algn="l">
              <a:buFontTx/>
              <a:buChar char="•"/>
            </a:pPr>
            <a:r>
              <a:rPr lang="es-ES_tradnl" dirty="0"/>
              <a:t>Defina un nuevo nodo </a:t>
            </a:r>
            <a:r>
              <a:rPr lang="es-ES_tradnl" i="1" dirty="0" err="1"/>
              <a:t>k</a:t>
            </a:r>
            <a:r>
              <a:rPr lang="es-ES_tradnl" dirty="0"/>
              <a:t> y calcule</a:t>
            </a:r>
          </a:p>
          <a:p>
            <a:pPr lvl="1" algn="l"/>
            <a:r>
              <a:rPr lang="es-ES_tradnl" dirty="0"/>
              <a:t>para todo </a:t>
            </a:r>
            <a:r>
              <a:rPr lang="es-ES_tradnl" i="1" dirty="0" err="1"/>
              <a:t>m</a:t>
            </a:r>
            <a:r>
              <a:rPr lang="es-ES_tradnl" dirty="0"/>
              <a:t> en </a:t>
            </a:r>
            <a:r>
              <a:rPr lang="es-ES_tradnl" i="1" dirty="0"/>
              <a:t>L</a:t>
            </a:r>
            <a:r>
              <a:rPr lang="es-ES_tradnl" dirty="0"/>
              <a:t> </a:t>
            </a:r>
          </a:p>
          <a:p>
            <a:pPr lvl="1" algn="l">
              <a:buFontTx/>
              <a:buChar char="•"/>
            </a:pPr>
            <a:r>
              <a:rPr lang="es-ES_tradnl" dirty="0"/>
              <a:t>Adicione </a:t>
            </a:r>
            <a:r>
              <a:rPr lang="es-ES_tradnl" i="1" dirty="0" err="1"/>
              <a:t>k</a:t>
            </a:r>
            <a:r>
              <a:rPr lang="es-ES_tradnl" dirty="0"/>
              <a:t> a </a:t>
            </a:r>
            <a:r>
              <a:rPr lang="es-ES_tradnl" i="1" dirty="0"/>
              <a:t>T</a:t>
            </a:r>
            <a:r>
              <a:rPr lang="es-ES_tradnl" dirty="0"/>
              <a:t> con ramas de longitud </a:t>
            </a:r>
            <a:endParaRPr lang="es-ES_tradnl" i="1" baseline="-25000" dirty="0"/>
          </a:p>
          <a:p>
            <a:pPr lvl="1" algn="l"/>
            <a:r>
              <a:rPr lang="es-ES_tradnl" dirty="0"/>
              <a:t>uniendo</a:t>
            </a:r>
            <a:r>
              <a:rPr lang="es-ES_tradnl" i="1" dirty="0"/>
              <a:t> </a:t>
            </a:r>
            <a:r>
              <a:rPr lang="es-ES_tradnl" i="1" dirty="0" err="1"/>
              <a:t>k</a:t>
            </a:r>
            <a:r>
              <a:rPr lang="es-ES_tradnl" dirty="0"/>
              <a:t> a </a:t>
            </a:r>
            <a:r>
              <a:rPr lang="es-ES_tradnl" i="1" dirty="0" err="1"/>
              <a:t>i</a:t>
            </a:r>
            <a:r>
              <a:rPr lang="es-ES_tradnl" dirty="0"/>
              <a:t> y </a:t>
            </a:r>
            <a:r>
              <a:rPr lang="es-ES_tradnl" i="1" dirty="0" err="1"/>
              <a:t>j</a:t>
            </a:r>
            <a:r>
              <a:rPr lang="es-ES_tradnl" dirty="0"/>
              <a:t> respectivamente</a:t>
            </a:r>
          </a:p>
          <a:p>
            <a:pPr lvl="1" algn="l">
              <a:buFontTx/>
              <a:buChar char="•"/>
            </a:pPr>
            <a:r>
              <a:rPr lang="es-ES_tradnl" dirty="0"/>
              <a:t>Remueva </a:t>
            </a:r>
            <a:r>
              <a:rPr lang="es-ES_tradnl" i="1" dirty="0" err="1"/>
              <a:t>i</a:t>
            </a:r>
            <a:r>
              <a:rPr lang="es-ES_tradnl" dirty="0"/>
              <a:t> y </a:t>
            </a:r>
            <a:r>
              <a:rPr lang="es-ES_tradnl" i="1" dirty="0" err="1"/>
              <a:t>j</a:t>
            </a:r>
            <a:r>
              <a:rPr lang="es-ES_tradnl" dirty="0"/>
              <a:t> de </a:t>
            </a:r>
            <a:r>
              <a:rPr lang="es-ES_tradnl" i="1" dirty="0"/>
              <a:t>L</a:t>
            </a:r>
            <a:r>
              <a:rPr lang="es-ES_tradnl" dirty="0"/>
              <a:t> y adicione </a:t>
            </a:r>
            <a:r>
              <a:rPr lang="es-ES_tradnl" i="1" dirty="0" err="1"/>
              <a:t>k</a:t>
            </a:r>
            <a:endParaRPr lang="es-ES_tradnl" i="1" dirty="0"/>
          </a:p>
        </p:txBody>
      </p:sp>
      <p:graphicFrame>
        <p:nvGraphicFramePr>
          <p:cNvPr id="30" name="Object 29"/>
          <p:cNvGraphicFramePr>
            <a:graphicFrameLocks noChangeAspect="1"/>
          </p:cNvGraphicFramePr>
          <p:nvPr/>
        </p:nvGraphicFramePr>
        <p:xfrm>
          <a:off x="990600" y="4178005"/>
          <a:ext cx="1981200" cy="368595"/>
        </p:xfrm>
        <a:graphic>
          <a:graphicData uri="http://schemas.openxmlformats.org/presentationml/2006/ole">
            <mc:AlternateContent xmlns:mc="http://schemas.openxmlformats.org/markup-compatibility/2006">
              <mc:Choice xmlns:v="urn:schemas-microsoft-com:vml" Requires="v">
                <p:oleObj name="Equation" r:id="rId2" imgW="1092200" imgH="203200" progId="Equation.3">
                  <p:embed/>
                </p:oleObj>
              </mc:Choice>
              <mc:Fallback>
                <p:oleObj name="Equation" r:id="rId2" imgW="1092200" imgH="203200" progId="Equation.3">
                  <p:embed/>
                  <p:pic>
                    <p:nvPicPr>
                      <p:cNvPr id="30" name="Object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178005"/>
                        <a:ext cx="1981200" cy="36859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6021" name="Object 5"/>
          <p:cNvGraphicFramePr>
            <a:graphicFrameLocks noChangeAspect="1"/>
          </p:cNvGraphicFramePr>
          <p:nvPr/>
        </p:nvGraphicFramePr>
        <p:xfrm>
          <a:off x="4648200" y="4546600"/>
          <a:ext cx="2255837" cy="558800"/>
        </p:xfrm>
        <a:graphic>
          <a:graphicData uri="http://schemas.openxmlformats.org/presentationml/2006/ole">
            <mc:AlternateContent xmlns:mc="http://schemas.openxmlformats.org/markup-compatibility/2006">
              <mc:Choice xmlns:v="urn:schemas-microsoft-com:vml" Requires="v">
                <p:oleObj name="Equation" r:id="rId4" imgW="1435100" imgH="355600" progId="Equation.3">
                  <p:embed/>
                </p:oleObj>
              </mc:Choice>
              <mc:Fallback>
                <p:oleObj name="Equation" r:id="rId4" imgW="1435100" imgH="355600" progId="Equation.3">
                  <p:embed/>
                  <p:pic>
                    <p:nvPicPr>
                      <p:cNvPr id="860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546600"/>
                        <a:ext cx="2255837" cy="558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6022" name="Object 6"/>
          <p:cNvGraphicFramePr>
            <a:graphicFrameLocks noChangeAspect="1"/>
          </p:cNvGraphicFramePr>
          <p:nvPr/>
        </p:nvGraphicFramePr>
        <p:xfrm>
          <a:off x="5208587" y="5105400"/>
          <a:ext cx="1878013" cy="558800"/>
        </p:xfrm>
        <a:graphic>
          <a:graphicData uri="http://schemas.openxmlformats.org/presentationml/2006/ole">
            <mc:AlternateContent xmlns:mc="http://schemas.openxmlformats.org/markup-compatibility/2006">
              <mc:Choice xmlns:v="urn:schemas-microsoft-com:vml" Requires="v">
                <p:oleObj name="Equation" r:id="rId6" imgW="1193800" imgH="355600" progId="Equation.3">
                  <p:embed/>
                </p:oleObj>
              </mc:Choice>
              <mc:Fallback>
                <p:oleObj name="Equation" r:id="rId6" imgW="1193800" imgH="355600" progId="Equation.3">
                  <p:embed/>
                  <p:pic>
                    <p:nvPicPr>
                      <p:cNvPr id="860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8587" y="5105400"/>
                        <a:ext cx="1878013" cy="558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6023" name="Object 7"/>
          <p:cNvGraphicFramePr>
            <a:graphicFrameLocks noChangeAspect="1"/>
          </p:cNvGraphicFramePr>
          <p:nvPr/>
        </p:nvGraphicFramePr>
        <p:xfrm>
          <a:off x="7229475" y="5257800"/>
          <a:ext cx="1457325" cy="319087"/>
        </p:xfrm>
        <a:graphic>
          <a:graphicData uri="http://schemas.openxmlformats.org/presentationml/2006/ole">
            <mc:AlternateContent xmlns:mc="http://schemas.openxmlformats.org/markup-compatibility/2006">
              <mc:Choice xmlns:v="urn:schemas-microsoft-com:vml" Requires="v">
                <p:oleObj name="Equation" r:id="rId8" imgW="927100" imgH="203200" progId="Equation.3">
                  <p:embed/>
                </p:oleObj>
              </mc:Choice>
              <mc:Fallback>
                <p:oleObj name="Equation" r:id="rId8" imgW="927100" imgH="203200" progId="Equation.3">
                  <p:embed/>
                  <p:pic>
                    <p:nvPicPr>
                      <p:cNvPr id="86023"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9475" y="5257800"/>
                        <a:ext cx="1457325" cy="3190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1" name="TextBox 30"/>
          <p:cNvSpPr txBox="1"/>
          <p:nvPr/>
        </p:nvSpPr>
        <p:spPr>
          <a:xfrm>
            <a:off x="199571" y="2209800"/>
            <a:ext cx="1858583" cy="477054"/>
          </a:xfrm>
          <a:prstGeom prst="rect">
            <a:avLst/>
          </a:prstGeom>
          <a:noFill/>
        </p:spPr>
        <p:txBody>
          <a:bodyPr wrap="none" rtlCol="0">
            <a:spAutoFit/>
          </a:bodyPr>
          <a:lstStyle/>
          <a:p>
            <a:r>
              <a:rPr lang="es-ES_tradnl" sz="2500" b="1" dirty="0"/>
              <a:t>Algoritmo</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n-US" smtClean="0"/>
              <a:pPr/>
              <a:t>172</a:t>
            </a:fld>
            <a:endParaRPr lang="en-US"/>
          </a:p>
        </p:txBody>
      </p:sp>
      <p:sp>
        <p:nvSpPr>
          <p:cNvPr id="7" name="Title 6"/>
          <p:cNvSpPr>
            <a:spLocks noGrp="1"/>
          </p:cNvSpPr>
          <p:nvPr>
            <p:ph type="title"/>
          </p:nvPr>
        </p:nvSpPr>
        <p:spPr/>
        <p:txBody>
          <a:bodyPr>
            <a:normAutofit fontScale="90000"/>
          </a:bodyPr>
          <a:lstStyle/>
          <a:p>
            <a:r>
              <a:rPr lang="es-ES_tradnl" sz="3200" dirty="0"/>
              <a:t>Métodos de distancia: </a:t>
            </a:r>
            <a:r>
              <a:rPr lang="en-US" dirty="0"/>
              <a:t>Neighbor-joining</a:t>
            </a:r>
            <a:br>
              <a:rPr lang="en-US" b="1" dirty="0"/>
            </a:br>
            <a:endParaRPr lang="es-ES_tradnl" dirty="0"/>
          </a:p>
        </p:txBody>
      </p:sp>
      <p:grpSp>
        <p:nvGrpSpPr>
          <p:cNvPr id="2" name="Group 38"/>
          <p:cNvGrpSpPr/>
          <p:nvPr/>
        </p:nvGrpSpPr>
        <p:grpSpPr>
          <a:xfrm>
            <a:off x="6096000" y="2754313"/>
            <a:ext cx="1381125" cy="1087437"/>
            <a:chOff x="6096000" y="2754313"/>
            <a:chExt cx="1381125" cy="1087437"/>
          </a:xfrm>
        </p:grpSpPr>
        <p:sp>
          <p:nvSpPr>
            <p:cNvPr id="16" name="Oval 2"/>
            <p:cNvSpPr>
              <a:spLocks noChangeArrowheads="1"/>
            </p:cNvSpPr>
            <p:nvPr/>
          </p:nvSpPr>
          <p:spPr bwMode="auto">
            <a:xfrm>
              <a:off x="7253288" y="30988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17" name="Oval 3"/>
            <p:cNvSpPr>
              <a:spLocks noChangeArrowheads="1"/>
            </p:cNvSpPr>
            <p:nvPr/>
          </p:nvSpPr>
          <p:spPr bwMode="auto">
            <a:xfrm>
              <a:off x="6096000" y="35052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19" name="Oval 4"/>
            <p:cNvSpPr>
              <a:spLocks noChangeArrowheads="1"/>
            </p:cNvSpPr>
            <p:nvPr/>
          </p:nvSpPr>
          <p:spPr bwMode="auto">
            <a:xfrm>
              <a:off x="6848475" y="33924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20" name="Oval 5"/>
            <p:cNvSpPr>
              <a:spLocks noChangeArrowheads="1"/>
            </p:cNvSpPr>
            <p:nvPr/>
          </p:nvSpPr>
          <p:spPr bwMode="auto">
            <a:xfrm>
              <a:off x="6696075" y="31765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21" name="Text Box 6"/>
            <p:cNvSpPr txBox="1">
              <a:spLocks noChangeArrowheads="1"/>
            </p:cNvSpPr>
            <p:nvPr/>
          </p:nvSpPr>
          <p:spPr bwMode="auto">
            <a:xfrm>
              <a:off x="6477000" y="2971800"/>
              <a:ext cx="214313"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22" name="Text Box 7"/>
            <p:cNvSpPr txBox="1">
              <a:spLocks noChangeArrowheads="1"/>
            </p:cNvSpPr>
            <p:nvPr/>
          </p:nvSpPr>
          <p:spPr bwMode="auto">
            <a:xfrm>
              <a:off x="6921500" y="34290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23" name="Text Box 8"/>
            <p:cNvSpPr txBox="1">
              <a:spLocks noChangeArrowheads="1"/>
            </p:cNvSpPr>
            <p:nvPr/>
          </p:nvSpPr>
          <p:spPr bwMode="auto">
            <a:xfrm>
              <a:off x="7262813" y="2754313"/>
              <a:ext cx="214312"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24" name="Text Box 9"/>
            <p:cNvSpPr txBox="1">
              <a:spLocks noChangeArrowheads="1"/>
            </p:cNvSpPr>
            <p:nvPr/>
          </p:nvSpPr>
          <p:spPr bwMode="auto">
            <a:xfrm>
              <a:off x="6172200" y="35814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grpSp>
      <p:graphicFrame>
        <p:nvGraphicFramePr>
          <p:cNvPr id="25" name="Object 26"/>
          <p:cNvGraphicFramePr>
            <a:graphicFrameLocks noChangeAspect="1"/>
          </p:cNvGraphicFramePr>
          <p:nvPr/>
        </p:nvGraphicFramePr>
        <p:xfrm>
          <a:off x="2941638" y="5106988"/>
          <a:ext cx="5592762" cy="1228725"/>
        </p:xfrm>
        <a:graphic>
          <a:graphicData uri="http://schemas.openxmlformats.org/presentationml/2006/ole">
            <mc:AlternateContent xmlns:mc="http://schemas.openxmlformats.org/markup-compatibility/2006">
              <mc:Choice xmlns:v="urn:schemas-microsoft-com:vml" Requires="v">
                <p:oleObj name="Worksheet" r:id="rId2" imgW="4394038" imgH="965164" progId="Excel.Sheet.8">
                  <p:embed/>
                </p:oleObj>
              </mc:Choice>
              <mc:Fallback>
                <p:oleObj name="Worksheet" r:id="rId2" imgW="4394038" imgH="965164" progId="Excel.Sheet.8">
                  <p:embed/>
                  <p:pic>
                    <p:nvPicPr>
                      <p:cNvPr id="25" name="Object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638" y="5106988"/>
                        <a:ext cx="5592762" cy="12287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3" name="Group 31"/>
          <p:cNvGrpSpPr>
            <a:grpSpLocks/>
          </p:cNvGrpSpPr>
          <p:nvPr/>
        </p:nvGrpSpPr>
        <p:grpSpPr bwMode="auto">
          <a:xfrm>
            <a:off x="1752600" y="2819400"/>
            <a:ext cx="1639888" cy="1730375"/>
            <a:chOff x="576" y="1968"/>
            <a:chExt cx="1033" cy="1090"/>
          </a:xfrm>
        </p:grpSpPr>
        <p:sp>
          <p:nvSpPr>
            <p:cNvPr id="27" name="Text Box 32"/>
            <p:cNvSpPr txBox="1">
              <a:spLocks noChangeArrowheads="1"/>
            </p:cNvSpPr>
            <p:nvPr/>
          </p:nvSpPr>
          <p:spPr bwMode="auto">
            <a:xfrm>
              <a:off x="576" y="2784"/>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28" name="Text Box 33"/>
            <p:cNvSpPr txBox="1">
              <a:spLocks noChangeArrowheads="1"/>
            </p:cNvSpPr>
            <p:nvPr/>
          </p:nvSpPr>
          <p:spPr bwMode="auto">
            <a:xfrm>
              <a:off x="1440" y="2112"/>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sp>
          <p:nvSpPr>
            <p:cNvPr id="29" name="Text Box 34"/>
            <p:cNvSpPr txBox="1">
              <a:spLocks noChangeArrowheads="1"/>
            </p:cNvSpPr>
            <p:nvPr/>
          </p:nvSpPr>
          <p:spPr bwMode="auto">
            <a:xfrm>
              <a:off x="624" y="1968"/>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32" name="Text Box 35"/>
            <p:cNvSpPr txBox="1">
              <a:spLocks noChangeArrowheads="1"/>
            </p:cNvSpPr>
            <p:nvPr/>
          </p:nvSpPr>
          <p:spPr bwMode="auto">
            <a:xfrm>
              <a:off x="1392" y="2880"/>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33" name="Oval 36"/>
            <p:cNvSpPr>
              <a:spLocks noChangeArrowheads="1"/>
            </p:cNvSpPr>
            <p:nvPr/>
          </p:nvSpPr>
          <p:spPr bwMode="auto">
            <a:xfrm>
              <a:off x="1008" y="2448"/>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4" name="Line 37"/>
            <p:cNvSpPr>
              <a:spLocks noChangeShapeType="1"/>
            </p:cNvSpPr>
            <p:nvPr/>
          </p:nvSpPr>
          <p:spPr bwMode="auto">
            <a:xfrm flipH="1" flipV="1">
              <a:off x="768" y="2160"/>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5" name="Line 38"/>
            <p:cNvSpPr>
              <a:spLocks noChangeShapeType="1"/>
            </p:cNvSpPr>
            <p:nvPr/>
          </p:nvSpPr>
          <p:spPr bwMode="auto">
            <a:xfrm flipH="1" flipV="1">
              <a:off x="1104" y="2592"/>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6" name="Line 39"/>
            <p:cNvSpPr>
              <a:spLocks noChangeShapeType="1"/>
            </p:cNvSpPr>
            <p:nvPr/>
          </p:nvSpPr>
          <p:spPr bwMode="auto">
            <a:xfrm flipV="1">
              <a:off x="720" y="2544"/>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7" name="Line 40"/>
            <p:cNvSpPr>
              <a:spLocks noChangeShapeType="1"/>
            </p:cNvSpPr>
            <p:nvPr/>
          </p:nvSpPr>
          <p:spPr bwMode="auto">
            <a:xfrm flipV="1">
              <a:off x="1152" y="2256"/>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grpSp>
      <p:sp>
        <p:nvSpPr>
          <p:cNvPr id="38" name="TextBox 37"/>
          <p:cNvSpPr txBox="1"/>
          <p:nvPr/>
        </p:nvSpPr>
        <p:spPr>
          <a:xfrm>
            <a:off x="640879" y="1525662"/>
            <a:ext cx="3595042" cy="754053"/>
          </a:xfrm>
          <a:prstGeom prst="rect">
            <a:avLst/>
          </a:prstGeom>
          <a:noFill/>
        </p:spPr>
        <p:txBody>
          <a:bodyPr wrap="none" rtlCol="0">
            <a:spAutoFit/>
          </a:bodyPr>
          <a:lstStyle/>
          <a:p>
            <a:r>
              <a:rPr lang="es-ES_tradnl" sz="4300" dirty="0"/>
              <a:t>Inicialización</a:t>
            </a:r>
          </a:p>
        </p:txBody>
      </p:sp>
      <p:sp>
        <p:nvSpPr>
          <p:cNvPr id="30" name="TextBox 9"/>
          <p:cNvSpPr txBox="1"/>
          <p:nvPr/>
        </p:nvSpPr>
        <p:spPr>
          <a:xfrm>
            <a:off x="4071935" y="4548854"/>
            <a:ext cx="4500594" cy="523220"/>
          </a:xfrm>
          <a:prstGeom prst="rect">
            <a:avLst/>
          </a:prstGeom>
          <a:noFill/>
        </p:spPr>
        <p:txBody>
          <a:bodyPr wrap="square" rtlCol="0">
            <a:spAutoFit/>
          </a:bodyPr>
          <a:lstStyle/>
          <a:p>
            <a:r>
              <a:rPr lang="es-ES_tradnl" sz="1400" dirty="0"/>
              <a:t>La matriz de distancia se puede calcular a partir de la proporción/número de posiciones idénticas (</a:t>
            </a:r>
            <a:r>
              <a:rPr lang="es-ES_tradnl" sz="1400" i="1" dirty="0"/>
              <a:t>p</a:t>
            </a:r>
            <a:r>
              <a:rPr lang="es-ES_tradnl" sz="1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n-US" smtClean="0"/>
              <a:pPr/>
              <a:t>173</a:t>
            </a:fld>
            <a:endParaRPr lang="en-US"/>
          </a:p>
        </p:txBody>
      </p:sp>
      <p:sp>
        <p:nvSpPr>
          <p:cNvPr id="7" name="Title 6"/>
          <p:cNvSpPr>
            <a:spLocks noGrp="1"/>
          </p:cNvSpPr>
          <p:nvPr>
            <p:ph type="title"/>
          </p:nvPr>
        </p:nvSpPr>
        <p:spPr/>
        <p:txBody>
          <a:bodyPr>
            <a:normAutofit fontScale="90000"/>
          </a:bodyPr>
          <a:lstStyle/>
          <a:p>
            <a:r>
              <a:rPr lang="es-ES_tradnl" sz="3200" dirty="0"/>
              <a:t>Métodos de distancia: </a:t>
            </a:r>
            <a:r>
              <a:rPr lang="en-US" dirty="0"/>
              <a:t>Neighbor-joining</a:t>
            </a:r>
            <a:br>
              <a:rPr lang="en-US" b="1" dirty="0"/>
            </a:br>
            <a:endParaRPr lang="es-ES_tradnl" dirty="0"/>
          </a:p>
        </p:txBody>
      </p:sp>
      <p:grpSp>
        <p:nvGrpSpPr>
          <p:cNvPr id="2" name="Group 38"/>
          <p:cNvGrpSpPr/>
          <p:nvPr/>
        </p:nvGrpSpPr>
        <p:grpSpPr>
          <a:xfrm>
            <a:off x="6096000" y="2754313"/>
            <a:ext cx="1381125" cy="1087437"/>
            <a:chOff x="6096000" y="2754313"/>
            <a:chExt cx="1381125" cy="1087437"/>
          </a:xfrm>
        </p:grpSpPr>
        <p:sp>
          <p:nvSpPr>
            <p:cNvPr id="16" name="Oval 2"/>
            <p:cNvSpPr>
              <a:spLocks noChangeArrowheads="1"/>
            </p:cNvSpPr>
            <p:nvPr/>
          </p:nvSpPr>
          <p:spPr bwMode="auto">
            <a:xfrm>
              <a:off x="7253288" y="30988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17" name="Oval 3"/>
            <p:cNvSpPr>
              <a:spLocks noChangeArrowheads="1"/>
            </p:cNvSpPr>
            <p:nvPr/>
          </p:nvSpPr>
          <p:spPr bwMode="auto">
            <a:xfrm>
              <a:off x="6096000" y="35052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19" name="Oval 4"/>
            <p:cNvSpPr>
              <a:spLocks noChangeArrowheads="1"/>
            </p:cNvSpPr>
            <p:nvPr/>
          </p:nvSpPr>
          <p:spPr bwMode="auto">
            <a:xfrm>
              <a:off x="6848475" y="33924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20" name="Oval 5"/>
            <p:cNvSpPr>
              <a:spLocks noChangeArrowheads="1"/>
            </p:cNvSpPr>
            <p:nvPr/>
          </p:nvSpPr>
          <p:spPr bwMode="auto">
            <a:xfrm>
              <a:off x="6696075" y="31765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21" name="Text Box 6"/>
            <p:cNvSpPr txBox="1">
              <a:spLocks noChangeArrowheads="1"/>
            </p:cNvSpPr>
            <p:nvPr/>
          </p:nvSpPr>
          <p:spPr bwMode="auto">
            <a:xfrm>
              <a:off x="6477000" y="2971800"/>
              <a:ext cx="214313"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22" name="Text Box 7"/>
            <p:cNvSpPr txBox="1">
              <a:spLocks noChangeArrowheads="1"/>
            </p:cNvSpPr>
            <p:nvPr/>
          </p:nvSpPr>
          <p:spPr bwMode="auto">
            <a:xfrm>
              <a:off x="6921500" y="34290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23" name="Text Box 8"/>
            <p:cNvSpPr txBox="1">
              <a:spLocks noChangeArrowheads="1"/>
            </p:cNvSpPr>
            <p:nvPr/>
          </p:nvSpPr>
          <p:spPr bwMode="auto">
            <a:xfrm>
              <a:off x="7262813" y="2754313"/>
              <a:ext cx="214312"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24" name="Text Box 9"/>
            <p:cNvSpPr txBox="1">
              <a:spLocks noChangeArrowheads="1"/>
            </p:cNvSpPr>
            <p:nvPr/>
          </p:nvSpPr>
          <p:spPr bwMode="auto">
            <a:xfrm>
              <a:off x="6172200" y="35814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grpSp>
      <p:grpSp>
        <p:nvGrpSpPr>
          <p:cNvPr id="3" name="Group 31"/>
          <p:cNvGrpSpPr>
            <a:grpSpLocks/>
          </p:cNvGrpSpPr>
          <p:nvPr/>
        </p:nvGrpSpPr>
        <p:grpSpPr bwMode="auto">
          <a:xfrm>
            <a:off x="1752600" y="2819400"/>
            <a:ext cx="1639888" cy="1730375"/>
            <a:chOff x="576" y="1968"/>
            <a:chExt cx="1033" cy="1090"/>
          </a:xfrm>
        </p:grpSpPr>
        <p:sp>
          <p:nvSpPr>
            <p:cNvPr id="27" name="Text Box 32"/>
            <p:cNvSpPr txBox="1">
              <a:spLocks noChangeArrowheads="1"/>
            </p:cNvSpPr>
            <p:nvPr/>
          </p:nvSpPr>
          <p:spPr bwMode="auto">
            <a:xfrm>
              <a:off x="576" y="2784"/>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28" name="Text Box 33"/>
            <p:cNvSpPr txBox="1">
              <a:spLocks noChangeArrowheads="1"/>
            </p:cNvSpPr>
            <p:nvPr/>
          </p:nvSpPr>
          <p:spPr bwMode="auto">
            <a:xfrm>
              <a:off x="1440" y="2112"/>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sp>
          <p:nvSpPr>
            <p:cNvPr id="29" name="Text Box 34"/>
            <p:cNvSpPr txBox="1">
              <a:spLocks noChangeArrowheads="1"/>
            </p:cNvSpPr>
            <p:nvPr/>
          </p:nvSpPr>
          <p:spPr bwMode="auto">
            <a:xfrm>
              <a:off x="624" y="1968"/>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32" name="Text Box 35"/>
            <p:cNvSpPr txBox="1">
              <a:spLocks noChangeArrowheads="1"/>
            </p:cNvSpPr>
            <p:nvPr/>
          </p:nvSpPr>
          <p:spPr bwMode="auto">
            <a:xfrm>
              <a:off x="1392" y="2880"/>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33" name="Oval 36"/>
            <p:cNvSpPr>
              <a:spLocks noChangeArrowheads="1"/>
            </p:cNvSpPr>
            <p:nvPr/>
          </p:nvSpPr>
          <p:spPr bwMode="auto">
            <a:xfrm>
              <a:off x="1008" y="2448"/>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4" name="Line 37"/>
            <p:cNvSpPr>
              <a:spLocks noChangeShapeType="1"/>
            </p:cNvSpPr>
            <p:nvPr/>
          </p:nvSpPr>
          <p:spPr bwMode="auto">
            <a:xfrm flipH="1" flipV="1">
              <a:off x="768" y="2160"/>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5" name="Line 38"/>
            <p:cNvSpPr>
              <a:spLocks noChangeShapeType="1"/>
            </p:cNvSpPr>
            <p:nvPr/>
          </p:nvSpPr>
          <p:spPr bwMode="auto">
            <a:xfrm flipH="1" flipV="1">
              <a:off x="1104" y="2592"/>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6" name="Line 39"/>
            <p:cNvSpPr>
              <a:spLocks noChangeShapeType="1"/>
            </p:cNvSpPr>
            <p:nvPr/>
          </p:nvSpPr>
          <p:spPr bwMode="auto">
            <a:xfrm flipV="1">
              <a:off x="720" y="2544"/>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7" name="Line 40"/>
            <p:cNvSpPr>
              <a:spLocks noChangeShapeType="1"/>
            </p:cNvSpPr>
            <p:nvPr/>
          </p:nvSpPr>
          <p:spPr bwMode="auto">
            <a:xfrm flipV="1">
              <a:off x="1152" y="2256"/>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grpSp>
      <p:graphicFrame>
        <p:nvGraphicFramePr>
          <p:cNvPr id="30" name="Object 20"/>
          <p:cNvGraphicFramePr>
            <a:graphicFrameLocks noChangeAspect="1"/>
          </p:cNvGraphicFramePr>
          <p:nvPr/>
        </p:nvGraphicFramePr>
        <p:xfrm>
          <a:off x="3048000" y="5103813"/>
          <a:ext cx="5092700" cy="1235075"/>
        </p:xfrm>
        <a:graphic>
          <a:graphicData uri="http://schemas.openxmlformats.org/presentationml/2006/ole">
            <mc:AlternateContent xmlns:mc="http://schemas.openxmlformats.org/markup-compatibility/2006">
              <mc:Choice xmlns:v="urn:schemas-microsoft-com:vml" Requires="v">
                <p:oleObj name="Worksheet" r:id="rId2" imgW="4394038" imgH="965164" progId="Excel.Sheet.8">
                  <p:embed/>
                </p:oleObj>
              </mc:Choice>
              <mc:Fallback>
                <p:oleObj name="Worksheet" r:id="rId2" imgW="4394038" imgH="965164" progId="Excel.Sheet.8">
                  <p:embed/>
                  <p:pic>
                    <p:nvPicPr>
                      <p:cNvPr id="30" name="Object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5103813"/>
                        <a:ext cx="5092700" cy="1235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4" name="50 Grupo"/>
          <p:cNvGrpSpPr/>
          <p:nvPr/>
        </p:nvGrpSpPr>
        <p:grpSpPr>
          <a:xfrm>
            <a:off x="685800" y="5194300"/>
            <a:ext cx="1981200" cy="1304925"/>
            <a:chOff x="685800" y="5194300"/>
            <a:chExt cx="1981200" cy="1304925"/>
          </a:xfrm>
        </p:grpSpPr>
        <p:graphicFrame>
          <p:nvGraphicFramePr>
            <p:cNvPr id="41" name="Object 4"/>
            <p:cNvGraphicFramePr>
              <a:graphicFrameLocks noChangeAspect="1"/>
            </p:cNvGraphicFramePr>
            <p:nvPr/>
          </p:nvGraphicFramePr>
          <p:xfrm>
            <a:off x="685800" y="5194300"/>
            <a:ext cx="1981200" cy="368300"/>
          </p:xfrm>
          <a:graphic>
            <a:graphicData uri="http://schemas.openxmlformats.org/presentationml/2006/ole">
              <mc:AlternateContent xmlns:mc="http://schemas.openxmlformats.org/markup-compatibility/2006">
                <mc:Choice xmlns:v="urn:schemas-microsoft-com:vml" Requires="v">
                  <p:oleObj name="Equation" r:id="rId4" imgW="1092200" imgH="203200" progId="Equation.3">
                    <p:embed/>
                  </p:oleObj>
                </mc:Choice>
                <mc:Fallback>
                  <p:oleObj name="Equation" r:id="rId4" imgW="1092200" imgH="203200" progId="Equation.3">
                    <p:embed/>
                    <p:pic>
                      <p:nvPicPr>
                        <p:cNvPr id="4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194300"/>
                          <a:ext cx="1981200" cy="3683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2" name="Object 5"/>
            <p:cNvGraphicFramePr>
              <a:graphicFrameLocks noChangeAspect="1"/>
            </p:cNvGraphicFramePr>
            <p:nvPr/>
          </p:nvGraphicFramePr>
          <p:xfrm>
            <a:off x="695325" y="5692775"/>
            <a:ext cx="1843088" cy="806450"/>
          </p:xfrm>
          <a:graphic>
            <a:graphicData uri="http://schemas.openxmlformats.org/presentationml/2006/ole">
              <mc:AlternateContent xmlns:mc="http://schemas.openxmlformats.org/markup-compatibility/2006">
                <mc:Choice xmlns:v="urn:schemas-microsoft-com:vml" Requires="v">
                  <p:oleObj name="Ecuación" r:id="rId6" imgW="1015920" imgH="444240" progId="Equation.3">
                    <p:embed/>
                  </p:oleObj>
                </mc:Choice>
                <mc:Fallback>
                  <p:oleObj name="Ecuación" r:id="rId6" imgW="1015920" imgH="444240" progId="Equation.3">
                    <p:embed/>
                    <p:pic>
                      <p:nvPicPr>
                        <p:cNvPr id="42"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325" y="5692775"/>
                          <a:ext cx="1843088" cy="8064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sp>
        <p:nvSpPr>
          <p:cNvPr id="38" name="37 Rectángulo"/>
          <p:cNvSpPr/>
          <p:nvPr/>
        </p:nvSpPr>
        <p:spPr>
          <a:xfrm>
            <a:off x="4357686" y="5622228"/>
            <a:ext cx="500066" cy="180000"/>
          </a:xfrm>
          <a:prstGeom prst="rect">
            <a:avLst/>
          </a:prstGeom>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solidFill>
                <a:schemeClr val="bg1"/>
              </a:solidFill>
            </a:endParaRPr>
          </a:p>
        </p:txBody>
      </p:sp>
      <p:sp>
        <p:nvSpPr>
          <p:cNvPr id="45" name="44 Rectángulo"/>
          <p:cNvSpPr/>
          <p:nvPr/>
        </p:nvSpPr>
        <p:spPr>
          <a:xfrm>
            <a:off x="4315744" y="5872542"/>
            <a:ext cx="500066" cy="180000"/>
          </a:xfrm>
          <a:prstGeom prst="rect">
            <a:avLst/>
          </a:prstGeom>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solidFill>
                <a:schemeClr val="bg1"/>
              </a:solidFill>
            </a:endParaRPr>
          </a:p>
        </p:txBody>
      </p:sp>
      <p:sp>
        <p:nvSpPr>
          <p:cNvPr id="46" name="45 Rectángulo"/>
          <p:cNvSpPr/>
          <p:nvPr/>
        </p:nvSpPr>
        <p:spPr>
          <a:xfrm>
            <a:off x="5340768" y="5872542"/>
            <a:ext cx="500066" cy="180000"/>
          </a:xfrm>
          <a:prstGeom prst="rect">
            <a:avLst/>
          </a:prstGeom>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solidFill>
                <a:schemeClr val="bg1"/>
              </a:solidFill>
            </a:endParaRPr>
          </a:p>
        </p:txBody>
      </p:sp>
      <p:sp>
        <p:nvSpPr>
          <p:cNvPr id="47" name="46 Rectángulo"/>
          <p:cNvSpPr/>
          <p:nvPr/>
        </p:nvSpPr>
        <p:spPr>
          <a:xfrm>
            <a:off x="4286248" y="6106520"/>
            <a:ext cx="500066" cy="180000"/>
          </a:xfrm>
          <a:prstGeom prst="rect">
            <a:avLst/>
          </a:prstGeom>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solidFill>
                <a:schemeClr val="bg1"/>
              </a:solidFill>
            </a:endParaRPr>
          </a:p>
        </p:txBody>
      </p:sp>
      <p:sp>
        <p:nvSpPr>
          <p:cNvPr id="49" name="48 Rectángulo"/>
          <p:cNvSpPr/>
          <p:nvPr/>
        </p:nvSpPr>
        <p:spPr>
          <a:xfrm>
            <a:off x="5325708" y="6121366"/>
            <a:ext cx="500066" cy="180000"/>
          </a:xfrm>
          <a:prstGeom prst="rect">
            <a:avLst/>
          </a:prstGeom>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solidFill>
                <a:schemeClr val="bg1"/>
              </a:solidFill>
            </a:endParaRPr>
          </a:p>
        </p:txBody>
      </p:sp>
      <p:sp>
        <p:nvSpPr>
          <p:cNvPr id="50" name="49 Rectángulo"/>
          <p:cNvSpPr/>
          <p:nvPr/>
        </p:nvSpPr>
        <p:spPr>
          <a:xfrm>
            <a:off x="6373010" y="6116352"/>
            <a:ext cx="500066" cy="180000"/>
          </a:xfrm>
          <a:prstGeom prst="rect">
            <a:avLst/>
          </a:prstGeom>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solidFill>
                <a:schemeClr val="bg1"/>
              </a:solidFill>
            </a:endParaRPr>
          </a:p>
        </p:txBody>
      </p:sp>
      <p:sp>
        <p:nvSpPr>
          <p:cNvPr id="52" name="51 Rectángulo"/>
          <p:cNvSpPr/>
          <p:nvPr/>
        </p:nvSpPr>
        <p:spPr>
          <a:xfrm>
            <a:off x="4286248" y="5622228"/>
            <a:ext cx="714380" cy="180000"/>
          </a:xfrm>
          <a:prstGeom prst="rect">
            <a:avLst/>
          </a:prstGeom>
          <a:no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3" name="52 Rectángulo"/>
          <p:cNvSpPr/>
          <p:nvPr/>
        </p:nvSpPr>
        <p:spPr>
          <a:xfrm>
            <a:off x="6286512" y="6106520"/>
            <a:ext cx="714380" cy="180000"/>
          </a:xfrm>
          <a:prstGeom prst="rect">
            <a:avLst/>
          </a:prstGeom>
          <a:no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4" name="53 Rectángulo"/>
          <p:cNvSpPr/>
          <p:nvPr/>
        </p:nvSpPr>
        <p:spPr>
          <a:xfrm>
            <a:off x="4286248" y="5626528"/>
            <a:ext cx="714380" cy="180000"/>
          </a:xfrm>
          <a:prstGeom prst="rect">
            <a:avLst/>
          </a:prstGeom>
          <a:solidFill>
            <a:schemeClr val="accent1">
              <a:lumMod val="20000"/>
              <a:lumOff val="80000"/>
              <a:alpha val="44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5" grpId="0" animBg="1"/>
      <p:bldP spid="46" grpId="0" animBg="1"/>
      <p:bldP spid="47" grpId="0" animBg="1"/>
      <p:bldP spid="49" grpId="0" animBg="1"/>
      <p:bldP spid="50" grpId="0" animBg="1"/>
      <p:bldP spid="52" grpId="0" animBg="1"/>
      <p:bldP spid="53" grpId="0" animBg="1"/>
      <p:bldP spid="54"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n-US" smtClean="0"/>
              <a:pPr/>
              <a:t>174</a:t>
            </a:fld>
            <a:endParaRPr lang="en-US"/>
          </a:p>
        </p:txBody>
      </p:sp>
      <p:sp>
        <p:nvSpPr>
          <p:cNvPr id="7" name="Title 6"/>
          <p:cNvSpPr>
            <a:spLocks noGrp="1"/>
          </p:cNvSpPr>
          <p:nvPr>
            <p:ph type="title"/>
          </p:nvPr>
        </p:nvSpPr>
        <p:spPr/>
        <p:txBody>
          <a:bodyPr>
            <a:normAutofit fontScale="90000"/>
          </a:bodyPr>
          <a:lstStyle/>
          <a:p>
            <a:r>
              <a:rPr lang="es-ES_tradnl" sz="3200" dirty="0"/>
              <a:t>Usando </a:t>
            </a:r>
            <a:r>
              <a:rPr lang="en-US" dirty="0"/>
              <a:t>Neighbor-joining pa </a:t>
            </a:r>
            <a:r>
              <a:rPr lang="en-US" dirty="0" err="1"/>
              <a:t>obtener</a:t>
            </a:r>
            <a:r>
              <a:rPr lang="en-US" dirty="0"/>
              <a:t> el </a:t>
            </a:r>
            <a:r>
              <a:rPr lang="en-US" dirty="0" err="1"/>
              <a:t>árbol</a:t>
            </a:r>
            <a:r>
              <a:rPr lang="en-US" dirty="0"/>
              <a:t> </a:t>
            </a:r>
            <a:r>
              <a:rPr lang="en-US" dirty="0" err="1"/>
              <a:t>guía</a:t>
            </a:r>
            <a:br>
              <a:rPr lang="en-US" b="1" dirty="0"/>
            </a:br>
            <a:endParaRPr lang="es-ES_tradnl" dirty="0"/>
          </a:p>
        </p:txBody>
      </p:sp>
      <p:sp>
        <p:nvSpPr>
          <p:cNvPr id="10" name="TextBox 9"/>
          <p:cNvSpPr txBox="1"/>
          <p:nvPr/>
        </p:nvSpPr>
        <p:spPr>
          <a:xfrm>
            <a:off x="533400" y="1071546"/>
            <a:ext cx="8153400" cy="1107996"/>
          </a:xfrm>
          <a:prstGeom prst="rect">
            <a:avLst/>
          </a:prstGeom>
          <a:noFill/>
        </p:spPr>
        <p:txBody>
          <a:bodyPr wrap="square" rtlCol="0">
            <a:spAutoFit/>
          </a:bodyPr>
          <a:lstStyle/>
          <a:p>
            <a:r>
              <a:rPr lang="es-ES_tradnl" sz="2200" dirty="0">
                <a:solidFill>
                  <a:schemeClr val="bg1">
                    <a:lumMod val="85000"/>
                  </a:schemeClr>
                </a:solidFill>
              </a:rPr>
              <a:t>NJ es una de las estrategias mas usada para hacer análisis de conglomerados (</a:t>
            </a:r>
            <a:r>
              <a:rPr lang="es-ES_tradnl" sz="2200" i="1" dirty="0" err="1">
                <a:solidFill>
                  <a:schemeClr val="bg1">
                    <a:lumMod val="85000"/>
                  </a:schemeClr>
                </a:solidFill>
              </a:rPr>
              <a:t>clustering</a:t>
            </a:r>
            <a:r>
              <a:rPr lang="es-ES_tradnl" sz="2200" dirty="0">
                <a:solidFill>
                  <a:schemeClr val="bg1">
                    <a:lumMod val="85000"/>
                  </a:schemeClr>
                </a:solidFill>
              </a:rPr>
              <a:t>), esto se debe principalmente a su rapidez. Parte de una matriz de distancia.</a:t>
            </a:r>
          </a:p>
        </p:txBody>
      </p:sp>
      <p:sp>
        <p:nvSpPr>
          <p:cNvPr id="11" name="Text Box 6"/>
          <p:cNvSpPr txBox="1">
            <a:spLocks noChangeArrowheads="1"/>
          </p:cNvSpPr>
          <p:nvPr/>
        </p:nvSpPr>
        <p:spPr bwMode="auto">
          <a:xfrm>
            <a:off x="533400" y="2667000"/>
            <a:ext cx="8305800" cy="915988"/>
          </a:xfrm>
          <a:prstGeom prst="rect">
            <a:avLst/>
          </a:prstGeom>
          <a:noFill/>
          <a:ln w="12700">
            <a:noFill/>
            <a:miter lim="800000"/>
            <a:headEnd/>
            <a:tailEnd/>
          </a:ln>
          <a:effectLst/>
        </p:spPr>
        <p:txBody>
          <a:bodyPr>
            <a:prstTxWarp prst="textNoShape">
              <a:avLst/>
            </a:prstTxWarp>
            <a:spAutoFit/>
          </a:bodyPr>
          <a:lstStyle/>
          <a:p>
            <a:pPr algn="l"/>
            <a:r>
              <a:rPr lang="es-ES_tradnl" dirty="0">
                <a:solidFill>
                  <a:schemeClr val="bg1">
                    <a:lumMod val="85000"/>
                  </a:schemeClr>
                </a:solidFill>
              </a:rPr>
              <a:t>Inicialización:</a:t>
            </a:r>
          </a:p>
          <a:p>
            <a:pPr lvl="1" algn="l">
              <a:buFontTx/>
              <a:buChar char="•"/>
            </a:pPr>
            <a:r>
              <a:rPr lang="es-ES_tradnl" dirty="0">
                <a:solidFill>
                  <a:schemeClr val="bg1">
                    <a:lumMod val="85000"/>
                  </a:schemeClr>
                </a:solidFill>
              </a:rPr>
              <a:t>Defina </a:t>
            </a:r>
            <a:r>
              <a:rPr lang="es-ES_tradnl" i="1" dirty="0">
                <a:solidFill>
                  <a:schemeClr val="bg1">
                    <a:lumMod val="85000"/>
                  </a:schemeClr>
                </a:solidFill>
              </a:rPr>
              <a:t>T</a:t>
            </a:r>
            <a:r>
              <a:rPr lang="es-ES_tradnl" dirty="0">
                <a:solidFill>
                  <a:schemeClr val="bg1">
                    <a:lumMod val="85000"/>
                  </a:schemeClr>
                </a:solidFill>
              </a:rPr>
              <a:t> como el grupo de todas las hojas  del árbol, una para cada secuencia y haga </a:t>
            </a:r>
            <a:r>
              <a:rPr lang="es-ES_tradnl" i="1" dirty="0">
                <a:solidFill>
                  <a:schemeClr val="bg1">
                    <a:lumMod val="85000"/>
                  </a:schemeClr>
                </a:solidFill>
              </a:rPr>
              <a:t>L = T</a:t>
            </a:r>
            <a:endParaRPr lang="es-ES_tradnl" dirty="0">
              <a:solidFill>
                <a:schemeClr val="bg1">
                  <a:lumMod val="85000"/>
                </a:schemeClr>
              </a:solidFill>
            </a:endParaRPr>
          </a:p>
        </p:txBody>
      </p:sp>
      <p:sp>
        <p:nvSpPr>
          <p:cNvPr id="15" name="Text Box 7"/>
          <p:cNvSpPr txBox="1">
            <a:spLocks noChangeArrowheads="1"/>
          </p:cNvSpPr>
          <p:nvPr/>
        </p:nvSpPr>
        <p:spPr bwMode="auto">
          <a:xfrm>
            <a:off x="381000" y="5943600"/>
            <a:ext cx="9296400" cy="923330"/>
          </a:xfrm>
          <a:prstGeom prst="rect">
            <a:avLst/>
          </a:prstGeom>
          <a:noFill/>
          <a:ln w="12700">
            <a:noFill/>
            <a:miter lim="800000"/>
            <a:headEnd/>
            <a:tailEnd/>
          </a:ln>
          <a:effectLst/>
        </p:spPr>
        <p:txBody>
          <a:bodyPr>
            <a:prstTxWarp prst="textNoShape">
              <a:avLst/>
            </a:prstTxWarp>
            <a:spAutoFit/>
          </a:bodyPr>
          <a:lstStyle/>
          <a:p>
            <a:pPr algn="l"/>
            <a:r>
              <a:rPr lang="es-ES_tradnl" dirty="0">
                <a:solidFill>
                  <a:schemeClr val="bg1">
                    <a:lumMod val="85000"/>
                  </a:schemeClr>
                </a:solidFill>
              </a:rPr>
              <a:t>Terminación:</a:t>
            </a:r>
          </a:p>
          <a:p>
            <a:pPr lvl="1" algn="l">
              <a:buFontTx/>
              <a:buChar char="•"/>
            </a:pPr>
            <a:r>
              <a:rPr lang="es-ES_tradnl" dirty="0">
                <a:solidFill>
                  <a:schemeClr val="bg1">
                    <a:lumMod val="85000"/>
                  </a:schemeClr>
                </a:solidFill>
              </a:rPr>
              <a:t>Cuando </a:t>
            </a:r>
            <a:r>
              <a:rPr lang="es-ES_tradnl" i="1" dirty="0">
                <a:solidFill>
                  <a:schemeClr val="bg1">
                    <a:lumMod val="85000"/>
                  </a:schemeClr>
                </a:solidFill>
              </a:rPr>
              <a:t>L</a:t>
            </a:r>
            <a:r>
              <a:rPr lang="es-ES_tradnl" dirty="0">
                <a:solidFill>
                  <a:schemeClr val="bg1">
                    <a:lumMod val="85000"/>
                  </a:schemeClr>
                </a:solidFill>
              </a:rPr>
              <a:t> consista de dos hojas </a:t>
            </a:r>
            <a:r>
              <a:rPr lang="es-ES_tradnl" i="1" dirty="0" err="1">
                <a:solidFill>
                  <a:schemeClr val="bg1">
                    <a:lumMod val="85000"/>
                  </a:schemeClr>
                </a:solidFill>
              </a:rPr>
              <a:t>i</a:t>
            </a:r>
            <a:r>
              <a:rPr lang="es-ES_tradnl" dirty="0">
                <a:solidFill>
                  <a:schemeClr val="bg1">
                    <a:lumMod val="85000"/>
                  </a:schemeClr>
                </a:solidFill>
              </a:rPr>
              <a:t> y </a:t>
            </a:r>
            <a:r>
              <a:rPr lang="es-ES_tradnl" i="1" dirty="0" err="1">
                <a:solidFill>
                  <a:schemeClr val="bg1">
                    <a:lumMod val="85000"/>
                  </a:schemeClr>
                </a:solidFill>
              </a:rPr>
              <a:t>j</a:t>
            </a:r>
            <a:r>
              <a:rPr lang="es-ES_tradnl" dirty="0">
                <a:solidFill>
                  <a:schemeClr val="bg1">
                    <a:lumMod val="85000"/>
                  </a:schemeClr>
                </a:solidFill>
              </a:rPr>
              <a:t> adicione el lado restante entre </a:t>
            </a:r>
            <a:r>
              <a:rPr lang="es-ES_tradnl" i="1" dirty="0" err="1">
                <a:solidFill>
                  <a:schemeClr val="bg1">
                    <a:lumMod val="85000"/>
                  </a:schemeClr>
                </a:solidFill>
              </a:rPr>
              <a:t>i</a:t>
            </a:r>
            <a:r>
              <a:rPr lang="es-ES_tradnl" dirty="0">
                <a:solidFill>
                  <a:schemeClr val="bg1">
                    <a:lumMod val="85000"/>
                  </a:schemeClr>
                </a:solidFill>
              </a:rPr>
              <a:t> y </a:t>
            </a:r>
            <a:r>
              <a:rPr lang="es-ES_tradnl" i="1" dirty="0" err="1">
                <a:solidFill>
                  <a:schemeClr val="bg1">
                    <a:lumMod val="85000"/>
                  </a:schemeClr>
                </a:solidFill>
              </a:rPr>
              <a:t>j</a:t>
            </a:r>
            <a:r>
              <a:rPr lang="es-ES_tradnl" dirty="0">
                <a:solidFill>
                  <a:schemeClr val="bg1">
                    <a:lumMod val="85000"/>
                  </a:schemeClr>
                </a:solidFill>
              </a:rPr>
              <a:t> con longitud </a:t>
            </a:r>
            <a:r>
              <a:rPr lang="es-ES_tradnl" i="1" dirty="0" err="1">
                <a:solidFill>
                  <a:schemeClr val="bg1">
                    <a:lumMod val="85000"/>
                  </a:schemeClr>
                </a:solidFill>
              </a:rPr>
              <a:t>d</a:t>
            </a:r>
            <a:r>
              <a:rPr lang="es-ES_tradnl" i="1" baseline="-25000" dirty="0" err="1">
                <a:solidFill>
                  <a:schemeClr val="bg1">
                    <a:lumMod val="85000"/>
                  </a:schemeClr>
                </a:solidFill>
              </a:rPr>
              <a:t>ij</a:t>
            </a:r>
            <a:endParaRPr lang="es-ES_tradnl" i="1" dirty="0">
              <a:solidFill>
                <a:schemeClr val="bg1">
                  <a:lumMod val="85000"/>
                </a:schemeClr>
              </a:solidFill>
            </a:endParaRPr>
          </a:p>
        </p:txBody>
      </p:sp>
      <p:sp>
        <p:nvSpPr>
          <p:cNvPr id="18" name="Text Box 9"/>
          <p:cNvSpPr txBox="1">
            <a:spLocks noChangeArrowheads="1"/>
          </p:cNvSpPr>
          <p:nvPr/>
        </p:nvSpPr>
        <p:spPr bwMode="auto">
          <a:xfrm>
            <a:off x="457200" y="3540125"/>
            <a:ext cx="8382000" cy="2563813"/>
          </a:xfrm>
          <a:prstGeom prst="rect">
            <a:avLst/>
          </a:prstGeom>
          <a:noFill/>
          <a:ln w="12700">
            <a:noFill/>
            <a:miter lim="800000"/>
            <a:headEnd/>
            <a:tailEnd/>
          </a:ln>
          <a:effectLst/>
        </p:spPr>
        <p:txBody>
          <a:bodyPr>
            <a:prstTxWarp prst="textNoShape">
              <a:avLst/>
            </a:prstTxWarp>
            <a:spAutoFit/>
          </a:bodyPr>
          <a:lstStyle/>
          <a:p>
            <a:pPr algn="l"/>
            <a:r>
              <a:rPr lang="es-ES_tradnl" dirty="0"/>
              <a:t>Iteración</a:t>
            </a:r>
            <a:r>
              <a:rPr lang="es-ES_tradnl" dirty="0">
                <a:solidFill>
                  <a:schemeClr val="bg1">
                    <a:lumMod val="85000"/>
                  </a:schemeClr>
                </a:solidFill>
              </a:rPr>
              <a:t>:</a:t>
            </a:r>
          </a:p>
          <a:p>
            <a:pPr lvl="1" algn="l">
              <a:buFontTx/>
              <a:buChar char="•"/>
            </a:pPr>
            <a:r>
              <a:rPr lang="es-ES_tradnl" dirty="0">
                <a:solidFill>
                  <a:schemeClr val="bg1">
                    <a:lumMod val="85000"/>
                  </a:schemeClr>
                </a:solidFill>
              </a:rPr>
              <a:t>Tome un par </a:t>
            </a:r>
            <a:r>
              <a:rPr lang="es-ES_tradnl" i="1" dirty="0" err="1">
                <a:solidFill>
                  <a:schemeClr val="bg1">
                    <a:lumMod val="85000"/>
                  </a:schemeClr>
                </a:solidFill>
              </a:rPr>
              <a:t>i</a:t>
            </a:r>
            <a:r>
              <a:rPr lang="es-ES_tradnl" dirty="0">
                <a:solidFill>
                  <a:schemeClr val="bg1">
                    <a:lumMod val="85000"/>
                  </a:schemeClr>
                </a:solidFill>
              </a:rPr>
              <a:t>, </a:t>
            </a:r>
            <a:r>
              <a:rPr lang="es-ES_tradnl" i="1" dirty="0" err="1">
                <a:solidFill>
                  <a:schemeClr val="bg1">
                    <a:lumMod val="85000"/>
                  </a:schemeClr>
                </a:solidFill>
              </a:rPr>
              <a:t>j</a:t>
            </a:r>
            <a:r>
              <a:rPr lang="es-ES_tradnl" dirty="0">
                <a:solidFill>
                  <a:schemeClr val="bg1">
                    <a:lumMod val="85000"/>
                  </a:schemeClr>
                </a:solidFill>
              </a:rPr>
              <a:t> en L para el cual </a:t>
            </a:r>
            <a:r>
              <a:rPr lang="es-ES_tradnl" i="1" dirty="0" err="1">
                <a:solidFill>
                  <a:schemeClr val="bg1">
                    <a:lumMod val="85000"/>
                  </a:schemeClr>
                </a:solidFill>
              </a:rPr>
              <a:t>D</a:t>
            </a:r>
            <a:r>
              <a:rPr lang="es-ES_tradnl" i="1" baseline="-25000" dirty="0" err="1">
                <a:solidFill>
                  <a:schemeClr val="bg1">
                    <a:lumMod val="85000"/>
                  </a:schemeClr>
                </a:solidFill>
              </a:rPr>
              <a:t>kl</a:t>
            </a:r>
            <a:r>
              <a:rPr lang="es-ES_tradnl" i="1" baseline="-25000" dirty="0">
                <a:solidFill>
                  <a:schemeClr val="bg1">
                    <a:lumMod val="85000"/>
                  </a:schemeClr>
                </a:solidFill>
              </a:rPr>
              <a:t>, </a:t>
            </a:r>
            <a:r>
              <a:rPr lang="es-ES_tradnl" dirty="0">
                <a:solidFill>
                  <a:schemeClr val="bg1">
                    <a:lumMod val="85000"/>
                  </a:schemeClr>
                </a:solidFill>
              </a:rPr>
              <a:t>definido por:</a:t>
            </a:r>
          </a:p>
          <a:p>
            <a:pPr lvl="1" algn="l">
              <a:buFontTx/>
              <a:buChar char="•"/>
            </a:pPr>
            <a:endParaRPr lang="es-ES_tradnl" dirty="0">
              <a:solidFill>
                <a:schemeClr val="bg1">
                  <a:lumMod val="85000"/>
                </a:schemeClr>
              </a:solidFill>
            </a:endParaRPr>
          </a:p>
          <a:p>
            <a:pPr lvl="1" algn="l"/>
            <a:r>
              <a:rPr lang="es-ES_tradnl" dirty="0">
                <a:solidFill>
                  <a:schemeClr val="bg1">
                    <a:lumMod val="85000"/>
                  </a:schemeClr>
                </a:solidFill>
              </a:rPr>
              <a:t>es mínimo.</a:t>
            </a:r>
            <a:endParaRPr lang="es-ES_tradnl" i="1" baseline="-25000" dirty="0">
              <a:solidFill>
                <a:schemeClr val="bg1">
                  <a:lumMod val="85000"/>
                </a:schemeClr>
              </a:solidFill>
            </a:endParaRPr>
          </a:p>
          <a:p>
            <a:pPr lvl="1" algn="l">
              <a:buFontTx/>
              <a:buChar char="•"/>
            </a:pPr>
            <a:r>
              <a:rPr lang="es-ES_tradnl" b="1" dirty="0"/>
              <a:t>Defina un nuevo nodo </a:t>
            </a:r>
            <a:r>
              <a:rPr lang="es-ES_tradnl" b="1" i="1" dirty="0" err="1"/>
              <a:t>k</a:t>
            </a:r>
            <a:r>
              <a:rPr lang="es-ES_tradnl" b="1" dirty="0"/>
              <a:t> y calcule</a:t>
            </a:r>
          </a:p>
          <a:p>
            <a:pPr lvl="1" algn="l"/>
            <a:r>
              <a:rPr lang="es-ES_tradnl" b="1" dirty="0"/>
              <a:t>para todo </a:t>
            </a:r>
            <a:r>
              <a:rPr lang="es-ES_tradnl" b="1" i="1" dirty="0" err="1"/>
              <a:t>m</a:t>
            </a:r>
            <a:r>
              <a:rPr lang="es-ES_tradnl" b="1" dirty="0"/>
              <a:t> en </a:t>
            </a:r>
            <a:r>
              <a:rPr lang="es-ES_tradnl" b="1" i="1" dirty="0"/>
              <a:t>L</a:t>
            </a:r>
            <a:r>
              <a:rPr lang="es-ES_tradnl" b="1" dirty="0"/>
              <a:t> </a:t>
            </a:r>
          </a:p>
          <a:p>
            <a:pPr lvl="1" algn="l">
              <a:buFontTx/>
              <a:buChar char="•"/>
            </a:pPr>
            <a:r>
              <a:rPr lang="es-ES_tradnl" b="1" dirty="0"/>
              <a:t>Adicione </a:t>
            </a:r>
            <a:r>
              <a:rPr lang="es-ES_tradnl" b="1" i="1" dirty="0" err="1"/>
              <a:t>k</a:t>
            </a:r>
            <a:r>
              <a:rPr lang="es-ES_tradnl" b="1" dirty="0"/>
              <a:t> a </a:t>
            </a:r>
            <a:r>
              <a:rPr lang="es-ES_tradnl" b="1" i="1" dirty="0"/>
              <a:t>T</a:t>
            </a:r>
            <a:r>
              <a:rPr lang="es-ES_tradnl" b="1" dirty="0"/>
              <a:t> con ramas de longitud </a:t>
            </a:r>
            <a:endParaRPr lang="es-ES_tradnl" b="1" i="1" baseline="-25000" dirty="0"/>
          </a:p>
          <a:p>
            <a:pPr lvl="1" algn="l"/>
            <a:r>
              <a:rPr lang="es-ES_tradnl" b="1" dirty="0"/>
              <a:t>uniendo</a:t>
            </a:r>
            <a:r>
              <a:rPr lang="es-ES_tradnl" b="1" i="1" dirty="0"/>
              <a:t> </a:t>
            </a:r>
            <a:r>
              <a:rPr lang="es-ES_tradnl" b="1" i="1" dirty="0" err="1"/>
              <a:t>k</a:t>
            </a:r>
            <a:r>
              <a:rPr lang="es-ES_tradnl" b="1" dirty="0"/>
              <a:t> a </a:t>
            </a:r>
            <a:r>
              <a:rPr lang="es-ES_tradnl" b="1" i="1" dirty="0" err="1"/>
              <a:t>i</a:t>
            </a:r>
            <a:r>
              <a:rPr lang="es-ES_tradnl" b="1" dirty="0"/>
              <a:t> y </a:t>
            </a:r>
            <a:r>
              <a:rPr lang="es-ES_tradnl" b="1" i="1" dirty="0" err="1"/>
              <a:t>j</a:t>
            </a:r>
            <a:r>
              <a:rPr lang="es-ES_tradnl" b="1" dirty="0"/>
              <a:t> respectivamente</a:t>
            </a:r>
          </a:p>
          <a:p>
            <a:pPr lvl="1" algn="l">
              <a:buFontTx/>
              <a:buChar char="•"/>
            </a:pPr>
            <a:r>
              <a:rPr lang="es-ES_tradnl" b="1" dirty="0"/>
              <a:t>Remueva </a:t>
            </a:r>
            <a:r>
              <a:rPr lang="es-ES_tradnl" b="1" i="1" dirty="0" err="1"/>
              <a:t>i</a:t>
            </a:r>
            <a:r>
              <a:rPr lang="es-ES_tradnl" b="1" dirty="0"/>
              <a:t> y </a:t>
            </a:r>
            <a:r>
              <a:rPr lang="es-ES_tradnl" b="1" i="1" dirty="0" err="1"/>
              <a:t>j</a:t>
            </a:r>
            <a:r>
              <a:rPr lang="es-ES_tradnl" b="1" dirty="0"/>
              <a:t> de </a:t>
            </a:r>
            <a:r>
              <a:rPr lang="es-ES_tradnl" b="1" i="1" dirty="0"/>
              <a:t>L</a:t>
            </a:r>
            <a:r>
              <a:rPr lang="es-ES_tradnl" b="1" dirty="0"/>
              <a:t> y adicione </a:t>
            </a:r>
            <a:r>
              <a:rPr lang="es-ES_tradnl" b="1" i="1" dirty="0" err="1"/>
              <a:t>k</a:t>
            </a:r>
            <a:endParaRPr lang="es-ES_tradnl" b="1" i="1" dirty="0"/>
          </a:p>
        </p:txBody>
      </p:sp>
      <p:graphicFrame>
        <p:nvGraphicFramePr>
          <p:cNvPr id="30" name="Object 29"/>
          <p:cNvGraphicFramePr>
            <a:graphicFrameLocks noChangeAspect="1"/>
          </p:cNvGraphicFramePr>
          <p:nvPr/>
        </p:nvGraphicFramePr>
        <p:xfrm>
          <a:off x="990600" y="4178005"/>
          <a:ext cx="1981200" cy="368595"/>
        </p:xfrm>
        <a:graphic>
          <a:graphicData uri="http://schemas.openxmlformats.org/presentationml/2006/ole">
            <mc:AlternateContent xmlns:mc="http://schemas.openxmlformats.org/markup-compatibility/2006">
              <mc:Choice xmlns:v="urn:schemas-microsoft-com:vml" Requires="v">
                <p:oleObj name="Equation" r:id="rId2" imgW="1092200" imgH="203200" progId="Equation.3">
                  <p:embed/>
                </p:oleObj>
              </mc:Choice>
              <mc:Fallback>
                <p:oleObj name="Equation" r:id="rId2" imgW="1092200" imgH="203200" progId="Equation.3">
                  <p:embed/>
                  <p:pic>
                    <p:nvPicPr>
                      <p:cNvPr id="30" name="Object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178005"/>
                        <a:ext cx="1981200" cy="36859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6021" name="Object 5"/>
          <p:cNvGraphicFramePr>
            <a:graphicFrameLocks noChangeAspect="1"/>
          </p:cNvGraphicFramePr>
          <p:nvPr/>
        </p:nvGraphicFramePr>
        <p:xfrm>
          <a:off x="5530873" y="4546600"/>
          <a:ext cx="2255837" cy="558800"/>
        </p:xfrm>
        <a:graphic>
          <a:graphicData uri="http://schemas.openxmlformats.org/presentationml/2006/ole">
            <mc:AlternateContent xmlns:mc="http://schemas.openxmlformats.org/markup-compatibility/2006">
              <mc:Choice xmlns:v="urn:schemas-microsoft-com:vml" Requires="v">
                <p:oleObj name="Equation" r:id="rId4" imgW="1435100" imgH="355600" progId="Equation.3">
                  <p:embed/>
                </p:oleObj>
              </mc:Choice>
              <mc:Fallback>
                <p:oleObj name="Equation" r:id="rId4" imgW="1435100" imgH="355600" progId="Equation.3">
                  <p:embed/>
                  <p:pic>
                    <p:nvPicPr>
                      <p:cNvPr id="860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0873" y="4546600"/>
                        <a:ext cx="2255837" cy="558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6022" name="Object 6"/>
          <p:cNvGraphicFramePr>
            <a:graphicFrameLocks noChangeAspect="1"/>
          </p:cNvGraphicFramePr>
          <p:nvPr/>
        </p:nvGraphicFramePr>
        <p:xfrm>
          <a:off x="5694383" y="5105400"/>
          <a:ext cx="1878013" cy="558800"/>
        </p:xfrm>
        <a:graphic>
          <a:graphicData uri="http://schemas.openxmlformats.org/presentationml/2006/ole">
            <mc:AlternateContent xmlns:mc="http://schemas.openxmlformats.org/markup-compatibility/2006">
              <mc:Choice xmlns:v="urn:schemas-microsoft-com:vml" Requires="v">
                <p:oleObj name="Equation" r:id="rId6" imgW="1193800" imgH="355600" progId="Equation.3">
                  <p:embed/>
                </p:oleObj>
              </mc:Choice>
              <mc:Fallback>
                <p:oleObj name="Equation" r:id="rId6" imgW="1193800" imgH="355600" progId="Equation.3">
                  <p:embed/>
                  <p:pic>
                    <p:nvPicPr>
                      <p:cNvPr id="860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4383" y="5105400"/>
                        <a:ext cx="1878013" cy="558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6023" name="Object 7"/>
          <p:cNvGraphicFramePr>
            <a:graphicFrameLocks noChangeAspect="1"/>
          </p:cNvGraphicFramePr>
          <p:nvPr/>
        </p:nvGraphicFramePr>
        <p:xfrm>
          <a:off x="7543831" y="5257800"/>
          <a:ext cx="1457325" cy="319087"/>
        </p:xfrm>
        <a:graphic>
          <a:graphicData uri="http://schemas.openxmlformats.org/presentationml/2006/ole">
            <mc:AlternateContent xmlns:mc="http://schemas.openxmlformats.org/markup-compatibility/2006">
              <mc:Choice xmlns:v="urn:schemas-microsoft-com:vml" Requires="v">
                <p:oleObj name="Equation" r:id="rId8" imgW="927100" imgH="203200" progId="Equation.3">
                  <p:embed/>
                </p:oleObj>
              </mc:Choice>
              <mc:Fallback>
                <p:oleObj name="Equation" r:id="rId8" imgW="927100" imgH="203200" progId="Equation.3">
                  <p:embed/>
                  <p:pic>
                    <p:nvPicPr>
                      <p:cNvPr id="86023"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31" y="5257800"/>
                        <a:ext cx="1457325" cy="3190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1" name="TextBox 30"/>
          <p:cNvSpPr txBox="1"/>
          <p:nvPr/>
        </p:nvSpPr>
        <p:spPr>
          <a:xfrm>
            <a:off x="199571" y="2209800"/>
            <a:ext cx="1858583" cy="477054"/>
          </a:xfrm>
          <a:prstGeom prst="rect">
            <a:avLst/>
          </a:prstGeom>
          <a:noFill/>
        </p:spPr>
        <p:txBody>
          <a:bodyPr wrap="none" rtlCol="0">
            <a:spAutoFit/>
          </a:bodyPr>
          <a:lstStyle/>
          <a:p>
            <a:r>
              <a:rPr lang="es-ES_tradnl" sz="2500" b="1" dirty="0"/>
              <a:t>Algoritmo</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Oval 2"/>
          <p:cNvSpPr>
            <a:spLocks noChangeArrowheads="1"/>
          </p:cNvSpPr>
          <p:nvPr/>
        </p:nvSpPr>
        <p:spPr bwMode="auto">
          <a:xfrm>
            <a:off x="7253288" y="30988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3187" name="Oval 3"/>
          <p:cNvSpPr>
            <a:spLocks noChangeArrowheads="1"/>
          </p:cNvSpPr>
          <p:nvPr/>
        </p:nvSpPr>
        <p:spPr bwMode="auto">
          <a:xfrm>
            <a:off x="6096000" y="35052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3188" name="Oval 4"/>
          <p:cNvSpPr>
            <a:spLocks noChangeArrowheads="1"/>
          </p:cNvSpPr>
          <p:nvPr/>
        </p:nvSpPr>
        <p:spPr bwMode="auto">
          <a:xfrm>
            <a:off x="6848475" y="33924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3189" name="Oval 5"/>
          <p:cNvSpPr>
            <a:spLocks noChangeArrowheads="1"/>
          </p:cNvSpPr>
          <p:nvPr/>
        </p:nvSpPr>
        <p:spPr bwMode="auto">
          <a:xfrm>
            <a:off x="6696075" y="31765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3190" name="Text Box 6"/>
          <p:cNvSpPr txBox="1">
            <a:spLocks noChangeArrowheads="1"/>
          </p:cNvSpPr>
          <p:nvPr/>
        </p:nvSpPr>
        <p:spPr bwMode="auto">
          <a:xfrm>
            <a:off x="6477000" y="2971800"/>
            <a:ext cx="214313"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93191" name="Text Box 7"/>
          <p:cNvSpPr txBox="1">
            <a:spLocks noChangeArrowheads="1"/>
          </p:cNvSpPr>
          <p:nvPr/>
        </p:nvSpPr>
        <p:spPr bwMode="auto">
          <a:xfrm>
            <a:off x="6921500" y="34290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3192" name="Text Box 8"/>
          <p:cNvSpPr txBox="1">
            <a:spLocks noChangeArrowheads="1"/>
          </p:cNvSpPr>
          <p:nvPr/>
        </p:nvSpPr>
        <p:spPr bwMode="auto">
          <a:xfrm>
            <a:off x="7262813" y="2754313"/>
            <a:ext cx="214312"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93193" name="Text Box 9"/>
          <p:cNvSpPr txBox="1">
            <a:spLocks noChangeArrowheads="1"/>
          </p:cNvSpPr>
          <p:nvPr/>
        </p:nvSpPr>
        <p:spPr bwMode="auto">
          <a:xfrm>
            <a:off x="6172200" y="35814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graphicFrame>
        <p:nvGraphicFramePr>
          <p:cNvPr id="93204" name="Object 20"/>
          <p:cNvGraphicFramePr>
            <a:graphicFrameLocks noChangeAspect="1"/>
          </p:cNvGraphicFramePr>
          <p:nvPr/>
        </p:nvGraphicFramePr>
        <p:xfrm>
          <a:off x="4725988" y="5330825"/>
          <a:ext cx="3933825" cy="990600"/>
        </p:xfrm>
        <a:graphic>
          <a:graphicData uri="http://schemas.openxmlformats.org/presentationml/2006/ole">
            <mc:AlternateContent xmlns:mc="http://schemas.openxmlformats.org/markup-compatibility/2006">
              <mc:Choice xmlns:v="urn:schemas-microsoft-com:vml" Requires="v">
                <p:oleObj name="Hoja de cálculo" r:id="rId2" imgW="3073400" imgH="787400" progId="Excel.Sheet.8">
                  <p:embed/>
                </p:oleObj>
              </mc:Choice>
              <mc:Fallback>
                <p:oleObj name="Hoja de cálculo" r:id="rId2" imgW="3073400" imgH="787400" progId="Excel.Sheet.8">
                  <p:embed/>
                  <p:pic>
                    <p:nvPicPr>
                      <p:cNvPr id="93204" name="Object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5330825"/>
                        <a:ext cx="3933825" cy="9906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59"/>
          <p:cNvGrpSpPr>
            <a:grpSpLocks/>
          </p:cNvGrpSpPr>
          <p:nvPr/>
        </p:nvGrpSpPr>
        <p:grpSpPr bwMode="auto">
          <a:xfrm>
            <a:off x="381000" y="2819400"/>
            <a:ext cx="3925888" cy="1730375"/>
            <a:chOff x="288" y="1824"/>
            <a:chExt cx="2473" cy="1090"/>
          </a:xfrm>
        </p:grpSpPr>
        <p:sp>
          <p:nvSpPr>
            <p:cNvPr id="93217" name="Oval 33"/>
            <p:cNvSpPr>
              <a:spLocks noChangeArrowheads="1"/>
            </p:cNvSpPr>
            <p:nvPr/>
          </p:nvSpPr>
          <p:spPr bwMode="auto">
            <a:xfrm>
              <a:off x="960" y="2304"/>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grpSp>
          <p:nvGrpSpPr>
            <p:cNvPr id="3" name="Group 58"/>
            <p:cNvGrpSpPr>
              <a:grpSpLocks/>
            </p:cNvGrpSpPr>
            <p:nvPr/>
          </p:nvGrpSpPr>
          <p:grpSpPr bwMode="auto">
            <a:xfrm>
              <a:off x="288" y="1824"/>
              <a:ext cx="2473" cy="1090"/>
              <a:chOff x="240" y="1776"/>
              <a:chExt cx="2473" cy="1090"/>
            </a:xfrm>
          </p:grpSpPr>
          <p:sp>
            <p:nvSpPr>
              <p:cNvPr id="93215" name="Text Box 31"/>
              <p:cNvSpPr txBox="1">
                <a:spLocks noChangeArrowheads="1"/>
              </p:cNvSpPr>
              <p:nvPr/>
            </p:nvSpPr>
            <p:spPr bwMode="auto">
              <a:xfrm>
                <a:off x="528" y="1776"/>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3216" name="Text Box 32"/>
              <p:cNvSpPr txBox="1">
                <a:spLocks noChangeArrowheads="1"/>
              </p:cNvSpPr>
              <p:nvPr/>
            </p:nvSpPr>
            <p:spPr bwMode="auto">
              <a:xfrm>
                <a:off x="240" y="2688"/>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grpSp>
            <p:nvGrpSpPr>
              <p:cNvPr id="4" name="Group 42"/>
              <p:cNvGrpSpPr>
                <a:grpSpLocks/>
              </p:cNvGrpSpPr>
              <p:nvPr/>
            </p:nvGrpSpPr>
            <p:grpSpPr bwMode="auto">
              <a:xfrm>
                <a:off x="1680" y="1968"/>
                <a:ext cx="1033" cy="850"/>
                <a:chOff x="1104" y="1920"/>
                <a:chExt cx="1033" cy="850"/>
              </a:xfrm>
            </p:grpSpPr>
            <p:sp>
              <p:nvSpPr>
                <p:cNvPr id="93213" name="Text Box 29"/>
                <p:cNvSpPr txBox="1">
                  <a:spLocks noChangeArrowheads="1"/>
                </p:cNvSpPr>
                <p:nvPr/>
              </p:nvSpPr>
              <p:spPr bwMode="auto">
                <a:xfrm>
                  <a:off x="1104" y="2592"/>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93214" name="Text Box 30"/>
                <p:cNvSpPr txBox="1">
                  <a:spLocks noChangeArrowheads="1"/>
                </p:cNvSpPr>
                <p:nvPr/>
              </p:nvSpPr>
              <p:spPr bwMode="auto">
                <a:xfrm>
                  <a:off x="1968" y="1920"/>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sp>
              <p:nvSpPr>
                <p:cNvPr id="93221" name="Line 37"/>
                <p:cNvSpPr>
                  <a:spLocks noChangeShapeType="1"/>
                </p:cNvSpPr>
                <p:nvPr/>
              </p:nvSpPr>
              <p:spPr bwMode="auto">
                <a:xfrm flipV="1">
                  <a:off x="1680" y="2064"/>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23" name="Oval 39"/>
                <p:cNvSpPr>
                  <a:spLocks noChangeArrowheads="1"/>
                </p:cNvSpPr>
                <p:nvPr/>
              </p:nvSpPr>
              <p:spPr bwMode="auto">
                <a:xfrm>
                  <a:off x="1536" y="2256"/>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24" name="Line 40"/>
                <p:cNvSpPr>
                  <a:spLocks noChangeShapeType="1"/>
                </p:cNvSpPr>
                <p:nvPr/>
              </p:nvSpPr>
              <p:spPr bwMode="auto">
                <a:xfrm flipV="1">
                  <a:off x="1248" y="2352"/>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grpSp>
          <p:sp>
            <p:nvSpPr>
              <p:cNvPr id="93227" name="Line 43"/>
              <p:cNvSpPr>
                <a:spLocks noChangeShapeType="1"/>
              </p:cNvSpPr>
              <p:nvPr/>
            </p:nvSpPr>
            <p:spPr bwMode="auto">
              <a:xfrm>
                <a:off x="1056" y="2352"/>
                <a:ext cx="1056"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28" name="Text Box 44"/>
              <p:cNvSpPr txBox="1">
                <a:spLocks noChangeArrowheads="1"/>
              </p:cNvSpPr>
              <p:nvPr/>
            </p:nvSpPr>
            <p:spPr bwMode="auto">
              <a:xfrm>
                <a:off x="912" y="2256"/>
                <a:ext cx="156" cy="154"/>
              </a:xfrm>
              <a:prstGeom prst="rect">
                <a:avLst/>
              </a:prstGeom>
              <a:noFill/>
              <a:ln w="12700">
                <a:noFill/>
                <a:miter lim="800000"/>
                <a:headEnd/>
                <a:tailEnd/>
              </a:ln>
              <a:effectLst/>
            </p:spPr>
            <p:txBody>
              <a:bodyPr wrap="none">
                <a:prstTxWarp prst="textNoShape">
                  <a:avLst/>
                </a:prstTxWarp>
                <a:spAutoFit/>
              </a:bodyPr>
              <a:lstStyle/>
              <a:p>
                <a:pPr algn="l"/>
                <a:r>
                  <a:rPr lang="es-ES_tradnl" sz="1000"/>
                  <a:t>1</a:t>
                </a:r>
                <a:endParaRPr lang="es-ES_tradnl" sz="2400"/>
              </a:p>
            </p:txBody>
          </p:sp>
        </p:grpSp>
      </p:grpSp>
      <p:grpSp>
        <p:nvGrpSpPr>
          <p:cNvPr id="5" name="Group 63"/>
          <p:cNvGrpSpPr>
            <a:grpSpLocks/>
          </p:cNvGrpSpPr>
          <p:nvPr/>
        </p:nvGrpSpPr>
        <p:grpSpPr bwMode="auto">
          <a:xfrm>
            <a:off x="1066800" y="2971800"/>
            <a:ext cx="565150" cy="609600"/>
            <a:chOff x="672" y="1872"/>
            <a:chExt cx="356" cy="384"/>
          </a:xfrm>
        </p:grpSpPr>
        <p:sp>
          <p:nvSpPr>
            <p:cNvPr id="93218" name="Line 34"/>
            <p:cNvSpPr>
              <a:spLocks noChangeShapeType="1"/>
            </p:cNvSpPr>
            <p:nvPr/>
          </p:nvSpPr>
          <p:spPr bwMode="auto">
            <a:xfrm flipH="1" flipV="1">
              <a:off x="672" y="1968"/>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29" name="Text Box 45"/>
            <p:cNvSpPr txBox="1">
              <a:spLocks noChangeArrowheads="1"/>
            </p:cNvSpPr>
            <p:nvPr/>
          </p:nvSpPr>
          <p:spPr bwMode="auto">
            <a:xfrm>
              <a:off x="816" y="1872"/>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3</a:t>
              </a:r>
            </a:p>
          </p:txBody>
        </p:sp>
      </p:grpSp>
      <p:grpSp>
        <p:nvGrpSpPr>
          <p:cNvPr id="6" name="Group 64"/>
          <p:cNvGrpSpPr>
            <a:grpSpLocks/>
          </p:cNvGrpSpPr>
          <p:nvPr/>
        </p:nvGrpSpPr>
        <p:grpSpPr bwMode="auto">
          <a:xfrm>
            <a:off x="609600" y="3733800"/>
            <a:ext cx="838200" cy="762000"/>
            <a:chOff x="384" y="2352"/>
            <a:chExt cx="528" cy="480"/>
          </a:xfrm>
        </p:grpSpPr>
        <p:sp>
          <p:nvSpPr>
            <p:cNvPr id="93220" name="Line 36"/>
            <p:cNvSpPr>
              <a:spLocks noChangeShapeType="1"/>
            </p:cNvSpPr>
            <p:nvPr/>
          </p:nvSpPr>
          <p:spPr bwMode="auto">
            <a:xfrm flipV="1">
              <a:off x="384" y="2352"/>
              <a:ext cx="528" cy="48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30" name="Text Box 46"/>
            <p:cNvSpPr txBox="1">
              <a:spLocks noChangeArrowheads="1"/>
            </p:cNvSpPr>
            <p:nvPr/>
          </p:nvSpPr>
          <p:spPr bwMode="auto">
            <a:xfrm>
              <a:off x="672" y="2448"/>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5</a:t>
              </a:r>
            </a:p>
          </p:txBody>
        </p:sp>
      </p:grpSp>
      <p:grpSp>
        <p:nvGrpSpPr>
          <p:cNvPr id="7" name="Group 48"/>
          <p:cNvGrpSpPr>
            <a:grpSpLocks/>
          </p:cNvGrpSpPr>
          <p:nvPr/>
        </p:nvGrpSpPr>
        <p:grpSpPr bwMode="auto">
          <a:xfrm>
            <a:off x="2667000" y="2895600"/>
            <a:ext cx="1639888" cy="1730375"/>
            <a:chOff x="576" y="1968"/>
            <a:chExt cx="1033" cy="1090"/>
          </a:xfrm>
        </p:grpSpPr>
        <p:sp>
          <p:nvSpPr>
            <p:cNvPr id="93233" name="Text Box 49"/>
            <p:cNvSpPr txBox="1">
              <a:spLocks noChangeArrowheads="1"/>
            </p:cNvSpPr>
            <p:nvPr/>
          </p:nvSpPr>
          <p:spPr bwMode="auto">
            <a:xfrm>
              <a:off x="576" y="2784"/>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93234" name="Text Box 50"/>
            <p:cNvSpPr txBox="1">
              <a:spLocks noChangeArrowheads="1"/>
            </p:cNvSpPr>
            <p:nvPr/>
          </p:nvSpPr>
          <p:spPr bwMode="auto">
            <a:xfrm>
              <a:off x="1440" y="2112"/>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sp>
          <p:nvSpPr>
            <p:cNvPr id="93235" name="Text Box 51"/>
            <p:cNvSpPr txBox="1">
              <a:spLocks noChangeArrowheads="1"/>
            </p:cNvSpPr>
            <p:nvPr/>
          </p:nvSpPr>
          <p:spPr bwMode="auto">
            <a:xfrm>
              <a:off x="624" y="1968"/>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3236" name="Text Box 52"/>
            <p:cNvSpPr txBox="1">
              <a:spLocks noChangeArrowheads="1"/>
            </p:cNvSpPr>
            <p:nvPr/>
          </p:nvSpPr>
          <p:spPr bwMode="auto">
            <a:xfrm>
              <a:off x="1392" y="2880"/>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93237" name="Oval 53"/>
            <p:cNvSpPr>
              <a:spLocks noChangeArrowheads="1"/>
            </p:cNvSpPr>
            <p:nvPr/>
          </p:nvSpPr>
          <p:spPr bwMode="auto">
            <a:xfrm>
              <a:off x="1008" y="2448"/>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38" name="Line 54"/>
            <p:cNvSpPr>
              <a:spLocks noChangeShapeType="1"/>
            </p:cNvSpPr>
            <p:nvPr/>
          </p:nvSpPr>
          <p:spPr bwMode="auto">
            <a:xfrm flipH="1" flipV="1">
              <a:off x="768" y="2160"/>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39" name="Line 55"/>
            <p:cNvSpPr>
              <a:spLocks noChangeShapeType="1"/>
            </p:cNvSpPr>
            <p:nvPr/>
          </p:nvSpPr>
          <p:spPr bwMode="auto">
            <a:xfrm flipH="1" flipV="1">
              <a:off x="1104" y="2592"/>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40" name="Line 56"/>
            <p:cNvSpPr>
              <a:spLocks noChangeShapeType="1"/>
            </p:cNvSpPr>
            <p:nvPr/>
          </p:nvSpPr>
          <p:spPr bwMode="auto">
            <a:xfrm flipV="1">
              <a:off x="720" y="2544"/>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41" name="Line 57"/>
            <p:cNvSpPr>
              <a:spLocks noChangeShapeType="1"/>
            </p:cNvSpPr>
            <p:nvPr/>
          </p:nvSpPr>
          <p:spPr bwMode="auto">
            <a:xfrm flipV="1">
              <a:off x="1152" y="2256"/>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grpSp>
      <p:sp>
        <p:nvSpPr>
          <p:cNvPr id="93249" name="Rectangle 65"/>
          <p:cNvSpPr>
            <a:spLocks noChangeArrowheads="1"/>
          </p:cNvSpPr>
          <p:nvPr/>
        </p:nvSpPr>
        <p:spPr bwMode="auto">
          <a:xfrm>
            <a:off x="5791200" y="6019800"/>
            <a:ext cx="762000" cy="304800"/>
          </a:xfrm>
          <a:prstGeom prst="rect">
            <a:avLst/>
          </a:prstGeom>
          <a:noFill/>
          <a:ln w="28575">
            <a:solidFill>
              <a:srgbClr val="FF3300"/>
            </a:solidFill>
            <a:miter lim="800000"/>
            <a:headEnd/>
            <a:tailEnd/>
          </a:ln>
          <a:effectLst/>
        </p:spPr>
        <p:txBody>
          <a:bodyPr wrap="none" anchor="ctr">
            <a:prstTxWarp prst="textNoShape">
              <a:avLst/>
            </a:prstTxWarp>
          </a:bodyPr>
          <a:lstStyle/>
          <a:p>
            <a:endParaRPr lang="es-ES_tradnl"/>
          </a:p>
        </p:txBody>
      </p:sp>
      <p:sp>
        <p:nvSpPr>
          <p:cNvPr id="49" name="Title 6"/>
          <p:cNvSpPr>
            <a:spLocks noGrp="1"/>
          </p:cNvSpPr>
          <p:nvPr>
            <p:ph type="title"/>
          </p:nvPr>
        </p:nvSpPr>
        <p:spPr>
          <a:xfrm>
            <a:off x="457200" y="274638"/>
            <a:ext cx="7467600" cy="1143000"/>
          </a:xfrm>
        </p:spPr>
        <p:txBody>
          <a:bodyPr>
            <a:normAutofit/>
          </a:bodyPr>
          <a:lstStyle/>
          <a:p>
            <a:r>
              <a:rPr lang="en-US" sz="2800" dirty="0" err="1"/>
              <a:t>Árbol</a:t>
            </a:r>
            <a:r>
              <a:rPr lang="en-US" sz="2800" dirty="0"/>
              <a:t> </a:t>
            </a:r>
            <a:r>
              <a:rPr lang="en-US" sz="2800" dirty="0" err="1"/>
              <a:t>guía</a:t>
            </a:r>
            <a:r>
              <a:rPr lang="en-US" sz="2800" dirty="0"/>
              <a:t> </a:t>
            </a:r>
            <a:r>
              <a:rPr lang="es-ES_tradnl" sz="3200" dirty="0"/>
              <a:t>: </a:t>
            </a:r>
            <a:r>
              <a:rPr lang="en-US" dirty="0"/>
              <a:t>Neighbor-joining</a:t>
            </a:r>
            <a:br>
              <a:rPr lang="en-US" b="1" dirty="0"/>
            </a:br>
            <a:endParaRPr lang="es-ES_tradnl" dirty="0"/>
          </a:p>
        </p:txBody>
      </p:sp>
      <p:sp>
        <p:nvSpPr>
          <p:cNvPr id="50" name="Slide Number Placeholder 4"/>
          <p:cNvSpPr txBox="1">
            <a:spLocks/>
          </p:cNvSpPr>
          <p:nvPr/>
        </p:nvSpPr>
        <p:spPr>
          <a:xfrm>
            <a:off x="8534400" y="6260592"/>
            <a:ext cx="609600" cy="521208"/>
          </a:xfrm>
          <a:prstGeom prst="rect">
            <a:avLst/>
          </a:prstGeom>
        </p:spPr>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F9B76065-02A8-2140-ABFF-467A450FC727}" type="slidenum">
              <a:rPr kumimoji="0" lang="en-US" sz="1400" b="1" i="0" u="none" strike="noStrike" kern="1200" cap="none" spc="0" normalizeH="0" baseline="0" noProof="0" smtClean="0">
                <a:ln>
                  <a:noFill/>
                </a:ln>
                <a:solidFill>
                  <a:srgbClr val="FFFFFF"/>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175</a:t>
            </a:fld>
            <a:endParaRPr kumimoji="0" lang="en-US" sz="1400" b="1" i="0" u="none" strike="noStrike" kern="1200" cap="none" spc="0" normalizeH="0" baseline="0" noProof="0">
              <a:ln>
                <a:noFill/>
              </a:ln>
              <a:solidFill>
                <a:srgbClr val="FFFFFF"/>
              </a:solidFill>
              <a:effectLst/>
              <a:uLnTx/>
              <a:uFillTx/>
              <a:latin typeface="+mn-lt"/>
              <a:ea typeface="+mn-ea"/>
              <a:cs typeface="+mn-cs"/>
            </a:endParaRPr>
          </a:p>
        </p:txBody>
      </p:sp>
      <p:graphicFrame>
        <p:nvGraphicFramePr>
          <p:cNvPr id="458755" name="Object 5"/>
          <p:cNvGraphicFramePr>
            <a:graphicFrameLocks noChangeAspect="1"/>
          </p:cNvGraphicFramePr>
          <p:nvPr/>
        </p:nvGraphicFramePr>
        <p:xfrm>
          <a:off x="1249362" y="5392738"/>
          <a:ext cx="2255838" cy="558800"/>
        </p:xfrm>
        <a:graphic>
          <a:graphicData uri="http://schemas.openxmlformats.org/presentationml/2006/ole">
            <mc:AlternateContent xmlns:mc="http://schemas.openxmlformats.org/markup-compatibility/2006">
              <mc:Choice xmlns:v="urn:schemas-microsoft-com:vml" Requires="v">
                <p:oleObj name="Equation" r:id="rId4" imgW="1435100" imgH="355600" progId="Equation.3">
                  <p:embed/>
                </p:oleObj>
              </mc:Choice>
              <mc:Fallback>
                <p:oleObj name="Equation" r:id="rId4" imgW="1435100" imgH="355600" progId="Equation.3">
                  <p:embed/>
                  <p:pic>
                    <p:nvPicPr>
                      <p:cNvPr id="45875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362" y="5392738"/>
                        <a:ext cx="2255838" cy="558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58756" name="Object 6"/>
          <p:cNvGraphicFramePr>
            <a:graphicFrameLocks noChangeAspect="1"/>
          </p:cNvGraphicFramePr>
          <p:nvPr/>
        </p:nvGraphicFramePr>
        <p:xfrm>
          <a:off x="1550988" y="4833938"/>
          <a:ext cx="1878012" cy="558800"/>
        </p:xfrm>
        <a:graphic>
          <a:graphicData uri="http://schemas.openxmlformats.org/presentationml/2006/ole">
            <mc:AlternateContent xmlns:mc="http://schemas.openxmlformats.org/markup-compatibility/2006">
              <mc:Choice xmlns:v="urn:schemas-microsoft-com:vml" Requires="v">
                <p:oleObj name="Equation" r:id="rId6" imgW="1193800" imgH="355600" progId="Equation.3">
                  <p:embed/>
                </p:oleObj>
              </mc:Choice>
              <mc:Fallback>
                <p:oleObj name="Equation" r:id="rId6" imgW="1193800" imgH="355600" progId="Equation.3">
                  <p:embed/>
                  <p:pic>
                    <p:nvPicPr>
                      <p:cNvPr id="458756"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0988" y="4833938"/>
                        <a:ext cx="1878012" cy="558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58757" name="Object 7"/>
          <p:cNvGraphicFramePr>
            <a:graphicFrameLocks noChangeAspect="1"/>
          </p:cNvGraphicFramePr>
          <p:nvPr/>
        </p:nvGraphicFramePr>
        <p:xfrm>
          <a:off x="1938337" y="5860256"/>
          <a:ext cx="1457325" cy="319088"/>
        </p:xfrm>
        <a:graphic>
          <a:graphicData uri="http://schemas.openxmlformats.org/presentationml/2006/ole">
            <mc:AlternateContent xmlns:mc="http://schemas.openxmlformats.org/markup-compatibility/2006">
              <mc:Choice xmlns:v="urn:schemas-microsoft-com:vml" Requires="v">
                <p:oleObj name="Equation" r:id="rId8" imgW="927100" imgH="203200" progId="Equation.3">
                  <p:embed/>
                </p:oleObj>
              </mc:Choice>
              <mc:Fallback>
                <p:oleObj name="Equation" r:id="rId8" imgW="927100" imgH="203200" progId="Equation.3">
                  <p:embed/>
                  <p:pic>
                    <p:nvPicPr>
                      <p:cNvPr id="458757"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8337" y="5860256"/>
                        <a:ext cx="1457325" cy="3190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3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87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87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7" presetClass="entr" presetSubtype="2"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ppt_x</p:attrName>
                                        </p:attrNameLst>
                                      </p:cBhvr>
                                      <p:tavLst>
                                        <p:tav tm="0">
                                          <p:val>
                                            <p:strVal val="#ppt_x+#ppt_w/2"/>
                                          </p:val>
                                        </p:tav>
                                        <p:tav tm="100000">
                                          <p:val>
                                            <p:strVal val="#ppt_x"/>
                                          </p:val>
                                        </p:tav>
                                      </p:tavLst>
                                    </p:anim>
                                    <p:anim calcmode="lin" valueType="num">
                                      <p:cBhvr>
                                        <p:cTn id="28" dur="500" fill="hold"/>
                                        <p:tgtEl>
                                          <p:spTgt spid="5"/>
                                        </p:tgtEl>
                                        <p:attrNameLst>
                                          <p:attrName>ppt_y</p:attrName>
                                        </p:attrNameLst>
                                      </p:cBhvr>
                                      <p:tavLst>
                                        <p:tav tm="0">
                                          <p:val>
                                            <p:strVal val="#ppt_y"/>
                                          </p:val>
                                        </p:tav>
                                        <p:tav tm="100000">
                                          <p:val>
                                            <p:strVal val="#ppt_y"/>
                                          </p:val>
                                        </p:tav>
                                      </p:tavLst>
                                    </p:anim>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8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7" presetClass="entr" presetSubtype="2"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ppt_x</p:attrName>
                                        </p:attrNameLst>
                                      </p:cBhvr>
                                      <p:tavLst>
                                        <p:tav tm="0">
                                          <p:val>
                                            <p:strVal val="#ppt_x+#ppt_w/2"/>
                                          </p:val>
                                        </p:tav>
                                        <p:tav tm="100000">
                                          <p:val>
                                            <p:strVal val="#ppt_x"/>
                                          </p:val>
                                        </p:tav>
                                      </p:tavLst>
                                    </p:anim>
                                    <p:anim calcmode="lin" valueType="num">
                                      <p:cBhvr>
                                        <p:cTn id="40" dur="500" fill="hold"/>
                                        <p:tgtEl>
                                          <p:spTgt spid="6"/>
                                        </p:tgtEl>
                                        <p:attrNameLst>
                                          <p:attrName>ppt_y</p:attrName>
                                        </p:attrNameLst>
                                      </p:cBhvr>
                                      <p:tavLst>
                                        <p:tav tm="0">
                                          <p:val>
                                            <p:strVal val="#ppt_y"/>
                                          </p:val>
                                        </p:tav>
                                        <p:tav tm="100000">
                                          <p:val>
                                            <p:strVal val="#ppt_y"/>
                                          </p:val>
                                        </p:tav>
                                      </p:tavLst>
                                    </p:anim>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93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4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Oval 2"/>
          <p:cNvSpPr>
            <a:spLocks noChangeArrowheads="1"/>
          </p:cNvSpPr>
          <p:nvPr/>
        </p:nvSpPr>
        <p:spPr bwMode="auto">
          <a:xfrm>
            <a:off x="7253288" y="30988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4211" name="Oval 3"/>
          <p:cNvSpPr>
            <a:spLocks noChangeArrowheads="1"/>
          </p:cNvSpPr>
          <p:nvPr/>
        </p:nvSpPr>
        <p:spPr bwMode="auto">
          <a:xfrm>
            <a:off x="6096000" y="35052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4212" name="Oval 4"/>
          <p:cNvSpPr>
            <a:spLocks noChangeArrowheads="1"/>
          </p:cNvSpPr>
          <p:nvPr/>
        </p:nvSpPr>
        <p:spPr bwMode="auto">
          <a:xfrm>
            <a:off x="6848475" y="33924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4213" name="Oval 5"/>
          <p:cNvSpPr>
            <a:spLocks noChangeArrowheads="1"/>
          </p:cNvSpPr>
          <p:nvPr/>
        </p:nvSpPr>
        <p:spPr bwMode="auto">
          <a:xfrm>
            <a:off x="6696075" y="31765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4214" name="Text Box 6"/>
          <p:cNvSpPr txBox="1">
            <a:spLocks noChangeArrowheads="1"/>
          </p:cNvSpPr>
          <p:nvPr/>
        </p:nvSpPr>
        <p:spPr bwMode="auto">
          <a:xfrm>
            <a:off x="6477000" y="2971800"/>
            <a:ext cx="214313"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94215" name="Text Box 7"/>
          <p:cNvSpPr txBox="1">
            <a:spLocks noChangeArrowheads="1"/>
          </p:cNvSpPr>
          <p:nvPr/>
        </p:nvSpPr>
        <p:spPr bwMode="auto">
          <a:xfrm>
            <a:off x="6921500" y="34290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4216" name="Text Box 8"/>
          <p:cNvSpPr txBox="1">
            <a:spLocks noChangeArrowheads="1"/>
          </p:cNvSpPr>
          <p:nvPr/>
        </p:nvSpPr>
        <p:spPr bwMode="auto">
          <a:xfrm>
            <a:off x="7262813" y="2754313"/>
            <a:ext cx="214312"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94217" name="Text Box 9"/>
          <p:cNvSpPr txBox="1">
            <a:spLocks noChangeArrowheads="1"/>
          </p:cNvSpPr>
          <p:nvPr/>
        </p:nvSpPr>
        <p:spPr bwMode="auto">
          <a:xfrm>
            <a:off x="6172200" y="35814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graphicFrame>
        <p:nvGraphicFramePr>
          <p:cNvPr id="94221" name="Object 13"/>
          <p:cNvGraphicFramePr>
            <a:graphicFrameLocks noChangeAspect="1"/>
          </p:cNvGraphicFramePr>
          <p:nvPr/>
        </p:nvGraphicFramePr>
        <p:xfrm>
          <a:off x="5334000" y="5486400"/>
          <a:ext cx="2955925" cy="742950"/>
        </p:xfrm>
        <a:graphic>
          <a:graphicData uri="http://schemas.openxmlformats.org/presentationml/2006/ole">
            <mc:AlternateContent xmlns:mc="http://schemas.openxmlformats.org/markup-compatibility/2006">
              <mc:Choice xmlns:v="urn:schemas-microsoft-com:vml" Requires="v">
                <p:oleObj name="Hoja de cálculo" r:id="rId2" imgW="2311400" imgH="584200" progId="Excel.Sheet.8">
                  <p:embed/>
                </p:oleObj>
              </mc:Choice>
              <mc:Fallback>
                <p:oleObj name="Hoja de cálculo" r:id="rId2" imgW="2311400" imgH="584200" progId="Excel.Sheet.8">
                  <p:embed/>
                  <p:pic>
                    <p:nvPicPr>
                      <p:cNvPr id="94221" name="Objec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486400"/>
                        <a:ext cx="2955925" cy="7429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4228" name="Text Box 20"/>
          <p:cNvSpPr txBox="1">
            <a:spLocks noChangeArrowheads="1"/>
          </p:cNvSpPr>
          <p:nvPr/>
        </p:nvSpPr>
        <p:spPr bwMode="auto">
          <a:xfrm>
            <a:off x="2971800" y="4343400"/>
            <a:ext cx="258763" cy="282575"/>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94229" name="Text Box 21"/>
          <p:cNvSpPr txBox="1">
            <a:spLocks noChangeArrowheads="1"/>
          </p:cNvSpPr>
          <p:nvPr/>
        </p:nvSpPr>
        <p:spPr bwMode="auto">
          <a:xfrm>
            <a:off x="4038600" y="3124200"/>
            <a:ext cx="268288" cy="282575"/>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dirty="0">
                <a:ea typeface="Times New Roman" charset="0"/>
                <a:cs typeface="Times New Roman" charset="0"/>
              </a:rPr>
              <a:t>D</a:t>
            </a:r>
          </a:p>
        </p:txBody>
      </p:sp>
      <p:sp>
        <p:nvSpPr>
          <p:cNvPr id="94230" name="Line 22"/>
          <p:cNvSpPr>
            <a:spLocks noChangeShapeType="1"/>
          </p:cNvSpPr>
          <p:nvPr/>
        </p:nvSpPr>
        <p:spPr bwMode="auto">
          <a:xfrm flipV="1">
            <a:off x="3581400" y="3352800"/>
            <a:ext cx="457200" cy="38100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4231" name="Oval 23"/>
          <p:cNvSpPr>
            <a:spLocks noChangeArrowheads="1"/>
          </p:cNvSpPr>
          <p:nvPr/>
        </p:nvSpPr>
        <p:spPr bwMode="auto">
          <a:xfrm>
            <a:off x="3352800" y="3657600"/>
            <a:ext cx="228600" cy="228600"/>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grpSp>
        <p:nvGrpSpPr>
          <p:cNvPr id="2" name="Group 48"/>
          <p:cNvGrpSpPr>
            <a:grpSpLocks/>
          </p:cNvGrpSpPr>
          <p:nvPr/>
        </p:nvGrpSpPr>
        <p:grpSpPr bwMode="auto">
          <a:xfrm>
            <a:off x="381000" y="2819400"/>
            <a:ext cx="2057400" cy="1730375"/>
            <a:chOff x="240" y="1776"/>
            <a:chExt cx="1296" cy="1090"/>
          </a:xfrm>
        </p:grpSpPr>
        <p:sp>
          <p:nvSpPr>
            <p:cNvPr id="94223" name="Oval 15"/>
            <p:cNvSpPr>
              <a:spLocks noChangeArrowheads="1"/>
            </p:cNvSpPr>
            <p:nvPr/>
          </p:nvSpPr>
          <p:spPr bwMode="auto">
            <a:xfrm>
              <a:off x="912" y="2256"/>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4225" name="Text Box 17"/>
            <p:cNvSpPr txBox="1">
              <a:spLocks noChangeArrowheads="1"/>
            </p:cNvSpPr>
            <p:nvPr/>
          </p:nvSpPr>
          <p:spPr bwMode="auto">
            <a:xfrm>
              <a:off x="528" y="1776"/>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4226" name="Text Box 18"/>
            <p:cNvSpPr txBox="1">
              <a:spLocks noChangeArrowheads="1"/>
            </p:cNvSpPr>
            <p:nvPr/>
          </p:nvSpPr>
          <p:spPr bwMode="auto">
            <a:xfrm>
              <a:off x="240" y="2688"/>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94233" name="Line 25"/>
            <p:cNvSpPr>
              <a:spLocks noChangeShapeType="1"/>
            </p:cNvSpPr>
            <p:nvPr/>
          </p:nvSpPr>
          <p:spPr bwMode="auto">
            <a:xfrm>
              <a:off x="1056" y="2352"/>
              <a:ext cx="48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4234" name="Text Box 26"/>
            <p:cNvSpPr txBox="1">
              <a:spLocks noChangeArrowheads="1"/>
            </p:cNvSpPr>
            <p:nvPr/>
          </p:nvSpPr>
          <p:spPr bwMode="auto">
            <a:xfrm>
              <a:off x="912" y="2256"/>
              <a:ext cx="156" cy="154"/>
            </a:xfrm>
            <a:prstGeom prst="rect">
              <a:avLst/>
            </a:prstGeom>
            <a:noFill/>
            <a:ln w="12700">
              <a:noFill/>
              <a:miter lim="800000"/>
              <a:headEnd/>
              <a:tailEnd/>
            </a:ln>
            <a:effectLst/>
          </p:spPr>
          <p:txBody>
            <a:bodyPr wrap="none">
              <a:prstTxWarp prst="textNoShape">
                <a:avLst/>
              </a:prstTxWarp>
              <a:spAutoFit/>
            </a:bodyPr>
            <a:lstStyle/>
            <a:p>
              <a:pPr algn="l"/>
              <a:r>
                <a:rPr lang="es-ES_tradnl" sz="1000"/>
                <a:t>1</a:t>
              </a:r>
              <a:endParaRPr lang="es-ES_tradnl" sz="2400"/>
            </a:p>
          </p:txBody>
        </p:sp>
        <p:grpSp>
          <p:nvGrpSpPr>
            <p:cNvPr id="3" name="Group 27"/>
            <p:cNvGrpSpPr>
              <a:grpSpLocks/>
            </p:cNvGrpSpPr>
            <p:nvPr/>
          </p:nvGrpSpPr>
          <p:grpSpPr bwMode="auto">
            <a:xfrm>
              <a:off x="672" y="1872"/>
              <a:ext cx="356" cy="384"/>
              <a:chOff x="672" y="1872"/>
              <a:chExt cx="356" cy="384"/>
            </a:xfrm>
          </p:grpSpPr>
          <p:sp>
            <p:nvSpPr>
              <p:cNvPr id="94236" name="Line 28"/>
              <p:cNvSpPr>
                <a:spLocks noChangeShapeType="1"/>
              </p:cNvSpPr>
              <p:nvPr/>
            </p:nvSpPr>
            <p:spPr bwMode="auto">
              <a:xfrm flipH="1" flipV="1">
                <a:off x="672" y="1968"/>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4237" name="Text Box 29"/>
              <p:cNvSpPr txBox="1">
                <a:spLocks noChangeArrowheads="1"/>
              </p:cNvSpPr>
              <p:nvPr/>
            </p:nvSpPr>
            <p:spPr bwMode="auto">
              <a:xfrm>
                <a:off x="816" y="1872"/>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3</a:t>
                </a:r>
              </a:p>
            </p:txBody>
          </p:sp>
        </p:grpSp>
        <p:grpSp>
          <p:nvGrpSpPr>
            <p:cNvPr id="4" name="Group 30"/>
            <p:cNvGrpSpPr>
              <a:grpSpLocks/>
            </p:cNvGrpSpPr>
            <p:nvPr/>
          </p:nvGrpSpPr>
          <p:grpSpPr bwMode="auto">
            <a:xfrm>
              <a:off x="384" y="2352"/>
              <a:ext cx="528" cy="480"/>
              <a:chOff x="384" y="2352"/>
              <a:chExt cx="528" cy="480"/>
            </a:xfrm>
          </p:grpSpPr>
          <p:sp>
            <p:nvSpPr>
              <p:cNvPr id="94239" name="Line 31"/>
              <p:cNvSpPr>
                <a:spLocks noChangeShapeType="1"/>
              </p:cNvSpPr>
              <p:nvPr/>
            </p:nvSpPr>
            <p:spPr bwMode="auto">
              <a:xfrm flipV="1">
                <a:off x="384" y="2352"/>
                <a:ext cx="528" cy="48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4240" name="Text Box 32"/>
              <p:cNvSpPr txBox="1">
                <a:spLocks noChangeArrowheads="1"/>
              </p:cNvSpPr>
              <p:nvPr/>
            </p:nvSpPr>
            <p:spPr bwMode="auto">
              <a:xfrm>
                <a:off x="672" y="2448"/>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5</a:t>
                </a:r>
              </a:p>
            </p:txBody>
          </p:sp>
        </p:grpSp>
      </p:grpSp>
      <p:pic>
        <p:nvPicPr>
          <p:cNvPr id="94241" name="Picture 33" descr="C:\Mis documentos\Bioinformatica\dendrogramas\NJ2.gif"/>
          <p:cNvPicPr>
            <a:picLocks noChangeAspect="1" noChangeArrowheads="1"/>
          </p:cNvPicPr>
          <p:nvPr/>
        </p:nvPicPr>
        <p:blipFill>
          <a:blip r:embed="rId4">
            <a:duotone>
              <a:prstClr val="black"/>
              <a:schemeClr val="tx2">
                <a:tint val="45000"/>
                <a:satMod val="400000"/>
              </a:schemeClr>
            </a:duotone>
            <a:lum bright="-80000"/>
          </a:blip>
          <a:srcRect/>
          <a:stretch>
            <a:fillRect/>
          </a:stretch>
        </p:blipFill>
        <p:spPr bwMode="auto">
          <a:xfrm>
            <a:off x="1066800" y="5334000"/>
            <a:ext cx="3419475" cy="817563"/>
          </a:xfrm>
          <a:prstGeom prst="rect">
            <a:avLst/>
          </a:prstGeom>
          <a:noFill/>
        </p:spPr>
      </p:pic>
      <p:pic>
        <p:nvPicPr>
          <p:cNvPr id="94252" name="Picture 44" descr="C:\Mis documentos\Bioinformatica\dendrogramas\NJ3.gif"/>
          <p:cNvPicPr>
            <a:picLocks noChangeAspect="1" noChangeArrowheads="1"/>
          </p:cNvPicPr>
          <p:nvPr/>
        </p:nvPicPr>
        <p:blipFill>
          <a:blip r:embed="rId5">
            <a:duotone>
              <a:prstClr val="black"/>
              <a:schemeClr val="tx2">
                <a:tint val="45000"/>
                <a:satMod val="400000"/>
              </a:schemeClr>
            </a:duotone>
            <a:lum bright="-80000"/>
          </a:blip>
          <a:srcRect/>
          <a:stretch>
            <a:fillRect/>
          </a:stretch>
        </p:blipFill>
        <p:spPr bwMode="auto">
          <a:xfrm>
            <a:off x="1524000" y="4876800"/>
            <a:ext cx="2476500" cy="795338"/>
          </a:xfrm>
          <a:prstGeom prst="rect">
            <a:avLst/>
          </a:prstGeom>
          <a:noFill/>
        </p:spPr>
      </p:pic>
      <p:pic>
        <p:nvPicPr>
          <p:cNvPr id="94253" name="Picture 45" descr="C:\Mis documentos\Bioinformatica\dendrogramas\NJ4.gif"/>
          <p:cNvPicPr>
            <a:picLocks noChangeAspect="1" noChangeArrowheads="1"/>
          </p:cNvPicPr>
          <p:nvPr/>
        </p:nvPicPr>
        <p:blipFill>
          <a:blip r:embed="rId6">
            <a:duotone>
              <a:prstClr val="black"/>
              <a:schemeClr val="tx2">
                <a:tint val="45000"/>
                <a:satMod val="400000"/>
              </a:schemeClr>
            </a:duotone>
            <a:lum bright="-80000"/>
          </a:blip>
          <a:srcRect/>
          <a:stretch>
            <a:fillRect/>
          </a:stretch>
        </p:blipFill>
        <p:spPr bwMode="auto">
          <a:xfrm>
            <a:off x="1676400" y="5791200"/>
            <a:ext cx="2200275" cy="554038"/>
          </a:xfrm>
          <a:prstGeom prst="rect">
            <a:avLst/>
          </a:prstGeom>
          <a:noFill/>
        </p:spPr>
      </p:pic>
      <p:sp>
        <p:nvSpPr>
          <p:cNvPr id="94255" name="Oval 47"/>
          <p:cNvSpPr>
            <a:spLocks noChangeArrowheads="1"/>
          </p:cNvSpPr>
          <p:nvPr/>
        </p:nvSpPr>
        <p:spPr bwMode="auto">
          <a:xfrm>
            <a:off x="2438400" y="3581400"/>
            <a:ext cx="228600" cy="228600"/>
          </a:xfrm>
          <a:prstGeom prst="ellipse">
            <a:avLst/>
          </a:prstGeom>
          <a:noFill/>
          <a:ln w="12700">
            <a:solidFill>
              <a:schemeClr val="tx1"/>
            </a:solidFill>
            <a:round/>
            <a:headEnd/>
            <a:tailEnd/>
          </a:ln>
          <a:effectLst/>
        </p:spPr>
        <p:txBody>
          <a:bodyPr wrap="none" anchor="ctr">
            <a:prstTxWarp prst="textNoShape">
              <a:avLst/>
            </a:prstTxWarp>
          </a:bodyPr>
          <a:lstStyle/>
          <a:p>
            <a:r>
              <a:rPr lang="es-ES_tradnl" sz="1000"/>
              <a:t>2</a:t>
            </a:r>
            <a:endParaRPr lang="es-ES_tradnl" sz="2400"/>
          </a:p>
        </p:txBody>
      </p:sp>
      <p:sp>
        <p:nvSpPr>
          <p:cNvPr id="94258" name="Line 50"/>
          <p:cNvSpPr>
            <a:spLocks noChangeShapeType="1"/>
          </p:cNvSpPr>
          <p:nvPr/>
        </p:nvSpPr>
        <p:spPr bwMode="auto">
          <a:xfrm>
            <a:off x="2667000" y="3733800"/>
            <a:ext cx="6858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grpSp>
        <p:nvGrpSpPr>
          <p:cNvPr id="5" name="Group 52"/>
          <p:cNvGrpSpPr>
            <a:grpSpLocks/>
          </p:cNvGrpSpPr>
          <p:nvPr/>
        </p:nvGrpSpPr>
        <p:grpSpPr bwMode="auto">
          <a:xfrm>
            <a:off x="2438400" y="3810000"/>
            <a:ext cx="609600" cy="609600"/>
            <a:chOff x="1536" y="2400"/>
            <a:chExt cx="384" cy="384"/>
          </a:xfrm>
        </p:grpSpPr>
        <p:sp>
          <p:nvSpPr>
            <p:cNvPr id="94249" name="Line 41"/>
            <p:cNvSpPr>
              <a:spLocks noChangeShapeType="1"/>
            </p:cNvSpPr>
            <p:nvPr/>
          </p:nvSpPr>
          <p:spPr bwMode="auto">
            <a:xfrm flipH="1" flipV="1">
              <a:off x="1584" y="2400"/>
              <a:ext cx="336" cy="336"/>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4259" name="Rectangle 51"/>
            <p:cNvSpPr>
              <a:spLocks noChangeArrowheads="1"/>
            </p:cNvSpPr>
            <p:nvPr/>
          </p:nvSpPr>
          <p:spPr bwMode="auto">
            <a:xfrm>
              <a:off x="1536" y="2496"/>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3</a:t>
              </a:r>
            </a:p>
          </p:txBody>
        </p:sp>
      </p:grpSp>
      <p:sp>
        <p:nvSpPr>
          <p:cNvPr id="94261" name="Rectangle 53"/>
          <p:cNvSpPr>
            <a:spLocks noChangeArrowheads="1"/>
          </p:cNvSpPr>
          <p:nvPr/>
        </p:nvSpPr>
        <p:spPr bwMode="auto">
          <a:xfrm>
            <a:off x="1905000" y="3352800"/>
            <a:ext cx="336550" cy="457200"/>
          </a:xfrm>
          <a:prstGeom prst="rect">
            <a:avLst/>
          </a:prstGeom>
          <a:noFill/>
          <a:ln w="12700">
            <a:noFill/>
            <a:miter lim="800000"/>
            <a:headEnd/>
            <a:tailEnd/>
          </a:ln>
          <a:effectLst/>
        </p:spPr>
        <p:txBody>
          <a:bodyPr wrap="none">
            <a:prstTxWarp prst="textNoShape">
              <a:avLst/>
            </a:prstTxWarp>
            <a:spAutoFit/>
          </a:bodyPr>
          <a:lstStyle/>
          <a:p>
            <a:pPr algn="l"/>
            <a:r>
              <a:rPr lang="es-ES_tradnl" sz="2400"/>
              <a:t>1</a:t>
            </a:r>
          </a:p>
        </p:txBody>
      </p:sp>
      <p:sp>
        <p:nvSpPr>
          <p:cNvPr id="40" name="Title 6"/>
          <p:cNvSpPr>
            <a:spLocks noGrp="1"/>
          </p:cNvSpPr>
          <p:nvPr>
            <p:ph type="title"/>
          </p:nvPr>
        </p:nvSpPr>
        <p:spPr>
          <a:xfrm>
            <a:off x="457200" y="274638"/>
            <a:ext cx="7467600" cy="1143000"/>
          </a:xfrm>
        </p:spPr>
        <p:txBody>
          <a:bodyPr>
            <a:normAutofit/>
          </a:bodyPr>
          <a:lstStyle/>
          <a:p>
            <a:r>
              <a:rPr lang="en-US" sz="3200" dirty="0" err="1"/>
              <a:t>Árbol</a:t>
            </a:r>
            <a:r>
              <a:rPr lang="en-US" sz="3200" dirty="0"/>
              <a:t> </a:t>
            </a:r>
            <a:r>
              <a:rPr lang="en-US" sz="3200" dirty="0" err="1"/>
              <a:t>guía</a:t>
            </a:r>
            <a:r>
              <a:rPr lang="en-US" sz="3200" dirty="0"/>
              <a:t> </a:t>
            </a:r>
            <a:r>
              <a:rPr lang="es-ES_tradnl" sz="3600" dirty="0"/>
              <a:t>: </a:t>
            </a:r>
            <a:r>
              <a:rPr lang="en-US" sz="2800" dirty="0"/>
              <a:t>Neighbor-joining </a:t>
            </a:r>
            <a:br>
              <a:rPr lang="en-US" b="1" dirty="0"/>
            </a:br>
            <a:endParaRPr lang="es-ES_tradnl" dirty="0"/>
          </a:p>
        </p:txBody>
      </p:sp>
      <p:sp>
        <p:nvSpPr>
          <p:cNvPr id="41" name="Slide Number Placeholder 4"/>
          <p:cNvSpPr txBox="1">
            <a:spLocks/>
          </p:cNvSpPr>
          <p:nvPr/>
        </p:nvSpPr>
        <p:spPr>
          <a:xfrm>
            <a:off x="8534400" y="6260592"/>
            <a:ext cx="609600" cy="521208"/>
          </a:xfrm>
          <a:prstGeom prst="rect">
            <a:avLst/>
          </a:prstGeom>
        </p:spPr>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F9B76065-02A8-2140-ABFF-467A450FC727}" type="slidenum">
              <a:rPr kumimoji="0" lang="en-US" sz="1400" b="1" i="0" u="none" strike="noStrike" kern="1200" cap="none" spc="0" normalizeH="0" baseline="0" noProof="0" smtClean="0">
                <a:ln>
                  <a:noFill/>
                </a:ln>
                <a:solidFill>
                  <a:srgbClr val="FFFFFF"/>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176</a:t>
            </a:fld>
            <a:endParaRPr kumimoji="0" lang="en-US" sz="1400" b="1" i="0" u="none" strike="noStrike" kern="1200" cap="none" spc="0" normalizeH="0" baseline="0" noProof="0">
              <a:ln>
                <a:noFill/>
              </a:ln>
              <a:solidFill>
                <a:srgbClr val="FFFFFF"/>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4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4241"/>
                                        </p:tgtEl>
                                        <p:attrNameLst>
                                          <p:attrName>style.visibility</p:attrName>
                                        </p:attrNameLst>
                                      </p:cBhvr>
                                      <p:to>
                                        <p:strVal val="visible"/>
                                      </p:to>
                                    </p:set>
                                  </p:childTnLst>
                                  <p:subTnLst>
                                    <p:set>
                                      <p:cBhvr override="childStyle">
                                        <p:cTn dur="1" fill="hold" display="0" masterRel="nextClick" afterEffect="1"/>
                                        <p:tgtEl>
                                          <p:spTgt spid="9424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942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7"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ppt_h/2"/>
                                          </p:val>
                                        </p:tav>
                                        <p:tav tm="100000">
                                          <p:val>
                                            <p:strVal val="#ppt_y"/>
                                          </p:val>
                                        </p:tav>
                                      </p:tavLst>
                                    </p:anim>
                                    <p:anim calcmode="lin" valueType="num">
                                      <p:cBhvr>
                                        <p:cTn id="21" dur="500" fill="hold"/>
                                        <p:tgtEl>
                                          <p:spTgt spid="5"/>
                                        </p:tgtEl>
                                        <p:attrNameLst>
                                          <p:attrName>ppt_w</p:attrName>
                                        </p:attrNameLst>
                                      </p:cBhvr>
                                      <p:tavLst>
                                        <p:tav tm="0">
                                          <p:val>
                                            <p:strVal val="#ppt_w"/>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942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4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61"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Oval 2"/>
          <p:cNvSpPr>
            <a:spLocks noChangeArrowheads="1"/>
          </p:cNvSpPr>
          <p:nvPr/>
        </p:nvSpPr>
        <p:spPr bwMode="auto">
          <a:xfrm>
            <a:off x="7253288" y="30988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5235" name="Oval 3"/>
          <p:cNvSpPr>
            <a:spLocks noChangeArrowheads="1"/>
          </p:cNvSpPr>
          <p:nvPr/>
        </p:nvSpPr>
        <p:spPr bwMode="auto">
          <a:xfrm>
            <a:off x="6096000" y="35052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5236" name="Oval 4"/>
          <p:cNvSpPr>
            <a:spLocks noChangeArrowheads="1"/>
          </p:cNvSpPr>
          <p:nvPr/>
        </p:nvSpPr>
        <p:spPr bwMode="auto">
          <a:xfrm>
            <a:off x="6848475" y="33924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5237" name="Oval 5"/>
          <p:cNvSpPr>
            <a:spLocks noChangeArrowheads="1"/>
          </p:cNvSpPr>
          <p:nvPr/>
        </p:nvSpPr>
        <p:spPr bwMode="auto">
          <a:xfrm>
            <a:off x="6696075" y="31765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5238" name="Text Box 6"/>
          <p:cNvSpPr txBox="1">
            <a:spLocks noChangeArrowheads="1"/>
          </p:cNvSpPr>
          <p:nvPr/>
        </p:nvSpPr>
        <p:spPr bwMode="auto">
          <a:xfrm>
            <a:off x="6477000" y="2971800"/>
            <a:ext cx="214313"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95239" name="Text Box 7"/>
          <p:cNvSpPr txBox="1">
            <a:spLocks noChangeArrowheads="1"/>
          </p:cNvSpPr>
          <p:nvPr/>
        </p:nvSpPr>
        <p:spPr bwMode="auto">
          <a:xfrm>
            <a:off x="6921500" y="34290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5240" name="Text Box 8"/>
          <p:cNvSpPr txBox="1">
            <a:spLocks noChangeArrowheads="1"/>
          </p:cNvSpPr>
          <p:nvPr/>
        </p:nvSpPr>
        <p:spPr bwMode="auto">
          <a:xfrm>
            <a:off x="7262813" y="2754313"/>
            <a:ext cx="214312"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95241" name="Text Box 9"/>
          <p:cNvSpPr txBox="1">
            <a:spLocks noChangeArrowheads="1"/>
          </p:cNvSpPr>
          <p:nvPr/>
        </p:nvSpPr>
        <p:spPr bwMode="auto">
          <a:xfrm>
            <a:off x="6172200" y="35814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graphicFrame>
        <p:nvGraphicFramePr>
          <p:cNvPr id="95245" name="Object 13"/>
          <p:cNvGraphicFramePr>
            <a:graphicFrameLocks noChangeAspect="1"/>
          </p:cNvGraphicFramePr>
          <p:nvPr/>
        </p:nvGraphicFramePr>
        <p:xfrm>
          <a:off x="5334000" y="5486400"/>
          <a:ext cx="2955925" cy="742950"/>
        </p:xfrm>
        <a:graphic>
          <a:graphicData uri="http://schemas.openxmlformats.org/presentationml/2006/ole">
            <mc:AlternateContent xmlns:mc="http://schemas.openxmlformats.org/markup-compatibility/2006">
              <mc:Choice xmlns:v="urn:schemas-microsoft-com:vml" Requires="v">
                <p:oleObj name="Hoja de cálculo" r:id="rId2" imgW="2311400" imgH="584200" progId="Excel.Sheet.8">
                  <p:embed/>
                </p:oleObj>
              </mc:Choice>
              <mc:Fallback>
                <p:oleObj name="Hoja de cálculo" r:id="rId2" imgW="2311400" imgH="584200" progId="Excel.Sheet.8">
                  <p:embed/>
                  <p:pic>
                    <p:nvPicPr>
                      <p:cNvPr id="95245" name="Objec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486400"/>
                        <a:ext cx="2955925" cy="7429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39"/>
          <p:cNvGrpSpPr>
            <a:grpSpLocks/>
          </p:cNvGrpSpPr>
          <p:nvPr/>
        </p:nvGrpSpPr>
        <p:grpSpPr bwMode="auto">
          <a:xfrm>
            <a:off x="381000" y="2819400"/>
            <a:ext cx="2849563" cy="1806575"/>
            <a:chOff x="240" y="1776"/>
            <a:chExt cx="1795" cy="1138"/>
          </a:xfrm>
        </p:grpSpPr>
        <p:sp>
          <p:nvSpPr>
            <p:cNvPr id="95246" name="Text Box 14"/>
            <p:cNvSpPr txBox="1">
              <a:spLocks noChangeArrowheads="1"/>
            </p:cNvSpPr>
            <p:nvPr/>
          </p:nvSpPr>
          <p:spPr bwMode="auto">
            <a:xfrm>
              <a:off x="1872" y="2736"/>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grpSp>
          <p:nvGrpSpPr>
            <p:cNvPr id="3" name="Group 18"/>
            <p:cNvGrpSpPr>
              <a:grpSpLocks/>
            </p:cNvGrpSpPr>
            <p:nvPr/>
          </p:nvGrpSpPr>
          <p:grpSpPr bwMode="auto">
            <a:xfrm>
              <a:off x="240" y="1776"/>
              <a:ext cx="1296" cy="1090"/>
              <a:chOff x="240" y="1776"/>
              <a:chExt cx="1296" cy="1090"/>
            </a:xfrm>
          </p:grpSpPr>
          <p:sp>
            <p:nvSpPr>
              <p:cNvPr id="95251" name="Oval 19"/>
              <p:cNvSpPr>
                <a:spLocks noChangeArrowheads="1"/>
              </p:cNvSpPr>
              <p:nvPr/>
            </p:nvSpPr>
            <p:spPr bwMode="auto">
              <a:xfrm>
                <a:off x="912" y="2256"/>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5252" name="Text Box 20"/>
              <p:cNvSpPr txBox="1">
                <a:spLocks noChangeArrowheads="1"/>
              </p:cNvSpPr>
              <p:nvPr/>
            </p:nvSpPr>
            <p:spPr bwMode="auto">
              <a:xfrm>
                <a:off x="528" y="1776"/>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5253" name="Text Box 21"/>
              <p:cNvSpPr txBox="1">
                <a:spLocks noChangeArrowheads="1"/>
              </p:cNvSpPr>
              <p:nvPr/>
            </p:nvSpPr>
            <p:spPr bwMode="auto">
              <a:xfrm>
                <a:off x="240" y="2688"/>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95254" name="Line 22"/>
              <p:cNvSpPr>
                <a:spLocks noChangeShapeType="1"/>
              </p:cNvSpPr>
              <p:nvPr/>
            </p:nvSpPr>
            <p:spPr bwMode="auto">
              <a:xfrm>
                <a:off x="1056" y="2352"/>
                <a:ext cx="48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5255" name="Text Box 23"/>
              <p:cNvSpPr txBox="1">
                <a:spLocks noChangeArrowheads="1"/>
              </p:cNvSpPr>
              <p:nvPr/>
            </p:nvSpPr>
            <p:spPr bwMode="auto">
              <a:xfrm>
                <a:off x="912" y="2256"/>
                <a:ext cx="156" cy="154"/>
              </a:xfrm>
              <a:prstGeom prst="rect">
                <a:avLst/>
              </a:prstGeom>
              <a:noFill/>
              <a:ln w="12700">
                <a:noFill/>
                <a:miter lim="800000"/>
                <a:headEnd/>
                <a:tailEnd/>
              </a:ln>
              <a:effectLst/>
            </p:spPr>
            <p:txBody>
              <a:bodyPr wrap="none">
                <a:prstTxWarp prst="textNoShape">
                  <a:avLst/>
                </a:prstTxWarp>
                <a:spAutoFit/>
              </a:bodyPr>
              <a:lstStyle/>
              <a:p>
                <a:pPr algn="l"/>
                <a:r>
                  <a:rPr lang="es-ES_tradnl" sz="1000"/>
                  <a:t>1</a:t>
                </a:r>
                <a:endParaRPr lang="es-ES_tradnl" sz="2400"/>
              </a:p>
            </p:txBody>
          </p:sp>
          <p:grpSp>
            <p:nvGrpSpPr>
              <p:cNvPr id="4" name="Group 24"/>
              <p:cNvGrpSpPr>
                <a:grpSpLocks/>
              </p:cNvGrpSpPr>
              <p:nvPr/>
            </p:nvGrpSpPr>
            <p:grpSpPr bwMode="auto">
              <a:xfrm>
                <a:off x="672" y="1872"/>
                <a:ext cx="356" cy="384"/>
                <a:chOff x="672" y="1872"/>
                <a:chExt cx="356" cy="384"/>
              </a:xfrm>
            </p:grpSpPr>
            <p:sp>
              <p:nvSpPr>
                <p:cNvPr id="95257" name="Line 25"/>
                <p:cNvSpPr>
                  <a:spLocks noChangeShapeType="1"/>
                </p:cNvSpPr>
                <p:nvPr/>
              </p:nvSpPr>
              <p:spPr bwMode="auto">
                <a:xfrm flipH="1" flipV="1">
                  <a:off x="672" y="1968"/>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5258" name="Text Box 26"/>
                <p:cNvSpPr txBox="1">
                  <a:spLocks noChangeArrowheads="1"/>
                </p:cNvSpPr>
                <p:nvPr/>
              </p:nvSpPr>
              <p:spPr bwMode="auto">
                <a:xfrm>
                  <a:off x="816" y="1872"/>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3</a:t>
                  </a:r>
                </a:p>
              </p:txBody>
            </p:sp>
          </p:grpSp>
          <p:grpSp>
            <p:nvGrpSpPr>
              <p:cNvPr id="5" name="Group 27"/>
              <p:cNvGrpSpPr>
                <a:grpSpLocks/>
              </p:cNvGrpSpPr>
              <p:nvPr/>
            </p:nvGrpSpPr>
            <p:grpSpPr bwMode="auto">
              <a:xfrm>
                <a:off x="384" y="2352"/>
                <a:ext cx="528" cy="480"/>
                <a:chOff x="384" y="2352"/>
                <a:chExt cx="528" cy="480"/>
              </a:xfrm>
            </p:grpSpPr>
            <p:sp>
              <p:nvSpPr>
                <p:cNvPr id="95260" name="Line 28"/>
                <p:cNvSpPr>
                  <a:spLocks noChangeShapeType="1"/>
                </p:cNvSpPr>
                <p:nvPr/>
              </p:nvSpPr>
              <p:spPr bwMode="auto">
                <a:xfrm flipV="1">
                  <a:off x="384" y="2352"/>
                  <a:ext cx="528" cy="48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5261" name="Text Box 29"/>
                <p:cNvSpPr txBox="1">
                  <a:spLocks noChangeArrowheads="1"/>
                </p:cNvSpPr>
                <p:nvPr/>
              </p:nvSpPr>
              <p:spPr bwMode="auto">
                <a:xfrm>
                  <a:off x="672" y="2448"/>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5</a:t>
                  </a:r>
                </a:p>
              </p:txBody>
            </p:sp>
          </p:grpSp>
        </p:grpSp>
        <p:sp>
          <p:nvSpPr>
            <p:cNvPr id="95265" name="Oval 33"/>
            <p:cNvSpPr>
              <a:spLocks noChangeArrowheads="1"/>
            </p:cNvSpPr>
            <p:nvPr/>
          </p:nvSpPr>
          <p:spPr bwMode="auto">
            <a:xfrm>
              <a:off x="1536" y="2256"/>
              <a:ext cx="144" cy="144"/>
            </a:xfrm>
            <a:prstGeom prst="ellipse">
              <a:avLst/>
            </a:prstGeom>
            <a:noFill/>
            <a:ln w="12700">
              <a:solidFill>
                <a:schemeClr val="tx1"/>
              </a:solidFill>
              <a:round/>
              <a:headEnd/>
              <a:tailEnd/>
            </a:ln>
            <a:effectLst/>
          </p:spPr>
          <p:txBody>
            <a:bodyPr wrap="none" anchor="ctr">
              <a:prstTxWarp prst="textNoShape">
                <a:avLst/>
              </a:prstTxWarp>
            </a:bodyPr>
            <a:lstStyle/>
            <a:p>
              <a:r>
                <a:rPr lang="es-ES_tradnl" sz="1000"/>
                <a:t>2</a:t>
              </a:r>
              <a:endParaRPr lang="es-ES_tradnl" sz="2400"/>
            </a:p>
          </p:txBody>
        </p:sp>
        <p:grpSp>
          <p:nvGrpSpPr>
            <p:cNvPr id="6" name="Group 35"/>
            <p:cNvGrpSpPr>
              <a:grpSpLocks/>
            </p:cNvGrpSpPr>
            <p:nvPr/>
          </p:nvGrpSpPr>
          <p:grpSpPr bwMode="auto">
            <a:xfrm>
              <a:off x="1536" y="2400"/>
              <a:ext cx="384" cy="384"/>
              <a:chOff x="1536" y="2400"/>
              <a:chExt cx="384" cy="384"/>
            </a:xfrm>
          </p:grpSpPr>
          <p:sp>
            <p:nvSpPr>
              <p:cNvPr id="95268" name="Line 36"/>
              <p:cNvSpPr>
                <a:spLocks noChangeShapeType="1"/>
              </p:cNvSpPr>
              <p:nvPr/>
            </p:nvSpPr>
            <p:spPr bwMode="auto">
              <a:xfrm flipH="1" flipV="1">
                <a:off x="1584" y="2400"/>
                <a:ext cx="336" cy="336"/>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5269" name="Rectangle 37"/>
              <p:cNvSpPr>
                <a:spLocks noChangeArrowheads="1"/>
              </p:cNvSpPr>
              <p:nvPr/>
            </p:nvSpPr>
            <p:spPr bwMode="auto">
              <a:xfrm>
                <a:off x="1536" y="2496"/>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3</a:t>
                </a:r>
              </a:p>
            </p:txBody>
          </p:sp>
        </p:grpSp>
        <p:sp>
          <p:nvSpPr>
            <p:cNvPr id="95270" name="Rectangle 38"/>
            <p:cNvSpPr>
              <a:spLocks noChangeArrowheads="1"/>
            </p:cNvSpPr>
            <p:nvPr/>
          </p:nvSpPr>
          <p:spPr bwMode="auto">
            <a:xfrm>
              <a:off x="1200" y="2112"/>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1</a:t>
              </a:r>
            </a:p>
          </p:txBody>
        </p:sp>
      </p:grpSp>
      <p:sp>
        <p:nvSpPr>
          <p:cNvPr id="95272" name="Text Box 40"/>
          <p:cNvSpPr txBox="1">
            <a:spLocks noChangeArrowheads="1"/>
          </p:cNvSpPr>
          <p:nvPr/>
        </p:nvSpPr>
        <p:spPr bwMode="auto">
          <a:xfrm>
            <a:off x="228600" y="5334000"/>
            <a:ext cx="5029200" cy="915988"/>
          </a:xfrm>
          <a:prstGeom prst="rect">
            <a:avLst/>
          </a:prstGeom>
          <a:noFill/>
          <a:ln w="12700">
            <a:noFill/>
            <a:miter lim="800000"/>
            <a:headEnd/>
            <a:tailEnd/>
          </a:ln>
          <a:effectLst/>
        </p:spPr>
        <p:txBody>
          <a:bodyPr>
            <a:prstTxWarp prst="textNoShape">
              <a:avLst/>
            </a:prstTxWarp>
            <a:spAutoFit/>
          </a:bodyPr>
          <a:lstStyle/>
          <a:p>
            <a:pPr algn="l"/>
            <a:r>
              <a:rPr lang="es-ES_tradnl"/>
              <a:t>Terminación:</a:t>
            </a:r>
          </a:p>
          <a:p>
            <a:pPr lvl="1" algn="l">
              <a:buFontTx/>
              <a:buChar char="•"/>
            </a:pPr>
            <a:r>
              <a:rPr lang="es-ES_tradnl"/>
              <a:t>Cuando </a:t>
            </a:r>
            <a:r>
              <a:rPr lang="es-ES_tradnl" i="1"/>
              <a:t>L</a:t>
            </a:r>
            <a:r>
              <a:rPr lang="es-ES_tradnl"/>
              <a:t> consista de dos hojas </a:t>
            </a:r>
            <a:r>
              <a:rPr lang="es-ES_tradnl" i="1"/>
              <a:t>i</a:t>
            </a:r>
            <a:r>
              <a:rPr lang="es-ES_tradnl"/>
              <a:t> y </a:t>
            </a:r>
            <a:r>
              <a:rPr lang="es-ES_tradnl" i="1"/>
              <a:t>j</a:t>
            </a:r>
            <a:r>
              <a:rPr lang="es-ES_tradnl"/>
              <a:t> adicione el lado restante entre </a:t>
            </a:r>
            <a:r>
              <a:rPr lang="es-ES_tradnl" i="1"/>
              <a:t>i</a:t>
            </a:r>
            <a:r>
              <a:rPr lang="es-ES_tradnl"/>
              <a:t> y </a:t>
            </a:r>
            <a:r>
              <a:rPr lang="es-ES_tradnl" i="1"/>
              <a:t>j</a:t>
            </a:r>
            <a:r>
              <a:rPr lang="es-ES_tradnl"/>
              <a:t> con longitud </a:t>
            </a:r>
            <a:r>
              <a:rPr lang="es-ES_tradnl" i="1"/>
              <a:t>d</a:t>
            </a:r>
            <a:r>
              <a:rPr lang="es-ES_tradnl" i="1" baseline="-25000"/>
              <a:t>ij</a:t>
            </a:r>
            <a:endParaRPr lang="es-ES_tradnl" i="1"/>
          </a:p>
        </p:txBody>
      </p:sp>
      <p:grpSp>
        <p:nvGrpSpPr>
          <p:cNvPr id="7" name="Group 42"/>
          <p:cNvGrpSpPr>
            <a:grpSpLocks/>
          </p:cNvGrpSpPr>
          <p:nvPr/>
        </p:nvGrpSpPr>
        <p:grpSpPr bwMode="auto">
          <a:xfrm>
            <a:off x="2667000" y="3352800"/>
            <a:ext cx="1944688" cy="511175"/>
            <a:chOff x="1680" y="2112"/>
            <a:chExt cx="1225" cy="322"/>
          </a:xfrm>
        </p:grpSpPr>
        <p:sp>
          <p:nvSpPr>
            <p:cNvPr id="95247" name="Text Box 15"/>
            <p:cNvSpPr txBox="1">
              <a:spLocks noChangeArrowheads="1"/>
            </p:cNvSpPr>
            <p:nvPr/>
          </p:nvSpPr>
          <p:spPr bwMode="auto">
            <a:xfrm>
              <a:off x="2736" y="2256"/>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sp>
          <p:nvSpPr>
            <p:cNvPr id="95266" name="Line 34"/>
            <p:cNvSpPr>
              <a:spLocks noChangeShapeType="1"/>
            </p:cNvSpPr>
            <p:nvPr/>
          </p:nvSpPr>
          <p:spPr bwMode="auto">
            <a:xfrm>
              <a:off x="1680" y="2352"/>
              <a:ext cx="1056"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5273" name="Rectangle 41"/>
            <p:cNvSpPr>
              <a:spLocks noChangeArrowheads="1"/>
            </p:cNvSpPr>
            <p:nvPr/>
          </p:nvSpPr>
          <p:spPr bwMode="auto">
            <a:xfrm>
              <a:off x="2160" y="2112"/>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8</a:t>
              </a:r>
            </a:p>
          </p:txBody>
        </p:sp>
      </p:grpSp>
      <p:sp>
        <p:nvSpPr>
          <p:cNvPr id="39" name="Title 6"/>
          <p:cNvSpPr>
            <a:spLocks noGrp="1"/>
          </p:cNvSpPr>
          <p:nvPr>
            <p:ph type="title"/>
          </p:nvPr>
        </p:nvSpPr>
        <p:spPr>
          <a:xfrm>
            <a:off x="457200" y="274638"/>
            <a:ext cx="7467600" cy="1143000"/>
          </a:xfrm>
        </p:spPr>
        <p:txBody>
          <a:bodyPr>
            <a:normAutofit/>
          </a:bodyPr>
          <a:lstStyle/>
          <a:p>
            <a:r>
              <a:rPr lang="en-US" sz="3200" dirty="0" err="1"/>
              <a:t>Árbol</a:t>
            </a:r>
            <a:r>
              <a:rPr lang="en-US" sz="3200" dirty="0"/>
              <a:t> </a:t>
            </a:r>
            <a:r>
              <a:rPr lang="en-US" sz="3200" dirty="0" err="1"/>
              <a:t>guía</a:t>
            </a:r>
            <a:r>
              <a:rPr lang="en-US" sz="3200" dirty="0"/>
              <a:t> </a:t>
            </a:r>
            <a:r>
              <a:rPr lang="es-ES_tradnl" sz="3600" dirty="0"/>
              <a:t>: </a:t>
            </a:r>
            <a:r>
              <a:rPr lang="en-US" sz="2800" dirty="0"/>
              <a:t>Neighbor-joining </a:t>
            </a:r>
            <a:br>
              <a:rPr lang="en-US" b="1" dirty="0"/>
            </a:br>
            <a:endParaRPr lang="es-ES_tradnl" dirty="0"/>
          </a:p>
        </p:txBody>
      </p:sp>
      <p:sp>
        <p:nvSpPr>
          <p:cNvPr id="40" name="Slide Number Placeholder 4"/>
          <p:cNvSpPr txBox="1">
            <a:spLocks/>
          </p:cNvSpPr>
          <p:nvPr/>
        </p:nvSpPr>
        <p:spPr>
          <a:xfrm>
            <a:off x="8534400" y="6260592"/>
            <a:ext cx="609600" cy="521208"/>
          </a:xfrm>
          <a:prstGeom prst="rect">
            <a:avLst/>
          </a:prstGeom>
        </p:spPr>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F9B76065-02A8-2140-ABFF-467A450FC727}" type="slidenum">
              <a:rPr kumimoji="0" lang="en-US" sz="1400" b="1" i="0" u="none" strike="noStrike" kern="1200" cap="none" spc="0" normalizeH="0" baseline="0" noProof="0" smtClean="0">
                <a:ln>
                  <a:noFill/>
                </a:ln>
                <a:solidFill>
                  <a:srgbClr val="FFFFFF"/>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177</a:t>
            </a:fld>
            <a:endParaRPr kumimoji="0" lang="en-US" sz="1400" b="1" i="0" u="none" strike="noStrike" kern="1200" cap="none" spc="0" normalizeH="0" baseline="0" noProof="0">
              <a:ln>
                <a:noFill/>
              </a:ln>
              <a:solidFill>
                <a:srgbClr val="FFFFFF"/>
              </a:solidFill>
              <a:effectLst/>
              <a:uLnTx/>
              <a:uFillTx/>
              <a:latin typeface="+mn-lt"/>
              <a:ea typeface="+mn-ea"/>
              <a:cs typeface="+mn-cs"/>
            </a:endParaRPr>
          </a:p>
        </p:txBody>
      </p:sp>
      <p:sp>
        <p:nvSpPr>
          <p:cNvPr id="37" name="TextBox 36"/>
          <p:cNvSpPr txBox="1"/>
          <p:nvPr/>
        </p:nvSpPr>
        <p:spPr>
          <a:xfrm>
            <a:off x="1622331" y="6488668"/>
            <a:ext cx="6378669" cy="369332"/>
          </a:xfrm>
          <a:prstGeom prst="rect">
            <a:avLst/>
          </a:prstGeom>
          <a:noFill/>
        </p:spPr>
        <p:txBody>
          <a:bodyPr wrap="none" rtlCol="0">
            <a:spAutoFit/>
          </a:bodyPr>
          <a:lstStyle/>
          <a:p>
            <a:r>
              <a:rPr lang="es-ES_tradnl" dirty="0"/>
              <a:t>La raíz se agrega en el punto medio de la rama mas larga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z="2800" dirty="0"/>
              <a:t>Alineamiento progresivo</a:t>
            </a:r>
          </a:p>
        </p:txBody>
      </p:sp>
      <p:sp>
        <p:nvSpPr>
          <p:cNvPr id="3" name="Content Placeholder 2"/>
          <p:cNvSpPr>
            <a:spLocks noGrp="1"/>
          </p:cNvSpPr>
          <p:nvPr>
            <p:ph sz="quarter" idx="1"/>
          </p:nvPr>
        </p:nvSpPr>
        <p:spPr>
          <a:xfrm>
            <a:off x="457200" y="1600200"/>
            <a:ext cx="7467600" cy="2828932"/>
          </a:xfrm>
        </p:spPr>
        <p:txBody>
          <a:bodyPr>
            <a:normAutofit lnSpcReduction="10000"/>
          </a:bodyPr>
          <a:lstStyle/>
          <a:p>
            <a:pPr>
              <a:buNone/>
            </a:pPr>
            <a:r>
              <a:rPr lang="es-ES_tradnl" sz="3100" dirty="0"/>
              <a:t>Pasos:</a:t>
            </a:r>
          </a:p>
          <a:p>
            <a:pPr marL="1154430" lvl="2" indent="-514350">
              <a:buFont typeface="+mj-lt"/>
              <a:buAutoNum type="arabicPeriod"/>
            </a:pPr>
            <a:r>
              <a:rPr lang="es-ES_tradnl" sz="2500" dirty="0"/>
              <a:t>Escoger dos secuencias y alinearlas</a:t>
            </a:r>
          </a:p>
          <a:p>
            <a:pPr marL="1154430" lvl="2" indent="-514350">
              <a:buFont typeface="+mj-lt"/>
              <a:buAutoNum type="arabicPeriod"/>
            </a:pPr>
            <a:r>
              <a:rPr lang="es-ES_tradnl" sz="2500" dirty="0"/>
              <a:t>Escoger una tercera secuencia y alinearla al alineamiento usando programación dinámica del paso 1.</a:t>
            </a:r>
          </a:p>
          <a:p>
            <a:pPr marL="1154430" lvl="2" indent="-514350">
              <a:buFont typeface="+mj-lt"/>
              <a:buAutoNum type="arabicPeriod"/>
            </a:pPr>
            <a:r>
              <a:rPr lang="es-ES_tradnl" sz="2500" dirty="0"/>
              <a:t>Repetir el paso 2 hasta que todas las secuencias estén alineadas</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178</a:t>
            </a:fld>
            <a:endParaRPr lang="en-US"/>
          </a:p>
        </p:txBody>
      </p:sp>
      <p:sp>
        <p:nvSpPr>
          <p:cNvPr id="6" name="Text Box 21"/>
          <p:cNvSpPr txBox="1">
            <a:spLocks noChangeArrowheads="1"/>
          </p:cNvSpPr>
          <p:nvPr/>
        </p:nvSpPr>
        <p:spPr bwMode="auto">
          <a:xfrm>
            <a:off x="4495800" y="5000636"/>
            <a:ext cx="271778" cy="286412"/>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dirty="0">
                <a:ea typeface="Times New Roman" charset="0"/>
                <a:cs typeface="Times New Roman" charset="0"/>
              </a:rPr>
              <a:t>A</a:t>
            </a:r>
          </a:p>
        </p:txBody>
      </p:sp>
      <p:sp>
        <p:nvSpPr>
          <p:cNvPr id="8" name="Line 22"/>
          <p:cNvSpPr>
            <a:spLocks noChangeShapeType="1"/>
          </p:cNvSpPr>
          <p:nvPr/>
        </p:nvSpPr>
        <p:spPr bwMode="auto">
          <a:xfrm flipV="1">
            <a:off x="4038600" y="5140748"/>
            <a:ext cx="4572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 name="Text Box 21"/>
          <p:cNvSpPr txBox="1">
            <a:spLocks noChangeArrowheads="1"/>
          </p:cNvSpPr>
          <p:nvPr/>
        </p:nvSpPr>
        <p:spPr bwMode="auto">
          <a:xfrm>
            <a:off x="4500562" y="5285728"/>
            <a:ext cx="271778" cy="286412"/>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dirty="0">
                <a:ea typeface="Times New Roman" charset="0"/>
                <a:cs typeface="Times New Roman" charset="0"/>
              </a:rPr>
              <a:t>B</a:t>
            </a:r>
          </a:p>
        </p:txBody>
      </p:sp>
      <p:sp>
        <p:nvSpPr>
          <p:cNvPr id="10" name="Text Box 21"/>
          <p:cNvSpPr txBox="1">
            <a:spLocks noChangeArrowheads="1"/>
          </p:cNvSpPr>
          <p:nvPr/>
        </p:nvSpPr>
        <p:spPr bwMode="auto">
          <a:xfrm>
            <a:off x="4495800" y="5571810"/>
            <a:ext cx="271778" cy="286412"/>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dirty="0">
                <a:ea typeface="Times New Roman" charset="0"/>
                <a:cs typeface="Times New Roman" charset="0"/>
              </a:rPr>
              <a:t>C</a:t>
            </a:r>
          </a:p>
        </p:txBody>
      </p:sp>
      <p:sp>
        <p:nvSpPr>
          <p:cNvPr id="11" name="Text Box 21"/>
          <p:cNvSpPr txBox="1">
            <a:spLocks noChangeArrowheads="1"/>
          </p:cNvSpPr>
          <p:nvPr/>
        </p:nvSpPr>
        <p:spPr bwMode="auto">
          <a:xfrm>
            <a:off x="4500562" y="5858222"/>
            <a:ext cx="281396" cy="286412"/>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dirty="0">
                <a:ea typeface="Times New Roman" charset="0"/>
                <a:cs typeface="Times New Roman" charset="0"/>
              </a:rPr>
              <a:t>D</a:t>
            </a:r>
          </a:p>
        </p:txBody>
      </p:sp>
      <p:sp>
        <p:nvSpPr>
          <p:cNvPr id="12" name="Line 22"/>
          <p:cNvSpPr>
            <a:spLocks noChangeShapeType="1"/>
          </p:cNvSpPr>
          <p:nvPr/>
        </p:nvSpPr>
        <p:spPr bwMode="auto">
          <a:xfrm flipV="1">
            <a:off x="4043362" y="5429264"/>
            <a:ext cx="4572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3" name="Line 22"/>
          <p:cNvSpPr>
            <a:spLocks noChangeShapeType="1"/>
          </p:cNvSpPr>
          <p:nvPr/>
        </p:nvSpPr>
        <p:spPr bwMode="auto">
          <a:xfrm flipV="1">
            <a:off x="3586162" y="5715016"/>
            <a:ext cx="9144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4" name="Line 22"/>
          <p:cNvSpPr>
            <a:spLocks noChangeShapeType="1"/>
          </p:cNvSpPr>
          <p:nvPr/>
        </p:nvSpPr>
        <p:spPr bwMode="auto">
          <a:xfrm flipV="1">
            <a:off x="3128962" y="6000768"/>
            <a:ext cx="13716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5" name="Line 22"/>
          <p:cNvSpPr>
            <a:spLocks noChangeShapeType="1"/>
          </p:cNvSpPr>
          <p:nvPr/>
        </p:nvSpPr>
        <p:spPr bwMode="auto">
          <a:xfrm flipH="1" flipV="1">
            <a:off x="4043362" y="5140748"/>
            <a:ext cx="0" cy="288516"/>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6" name="Line 22"/>
          <p:cNvSpPr>
            <a:spLocks noChangeShapeType="1"/>
          </p:cNvSpPr>
          <p:nvPr/>
        </p:nvSpPr>
        <p:spPr bwMode="auto">
          <a:xfrm flipV="1">
            <a:off x="3586162" y="5287048"/>
            <a:ext cx="4572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7" name="Line 22"/>
          <p:cNvSpPr>
            <a:spLocks noChangeShapeType="1"/>
          </p:cNvSpPr>
          <p:nvPr/>
        </p:nvSpPr>
        <p:spPr bwMode="auto">
          <a:xfrm flipH="1" flipV="1">
            <a:off x="3586162" y="5293148"/>
            <a:ext cx="0" cy="42186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8" name="Line 22"/>
          <p:cNvSpPr>
            <a:spLocks noChangeShapeType="1"/>
          </p:cNvSpPr>
          <p:nvPr/>
        </p:nvSpPr>
        <p:spPr bwMode="auto">
          <a:xfrm flipV="1">
            <a:off x="3128962" y="5502986"/>
            <a:ext cx="4572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9" name="Line 22"/>
          <p:cNvSpPr>
            <a:spLocks noChangeShapeType="1"/>
          </p:cNvSpPr>
          <p:nvPr/>
        </p:nvSpPr>
        <p:spPr bwMode="auto">
          <a:xfrm flipH="1" flipV="1">
            <a:off x="3128962" y="5502986"/>
            <a:ext cx="0" cy="497782"/>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20" name="19 Elipse"/>
          <p:cNvSpPr/>
          <p:nvPr/>
        </p:nvSpPr>
        <p:spPr>
          <a:xfrm>
            <a:off x="4495800" y="5000636"/>
            <a:ext cx="286158" cy="57150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1" name="20 Elipse"/>
          <p:cNvSpPr/>
          <p:nvPr/>
        </p:nvSpPr>
        <p:spPr>
          <a:xfrm>
            <a:off x="4325576" y="5007396"/>
            <a:ext cx="642941" cy="85082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2" name="21 Elipse"/>
          <p:cNvSpPr/>
          <p:nvPr/>
        </p:nvSpPr>
        <p:spPr>
          <a:xfrm>
            <a:off x="4214810" y="5000636"/>
            <a:ext cx="857256" cy="114399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z="2800" dirty="0"/>
              <a:t>Alineamiento progresivo</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179</a:t>
            </a:fld>
            <a:endParaRPr lang="en-US"/>
          </a:p>
        </p:txBody>
      </p:sp>
      <p:pic>
        <p:nvPicPr>
          <p:cNvPr id="24" name="Content Placeholder 23" descr="AlgnProgresivo.png"/>
          <p:cNvPicPr>
            <a:picLocks noGrp="1" noChangeAspect="1"/>
          </p:cNvPicPr>
          <p:nvPr>
            <p:ph sz="quarter" idx="1"/>
          </p:nvPr>
        </p:nvPicPr>
        <p:blipFill>
          <a:blip r:embed="rId2"/>
          <a:srcRect t="-2268" b="-2268"/>
          <a:stretch>
            <a:fillRect/>
          </a:stretch>
        </p:blip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Avaliando </a:t>
            </a:r>
            <a:r>
              <a:rPr lang="es-ES_tradnl" dirty="0" err="1"/>
              <a:t>similaridade</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18</a:t>
            </a:fld>
            <a:endParaRPr lang="en-US"/>
          </a:p>
        </p:txBody>
      </p:sp>
      <p:pic>
        <p:nvPicPr>
          <p:cNvPr id="6" name="Picture 5" descr="EvaluandoSimilitud.png"/>
          <p:cNvPicPr>
            <a:picLocks noChangeAspect="1"/>
          </p:cNvPicPr>
          <p:nvPr/>
        </p:nvPicPr>
        <p:blipFill>
          <a:blip r:embed="rId2"/>
          <a:stretch>
            <a:fillRect/>
          </a:stretch>
        </p:blipFill>
        <p:spPr>
          <a:xfrm>
            <a:off x="457200" y="1570826"/>
            <a:ext cx="7289800" cy="4937923"/>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Características del algoritmo para aumentar precisión</a:t>
            </a:r>
          </a:p>
        </p:txBody>
      </p:sp>
      <p:sp>
        <p:nvSpPr>
          <p:cNvPr id="3" name="Content Placeholder 2"/>
          <p:cNvSpPr>
            <a:spLocks noGrp="1"/>
          </p:cNvSpPr>
          <p:nvPr>
            <p:ph sz="quarter" idx="1"/>
          </p:nvPr>
        </p:nvSpPr>
        <p:spPr/>
        <p:txBody>
          <a:bodyPr/>
          <a:lstStyle/>
          <a:p>
            <a:r>
              <a:rPr lang="es-ES_tradnl" dirty="0"/>
              <a:t>Las secuencias pueden recibir pesos, de acuerdo a su relación en el árbol guía. Esto sirve para prevenir que grupos grandes de secuencias relacionadas dominen el alineamiento.</a:t>
            </a:r>
          </a:p>
          <a:p>
            <a:r>
              <a:rPr lang="es-ES_tradnl" dirty="0"/>
              <a:t>La matriz de sustitución varia dependiendo de que tan cercanas sean las secuencias según el árbol guía.</a:t>
            </a:r>
          </a:p>
          <a:p>
            <a:pPr>
              <a:buNone/>
            </a:pP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180</a:t>
            </a:fld>
            <a:endParaRPr lang="en-US"/>
          </a:p>
        </p:txBody>
      </p:sp>
      <p:sp>
        <p:nvSpPr>
          <p:cNvPr id="5" name="TextBox 4"/>
          <p:cNvSpPr txBox="1"/>
          <p:nvPr/>
        </p:nvSpPr>
        <p:spPr>
          <a:xfrm>
            <a:off x="2057400" y="4419600"/>
            <a:ext cx="6477000" cy="1200329"/>
          </a:xfrm>
          <a:prstGeom prst="rect">
            <a:avLst/>
          </a:prstGeom>
          <a:noFill/>
        </p:spPr>
        <p:txBody>
          <a:bodyPr wrap="square" rtlCol="0">
            <a:spAutoFit/>
          </a:bodyPr>
          <a:lstStyle/>
          <a:p>
            <a:pPr>
              <a:buFontTx/>
              <a:buChar char="-"/>
            </a:pPr>
            <a:r>
              <a:rPr lang="en-US" dirty="0"/>
              <a:t>80 – 100%:	BLOSUM80		80 – 100%:	PAM20</a:t>
            </a:r>
          </a:p>
          <a:p>
            <a:pPr>
              <a:buFontTx/>
              <a:buChar char="-"/>
            </a:pPr>
            <a:r>
              <a:rPr lang="en-US" dirty="0"/>
              <a:t>60 – 80%:	BLOSUM62		60 – 80%:	PAM60</a:t>
            </a:r>
          </a:p>
          <a:p>
            <a:pPr>
              <a:buFontTx/>
              <a:buChar char="-"/>
            </a:pPr>
            <a:r>
              <a:rPr lang="en-US" dirty="0"/>
              <a:t>30 – 60%:	BLOSUM45		40 – 60%:	PAM120</a:t>
            </a:r>
          </a:p>
          <a:p>
            <a:pPr>
              <a:buFontTx/>
              <a:buChar char="-"/>
            </a:pPr>
            <a:r>
              <a:rPr lang="en-US" dirty="0"/>
              <a:t>0 – 30%:	BLOSUM 30		0 – 40%:		PAM340</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Características del algoritmo para aumentar precisión</a:t>
            </a:r>
          </a:p>
        </p:txBody>
      </p:sp>
      <p:sp>
        <p:nvSpPr>
          <p:cNvPr id="3" name="Content Placeholder 2"/>
          <p:cNvSpPr>
            <a:spLocks noGrp="1"/>
          </p:cNvSpPr>
          <p:nvPr>
            <p:ph sz="quarter" idx="1"/>
          </p:nvPr>
        </p:nvSpPr>
        <p:spPr/>
        <p:txBody>
          <a:bodyPr/>
          <a:lstStyle/>
          <a:p>
            <a:r>
              <a:rPr lang="es-ES_tradnl" dirty="0"/>
              <a:t>Dejar las secuencias mas divergentes para el final (&lt;40% de identidad)</a:t>
            </a:r>
          </a:p>
          <a:p>
            <a:pPr>
              <a:buNone/>
            </a:pP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181</a:t>
            </a:fld>
            <a:endParaRPr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Características del algoritmo para aumentar precisión</a:t>
            </a:r>
          </a:p>
        </p:txBody>
      </p:sp>
      <p:sp>
        <p:nvSpPr>
          <p:cNvPr id="3" name="Content Placeholder 2"/>
          <p:cNvSpPr>
            <a:spLocks noGrp="1"/>
          </p:cNvSpPr>
          <p:nvPr>
            <p:ph sz="quarter" idx="1"/>
          </p:nvPr>
        </p:nvSpPr>
        <p:spPr/>
        <p:txBody>
          <a:bodyPr/>
          <a:lstStyle/>
          <a:p>
            <a:r>
              <a:rPr lang="es-ES_tradnl" dirty="0"/>
              <a:t>Las penalizaciones de los </a:t>
            </a:r>
            <a:r>
              <a:rPr lang="es-ES_tradnl" dirty="0" err="1"/>
              <a:t>gaps</a:t>
            </a:r>
            <a:r>
              <a:rPr lang="es-ES_tradnl" dirty="0"/>
              <a:t> pueden variar y se pueden tener penalizaciones específicas para regiones del alineamiento.</a:t>
            </a:r>
          </a:p>
          <a:p>
            <a:pPr>
              <a:buNone/>
            </a:pP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182</a:t>
            </a:fld>
            <a:endParaRPr lang="en-US"/>
          </a:p>
        </p:txBody>
      </p:sp>
      <p:pic>
        <p:nvPicPr>
          <p:cNvPr id="6" name="Picture 1"/>
          <p:cNvPicPr>
            <a:picLocks noChangeAspect="1"/>
          </p:cNvPicPr>
          <p:nvPr/>
        </p:nvPicPr>
        <p:blipFill>
          <a:blip r:embed="rId2"/>
          <a:srcRect/>
          <a:stretch>
            <a:fillRect/>
          </a:stretch>
        </p:blipFill>
        <p:spPr bwMode="auto">
          <a:xfrm>
            <a:off x="2286000" y="2717720"/>
            <a:ext cx="4178300" cy="3683079"/>
          </a:xfrm>
          <a:prstGeom prst="rect">
            <a:avLst/>
          </a:prstGeom>
          <a:noFill/>
          <a:ln w="9525">
            <a:noFill/>
            <a:miter lim="800000"/>
            <a:headEnd/>
            <a:tailEnd/>
          </a:ln>
        </p:spPr>
      </p:pic>
      <p:sp>
        <p:nvSpPr>
          <p:cNvPr id="7" name="TextBox 6"/>
          <p:cNvSpPr txBox="1"/>
          <p:nvPr/>
        </p:nvSpPr>
        <p:spPr>
          <a:xfrm>
            <a:off x="206727" y="6473952"/>
            <a:ext cx="5265572" cy="369332"/>
          </a:xfrm>
          <a:prstGeom prst="rect">
            <a:avLst/>
          </a:prstGeom>
          <a:noFill/>
        </p:spPr>
        <p:txBody>
          <a:bodyPr wrap="none" rtlCol="0">
            <a:spAutoFit/>
          </a:bodyPr>
          <a:lstStyle/>
          <a:p>
            <a:r>
              <a:rPr lang="es-ES_tradnl" dirty="0"/>
              <a:t>Thompson et al., 1994.  NAR </a:t>
            </a:r>
            <a:r>
              <a:rPr lang="en-US" dirty="0"/>
              <a:t>22(22): 4673–4680</a:t>
            </a:r>
            <a:endParaRPr lang="es-ES_tradnl"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Características del algoritmo para aumentar precisión</a:t>
            </a:r>
          </a:p>
        </p:txBody>
      </p:sp>
      <p:sp>
        <p:nvSpPr>
          <p:cNvPr id="3" name="Content Placeholder 2"/>
          <p:cNvSpPr>
            <a:spLocks noGrp="1"/>
          </p:cNvSpPr>
          <p:nvPr>
            <p:ph sz="quarter" idx="1"/>
          </p:nvPr>
        </p:nvSpPr>
        <p:spPr/>
        <p:txBody>
          <a:bodyPr>
            <a:normAutofit fontScale="92500"/>
          </a:bodyPr>
          <a:lstStyle/>
          <a:p>
            <a:r>
              <a:rPr lang="es-ES_tradnl" dirty="0"/>
              <a:t>¿Cómo varia la penalización de </a:t>
            </a:r>
            <a:r>
              <a:rPr lang="es-ES_tradnl" dirty="0" err="1"/>
              <a:t>gaps</a:t>
            </a:r>
            <a:r>
              <a:rPr lang="es-ES_tradnl" dirty="0"/>
              <a:t>?</a:t>
            </a:r>
          </a:p>
          <a:p>
            <a:pPr lvl="1"/>
            <a:r>
              <a:rPr lang="es-ES_tradnl" dirty="0"/>
              <a:t>Depende de </a:t>
            </a:r>
          </a:p>
          <a:p>
            <a:pPr lvl="3"/>
            <a:r>
              <a:rPr lang="es-ES_tradnl" dirty="0"/>
              <a:t>La matriz de sustitución, similar a BLAST</a:t>
            </a:r>
          </a:p>
          <a:p>
            <a:pPr lvl="3"/>
            <a:r>
              <a:rPr lang="es-ES_tradnl" dirty="0"/>
              <a:t>El porcentaje de identidad de las secuencias, secuencias muy parecidas tiene costos muy altos de apertura de </a:t>
            </a:r>
            <a:r>
              <a:rPr lang="es-ES_tradnl" dirty="0" err="1"/>
              <a:t>gaps</a:t>
            </a:r>
            <a:r>
              <a:rPr lang="es-ES_tradnl" dirty="0"/>
              <a:t>.</a:t>
            </a:r>
          </a:p>
          <a:p>
            <a:pPr lvl="3"/>
            <a:r>
              <a:rPr lang="es-ES_tradnl" dirty="0"/>
              <a:t>La longitud de las secuencias. Penalización abrir </a:t>
            </a:r>
            <a:r>
              <a:rPr lang="es-ES_tradnl" dirty="0" err="1"/>
              <a:t>gaps</a:t>
            </a:r>
            <a:r>
              <a:rPr lang="es-ES_tradnl" dirty="0"/>
              <a:t> aumenta con el logaritmo de la longitud de la secuencia mas pequeña</a:t>
            </a:r>
          </a:p>
          <a:p>
            <a:pPr lvl="3"/>
            <a:r>
              <a:rPr lang="es-ES_tradnl" dirty="0"/>
              <a:t>La diferencia de la longitud de las secuencias. Si una secuencia es mucho mas corta que la otra, la penalización de extensión de </a:t>
            </a:r>
            <a:r>
              <a:rPr lang="es-ES_tradnl" dirty="0" err="1"/>
              <a:t>gaps</a:t>
            </a:r>
            <a:r>
              <a:rPr lang="es-ES_tradnl" dirty="0"/>
              <a:t> se incrementa.</a:t>
            </a:r>
          </a:p>
          <a:p>
            <a:pPr lvl="3"/>
            <a:r>
              <a:rPr lang="es-ES_tradnl" dirty="0"/>
              <a:t>Penalizaciones específicas de la posición, </a:t>
            </a:r>
            <a:r>
              <a:rPr lang="es-ES_tradnl" dirty="0" err="1"/>
              <a:t>i.e</a:t>
            </a:r>
            <a:r>
              <a:rPr lang="es-ES_tradnl" dirty="0"/>
              <a:t>., si se introdujo in </a:t>
            </a:r>
            <a:r>
              <a:rPr lang="es-ES_tradnl" dirty="0" err="1"/>
              <a:t>gap</a:t>
            </a:r>
            <a:r>
              <a:rPr lang="es-ES_tradnl" dirty="0"/>
              <a:t> en un paso </a:t>
            </a:r>
            <a:r>
              <a:rPr lang="es-ES_tradnl" dirty="0" err="1"/>
              <a:t>antarior</a:t>
            </a:r>
            <a:r>
              <a:rPr lang="es-ES_tradnl" dirty="0"/>
              <a:t> las penalizaciones disminuyen; si no hay </a:t>
            </a:r>
            <a:r>
              <a:rPr lang="es-ES_tradnl" dirty="0" err="1"/>
              <a:t>gap</a:t>
            </a:r>
            <a:r>
              <a:rPr lang="es-ES_tradnl" dirty="0"/>
              <a:t> en una posición y el </a:t>
            </a:r>
            <a:r>
              <a:rPr lang="es-ES_tradnl" dirty="0" err="1"/>
              <a:t>gap</a:t>
            </a:r>
            <a:r>
              <a:rPr lang="es-ES_tradnl" dirty="0"/>
              <a:t> mas cercano esta a 8 residuos, la penalización de aumento; en corridas de residuos </a:t>
            </a:r>
            <a:r>
              <a:rPr lang="es-ES_tradnl" dirty="0" err="1"/>
              <a:t>hidrofilicos</a:t>
            </a:r>
            <a:r>
              <a:rPr lang="es-ES_tradnl" dirty="0"/>
              <a:t> la </a:t>
            </a:r>
            <a:r>
              <a:rPr lang="es-ES_tradnl" dirty="0" err="1"/>
              <a:t>penalizaci´øn</a:t>
            </a:r>
            <a:r>
              <a:rPr lang="es-ES_tradnl" dirty="0"/>
              <a:t> disminuye (</a:t>
            </a:r>
            <a:r>
              <a:rPr lang="es-ES_tradnl" dirty="0" err="1"/>
              <a:t>loops</a:t>
            </a:r>
            <a:r>
              <a:rPr lang="es-ES_tradnl" dirty="0"/>
              <a:t>)</a:t>
            </a:r>
          </a:p>
        </p:txBody>
      </p:sp>
      <p:sp>
        <p:nvSpPr>
          <p:cNvPr id="4" name="Slide Number Placeholder 3"/>
          <p:cNvSpPr>
            <a:spLocks noGrp="1"/>
          </p:cNvSpPr>
          <p:nvPr>
            <p:ph type="sldNum" sz="quarter" idx="15"/>
          </p:nvPr>
        </p:nvSpPr>
        <p:spPr/>
        <p:txBody>
          <a:bodyPr/>
          <a:lstStyle/>
          <a:p>
            <a:fld id="{F9B76065-02A8-2140-ABFF-467A450FC727}" type="slidenum">
              <a:rPr lang="en-US" smtClean="0"/>
              <a:pPr/>
              <a:t>183</a:t>
            </a:fld>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3" name="Content Placeholder 2"/>
          <p:cNvSpPr>
            <a:spLocks noGrp="1"/>
          </p:cNvSpPr>
          <p:nvPr>
            <p:ph sz="quarter" idx="1"/>
          </p:nvPr>
        </p:nvSpPr>
        <p:spPr/>
        <p:txBody>
          <a:bodyPr/>
          <a:lstStyle/>
          <a:p>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184</a:t>
            </a:fld>
            <a:endParaRPr lang="en-US"/>
          </a:p>
        </p:txBody>
      </p:sp>
      <p:pic>
        <p:nvPicPr>
          <p:cNvPr id="5" name="Picture 1"/>
          <p:cNvPicPr>
            <a:picLocks noChangeAspect="1"/>
          </p:cNvPicPr>
          <p:nvPr/>
        </p:nvPicPr>
        <p:blipFill>
          <a:blip r:embed="rId2"/>
          <a:srcRect/>
          <a:stretch>
            <a:fillRect/>
          </a:stretch>
        </p:blipFill>
        <p:spPr bwMode="auto">
          <a:xfrm>
            <a:off x="838200" y="274638"/>
            <a:ext cx="6949876" cy="6126162"/>
          </a:xfrm>
          <a:prstGeom prst="rect">
            <a:avLst/>
          </a:prstGeom>
          <a:noFill/>
          <a:ln w="9525">
            <a:noFill/>
            <a:miter lim="800000"/>
            <a:headEnd/>
            <a:tailEnd/>
          </a:ln>
        </p:spPr>
      </p:pic>
      <p:sp>
        <p:nvSpPr>
          <p:cNvPr id="6" name="TextBox 5"/>
          <p:cNvSpPr txBox="1"/>
          <p:nvPr/>
        </p:nvSpPr>
        <p:spPr>
          <a:xfrm>
            <a:off x="206727" y="6473952"/>
            <a:ext cx="5265572" cy="369332"/>
          </a:xfrm>
          <a:prstGeom prst="rect">
            <a:avLst/>
          </a:prstGeom>
          <a:noFill/>
        </p:spPr>
        <p:txBody>
          <a:bodyPr wrap="none" rtlCol="0">
            <a:spAutoFit/>
          </a:bodyPr>
          <a:lstStyle/>
          <a:p>
            <a:r>
              <a:rPr lang="es-ES_tradnl" dirty="0"/>
              <a:t>Thompson et al., 1994.  NAR </a:t>
            </a:r>
            <a:r>
              <a:rPr lang="en-US" dirty="0"/>
              <a:t>22(22): 4673–4680</a:t>
            </a:r>
            <a:endParaRPr lang="es-ES_tradnl"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Problemas con el alineamiento progresivo</a:t>
            </a:r>
          </a:p>
        </p:txBody>
      </p:sp>
      <p:sp>
        <p:nvSpPr>
          <p:cNvPr id="3" name="Content Placeholder 2"/>
          <p:cNvSpPr>
            <a:spLocks noGrp="1"/>
          </p:cNvSpPr>
          <p:nvPr>
            <p:ph sz="quarter" idx="1"/>
          </p:nvPr>
        </p:nvSpPr>
        <p:spPr>
          <a:xfrm>
            <a:off x="457200" y="2285992"/>
            <a:ext cx="7615262" cy="2428892"/>
          </a:xfrm>
        </p:spPr>
        <p:txBody>
          <a:bodyPr anchor="ctr">
            <a:normAutofit fontScale="85000" lnSpcReduction="10000"/>
          </a:bodyPr>
          <a:lstStyle/>
          <a:p>
            <a:pPr marL="548640" indent="-457200">
              <a:lnSpc>
                <a:spcPct val="170000"/>
              </a:lnSpc>
              <a:buNone/>
            </a:pPr>
            <a:r>
              <a:rPr lang="es-ES_tradnl" sz="2500" dirty="0"/>
              <a:t>Cualquier error que se incurre en los primeros pasos no puede ser corregido mas tarde cuando hay mas datos, </a:t>
            </a:r>
            <a:r>
              <a:rPr lang="es-ES_tradnl" sz="2500" dirty="0" err="1"/>
              <a:t>i.e.</a:t>
            </a:r>
            <a:r>
              <a:rPr lang="es-ES_tradnl" sz="2500" dirty="0"/>
              <a:t> los sub-alineamientos están congelados. Una vez se introducen gaps estos no vuelven a ser evaluados</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185</a:t>
            </a:fld>
            <a:endParaRPr lang="en-US"/>
          </a:p>
        </p:txBody>
      </p:sp>
      <p:sp>
        <p:nvSpPr>
          <p:cNvPr id="9" name="TextBox 8"/>
          <p:cNvSpPr txBox="1"/>
          <p:nvPr/>
        </p:nvSpPr>
        <p:spPr>
          <a:xfrm>
            <a:off x="2286000" y="5029200"/>
            <a:ext cx="6353673" cy="492443"/>
          </a:xfrm>
          <a:prstGeom prst="rect">
            <a:avLst/>
          </a:prstGeom>
          <a:noFill/>
        </p:spPr>
        <p:txBody>
          <a:bodyPr wrap="none" rtlCol="0">
            <a:spAutoFit/>
          </a:bodyPr>
          <a:lstStyle/>
          <a:p>
            <a:r>
              <a:rPr lang="es-ES_tradnl" sz="2600" dirty="0"/>
              <a:t>El programa mas usado es </a:t>
            </a:r>
            <a:r>
              <a:rPr lang="es-ES_tradnl" sz="2600" dirty="0" err="1"/>
              <a:t>ClustalX</a:t>
            </a:r>
            <a:r>
              <a:rPr lang="es-ES_tradnl" sz="2600" dirty="0"/>
              <a:t> (W)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9"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Alineamientos basados en consistencia</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186</a:t>
            </a:fld>
            <a:endParaRPr lang="en-US"/>
          </a:p>
        </p:txBody>
      </p:sp>
      <p:sp>
        <p:nvSpPr>
          <p:cNvPr id="7" name="Content Placeholder 6"/>
          <p:cNvSpPr>
            <a:spLocks noGrp="1"/>
          </p:cNvSpPr>
          <p:nvPr>
            <p:ph sz="quarter" idx="1"/>
          </p:nvPr>
        </p:nvSpPr>
        <p:spPr>
          <a:xfrm>
            <a:off x="457200" y="1600200"/>
            <a:ext cx="7467600" cy="1981200"/>
          </a:xfrm>
        </p:spPr>
        <p:txBody>
          <a:bodyPr>
            <a:normAutofit fontScale="92500" lnSpcReduction="10000"/>
          </a:bodyPr>
          <a:lstStyle/>
          <a:p>
            <a:r>
              <a:rPr lang="es-ES_tradnl" dirty="0"/>
              <a:t>Esta técnica usa información obtenida en pasos intermedios para mejorar la calidad de las comparaciones pareadas y buscar el alineamiento múltiple que </a:t>
            </a:r>
            <a:r>
              <a:rPr lang="es-ES_tradnl" dirty="0" err="1"/>
              <a:t>maximize</a:t>
            </a:r>
            <a:r>
              <a:rPr lang="es-ES_tradnl" dirty="0"/>
              <a:t> las concordancias en un grupo de alineamientos pareados de las secuencias de entrada</a:t>
            </a:r>
          </a:p>
        </p:txBody>
      </p:sp>
      <p:sp>
        <p:nvSpPr>
          <p:cNvPr id="9" name="TextBox 8"/>
          <p:cNvSpPr txBox="1"/>
          <p:nvPr/>
        </p:nvSpPr>
        <p:spPr>
          <a:xfrm>
            <a:off x="1066800" y="3581400"/>
            <a:ext cx="6577106" cy="923330"/>
          </a:xfrm>
          <a:prstGeom prst="rect">
            <a:avLst/>
          </a:prstGeom>
          <a:noFill/>
        </p:spPr>
        <p:txBody>
          <a:bodyPr wrap="square" rtlCol="0">
            <a:spAutoFit/>
          </a:bodyPr>
          <a:lstStyle/>
          <a:p>
            <a:r>
              <a:rPr lang="es-ES_tradnl" dirty="0"/>
              <a:t>Por ejemplo los alineamientos pareados A </a:t>
            </a:r>
            <a:r>
              <a:rPr lang="es-ES_tradnl" dirty="0" err="1"/>
              <a:t>–</a:t>
            </a:r>
            <a:r>
              <a:rPr lang="es-ES_tradnl" dirty="0"/>
              <a:t> B y B </a:t>
            </a:r>
            <a:r>
              <a:rPr lang="es-ES_tradnl" dirty="0" err="1"/>
              <a:t>–</a:t>
            </a:r>
            <a:r>
              <a:rPr lang="es-ES_tradnl" dirty="0"/>
              <a:t> C pueden implicar A </a:t>
            </a:r>
            <a:r>
              <a:rPr lang="es-ES_tradnl" dirty="0" err="1"/>
              <a:t>–</a:t>
            </a:r>
            <a:r>
              <a:rPr lang="es-ES_tradnl" dirty="0"/>
              <a:t> C, que puede ser diferente del alineamiento calculado directamente entre A y C</a:t>
            </a:r>
          </a:p>
        </p:txBody>
      </p:sp>
      <p:sp>
        <p:nvSpPr>
          <p:cNvPr id="10" name="TextBox 9"/>
          <p:cNvSpPr txBox="1"/>
          <p:nvPr/>
        </p:nvSpPr>
        <p:spPr>
          <a:xfrm>
            <a:off x="457200" y="4648200"/>
            <a:ext cx="6880271" cy="369332"/>
          </a:xfrm>
          <a:prstGeom prst="rect">
            <a:avLst/>
          </a:prstGeom>
          <a:noFill/>
        </p:spPr>
        <p:txBody>
          <a:bodyPr wrap="none" rtlCol="0">
            <a:spAutoFit/>
          </a:bodyPr>
          <a:lstStyle/>
          <a:p>
            <a:r>
              <a:rPr lang="es-ES_tradnl" dirty="0"/>
              <a:t>Esta estrategia está implementada en el programa T-COFFEE</a:t>
            </a:r>
          </a:p>
        </p:txBody>
      </p:sp>
      <p:sp>
        <p:nvSpPr>
          <p:cNvPr id="11" name="TextBox 10"/>
          <p:cNvSpPr txBox="1"/>
          <p:nvPr/>
        </p:nvSpPr>
        <p:spPr>
          <a:xfrm>
            <a:off x="1056341" y="5029200"/>
            <a:ext cx="6587565" cy="923330"/>
          </a:xfrm>
          <a:prstGeom prst="rect">
            <a:avLst/>
          </a:prstGeom>
          <a:noFill/>
        </p:spPr>
        <p:txBody>
          <a:bodyPr wrap="square" rtlCol="0">
            <a:spAutoFit/>
          </a:bodyPr>
          <a:lstStyle/>
          <a:p>
            <a:r>
              <a:rPr lang="es-ES_tradnl" dirty="0"/>
              <a:t>Los alineamientos generados por T-COFFEE son generalmente mucho mejores que los generados por </a:t>
            </a:r>
            <a:r>
              <a:rPr lang="es-ES_tradnl" dirty="0" err="1"/>
              <a:t>ClustalW</a:t>
            </a:r>
            <a:r>
              <a:rPr lang="es-ES_tradnl" dirty="0"/>
              <a:t>. Especialmente en los casos difíciles para </a:t>
            </a:r>
            <a:r>
              <a:rPr lang="es-ES_tradnl" dirty="0" err="1"/>
              <a:t>Clustal</a:t>
            </a:r>
            <a:r>
              <a:rPr lang="es-ES_tradnl" dirty="0"/>
              <a:t>.</a:t>
            </a:r>
          </a:p>
        </p:txBody>
      </p:sp>
      <p:sp>
        <p:nvSpPr>
          <p:cNvPr id="12" name="TextBox 11"/>
          <p:cNvSpPr txBox="1"/>
          <p:nvPr/>
        </p:nvSpPr>
        <p:spPr>
          <a:xfrm>
            <a:off x="1066800" y="5983069"/>
            <a:ext cx="6587565" cy="369332"/>
          </a:xfrm>
          <a:prstGeom prst="rect">
            <a:avLst/>
          </a:prstGeom>
          <a:noFill/>
        </p:spPr>
        <p:txBody>
          <a:bodyPr wrap="square" rtlCol="0">
            <a:spAutoFit/>
          </a:bodyPr>
          <a:lstStyle/>
          <a:p>
            <a:r>
              <a:rPr lang="es-ES_tradnl" dirty="0"/>
              <a:t>Librería heterogénea de alineamientos pareados semilla.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P spid="10" grpId="0"/>
      <p:bldP spid="11" grpId="0"/>
      <p:bldP spid="12"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Algoritmo </a:t>
            </a:r>
            <a:r>
              <a:rPr lang="es-ES_tradnl" dirty="0" err="1"/>
              <a:t>t</a:t>
            </a:r>
            <a:r>
              <a:rPr lang="es-ES_tradnl" dirty="0"/>
              <a:t>-</a:t>
            </a:r>
            <a:r>
              <a:rPr lang="es-ES_tradnl" dirty="0" err="1"/>
              <a:t>Coffee</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187</a:t>
            </a:fld>
            <a:endParaRPr lang="en-US"/>
          </a:p>
        </p:txBody>
      </p:sp>
      <p:sp>
        <p:nvSpPr>
          <p:cNvPr id="5" name="TextBox 4"/>
          <p:cNvSpPr txBox="1"/>
          <p:nvPr/>
        </p:nvSpPr>
        <p:spPr>
          <a:xfrm>
            <a:off x="152400" y="6550223"/>
            <a:ext cx="3855693" cy="307777"/>
          </a:xfrm>
          <a:prstGeom prst="rect">
            <a:avLst/>
          </a:prstGeom>
          <a:noFill/>
        </p:spPr>
        <p:txBody>
          <a:bodyPr wrap="none" rtlCol="0">
            <a:spAutoFit/>
          </a:bodyPr>
          <a:lstStyle/>
          <a:p>
            <a:r>
              <a:rPr lang="en-US" sz="1400" dirty="0" err="1"/>
              <a:t>Notredame</a:t>
            </a:r>
            <a:r>
              <a:rPr lang="en-US" sz="1400" dirty="0"/>
              <a:t>  J. Mol. Biol. 2000. 302, 205-217</a:t>
            </a:r>
            <a:endParaRPr lang="es-ES_tradnl" sz="1400" dirty="0"/>
          </a:p>
        </p:txBody>
      </p:sp>
      <p:pic>
        <p:nvPicPr>
          <p:cNvPr id="6" name="Picture 5" descr="Tcoffee1.png"/>
          <p:cNvPicPr>
            <a:picLocks noChangeAspect="1"/>
          </p:cNvPicPr>
          <p:nvPr/>
        </p:nvPicPr>
        <p:blipFill>
          <a:blip r:embed="rId2"/>
          <a:stretch>
            <a:fillRect/>
          </a:stretch>
        </p:blipFill>
        <p:spPr>
          <a:xfrm>
            <a:off x="3164541" y="1371600"/>
            <a:ext cx="3845859" cy="5181600"/>
          </a:xfrm>
          <a:prstGeom prst="rect">
            <a:avLst/>
          </a:prstGeom>
        </p:spPr>
      </p:pic>
      <p:sp>
        <p:nvSpPr>
          <p:cNvPr id="7" name="TextBox 6"/>
          <p:cNvSpPr txBox="1"/>
          <p:nvPr/>
        </p:nvSpPr>
        <p:spPr>
          <a:xfrm>
            <a:off x="280559" y="2540137"/>
            <a:ext cx="2386441" cy="923330"/>
          </a:xfrm>
          <a:prstGeom prst="rect">
            <a:avLst/>
          </a:prstGeom>
          <a:noFill/>
        </p:spPr>
        <p:txBody>
          <a:bodyPr wrap="square" rtlCol="0">
            <a:spAutoFit/>
          </a:bodyPr>
          <a:lstStyle/>
          <a:p>
            <a:r>
              <a:rPr lang="es-ES_tradnl" dirty="0"/>
              <a:t>Es un alineamiento múltiple progresivo, pero mejorado</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Algoritmo t-Coffee</a:t>
            </a:r>
            <a:endParaRPr lang="es-ES_tradnl" dirty="0"/>
          </a:p>
        </p:txBody>
      </p:sp>
      <p:sp>
        <p:nvSpPr>
          <p:cNvPr id="10" name="Content Placeholder 9"/>
          <p:cNvSpPr>
            <a:spLocks noGrp="1"/>
          </p:cNvSpPr>
          <p:nvPr>
            <p:ph sz="quarter" idx="1"/>
          </p:nvPr>
        </p:nvSpPr>
        <p:spPr/>
        <p:txBody>
          <a:bodyPr/>
          <a:lstStyle/>
          <a:p>
            <a:r>
              <a:rPr lang="es-ES_tradnl" dirty="0"/>
              <a:t>En la construcción de la librería se incluyen alineamientos pareados incluso si estos son inconsistentes. Se almacenan los apareamientos pareados de residuos.</a:t>
            </a:r>
          </a:p>
          <a:p>
            <a:r>
              <a:rPr lang="es-ES_tradnl" dirty="0"/>
              <a:t>Cada par de residuos alineados recibe un peso, idealmente refleja que tan correcto es ese alineamiento. Se usa la identidad como indicador.</a:t>
            </a:r>
          </a:p>
          <a:p>
            <a:r>
              <a:rPr lang="es-ES_tradnl" dirty="0"/>
              <a:t>En el paso de extensión se evalúa la consistencia (restricciones) de los pares de residuos alineados, y se asigna un nuevo peso derivado de esa evaluación</a:t>
            </a:r>
          </a:p>
        </p:txBody>
      </p:sp>
      <p:sp>
        <p:nvSpPr>
          <p:cNvPr id="4" name="Slide Number Placeholder 3"/>
          <p:cNvSpPr>
            <a:spLocks noGrp="1"/>
          </p:cNvSpPr>
          <p:nvPr>
            <p:ph type="sldNum" sz="quarter" idx="15"/>
          </p:nvPr>
        </p:nvSpPr>
        <p:spPr/>
        <p:txBody>
          <a:bodyPr/>
          <a:lstStyle/>
          <a:p>
            <a:fld id="{F9B76065-02A8-2140-ABFF-467A450FC727}" type="slidenum">
              <a:rPr lang="en-US" smtClean="0"/>
              <a:pPr/>
              <a:t>188</a:t>
            </a:fld>
            <a:endParaRPr lang="en-US"/>
          </a:p>
        </p:txBody>
      </p:sp>
      <p:sp>
        <p:nvSpPr>
          <p:cNvPr id="5" name="TextBox 4"/>
          <p:cNvSpPr txBox="1"/>
          <p:nvPr/>
        </p:nvSpPr>
        <p:spPr>
          <a:xfrm>
            <a:off x="152400" y="6550223"/>
            <a:ext cx="3855693" cy="307777"/>
          </a:xfrm>
          <a:prstGeom prst="rect">
            <a:avLst/>
          </a:prstGeom>
          <a:noFill/>
        </p:spPr>
        <p:txBody>
          <a:bodyPr wrap="none" rtlCol="0">
            <a:spAutoFit/>
          </a:bodyPr>
          <a:lstStyle/>
          <a:p>
            <a:r>
              <a:rPr lang="en-US" sz="1400" dirty="0" err="1"/>
              <a:t>Notredame</a:t>
            </a:r>
            <a:r>
              <a:rPr lang="en-US" sz="1400" dirty="0"/>
              <a:t>  J. Mol. Biol. 2000. 302, 205-217</a:t>
            </a:r>
            <a:endParaRPr lang="es-ES_tradnl" sz="1400"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Algoritmo t-Coffee</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189</a:t>
            </a:fld>
            <a:endParaRPr lang="en-US"/>
          </a:p>
        </p:txBody>
      </p:sp>
      <p:sp>
        <p:nvSpPr>
          <p:cNvPr id="5" name="TextBox 4"/>
          <p:cNvSpPr txBox="1"/>
          <p:nvPr/>
        </p:nvSpPr>
        <p:spPr>
          <a:xfrm>
            <a:off x="152400" y="6550223"/>
            <a:ext cx="3855693" cy="307777"/>
          </a:xfrm>
          <a:prstGeom prst="rect">
            <a:avLst/>
          </a:prstGeom>
          <a:noFill/>
        </p:spPr>
        <p:txBody>
          <a:bodyPr wrap="none" rtlCol="0">
            <a:spAutoFit/>
          </a:bodyPr>
          <a:lstStyle/>
          <a:p>
            <a:r>
              <a:rPr lang="en-US" sz="1400" dirty="0" err="1"/>
              <a:t>Notredame</a:t>
            </a:r>
            <a:r>
              <a:rPr lang="en-US" sz="1400" dirty="0"/>
              <a:t>  J. Mol. Biol. 2000. 302, 205-217</a:t>
            </a:r>
            <a:endParaRPr lang="es-ES_tradnl" sz="1400" dirty="0"/>
          </a:p>
        </p:txBody>
      </p:sp>
      <p:pic>
        <p:nvPicPr>
          <p:cNvPr id="7" name="Content Placeholder 6" descr="Tcoffee2.png"/>
          <p:cNvPicPr>
            <a:picLocks noGrp="1" noChangeAspect="1"/>
          </p:cNvPicPr>
          <p:nvPr>
            <p:ph sz="quarter" idx="1"/>
          </p:nvPr>
        </p:nvPicPr>
        <p:blipFill>
          <a:blip r:embed="rId2"/>
          <a:srcRect l="-18" r="-18"/>
          <a:stretch>
            <a:fillRect/>
          </a:stretch>
        </p:blip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Avaliando </a:t>
            </a:r>
            <a:r>
              <a:rPr lang="es-ES_tradnl" dirty="0" err="1"/>
              <a:t>similaridade</a:t>
            </a:r>
            <a:endParaRPr lang="es-ES_tradnl" dirty="0"/>
          </a:p>
        </p:txBody>
      </p:sp>
      <p:sp>
        <p:nvSpPr>
          <p:cNvPr id="8" name="Content Placeholder 7"/>
          <p:cNvSpPr>
            <a:spLocks noGrp="1"/>
          </p:cNvSpPr>
          <p:nvPr>
            <p:ph sz="quarter" idx="1"/>
          </p:nvPr>
        </p:nvSpPr>
        <p:spPr/>
        <p:txBody>
          <a:bodyPr/>
          <a:lstStyle/>
          <a:p>
            <a:r>
              <a:rPr lang="pt-BR" dirty="0"/>
              <a:t>Para as sequencias:</a:t>
            </a:r>
          </a:p>
          <a:p>
            <a:endParaRPr lang="pt-BR" dirty="0"/>
          </a:p>
          <a:p>
            <a:pPr marL="342900" indent="-342900" algn="ctr">
              <a:spcBef>
                <a:spcPct val="20000"/>
              </a:spcBef>
              <a:buNone/>
            </a:pPr>
            <a:r>
              <a:rPr lang="pt-BR" sz="5100" b="1" dirty="0">
                <a:solidFill>
                  <a:schemeClr val="hlink"/>
                </a:solidFill>
                <a:latin typeface="Courier"/>
                <a:cs typeface="Courier"/>
              </a:rPr>
              <a:t>ACTAGTC</a:t>
            </a:r>
          </a:p>
          <a:p>
            <a:pPr marL="342900" indent="-342900" algn="ctr">
              <a:spcBef>
                <a:spcPct val="20000"/>
              </a:spcBef>
              <a:buNone/>
            </a:pPr>
            <a:r>
              <a:rPr lang="pt-BR" sz="5100" b="1" dirty="0">
                <a:solidFill>
                  <a:schemeClr val="hlink"/>
                </a:solidFill>
                <a:latin typeface="Courier"/>
                <a:cs typeface="Courier"/>
              </a:rPr>
              <a:t>ACAGTCT</a:t>
            </a:r>
          </a:p>
          <a:p>
            <a:pPr marL="342900" indent="-342900" algn="just">
              <a:spcBef>
                <a:spcPct val="20000"/>
              </a:spcBef>
              <a:buNone/>
            </a:pPr>
            <a:endParaRPr lang="pt-BR" sz="1800" b="1" dirty="0">
              <a:solidFill>
                <a:schemeClr val="hlink"/>
              </a:solidFill>
              <a:latin typeface="Courier"/>
              <a:cs typeface="Courier"/>
            </a:endParaRPr>
          </a:p>
          <a:p>
            <a:pPr marL="342900" indent="-342900" algn="just">
              <a:spcBef>
                <a:spcPct val="20000"/>
              </a:spcBef>
              <a:buNone/>
            </a:pPr>
            <a:r>
              <a:rPr lang="pt-BR" sz="1800" dirty="0">
                <a:solidFill>
                  <a:srgbClr val="000000"/>
                </a:solidFill>
                <a:latin typeface="+mj-lt"/>
                <a:cs typeface="Courier"/>
              </a:rPr>
              <a:t>Qual sua similaridade?</a:t>
            </a:r>
          </a:p>
          <a:p>
            <a:pPr marL="342900" indent="-342900" algn="just">
              <a:spcBef>
                <a:spcPct val="20000"/>
              </a:spcBef>
              <a:buNone/>
            </a:pPr>
            <a:r>
              <a:rPr lang="pt-BR" sz="1800" dirty="0">
                <a:solidFill>
                  <a:srgbClr val="000000"/>
                </a:solidFill>
                <a:latin typeface="+mj-lt"/>
                <a:cs typeface="Courier"/>
              </a:rPr>
              <a:t>	Distancia de </a:t>
            </a:r>
            <a:r>
              <a:rPr lang="pt-BR" sz="1800" dirty="0" err="1">
                <a:solidFill>
                  <a:srgbClr val="000000"/>
                </a:solidFill>
                <a:latin typeface="+mj-lt"/>
                <a:cs typeface="Courier"/>
              </a:rPr>
              <a:t>Hamming</a:t>
            </a:r>
            <a:r>
              <a:rPr lang="pt-BR" sz="1800" dirty="0">
                <a:solidFill>
                  <a:srgbClr val="000000"/>
                </a:solidFill>
                <a:latin typeface="+mj-lt"/>
                <a:cs typeface="Courier"/>
              </a:rPr>
              <a:t>: Número de substituições  que são precisas para converter uma sequencia na outra. As sequencias tem que ter o mesmo comprimento. </a:t>
            </a:r>
          </a:p>
          <a:p>
            <a:pPr>
              <a:buNone/>
            </a:pPr>
            <a:endParaRPr lang="pt-BR"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19</a:t>
            </a:fld>
            <a:endParaRPr lang="en-US"/>
          </a:p>
        </p:txBody>
      </p:sp>
      <p:sp>
        <p:nvSpPr>
          <p:cNvPr id="9" name="TextBox 8"/>
          <p:cNvSpPr txBox="1"/>
          <p:nvPr/>
        </p:nvSpPr>
        <p:spPr>
          <a:xfrm>
            <a:off x="5443187" y="6019800"/>
            <a:ext cx="2481613" cy="569387"/>
          </a:xfrm>
          <a:prstGeom prst="rect">
            <a:avLst/>
          </a:prstGeom>
          <a:noFill/>
        </p:spPr>
        <p:txBody>
          <a:bodyPr wrap="none" rtlCol="0">
            <a:spAutoFit/>
          </a:bodyPr>
          <a:lstStyle/>
          <a:p>
            <a:r>
              <a:rPr lang="es-ES_tradnl" sz="3100" dirty="0"/>
              <a:t>¿Problemas?</a:t>
            </a:r>
          </a:p>
        </p:txBody>
      </p:sp>
      <p:sp>
        <p:nvSpPr>
          <p:cNvPr id="10" name="TextBox 9"/>
          <p:cNvSpPr txBox="1"/>
          <p:nvPr/>
        </p:nvSpPr>
        <p:spPr>
          <a:xfrm>
            <a:off x="5614573" y="3352800"/>
            <a:ext cx="2919827" cy="369332"/>
          </a:xfrm>
          <a:prstGeom prst="rect">
            <a:avLst/>
          </a:prstGeom>
          <a:noFill/>
        </p:spPr>
        <p:txBody>
          <a:bodyPr wrap="none" rtlCol="0">
            <a:spAutoFit/>
          </a:bodyPr>
          <a:lstStyle/>
          <a:p>
            <a:r>
              <a:rPr lang="es-ES_tradnl"/>
              <a:t>Distancia de Hamming=5</a:t>
            </a:r>
            <a:endParaRPr lang="es-ES_tradnl" dirty="0"/>
          </a:p>
        </p:txBody>
      </p:sp>
      <p:sp>
        <p:nvSpPr>
          <p:cNvPr id="11" name="Up-Down Arrow 10"/>
          <p:cNvSpPr/>
          <p:nvPr/>
        </p:nvSpPr>
        <p:spPr>
          <a:xfrm>
            <a:off x="4114800" y="3352800"/>
            <a:ext cx="152400" cy="369332"/>
          </a:xfrm>
          <a:prstGeom prst="upDownArrow">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Up-Down Arrow 11"/>
          <p:cNvSpPr/>
          <p:nvPr/>
        </p:nvSpPr>
        <p:spPr>
          <a:xfrm>
            <a:off x="4495800" y="3352800"/>
            <a:ext cx="152400" cy="369332"/>
          </a:xfrm>
          <a:prstGeom prst="upDownArrow">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Up-Down Arrow 12"/>
          <p:cNvSpPr/>
          <p:nvPr/>
        </p:nvSpPr>
        <p:spPr>
          <a:xfrm>
            <a:off x="4876800" y="3352800"/>
            <a:ext cx="152400" cy="369332"/>
          </a:xfrm>
          <a:prstGeom prst="upDownArrow">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Up-Down Arrow 13"/>
          <p:cNvSpPr/>
          <p:nvPr/>
        </p:nvSpPr>
        <p:spPr>
          <a:xfrm>
            <a:off x="5257800" y="3352800"/>
            <a:ext cx="152400" cy="369332"/>
          </a:xfrm>
          <a:prstGeom prst="upDownArrow">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5" name="Up-Down Arrow 14"/>
          <p:cNvSpPr/>
          <p:nvPr/>
        </p:nvSpPr>
        <p:spPr>
          <a:xfrm>
            <a:off x="3733800" y="3352800"/>
            <a:ext cx="152400" cy="369332"/>
          </a:xfrm>
          <a:prstGeom prst="upDownArrow">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3"/>
      <p:bldP spid="9" grpId="0"/>
      <p:bldP spid="10" grpId="0"/>
      <p:bldP spid="11" grpId="0" animBg="1"/>
      <p:bldP spid="12" grpId="0" animBg="1"/>
      <p:bldP spid="13" grpId="0" animBg="1"/>
      <p:bldP spid="14" grpId="0" animBg="1"/>
      <p:bldP spid="1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Algoritmo t-Coffee</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190</a:t>
            </a:fld>
            <a:endParaRPr lang="en-US"/>
          </a:p>
        </p:txBody>
      </p:sp>
      <p:sp>
        <p:nvSpPr>
          <p:cNvPr id="5" name="TextBox 4"/>
          <p:cNvSpPr txBox="1"/>
          <p:nvPr/>
        </p:nvSpPr>
        <p:spPr>
          <a:xfrm>
            <a:off x="152400" y="6550223"/>
            <a:ext cx="3855693" cy="307777"/>
          </a:xfrm>
          <a:prstGeom prst="rect">
            <a:avLst/>
          </a:prstGeom>
          <a:noFill/>
        </p:spPr>
        <p:txBody>
          <a:bodyPr wrap="none" rtlCol="0">
            <a:spAutoFit/>
          </a:bodyPr>
          <a:lstStyle/>
          <a:p>
            <a:r>
              <a:rPr lang="en-US" sz="1400" dirty="0" err="1"/>
              <a:t>Notredame</a:t>
            </a:r>
            <a:r>
              <a:rPr lang="en-US" sz="1400" dirty="0"/>
              <a:t>  J. Mol. Biol. 2000. 302, 205-217</a:t>
            </a:r>
            <a:endParaRPr lang="es-ES_tradnl" sz="1400" dirty="0"/>
          </a:p>
        </p:txBody>
      </p:sp>
      <p:sp>
        <p:nvSpPr>
          <p:cNvPr id="6" name="Content Placeholder 5"/>
          <p:cNvSpPr>
            <a:spLocks noGrp="1"/>
          </p:cNvSpPr>
          <p:nvPr>
            <p:ph sz="quarter" idx="1"/>
          </p:nvPr>
        </p:nvSpPr>
        <p:spPr/>
        <p:txBody>
          <a:bodyPr/>
          <a:lstStyle/>
          <a:p>
            <a:r>
              <a:rPr lang="es-ES_tradnl" dirty="0"/>
              <a:t>La matriz de sustitución se reemplaza por la medida de consistencia</a:t>
            </a:r>
          </a:p>
          <a:p>
            <a:r>
              <a:rPr lang="es-ES_tradnl" dirty="0"/>
              <a:t>La fase de alineamiento progresivo puede asignar valores de cero a las penalizaciones de abrir y extender </a:t>
            </a:r>
            <a:r>
              <a:rPr lang="es-ES_tradnl" dirty="0" err="1"/>
              <a:t>gaps</a:t>
            </a:r>
            <a:r>
              <a:rPr lang="es-ES_tradnl" dirty="0"/>
              <a:t>, ya que estas fueron tenidas en cuenta en la librería primaria y están embebidas en la medida de consistencia.</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T-</a:t>
            </a:r>
            <a:r>
              <a:rPr lang="es-ES_tradnl" dirty="0" err="1"/>
              <a:t>Coffee</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191</a:t>
            </a:fld>
            <a:endParaRPr lang="en-US"/>
          </a:p>
        </p:txBody>
      </p:sp>
      <p:sp>
        <p:nvSpPr>
          <p:cNvPr id="5" name="TextBox 4"/>
          <p:cNvSpPr txBox="1"/>
          <p:nvPr/>
        </p:nvSpPr>
        <p:spPr>
          <a:xfrm>
            <a:off x="152400" y="6550223"/>
            <a:ext cx="2059716" cy="307777"/>
          </a:xfrm>
          <a:prstGeom prst="rect">
            <a:avLst/>
          </a:prstGeom>
          <a:noFill/>
        </p:spPr>
        <p:txBody>
          <a:bodyPr wrap="none" rtlCol="0">
            <a:spAutoFit/>
          </a:bodyPr>
          <a:lstStyle/>
          <a:p>
            <a:r>
              <a:rPr lang="en-US" sz="1400" dirty="0"/>
              <a:t>http://</a:t>
            </a:r>
            <a:r>
              <a:rPr lang="en-US" sz="1400" dirty="0" err="1"/>
              <a:t>www.tcoffee.org</a:t>
            </a:r>
            <a:r>
              <a:rPr lang="en-US" sz="1400" dirty="0"/>
              <a:t>/</a:t>
            </a:r>
            <a:endParaRPr lang="es-ES_tradnl" sz="1400" dirty="0"/>
          </a:p>
        </p:txBody>
      </p:sp>
      <p:pic>
        <p:nvPicPr>
          <p:cNvPr id="9" name="Picture 1"/>
          <p:cNvPicPr>
            <a:picLocks noGrp="1" noChangeAspect="1" noChangeArrowheads="1"/>
          </p:cNvPicPr>
          <p:nvPr>
            <p:ph sz="quarter" idx="1"/>
          </p:nvPr>
        </p:nvPicPr>
        <p:blipFill>
          <a:blip r:embed="rId2"/>
          <a:srcRect l="-6631" r="-6631"/>
          <a:stretch>
            <a:fillRect/>
          </a:stretch>
        </p:blipFill>
        <p:spPr bwMode="auto">
          <a:prstGeom prst="rect">
            <a:avLst/>
          </a:prstGeom>
          <a:noFill/>
          <a:ln w="9525">
            <a:noFill/>
            <a:miter lim="800000"/>
            <a:headEnd/>
            <a:tailEnd/>
          </a:ln>
          <a:effec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T-</a:t>
            </a:r>
            <a:r>
              <a:rPr lang="es-ES_tradnl" dirty="0" err="1"/>
              <a:t>Coffee</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192</a:t>
            </a:fld>
            <a:endParaRPr lang="en-US"/>
          </a:p>
        </p:txBody>
      </p:sp>
      <p:sp>
        <p:nvSpPr>
          <p:cNvPr id="5" name="TextBox 4"/>
          <p:cNvSpPr txBox="1"/>
          <p:nvPr/>
        </p:nvSpPr>
        <p:spPr>
          <a:xfrm>
            <a:off x="152400" y="6550223"/>
            <a:ext cx="2059716" cy="307777"/>
          </a:xfrm>
          <a:prstGeom prst="rect">
            <a:avLst/>
          </a:prstGeom>
          <a:noFill/>
        </p:spPr>
        <p:txBody>
          <a:bodyPr wrap="none" rtlCol="0">
            <a:spAutoFit/>
          </a:bodyPr>
          <a:lstStyle/>
          <a:p>
            <a:r>
              <a:rPr lang="en-US" sz="1400" dirty="0"/>
              <a:t>http://</a:t>
            </a:r>
            <a:r>
              <a:rPr lang="en-US" sz="1400" dirty="0" err="1"/>
              <a:t>www.tcoffee.org</a:t>
            </a:r>
            <a:r>
              <a:rPr lang="en-US" sz="1400" dirty="0"/>
              <a:t>/</a:t>
            </a:r>
            <a:endParaRPr lang="es-ES_tradnl" sz="1400" dirty="0"/>
          </a:p>
        </p:txBody>
      </p:sp>
      <p:pic>
        <p:nvPicPr>
          <p:cNvPr id="8" name="Picture 3"/>
          <p:cNvPicPr>
            <a:picLocks noGrp="1" noChangeAspect="1"/>
          </p:cNvPicPr>
          <p:nvPr>
            <p:ph sz="quarter" idx="1"/>
          </p:nvPr>
        </p:nvPicPr>
        <p:blipFill>
          <a:blip r:embed="rId2"/>
          <a:srcRect t="-20991" b="-20991"/>
          <a:stretch>
            <a:fillRect/>
          </a:stretch>
        </p:blipFill>
        <p:spPr bwMode="auto">
          <a:prstGeom prst="rect">
            <a:avLst/>
          </a:prstGeom>
          <a:noFill/>
          <a:ln w="9525">
            <a:noFill/>
            <a:miter lim="800000"/>
            <a:headEnd/>
            <a:tailEnd/>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Alineamiento basado en métodos de refinamiento iterativo</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193</a:t>
            </a:fld>
            <a:endParaRPr lang="en-US"/>
          </a:p>
        </p:txBody>
      </p:sp>
      <p:sp>
        <p:nvSpPr>
          <p:cNvPr id="7" name="Content Placeholder 6"/>
          <p:cNvSpPr>
            <a:spLocks noGrp="1"/>
          </p:cNvSpPr>
          <p:nvPr>
            <p:ph sz="quarter" idx="1"/>
          </p:nvPr>
        </p:nvSpPr>
        <p:spPr>
          <a:xfrm>
            <a:off x="457200" y="1600200"/>
            <a:ext cx="7467600" cy="4495800"/>
          </a:xfrm>
        </p:spPr>
        <p:txBody>
          <a:bodyPr>
            <a:normAutofit/>
          </a:bodyPr>
          <a:lstStyle/>
          <a:p>
            <a:r>
              <a:rPr lang="es-ES_tradnl" dirty="0"/>
              <a:t>Pasos:</a:t>
            </a:r>
          </a:p>
          <a:p>
            <a:pPr marL="822960" lvl="1" indent="-457200">
              <a:buFont typeface="+mj-lt"/>
              <a:buAutoNum type="arabicPeriod"/>
            </a:pPr>
            <a:r>
              <a:rPr lang="es-ES_tradnl" dirty="0"/>
              <a:t>Realizar un alineamientos con, por ejemplo, </a:t>
            </a:r>
            <a:r>
              <a:rPr lang="es-ES_tradnl" dirty="0" err="1"/>
              <a:t>Clustal</a:t>
            </a:r>
            <a:r>
              <a:rPr lang="es-ES_tradnl" dirty="0"/>
              <a:t>.</a:t>
            </a:r>
          </a:p>
          <a:p>
            <a:pPr marL="822960" lvl="1" indent="-457200">
              <a:buFont typeface="+mj-lt"/>
              <a:buAutoNum type="arabicPeriod"/>
            </a:pPr>
            <a:r>
              <a:rPr lang="es-ES_tradnl" dirty="0"/>
              <a:t>Tomar una de las secuencias del alineamiento (o un grupo de ellas) y realinearlas al alineamiento (perfil) con las secuencias restantes.</a:t>
            </a:r>
          </a:p>
          <a:p>
            <a:pPr marL="822960" lvl="1" indent="-457200">
              <a:buFont typeface="+mj-lt"/>
              <a:buAutoNum type="arabicPeriod"/>
            </a:pPr>
            <a:r>
              <a:rPr lang="es-ES_tradnl" dirty="0"/>
              <a:t>Si se está usando un sistema puntaje adecuado, este procedimiento o incrementa el puntaje del alineamiento o resulta en el mismo puntaje.</a:t>
            </a:r>
          </a:p>
          <a:p>
            <a:pPr marL="822960" lvl="1" indent="-457200">
              <a:buFont typeface="+mj-lt"/>
              <a:buAutoNum type="arabicPeriod"/>
            </a:pPr>
            <a:r>
              <a:rPr lang="es-ES_tradnl" dirty="0"/>
              <a:t>Repetir el paso 2 hasta que el alineamiento no cambie (convergencia).</a:t>
            </a:r>
          </a:p>
        </p:txBody>
      </p:sp>
      <p:sp>
        <p:nvSpPr>
          <p:cNvPr id="10" name="TextBox 9"/>
          <p:cNvSpPr txBox="1"/>
          <p:nvPr/>
        </p:nvSpPr>
        <p:spPr>
          <a:xfrm>
            <a:off x="685800" y="5772834"/>
            <a:ext cx="7462912" cy="646331"/>
          </a:xfrm>
          <a:prstGeom prst="rect">
            <a:avLst/>
          </a:prstGeom>
          <a:noFill/>
        </p:spPr>
        <p:txBody>
          <a:bodyPr wrap="square" rtlCol="0">
            <a:spAutoFit/>
          </a:bodyPr>
          <a:lstStyle/>
          <a:p>
            <a:r>
              <a:rPr lang="es-ES_tradnl" dirty="0"/>
              <a:t>Los programas mas conocidos que implementan esta estrategia son </a:t>
            </a:r>
            <a:r>
              <a:rPr lang="es-ES_tradnl" cap="small" dirty="0" err="1"/>
              <a:t>Muscle</a:t>
            </a:r>
            <a:r>
              <a:rPr lang="es-ES_tradnl" cap="small" dirty="0"/>
              <a:t> </a:t>
            </a:r>
            <a:r>
              <a:rPr lang="es-ES_tradnl" dirty="0"/>
              <a:t>y </a:t>
            </a:r>
            <a:r>
              <a:rPr lang="es-ES_tradnl" b="1" cap="small" dirty="0" err="1">
                <a:solidFill>
                  <a:srgbClr val="FF0000"/>
                </a:solidFill>
              </a:rPr>
              <a:t>Mafft</a:t>
            </a:r>
            <a:endParaRPr lang="es-ES_tradnl" b="1" cap="small"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P spid="10"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¿Dónde?</a:t>
            </a:r>
          </a:p>
        </p:txBody>
      </p:sp>
      <p:sp>
        <p:nvSpPr>
          <p:cNvPr id="4" name="Slide Number Placeholder 3"/>
          <p:cNvSpPr>
            <a:spLocks noGrp="1"/>
          </p:cNvSpPr>
          <p:nvPr>
            <p:ph type="sldNum" sz="quarter" idx="15"/>
          </p:nvPr>
        </p:nvSpPr>
        <p:spPr/>
        <p:txBody>
          <a:bodyPr/>
          <a:lstStyle/>
          <a:p>
            <a:fld id="{F9B76065-02A8-2140-ABFF-467A450FC727}" type="slidenum">
              <a:rPr lang="en-US" smtClean="0"/>
              <a:pPr/>
              <a:t>194</a:t>
            </a:fld>
            <a:endParaRPr lang="en-US"/>
          </a:p>
        </p:txBody>
      </p:sp>
      <p:pic>
        <p:nvPicPr>
          <p:cNvPr id="5" name="Picture 2"/>
          <p:cNvPicPr>
            <a:picLocks noGrp="1" noChangeAspect="1" noChangeArrowheads="1"/>
          </p:cNvPicPr>
          <p:nvPr>
            <p:ph sz="quarter" idx="1"/>
          </p:nvPr>
        </p:nvPicPr>
        <p:blipFill>
          <a:blip r:embed="rId2"/>
          <a:srcRect l="-12058" r="-12058"/>
          <a:stretch>
            <a:fillRect/>
          </a:stretch>
        </p:blipFill>
        <p:spPr bwMode="auto">
          <a:prstGeom prst="rect">
            <a:avLst/>
          </a:prstGeom>
          <a:noFill/>
          <a:ln w="9525">
            <a:noFill/>
            <a:miter lim="800000"/>
            <a:headEnd/>
            <a:tailEnd/>
          </a:ln>
          <a:effec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¿Qué programa usar?</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195</a:t>
            </a:fld>
            <a:endParaRPr lang="en-US"/>
          </a:p>
        </p:txBody>
      </p:sp>
      <p:sp>
        <p:nvSpPr>
          <p:cNvPr id="7" name="Content Placeholder 6"/>
          <p:cNvSpPr>
            <a:spLocks noGrp="1"/>
          </p:cNvSpPr>
          <p:nvPr>
            <p:ph sz="quarter" idx="1"/>
          </p:nvPr>
        </p:nvSpPr>
        <p:spPr>
          <a:xfrm>
            <a:off x="457200" y="2209800"/>
            <a:ext cx="7467600" cy="3048000"/>
          </a:xfrm>
        </p:spPr>
        <p:txBody>
          <a:bodyPr>
            <a:normAutofit/>
          </a:bodyPr>
          <a:lstStyle/>
          <a:p>
            <a:r>
              <a:rPr lang="es-ES_tradnl" dirty="0"/>
              <a:t>Depende del número de secuencias a alinear: si son muchas (miles?) la única opción viable puede que solo sea usar alineamiento progresivo.</a:t>
            </a:r>
          </a:p>
          <a:p>
            <a:r>
              <a:rPr lang="es-ES_tradnl" dirty="0"/>
              <a:t>En muchas ocasiones podemos intentar varios de ellos y llegar a una especie de consenso (tal vez usando T-COFFEE)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P spid="7" grpId="1" build="p" bldLvl="2"/>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¿Qué programa usar?</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196</a:t>
            </a:fld>
            <a:endParaRPr lang="en-US"/>
          </a:p>
        </p:txBody>
      </p:sp>
      <p:pic>
        <p:nvPicPr>
          <p:cNvPr id="8" name="Content Placeholder 7" descr="MSAHowToChoose.png"/>
          <p:cNvPicPr>
            <a:picLocks noGrp="1" noChangeAspect="1"/>
          </p:cNvPicPr>
          <p:nvPr>
            <p:ph sz="quarter" idx="1"/>
          </p:nvPr>
        </p:nvPicPr>
        <p:blipFill>
          <a:blip r:embed="rId2"/>
          <a:srcRect l="-19934" r="-19934"/>
          <a:stretch>
            <a:fillRect/>
          </a:stretch>
        </p:blipFill>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Interpretando el alineamiento</a:t>
            </a:r>
          </a:p>
        </p:txBody>
      </p:sp>
      <p:sp>
        <p:nvSpPr>
          <p:cNvPr id="3" name="Content Placeholder 2"/>
          <p:cNvSpPr>
            <a:spLocks noGrp="1"/>
          </p:cNvSpPr>
          <p:nvPr>
            <p:ph sz="quarter" idx="1"/>
          </p:nvPr>
        </p:nvSpPr>
        <p:spPr/>
        <p:txBody>
          <a:bodyPr/>
          <a:lstStyle/>
          <a:p>
            <a:pPr marL="342900" lvl="0" indent="-342900" fontAlgn="base">
              <a:spcBef>
                <a:spcPct val="20000"/>
              </a:spcBef>
              <a:spcAft>
                <a:spcPct val="0"/>
              </a:spcAft>
              <a:buClrTx/>
              <a:buSzTx/>
              <a:buFontTx/>
              <a:buChar char="•"/>
              <a:defRPr/>
            </a:pPr>
            <a:r>
              <a:rPr lang="en-US" kern="0" dirty="0" err="1">
                <a:latin typeface="Century Schoolbook"/>
                <a:ea typeface="ＭＳ Ｐゴシック" charset="-128"/>
                <a:cs typeface="Century Schoolbook"/>
              </a:rPr>
              <a:t>Asumiendo</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que</a:t>
            </a:r>
            <a:r>
              <a:rPr lang="en-US" kern="0" dirty="0">
                <a:latin typeface="Century Schoolbook"/>
                <a:ea typeface="ＭＳ Ｐゴシック" charset="-128"/>
                <a:cs typeface="Century Schoolbook"/>
              </a:rPr>
              <a:t> el </a:t>
            </a:r>
            <a:r>
              <a:rPr lang="en-US" kern="0" dirty="0" err="1">
                <a:latin typeface="Century Schoolbook"/>
                <a:ea typeface="ＭＳ Ｐゴシック" charset="-128"/>
                <a:cs typeface="Century Schoolbook"/>
              </a:rPr>
              <a:t>alineamiento</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es</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correcto</a:t>
            </a:r>
            <a:r>
              <a:rPr lang="en-US" kern="0" dirty="0">
                <a:latin typeface="Century Schoolbook"/>
                <a:ea typeface="ＭＳ Ｐゴシック" charset="-128"/>
                <a:cs typeface="Century Schoolbook"/>
              </a:rPr>
              <a:t>, lo </a:t>
            </a:r>
            <a:r>
              <a:rPr lang="en-US" kern="0" dirty="0" err="1">
                <a:latin typeface="Century Schoolbook"/>
                <a:ea typeface="ＭＳ Ｐゴシック" charset="-128"/>
                <a:cs typeface="Century Schoolbook"/>
              </a:rPr>
              <a:t>que</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podemos</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inferir</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sobre</a:t>
            </a:r>
            <a:r>
              <a:rPr lang="en-US" kern="0" dirty="0">
                <a:latin typeface="Century Schoolbook"/>
                <a:ea typeface="ＭＳ Ｐゴシック" charset="-128"/>
                <a:cs typeface="Century Schoolbook"/>
              </a:rPr>
              <a:t> la </a:t>
            </a:r>
            <a:r>
              <a:rPr lang="en-US" kern="0" dirty="0" err="1">
                <a:latin typeface="Century Schoolbook"/>
                <a:ea typeface="ＭＳ Ｐゴシック" charset="-128"/>
                <a:cs typeface="Century Schoolbook"/>
              </a:rPr>
              <a:t>estructura</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secundaria</a:t>
            </a:r>
            <a:r>
              <a:rPr lang="en-US" kern="0" dirty="0">
                <a:latin typeface="Century Schoolbook"/>
                <a:ea typeface="ＭＳ Ｐゴシック" charset="-128"/>
                <a:cs typeface="Century Schoolbook"/>
              </a:rPr>
              <a:t> de la </a:t>
            </a:r>
            <a:r>
              <a:rPr lang="en-US" kern="0" dirty="0" err="1">
                <a:latin typeface="Century Schoolbook"/>
                <a:ea typeface="ＭＳ Ｐゴシック" charset="-128"/>
                <a:cs typeface="Century Schoolbook"/>
              </a:rPr>
              <a:t>familia</a:t>
            </a:r>
            <a:r>
              <a:rPr lang="en-US" kern="0" dirty="0">
                <a:latin typeface="Century Schoolbook"/>
                <a:ea typeface="ＭＳ Ｐゴシック" charset="-128"/>
                <a:cs typeface="Century Schoolbook"/>
              </a:rPr>
              <a:t> de </a:t>
            </a:r>
            <a:r>
              <a:rPr lang="en-US" kern="0" dirty="0" err="1">
                <a:latin typeface="Century Schoolbook"/>
                <a:ea typeface="ＭＳ Ｐゴシック" charset="-128"/>
                <a:cs typeface="Century Schoolbook"/>
              </a:rPr>
              <a:t>proteínas</a:t>
            </a:r>
            <a:r>
              <a:rPr lang="en-US" kern="0" dirty="0">
                <a:latin typeface="Century Schoolbook"/>
                <a:ea typeface="ＭＳ Ｐゴシック" charset="-128"/>
                <a:cs typeface="Century Schoolbook"/>
              </a:rPr>
              <a:t>: </a:t>
            </a:r>
          </a:p>
          <a:p>
            <a:pPr marL="742950" lvl="1" indent="-285750" fontAlgn="base">
              <a:spcAft>
                <a:spcPct val="0"/>
              </a:spcAft>
              <a:buClrTx/>
              <a:buSzTx/>
              <a:buFontTx/>
              <a:buChar char="–"/>
              <a:defRPr/>
            </a:pPr>
            <a:r>
              <a:rPr lang="en-US" sz="2000" kern="0" dirty="0">
                <a:latin typeface="Century Schoolbook"/>
                <a:ea typeface="ＭＳ Ｐゴシック" pitchFamily="34" charset="-128"/>
                <a:cs typeface="Century Schoolbook"/>
              </a:rPr>
              <a:t>Las </a:t>
            </a:r>
            <a:r>
              <a:rPr lang="en-US" sz="2000" kern="0" dirty="0" err="1">
                <a:latin typeface="Century Schoolbook"/>
                <a:ea typeface="ＭＳ Ｐゴシック" pitchFamily="34" charset="-128"/>
                <a:cs typeface="Century Schoolbook"/>
              </a:rPr>
              <a:t>posiciones</a:t>
            </a:r>
            <a:r>
              <a:rPr lang="en-US" sz="2000" kern="0" dirty="0">
                <a:latin typeface="Century Schoolbook"/>
                <a:ea typeface="ＭＳ Ｐゴシック" pitchFamily="34" charset="-128"/>
                <a:cs typeface="Century Schoolbook"/>
              </a:rPr>
              <a:t> de </a:t>
            </a:r>
            <a:r>
              <a:rPr lang="en-US" sz="2000" kern="0" dirty="0" err="1">
                <a:latin typeface="Century Schoolbook"/>
                <a:ea typeface="ＭＳ Ｐゴシック" pitchFamily="34" charset="-128"/>
                <a:cs typeface="Century Schoolbook"/>
              </a:rPr>
              <a:t>inserciones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y</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deleciones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sugieren</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regiones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donde</a:t>
            </a:r>
            <a:r>
              <a:rPr lang="en-US" sz="2000" kern="0" dirty="0">
                <a:latin typeface="Century Schoolbook"/>
                <a:ea typeface="ＭＳ Ｐゴシック" pitchFamily="34" charset="-128"/>
                <a:cs typeface="Century Schoolbook"/>
              </a:rPr>
              <a:t> hay loops de </a:t>
            </a:r>
            <a:r>
              <a:rPr lang="en-US" sz="2000" kern="0" dirty="0" err="1">
                <a:latin typeface="Century Schoolbook"/>
                <a:ea typeface="ＭＳ Ｐゴシック" pitchFamily="34" charset="-128"/>
                <a:cs typeface="Century Schoolbook"/>
              </a:rPr>
              <a:t>superficie</a:t>
            </a:r>
            <a:r>
              <a:rPr lang="en-US" sz="2000" kern="0" dirty="0">
                <a:latin typeface="Century Schoolbook"/>
                <a:ea typeface="ＭＳ Ｐゴシック" pitchFamily="34" charset="-128"/>
                <a:cs typeface="Century Schoolbook"/>
              </a:rPr>
              <a:t> </a:t>
            </a:r>
          </a:p>
          <a:p>
            <a:pPr marL="742950" lvl="1" indent="-285750" fontAlgn="base">
              <a:spcAft>
                <a:spcPct val="0"/>
              </a:spcAft>
              <a:buClrTx/>
              <a:buSzTx/>
              <a:buFontTx/>
              <a:buChar char="–"/>
              <a:defRPr/>
            </a:pPr>
            <a:r>
              <a:rPr lang="en-US" sz="2000" kern="0" dirty="0" err="1">
                <a:latin typeface="Century Schoolbook"/>
                <a:ea typeface="ＭＳ Ｐゴシック" pitchFamily="34" charset="-128"/>
                <a:cs typeface="Century Schoolbook"/>
              </a:rPr>
              <a:t>Glicinas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y</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prolinas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conservadas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sugieren</a:t>
            </a:r>
            <a:r>
              <a:rPr lang="en-US" sz="2000" kern="0" dirty="0">
                <a:latin typeface="Century Schoolbook"/>
                <a:ea typeface="ＭＳ Ｐゴシック" pitchFamily="34" charset="-128"/>
                <a:cs typeface="Century Schoolbook"/>
              </a:rPr>
              <a:t> un </a:t>
            </a:r>
            <a:r>
              <a:rPr lang="en-US" sz="2000" kern="0" dirty="0" err="1">
                <a:latin typeface="Century Schoolbook"/>
                <a:ea typeface="ＭＳ Ｐゴシック" pitchFamily="34" charset="-128"/>
                <a:cs typeface="Century Schoolbook"/>
              </a:rPr>
              <a:t>b</a:t>
            </a:r>
            <a:r>
              <a:rPr lang="en-US" sz="2000" kern="0" dirty="0">
                <a:latin typeface="Century Schoolbook"/>
                <a:ea typeface="ＭＳ Ｐゴシック" pitchFamily="34" charset="-128"/>
                <a:cs typeface="Century Schoolbook"/>
              </a:rPr>
              <a:t>- turn. </a:t>
            </a:r>
          </a:p>
          <a:p>
            <a:pPr marL="742950" lvl="1" indent="-285750" fontAlgn="base">
              <a:spcAft>
                <a:spcPct val="0"/>
              </a:spcAft>
              <a:buClrTx/>
              <a:buSzTx/>
              <a:buFontTx/>
              <a:buChar char="–"/>
              <a:defRPr/>
            </a:pPr>
            <a:r>
              <a:rPr lang="en-US" sz="2000" kern="0" dirty="0" err="1">
                <a:latin typeface="Century Schoolbook"/>
                <a:ea typeface="ＭＳ Ｐゴシック" pitchFamily="34" charset="-128"/>
                <a:cs typeface="Century Schoolbook"/>
              </a:rPr>
              <a:t>Residuos</a:t>
            </a:r>
            <a:r>
              <a:rPr lang="en-US" sz="2000" kern="0" dirty="0">
                <a:latin typeface="Century Schoolbook"/>
                <a:ea typeface="ＭＳ Ｐゴシック" pitchFamily="34" charset="-128"/>
                <a:cs typeface="Century Schoolbook"/>
              </a:rPr>
              <a:t> con </a:t>
            </a:r>
            <a:r>
              <a:rPr lang="en-US" sz="2000" kern="0" dirty="0" err="1">
                <a:latin typeface="Century Schoolbook"/>
                <a:ea typeface="ＭＳ Ｐゴシック" pitchFamily="34" charset="-128"/>
                <a:cs typeface="Century Schoolbook"/>
              </a:rPr>
              <a:t>propiedades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hidrofóbicas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conservados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separados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por</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residuos</a:t>
            </a:r>
            <a:r>
              <a:rPr lang="en-US" sz="2000" kern="0" dirty="0">
                <a:latin typeface="Century Schoolbook"/>
                <a:ea typeface="ＭＳ Ｐゴシック" pitchFamily="34" charset="-128"/>
                <a:cs typeface="Century Schoolbook"/>
              </a:rPr>
              <a:t> no </a:t>
            </a:r>
            <a:r>
              <a:rPr lang="en-US" sz="2000" kern="0" dirty="0" err="1">
                <a:latin typeface="Century Schoolbook"/>
                <a:ea typeface="ＭＳ Ｐゴシック" pitchFamily="34" charset="-128"/>
                <a:cs typeface="Century Schoolbook"/>
              </a:rPr>
              <a:t>conservados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o</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hidrofílicos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sugieren</a:t>
            </a:r>
            <a:r>
              <a:rPr lang="en-US" sz="2000" kern="0" dirty="0">
                <a:latin typeface="Century Schoolbook"/>
                <a:ea typeface="ＭＳ Ｐゴシック" pitchFamily="34" charset="-128"/>
                <a:cs typeface="Century Schoolbook"/>
              </a:rPr>
              <a:t> un </a:t>
            </a:r>
            <a:r>
              <a:rPr lang="en-US" sz="2000" kern="0" dirty="0" err="1">
                <a:latin typeface="Century Schoolbook"/>
                <a:ea typeface="ＭＳ Ｐゴシック" pitchFamily="34" charset="-128"/>
                <a:cs typeface="Century Schoolbook"/>
              </a:rPr>
              <a:t>b</a:t>
            </a:r>
            <a:r>
              <a:rPr lang="en-US" sz="2000" kern="0" dirty="0">
                <a:latin typeface="Century Schoolbook"/>
                <a:ea typeface="ＭＳ Ｐゴシック" pitchFamily="34" charset="-128"/>
                <a:cs typeface="Century Schoolbook"/>
              </a:rPr>
              <a:t> strand. </a:t>
            </a:r>
          </a:p>
          <a:p>
            <a:pPr marL="742950" lvl="1" indent="-285750" fontAlgn="base">
              <a:spcAft>
                <a:spcPct val="0"/>
              </a:spcAft>
              <a:buClrTx/>
              <a:buSzTx/>
              <a:buFontTx/>
              <a:buChar char="–"/>
              <a:defRPr/>
            </a:pPr>
            <a:r>
              <a:rPr lang="en-US" sz="2000" kern="0" dirty="0">
                <a:latin typeface="Century Schoolbook"/>
                <a:ea typeface="ＭＳ Ｐゴシック" pitchFamily="34" charset="-128"/>
                <a:cs typeface="Century Schoolbook"/>
              </a:rPr>
              <a:t>Pares de </a:t>
            </a:r>
            <a:r>
              <a:rPr lang="en-US" sz="2000" kern="0" dirty="0" err="1">
                <a:latin typeface="Century Schoolbook"/>
                <a:ea typeface="ＭＳ Ｐゴシック" pitchFamily="34" charset="-128"/>
                <a:cs typeface="Century Schoolbook"/>
              </a:rPr>
              <a:t>aa</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conservados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hidrofóbicos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separados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por</a:t>
            </a:r>
            <a:r>
              <a:rPr lang="en-US" sz="2000" kern="0" dirty="0">
                <a:latin typeface="Century Schoolbook"/>
                <a:ea typeface="ＭＳ Ｐゴシック" pitchFamily="34" charset="-128"/>
                <a:cs typeface="Century Schoolbook"/>
              </a:rPr>
              <a:t> pares de </a:t>
            </a:r>
            <a:r>
              <a:rPr lang="en-US" sz="2000" kern="0" dirty="0" err="1">
                <a:latin typeface="Century Schoolbook"/>
                <a:ea typeface="ＭＳ Ｐゴシック" pitchFamily="34" charset="-128"/>
                <a:cs typeface="Century Schoolbook"/>
              </a:rPr>
              <a:t>residuos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hidrofílicos</a:t>
            </a:r>
            <a:r>
              <a:rPr lang="en-US" sz="2000" kern="0" dirty="0">
                <a:latin typeface="Century Schoolbook"/>
                <a:ea typeface="ＭＳ Ｐゴシック" pitchFamily="34" charset="-128"/>
                <a:cs typeface="Century Schoolbook"/>
              </a:rPr>
              <a:t> no </a:t>
            </a:r>
            <a:r>
              <a:rPr lang="en-US" sz="2000" kern="0" dirty="0" err="1">
                <a:latin typeface="Century Schoolbook"/>
                <a:ea typeface="ＭＳ Ｐゴシック" pitchFamily="34" charset="-128"/>
                <a:cs typeface="Century Schoolbook"/>
              </a:rPr>
              <a:t>conservados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sugieren</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una</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hélice</a:t>
            </a:r>
            <a:r>
              <a:rPr lang="en-US" sz="2000" kern="0" dirty="0">
                <a:latin typeface="Century Schoolbook"/>
                <a:ea typeface="ＭＳ Ｐゴシック" pitchFamily="34" charset="-128"/>
                <a:cs typeface="Century Schoolbook"/>
              </a:rPr>
              <a:t> a-</a:t>
            </a:r>
          </a:p>
          <a:p>
            <a:endParaRPr lang="es-ES_tradnl" dirty="0">
              <a:latin typeface="Century Schoolbook"/>
              <a:cs typeface="Century Schoolbook"/>
            </a:endParaRPr>
          </a:p>
        </p:txBody>
      </p:sp>
      <p:sp>
        <p:nvSpPr>
          <p:cNvPr id="4" name="Slide Number Placeholder 3"/>
          <p:cNvSpPr>
            <a:spLocks noGrp="1"/>
          </p:cNvSpPr>
          <p:nvPr>
            <p:ph type="sldNum" sz="quarter" idx="15"/>
          </p:nvPr>
        </p:nvSpPr>
        <p:spPr/>
        <p:txBody>
          <a:bodyPr/>
          <a:lstStyle/>
          <a:p>
            <a:fld id="{F9B76065-02A8-2140-ABFF-467A450FC727}" type="slidenum">
              <a:rPr lang="en-US" smtClean="0"/>
              <a:pPr/>
              <a:t>197</a:t>
            </a:fld>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Problemas con los alineamientos en general</a:t>
            </a:r>
          </a:p>
        </p:txBody>
      </p:sp>
      <p:sp>
        <p:nvSpPr>
          <p:cNvPr id="3" name="Content Placeholder 2"/>
          <p:cNvSpPr>
            <a:spLocks noGrp="1"/>
          </p:cNvSpPr>
          <p:nvPr>
            <p:ph sz="quarter" idx="1"/>
          </p:nvPr>
        </p:nvSpPr>
        <p:spPr>
          <a:xfrm>
            <a:off x="457200" y="1600200"/>
            <a:ext cx="7467600" cy="679515"/>
          </a:xfrm>
        </p:spPr>
        <p:txBody>
          <a:bodyPr>
            <a:normAutofit/>
          </a:bodyPr>
          <a:lstStyle/>
          <a:p>
            <a:pPr>
              <a:buNone/>
            </a:pPr>
            <a:r>
              <a:rPr lang="es-ES_tradnl" sz="3100" dirty="0"/>
              <a:t>Repeticiones</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198</a:t>
            </a:fld>
            <a:endParaRPr lang="en-US"/>
          </a:p>
        </p:txBody>
      </p:sp>
      <p:grpSp>
        <p:nvGrpSpPr>
          <p:cNvPr id="4" name="Group 14"/>
          <p:cNvGrpSpPr/>
          <p:nvPr/>
        </p:nvGrpSpPr>
        <p:grpSpPr>
          <a:xfrm>
            <a:off x="1295400" y="3429000"/>
            <a:ext cx="5105400" cy="304800"/>
            <a:chOff x="1295400" y="3276600"/>
            <a:chExt cx="5105400" cy="304800"/>
          </a:xfrm>
        </p:grpSpPr>
        <p:sp>
          <p:nvSpPr>
            <p:cNvPr id="7" name="Rectangle 6"/>
            <p:cNvSpPr/>
            <p:nvPr/>
          </p:nvSpPr>
          <p:spPr>
            <a:xfrm>
              <a:off x="1295400" y="3276600"/>
              <a:ext cx="5105400" cy="3048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_tradnl"/>
            </a:p>
          </p:txBody>
        </p:sp>
        <p:sp>
          <p:nvSpPr>
            <p:cNvPr id="9" name="Rectangle 8"/>
            <p:cNvSpPr/>
            <p:nvPr/>
          </p:nvSpPr>
          <p:spPr>
            <a:xfrm>
              <a:off x="2705100" y="3276600"/>
              <a:ext cx="1447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grpSp>
      <p:grpSp>
        <p:nvGrpSpPr>
          <p:cNvPr id="10" name="Group 13"/>
          <p:cNvGrpSpPr/>
          <p:nvPr/>
        </p:nvGrpSpPr>
        <p:grpSpPr>
          <a:xfrm>
            <a:off x="1295400" y="2667000"/>
            <a:ext cx="6096000" cy="304800"/>
            <a:chOff x="1295400" y="2667000"/>
            <a:chExt cx="6096000" cy="304800"/>
          </a:xfrm>
        </p:grpSpPr>
        <p:sp>
          <p:nvSpPr>
            <p:cNvPr id="11" name="Rectangle 10"/>
            <p:cNvSpPr/>
            <p:nvPr/>
          </p:nvSpPr>
          <p:spPr>
            <a:xfrm>
              <a:off x="1295400" y="2667000"/>
              <a:ext cx="60960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Rectangle 11"/>
            <p:cNvSpPr/>
            <p:nvPr/>
          </p:nvSpPr>
          <p:spPr>
            <a:xfrm>
              <a:off x="1981200" y="2667000"/>
              <a:ext cx="1447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sp>
          <p:nvSpPr>
            <p:cNvPr id="13" name="Rectangle 12"/>
            <p:cNvSpPr/>
            <p:nvPr/>
          </p:nvSpPr>
          <p:spPr>
            <a:xfrm>
              <a:off x="3962400" y="2667000"/>
              <a:ext cx="1447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grpSp>
      <p:cxnSp>
        <p:nvCxnSpPr>
          <p:cNvPr id="17" name="Straight Arrow Connector 16"/>
          <p:cNvCxnSpPr>
            <a:stCxn id="9" idx="0"/>
            <a:endCxn id="12" idx="2"/>
          </p:cNvCxnSpPr>
          <p:nvPr/>
        </p:nvCxnSpPr>
        <p:spPr>
          <a:xfrm rot="16200000" flipV="1">
            <a:off x="2838450" y="2838450"/>
            <a:ext cx="457200" cy="723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9" idx="0"/>
            <a:endCxn id="13" idx="2"/>
          </p:cNvCxnSpPr>
          <p:nvPr/>
        </p:nvCxnSpPr>
        <p:spPr>
          <a:xfrm rot="5400000" flipH="1" flipV="1">
            <a:off x="3829050" y="2571750"/>
            <a:ext cx="457200" cy="1257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4" name="Group 22"/>
          <p:cNvGrpSpPr/>
          <p:nvPr/>
        </p:nvGrpSpPr>
        <p:grpSpPr>
          <a:xfrm>
            <a:off x="3048000" y="2301895"/>
            <a:ext cx="838200" cy="1526130"/>
            <a:chOff x="3048000" y="2301895"/>
            <a:chExt cx="838200" cy="1526130"/>
          </a:xfrm>
        </p:grpSpPr>
        <p:sp>
          <p:nvSpPr>
            <p:cNvPr id="22" name="TextBox 21"/>
            <p:cNvSpPr txBox="1"/>
            <p:nvPr/>
          </p:nvSpPr>
          <p:spPr>
            <a:xfrm>
              <a:off x="3111629" y="2301895"/>
              <a:ext cx="774571" cy="1508105"/>
            </a:xfrm>
            <a:prstGeom prst="rect">
              <a:avLst/>
            </a:prstGeom>
            <a:noFill/>
          </p:spPr>
          <p:txBody>
            <a:bodyPr wrap="square" rtlCol="0">
              <a:spAutoFit/>
            </a:bodyPr>
            <a:lstStyle/>
            <a:p>
              <a:r>
                <a:rPr lang="es-ES_tradnl" sz="9200" b="1" dirty="0">
                  <a:solidFill>
                    <a:schemeClr val="bg1"/>
                  </a:solidFill>
                </a:rPr>
                <a:t>?</a:t>
              </a:r>
            </a:p>
          </p:txBody>
        </p:sp>
        <p:sp>
          <p:nvSpPr>
            <p:cNvPr id="21" name="TextBox 20"/>
            <p:cNvSpPr txBox="1"/>
            <p:nvPr/>
          </p:nvSpPr>
          <p:spPr>
            <a:xfrm>
              <a:off x="3048000" y="2319920"/>
              <a:ext cx="774571" cy="1508105"/>
            </a:xfrm>
            <a:prstGeom prst="rect">
              <a:avLst/>
            </a:prstGeom>
            <a:noFill/>
          </p:spPr>
          <p:txBody>
            <a:bodyPr wrap="square" rtlCol="0">
              <a:spAutoFit/>
            </a:bodyPr>
            <a:lstStyle/>
            <a:p>
              <a:r>
                <a:rPr lang="es-ES_tradnl" sz="9200" b="1" dirty="0"/>
                <a:t>?</a:t>
              </a:r>
            </a:p>
          </p:txBody>
        </p:sp>
      </p:grpSp>
      <p:sp>
        <p:nvSpPr>
          <p:cNvPr id="24" name="TextBox 23"/>
          <p:cNvSpPr txBox="1"/>
          <p:nvPr/>
        </p:nvSpPr>
        <p:spPr>
          <a:xfrm>
            <a:off x="457200" y="4039106"/>
            <a:ext cx="8077200" cy="1523494"/>
          </a:xfrm>
          <a:prstGeom prst="rect">
            <a:avLst/>
          </a:prstGeom>
          <a:noFill/>
        </p:spPr>
        <p:txBody>
          <a:bodyPr wrap="square" rtlCol="0">
            <a:spAutoFit/>
          </a:bodyPr>
          <a:lstStyle/>
          <a:p>
            <a:r>
              <a:rPr lang="es-ES_tradnl" sz="3100" dirty="0"/>
              <a:t>Difícil alinear secuencias de ADN, es preferible usar la secuencia correspondiente de amino ácidos (</a:t>
            </a:r>
            <a:r>
              <a:rPr lang="en-US" sz="1400" dirty="0"/>
              <a:t>PMID: 12824361</a:t>
            </a:r>
            <a:r>
              <a:rPr lang="es-ES_tradnl" sz="3100" dirty="0"/>
              <a:t>)</a:t>
            </a:r>
          </a:p>
        </p:txBody>
      </p:sp>
      <p:sp>
        <p:nvSpPr>
          <p:cNvPr id="25" name="TextBox 24"/>
          <p:cNvSpPr txBox="1"/>
          <p:nvPr/>
        </p:nvSpPr>
        <p:spPr>
          <a:xfrm>
            <a:off x="457200" y="5867400"/>
            <a:ext cx="7231379" cy="569387"/>
          </a:xfrm>
          <a:prstGeom prst="rect">
            <a:avLst/>
          </a:prstGeom>
          <a:noFill/>
        </p:spPr>
        <p:txBody>
          <a:bodyPr wrap="none" rtlCol="0">
            <a:spAutoFit/>
          </a:bodyPr>
          <a:lstStyle/>
          <a:p>
            <a:r>
              <a:rPr lang="es-ES_tradnl" sz="3100" dirty="0"/>
              <a:t>Regiones ambiguas en el alineamiento</a:t>
            </a:r>
          </a:p>
        </p:txBody>
      </p:sp>
      <p:sp>
        <p:nvSpPr>
          <p:cNvPr id="20" name="Rectangle 19"/>
          <p:cNvSpPr/>
          <p:nvPr/>
        </p:nvSpPr>
        <p:spPr>
          <a:xfrm>
            <a:off x="3579330" y="3244334"/>
            <a:ext cx="184666" cy="369332"/>
          </a:xfrm>
          <a:prstGeom prst="rect">
            <a:avLst/>
          </a:prstGeom>
        </p:spPr>
        <p:txBody>
          <a:bodyPr wrap="none">
            <a:spAutoFit/>
          </a:bodyPr>
          <a:lstStyle/>
          <a:p>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919A0D-9DC6-4A87-9140-247292021122}"/>
              </a:ext>
            </a:extLst>
          </p:cNvPr>
          <p:cNvSpPr>
            <a:spLocks noGrp="1"/>
          </p:cNvSpPr>
          <p:nvPr>
            <p:ph type="title"/>
          </p:nvPr>
        </p:nvSpPr>
        <p:spPr/>
        <p:txBody>
          <a:bodyPr/>
          <a:lstStyle/>
          <a:p>
            <a:r>
              <a:rPr lang="pt-BR" dirty="0" err="1"/>
              <a:t>Representing</a:t>
            </a:r>
            <a:r>
              <a:rPr lang="pt-BR" dirty="0"/>
              <a:t> </a:t>
            </a:r>
            <a:r>
              <a:rPr lang="pt-BR" dirty="0" err="1"/>
              <a:t>multiple</a:t>
            </a:r>
            <a:r>
              <a:rPr lang="pt-BR" dirty="0"/>
              <a:t> </a:t>
            </a:r>
            <a:r>
              <a:rPr lang="pt-BR" dirty="0" err="1"/>
              <a:t>sequence</a:t>
            </a:r>
            <a:r>
              <a:rPr lang="pt-BR" dirty="0"/>
              <a:t> </a:t>
            </a:r>
            <a:r>
              <a:rPr lang="pt-BR" dirty="0" err="1"/>
              <a:t>alignments</a:t>
            </a:r>
            <a:r>
              <a:rPr lang="pt-BR" dirty="0"/>
              <a:t> - </a:t>
            </a:r>
            <a:r>
              <a:rPr lang="pt-BR" dirty="0" err="1"/>
              <a:t>searching</a:t>
            </a:r>
            <a:endParaRPr lang="pt-BR" dirty="0"/>
          </a:p>
        </p:txBody>
      </p:sp>
      <p:sp>
        <p:nvSpPr>
          <p:cNvPr id="3" name="Espaço Reservado para Conteúdo 2">
            <a:extLst>
              <a:ext uri="{FF2B5EF4-FFF2-40B4-BE49-F238E27FC236}">
                <a16:creationId xmlns:a16="http://schemas.microsoft.com/office/drawing/2014/main" id="{E81D82F9-E456-4DDC-A20D-6C2DB16294C6}"/>
              </a:ext>
            </a:extLst>
          </p:cNvPr>
          <p:cNvSpPr>
            <a:spLocks noGrp="1"/>
          </p:cNvSpPr>
          <p:nvPr>
            <p:ph sz="quarter" idx="1"/>
          </p:nvPr>
        </p:nvSpPr>
        <p:spPr>
          <a:xfrm>
            <a:off x="457200" y="1600200"/>
            <a:ext cx="7467600" cy="4873752"/>
          </a:xfrm>
        </p:spPr>
        <p:txBody>
          <a:bodyPr/>
          <a:lstStyle/>
          <a:p>
            <a:pPr marL="0" indent="0">
              <a:buNone/>
            </a:pPr>
            <a:r>
              <a:rPr lang="pt-BR" dirty="0"/>
              <a:t>Consensus </a:t>
            </a:r>
            <a:r>
              <a:rPr lang="pt-BR" dirty="0" err="1"/>
              <a:t>sequences</a:t>
            </a:r>
            <a:endParaRPr lang="pt-BR" dirty="0"/>
          </a:p>
          <a:p>
            <a:pPr marL="0" indent="0">
              <a:buNone/>
            </a:pPr>
            <a:endParaRPr lang="pt-BR" dirty="0"/>
          </a:p>
          <a:p>
            <a:r>
              <a:rPr lang="en-US" dirty="0"/>
              <a:t>The consensus sequence method is the simplest method to build a model from a multiple sequence alignment. </a:t>
            </a:r>
          </a:p>
          <a:p>
            <a:r>
              <a:rPr lang="en-US" dirty="0"/>
              <a:t>The consensus sequence is built using the following rules: </a:t>
            </a:r>
          </a:p>
          <a:p>
            <a:pPr lvl="1"/>
            <a:r>
              <a:rPr lang="en-US" dirty="0"/>
              <a:t>Majority wins.</a:t>
            </a:r>
          </a:p>
          <a:p>
            <a:pPr lvl="1"/>
            <a:r>
              <a:rPr lang="en-US" dirty="0"/>
              <a:t>Skip too much variation. </a:t>
            </a:r>
            <a:endParaRPr lang="pt-BR" dirty="0"/>
          </a:p>
        </p:txBody>
      </p:sp>
      <p:sp>
        <p:nvSpPr>
          <p:cNvPr id="4" name="Espaço Reservado para Número de Slide 3">
            <a:extLst>
              <a:ext uri="{FF2B5EF4-FFF2-40B4-BE49-F238E27FC236}">
                <a16:creationId xmlns:a16="http://schemas.microsoft.com/office/drawing/2014/main" id="{24EB0051-A16F-4998-8379-E34DD2C7D584}"/>
              </a:ext>
            </a:extLst>
          </p:cNvPr>
          <p:cNvSpPr>
            <a:spLocks noGrp="1"/>
          </p:cNvSpPr>
          <p:nvPr>
            <p:ph type="sldNum" sz="quarter" idx="15"/>
          </p:nvPr>
        </p:nvSpPr>
        <p:spPr/>
        <p:txBody>
          <a:bodyPr/>
          <a:lstStyle/>
          <a:p>
            <a:fld id="{F9B76065-02A8-2140-ABFF-467A450FC727}" type="slidenum">
              <a:rPr lang="en-US" smtClean="0"/>
              <a:pPr/>
              <a:t>199</a:t>
            </a:fld>
            <a:endParaRPr lang="en-US"/>
          </a:p>
        </p:txBody>
      </p:sp>
      <p:sp>
        <p:nvSpPr>
          <p:cNvPr id="5" name="Retângulo 4">
            <a:extLst>
              <a:ext uri="{FF2B5EF4-FFF2-40B4-BE49-F238E27FC236}">
                <a16:creationId xmlns:a16="http://schemas.microsoft.com/office/drawing/2014/main" id="{A7C58AF6-2EDF-4B91-B166-97C5ACD795D2}"/>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215930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s-ES_tradnl" smtClean="0"/>
              <a:pPr/>
              <a:t>2</a:t>
            </a:fld>
            <a:endParaRPr lang="es-ES_tradnl"/>
          </a:p>
        </p:txBody>
      </p:sp>
      <p:sp>
        <p:nvSpPr>
          <p:cNvPr id="2" name="Title 1"/>
          <p:cNvSpPr>
            <a:spLocks noGrp="1"/>
          </p:cNvSpPr>
          <p:nvPr>
            <p:ph type="title"/>
          </p:nvPr>
        </p:nvSpPr>
        <p:spPr>
          <a:xfrm>
            <a:off x="457200" y="2216085"/>
            <a:ext cx="7467600" cy="1746315"/>
          </a:xfrm>
        </p:spPr>
        <p:txBody>
          <a:bodyPr>
            <a:noAutofit/>
          </a:bodyPr>
          <a:lstStyle/>
          <a:p>
            <a:r>
              <a:rPr lang="pt-BR" sz="6800" dirty="0"/>
              <a:t>Comparação de sequencias</a:t>
            </a:r>
          </a:p>
        </p:txBody>
      </p:sp>
      <p:sp>
        <p:nvSpPr>
          <p:cNvPr id="13" name="Rectangle 12"/>
          <p:cNvSpPr/>
          <p:nvPr/>
        </p:nvSpPr>
        <p:spPr>
          <a:xfrm>
            <a:off x="1600200" y="4429035"/>
            <a:ext cx="6934200" cy="738664"/>
          </a:xfrm>
          <a:prstGeom prst="rect">
            <a:avLst/>
          </a:prstGeom>
        </p:spPr>
        <p:txBody>
          <a:bodyPr wrap="square">
            <a:spAutoFit/>
          </a:bodyPr>
          <a:lstStyle/>
          <a:p>
            <a:r>
              <a:rPr lang="pt-BR" sz="2100" dirty="0"/>
              <a:t>Encontrar as regiões ou posições semelhantes num conjunto de sequencias.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Avaliando </a:t>
            </a:r>
            <a:r>
              <a:rPr lang="es-ES_tradnl" dirty="0" err="1"/>
              <a:t>similaridade</a:t>
            </a:r>
            <a:endParaRPr lang="es-ES_tradnl" dirty="0"/>
          </a:p>
        </p:txBody>
      </p:sp>
      <p:sp>
        <p:nvSpPr>
          <p:cNvPr id="8" name="Content Placeholder 7"/>
          <p:cNvSpPr>
            <a:spLocks noGrp="1"/>
          </p:cNvSpPr>
          <p:nvPr>
            <p:ph sz="quarter" idx="1"/>
          </p:nvPr>
        </p:nvSpPr>
        <p:spPr/>
        <p:txBody>
          <a:bodyPr>
            <a:normAutofit/>
          </a:bodyPr>
          <a:lstStyle/>
          <a:p>
            <a:r>
              <a:rPr lang="pt-BR" dirty="0"/>
              <a:t>Agora, pode inserir um novo caractere (“gap”), com o intuito de aumentar a similaridade entre as sequencias</a:t>
            </a:r>
          </a:p>
          <a:p>
            <a:pPr marL="342900" indent="-342900" algn="ctr">
              <a:spcBef>
                <a:spcPct val="20000"/>
              </a:spcBef>
              <a:buNone/>
            </a:pPr>
            <a:r>
              <a:rPr lang="pt-BR" sz="3700" b="1" dirty="0">
                <a:solidFill>
                  <a:schemeClr val="hlink"/>
                </a:solidFill>
                <a:latin typeface="Courier"/>
                <a:cs typeface="Courier"/>
              </a:rPr>
              <a:t>ACTAGTC_</a:t>
            </a:r>
          </a:p>
          <a:p>
            <a:pPr marL="342900" indent="-342900" algn="ctr">
              <a:spcBef>
                <a:spcPct val="20000"/>
              </a:spcBef>
              <a:buNone/>
            </a:pPr>
            <a:r>
              <a:rPr lang="pt-BR" sz="3700" b="1" dirty="0">
                <a:solidFill>
                  <a:schemeClr val="hlink"/>
                </a:solidFill>
                <a:latin typeface="Courier"/>
                <a:cs typeface="Courier"/>
              </a:rPr>
              <a:t>AC_AGTCT</a:t>
            </a:r>
          </a:p>
          <a:p>
            <a:pPr marL="342900" indent="-342900" algn="just">
              <a:spcBef>
                <a:spcPct val="20000"/>
              </a:spcBef>
              <a:buNone/>
            </a:pPr>
            <a:r>
              <a:rPr lang="pt-BR" dirty="0">
                <a:solidFill>
                  <a:srgbClr val="000000"/>
                </a:solidFill>
                <a:cs typeface="Courier"/>
              </a:rPr>
              <a:t>A inserção do gap consiste numa operação de edição (</a:t>
            </a:r>
            <a:r>
              <a:rPr lang="pt-BR" dirty="0" err="1">
                <a:solidFill>
                  <a:srgbClr val="000000"/>
                </a:solidFill>
                <a:cs typeface="Courier"/>
              </a:rPr>
              <a:t>indel</a:t>
            </a:r>
            <a:r>
              <a:rPr lang="pt-BR" dirty="0">
                <a:solidFill>
                  <a:srgbClr val="000000"/>
                </a:solidFill>
                <a:cs typeface="Courier"/>
              </a:rPr>
              <a:t>). As operações de edição podem ter custos.</a:t>
            </a:r>
          </a:p>
          <a:p>
            <a:pPr marL="342900" indent="-342900" algn="just">
              <a:spcBef>
                <a:spcPct val="20000"/>
              </a:spcBef>
              <a:buNone/>
            </a:pPr>
            <a:r>
              <a:rPr lang="pt-BR" dirty="0">
                <a:solidFill>
                  <a:srgbClr val="000000"/>
                </a:solidFill>
                <a:cs typeface="Courier"/>
              </a:rPr>
              <a:t>Existem muitos alinhamentos possível. Como escolher o melhor alinhamento?</a:t>
            </a:r>
            <a:endParaRPr lang="pt-BR" sz="3700" b="1" dirty="0">
              <a:solidFill>
                <a:schemeClr val="hlink"/>
              </a:solidFill>
              <a:latin typeface="Courier"/>
              <a:cs typeface="Courier"/>
            </a:endParaRPr>
          </a:p>
          <a:p>
            <a:pPr marL="342900" indent="-342900" algn="just">
              <a:spcBef>
                <a:spcPct val="20000"/>
              </a:spcBef>
              <a:buNone/>
            </a:pPr>
            <a:endParaRPr lang="pt-BR" sz="1800" b="1" dirty="0">
              <a:solidFill>
                <a:schemeClr val="hlink"/>
              </a:solidFill>
              <a:latin typeface="Courier"/>
              <a:cs typeface="Courier"/>
            </a:endParaRPr>
          </a:p>
          <a:p>
            <a:pPr>
              <a:buNone/>
            </a:pPr>
            <a:endParaRPr lang="pt-BR"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20</a:t>
            </a:fld>
            <a:endParaRPr lang="en-US"/>
          </a:p>
        </p:txBody>
      </p:sp>
      <p:sp>
        <p:nvSpPr>
          <p:cNvPr id="16" name="TextBox 15"/>
          <p:cNvSpPr txBox="1"/>
          <p:nvPr/>
        </p:nvSpPr>
        <p:spPr>
          <a:xfrm>
            <a:off x="487660" y="5794740"/>
            <a:ext cx="8077200" cy="861774"/>
          </a:xfrm>
          <a:prstGeom prst="rect">
            <a:avLst/>
          </a:prstGeom>
          <a:noFill/>
        </p:spPr>
        <p:txBody>
          <a:bodyPr wrap="square" rtlCol="0">
            <a:spAutoFit/>
          </a:bodyPr>
          <a:lstStyle/>
          <a:p>
            <a:r>
              <a:rPr lang="pt-BR" sz="2500" b="1" dirty="0">
                <a:solidFill>
                  <a:srgbClr val="000000"/>
                </a:solidFill>
                <a:cs typeface="Courier"/>
              </a:rPr>
              <a:t>O melhor alinhamento é o que minimize os custos de edição.</a:t>
            </a:r>
            <a:endParaRPr lang="pt-BR" sz="2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3"/>
      <p:bldP spid="16"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47BF3874-299E-4899-BF6C-4A85A6F68FC2}"/>
              </a:ext>
            </a:extLst>
          </p:cNvPr>
          <p:cNvSpPr>
            <a:spLocks noGrp="1"/>
          </p:cNvSpPr>
          <p:nvPr>
            <p:ph type="sldNum" sz="quarter" idx="15"/>
          </p:nvPr>
        </p:nvSpPr>
        <p:spPr/>
        <p:txBody>
          <a:bodyPr/>
          <a:lstStyle/>
          <a:p>
            <a:fld id="{F9B76065-02A8-2140-ABFF-467A450FC727}" type="slidenum">
              <a:rPr lang="en-US" smtClean="0"/>
              <a:pPr/>
              <a:t>200</a:t>
            </a:fld>
            <a:endParaRPr lang="en-US"/>
          </a:p>
        </p:txBody>
      </p:sp>
      <p:pic>
        <p:nvPicPr>
          <p:cNvPr id="1030" name="Picture 6" descr="save image">
            <a:extLst>
              <a:ext uri="{FF2B5EF4-FFF2-40B4-BE49-F238E27FC236}">
                <a16:creationId xmlns:a16="http://schemas.microsoft.com/office/drawing/2014/main" id="{87752862-EC8F-4E97-A0B6-E705EBF31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566738"/>
            <a:ext cx="7381875" cy="5724525"/>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87F4D3DF-4FFF-40DA-A339-C4CDB4958A56}"/>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139909181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C2975A-6776-4DD4-9536-9BACFC6B3276}"/>
              </a:ext>
            </a:extLst>
          </p:cNvPr>
          <p:cNvSpPr>
            <a:spLocks noGrp="1"/>
          </p:cNvSpPr>
          <p:nvPr>
            <p:ph type="title"/>
          </p:nvPr>
        </p:nvSpPr>
        <p:spPr/>
        <p:txBody>
          <a:bodyPr/>
          <a:lstStyle/>
          <a:p>
            <a:r>
              <a:rPr lang="pt-BR" dirty="0"/>
              <a:t>Consensus </a:t>
            </a:r>
            <a:r>
              <a:rPr lang="pt-BR" dirty="0" err="1"/>
              <a:t>sequences</a:t>
            </a:r>
            <a:endParaRPr lang="pt-BR" dirty="0"/>
          </a:p>
        </p:txBody>
      </p:sp>
      <p:sp>
        <p:nvSpPr>
          <p:cNvPr id="3" name="Espaço Reservado para Conteúdo 2">
            <a:extLst>
              <a:ext uri="{FF2B5EF4-FFF2-40B4-BE49-F238E27FC236}">
                <a16:creationId xmlns:a16="http://schemas.microsoft.com/office/drawing/2014/main" id="{0AEFF91A-8551-4C26-A313-461B66FC5D6B}"/>
              </a:ext>
            </a:extLst>
          </p:cNvPr>
          <p:cNvSpPr>
            <a:spLocks noGrp="1"/>
          </p:cNvSpPr>
          <p:nvPr>
            <p:ph sz="quarter" idx="1"/>
          </p:nvPr>
        </p:nvSpPr>
        <p:spPr/>
        <p:txBody>
          <a:bodyPr/>
          <a:lstStyle/>
          <a:p>
            <a:r>
              <a:rPr lang="en-US" dirty="0"/>
              <a:t>Advantages:</a:t>
            </a:r>
          </a:p>
          <a:p>
            <a:pPr lvl="1"/>
            <a:r>
              <a:rPr lang="en-US" dirty="0"/>
              <a:t>This method is very fast and easy to implement.</a:t>
            </a:r>
          </a:p>
          <a:p>
            <a:r>
              <a:rPr lang="en-US" dirty="0"/>
              <a:t>Limitations:</a:t>
            </a:r>
          </a:p>
          <a:p>
            <a:pPr lvl="1"/>
            <a:r>
              <a:rPr lang="en-US" dirty="0"/>
              <a:t>Models have no information about variations in the columns.</a:t>
            </a:r>
          </a:p>
          <a:p>
            <a:pPr lvl="1"/>
            <a:r>
              <a:rPr lang="en-US" dirty="0"/>
              <a:t>Very dependent on the training set.</a:t>
            </a:r>
          </a:p>
          <a:p>
            <a:pPr lvl="1"/>
            <a:r>
              <a:rPr lang="en-US" dirty="0"/>
              <a:t>No scoring, only binary result (YES/NO).</a:t>
            </a:r>
          </a:p>
          <a:p>
            <a:r>
              <a:rPr lang="en-US" dirty="0"/>
              <a:t>When I use it?</a:t>
            </a:r>
          </a:p>
          <a:p>
            <a:pPr lvl="1"/>
            <a:r>
              <a:rPr lang="en-US" dirty="0"/>
              <a:t>Useful to find highly conserved signatures, as for example enzyme restriction sites for DNA.</a:t>
            </a:r>
            <a:endParaRPr lang="pt-BR" dirty="0"/>
          </a:p>
        </p:txBody>
      </p:sp>
      <p:sp>
        <p:nvSpPr>
          <p:cNvPr id="4" name="Espaço Reservado para Número de Slide 3">
            <a:extLst>
              <a:ext uri="{FF2B5EF4-FFF2-40B4-BE49-F238E27FC236}">
                <a16:creationId xmlns:a16="http://schemas.microsoft.com/office/drawing/2014/main" id="{337A2B20-E22A-4D08-BB47-1CF5DA31E320}"/>
              </a:ext>
            </a:extLst>
          </p:cNvPr>
          <p:cNvSpPr>
            <a:spLocks noGrp="1"/>
          </p:cNvSpPr>
          <p:nvPr>
            <p:ph type="sldNum" sz="quarter" idx="15"/>
          </p:nvPr>
        </p:nvSpPr>
        <p:spPr/>
        <p:txBody>
          <a:bodyPr/>
          <a:lstStyle/>
          <a:p>
            <a:fld id="{F9B76065-02A8-2140-ABFF-467A450FC727}" type="slidenum">
              <a:rPr lang="en-US" smtClean="0"/>
              <a:pPr/>
              <a:t>201</a:t>
            </a:fld>
            <a:endParaRPr lang="en-US"/>
          </a:p>
        </p:txBody>
      </p:sp>
      <p:sp>
        <p:nvSpPr>
          <p:cNvPr id="5" name="Retângulo 4">
            <a:extLst>
              <a:ext uri="{FF2B5EF4-FFF2-40B4-BE49-F238E27FC236}">
                <a16:creationId xmlns:a16="http://schemas.microsoft.com/office/drawing/2014/main" id="{84907F7B-0F02-411C-BB09-AFE766B20F4B}"/>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325551726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3916CA-8FAD-43C7-A3E4-0F0B3B71290E}"/>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E52255D9-7ED7-4066-BD99-D1D698AA4B80}"/>
              </a:ext>
            </a:extLst>
          </p:cNvPr>
          <p:cNvSpPr>
            <a:spLocks noGrp="1"/>
          </p:cNvSpPr>
          <p:nvPr>
            <p:ph sz="quarter" idx="1"/>
          </p:nvPr>
        </p:nvSpPr>
        <p:spPr/>
        <p:txBody>
          <a:bodyPr>
            <a:normAutofit fontScale="77500" lnSpcReduction="20000"/>
          </a:bodyPr>
          <a:lstStyle/>
          <a:p>
            <a:pPr marL="0" indent="0">
              <a:buNone/>
            </a:pPr>
            <a:r>
              <a:rPr lang="pt-BR" b="1" dirty="0" err="1"/>
              <a:t>Pattern</a:t>
            </a:r>
            <a:r>
              <a:rPr lang="pt-BR" b="1" dirty="0"/>
              <a:t> </a:t>
            </a:r>
            <a:r>
              <a:rPr lang="pt-BR" b="1" dirty="0" err="1"/>
              <a:t>matching</a:t>
            </a:r>
            <a:endParaRPr lang="pt-BR" b="1" dirty="0"/>
          </a:p>
          <a:p>
            <a:r>
              <a:rPr lang="en-US" dirty="0"/>
              <a:t>A pattern describes a set of alternative sequences, using a single expression. In computer science, patterns are known as regular expressions.</a:t>
            </a:r>
          </a:p>
          <a:p>
            <a:r>
              <a:rPr lang="en-US" dirty="0"/>
              <a:t>The </a:t>
            </a:r>
            <a:r>
              <a:rPr lang="en-US" dirty="0" err="1"/>
              <a:t>Prosite</a:t>
            </a:r>
            <a:r>
              <a:rPr lang="en-US" dirty="0"/>
              <a:t> syntax for patterns:</a:t>
            </a:r>
          </a:p>
          <a:p>
            <a:pPr lvl="1"/>
            <a:r>
              <a:rPr lang="en-US" dirty="0"/>
              <a:t>uses the standard IUPAC one-letter codes for amino acids (G=</a:t>
            </a:r>
            <a:r>
              <a:rPr lang="en-US" dirty="0" err="1"/>
              <a:t>Gly</a:t>
            </a:r>
            <a:r>
              <a:rPr lang="en-US" dirty="0"/>
              <a:t>, P=Pro, ...),</a:t>
            </a:r>
          </a:p>
          <a:p>
            <a:pPr lvl="1"/>
            <a:r>
              <a:rPr lang="en-US" dirty="0"/>
              <a:t>each element in a pattern is separated from its neighbor by a ’-’,</a:t>
            </a:r>
          </a:p>
          <a:p>
            <a:pPr lvl="1"/>
            <a:r>
              <a:rPr lang="en-US" dirty="0"/>
              <a:t>the symbol ’X’ is used where any amino acid is accepted,</a:t>
            </a:r>
          </a:p>
          <a:p>
            <a:pPr lvl="1"/>
            <a:r>
              <a:rPr lang="en-US" dirty="0"/>
              <a:t>ambiguities are indicated by square parentheses ’[ ]’ ([AG] means Ala or </a:t>
            </a:r>
            <a:r>
              <a:rPr lang="en-US" dirty="0" err="1"/>
              <a:t>Gly</a:t>
            </a:r>
            <a:r>
              <a:rPr lang="en-US" dirty="0"/>
              <a:t>),</a:t>
            </a:r>
          </a:p>
          <a:p>
            <a:pPr lvl="1"/>
            <a:r>
              <a:rPr lang="en-US" dirty="0"/>
              <a:t>amino acids that are not accepted at a given position are listed between a pair of curly brackets ’{ }’ ({AG} means any amino acid except Ala and </a:t>
            </a:r>
            <a:r>
              <a:rPr lang="en-US" dirty="0" err="1"/>
              <a:t>Gly</a:t>
            </a:r>
            <a:r>
              <a:rPr lang="en-US" dirty="0"/>
              <a:t>),</a:t>
            </a:r>
          </a:p>
          <a:p>
            <a:pPr lvl="1"/>
            <a:r>
              <a:rPr lang="en-US" dirty="0"/>
              <a:t>repetitions are indicated between parentheses ’( )’ ([AG](2,4) means Ala or </a:t>
            </a:r>
            <a:r>
              <a:rPr lang="en-US" dirty="0" err="1"/>
              <a:t>Gly</a:t>
            </a:r>
            <a:r>
              <a:rPr lang="en-US" dirty="0"/>
              <a:t> between 2 and 4 times, X(2) means any amino acid twice),</a:t>
            </a:r>
          </a:p>
          <a:p>
            <a:pPr lvl="1"/>
            <a:r>
              <a:rPr lang="en-US" dirty="0"/>
              <a:t>a pattern is anchored to the N-term and/or C-term by the symbols ‘&lt;‘ and ‘&gt;’ respectively.</a:t>
            </a:r>
            <a:endParaRPr lang="pt-BR" dirty="0"/>
          </a:p>
        </p:txBody>
      </p:sp>
      <p:sp>
        <p:nvSpPr>
          <p:cNvPr id="4" name="Espaço Reservado para Número de Slide 3">
            <a:extLst>
              <a:ext uri="{FF2B5EF4-FFF2-40B4-BE49-F238E27FC236}">
                <a16:creationId xmlns:a16="http://schemas.microsoft.com/office/drawing/2014/main" id="{A7D497D6-98AA-4B8D-94F5-9212C63C5757}"/>
              </a:ext>
            </a:extLst>
          </p:cNvPr>
          <p:cNvSpPr>
            <a:spLocks noGrp="1"/>
          </p:cNvSpPr>
          <p:nvPr>
            <p:ph type="sldNum" sz="quarter" idx="15"/>
          </p:nvPr>
        </p:nvSpPr>
        <p:spPr/>
        <p:txBody>
          <a:bodyPr/>
          <a:lstStyle/>
          <a:p>
            <a:fld id="{F9B76065-02A8-2140-ABFF-467A450FC727}" type="slidenum">
              <a:rPr lang="en-US" smtClean="0"/>
              <a:pPr/>
              <a:t>202</a:t>
            </a:fld>
            <a:endParaRPr lang="en-US"/>
          </a:p>
        </p:txBody>
      </p:sp>
      <p:pic>
        <p:nvPicPr>
          <p:cNvPr id="18434" name="Picture 2" descr="save image">
            <a:extLst>
              <a:ext uri="{FF2B5EF4-FFF2-40B4-BE49-F238E27FC236}">
                <a16:creationId xmlns:a16="http://schemas.microsoft.com/office/drawing/2014/main" id="{52988083-15E5-44A7-8966-8445AF9C5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830" y="296560"/>
            <a:ext cx="3371850" cy="2200275"/>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26BF1666-FDC6-4576-B16F-21D17D386CDF}"/>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140719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E929CA-AA89-415F-A4AE-8A3A476DBFD4}"/>
              </a:ext>
            </a:extLst>
          </p:cNvPr>
          <p:cNvSpPr>
            <a:spLocks noGrp="1"/>
          </p:cNvSpPr>
          <p:nvPr>
            <p:ph type="title"/>
          </p:nvPr>
        </p:nvSpPr>
        <p:spPr/>
        <p:txBody>
          <a:bodyPr/>
          <a:lstStyle/>
          <a:p>
            <a:r>
              <a:rPr lang="pt-BR" b="1" dirty="0" err="1"/>
              <a:t>Pattern</a:t>
            </a:r>
            <a:r>
              <a:rPr lang="pt-BR" b="1" dirty="0"/>
              <a:t> </a:t>
            </a:r>
            <a:r>
              <a:rPr lang="pt-BR" b="1" dirty="0" err="1"/>
              <a:t>matching</a:t>
            </a:r>
            <a:endParaRPr lang="pt-BR" dirty="0"/>
          </a:p>
        </p:txBody>
      </p:sp>
      <p:sp>
        <p:nvSpPr>
          <p:cNvPr id="3" name="Espaço Reservado para Conteúdo 2">
            <a:extLst>
              <a:ext uri="{FF2B5EF4-FFF2-40B4-BE49-F238E27FC236}">
                <a16:creationId xmlns:a16="http://schemas.microsoft.com/office/drawing/2014/main" id="{A4A5BA65-2BD8-4251-8A8B-71E384C7B71C}"/>
              </a:ext>
            </a:extLst>
          </p:cNvPr>
          <p:cNvSpPr>
            <a:spLocks noGrp="1"/>
          </p:cNvSpPr>
          <p:nvPr>
            <p:ph sz="quarter" idx="1"/>
          </p:nvPr>
        </p:nvSpPr>
        <p:spPr/>
        <p:txBody>
          <a:bodyPr/>
          <a:lstStyle/>
          <a:p>
            <a:r>
              <a:rPr lang="pt-BR" dirty="0"/>
              <a:t>The </a:t>
            </a:r>
            <a:r>
              <a:rPr lang="pt-BR" dirty="0" err="1"/>
              <a:t>following</a:t>
            </a:r>
            <a:r>
              <a:rPr lang="pt-BR" dirty="0"/>
              <a:t> </a:t>
            </a:r>
            <a:r>
              <a:rPr lang="pt-BR" dirty="0" err="1"/>
              <a:t>pattern</a:t>
            </a:r>
            <a:r>
              <a:rPr lang="pt-BR" dirty="0"/>
              <a:t> </a:t>
            </a:r>
          </a:p>
          <a:p>
            <a:pPr marL="91440" indent="0" algn="ctr">
              <a:buNone/>
            </a:pPr>
            <a:r>
              <a:rPr lang="pt-BR" sz="3200" b="1" dirty="0"/>
              <a:t>&lt;</a:t>
            </a:r>
            <a:r>
              <a:rPr lang="pt-BR" sz="3200" b="1" dirty="0" err="1"/>
              <a:t>A-x</a:t>
            </a:r>
            <a:r>
              <a:rPr lang="pt-BR" sz="3200" b="1" dirty="0"/>
              <a:t>-[ST](2)-x(0,1)-{V}</a:t>
            </a:r>
          </a:p>
          <a:p>
            <a:pPr marL="0" indent="0">
              <a:buNone/>
            </a:pPr>
            <a:r>
              <a:rPr lang="en-US" dirty="0"/>
              <a:t>means:</a:t>
            </a:r>
          </a:p>
          <a:p>
            <a:pPr lvl="1"/>
            <a:r>
              <a:rPr lang="en-US" dirty="0"/>
              <a:t>an Ala in the N-term,</a:t>
            </a:r>
          </a:p>
          <a:p>
            <a:pPr lvl="1"/>
            <a:r>
              <a:rPr lang="en-US" dirty="0"/>
              <a:t>followed by any amino acid,</a:t>
            </a:r>
          </a:p>
          <a:p>
            <a:pPr lvl="1"/>
            <a:r>
              <a:rPr lang="en-US" dirty="0"/>
              <a:t>followed by a Ser or </a:t>
            </a:r>
            <a:r>
              <a:rPr lang="en-US" dirty="0" err="1"/>
              <a:t>Thr</a:t>
            </a:r>
            <a:r>
              <a:rPr lang="en-US" dirty="0"/>
              <a:t> twice,</a:t>
            </a:r>
          </a:p>
          <a:p>
            <a:pPr lvl="1"/>
            <a:r>
              <a:rPr lang="en-US" dirty="0"/>
              <a:t>followed or not by any residue,</a:t>
            </a:r>
          </a:p>
          <a:p>
            <a:pPr lvl="1"/>
            <a:r>
              <a:rPr lang="en-US" dirty="0"/>
              <a:t>followed by any amino acid except Val. </a:t>
            </a:r>
            <a:endParaRPr lang="pt-BR" dirty="0"/>
          </a:p>
        </p:txBody>
      </p:sp>
      <p:sp>
        <p:nvSpPr>
          <p:cNvPr id="4" name="Espaço Reservado para Número de Slide 3">
            <a:extLst>
              <a:ext uri="{FF2B5EF4-FFF2-40B4-BE49-F238E27FC236}">
                <a16:creationId xmlns:a16="http://schemas.microsoft.com/office/drawing/2014/main" id="{D12DDD38-E2D1-40FF-9CDA-53E7E41732F6}"/>
              </a:ext>
            </a:extLst>
          </p:cNvPr>
          <p:cNvSpPr>
            <a:spLocks noGrp="1"/>
          </p:cNvSpPr>
          <p:nvPr>
            <p:ph type="sldNum" sz="quarter" idx="15"/>
          </p:nvPr>
        </p:nvSpPr>
        <p:spPr/>
        <p:txBody>
          <a:bodyPr/>
          <a:lstStyle/>
          <a:p>
            <a:fld id="{F9B76065-02A8-2140-ABFF-467A450FC727}" type="slidenum">
              <a:rPr lang="en-US" smtClean="0"/>
              <a:pPr/>
              <a:t>203</a:t>
            </a:fld>
            <a:endParaRPr lang="en-US"/>
          </a:p>
        </p:txBody>
      </p:sp>
      <p:pic>
        <p:nvPicPr>
          <p:cNvPr id="5" name="Picture 2" descr="save image">
            <a:extLst>
              <a:ext uri="{FF2B5EF4-FFF2-40B4-BE49-F238E27FC236}">
                <a16:creationId xmlns:a16="http://schemas.microsoft.com/office/drawing/2014/main" id="{54E7619C-4859-4DDF-B5FE-CE9AB99BE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088" y="105708"/>
            <a:ext cx="2808312" cy="1832543"/>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28D13738-E8CA-47C1-BD34-327E2CF11DD0}"/>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257011363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18FD2-B0CD-41BE-96BD-781E51D987C2}"/>
              </a:ext>
            </a:extLst>
          </p:cNvPr>
          <p:cNvSpPr>
            <a:spLocks noGrp="1"/>
          </p:cNvSpPr>
          <p:nvPr>
            <p:ph type="title"/>
          </p:nvPr>
        </p:nvSpPr>
        <p:spPr/>
        <p:txBody>
          <a:bodyPr/>
          <a:lstStyle/>
          <a:p>
            <a:endParaRPr lang="pt-BR"/>
          </a:p>
        </p:txBody>
      </p:sp>
      <p:sp>
        <p:nvSpPr>
          <p:cNvPr id="4" name="Espaço Reservado para Número de Slide 3">
            <a:extLst>
              <a:ext uri="{FF2B5EF4-FFF2-40B4-BE49-F238E27FC236}">
                <a16:creationId xmlns:a16="http://schemas.microsoft.com/office/drawing/2014/main" id="{608D3519-CA94-44A5-91DE-C3543D45017D}"/>
              </a:ext>
            </a:extLst>
          </p:cNvPr>
          <p:cNvSpPr>
            <a:spLocks noGrp="1"/>
          </p:cNvSpPr>
          <p:nvPr>
            <p:ph type="sldNum" sz="quarter" idx="15"/>
          </p:nvPr>
        </p:nvSpPr>
        <p:spPr/>
        <p:txBody>
          <a:bodyPr/>
          <a:lstStyle/>
          <a:p>
            <a:fld id="{F9B76065-02A8-2140-ABFF-467A450FC727}" type="slidenum">
              <a:rPr lang="en-US" smtClean="0"/>
              <a:pPr/>
              <a:t>204</a:t>
            </a:fld>
            <a:endParaRPr lang="en-US"/>
          </a:p>
        </p:txBody>
      </p:sp>
      <p:pic>
        <p:nvPicPr>
          <p:cNvPr id="19458" name="Picture 2" descr="save image">
            <a:extLst>
              <a:ext uri="{FF2B5EF4-FFF2-40B4-BE49-F238E27FC236}">
                <a16:creationId xmlns:a16="http://schemas.microsoft.com/office/drawing/2014/main" id="{7D82FC44-431A-4A91-9728-C4EEB0856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8" y="461963"/>
            <a:ext cx="5419725" cy="5934075"/>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A456CA38-3208-4FDF-9372-C322D9B10C09}"/>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3774686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E929CA-AA89-415F-A4AE-8A3A476DBFD4}"/>
              </a:ext>
            </a:extLst>
          </p:cNvPr>
          <p:cNvSpPr>
            <a:spLocks noGrp="1"/>
          </p:cNvSpPr>
          <p:nvPr>
            <p:ph type="title"/>
          </p:nvPr>
        </p:nvSpPr>
        <p:spPr/>
        <p:txBody>
          <a:bodyPr/>
          <a:lstStyle/>
          <a:p>
            <a:r>
              <a:rPr lang="pt-BR" b="1" dirty="0" err="1"/>
              <a:t>Pattern</a:t>
            </a:r>
            <a:r>
              <a:rPr lang="pt-BR" b="1" dirty="0"/>
              <a:t> </a:t>
            </a:r>
            <a:r>
              <a:rPr lang="pt-BR" b="1" dirty="0" err="1"/>
              <a:t>matching</a:t>
            </a:r>
            <a:endParaRPr lang="pt-BR" dirty="0"/>
          </a:p>
        </p:txBody>
      </p:sp>
      <p:sp>
        <p:nvSpPr>
          <p:cNvPr id="3" name="Espaço Reservado para Conteúdo 2">
            <a:extLst>
              <a:ext uri="{FF2B5EF4-FFF2-40B4-BE49-F238E27FC236}">
                <a16:creationId xmlns:a16="http://schemas.microsoft.com/office/drawing/2014/main" id="{A4A5BA65-2BD8-4251-8A8B-71E384C7B71C}"/>
              </a:ext>
            </a:extLst>
          </p:cNvPr>
          <p:cNvSpPr>
            <a:spLocks noGrp="1"/>
          </p:cNvSpPr>
          <p:nvPr>
            <p:ph sz="quarter" idx="1"/>
          </p:nvPr>
        </p:nvSpPr>
        <p:spPr/>
        <p:txBody>
          <a:bodyPr>
            <a:normAutofit fontScale="77500" lnSpcReduction="20000"/>
          </a:bodyPr>
          <a:lstStyle/>
          <a:p>
            <a:r>
              <a:rPr lang="en-US" dirty="0"/>
              <a:t>Patterns and PSSMs are appropriate to build models of short sequence signatures. </a:t>
            </a:r>
          </a:p>
          <a:p>
            <a:r>
              <a:rPr lang="en-US" dirty="0"/>
              <a:t>Advantages: </a:t>
            </a:r>
          </a:p>
          <a:p>
            <a:pPr lvl="1"/>
            <a:r>
              <a:rPr lang="en-US" dirty="0"/>
              <a:t>Pattern matching is fast and easy to implement.</a:t>
            </a:r>
          </a:p>
          <a:p>
            <a:pPr lvl="1"/>
            <a:r>
              <a:rPr lang="en-US" dirty="0"/>
              <a:t>Models are easy to design for anyone with some training in biochemistry.</a:t>
            </a:r>
          </a:p>
          <a:p>
            <a:pPr lvl="1"/>
            <a:r>
              <a:rPr lang="en-US" dirty="0"/>
              <a:t>Models are easy to understand for anyone with some training in biochemistry.</a:t>
            </a:r>
          </a:p>
          <a:p>
            <a:r>
              <a:rPr lang="en-US" dirty="0"/>
              <a:t>Limitations: </a:t>
            </a:r>
          </a:p>
          <a:p>
            <a:pPr lvl="1"/>
            <a:r>
              <a:rPr lang="en-US" dirty="0"/>
              <a:t>Poor model for insertions/deletions (indels).</a:t>
            </a:r>
          </a:p>
          <a:p>
            <a:pPr lvl="1"/>
            <a:r>
              <a:rPr lang="en-US" dirty="0"/>
              <a:t>Small patterns find a lot of false positives. Long patterns are very difficult to design. </a:t>
            </a:r>
          </a:p>
          <a:p>
            <a:pPr lvl="1"/>
            <a:r>
              <a:rPr lang="en-US" dirty="0"/>
              <a:t>Poor predictors that tend to recognize only the sequence of the training set.</a:t>
            </a:r>
          </a:p>
          <a:p>
            <a:pPr lvl="1"/>
            <a:r>
              <a:rPr lang="en-US" dirty="0"/>
              <a:t>No scoring system, only binary response (YES/NO).</a:t>
            </a:r>
          </a:p>
          <a:p>
            <a:r>
              <a:rPr lang="en-US" dirty="0"/>
              <a:t>When I use patterns? </a:t>
            </a:r>
          </a:p>
          <a:p>
            <a:pPr lvl="1"/>
            <a:r>
              <a:rPr lang="en-US" dirty="0"/>
              <a:t>To search for small signatures or active sites. </a:t>
            </a:r>
          </a:p>
          <a:p>
            <a:pPr lvl="1"/>
            <a:r>
              <a:rPr lang="en-US" dirty="0"/>
              <a:t>To communicate with other biologists.</a:t>
            </a:r>
            <a:endParaRPr lang="pt-BR" dirty="0"/>
          </a:p>
        </p:txBody>
      </p:sp>
      <p:sp>
        <p:nvSpPr>
          <p:cNvPr id="4" name="Espaço Reservado para Número de Slide 3">
            <a:extLst>
              <a:ext uri="{FF2B5EF4-FFF2-40B4-BE49-F238E27FC236}">
                <a16:creationId xmlns:a16="http://schemas.microsoft.com/office/drawing/2014/main" id="{D12DDD38-E2D1-40FF-9CDA-53E7E41732F6}"/>
              </a:ext>
            </a:extLst>
          </p:cNvPr>
          <p:cNvSpPr>
            <a:spLocks noGrp="1"/>
          </p:cNvSpPr>
          <p:nvPr>
            <p:ph type="sldNum" sz="quarter" idx="15"/>
          </p:nvPr>
        </p:nvSpPr>
        <p:spPr/>
        <p:txBody>
          <a:bodyPr/>
          <a:lstStyle/>
          <a:p>
            <a:fld id="{F9B76065-02A8-2140-ABFF-467A450FC727}" type="slidenum">
              <a:rPr lang="en-US" smtClean="0"/>
              <a:pPr/>
              <a:t>205</a:t>
            </a:fld>
            <a:endParaRPr lang="en-US"/>
          </a:p>
        </p:txBody>
      </p:sp>
      <p:sp>
        <p:nvSpPr>
          <p:cNvPr id="6" name="Retângulo 5">
            <a:extLst>
              <a:ext uri="{FF2B5EF4-FFF2-40B4-BE49-F238E27FC236}">
                <a16:creationId xmlns:a16="http://schemas.microsoft.com/office/drawing/2014/main" id="{28D13738-E8CA-47C1-BD34-327E2CF11DD0}"/>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118714287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20C24-4BEB-45BB-BDE6-B8201F8E3BD1}"/>
              </a:ext>
            </a:extLst>
          </p:cNvPr>
          <p:cNvSpPr>
            <a:spLocks noGrp="1"/>
          </p:cNvSpPr>
          <p:nvPr>
            <p:ph type="title"/>
          </p:nvPr>
        </p:nvSpPr>
        <p:spPr/>
        <p:txBody>
          <a:bodyPr/>
          <a:lstStyle/>
          <a:p>
            <a:r>
              <a:rPr lang="en-US" dirty="0"/>
              <a:t>Position Specific Scoring Matrices (PSSM)</a:t>
            </a:r>
            <a:endParaRPr lang="pt-BR" dirty="0"/>
          </a:p>
        </p:txBody>
      </p:sp>
      <p:sp>
        <p:nvSpPr>
          <p:cNvPr id="4" name="Espaço Reservado para Número de Slide 3">
            <a:extLst>
              <a:ext uri="{FF2B5EF4-FFF2-40B4-BE49-F238E27FC236}">
                <a16:creationId xmlns:a16="http://schemas.microsoft.com/office/drawing/2014/main" id="{82ACF9A5-0BAC-4F79-B0B8-B940CA3E392E}"/>
              </a:ext>
            </a:extLst>
          </p:cNvPr>
          <p:cNvSpPr>
            <a:spLocks noGrp="1"/>
          </p:cNvSpPr>
          <p:nvPr>
            <p:ph type="sldNum" sz="quarter" idx="15"/>
          </p:nvPr>
        </p:nvSpPr>
        <p:spPr/>
        <p:txBody>
          <a:bodyPr/>
          <a:lstStyle/>
          <a:p>
            <a:fld id="{F9B76065-02A8-2140-ABFF-467A450FC727}" type="slidenum">
              <a:rPr lang="en-US" smtClean="0"/>
              <a:pPr/>
              <a:t>206</a:t>
            </a:fld>
            <a:endParaRPr lang="en-US"/>
          </a:p>
        </p:txBody>
      </p:sp>
      <p:pic>
        <p:nvPicPr>
          <p:cNvPr id="21506" name="Picture 2" descr="save image">
            <a:extLst>
              <a:ext uri="{FF2B5EF4-FFF2-40B4-BE49-F238E27FC236}">
                <a16:creationId xmlns:a16="http://schemas.microsoft.com/office/drawing/2014/main" id="{97D6026B-CE46-4343-9A3B-8AE04DEAE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804" y="1420307"/>
            <a:ext cx="8100392" cy="5339789"/>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8B498C3E-77F1-4EA2-BAB9-99187E127B2E}"/>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387287631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20C24-4BEB-45BB-BDE6-B8201F8E3BD1}"/>
              </a:ext>
            </a:extLst>
          </p:cNvPr>
          <p:cNvSpPr>
            <a:spLocks noGrp="1"/>
          </p:cNvSpPr>
          <p:nvPr>
            <p:ph type="title"/>
          </p:nvPr>
        </p:nvSpPr>
        <p:spPr/>
        <p:txBody>
          <a:bodyPr/>
          <a:lstStyle/>
          <a:p>
            <a:r>
              <a:rPr lang="en-US" dirty="0"/>
              <a:t>Position Specific Scoring Matrices (PSSM) -</a:t>
            </a:r>
            <a:r>
              <a:rPr lang="en-US" b="1" dirty="0"/>
              <a:t> </a:t>
            </a:r>
            <a:r>
              <a:rPr lang="pt-BR" b="1" dirty="0" err="1"/>
              <a:t>Pseudo-counts</a:t>
            </a:r>
            <a:r>
              <a:rPr lang="pt-BR" b="1" dirty="0"/>
              <a:t> </a:t>
            </a:r>
          </a:p>
        </p:txBody>
      </p:sp>
      <p:sp>
        <p:nvSpPr>
          <p:cNvPr id="4" name="Espaço Reservado para Número de Slide 3">
            <a:extLst>
              <a:ext uri="{FF2B5EF4-FFF2-40B4-BE49-F238E27FC236}">
                <a16:creationId xmlns:a16="http://schemas.microsoft.com/office/drawing/2014/main" id="{82ACF9A5-0BAC-4F79-B0B8-B940CA3E392E}"/>
              </a:ext>
            </a:extLst>
          </p:cNvPr>
          <p:cNvSpPr>
            <a:spLocks noGrp="1"/>
          </p:cNvSpPr>
          <p:nvPr>
            <p:ph type="sldNum" sz="quarter" idx="15"/>
          </p:nvPr>
        </p:nvSpPr>
        <p:spPr/>
        <p:txBody>
          <a:bodyPr/>
          <a:lstStyle/>
          <a:p>
            <a:fld id="{F9B76065-02A8-2140-ABFF-467A450FC727}" type="slidenum">
              <a:rPr lang="en-US" smtClean="0"/>
              <a:pPr/>
              <a:t>207</a:t>
            </a:fld>
            <a:endParaRPr lang="en-US"/>
          </a:p>
        </p:txBody>
      </p:sp>
      <p:sp>
        <p:nvSpPr>
          <p:cNvPr id="6" name="Retângulo 5">
            <a:extLst>
              <a:ext uri="{FF2B5EF4-FFF2-40B4-BE49-F238E27FC236}">
                <a16:creationId xmlns:a16="http://schemas.microsoft.com/office/drawing/2014/main" id="{8B498C3E-77F1-4EA2-BAB9-99187E127B2E}"/>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
        <p:nvSpPr>
          <p:cNvPr id="3" name="Retângulo 2">
            <a:extLst>
              <a:ext uri="{FF2B5EF4-FFF2-40B4-BE49-F238E27FC236}">
                <a16:creationId xmlns:a16="http://schemas.microsoft.com/office/drawing/2014/main" id="{2CAF3AEA-FC0C-4D97-B8C2-040C7946ACB9}"/>
              </a:ext>
            </a:extLst>
          </p:cNvPr>
          <p:cNvSpPr/>
          <p:nvPr/>
        </p:nvSpPr>
        <p:spPr>
          <a:xfrm>
            <a:off x="457200" y="1522798"/>
            <a:ext cx="8212660" cy="4801314"/>
          </a:xfrm>
          <a:prstGeom prst="rect">
            <a:avLst/>
          </a:prstGeom>
        </p:spPr>
        <p:txBody>
          <a:bodyPr wrap="square">
            <a:spAutoFit/>
          </a:bodyPr>
          <a:lstStyle/>
          <a:p>
            <a:pPr marL="285750" indent="-285750">
              <a:buFont typeface="Arial" panose="020B0604020202020204" pitchFamily="34" charset="0"/>
              <a:buChar char="•"/>
            </a:pPr>
            <a:r>
              <a:rPr lang="en-US" dirty="0"/>
              <a:t>Some observed frequencies usually equal 0. This is a consequence of the limited number of sequences that is present in a MSA. </a:t>
            </a:r>
          </a:p>
          <a:p>
            <a:pPr marL="285750" indent="-285750">
              <a:buFont typeface="Arial" panose="020B0604020202020204" pitchFamily="34" charset="0"/>
              <a:buChar char="•"/>
            </a:pPr>
            <a:r>
              <a:rPr lang="en-US" dirty="0"/>
              <a:t>Unfortunately, an observed frequency of 0 might imply the exclusion of the corresponding residue at this position (this was the case with patterns).</a:t>
            </a:r>
          </a:p>
          <a:p>
            <a:pPr marL="285750" indent="-285750">
              <a:buFont typeface="Arial" panose="020B0604020202020204" pitchFamily="34" charset="0"/>
              <a:buChar char="•"/>
            </a:pPr>
            <a:r>
              <a:rPr lang="en-US" dirty="0"/>
              <a:t>One possible trick is to add a small number to all observed frequencies. These small non-observed frequencies are referred to as pseudo-counts. </a:t>
            </a:r>
          </a:p>
          <a:p>
            <a:pPr marL="285750" indent="-285750">
              <a:buFont typeface="Arial" panose="020B0604020202020204" pitchFamily="34" charset="0"/>
              <a:buChar char="•"/>
            </a:pPr>
            <a:r>
              <a:rPr lang="en-US" dirty="0"/>
              <a:t>From the previous example with a pseudo-counts of 1: </a:t>
            </a:r>
          </a:p>
          <a:p>
            <a:endParaRPr lang="en-US" dirty="0"/>
          </a:p>
          <a:p>
            <a:endParaRPr lang="en-US" dirty="0"/>
          </a:p>
          <a:p>
            <a:endParaRPr lang="en-US" dirty="0"/>
          </a:p>
          <a:p>
            <a:endParaRPr lang="en-US" dirty="0"/>
          </a:p>
          <a:p>
            <a:endParaRPr lang="en-US" dirty="0"/>
          </a:p>
          <a:p>
            <a:endParaRPr lang="en-US" dirty="0"/>
          </a:p>
          <a:p>
            <a:pPr marL="285750" indent="-285750">
              <a:buFont typeface="Arial" panose="020B0604020202020204" pitchFamily="34" charset="0"/>
              <a:buChar char="•"/>
            </a:pPr>
            <a:r>
              <a:rPr lang="en-US" dirty="0"/>
              <a:t>There exist more sophisticated methods to produce more “realistic” </a:t>
            </a:r>
            <a:r>
              <a:rPr lang="en-US" dirty="0" err="1"/>
              <a:t>pseudocounts</a:t>
            </a:r>
            <a:r>
              <a:rPr lang="en-US" dirty="0"/>
              <a:t>, and which are based on substitution matrices or Dirichlet mixtures. </a:t>
            </a:r>
            <a:endParaRPr lang="pt-BR" dirty="0"/>
          </a:p>
        </p:txBody>
      </p:sp>
      <p:pic>
        <p:nvPicPr>
          <p:cNvPr id="24578" name="Picture 2" descr="save image">
            <a:extLst>
              <a:ext uri="{FF2B5EF4-FFF2-40B4-BE49-F238E27FC236}">
                <a16:creationId xmlns:a16="http://schemas.microsoft.com/office/drawing/2014/main" id="{D51C4762-D4B6-46C9-82D9-45E4FAC4E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3868352"/>
            <a:ext cx="6124575"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41812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208</a:t>
            </a:fld>
            <a:endParaRPr lang="en-US"/>
          </a:p>
        </p:txBody>
      </p:sp>
      <p:pic>
        <p:nvPicPr>
          <p:cNvPr id="25602" name="Picture 2" descr="save image">
            <a:extLst>
              <a:ext uri="{FF2B5EF4-FFF2-40B4-BE49-F238E27FC236}">
                <a16:creationId xmlns:a16="http://schemas.microsoft.com/office/drawing/2014/main" id="{2B251D8F-450A-49E1-B971-C4C7D483C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2575"/>
            <a:ext cx="9144000" cy="6291263"/>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329144436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209</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26626" name="Picture 2" descr="save image">
            <a:extLst>
              <a:ext uri="{FF2B5EF4-FFF2-40B4-BE49-F238E27FC236}">
                <a16:creationId xmlns:a16="http://schemas.microsoft.com/office/drawing/2014/main" id="{6B5F3BA9-3B2A-4398-AE3E-32D1E0F47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04825"/>
            <a:ext cx="9105900" cy="584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837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Avaliando similaridade: Função de custos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21</a:t>
            </a:fld>
            <a:endParaRPr lang="en-US"/>
          </a:p>
        </p:txBody>
      </p:sp>
      <p:sp>
        <p:nvSpPr>
          <p:cNvPr id="6" name="Content Placeholder 5"/>
          <p:cNvSpPr>
            <a:spLocks noGrp="1"/>
          </p:cNvSpPr>
          <p:nvPr>
            <p:ph sz="quarter" idx="1"/>
          </p:nvPr>
        </p:nvSpPr>
        <p:spPr>
          <a:xfrm>
            <a:off x="457200" y="1600200"/>
            <a:ext cx="8077200" cy="4873752"/>
          </a:xfrm>
        </p:spPr>
        <p:txBody>
          <a:bodyPr/>
          <a:lstStyle/>
          <a:p>
            <a:pPr marL="342900" indent="-342900" algn="ctr">
              <a:spcBef>
                <a:spcPct val="20000"/>
              </a:spcBef>
              <a:buNone/>
            </a:pPr>
            <a:r>
              <a:rPr lang="pt-BR" sz="5300" b="1" dirty="0">
                <a:latin typeface="Courier"/>
                <a:cs typeface="Courier"/>
              </a:rPr>
              <a:t>AGCATACG</a:t>
            </a:r>
          </a:p>
          <a:p>
            <a:pPr marL="342900" indent="-342900" algn="ctr">
              <a:spcBef>
                <a:spcPct val="20000"/>
              </a:spcBef>
              <a:buNone/>
            </a:pPr>
            <a:r>
              <a:rPr lang="pt-BR" sz="5300" b="1" dirty="0">
                <a:latin typeface="Courier"/>
                <a:cs typeface="Courier"/>
              </a:rPr>
              <a:t>AGTACAGC</a:t>
            </a:r>
          </a:p>
          <a:p>
            <a:pPr marL="742950" lvl="1" indent="-285750"/>
            <a:endParaRPr lang="pt-BR" sz="2000" dirty="0">
              <a:ea typeface="ＭＳ Ｐゴシック" charset="-128"/>
              <a:cs typeface="ＭＳ Ｐゴシック" charset="-128"/>
            </a:endParaRPr>
          </a:p>
          <a:p>
            <a:pPr marL="742950" lvl="1" indent="-285750"/>
            <a:r>
              <a:rPr lang="pt-BR" sz="2000" dirty="0">
                <a:ea typeface="ＭＳ Ｐゴシック" charset="-128"/>
                <a:cs typeface="ＭＳ Ｐゴシック" charset="-128"/>
              </a:rPr>
              <a:t>Com a função de custo:</a:t>
            </a:r>
          </a:p>
          <a:p>
            <a:pPr marL="742950" lvl="1" indent="-285750"/>
            <a:r>
              <a:rPr lang="pt-BR" sz="2000" b="1" dirty="0">
                <a:solidFill>
                  <a:srgbClr val="008000"/>
                </a:solidFill>
                <a:ea typeface="ＭＳ Ｐゴシック" charset="-128"/>
                <a:cs typeface="ＭＳ Ｐゴシック" charset="-128"/>
              </a:rPr>
              <a:t>match		-1 </a:t>
            </a:r>
            <a:r>
              <a:rPr lang="pt-BR" sz="2000" dirty="0">
                <a:solidFill>
                  <a:schemeClr val="folHlink"/>
                </a:solidFill>
                <a:ea typeface="ＭＳ Ｐゴシック" charset="-128"/>
                <a:cs typeface="ＭＳ Ｐゴシック" charset="-128"/>
              </a:rPr>
              <a:t>	</a:t>
            </a:r>
            <a:r>
              <a:rPr lang="pt-BR" sz="1800" dirty="0">
                <a:ea typeface="ＭＳ Ｐゴシック" charset="-128"/>
                <a:cs typeface="ＭＳ Ｐゴシック" charset="-128"/>
              </a:rPr>
              <a:t>(no </a:t>
            </a:r>
            <a:r>
              <a:rPr lang="pt-BR" sz="1800" dirty="0" err="1">
                <a:ea typeface="ＭＳ Ｐゴシック" charset="-128"/>
                <a:cs typeface="ＭＳ Ｐゴシック" charset="-128"/>
              </a:rPr>
              <a:t>sustitución</a:t>
            </a:r>
            <a:r>
              <a:rPr lang="pt-BR" sz="1800" dirty="0">
                <a:ea typeface="ＭＳ Ｐゴシック" charset="-128"/>
                <a:cs typeface="ＭＳ Ｐゴシック" charset="-128"/>
              </a:rPr>
              <a:t>, no </a:t>
            </a:r>
            <a:r>
              <a:rPr lang="pt-BR" sz="1800" dirty="0" err="1">
                <a:ea typeface="ＭＳ Ｐゴシック" charset="-128"/>
                <a:cs typeface="ＭＳ Ｐゴシック" charset="-128"/>
              </a:rPr>
              <a:t>inserción</a:t>
            </a:r>
            <a:r>
              <a:rPr lang="pt-BR" sz="1800" dirty="0">
                <a:ea typeface="ＭＳ Ｐゴシック" charset="-128"/>
                <a:cs typeface="ＭＳ Ｐゴシック" charset="-128"/>
              </a:rPr>
              <a:t> o </a:t>
            </a:r>
            <a:r>
              <a:rPr lang="pt-BR" sz="1800" dirty="0" err="1">
                <a:ea typeface="ＭＳ Ｐゴシック" charset="-128"/>
                <a:cs typeface="ＭＳ Ｐゴシック" charset="-128"/>
              </a:rPr>
              <a:t>deleción</a:t>
            </a:r>
            <a:r>
              <a:rPr lang="pt-BR" sz="1800" dirty="0">
                <a:ea typeface="ＭＳ Ｐゴシック" charset="-128"/>
                <a:cs typeface="ＭＳ Ｐゴシック" charset="-128"/>
              </a:rPr>
              <a:t>)</a:t>
            </a:r>
            <a:endParaRPr lang="pt-BR" sz="1800" dirty="0">
              <a:solidFill>
                <a:schemeClr val="folHlink"/>
              </a:solidFill>
              <a:ea typeface="ＭＳ Ｐゴシック" charset="-128"/>
              <a:cs typeface="ＭＳ Ｐゴシック" charset="-128"/>
            </a:endParaRPr>
          </a:p>
          <a:p>
            <a:pPr marL="742950" lvl="1" indent="-285750"/>
            <a:r>
              <a:rPr lang="pt-BR" sz="2000" b="1" dirty="0" err="1">
                <a:solidFill>
                  <a:srgbClr val="008000"/>
                </a:solidFill>
                <a:ea typeface="ＭＳ Ｐゴシック" charset="-128"/>
                <a:cs typeface="ＭＳ Ｐゴシック" charset="-128"/>
              </a:rPr>
              <a:t>mismatch</a:t>
            </a:r>
            <a:r>
              <a:rPr lang="pt-BR" sz="2000" b="1" dirty="0">
                <a:solidFill>
                  <a:srgbClr val="008000"/>
                </a:solidFill>
                <a:ea typeface="ＭＳ Ｐゴシック" charset="-128"/>
                <a:cs typeface="ＭＳ Ｐゴシック" charset="-128"/>
              </a:rPr>
              <a:t>	 1</a:t>
            </a:r>
            <a:r>
              <a:rPr lang="pt-BR" sz="2000" dirty="0">
                <a:ea typeface="ＭＳ Ｐゴシック" charset="-128"/>
                <a:cs typeface="ＭＳ Ｐゴシック" charset="-128"/>
              </a:rPr>
              <a:t> 	</a:t>
            </a:r>
            <a:r>
              <a:rPr lang="pt-BR" sz="1800" dirty="0">
                <a:ea typeface="ＭＳ Ｐゴシック" charset="-128"/>
                <a:cs typeface="ＭＳ Ｐゴシック" charset="-128"/>
              </a:rPr>
              <a:t>(</a:t>
            </a:r>
            <a:r>
              <a:rPr lang="pt-BR" sz="1800" dirty="0" err="1">
                <a:ea typeface="ＭＳ Ｐゴシック" charset="-128"/>
                <a:cs typeface="ＭＳ Ｐゴシック" charset="-128"/>
              </a:rPr>
              <a:t>sustitución</a:t>
            </a:r>
            <a:r>
              <a:rPr lang="pt-BR" sz="1800" dirty="0">
                <a:ea typeface="ＭＳ Ｐゴシック" charset="-128"/>
                <a:cs typeface="ＭＳ Ｐゴシック" charset="-128"/>
              </a:rPr>
              <a:t>)</a:t>
            </a:r>
          </a:p>
          <a:p>
            <a:pPr marL="742950" lvl="1" indent="-285750"/>
            <a:r>
              <a:rPr lang="pt-BR" sz="2000" b="1" dirty="0">
                <a:solidFill>
                  <a:srgbClr val="008000"/>
                </a:solidFill>
                <a:ea typeface="ＭＳ Ｐゴシック" charset="-128"/>
                <a:cs typeface="ＭＳ Ｐゴシック" charset="-128"/>
              </a:rPr>
              <a:t>gap		 2</a:t>
            </a:r>
            <a:r>
              <a:rPr lang="pt-BR" sz="2000" dirty="0">
                <a:solidFill>
                  <a:schemeClr val="folHlink"/>
                </a:solidFill>
                <a:ea typeface="ＭＳ Ｐゴシック" charset="-128"/>
                <a:cs typeface="ＭＳ Ｐゴシック" charset="-128"/>
              </a:rPr>
              <a:t>	</a:t>
            </a:r>
            <a:r>
              <a:rPr lang="pt-BR" sz="1800" dirty="0">
                <a:ea typeface="ＭＳ Ｐゴシック" charset="-128"/>
                <a:cs typeface="ＭＳ Ｐゴシック" charset="-128"/>
              </a:rPr>
              <a:t>(</a:t>
            </a:r>
            <a:r>
              <a:rPr lang="pt-BR" sz="1800" dirty="0" err="1">
                <a:ea typeface="ＭＳ Ｐゴシック" charset="-128"/>
                <a:cs typeface="ＭＳ Ｐゴシック" charset="-128"/>
              </a:rPr>
              <a:t>inserción</a:t>
            </a:r>
            <a:r>
              <a:rPr lang="pt-BR" sz="1800" dirty="0">
                <a:ea typeface="ＭＳ Ｐゴシック" charset="-128"/>
                <a:cs typeface="ＭＳ Ｐゴシック" charset="-128"/>
              </a:rPr>
              <a:t>/</a:t>
            </a:r>
            <a:r>
              <a:rPr lang="pt-BR" sz="1800" dirty="0" err="1">
                <a:ea typeface="ＭＳ Ｐゴシック" charset="-128"/>
                <a:cs typeface="ＭＳ Ｐゴシック" charset="-128"/>
              </a:rPr>
              <a:t>deleción</a:t>
            </a:r>
            <a:r>
              <a:rPr lang="pt-BR" sz="1800" dirty="0">
                <a:ea typeface="ＭＳ Ｐゴシック" charset="-128"/>
                <a:cs typeface="ＭＳ Ｐゴシック" charset="-128"/>
              </a:rPr>
              <a:t>)</a:t>
            </a:r>
          </a:p>
          <a:p>
            <a:pPr marL="742950" lvl="1" indent="-285750"/>
            <a:endParaRPr lang="pt-BR" sz="2000" dirty="0">
              <a:ea typeface="ＭＳ Ｐゴシック" charset="-128"/>
              <a:cs typeface="ＭＳ Ｐゴシック" charset="-128"/>
            </a:endParaRPr>
          </a:p>
          <a:p>
            <a:pPr marL="742950" lvl="1" indent="-285750"/>
            <a:r>
              <a:rPr lang="pt-BR" sz="2000" dirty="0">
                <a:ea typeface="ＭＳ Ｐゴシック" charset="-128"/>
                <a:cs typeface="ＭＳ Ｐゴシック" charset="-128"/>
              </a:rPr>
              <a:t>Qual o alinhamento ótimo?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210</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27650" name="Picture 2" descr="save image">
            <a:extLst>
              <a:ext uri="{FF2B5EF4-FFF2-40B4-BE49-F238E27FC236}">
                <a16:creationId xmlns:a16="http://schemas.microsoft.com/office/drawing/2014/main" id="{1B72CE0B-0808-4568-8093-527A7503B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100013"/>
            <a:ext cx="8734425" cy="665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90780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20C24-4BEB-45BB-BDE6-B8201F8E3BD1}"/>
              </a:ext>
            </a:extLst>
          </p:cNvPr>
          <p:cNvSpPr>
            <a:spLocks noGrp="1"/>
          </p:cNvSpPr>
          <p:nvPr>
            <p:ph type="title"/>
          </p:nvPr>
        </p:nvSpPr>
        <p:spPr/>
        <p:txBody>
          <a:bodyPr/>
          <a:lstStyle/>
          <a:p>
            <a:r>
              <a:rPr lang="en-US" dirty="0"/>
              <a:t>Position Specific Scoring Matrices (PSSM)</a:t>
            </a:r>
            <a:endParaRPr lang="pt-BR" b="1" dirty="0"/>
          </a:p>
        </p:txBody>
      </p:sp>
      <p:sp>
        <p:nvSpPr>
          <p:cNvPr id="4" name="Espaço Reservado para Número de Slide 3">
            <a:extLst>
              <a:ext uri="{FF2B5EF4-FFF2-40B4-BE49-F238E27FC236}">
                <a16:creationId xmlns:a16="http://schemas.microsoft.com/office/drawing/2014/main" id="{82ACF9A5-0BAC-4F79-B0B8-B940CA3E392E}"/>
              </a:ext>
            </a:extLst>
          </p:cNvPr>
          <p:cNvSpPr>
            <a:spLocks noGrp="1"/>
          </p:cNvSpPr>
          <p:nvPr>
            <p:ph type="sldNum" sz="quarter" idx="15"/>
          </p:nvPr>
        </p:nvSpPr>
        <p:spPr/>
        <p:txBody>
          <a:bodyPr/>
          <a:lstStyle/>
          <a:p>
            <a:fld id="{F9B76065-02A8-2140-ABFF-467A450FC727}" type="slidenum">
              <a:rPr lang="en-US" smtClean="0"/>
              <a:pPr/>
              <a:t>211</a:t>
            </a:fld>
            <a:endParaRPr lang="en-US"/>
          </a:p>
        </p:txBody>
      </p:sp>
      <p:sp>
        <p:nvSpPr>
          <p:cNvPr id="6" name="Retângulo 5">
            <a:extLst>
              <a:ext uri="{FF2B5EF4-FFF2-40B4-BE49-F238E27FC236}">
                <a16:creationId xmlns:a16="http://schemas.microsoft.com/office/drawing/2014/main" id="{8B498C3E-77F1-4EA2-BAB9-99187E127B2E}"/>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
        <p:nvSpPr>
          <p:cNvPr id="3" name="Retângulo 2">
            <a:extLst>
              <a:ext uri="{FF2B5EF4-FFF2-40B4-BE49-F238E27FC236}">
                <a16:creationId xmlns:a16="http://schemas.microsoft.com/office/drawing/2014/main" id="{2CAF3AEA-FC0C-4D97-B8C2-040C7946ACB9}"/>
              </a:ext>
            </a:extLst>
          </p:cNvPr>
          <p:cNvSpPr/>
          <p:nvPr/>
        </p:nvSpPr>
        <p:spPr>
          <a:xfrm>
            <a:off x="457200" y="1522798"/>
            <a:ext cx="8212660" cy="4524315"/>
          </a:xfrm>
          <a:prstGeom prst="rect">
            <a:avLst/>
          </a:prstGeom>
        </p:spPr>
        <p:txBody>
          <a:bodyPr wrap="square">
            <a:spAutoFit/>
          </a:bodyPr>
          <a:lstStyle/>
          <a:p>
            <a:pPr marL="285750" indent="-285750">
              <a:buFont typeface="Arial" panose="020B0604020202020204" pitchFamily="34" charset="0"/>
              <a:buChar char="•"/>
            </a:pPr>
            <a:r>
              <a:rPr lang="en-US" sz="2400" dirty="0"/>
              <a:t>Advantages: </a:t>
            </a:r>
          </a:p>
          <a:p>
            <a:pPr marL="742950" lvl="1" indent="-285750">
              <a:buFont typeface="Arial" panose="020B0604020202020204" pitchFamily="34" charset="0"/>
              <a:buChar char="•"/>
            </a:pPr>
            <a:r>
              <a:rPr lang="en-US" sz="2400" dirty="0"/>
              <a:t>Good for short, conserved regions.</a:t>
            </a:r>
          </a:p>
          <a:p>
            <a:pPr marL="742950" lvl="1" indent="-285750">
              <a:buFont typeface="Arial" panose="020B0604020202020204" pitchFamily="34" charset="0"/>
              <a:buChar char="•"/>
            </a:pPr>
            <a:r>
              <a:rPr lang="en-US" sz="2400" dirty="0"/>
              <a:t>Relatively fast and simple to implement. </a:t>
            </a:r>
          </a:p>
          <a:p>
            <a:pPr marL="742950" lvl="1" indent="-285750">
              <a:buFont typeface="Arial" panose="020B0604020202020204" pitchFamily="34" charset="0"/>
              <a:buChar char="•"/>
            </a:pPr>
            <a:r>
              <a:rPr lang="en-US" sz="2400" dirty="0"/>
              <a:t>Produce match scores that can be interpreted based on statistical theory. </a:t>
            </a:r>
          </a:p>
          <a:p>
            <a:pPr marL="285750" indent="-285750">
              <a:buFont typeface="Arial" panose="020B0604020202020204" pitchFamily="34" charset="0"/>
              <a:buChar char="•"/>
            </a:pPr>
            <a:r>
              <a:rPr lang="en-US" sz="2400" dirty="0"/>
              <a:t>Limitations: </a:t>
            </a:r>
          </a:p>
          <a:p>
            <a:pPr marL="742950" lvl="1" indent="-285750">
              <a:buFont typeface="Arial" panose="020B0604020202020204" pitchFamily="34" charset="0"/>
              <a:buChar char="•"/>
            </a:pPr>
            <a:r>
              <a:rPr lang="en-US" sz="2400" dirty="0"/>
              <a:t>Insertions and deletions are strictly forbidden. </a:t>
            </a:r>
          </a:p>
          <a:p>
            <a:pPr marL="742950" lvl="1" indent="-285750">
              <a:buFont typeface="Arial" panose="020B0604020202020204" pitchFamily="34" charset="0"/>
              <a:buChar char="•"/>
            </a:pPr>
            <a:r>
              <a:rPr lang="en-US" sz="2400" dirty="0"/>
              <a:t>Relatively long sequence regions can therefore not be described with this method. </a:t>
            </a:r>
          </a:p>
          <a:p>
            <a:pPr marL="285750" indent="-285750">
              <a:buFont typeface="Arial" panose="020B0604020202020204" pitchFamily="34" charset="0"/>
              <a:buChar char="•"/>
            </a:pPr>
            <a:r>
              <a:rPr lang="en-US" sz="2400" dirty="0"/>
              <a:t>When I use it? </a:t>
            </a:r>
          </a:p>
          <a:p>
            <a:pPr marL="742950" lvl="1" indent="-285750">
              <a:buFont typeface="Arial" panose="020B0604020202020204" pitchFamily="34" charset="0"/>
              <a:buChar char="•"/>
            </a:pPr>
            <a:r>
              <a:rPr lang="en-US" sz="2400" dirty="0"/>
              <a:t>To model small regions with high variability but constant length. </a:t>
            </a:r>
            <a:endParaRPr lang="pt-BR" sz="2400" dirty="0"/>
          </a:p>
        </p:txBody>
      </p:sp>
    </p:spTree>
    <p:extLst>
      <p:ext uri="{BB962C8B-B14F-4D97-AF65-F5344CB8AC3E}">
        <p14:creationId xmlns:p14="http://schemas.microsoft.com/office/powerpoint/2010/main" val="421123614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a:xfrm>
            <a:off x="457200" y="274638"/>
            <a:ext cx="7467600" cy="1143000"/>
          </a:xfrm>
        </p:spPr>
        <p:txBody>
          <a:bodyPr/>
          <a:lstStyle/>
          <a:p>
            <a:r>
              <a:rPr lang="da-DK" dirty="0"/>
              <a:t>Hidden Markov Models (HMMs): probabilistic models</a:t>
            </a:r>
            <a:endParaRPr lang="pt-BR" dirty="0"/>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212</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31746" name="Picture 2" descr="save image">
            <a:extLst>
              <a:ext uri="{FF2B5EF4-FFF2-40B4-BE49-F238E27FC236}">
                <a16:creationId xmlns:a16="http://schemas.microsoft.com/office/drawing/2014/main" id="{9760D50B-7FF8-4CD6-9E03-8F4918C7A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52037"/>
            <a:ext cx="7467600" cy="5275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96046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213</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33794" name="Picture 2" descr="save image">
            <a:extLst>
              <a:ext uri="{FF2B5EF4-FFF2-40B4-BE49-F238E27FC236}">
                <a16:creationId xmlns:a16="http://schemas.microsoft.com/office/drawing/2014/main" id="{CE4074E1-5B65-4C32-897D-4B9BA0B56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466725"/>
            <a:ext cx="840105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20597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214</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29698" name="Picture 2" descr="save image">
            <a:extLst>
              <a:ext uri="{FF2B5EF4-FFF2-40B4-BE49-F238E27FC236}">
                <a16:creationId xmlns:a16="http://schemas.microsoft.com/office/drawing/2014/main" id="{9C89FC57-78CA-4D11-98DC-513E87B81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875"/>
            <a:ext cx="9144000" cy="530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26212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215</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30722" name="Picture 2" descr="save image">
            <a:extLst>
              <a:ext uri="{FF2B5EF4-FFF2-40B4-BE49-F238E27FC236}">
                <a16:creationId xmlns:a16="http://schemas.microsoft.com/office/drawing/2014/main" id="{C4439A98-6215-42CC-B149-31BEC7F9E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14325"/>
            <a:ext cx="771525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7055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216</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34818" name="Picture 2" descr="save image">
            <a:extLst>
              <a:ext uri="{FF2B5EF4-FFF2-40B4-BE49-F238E27FC236}">
                <a16:creationId xmlns:a16="http://schemas.microsoft.com/office/drawing/2014/main" id="{FF740088-4151-4188-B555-6E2C39A41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557213"/>
            <a:ext cx="8429625" cy="574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89170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217</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28674" name="Picture 2" descr="save image">
            <a:extLst>
              <a:ext uri="{FF2B5EF4-FFF2-40B4-BE49-F238E27FC236}">
                <a16:creationId xmlns:a16="http://schemas.microsoft.com/office/drawing/2014/main" id="{B47DEB29-AE09-4D37-88BC-4EFA03067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425"/>
            <a:ext cx="9144000" cy="564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08473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603E8-46CA-4B1C-A1F2-CEA0EFB945E2}"/>
              </a:ext>
            </a:extLst>
          </p:cNvPr>
          <p:cNvSpPr>
            <a:spLocks noGrp="1"/>
          </p:cNvSpPr>
          <p:nvPr>
            <p:ph type="title"/>
          </p:nvPr>
        </p:nvSpPr>
        <p:spPr/>
        <p:txBody>
          <a:bodyPr/>
          <a:lstStyle/>
          <a:p>
            <a:r>
              <a:rPr lang="pt-BR" dirty="0" err="1"/>
              <a:t>Plan</a:t>
            </a:r>
            <a:r>
              <a:rPr lang="pt-BR" dirty="0"/>
              <a:t> 7 </a:t>
            </a:r>
            <a:r>
              <a:rPr lang="pt-BR" dirty="0" err="1"/>
              <a:t>architecture</a:t>
            </a:r>
            <a:endParaRPr lang="pt-BR" dirty="0"/>
          </a:p>
        </p:txBody>
      </p:sp>
      <p:sp>
        <p:nvSpPr>
          <p:cNvPr id="3" name="Espaço Reservado para Conteúdo 2">
            <a:extLst>
              <a:ext uri="{FF2B5EF4-FFF2-40B4-BE49-F238E27FC236}">
                <a16:creationId xmlns:a16="http://schemas.microsoft.com/office/drawing/2014/main" id="{EFFBD6FA-13B2-4E58-BE08-C0D11EBAC1D0}"/>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D8CF65FC-2BFF-4716-80E9-B6FFBDBAE6B2}"/>
              </a:ext>
            </a:extLst>
          </p:cNvPr>
          <p:cNvSpPr>
            <a:spLocks noGrp="1"/>
          </p:cNvSpPr>
          <p:nvPr>
            <p:ph type="sldNum" sz="quarter" idx="15"/>
          </p:nvPr>
        </p:nvSpPr>
        <p:spPr/>
        <p:txBody>
          <a:bodyPr/>
          <a:lstStyle/>
          <a:p>
            <a:fld id="{F9B76065-02A8-2140-ABFF-467A450FC727}" type="slidenum">
              <a:rPr lang="en-US" smtClean="0"/>
              <a:pPr/>
              <a:t>218</a:t>
            </a:fld>
            <a:endParaRPr lang="en-US"/>
          </a:p>
        </p:txBody>
      </p:sp>
      <p:pic>
        <p:nvPicPr>
          <p:cNvPr id="36866" name="Picture 2" descr="\begin{figure}\epsfig{file=plan7.eps}&#10;\end{figure}">
            <a:extLst>
              <a:ext uri="{FF2B5EF4-FFF2-40B4-BE49-F238E27FC236}">
                <a16:creationId xmlns:a16="http://schemas.microsoft.com/office/drawing/2014/main" id="{FE00C0B8-66E5-45FD-8CE0-9624D4996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 y="1555416"/>
            <a:ext cx="6848475" cy="2924175"/>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save image">
            <a:extLst>
              <a:ext uri="{FF2B5EF4-FFF2-40B4-BE49-F238E27FC236}">
                <a16:creationId xmlns:a16="http://schemas.microsoft.com/office/drawing/2014/main" id="{E10692DF-9D22-47FC-BB72-669E87F8E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28" y="4588396"/>
            <a:ext cx="6477000" cy="217170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C65FD949-6E7E-40C1-AE08-9A851DA70F67}"/>
              </a:ext>
            </a:extLst>
          </p:cNvPr>
          <p:cNvSpPr/>
          <p:nvPr/>
        </p:nvSpPr>
        <p:spPr>
          <a:xfrm>
            <a:off x="179512" y="6649135"/>
            <a:ext cx="4572000" cy="261610"/>
          </a:xfrm>
          <a:prstGeom prst="rect">
            <a:avLst/>
          </a:prstGeom>
        </p:spPr>
        <p:txBody>
          <a:bodyPr>
            <a:spAutoFit/>
          </a:bodyPr>
          <a:lstStyle/>
          <a:p>
            <a:r>
              <a:rPr lang="pt-BR" sz="1100" dirty="0">
                <a:solidFill>
                  <a:schemeClr val="bg1">
                    <a:lumMod val="50000"/>
                  </a:schemeClr>
                </a:solidFill>
              </a:rPr>
              <a:t>http://www.csb.yale.edu/userguides/seq/hmmer/docs/node11.html</a:t>
            </a:r>
          </a:p>
        </p:txBody>
      </p:sp>
    </p:spTree>
    <p:extLst>
      <p:ext uri="{BB962C8B-B14F-4D97-AF65-F5344CB8AC3E}">
        <p14:creationId xmlns:p14="http://schemas.microsoft.com/office/powerpoint/2010/main" val="112990807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r>
              <a:rPr lang="da-DK" dirty="0"/>
              <a:t>Hidden Markov Models (HMMs): probabilistic models</a:t>
            </a:r>
            <a:endParaRPr lang="pt-BR" dirty="0"/>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r>
              <a:rPr lang="en-US" dirty="0"/>
              <a:t>Advantage: </a:t>
            </a:r>
          </a:p>
          <a:p>
            <a:pPr lvl="1"/>
            <a:r>
              <a:rPr lang="en-US" dirty="0"/>
              <a:t>Possible to specify where deletions and insertions occur. </a:t>
            </a:r>
          </a:p>
          <a:p>
            <a:pPr lvl="1"/>
            <a:r>
              <a:rPr lang="en-US" dirty="0"/>
              <a:t>Very sensitive to detect homology below the twilight zone. </a:t>
            </a:r>
          </a:p>
          <a:p>
            <a:pPr lvl="1"/>
            <a:r>
              <a:rPr lang="en-US" dirty="0"/>
              <a:t>Good scoring system. </a:t>
            </a:r>
          </a:p>
          <a:p>
            <a:pPr lvl="1"/>
            <a:r>
              <a:rPr lang="en-US" dirty="0"/>
              <a:t>Automatic building of the profiles HMMs from multiple sequence alignments. </a:t>
            </a:r>
          </a:p>
          <a:p>
            <a:pPr lvl="1"/>
            <a:r>
              <a:rPr lang="en-US" dirty="0"/>
              <a:t>Current software versions (HMMER3) are very fast.</a:t>
            </a:r>
          </a:p>
          <a:p>
            <a:r>
              <a:rPr lang="en-US" dirty="0"/>
              <a:t>Limitations: </a:t>
            </a:r>
          </a:p>
          <a:p>
            <a:pPr lvl="1"/>
            <a:r>
              <a:rPr lang="en-US" dirty="0"/>
              <a:t>Require more sophisticated software. </a:t>
            </a: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219</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1288124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Avaliando similaridade: Função de custos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22</a:t>
            </a:fld>
            <a:endParaRPr lang="en-US"/>
          </a:p>
        </p:txBody>
      </p:sp>
      <p:sp>
        <p:nvSpPr>
          <p:cNvPr id="6" name="Content Placeholder 5"/>
          <p:cNvSpPr>
            <a:spLocks noGrp="1"/>
          </p:cNvSpPr>
          <p:nvPr>
            <p:ph sz="quarter" idx="1"/>
          </p:nvPr>
        </p:nvSpPr>
        <p:spPr>
          <a:xfrm>
            <a:off x="457200" y="1600200"/>
            <a:ext cx="8077200" cy="4873752"/>
          </a:xfrm>
        </p:spPr>
        <p:txBody>
          <a:bodyPr>
            <a:normAutofit lnSpcReduction="10000"/>
          </a:bodyPr>
          <a:lstStyle/>
          <a:p>
            <a:pPr marL="342900" indent="-342900">
              <a:spcBef>
                <a:spcPct val="20000"/>
              </a:spcBef>
              <a:buNone/>
            </a:pPr>
            <a:r>
              <a:rPr lang="pt-BR" sz="2800" b="1" dirty="0">
                <a:latin typeface="Courier"/>
                <a:cs typeface="Courier"/>
              </a:rPr>
              <a:t>AG_CA_TA_CG</a:t>
            </a:r>
          </a:p>
          <a:p>
            <a:pPr marL="342900" indent="-342900">
              <a:spcBef>
                <a:spcPct val="20000"/>
              </a:spcBef>
              <a:buNone/>
            </a:pPr>
            <a:r>
              <a:rPr lang="pt-BR" sz="2800" b="1" dirty="0">
                <a:latin typeface="Courier"/>
                <a:cs typeface="Courier"/>
              </a:rPr>
              <a:t>AGT_AC_AGC_</a:t>
            </a:r>
          </a:p>
          <a:p>
            <a:pPr marL="342900" indent="-342900">
              <a:spcBef>
                <a:spcPct val="20000"/>
              </a:spcBef>
              <a:buNone/>
            </a:pPr>
            <a:endParaRPr lang="pt-BR" sz="2800" b="1" dirty="0">
              <a:latin typeface="Courier"/>
              <a:cs typeface="Courier"/>
            </a:endParaRPr>
          </a:p>
          <a:p>
            <a:pPr marL="742950" lvl="1" indent="-285750">
              <a:buNone/>
            </a:pPr>
            <a:endParaRPr lang="pt-BR" sz="2000" dirty="0">
              <a:ea typeface="ＭＳ Ｐゴシック" charset="-128"/>
              <a:cs typeface="ＭＳ Ｐゴシック" charset="-128"/>
            </a:endParaRPr>
          </a:p>
          <a:p>
            <a:pPr marL="742950" lvl="1" indent="-285750">
              <a:buNone/>
            </a:pPr>
            <a:r>
              <a:rPr lang="pt-BR" sz="2000" dirty="0">
                <a:ea typeface="ＭＳ Ｐゴシック" charset="-128"/>
                <a:cs typeface="ＭＳ Ｐゴシック" charset="-128"/>
              </a:rPr>
              <a:t>Mas, se a gente alinha deste outro jeito:</a:t>
            </a:r>
          </a:p>
          <a:p>
            <a:pPr marL="742950" lvl="1" indent="-285750">
              <a:buNone/>
            </a:pPr>
            <a:endParaRPr lang="pt-BR" sz="2000" dirty="0">
              <a:ea typeface="ＭＳ Ｐゴシック" charset="-128"/>
              <a:cs typeface="ＭＳ Ｐゴシック" charset="-128"/>
            </a:endParaRPr>
          </a:p>
          <a:p>
            <a:pPr marL="342900" indent="-342900">
              <a:spcBef>
                <a:spcPct val="20000"/>
              </a:spcBef>
              <a:buNone/>
            </a:pPr>
            <a:r>
              <a:rPr lang="pt-BR" sz="2800" b="1" dirty="0">
                <a:latin typeface="Courier"/>
                <a:cs typeface="Courier"/>
              </a:rPr>
              <a:t>AGCATACG</a:t>
            </a:r>
          </a:p>
          <a:p>
            <a:pPr marL="342900" indent="-342900">
              <a:spcBef>
                <a:spcPct val="20000"/>
              </a:spcBef>
              <a:buNone/>
            </a:pPr>
            <a:r>
              <a:rPr lang="pt-BR" sz="2800" b="1" dirty="0">
                <a:latin typeface="Courier"/>
                <a:cs typeface="Courier"/>
              </a:rPr>
              <a:t>AGTACAGC</a:t>
            </a:r>
          </a:p>
          <a:p>
            <a:pPr marL="742950" lvl="1" indent="-285750">
              <a:buNone/>
            </a:pPr>
            <a:endParaRPr lang="pt-BR" sz="2000" dirty="0">
              <a:ea typeface="ＭＳ Ｐゴシック" charset="-128"/>
              <a:cs typeface="ＭＳ Ｐゴシック" charset="-128"/>
            </a:endParaRPr>
          </a:p>
          <a:p>
            <a:pPr marL="742950" lvl="1" indent="-285750">
              <a:buNone/>
            </a:pPr>
            <a:endParaRPr lang="pt-BR" sz="2000" dirty="0">
              <a:ea typeface="ＭＳ Ｐゴシック" charset="-128"/>
              <a:cs typeface="ＭＳ Ｐゴシック" charset="-128"/>
            </a:endParaRPr>
          </a:p>
          <a:p>
            <a:pPr marL="742950" lvl="1" indent="-285750">
              <a:buNone/>
            </a:pPr>
            <a:r>
              <a:rPr lang="pt-BR" sz="2000" dirty="0">
                <a:ea typeface="ＭＳ Ｐゴシック" charset="-128"/>
                <a:cs typeface="ＭＳ Ｐゴシック" charset="-128"/>
              </a:rPr>
              <a:t>El segundo </a:t>
            </a:r>
            <a:r>
              <a:rPr lang="pt-BR" sz="2000" dirty="0" err="1">
                <a:ea typeface="ＭＳ Ｐゴシック" charset="-128"/>
                <a:cs typeface="ＭＳ Ｐゴシック" charset="-128"/>
              </a:rPr>
              <a:t>alineamiento</a:t>
            </a:r>
            <a:r>
              <a:rPr lang="pt-BR" sz="2000" dirty="0">
                <a:ea typeface="ＭＳ Ｐゴシック" charset="-128"/>
                <a:cs typeface="ＭＳ Ｐゴシック" charset="-128"/>
              </a:rPr>
              <a:t> es </a:t>
            </a:r>
            <a:r>
              <a:rPr lang="pt-BR" sz="2000" dirty="0" err="1">
                <a:ea typeface="ＭＳ Ｐゴシック" charset="-128"/>
                <a:cs typeface="ＭＳ Ｐゴシック" charset="-128"/>
              </a:rPr>
              <a:t>mejor</a:t>
            </a:r>
            <a:r>
              <a:rPr lang="pt-BR" sz="2000" dirty="0">
                <a:ea typeface="ＭＳ Ｐゴシック" charset="-128"/>
                <a:cs typeface="ＭＳ Ｐゴシック" charset="-128"/>
              </a:rPr>
              <a:t>. </a:t>
            </a:r>
          </a:p>
          <a:p>
            <a:pPr marL="742950" lvl="1" indent="-285750">
              <a:buNone/>
            </a:pPr>
            <a:r>
              <a:rPr lang="pt-BR" sz="2000" dirty="0">
                <a:ea typeface="ＭＳ Ｐゴシック" charset="-128"/>
                <a:cs typeface="ＭＳ Ｐゴシック" charset="-128"/>
              </a:rPr>
              <a:t>¿</a:t>
            </a:r>
            <a:r>
              <a:rPr lang="pt-BR" sz="2000" dirty="0" err="1">
                <a:ea typeface="ＭＳ Ｐゴシック" charset="-128"/>
                <a:cs typeface="ＭＳ Ｐゴシック" charset="-128"/>
              </a:rPr>
              <a:t>Cuál</a:t>
            </a:r>
            <a:r>
              <a:rPr lang="pt-BR" sz="2000" dirty="0">
                <a:ea typeface="ＭＳ Ｐゴシック" charset="-128"/>
                <a:cs typeface="ＭＳ Ｐゴシック" charset="-128"/>
              </a:rPr>
              <a:t> es </a:t>
            </a:r>
            <a:r>
              <a:rPr lang="pt-BR" sz="2000" dirty="0" err="1">
                <a:ea typeface="ＭＳ Ｐゴシック" charset="-128"/>
                <a:cs typeface="ＭＳ Ｐゴシック" charset="-128"/>
              </a:rPr>
              <a:t>el</a:t>
            </a:r>
            <a:r>
              <a:rPr lang="pt-BR" sz="2000" dirty="0">
                <a:ea typeface="ＭＳ Ｐゴシック" charset="-128"/>
                <a:cs typeface="ＭＳ Ｐゴシック" charset="-128"/>
              </a:rPr>
              <a:t> </a:t>
            </a:r>
            <a:r>
              <a:rPr lang="pt-BR" sz="2000" dirty="0" err="1">
                <a:ea typeface="ＭＳ Ｐゴシック" charset="-128"/>
                <a:cs typeface="ＭＳ Ｐゴシック" charset="-128"/>
              </a:rPr>
              <a:t>mejor</a:t>
            </a:r>
            <a:r>
              <a:rPr lang="pt-BR" sz="2000" dirty="0">
                <a:ea typeface="ＭＳ Ｐゴシック" charset="-128"/>
                <a:cs typeface="ＭＳ Ｐゴシック" charset="-128"/>
              </a:rPr>
              <a:t> de todos </a:t>
            </a:r>
            <a:r>
              <a:rPr lang="pt-BR" sz="2000" dirty="0" err="1">
                <a:ea typeface="ＭＳ Ｐゴシック" charset="-128"/>
                <a:cs typeface="ＭＳ Ｐゴシック" charset="-128"/>
              </a:rPr>
              <a:t>los</a:t>
            </a:r>
            <a:r>
              <a:rPr lang="pt-BR" sz="2000" dirty="0">
                <a:ea typeface="ＭＳ Ｐゴシック" charset="-128"/>
                <a:cs typeface="ＭＳ Ｐゴシック" charset="-128"/>
              </a:rPr>
              <a:t> </a:t>
            </a:r>
            <a:r>
              <a:rPr lang="pt-BR" sz="2000" dirty="0" err="1">
                <a:ea typeface="ＭＳ Ｐゴシック" charset="-128"/>
                <a:cs typeface="ＭＳ Ｐゴシック" charset="-128"/>
              </a:rPr>
              <a:t>alineamientos</a:t>
            </a:r>
            <a:r>
              <a:rPr lang="pt-BR" sz="2000" dirty="0">
                <a:ea typeface="ＭＳ Ｐゴシック" charset="-128"/>
                <a:cs typeface="ＭＳ Ｐゴシック" charset="-128"/>
              </a:rPr>
              <a:t> </a:t>
            </a:r>
            <a:r>
              <a:rPr lang="pt-BR" sz="2000" dirty="0" err="1">
                <a:ea typeface="ＭＳ Ｐゴシック" charset="-128"/>
                <a:cs typeface="ＭＳ Ｐゴシック" charset="-128"/>
              </a:rPr>
              <a:t>posibles</a:t>
            </a:r>
            <a:r>
              <a:rPr lang="pt-BR" sz="2000" dirty="0">
                <a:ea typeface="ＭＳ Ｐゴシック" charset="-128"/>
                <a:cs typeface="ＭＳ Ｐゴシック" charset="-128"/>
              </a:rPr>
              <a:t>?</a:t>
            </a:r>
          </a:p>
        </p:txBody>
      </p:sp>
      <p:sp>
        <p:nvSpPr>
          <p:cNvPr id="5" name="TextBox 4"/>
          <p:cNvSpPr txBox="1"/>
          <p:nvPr/>
        </p:nvSpPr>
        <p:spPr>
          <a:xfrm>
            <a:off x="381000" y="2667000"/>
            <a:ext cx="2622495" cy="369332"/>
          </a:xfrm>
          <a:prstGeom prst="rect">
            <a:avLst/>
          </a:prstGeom>
          <a:noFill/>
        </p:spPr>
        <p:txBody>
          <a:bodyPr wrap="none" rtlCol="0">
            <a:spAutoFit/>
          </a:bodyPr>
          <a:lstStyle/>
          <a:p>
            <a:r>
              <a:rPr lang="pt-BR" dirty="0"/>
              <a:t>-1 -1 2 2 -1 2 2 -1 2 -1 2</a:t>
            </a:r>
          </a:p>
        </p:txBody>
      </p:sp>
      <p:sp>
        <p:nvSpPr>
          <p:cNvPr id="7" name="TextBox 6"/>
          <p:cNvSpPr txBox="1"/>
          <p:nvPr/>
        </p:nvSpPr>
        <p:spPr>
          <a:xfrm>
            <a:off x="3352800" y="2514600"/>
            <a:ext cx="1032655" cy="677108"/>
          </a:xfrm>
          <a:prstGeom prst="rect">
            <a:avLst/>
          </a:prstGeom>
          <a:noFill/>
        </p:spPr>
        <p:txBody>
          <a:bodyPr wrap="none" rtlCol="0">
            <a:spAutoFit/>
          </a:bodyPr>
          <a:lstStyle/>
          <a:p>
            <a:r>
              <a:rPr lang="pt-BR" sz="3800" dirty="0">
                <a:latin typeface="Lucida Grande"/>
                <a:ea typeface="Lucida Grande"/>
                <a:cs typeface="Lucida Grande"/>
              </a:rPr>
              <a:t>Σ=7</a:t>
            </a:r>
            <a:endParaRPr lang="pt-BR" sz="3800" dirty="0"/>
          </a:p>
        </p:txBody>
      </p:sp>
      <p:sp>
        <p:nvSpPr>
          <p:cNvPr id="8" name="TextBox 7"/>
          <p:cNvSpPr txBox="1"/>
          <p:nvPr/>
        </p:nvSpPr>
        <p:spPr>
          <a:xfrm>
            <a:off x="3352800" y="1600200"/>
            <a:ext cx="907621" cy="369332"/>
          </a:xfrm>
          <a:prstGeom prst="rect">
            <a:avLst/>
          </a:prstGeom>
          <a:noFill/>
        </p:spPr>
        <p:txBody>
          <a:bodyPr wrap="none" rtlCol="0">
            <a:spAutoFit/>
          </a:bodyPr>
          <a:lstStyle/>
          <a:p>
            <a:r>
              <a:rPr lang="pt-BR" dirty="0"/>
              <a:t>Custo?</a:t>
            </a:r>
          </a:p>
        </p:txBody>
      </p:sp>
      <p:sp>
        <p:nvSpPr>
          <p:cNvPr id="9" name="TextBox 8"/>
          <p:cNvSpPr txBox="1"/>
          <p:nvPr/>
        </p:nvSpPr>
        <p:spPr>
          <a:xfrm>
            <a:off x="381000" y="5181600"/>
            <a:ext cx="2031325" cy="369332"/>
          </a:xfrm>
          <a:prstGeom prst="rect">
            <a:avLst/>
          </a:prstGeom>
          <a:noFill/>
        </p:spPr>
        <p:txBody>
          <a:bodyPr wrap="none" rtlCol="0">
            <a:spAutoFit/>
          </a:bodyPr>
          <a:lstStyle/>
          <a:p>
            <a:r>
              <a:rPr lang="pt-BR" dirty="0"/>
              <a:t>-1 -1 1 -1 1 -1 1 1 </a:t>
            </a:r>
          </a:p>
        </p:txBody>
      </p:sp>
      <p:sp>
        <p:nvSpPr>
          <p:cNvPr id="10" name="TextBox 9"/>
          <p:cNvSpPr txBox="1"/>
          <p:nvPr/>
        </p:nvSpPr>
        <p:spPr>
          <a:xfrm>
            <a:off x="3352800" y="4191000"/>
            <a:ext cx="907621" cy="369332"/>
          </a:xfrm>
          <a:prstGeom prst="rect">
            <a:avLst/>
          </a:prstGeom>
          <a:noFill/>
        </p:spPr>
        <p:txBody>
          <a:bodyPr wrap="none" rtlCol="0">
            <a:spAutoFit/>
          </a:bodyPr>
          <a:lstStyle/>
          <a:p>
            <a:r>
              <a:rPr lang="pt-BR" dirty="0"/>
              <a:t>Custo?</a:t>
            </a:r>
          </a:p>
        </p:txBody>
      </p:sp>
      <p:sp>
        <p:nvSpPr>
          <p:cNvPr id="11" name="TextBox 10"/>
          <p:cNvSpPr txBox="1"/>
          <p:nvPr/>
        </p:nvSpPr>
        <p:spPr>
          <a:xfrm>
            <a:off x="3200400" y="4953000"/>
            <a:ext cx="1032655" cy="677108"/>
          </a:xfrm>
          <a:prstGeom prst="rect">
            <a:avLst/>
          </a:prstGeom>
          <a:noFill/>
        </p:spPr>
        <p:txBody>
          <a:bodyPr wrap="none" rtlCol="0">
            <a:spAutoFit/>
          </a:bodyPr>
          <a:lstStyle/>
          <a:p>
            <a:r>
              <a:rPr lang="pt-BR" sz="3800" dirty="0">
                <a:latin typeface="Lucida Grande"/>
                <a:ea typeface="Lucida Grande"/>
                <a:cs typeface="Lucida Grande"/>
              </a:rPr>
              <a:t>Σ=0</a:t>
            </a:r>
            <a:endParaRPr lang="pt-BR" sz="3800" dirty="0"/>
          </a:p>
        </p:txBody>
      </p:sp>
      <p:sp>
        <p:nvSpPr>
          <p:cNvPr id="12" name="TextBox 11"/>
          <p:cNvSpPr txBox="1"/>
          <p:nvPr/>
        </p:nvSpPr>
        <p:spPr>
          <a:xfrm>
            <a:off x="5410200" y="4953000"/>
            <a:ext cx="2916108" cy="369332"/>
          </a:xfrm>
          <a:prstGeom prst="rect">
            <a:avLst/>
          </a:prstGeom>
          <a:noFill/>
        </p:spPr>
        <p:txBody>
          <a:bodyPr wrap="none" rtlCol="0">
            <a:spAutoFit/>
          </a:bodyPr>
          <a:lstStyle/>
          <a:p>
            <a:r>
              <a:rPr lang="pt-BR" dirty="0"/>
              <a:t>¿</a:t>
            </a:r>
            <a:r>
              <a:rPr lang="pt-BR" dirty="0" err="1"/>
              <a:t>Porcentaje</a:t>
            </a:r>
            <a:r>
              <a:rPr lang="pt-BR" dirty="0"/>
              <a:t> de </a:t>
            </a:r>
            <a:r>
              <a:rPr lang="pt-BR" dirty="0" err="1"/>
              <a:t>identidad</a:t>
            </a:r>
            <a:r>
              <a:rPr lang="pt-BR" dirty="0"/>
              <a:t>?</a:t>
            </a:r>
          </a:p>
        </p:txBody>
      </p:sp>
      <p:sp>
        <p:nvSpPr>
          <p:cNvPr id="13" name="TextBox 12"/>
          <p:cNvSpPr txBox="1"/>
          <p:nvPr/>
        </p:nvSpPr>
        <p:spPr>
          <a:xfrm>
            <a:off x="8326308" y="5181600"/>
            <a:ext cx="642048" cy="369332"/>
          </a:xfrm>
          <a:prstGeom prst="rect">
            <a:avLst/>
          </a:prstGeom>
          <a:noFill/>
        </p:spPr>
        <p:txBody>
          <a:bodyPr wrap="none" rtlCol="0">
            <a:spAutoFit/>
          </a:bodyPr>
          <a:lstStyle/>
          <a:p>
            <a:r>
              <a:rPr lang="pt-BR" b="1" dirty="0"/>
              <a:t>50%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P spid="7" grpId="0"/>
      <p:bldP spid="8" grpId="0"/>
      <p:bldP spid="9" grpId="0"/>
      <p:bldP spid="10" grpId="0"/>
      <p:bldP spid="11" grpId="0"/>
      <p:bldP spid="12" grpId="0"/>
      <p:bldP spid="13"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s-ES_tradnl" smtClean="0"/>
              <a:pPr/>
              <a:t>220</a:t>
            </a:fld>
            <a:endParaRPr lang="es-ES_tradnl"/>
          </a:p>
        </p:txBody>
      </p:sp>
      <p:sp>
        <p:nvSpPr>
          <p:cNvPr id="17" name="Title 16"/>
          <p:cNvSpPr>
            <a:spLocks noGrp="1"/>
          </p:cNvSpPr>
          <p:nvPr>
            <p:ph type="title"/>
          </p:nvPr>
        </p:nvSpPr>
        <p:spPr/>
        <p:txBody>
          <a:bodyPr/>
          <a:lstStyle/>
          <a:p>
            <a:endParaRPr lang="es-ES_tradnl"/>
          </a:p>
        </p:txBody>
      </p:sp>
      <p:sp>
        <p:nvSpPr>
          <p:cNvPr id="18" name="WordArt 7"/>
          <p:cNvSpPr>
            <a:spLocks noChangeArrowheads="1" noChangeShapeType="1" noTextEdit="1"/>
          </p:cNvSpPr>
          <p:nvPr/>
        </p:nvSpPr>
        <p:spPr bwMode="auto">
          <a:xfrm>
            <a:off x="2705100" y="5029200"/>
            <a:ext cx="3733800" cy="9398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336699"/>
                </a:solidFill>
                <a:effectLst>
                  <a:outerShdw blurRad="63500" dist="45791" dir="2021404" algn="ctr" rotWithShape="0">
                    <a:srgbClr val="C0C0C0"/>
                  </a:outerShdw>
                </a:effectLst>
                <a:latin typeface="Times New Roman"/>
                <a:ea typeface="Times New Roman"/>
                <a:cs typeface="Times New Roman"/>
              </a:rPr>
              <a:t>That's it</a:t>
            </a:r>
            <a:endParaRPr lang="es-ES_tradnl" sz="3600" kern="10">
              <a:ln w="9525">
                <a:noFill/>
                <a:round/>
                <a:headEnd/>
                <a:tailEnd/>
              </a:ln>
              <a:solidFill>
                <a:srgbClr val="336699"/>
              </a:solidFill>
              <a:effectLst>
                <a:outerShdw blurRad="63500" dist="45791" dir="2021404" algn="ctr" rotWithShape="0">
                  <a:srgbClr val="C0C0C0"/>
                </a:outerShdw>
              </a:effectLst>
              <a:latin typeface="Times New Roman"/>
              <a:ea typeface="Times New Roman"/>
              <a:cs typeface="Times New Roman"/>
            </a:endParaRPr>
          </a:p>
        </p:txBody>
      </p:sp>
      <p:pic>
        <p:nvPicPr>
          <p:cNvPr id="20" name="Picture 9" descr="backup"/>
          <p:cNvPicPr>
            <a:picLocks noChangeAspect="1" noChangeArrowheads="1"/>
          </p:cNvPicPr>
          <p:nvPr/>
        </p:nvPicPr>
        <p:blipFill>
          <a:blip r:embed="rId3"/>
          <a:srcRect/>
          <a:stretch>
            <a:fillRect/>
          </a:stretch>
        </p:blipFill>
        <p:spPr bwMode="auto">
          <a:xfrm>
            <a:off x="2895600" y="2057400"/>
            <a:ext cx="3733800" cy="237807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Avaliando </a:t>
            </a:r>
            <a:r>
              <a:rPr lang="es-ES_tradnl" dirty="0" err="1"/>
              <a:t>similaridade</a:t>
            </a:r>
            <a:r>
              <a:rPr lang="es-ES_tradnl" dirty="0"/>
              <a:t>: Alineamiento óptimo</a:t>
            </a:r>
          </a:p>
        </p:txBody>
      </p:sp>
      <p:sp>
        <p:nvSpPr>
          <p:cNvPr id="4" name="Slide Number Placeholder 3"/>
          <p:cNvSpPr>
            <a:spLocks noGrp="1"/>
          </p:cNvSpPr>
          <p:nvPr>
            <p:ph type="sldNum" sz="quarter" idx="15"/>
          </p:nvPr>
        </p:nvSpPr>
        <p:spPr/>
        <p:txBody>
          <a:bodyPr/>
          <a:lstStyle/>
          <a:p>
            <a:fld id="{F9B76065-02A8-2140-ABFF-467A450FC727}" type="slidenum">
              <a:rPr lang="en-US" smtClean="0"/>
              <a:pPr/>
              <a:t>23</a:t>
            </a:fld>
            <a:endParaRPr lang="en-US"/>
          </a:p>
        </p:txBody>
      </p:sp>
      <p:sp>
        <p:nvSpPr>
          <p:cNvPr id="6" name="Content Placeholder 5"/>
          <p:cNvSpPr>
            <a:spLocks noGrp="1"/>
          </p:cNvSpPr>
          <p:nvPr>
            <p:ph sz="quarter" idx="1"/>
          </p:nvPr>
        </p:nvSpPr>
        <p:spPr>
          <a:xfrm>
            <a:off x="457200" y="1600200"/>
            <a:ext cx="8077200" cy="4873752"/>
          </a:xfrm>
        </p:spPr>
        <p:txBody>
          <a:bodyPr>
            <a:normAutofit/>
          </a:bodyPr>
          <a:lstStyle/>
          <a:p>
            <a:pPr marL="342900" indent="-342900">
              <a:spcBef>
                <a:spcPct val="20000"/>
              </a:spcBef>
              <a:buNone/>
            </a:pPr>
            <a:r>
              <a:rPr lang="es-ES_tradnl" sz="2000" dirty="0">
                <a:ea typeface="ＭＳ Ｐゴシック" charset="-128"/>
                <a:cs typeface="ＭＳ Ｐゴシック" charset="-128"/>
              </a:rPr>
              <a:t>¿Qué pasa si cambiamos la función de costos?</a:t>
            </a:r>
          </a:p>
          <a:p>
            <a:pPr marL="342900" indent="-342900">
              <a:spcBef>
                <a:spcPct val="20000"/>
              </a:spcBef>
              <a:buNone/>
            </a:pPr>
            <a:endParaRPr lang="es-ES_tradnl" sz="2000" dirty="0">
              <a:ea typeface="ＭＳ Ｐゴシック" charset="-128"/>
              <a:cs typeface="ＭＳ Ｐゴシック" charset="-128"/>
            </a:endParaRPr>
          </a:p>
          <a:p>
            <a:pPr marL="342900" indent="-342900">
              <a:spcBef>
                <a:spcPct val="20000"/>
              </a:spcBef>
              <a:buNone/>
            </a:pPr>
            <a:r>
              <a:rPr lang="es-ES_tradnl" sz="2000" dirty="0">
                <a:ea typeface="ＭＳ Ｐゴシック" charset="-128"/>
                <a:cs typeface="ＭＳ Ｐゴシック" charset="-128"/>
              </a:rPr>
              <a:t>Cuales son los costos de los dos alineamientos si usamos como función de costos:</a:t>
            </a:r>
          </a:p>
          <a:p>
            <a:pPr marL="742950" lvl="1" indent="-285750"/>
            <a:r>
              <a:rPr lang="es-ES_tradnl" sz="2000" b="1" dirty="0">
                <a:solidFill>
                  <a:srgbClr val="008000"/>
                </a:solidFill>
                <a:ea typeface="ＭＳ Ｐゴシック" charset="-128"/>
                <a:cs typeface="ＭＳ Ｐゴシック" charset="-128"/>
              </a:rPr>
              <a:t>match		-1</a:t>
            </a:r>
            <a:endParaRPr lang="es-ES_tradnl" sz="1800" dirty="0">
              <a:solidFill>
                <a:schemeClr val="folHlink"/>
              </a:solidFill>
              <a:ea typeface="ＭＳ Ｐゴシック" charset="-128"/>
              <a:cs typeface="ＭＳ Ｐゴシック" charset="-128"/>
            </a:endParaRPr>
          </a:p>
          <a:p>
            <a:pPr marL="742950" lvl="1" indent="-285750"/>
            <a:r>
              <a:rPr lang="es-ES_tradnl" sz="2000" b="1" dirty="0" err="1">
                <a:solidFill>
                  <a:srgbClr val="008000"/>
                </a:solidFill>
                <a:ea typeface="ＭＳ Ｐゴシック" charset="-128"/>
                <a:cs typeface="ＭＳ Ｐゴシック" charset="-128"/>
              </a:rPr>
              <a:t>mismatch</a:t>
            </a:r>
            <a:r>
              <a:rPr lang="es-ES_tradnl" sz="2000" b="1" dirty="0">
                <a:solidFill>
                  <a:srgbClr val="008000"/>
                </a:solidFill>
                <a:ea typeface="ＭＳ Ｐゴシック" charset="-128"/>
                <a:cs typeface="ＭＳ Ｐゴシック" charset="-128"/>
              </a:rPr>
              <a:t>	 3</a:t>
            </a:r>
            <a:endParaRPr lang="es-ES_tradnl" sz="1800" dirty="0">
              <a:ea typeface="ＭＳ Ｐゴシック" charset="-128"/>
              <a:cs typeface="ＭＳ Ｐゴシック" charset="-128"/>
            </a:endParaRPr>
          </a:p>
          <a:p>
            <a:pPr marL="742950" lvl="1" indent="-285750"/>
            <a:r>
              <a:rPr lang="es-ES_tradnl" sz="2000" b="1" dirty="0" err="1">
                <a:solidFill>
                  <a:srgbClr val="008000"/>
                </a:solidFill>
                <a:ea typeface="ＭＳ Ｐゴシック" charset="-128"/>
                <a:cs typeface="ＭＳ Ｐゴシック" charset="-128"/>
              </a:rPr>
              <a:t>gap</a:t>
            </a:r>
            <a:r>
              <a:rPr lang="es-ES_tradnl" sz="2000" b="1" dirty="0">
                <a:solidFill>
                  <a:srgbClr val="008000"/>
                </a:solidFill>
                <a:ea typeface="ＭＳ Ｐゴシック" charset="-128"/>
                <a:cs typeface="ＭＳ Ｐゴシック" charset="-128"/>
              </a:rPr>
              <a:t>		 1</a:t>
            </a:r>
            <a:endParaRPr lang="es-ES_tradnl" sz="1800" dirty="0">
              <a:ea typeface="ＭＳ Ｐゴシック" charset="-128"/>
              <a:cs typeface="ＭＳ Ｐゴシック" charset="-128"/>
            </a:endParaRPr>
          </a:p>
          <a:p>
            <a:pPr marL="342900" indent="-342900">
              <a:spcBef>
                <a:spcPct val="20000"/>
              </a:spcBef>
              <a:buNone/>
            </a:pPr>
            <a:endParaRPr lang="es-ES_tradnl" sz="2000" dirty="0">
              <a:ea typeface="ＭＳ Ｐゴシック" charset="-128"/>
              <a:cs typeface="ＭＳ Ｐゴシック" charset="-128"/>
            </a:endParaRPr>
          </a:p>
          <a:p>
            <a:pPr marL="342900" indent="-342900">
              <a:spcBef>
                <a:spcPct val="20000"/>
              </a:spcBef>
              <a:buNone/>
            </a:pPr>
            <a:endParaRPr lang="es-ES_tradnl" sz="2000" dirty="0">
              <a:ea typeface="ＭＳ Ｐゴシック" charset="-128"/>
              <a:cs typeface="ＭＳ Ｐゴシック" charset="-128"/>
            </a:endParaRPr>
          </a:p>
          <a:p>
            <a:pPr marL="342900" indent="-342900">
              <a:spcBef>
                <a:spcPct val="20000"/>
              </a:spcBef>
              <a:buNone/>
            </a:pPr>
            <a:endParaRPr lang="es-ES_tradnl" sz="2000" dirty="0">
              <a:ea typeface="ＭＳ Ｐゴシック" charset="-128"/>
              <a:cs typeface="ＭＳ Ｐゴシック" charset="-128"/>
            </a:endParaRPr>
          </a:p>
        </p:txBody>
      </p:sp>
      <p:sp>
        <p:nvSpPr>
          <p:cNvPr id="12" name="Rectangle 11"/>
          <p:cNvSpPr/>
          <p:nvPr/>
        </p:nvSpPr>
        <p:spPr>
          <a:xfrm>
            <a:off x="457200" y="4419600"/>
            <a:ext cx="2743200" cy="1040285"/>
          </a:xfrm>
          <a:prstGeom prst="rect">
            <a:avLst/>
          </a:prstGeom>
        </p:spPr>
        <p:txBody>
          <a:bodyPr wrap="square">
            <a:spAutoFit/>
          </a:bodyPr>
          <a:lstStyle/>
          <a:p>
            <a:pPr marL="342900" indent="-342900">
              <a:spcBef>
                <a:spcPct val="20000"/>
              </a:spcBef>
              <a:buNone/>
            </a:pPr>
            <a:r>
              <a:rPr lang="es-ES_tradnl" sz="2800" b="1" dirty="0" err="1">
                <a:latin typeface="Courier"/>
                <a:cs typeface="Courier"/>
              </a:rPr>
              <a:t>AG_CA_TA_CG</a:t>
            </a:r>
            <a:endParaRPr lang="es-ES_tradnl" sz="2800" b="1" dirty="0">
              <a:latin typeface="Courier"/>
              <a:cs typeface="Courier"/>
            </a:endParaRPr>
          </a:p>
          <a:p>
            <a:pPr marL="342900" indent="-342900">
              <a:spcBef>
                <a:spcPct val="20000"/>
              </a:spcBef>
              <a:buNone/>
            </a:pPr>
            <a:r>
              <a:rPr lang="es-ES_tradnl" sz="2800" b="1" dirty="0" err="1">
                <a:latin typeface="Courier"/>
                <a:cs typeface="Courier"/>
              </a:rPr>
              <a:t>AGT_AC_AGC</a:t>
            </a:r>
            <a:r>
              <a:rPr lang="es-ES_tradnl" sz="2800" b="1" dirty="0">
                <a:latin typeface="Courier"/>
                <a:cs typeface="Courier"/>
              </a:rPr>
              <a:t>_</a:t>
            </a:r>
          </a:p>
        </p:txBody>
      </p:sp>
      <p:sp>
        <p:nvSpPr>
          <p:cNvPr id="13" name="Rectangle 12"/>
          <p:cNvSpPr/>
          <p:nvPr/>
        </p:nvSpPr>
        <p:spPr>
          <a:xfrm>
            <a:off x="457200" y="5589115"/>
            <a:ext cx="2438400" cy="1040285"/>
          </a:xfrm>
          <a:prstGeom prst="rect">
            <a:avLst/>
          </a:prstGeom>
        </p:spPr>
        <p:txBody>
          <a:bodyPr wrap="square">
            <a:spAutoFit/>
          </a:bodyPr>
          <a:lstStyle/>
          <a:p>
            <a:pPr marL="342900" indent="-342900">
              <a:spcBef>
                <a:spcPct val="20000"/>
              </a:spcBef>
              <a:buNone/>
            </a:pPr>
            <a:r>
              <a:rPr lang="es-ES_tradnl" sz="2800" b="1" dirty="0">
                <a:latin typeface="Courier"/>
                <a:cs typeface="Courier"/>
              </a:rPr>
              <a:t>AGCATACG</a:t>
            </a:r>
          </a:p>
          <a:p>
            <a:pPr marL="342900" indent="-342900">
              <a:spcBef>
                <a:spcPct val="20000"/>
              </a:spcBef>
              <a:buNone/>
            </a:pPr>
            <a:r>
              <a:rPr lang="es-ES_tradnl" sz="2800" b="1" dirty="0">
                <a:latin typeface="Courier"/>
                <a:cs typeface="Courier"/>
              </a:rPr>
              <a:t>AGTACAGC</a:t>
            </a:r>
          </a:p>
        </p:txBody>
      </p:sp>
      <p:sp>
        <p:nvSpPr>
          <p:cNvPr id="14" name="TextBox 13"/>
          <p:cNvSpPr txBox="1"/>
          <p:nvPr/>
        </p:nvSpPr>
        <p:spPr>
          <a:xfrm>
            <a:off x="3581469" y="4572000"/>
            <a:ext cx="1066731" cy="677108"/>
          </a:xfrm>
          <a:prstGeom prst="rect">
            <a:avLst/>
          </a:prstGeom>
          <a:noFill/>
        </p:spPr>
        <p:txBody>
          <a:bodyPr wrap="none" rtlCol="0">
            <a:spAutoFit/>
          </a:bodyPr>
          <a:lstStyle/>
          <a:p>
            <a:r>
              <a:rPr lang="es-ES_tradnl" sz="3800" dirty="0" err="1">
                <a:latin typeface="Lucida Grande"/>
                <a:ea typeface="Lucida Grande"/>
                <a:cs typeface="Lucida Grande"/>
              </a:rPr>
              <a:t>Σ</a:t>
            </a:r>
            <a:r>
              <a:rPr lang="es-ES_tradnl" sz="3800" dirty="0">
                <a:latin typeface="Lucida Grande"/>
                <a:ea typeface="Lucida Grande"/>
                <a:cs typeface="Lucida Grande"/>
              </a:rPr>
              <a:t>=?</a:t>
            </a:r>
            <a:endParaRPr lang="es-ES_tradnl" sz="3800" dirty="0"/>
          </a:p>
        </p:txBody>
      </p:sp>
      <p:sp>
        <p:nvSpPr>
          <p:cNvPr id="15" name="TextBox 14"/>
          <p:cNvSpPr txBox="1"/>
          <p:nvPr/>
        </p:nvSpPr>
        <p:spPr>
          <a:xfrm>
            <a:off x="3581400" y="5799892"/>
            <a:ext cx="1066731" cy="677108"/>
          </a:xfrm>
          <a:prstGeom prst="rect">
            <a:avLst/>
          </a:prstGeom>
          <a:noFill/>
        </p:spPr>
        <p:txBody>
          <a:bodyPr wrap="none" rtlCol="0">
            <a:spAutoFit/>
          </a:bodyPr>
          <a:lstStyle/>
          <a:p>
            <a:r>
              <a:rPr lang="es-ES_tradnl" sz="3800" dirty="0" err="1">
                <a:latin typeface="Lucida Grande"/>
                <a:ea typeface="Lucida Grande"/>
                <a:cs typeface="Lucida Grande"/>
              </a:rPr>
              <a:t>Σ</a:t>
            </a:r>
            <a:r>
              <a:rPr lang="es-ES_tradnl" sz="3800" dirty="0">
                <a:latin typeface="Lucida Grande"/>
                <a:ea typeface="Lucida Grande"/>
                <a:cs typeface="Lucida Grande"/>
              </a:rPr>
              <a:t>=?</a:t>
            </a:r>
            <a:endParaRPr lang="es-ES_tradnl" sz="3800" dirty="0"/>
          </a:p>
        </p:txBody>
      </p:sp>
      <p:sp>
        <p:nvSpPr>
          <p:cNvPr id="16" name="TextBox 15"/>
          <p:cNvSpPr txBox="1"/>
          <p:nvPr/>
        </p:nvSpPr>
        <p:spPr>
          <a:xfrm>
            <a:off x="4800600" y="5113600"/>
            <a:ext cx="3904658" cy="1394228"/>
          </a:xfrm>
          <a:prstGeom prst="rect">
            <a:avLst/>
          </a:prstGeom>
          <a:noFill/>
        </p:spPr>
        <p:txBody>
          <a:bodyPr wrap="square" lIns="0" tIns="0" rIns="0" bIns="0" rtlCol="0">
            <a:spAutoFit/>
          </a:bodyPr>
          <a:lstStyle/>
          <a:p>
            <a:pPr marL="342900" indent="-342900" algn="just">
              <a:lnSpc>
                <a:spcPct val="80000"/>
              </a:lnSpc>
              <a:spcBef>
                <a:spcPct val="20000"/>
              </a:spcBef>
            </a:pPr>
            <a:endParaRPr lang="es-ES_tradnl" b="1" dirty="0">
              <a:solidFill>
                <a:schemeClr val="accent3"/>
              </a:solidFill>
            </a:endParaRPr>
          </a:p>
          <a:p>
            <a:pPr marL="342900" indent="-342900" algn="just">
              <a:lnSpc>
                <a:spcPct val="80000"/>
              </a:lnSpc>
              <a:spcBef>
                <a:spcPct val="20000"/>
              </a:spcBef>
            </a:pPr>
            <a:r>
              <a:rPr lang="es-ES_tradnl" b="1" dirty="0">
                <a:solidFill>
                  <a:schemeClr val="accent3"/>
                </a:solidFill>
              </a:rPr>
              <a:t>La selección del alineamiento óptimo y la similitud entre un par de secuencias depende de la función de costos que se 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p:bldP spid="13"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Avaliando </a:t>
            </a:r>
            <a:r>
              <a:rPr lang="es-ES_tradnl" dirty="0" err="1"/>
              <a:t>similaridade</a:t>
            </a:r>
            <a:r>
              <a:rPr lang="es-ES_tradnl" dirty="0"/>
              <a:t>: Función de costos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24</a:t>
            </a:fld>
            <a:endParaRPr lang="en-US"/>
          </a:p>
        </p:txBody>
      </p:sp>
      <p:sp>
        <p:nvSpPr>
          <p:cNvPr id="6" name="Content Placeholder 5"/>
          <p:cNvSpPr>
            <a:spLocks noGrp="1"/>
          </p:cNvSpPr>
          <p:nvPr>
            <p:ph sz="quarter" idx="1"/>
          </p:nvPr>
        </p:nvSpPr>
        <p:spPr>
          <a:xfrm>
            <a:off x="457200" y="1600200"/>
            <a:ext cx="8077200" cy="4873752"/>
          </a:xfrm>
        </p:spPr>
        <p:txBody>
          <a:bodyPr>
            <a:normAutofit/>
          </a:bodyPr>
          <a:lstStyle/>
          <a:p>
            <a:pPr marL="342900" indent="-342900">
              <a:spcBef>
                <a:spcPct val="20000"/>
              </a:spcBef>
              <a:buNone/>
            </a:pPr>
            <a:r>
              <a:rPr lang="es-ES_tradnl" sz="2000" dirty="0">
                <a:ea typeface="ＭＳ Ｐゴシック" charset="-128"/>
                <a:cs typeface="ＭＳ Ｐゴシック" charset="-128"/>
              </a:rPr>
              <a:t>La función de costos puede modelar la identidad, las sustituciones de forma general y las </a:t>
            </a:r>
            <a:r>
              <a:rPr lang="es-ES_tradnl" sz="2000" dirty="0" err="1">
                <a:ea typeface="ＭＳ Ｐゴシック" charset="-128"/>
                <a:cs typeface="ＭＳ Ｐゴシック" charset="-128"/>
              </a:rPr>
              <a:t>indels</a:t>
            </a:r>
            <a:r>
              <a:rPr lang="es-ES_tradnl" sz="2000" dirty="0">
                <a:ea typeface="ＭＳ Ｐゴシック" charset="-128"/>
                <a:cs typeface="ＭＳ Ｐゴシック" charset="-128"/>
              </a:rPr>
              <a:t>. ¿cómo se podría extender la función de costos para que sea mas realista?</a:t>
            </a:r>
          </a:p>
          <a:p>
            <a:pPr marL="342900" indent="-342900">
              <a:spcBef>
                <a:spcPct val="20000"/>
              </a:spcBef>
              <a:buNone/>
            </a:pPr>
            <a:r>
              <a:rPr lang="es-ES_tradnl" sz="2000" dirty="0">
                <a:ea typeface="ＭＳ Ｐゴシック" charset="-128"/>
                <a:cs typeface="ＭＳ Ｐゴシック" charset="-128"/>
              </a:rPr>
              <a:t>	</a:t>
            </a:r>
          </a:p>
          <a:p>
            <a:pPr marL="342900" indent="-342900">
              <a:spcBef>
                <a:spcPct val="20000"/>
              </a:spcBef>
              <a:buNone/>
            </a:pPr>
            <a:r>
              <a:rPr lang="es-ES_tradnl" sz="2000" dirty="0">
                <a:ea typeface="ＭＳ Ｐゴシック" charset="-128"/>
                <a:cs typeface="ＭＳ Ｐゴシック" charset="-128"/>
              </a:rPr>
              <a:t>En secuencias de ácidos nucleicos:</a:t>
            </a:r>
          </a:p>
          <a:p>
            <a:pPr marL="708660" lvl="1" indent="-342900"/>
            <a:r>
              <a:rPr lang="es-ES_tradnl" sz="1700" dirty="0">
                <a:ea typeface="ＭＳ Ｐゴシック" charset="-128"/>
                <a:cs typeface="ＭＳ Ｐゴシック" charset="-128"/>
              </a:rPr>
              <a:t>La proporción de transiciones y </a:t>
            </a:r>
            <a:r>
              <a:rPr lang="es-ES_tradnl" sz="1700" dirty="0" err="1">
                <a:ea typeface="ＭＳ Ｐゴシック" charset="-128"/>
                <a:cs typeface="ＭＳ Ｐゴシック" charset="-128"/>
              </a:rPr>
              <a:t>transversiones</a:t>
            </a:r>
            <a:r>
              <a:rPr lang="es-ES_tradnl" sz="1700" dirty="0">
                <a:ea typeface="ＭＳ Ｐゴシック" charset="-128"/>
                <a:cs typeface="ＭＳ Ｐゴシック" charset="-128"/>
              </a:rPr>
              <a:t> no siempre es 1</a:t>
            </a:r>
          </a:p>
          <a:p>
            <a:pPr marL="708660" lvl="1" indent="-342900"/>
            <a:r>
              <a:rPr lang="es-ES_tradnl" sz="1700" dirty="0">
                <a:ea typeface="ＭＳ Ｐゴシック" charset="-128"/>
                <a:cs typeface="ＭＳ Ｐゴシック" charset="-128"/>
              </a:rPr>
              <a:t>Los cambios en la tercera posición de los </a:t>
            </a:r>
            <a:r>
              <a:rPr lang="es-ES_tradnl" sz="1700" dirty="0" err="1">
                <a:ea typeface="ＭＳ Ｐゴシック" charset="-128"/>
                <a:cs typeface="ＭＳ Ｐゴシック" charset="-128"/>
              </a:rPr>
              <a:t>codones</a:t>
            </a:r>
            <a:r>
              <a:rPr lang="es-ES_tradnl" sz="1700" dirty="0">
                <a:ea typeface="ＭＳ Ｐゴシック" charset="-128"/>
                <a:cs typeface="ＭＳ Ｐゴシック" charset="-128"/>
              </a:rPr>
              <a:t> no siempre generan cambios a nivel de la proteína (sustituciones sinónimas)</a:t>
            </a:r>
          </a:p>
          <a:p>
            <a:pPr marL="708660" lvl="1" indent="-342900"/>
            <a:r>
              <a:rPr lang="es-ES_tradnl" sz="1700" dirty="0">
                <a:ea typeface="ＭＳ Ｐゴシック" charset="-128"/>
                <a:cs typeface="ＭＳ Ｐゴシック" charset="-128"/>
              </a:rPr>
              <a:t>Se podría tener en cuenta la frecuencia de los errores de secuenciación</a:t>
            </a:r>
          </a:p>
          <a:p>
            <a:pPr marL="342900" indent="-342900">
              <a:spcBef>
                <a:spcPct val="20000"/>
              </a:spcBef>
              <a:buNone/>
            </a:pPr>
            <a:endParaRPr lang="es-ES_tradnl" sz="2000" dirty="0">
              <a:ea typeface="ＭＳ Ｐゴシック" charset="-128"/>
              <a:cs typeface="ＭＳ Ｐゴシック" charset="-128"/>
            </a:endParaRPr>
          </a:p>
          <a:p>
            <a:pPr marL="342900" indent="-342900">
              <a:spcBef>
                <a:spcPct val="20000"/>
              </a:spcBef>
              <a:buNone/>
            </a:pPr>
            <a:r>
              <a:rPr lang="es-ES_tradnl" sz="2000" dirty="0">
                <a:ea typeface="ＭＳ Ｐゴシック" charset="-128"/>
                <a:cs typeface="ＭＳ Ｐゴシック" charset="-128"/>
              </a:rPr>
              <a:t>En secuencias de proteínas:</a:t>
            </a:r>
          </a:p>
          <a:p>
            <a:pPr marL="708660" lvl="1" indent="-342900">
              <a:lnSpc>
                <a:spcPct val="90000"/>
              </a:lnSpc>
              <a:buSzPct val="100000"/>
              <a:buFontTx/>
              <a:buChar char="•"/>
            </a:pPr>
            <a:r>
              <a:rPr lang="es-ES_tradnl" sz="1700" dirty="0">
                <a:ea typeface="ＭＳ Ｐゴシック" charset="-128"/>
                <a:cs typeface="ＭＳ Ｐゴシック" charset="-128"/>
              </a:rPr>
              <a:t>Las sustituciones que se observan dependen del tipo de residuos involucrados. Por ejemplo, es “difícil” sustituir un residuo no polar por uno polar.</a:t>
            </a:r>
          </a:p>
          <a:p>
            <a:pPr marL="342900" indent="-342900">
              <a:spcBef>
                <a:spcPct val="20000"/>
              </a:spcBef>
              <a:buNone/>
            </a:pPr>
            <a:endParaRPr lang="es-ES_tradnl" sz="2000" dirty="0">
              <a:ea typeface="ＭＳ Ｐゴシック" charset="-128"/>
              <a:cs typeface="ＭＳ Ｐゴシック" charset="-128"/>
            </a:endParaRPr>
          </a:p>
          <a:p>
            <a:pPr marL="342900" indent="-342900">
              <a:spcBef>
                <a:spcPct val="20000"/>
              </a:spcBef>
              <a:buNone/>
            </a:pPr>
            <a:endParaRPr lang="es-ES_tradnl" sz="2000" dirty="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25</a:t>
            </a:fld>
            <a:endParaRPr lang="en-US"/>
          </a:p>
        </p:txBody>
      </p:sp>
      <p:sp>
        <p:nvSpPr>
          <p:cNvPr id="18" name="TextBox 17"/>
          <p:cNvSpPr txBox="1"/>
          <p:nvPr/>
        </p:nvSpPr>
        <p:spPr>
          <a:xfrm>
            <a:off x="2534851" y="1112838"/>
            <a:ext cx="3982242" cy="553998"/>
          </a:xfrm>
          <a:prstGeom prst="rect">
            <a:avLst/>
          </a:prstGeom>
          <a:noFill/>
        </p:spPr>
        <p:txBody>
          <a:bodyPr wrap="none" rtlCol="0">
            <a:spAutoFit/>
          </a:bodyPr>
          <a:lstStyle/>
          <a:p>
            <a:r>
              <a:rPr lang="es-ES_tradnl" sz="3000" cap="small" dirty="0">
                <a:solidFill>
                  <a:schemeClr val="tx2"/>
                </a:solidFill>
                <a:latin typeface="+mj-lt"/>
                <a:ea typeface="+mj-ea"/>
                <a:cs typeface="+mj-cs"/>
              </a:rPr>
              <a:t>Matrices de puntos</a:t>
            </a:r>
          </a:p>
        </p:txBody>
      </p:sp>
      <p:sp>
        <p:nvSpPr>
          <p:cNvPr id="19" name="Content Placeholder 18"/>
          <p:cNvSpPr>
            <a:spLocks noGrp="1"/>
          </p:cNvSpPr>
          <p:nvPr>
            <p:ph sz="quarter" idx="1"/>
          </p:nvPr>
        </p:nvSpPr>
        <p:spPr>
          <a:xfrm>
            <a:off x="457200" y="1905000"/>
            <a:ext cx="7467600" cy="4568952"/>
          </a:xfrm>
        </p:spPr>
        <p:txBody>
          <a:bodyPr/>
          <a:lstStyle/>
          <a:p>
            <a:r>
              <a:rPr lang="es-ES_tradnl" dirty="0"/>
              <a:t>Una de las formas más sencillas de representar la similitud entre un par de secuencias.</a:t>
            </a:r>
          </a:p>
          <a:p>
            <a:r>
              <a:rPr lang="es-ES_tradnl" dirty="0"/>
              <a:t>Gráfica</a:t>
            </a:r>
          </a:p>
          <a:p>
            <a:r>
              <a:rPr lang="es-ES_tradnl" dirty="0"/>
              <a:t>Análisis exploratorio, </a:t>
            </a:r>
            <a:r>
              <a:rPr lang="es-ES_tradnl" dirty="0" err="1"/>
              <a:t>e.g</a:t>
            </a:r>
            <a:r>
              <a:rPr lang="es-ES_tradnl" dirty="0"/>
              <a:t>., detectar secuencias repetidas, inversiones.</a:t>
            </a:r>
          </a:p>
          <a:p>
            <a:endParaRPr lang="es-ES_tradnl"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26</a:t>
            </a:fld>
            <a:endParaRPr lang="en-US"/>
          </a:p>
        </p:txBody>
      </p:sp>
      <p:sp>
        <p:nvSpPr>
          <p:cNvPr id="18" name="TextBox 17"/>
          <p:cNvSpPr txBox="1"/>
          <p:nvPr/>
        </p:nvSpPr>
        <p:spPr>
          <a:xfrm>
            <a:off x="2534851" y="1112838"/>
            <a:ext cx="3982242" cy="553998"/>
          </a:xfrm>
          <a:prstGeom prst="rect">
            <a:avLst/>
          </a:prstGeom>
          <a:noFill/>
        </p:spPr>
        <p:txBody>
          <a:bodyPr wrap="none" rtlCol="0">
            <a:spAutoFit/>
          </a:bodyPr>
          <a:lstStyle/>
          <a:p>
            <a:r>
              <a:rPr lang="es-ES_tradnl" sz="3000" cap="small" dirty="0">
                <a:solidFill>
                  <a:schemeClr val="tx2"/>
                </a:solidFill>
                <a:latin typeface="+mj-lt"/>
                <a:ea typeface="+mj-ea"/>
                <a:cs typeface="+mj-cs"/>
              </a:rPr>
              <a:t>Matrices de puntos</a:t>
            </a:r>
          </a:p>
        </p:txBody>
      </p:sp>
      <p:sp>
        <p:nvSpPr>
          <p:cNvPr id="19" name="Content Placeholder 18"/>
          <p:cNvSpPr>
            <a:spLocks noGrp="1"/>
          </p:cNvSpPr>
          <p:nvPr>
            <p:ph sz="quarter" idx="1"/>
          </p:nvPr>
        </p:nvSpPr>
        <p:spPr>
          <a:xfrm>
            <a:off x="457200" y="1905000"/>
            <a:ext cx="7467600" cy="4568952"/>
          </a:xfrm>
        </p:spPr>
        <p:txBody>
          <a:bodyPr/>
          <a:lstStyle/>
          <a:p>
            <a:r>
              <a:rPr lang="es-ES_tradnl" dirty="0"/>
              <a:t>¿En que consiste?</a:t>
            </a:r>
          </a:p>
          <a:p>
            <a:pPr lvl="1"/>
            <a:r>
              <a:rPr lang="es-ES_tradnl" dirty="0"/>
              <a:t>Para comparar dos secuencias de longitud M y N, se crea una cuadricula de dimensiones M * N. Una secuencia se dispone en la dirección horizontal (arriba) y la otra en la dirección vertical (izquierda).</a:t>
            </a:r>
          </a:p>
          <a:p>
            <a:pPr lvl="1"/>
            <a:r>
              <a:rPr lang="es-ES_tradnl" dirty="0"/>
              <a:t>Dadas las secuencias:</a:t>
            </a:r>
          </a:p>
          <a:p>
            <a:pPr lvl="2">
              <a:buNone/>
            </a:pPr>
            <a:r>
              <a:rPr lang="es-ES_tradnl" dirty="0"/>
              <a:t>CGCTACG</a:t>
            </a:r>
          </a:p>
          <a:p>
            <a:pPr lvl="2">
              <a:buNone/>
            </a:pPr>
            <a:r>
              <a:rPr lang="es-ES_tradnl" dirty="0"/>
              <a:t>CGATACGT</a:t>
            </a:r>
          </a:p>
          <a:p>
            <a:endParaRPr lang="es-ES_tradnl" dirty="0"/>
          </a:p>
        </p:txBody>
      </p:sp>
      <p:graphicFrame>
        <p:nvGraphicFramePr>
          <p:cNvPr id="6" name="Group 4"/>
          <p:cNvGraphicFramePr>
            <a:graphicFrameLocks noGrp="1"/>
          </p:cNvGraphicFramePr>
          <p:nvPr/>
        </p:nvGraphicFramePr>
        <p:xfrm>
          <a:off x="4114800" y="3840480"/>
          <a:ext cx="3200400" cy="3017520"/>
        </p:xfrm>
        <a:graphic>
          <a:graphicData uri="http://schemas.openxmlformats.org/drawingml/2006/table">
            <a:tbl>
              <a:tblPr/>
              <a:tblGrid>
                <a:gridCol w="400050">
                  <a:extLst>
                    <a:ext uri="{9D8B030D-6E8A-4147-A177-3AD203B41FA5}">
                      <a16:colId xmlns:a16="http://schemas.microsoft.com/office/drawing/2014/main" val="20000"/>
                    </a:ext>
                  </a:extLst>
                </a:gridCol>
                <a:gridCol w="400050">
                  <a:extLst>
                    <a:ext uri="{9D8B030D-6E8A-4147-A177-3AD203B41FA5}">
                      <a16:colId xmlns:a16="http://schemas.microsoft.com/office/drawing/2014/main" val="20001"/>
                    </a:ext>
                  </a:extLst>
                </a:gridCol>
                <a:gridCol w="400050">
                  <a:extLst>
                    <a:ext uri="{9D8B030D-6E8A-4147-A177-3AD203B41FA5}">
                      <a16:colId xmlns:a16="http://schemas.microsoft.com/office/drawing/2014/main" val="20002"/>
                    </a:ext>
                  </a:extLst>
                </a:gridCol>
                <a:gridCol w="400050">
                  <a:extLst>
                    <a:ext uri="{9D8B030D-6E8A-4147-A177-3AD203B41FA5}">
                      <a16:colId xmlns:a16="http://schemas.microsoft.com/office/drawing/2014/main" val="20003"/>
                    </a:ext>
                  </a:extLst>
                </a:gridCol>
                <a:gridCol w="400050">
                  <a:extLst>
                    <a:ext uri="{9D8B030D-6E8A-4147-A177-3AD203B41FA5}">
                      <a16:colId xmlns:a16="http://schemas.microsoft.com/office/drawing/2014/main" val="20004"/>
                    </a:ext>
                  </a:extLst>
                </a:gridCol>
                <a:gridCol w="400050">
                  <a:extLst>
                    <a:ext uri="{9D8B030D-6E8A-4147-A177-3AD203B41FA5}">
                      <a16:colId xmlns:a16="http://schemas.microsoft.com/office/drawing/2014/main" val="20005"/>
                    </a:ext>
                  </a:extLst>
                </a:gridCol>
                <a:gridCol w="4191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27</a:t>
            </a:fld>
            <a:endParaRPr lang="en-US"/>
          </a:p>
        </p:txBody>
      </p:sp>
      <p:sp>
        <p:nvSpPr>
          <p:cNvPr id="18" name="TextBox 17"/>
          <p:cNvSpPr txBox="1"/>
          <p:nvPr/>
        </p:nvSpPr>
        <p:spPr>
          <a:xfrm>
            <a:off x="2534851" y="1112838"/>
            <a:ext cx="3982242" cy="553998"/>
          </a:xfrm>
          <a:prstGeom prst="rect">
            <a:avLst/>
          </a:prstGeom>
          <a:noFill/>
        </p:spPr>
        <p:txBody>
          <a:bodyPr wrap="none" rtlCol="0">
            <a:spAutoFit/>
          </a:bodyPr>
          <a:lstStyle/>
          <a:p>
            <a:r>
              <a:rPr lang="es-ES_tradnl" sz="3000" cap="small" dirty="0">
                <a:solidFill>
                  <a:schemeClr val="tx2"/>
                </a:solidFill>
                <a:latin typeface="+mj-lt"/>
                <a:ea typeface="+mj-ea"/>
                <a:cs typeface="+mj-cs"/>
              </a:rPr>
              <a:t>Matrices de puntos</a:t>
            </a:r>
          </a:p>
        </p:txBody>
      </p:sp>
      <p:sp>
        <p:nvSpPr>
          <p:cNvPr id="19" name="Content Placeholder 18"/>
          <p:cNvSpPr>
            <a:spLocks noGrp="1"/>
          </p:cNvSpPr>
          <p:nvPr>
            <p:ph sz="quarter" idx="1"/>
          </p:nvPr>
        </p:nvSpPr>
        <p:spPr>
          <a:xfrm>
            <a:off x="457200" y="1905000"/>
            <a:ext cx="7467600" cy="4568952"/>
          </a:xfrm>
        </p:spPr>
        <p:txBody>
          <a:bodyPr/>
          <a:lstStyle/>
          <a:p>
            <a:r>
              <a:rPr lang="es-ES_tradnl" dirty="0"/>
              <a:t>¿En que consiste?</a:t>
            </a:r>
          </a:p>
          <a:p>
            <a:pPr lvl="1"/>
            <a:r>
              <a:rPr lang="es-ES_tradnl" dirty="0"/>
              <a:t>Para cada posición en la cuadrícula se comparan los elementos de la fila y la columna. Si son iguales se sombrea la celda.</a:t>
            </a:r>
          </a:p>
          <a:p>
            <a:endParaRPr lang="es-ES_tradnl" dirty="0"/>
          </a:p>
        </p:txBody>
      </p:sp>
      <p:graphicFrame>
        <p:nvGraphicFramePr>
          <p:cNvPr id="6" name="Group 4"/>
          <p:cNvGraphicFramePr>
            <a:graphicFrameLocks noGrp="1"/>
          </p:cNvGraphicFramePr>
          <p:nvPr/>
        </p:nvGraphicFramePr>
        <p:xfrm>
          <a:off x="4114800" y="3840480"/>
          <a:ext cx="3200400" cy="3017520"/>
        </p:xfrm>
        <a:graphic>
          <a:graphicData uri="http://schemas.openxmlformats.org/drawingml/2006/table">
            <a:tbl>
              <a:tblPr/>
              <a:tblGrid>
                <a:gridCol w="400050">
                  <a:extLst>
                    <a:ext uri="{9D8B030D-6E8A-4147-A177-3AD203B41FA5}">
                      <a16:colId xmlns:a16="http://schemas.microsoft.com/office/drawing/2014/main" val="20000"/>
                    </a:ext>
                  </a:extLst>
                </a:gridCol>
                <a:gridCol w="400050">
                  <a:extLst>
                    <a:ext uri="{9D8B030D-6E8A-4147-A177-3AD203B41FA5}">
                      <a16:colId xmlns:a16="http://schemas.microsoft.com/office/drawing/2014/main" val="20001"/>
                    </a:ext>
                  </a:extLst>
                </a:gridCol>
                <a:gridCol w="400050">
                  <a:extLst>
                    <a:ext uri="{9D8B030D-6E8A-4147-A177-3AD203B41FA5}">
                      <a16:colId xmlns:a16="http://schemas.microsoft.com/office/drawing/2014/main" val="20002"/>
                    </a:ext>
                  </a:extLst>
                </a:gridCol>
                <a:gridCol w="400050">
                  <a:extLst>
                    <a:ext uri="{9D8B030D-6E8A-4147-A177-3AD203B41FA5}">
                      <a16:colId xmlns:a16="http://schemas.microsoft.com/office/drawing/2014/main" val="20003"/>
                    </a:ext>
                  </a:extLst>
                </a:gridCol>
                <a:gridCol w="400050">
                  <a:extLst>
                    <a:ext uri="{9D8B030D-6E8A-4147-A177-3AD203B41FA5}">
                      <a16:colId xmlns:a16="http://schemas.microsoft.com/office/drawing/2014/main" val="20004"/>
                    </a:ext>
                  </a:extLst>
                </a:gridCol>
                <a:gridCol w="400050">
                  <a:extLst>
                    <a:ext uri="{9D8B030D-6E8A-4147-A177-3AD203B41FA5}">
                      <a16:colId xmlns:a16="http://schemas.microsoft.com/office/drawing/2014/main" val="20005"/>
                    </a:ext>
                  </a:extLst>
                </a:gridCol>
                <a:gridCol w="4191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9" name="Rectangle 8"/>
          <p:cNvSpPr/>
          <p:nvPr/>
        </p:nvSpPr>
        <p:spPr>
          <a:xfrm>
            <a:off x="4586766" y="4220536"/>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Rectangle 9"/>
          <p:cNvSpPr/>
          <p:nvPr/>
        </p:nvSpPr>
        <p:spPr>
          <a:xfrm>
            <a:off x="4982532" y="4557232"/>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Rectangle 10"/>
          <p:cNvSpPr/>
          <p:nvPr/>
        </p:nvSpPr>
        <p:spPr>
          <a:xfrm>
            <a:off x="5395434" y="4222896"/>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Rectangle 11"/>
          <p:cNvSpPr/>
          <p:nvPr/>
        </p:nvSpPr>
        <p:spPr>
          <a:xfrm>
            <a:off x="6597498" y="4222896"/>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Rectangle 12"/>
          <p:cNvSpPr/>
          <p:nvPr/>
        </p:nvSpPr>
        <p:spPr>
          <a:xfrm>
            <a:off x="6995634" y="4542464"/>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Rectangle 13"/>
          <p:cNvSpPr/>
          <p:nvPr/>
        </p:nvSpPr>
        <p:spPr>
          <a:xfrm>
            <a:off x="6199897" y="4893928"/>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nvGrpSpPr>
          <p:cNvPr id="25" name="Group 24"/>
          <p:cNvGrpSpPr/>
          <p:nvPr/>
        </p:nvGrpSpPr>
        <p:grpSpPr>
          <a:xfrm>
            <a:off x="4589136" y="5225904"/>
            <a:ext cx="2645124" cy="1563584"/>
            <a:chOff x="4589136" y="5225904"/>
            <a:chExt cx="2645124" cy="1563584"/>
          </a:xfrm>
        </p:grpSpPr>
        <p:sp>
          <p:nvSpPr>
            <p:cNvPr id="15" name="Rectangle 14"/>
            <p:cNvSpPr/>
            <p:nvPr/>
          </p:nvSpPr>
          <p:spPr>
            <a:xfrm>
              <a:off x="5791200" y="5225904"/>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6" name="Rectangle 15"/>
            <p:cNvSpPr/>
            <p:nvPr/>
          </p:nvSpPr>
          <p:spPr>
            <a:xfrm>
              <a:off x="6201732" y="5562600"/>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7" name="Rectangle 16"/>
            <p:cNvSpPr/>
            <p:nvPr/>
          </p:nvSpPr>
          <p:spPr>
            <a:xfrm>
              <a:off x="4589136" y="5882168"/>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0" name="Rectangle 19"/>
            <p:cNvSpPr/>
            <p:nvPr/>
          </p:nvSpPr>
          <p:spPr>
            <a:xfrm>
              <a:off x="5412570" y="5884528"/>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1" name="Rectangle 20"/>
            <p:cNvSpPr/>
            <p:nvPr/>
          </p:nvSpPr>
          <p:spPr>
            <a:xfrm>
              <a:off x="6599868" y="5896936"/>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2" name="Rectangle 21"/>
            <p:cNvSpPr/>
            <p:nvPr/>
          </p:nvSpPr>
          <p:spPr>
            <a:xfrm>
              <a:off x="7005660" y="6231272"/>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3" name="Rectangle 22"/>
            <p:cNvSpPr/>
            <p:nvPr/>
          </p:nvSpPr>
          <p:spPr>
            <a:xfrm>
              <a:off x="4984902" y="6231272"/>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4" name="Rectangle 23"/>
            <p:cNvSpPr/>
            <p:nvPr/>
          </p:nvSpPr>
          <p:spPr>
            <a:xfrm>
              <a:off x="5791200" y="6560888"/>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sp>
        <p:nvSpPr>
          <p:cNvPr id="26" name="TextBox 25"/>
          <p:cNvSpPr txBox="1"/>
          <p:nvPr/>
        </p:nvSpPr>
        <p:spPr>
          <a:xfrm>
            <a:off x="457200" y="4570762"/>
            <a:ext cx="3192740" cy="646331"/>
          </a:xfrm>
          <a:prstGeom prst="rect">
            <a:avLst/>
          </a:prstGeom>
          <a:noFill/>
        </p:spPr>
        <p:txBody>
          <a:bodyPr wrap="square" rtlCol="0">
            <a:spAutoFit/>
          </a:bodyPr>
          <a:lstStyle/>
          <a:p>
            <a:r>
              <a:rPr lang="es-ES_tradnl" dirty="0"/>
              <a:t>Regiones de similitud aparecen como diagonales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bldLvl="2"/>
      <p:bldP spid="9" grpId="0" animBg="1"/>
      <p:bldP spid="10" grpId="0" animBg="1"/>
      <p:bldP spid="11" grpId="0" animBg="1"/>
      <p:bldP spid="12" grpId="0" animBg="1"/>
      <p:bldP spid="13" grpId="0" animBg="1"/>
      <p:bldP spid="14" grpId="0" animBg="1"/>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28</a:t>
            </a:fld>
            <a:endParaRPr lang="en-US"/>
          </a:p>
        </p:txBody>
      </p:sp>
      <p:sp>
        <p:nvSpPr>
          <p:cNvPr id="18" name="TextBox 17"/>
          <p:cNvSpPr txBox="1"/>
          <p:nvPr/>
        </p:nvSpPr>
        <p:spPr>
          <a:xfrm>
            <a:off x="2534851" y="1112838"/>
            <a:ext cx="3157159" cy="553998"/>
          </a:xfrm>
          <a:prstGeom prst="rect">
            <a:avLst/>
          </a:prstGeom>
          <a:noFill/>
        </p:spPr>
        <p:txBody>
          <a:bodyPr wrap="none" rtlCol="0">
            <a:spAutoFit/>
          </a:bodyPr>
          <a:lstStyle/>
          <a:p>
            <a:r>
              <a:rPr lang="es-ES_tradnl" sz="3000" cap="small" dirty="0">
                <a:solidFill>
                  <a:schemeClr val="tx2"/>
                </a:solidFill>
                <a:latin typeface="+mj-lt"/>
                <a:ea typeface="+mj-ea"/>
                <a:cs typeface="+mj-cs"/>
              </a:rPr>
              <a:t>Interpretación</a:t>
            </a:r>
          </a:p>
        </p:txBody>
      </p:sp>
      <p:sp>
        <p:nvSpPr>
          <p:cNvPr id="25" name="Content Placeholder 24"/>
          <p:cNvSpPr>
            <a:spLocks noGrp="1"/>
          </p:cNvSpPr>
          <p:nvPr>
            <p:ph sz="quarter" idx="1"/>
          </p:nvPr>
        </p:nvSpPr>
        <p:spPr/>
        <p:txBody>
          <a:bodyPr/>
          <a:lstStyle/>
          <a:p>
            <a:r>
              <a:rPr lang="es-ES_tradnl" dirty="0"/>
              <a:t>Similitud a lo largo de la una diagonal</a:t>
            </a:r>
          </a:p>
        </p:txBody>
      </p:sp>
      <p:pic>
        <p:nvPicPr>
          <p:cNvPr id="27" name="Picture 4"/>
          <p:cNvPicPr>
            <a:picLocks noChangeAspect="1" noChangeArrowheads="1"/>
          </p:cNvPicPr>
          <p:nvPr/>
        </p:nvPicPr>
        <p:blipFill>
          <a:blip r:embed="rId3"/>
          <a:srcRect/>
          <a:stretch>
            <a:fillRect/>
          </a:stretch>
        </p:blipFill>
        <p:spPr bwMode="auto">
          <a:xfrm>
            <a:off x="1295400" y="1981200"/>
            <a:ext cx="6092604" cy="3962400"/>
          </a:xfrm>
          <a:prstGeom prst="rect">
            <a:avLst/>
          </a:prstGeom>
          <a:noFill/>
          <a:ln w="9525">
            <a:noFill/>
            <a:miter lim="800000"/>
            <a:headEnd/>
            <a:tailEnd/>
          </a:ln>
        </p:spPr>
      </p:pic>
      <p:sp>
        <p:nvSpPr>
          <p:cNvPr id="28" name="TextBox 27"/>
          <p:cNvSpPr txBox="1"/>
          <p:nvPr/>
        </p:nvSpPr>
        <p:spPr>
          <a:xfrm>
            <a:off x="1447800" y="5879068"/>
            <a:ext cx="6024005" cy="369332"/>
          </a:xfrm>
          <a:prstGeom prst="rect">
            <a:avLst/>
          </a:prstGeom>
          <a:noFill/>
        </p:spPr>
        <p:txBody>
          <a:bodyPr wrap="none" rtlCol="0">
            <a:spAutoFit/>
          </a:bodyPr>
          <a:lstStyle/>
          <a:p>
            <a:r>
              <a:rPr lang="es-ES_tradnl" dirty="0"/>
              <a:t>Se pueden representar/obtener alineamientos con </a:t>
            </a:r>
            <a:r>
              <a:rPr lang="es-ES_tradnl" dirty="0" err="1"/>
              <a:t>gaps</a:t>
            </a:r>
            <a:endParaRPr lang="es-ES_tradnl" dirty="0"/>
          </a:p>
        </p:txBody>
      </p:sp>
      <p:sp>
        <p:nvSpPr>
          <p:cNvPr id="29" name="TextBox 28"/>
          <p:cNvSpPr txBox="1"/>
          <p:nvPr/>
        </p:nvSpPr>
        <p:spPr>
          <a:xfrm>
            <a:off x="457200" y="6289286"/>
            <a:ext cx="8053933" cy="369332"/>
          </a:xfrm>
          <a:prstGeom prst="rect">
            <a:avLst/>
          </a:prstGeom>
          <a:noFill/>
        </p:spPr>
        <p:txBody>
          <a:bodyPr wrap="none" rtlCol="0">
            <a:spAutoFit/>
          </a:bodyPr>
          <a:lstStyle/>
          <a:p>
            <a:r>
              <a:rPr lang="es-ES_tradnl" dirty="0"/>
              <a:t>¿Cómo se identifican los </a:t>
            </a:r>
            <a:r>
              <a:rPr lang="es-ES_tradnl" dirty="0" err="1"/>
              <a:t>gaps</a:t>
            </a:r>
            <a:r>
              <a:rPr lang="es-ES_tradnl" dirty="0"/>
              <a:t> en la secuencias horizontal? ¿En la vertical?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29</a:t>
            </a:fld>
            <a:endParaRPr lang="en-US"/>
          </a:p>
        </p:txBody>
      </p:sp>
      <p:sp>
        <p:nvSpPr>
          <p:cNvPr id="18" name="TextBox 17"/>
          <p:cNvSpPr txBox="1"/>
          <p:nvPr/>
        </p:nvSpPr>
        <p:spPr>
          <a:xfrm>
            <a:off x="2534851" y="1112838"/>
            <a:ext cx="3157159" cy="553998"/>
          </a:xfrm>
          <a:prstGeom prst="rect">
            <a:avLst/>
          </a:prstGeom>
          <a:noFill/>
        </p:spPr>
        <p:txBody>
          <a:bodyPr wrap="none" rtlCol="0">
            <a:spAutoFit/>
          </a:bodyPr>
          <a:lstStyle/>
          <a:p>
            <a:r>
              <a:rPr lang="es-ES_tradnl" sz="3000" cap="small" dirty="0">
                <a:solidFill>
                  <a:schemeClr val="tx2"/>
                </a:solidFill>
                <a:latin typeface="+mj-lt"/>
                <a:ea typeface="+mj-ea"/>
                <a:cs typeface="+mj-cs"/>
              </a:rPr>
              <a:t>Interpretación</a:t>
            </a:r>
          </a:p>
        </p:txBody>
      </p:sp>
      <p:sp>
        <p:nvSpPr>
          <p:cNvPr id="25" name="Content Placeholder 24"/>
          <p:cNvSpPr>
            <a:spLocks noGrp="1"/>
          </p:cNvSpPr>
          <p:nvPr>
            <p:ph sz="quarter" idx="1"/>
          </p:nvPr>
        </p:nvSpPr>
        <p:spPr/>
        <p:txBody>
          <a:bodyPr/>
          <a:lstStyle/>
          <a:p>
            <a:r>
              <a:rPr lang="es-ES_tradnl" dirty="0"/>
              <a:t>Regiones repetidas se ven como diagonales paralelas</a:t>
            </a:r>
          </a:p>
        </p:txBody>
      </p:sp>
      <p:pic>
        <p:nvPicPr>
          <p:cNvPr id="7" name="Picture 4"/>
          <p:cNvPicPr>
            <a:picLocks noChangeAspect="1" noChangeArrowheads="1"/>
          </p:cNvPicPr>
          <p:nvPr/>
        </p:nvPicPr>
        <p:blipFill>
          <a:blip r:embed="rId3"/>
          <a:srcRect/>
          <a:stretch>
            <a:fillRect/>
          </a:stretch>
        </p:blipFill>
        <p:spPr bwMode="auto">
          <a:xfrm>
            <a:off x="2438400" y="2283499"/>
            <a:ext cx="4648200" cy="4498301"/>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3200" dirty="0"/>
              <a:t>Comparação de sequencias</a:t>
            </a:r>
            <a:endParaRPr lang="es-ES_tradnl" dirty="0"/>
          </a:p>
        </p:txBody>
      </p:sp>
      <p:sp>
        <p:nvSpPr>
          <p:cNvPr id="3" name="Content Placeholder 2"/>
          <p:cNvSpPr>
            <a:spLocks noGrp="1"/>
          </p:cNvSpPr>
          <p:nvPr>
            <p:ph sz="quarter" idx="1"/>
          </p:nvPr>
        </p:nvSpPr>
        <p:spPr/>
        <p:txBody>
          <a:bodyPr/>
          <a:lstStyle/>
          <a:p>
            <a:r>
              <a:rPr lang="pt-BR" dirty="0"/>
              <a:t>¿Para </a:t>
            </a:r>
            <a:r>
              <a:rPr lang="pt-BR" dirty="0" err="1"/>
              <a:t>qué</a:t>
            </a:r>
            <a:r>
              <a:rPr lang="pt-BR" dirty="0"/>
              <a:t>?</a:t>
            </a:r>
          </a:p>
          <a:p>
            <a:pPr lvl="1"/>
            <a:r>
              <a:rPr lang="pt-BR" dirty="0"/>
              <a:t>Transferir informação funcional desde um gene bem estudado a outro recém sequenciado.</a:t>
            </a:r>
          </a:p>
          <a:p>
            <a:pPr lvl="1"/>
            <a:r>
              <a:rPr lang="pt-BR" dirty="0">
                <a:solidFill>
                  <a:schemeClr val="accent6">
                    <a:lumMod val="60000"/>
                    <a:lumOff val="40000"/>
                  </a:schemeClr>
                </a:solidFill>
              </a:rPr>
              <a:t>Montar sequencias de transcritos e genomas.</a:t>
            </a:r>
          </a:p>
          <a:p>
            <a:pPr lvl="1"/>
            <a:r>
              <a:rPr lang="pt-BR" dirty="0">
                <a:solidFill>
                  <a:schemeClr val="accent6">
                    <a:lumMod val="60000"/>
                    <a:lumOff val="40000"/>
                  </a:schemeClr>
                </a:solidFill>
              </a:rPr>
              <a:t>Identificar características (</a:t>
            </a:r>
            <a:r>
              <a:rPr lang="pt-BR" dirty="0" err="1">
                <a:solidFill>
                  <a:schemeClr val="accent6">
                    <a:lumMod val="60000"/>
                    <a:lumOff val="40000"/>
                  </a:schemeClr>
                </a:solidFill>
              </a:rPr>
              <a:t>features</a:t>
            </a:r>
            <a:r>
              <a:rPr lang="pt-BR" dirty="0">
                <a:solidFill>
                  <a:schemeClr val="accent6">
                    <a:lumMod val="60000"/>
                    <a:lumOff val="40000"/>
                  </a:schemeClr>
                </a:solidFill>
              </a:rPr>
              <a:t>) de sequencias, e.g., bordas entre </a:t>
            </a:r>
            <a:r>
              <a:rPr lang="pt-BR" dirty="0" err="1">
                <a:solidFill>
                  <a:schemeClr val="accent6">
                    <a:lumMod val="60000"/>
                    <a:lumOff val="40000"/>
                  </a:schemeClr>
                </a:solidFill>
              </a:rPr>
              <a:t>exons</a:t>
            </a:r>
            <a:r>
              <a:rPr lang="pt-BR" dirty="0">
                <a:solidFill>
                  <a:schemeClr val="accent6">
                    <a:lumMod val="60000"/>
                    <a:lumOff val="40000"/>
                  </a:schemeClr>
                </a:solidFill>
              </a:rPr>
              <a:t>, entre </a:t>
            </a:r>
            <a:r>
              <a:rPr lang="pt-BR" dirty="0" err="1">
                <a:solidFill>
                  <a:schemeClr val="accent6">
                    <a:lumMod val="60000"/>
                    <a:lumOff val="40000"/>
                  </a:schemeClr>
                </a:solidFill>
              </a:rPr>
              <a:t>exons</a:t>
            </a:r>
            <a:r>
              <a:rPr lang="pt-BR" dirty="0">
                <a:solidFill>
                  <a:schemeClr val="accent6">
                    <a:lumMod val="60000"/>
                    <a:lumOff val="40000"/>
                  </a:schemeClr>
                </a:solidFill>
              </a:rPr>
              <a:t> e </a:t>
            </a:r>
            <a:r>
              <a:rPr lang="pt-BR" dirty="0" err="1">
                <a:solidFill>
                  <a:schemeClr val="accent6">
                    <a:lumMod val="60000"/>
                    <a:lumOff val="40000"/>
                  </a:schemeClr>
                </a:solidFill>
              </a:rPr>
              <a:t>introns</a:t>
            </a:r>
            <a:r>
              <a:rPr lang="pt-BR" dirty="0">
                <a:solidFill>
                  <a:schemeClr val="accent6">
                    <a:lumMod val="60000"/>
                    <a:lumOff val="40000"/>
                  </a:schemeClr>
                </a:solidFill>
              </a:rPr>
              <a:t>, domínios.</a:t>
            </a:r>
          </a:p>
          <a:p>
            <a:pPr lvl="1"/>
            <a:r>
              <a:rPr lang="pt-BR" dirty="0">
                <a:solidFill>
                  <a:schemeClr val="accent6">
                    <a:lumMod val="60000"/>
                    <a:lumOff val="40000"/>
                  </a:schemeClr>
                </a:solidFill>
              </a:rPr>
              <a:t>Identificar regiões conservadas e inferir relaciones evolutivas.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30</a:t>
            </a:fld>
            <a:endParaRPr lang="en-US"/>
          </a:p>
        </p:txBody>
      </p:sp>
      <p:sp>
        <p:nvSpPr>
          <p:cNvPr id="18" name="TextBox 17"/>
          <p:cNvSpPr txBox="1"/>
          <p:nvPr/>
        </p:nvSpPr>
        <p:spPr>
          <a:xfrm>
            <a:off x="2534851" y="1112838"/>
            <a:ext cx="3157159" cy="553998"/>
          </a:xfrm>
          <a:prstGeom prst="rect">
            <a:avLst/>
          </a:prstGeom>
          <a:noFill/>
        </p:spPr>
        <p:txBody>
          <a:bodyPr wrap="none" rtlCol="0">
            <a:spAutoFit/>
          </a:bodyPr>
          <a:lstStyle/>
          <a:p>
            <a:r>
              <a:rPr lang="es-ES_tradnl" sz="3000" cap="small" dirty="0">
                <a:solidFill>
                  <a:schemeClr val="tx2"/>
                </a:solidFill>
                <a:latin typeface="+mj-lt"/>
                <a:ea typeface="+mj-ea"/>
                <a:cs typeface="+mj-cs"/>
              </a:rPr>
              <a:t>Interpretación</a:t>
            </a:r>
          </a:p>
        </p:txBody>
      </p:sp>
      <p:sp>
        <p:nvSpPr>
          <p:cNvPr id="25" name="Content Placeholder 24"/>
          <p:cNvSpPr>
            <a:spLocks noGrp="1"/>
          </p:cNvSpPr>
          <p:nvPr>
            <p:ph sz="quarter" idx="1"/>
          </p:nvPr>
        </p:nvSpPr>
        <p:spPr/>
        <p:txBody>
          <a:bodyPr/>
          <a:lstStyle/>
          <a:p>
            <a:r>
              <a:rPr lang="es-ES_tradnl" dirty="0"/>
              <a:t>Inversiones repetidas (</a:t>
            </a:r>
            <a:r>
              <a:rPr lang="es-ES_tradnl" dirty="0" err="1"/>
              <a:t>palíndromes</a:t>
            </a:r>
            <a:r>
              <a:rPr lang="es-ES_tradnl" dirty="0"/>
              <a:t>) se ven como una diagonal en la dirección contraria)</a:t>
            </a:r>
          </a:p>
        </p:txBody>
      </p:sp>
      <p:pic>
        <p:nvPicPr>
          <p:cNvPr id="8" name="Picture 4"/>
          <p:cNvPicPr>
            <a:picLocks noChangeAspect="1" noChangeArrowheads="1"/>
          </p:cNvPicPr>
          <p:nvPr/>
        </p:nvPicPr>
        <p:blipFill>
          <a:blip r:embed="rId3"/>
          <a:srcRect/>
          <a:stretch>
            <a:fillRect/>
          </a:stretch>
        </p:blipFill>
        <p:spPr bwMode="auto">
          <a:xfrm>
            <a:off x="2362200" y="2438400"/>
            <a:ext cx="4572000" cy="4397376"/>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31</a:t>
            </a:fld>
            <a:endParaRPr lang="en-US"/>
          </a:p>
        </p:txBody>
      </p:sp>
      <p:sp>
        <p:nvSpPr>
          <p:cNvPr id="18" name="TextBox 17"/>
          <p:cNvSpPr txBox="1"/>
          <p:nvPr/>
        </p:nvSpPr>
        <p:spPr>
          <a:xfrm>
            <a:off x="3331147" y="1112838"/>
            <a:ext cx="1545653" cy="553998"/>
          </a:xfrm>
          <a:prstGeom prst="rect">
            <a:avLst/>
          </a:prstGeom>
          <a:noFill/>
        </p:spPr>
        <p:txBody>
          <a:bodyPr wrap="none" rtlCol="0">
            <a:spAutoFit/>
          </a:bodyPr>
          <a:lstStyle/>
          <a:p>
            <a:r>
              <a:rPr lang="es-ES_tradnl" sz="3000" cap="small" dirty="0">
                <a:solidFill>
                  <a:schemeClr val="tx2"/>
                </a:solidFill>
                <a:latin typeface="+mj-lt"/>
                <a:ea typeface="+mj-ea"/>
                <a:cs typeface="+mj-cs"/>
              </a:rPr>
              <a:t>EXCEL</a:t>
            </a:r>
          </a:p>
        </p:txBody>
      </p:sp>
      <p:sp>
        <p:nvSpPr>
          <p:cNvPr id="25" name="Content Placeholder 24"/>
          <p:cNvSpPr>
            <a:spLocks noGrp="1"/>
          </p:cNvSpPr>
          <p:nvPr>
            <p:ph sz="quarter" idx="1"/>
          </p:nvPr>
        </p:nvSpPr>
        <p:spPr/>
        <p:txBody>
          <a:bodyPr/>
          <a:lstStyle/>
          <a:p>
            <a:r>
              <a:rPr lang="es-ES_tradnl" dirty="0">
                <a:hlinkClick r:id="rId3" action="ppaction://hlinkfile"/>
              </a:rPr>
              <a:t>DOT PLOTS EN EXCEL</a:t>
            </a:r>
            <a:endParaRPr lang="es-ES_tradn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32</a:t>
            </a:fld>
            <a:endParaRPr lang="en-US"/>
          </a:p>
        </p:txBody>
      </p:sp>
      <p:sp>
        <p:nvSpPr>
          <p:cNvPr id="25" name="Content Placeholder 24"/>
          <p:cNvSpPr>
            <a:spLocks noGrp="1"/>
          </p:cNvSpPr>
          <p:nvPr>
            <p:ph sz="quarter" idx="1"/>
          </p:nvPr>
        </p:nvSpPr>
        <p:spPr/>
        <p:txBody>
          <a:bodyPr/>
          <a:lstStyle/>
          <a:p>
            <a:r>
              <a:rPr lang="es-ES_tradnl" dirty="0"/>
              <a:t>El método básico que describimos es muy ruidoso cuando se trabaja con secuencias grandes, especialmente con ácidos nucleicos, ¿Por qué?</a:t>
            </a:r>
          </a:p>
          <a:p>
            <a:pPr lvl="1"/>
            <a:r>
              <a:rPr lang="es-ES_tradnl" dirty="0"/>
              <a:t>En esos casos se opta por usar una estrategia basada en ventanas. En lugar de mirar cada celda de la cuadricula se miran ventanas de longitud X y se sombrea la ventana si el porcentaje de identidad alcanza un valor umbral predefinido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pic>
        <p:nvPicPr>
          <p:cNvPr id="7" name="Content Placeholder 6" descr="dottup.png"/>
          <p:cNvPicPr>
            <a:picLocks noGrp="1" noChangeAspect="1"/>
          </p:cNvPicPr>
          <p:nvPr>
            <p:ph sz="quarter" idx="1"/>
          </p:nvPr>
        </p:nvPicPr>
        <p:blipFill>
          <a:blip r:embed="rId3"/>
          <a:srcRect l="-8132" r="-8132"/>
          <a:stretch>
            <a:fillRect/>
          </a:stretch>
        </p:blipFill>
        <p:spPr/>
      </p:pic>
      <p:sp>
        <p:nvSpPr>
          <p:cNvPr id="5" name="Slide Number Placeholder 4"/>
          <p:cNvSpPr>
            <a:spLocks noGrp="1"/>
          </p:cNvSpPr>
          <p:nvPr>
            <p:ph type="sldNum" sz="quarter" idx="15"/>
          </p:nvPr>
        </p:nvSpPr>
        <p:spPr/>
        <p:txBody>
          <a:bodyPr/>
          <a:lstStyle/>
          <a:p>
            <a:fld id="{F9B76065-02A8-2140-ABFF-467A450FC727}" type="slidenum">
              <a:rPr lang="en-US" smtClean="0"/>
              <a:pPr/>
              <a:t>33</a:t>
            </a:fld>
            <a:endParaRPr lang="en-US"/>
          </a:p>
        </p:txBody>
      </p:sp>
      <p:sp>
        <p:nvSpPr>
          <p:cNvPr id="8" name="TextBox 7"/>
          <p:cNvSpPr txBox="1"/>
          <p:nvPr/>
        </p:nvSpPr>
        <p:spPr>
          <a:xfrm>
            <a:off x="2590800" y="6248400"/>
            <a:ext cx="2980303" cy="646331"/>
          </a:xfrm>
          <a:prstGeom prst="rect">
            <a:avLst/>
          </a:prstGeom>
          <a:noFill/>
        </p:spPr>
        <p:txBody>
          <a:bodyPr wrap="none" rtlCol="0">
            <a:spAutoFit/>
          </a:bodyPr>
          <a:lstStyle/>
          <a:p>
            <a:pPr algn="ctr"/>
            <a:r>
              <a:rPr lang="es-ES_tradnl" dirty="0"/>
              <a:t>Posición en la secuencia </a:t>
            </a:r>
            <a:r>
              <a:rPr lang="es-ES_tradnl" b="1" dirty="0"/>
              <a:t>A</a:t>
            </a:r>
          </a:p>
          <a:p>
            <a:pPr algn="ctr"/>
            <a:r>
              <a:rPr lang="es-ES_tradnl" dirty="0" err="1"/>
              <a:t>cDNA</a:t>
            </a:r>
            <a:endParaRPr lang="es-ES_tradnl" dirty="0"/>
          </a:p>
        </p:txBody>
      </p:sp>
      <p:sp>
        <p:nvSpPr>
          <p:cNvPr id="9" name="TextBox 8"/>
          <p:cNvSpPr txBox="1"/>
          <p:nvPr/>
        </p:nvSpPr>
        <p:spPr>
          <a:xfrm rot="16200000">
            <a:off x="-788039" y="3753654"/>
            <a:ext cx="2984411" cy="646331"/>
          </a:xfrm>
          <a:prstGeom prst="rect">
            <a:avLst/>
          </a:prstGeom>
          <a:noFill/>
        </p:spPr>
        <p:txBody>
          <a:bodyPr wrap="none" rtlCol="0">
            <a:spAutoFit/>
          </a:bodyPr>
          <a:lstStyle/>
          <a:p>
            <a:pPr algn="ctr"/>
            <a:r>
              <a:rPr lang="es-ES_tradnl" dirty="0"/>
              <a:t>Posición en la secuencia </a:t>
            </a:r>
            <a:r>
              <a:rPr lang="es-ES_tradnl" b="1" dirty="0"/>
              <a:t>B</a:t>
            </a:r>
          </a:p>
          <a:p>
            <a:pPr algn="ctr"/>
            <a:r>
              <a:rPr lang="es-ES_tradnl" dirty="0"/>
              <a:t>Genoma</a:t>
            </a:r>
          </a:p>
        </p:txBody>
      </p:sp>
      <p:grpSp>
        <p:nvGrpSpPr>
          <p:cNvPr id="3" name="Group 11"/>
          <p:cNvGrpSpPr/>
          <p:nvPr/>
        </p:nvGrpSpPr>
        <p:grpSpPr>
          <a:xfrm>
            <a:off x="3657600" y="4267200"/>
            <a:ext cx="625141" cy="533400"/>
            <a:chOff x="3657600" y="4267200"/>
            <a:chExt cx="625141" cy="533400"/>
          </a:xfrm>
        </p:grpSpPr>
        <p:sp>
          <p:nvSpPr>
            <p:cNvPr id="10" name="Right Bracket 9"/>
            <p:cNvSpPr/>
            <p:nvPr/>
          </p:nvSpPr>
          <p:spPr>
            <a:xfrm>
              <a:off x="3657600" y="4267200"/>
              <a:ext cx="45719" cy="533400"/>
            </a:xfrm>
            <a:prstGeom prst="righ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_tradnl">
                <a:solidFill>
                  <a:srgbClr val="FF0000"/>
                </a:solidFill>
              </a:endParaRPr>
            </a:p>
          </p:txBody>
        </p:sp>
        <p:sp>
          <p:nvSpPr>
            <p:cNvPr id="11" name="TextBox 10"/>
            <p:cNvSpPr txBox="1"/>
            <p:nvPr/>
          </p:nvSpPr>
          <p:spPr>
            <a:xfrm>
              <a:off x="3657600" y="4355068"/>
              <a:ext cx="625141" cy="369332"/>
            </a:xfrm>
            <a:prstGeom prst="rect">
              <a:avLst/>
            </a:prstGeom>
            <a:noFill/>
          </p:spPr>
          <p:txBody>
            <a:bodyPr wrap="none" rtlCol="0">
              <a:spAutoFit/>
            </a:bodyPr>
            <a:lstStyle/>
            <a:p>
              <a:r>
                <a:rPr lang="es-ES_tradnl" dirty="0">
                  <a:solidFill>
                    <a:srgbClr val="FF0000"/>
                  </a:solidFill>
                </a:rPr>
                <a:t>Gap</a:t>
              </a:r>
            </a:p>
          </p:txBody>
        </p:sp>
      </p:grpSp>
      <p:grpSp>
        <p:nvGrpSpPr>
          <p:cNvPr id="4" name="Group 14"/>
          <p:cNvGrpSpPr/>
          <p:nvPr/>
        </p:nvGrpSpPr>
        <p:grpSpPr>
          <a:xfrm>
            <a:off x="3733800" y="3048000"/>
            <a:ext cx="1630679" cy="457200"/>
            <a:chOff x="3733800" y="3048000"/>
            <a:chExt cx="1630679" cy="457200"/>
          </a:xfrm>
        </p:grpSpPr>
        <p:sp>
          <p:nvSpPr>
            <p:cNvPr id="13" name="Right Bracket 12"/>
            <p:cNvSpPr/>
            <p:nvPr/>
          </p:nvSpPr>
          <p:spPr>
            <a:xfrm rot="16200000">
              <a:off x="4511039" y="2651760"/>
              <a:ext cx="76201" cy="1630679"/>
            </a:xfrm>
            <a:prstGeom prst="rightBracket">
              <a:avLst/>
            </a:prstGeom>
            <a:scene3d>
              <a:camera prst="orthographicFront">
                <a:rot lat="0" lon="0" rev="18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_tradnl"/>
            </a:p>
          </p:txBody>
        </p:sp>
        <p:sp>
          <p:nvSpPr>
            <p:cNvPr id="14" name="TextBox 13"/>
            <p:cNvSpPr txBox="1"/>
            <p:nvPr/>
          </p:nvSpPr>
          <p:spPr>
            <a:xfrm>
              <a:off x="3886200" y="3048000"/>
              <a:ext cx="1295645" cy="369332"/>
            </a:xfrm>
            <a:prstGeom prst="rect">
              <a:avLst/>
            </a:prstGeom>
            <a:noFill/>
            <a:scene3d>
              <a:camera prst="orthographicFront">
                <a:rot lat="0" lon="0" rev="1800000"/>
              </a:camera>
              <a:lightRig rig="threePt" dir="t"/>
            </a:scene3d>
          </p:spPr>
          <p:txBody>
            <a:bodyPr wrap="square" rtlCol="0">
              <a:spAutoFit/>
            </a:bodyPr>
            <a:lstStyle/>
            <a:p>
              <a:r>
                <a:rPr lang="es-ES_tradnl" dirty="0">
                  <a:solidFill>
                    <a:schemeClr val="accent1"/>
                  </a:solidFill>
                </a:rPr>
                <a:t>Similitud</a:t>
              </a:r>
            </a:p>
          </p:txBody>
        </p:sp>
      </p:grpSp>
      <p:sp>
        <p:nvSpPr>
          <p:cNvPr id="17" name="TextBox 16"/>
          <p:cNvSpPr txBox="1"/>
          <p:nvPr/>
        </p:nvSpPr>
        <p:spPr>
          <a:xfrm>
            <a:off x="6705600" y="2319920"/>
            <a:ext cx="1828800" cy="1200329"/>
          </a:xfrm>
          <a:prstGeom prst="rect">
            <a:avLst/>
          </a:prstGeom>
          <a:noFill/>
        </p:spPr>
        <p:txBody>
          <a:bodyPr wrap="square" rtlCol="0">
            <a:spAutoFit/>
          </a:bodyPr>
          <a:lstStyle/>
          <a:p>
            <a:r>
              <a:rPr lang="es-ES_tradnl" dirty="0"/>
              <a:t>Comparando cada posición </a:t>
            </a:r>
            <a:r>
              <a:rPr lang="es-ES_tradnl" dirty="0" err="1"/>
              <a:t>vs</a:t>
            </a:r>
            <a:r>
              <a:rPr lang="es-ES_tradnl" dirty="0"/>
              <a:t> comparando ventanas</a:t>
            </a:r>
          </a:p>
        </p:txBody>
      </p:sp>
      <p:sp>
        <p:nvSpPr>
          <p:cNvPr id="15" name="TextBox 14"/>
          <p:cNvSpPr txBox="1"/>
          <p:nvPr/>
        </p:nvSpPr>
        <p:spPr>
          <a:xfrm>
            <a:off x="6705600" y="3667035"/>
            <a:ext cx="1849398" cy="1200329"/>
          </a:xfrm>
          <a:prstGeom prst="rect">
            <a:avLst/>
          </a:prstGeom>
          <a:noFill/>
        </p:spPr>
        <p:txBody>
          <a:bodyPr wrap="square" rtlCol="0">
            <a:spAutoFit/>
          </a:bodyPr>
          <a:lstStyle/>
          <a:p>
            <a:r>
              <a:rPr lang="es-ES_tradnl" dirty="0"/>
              <a:t>¿Qué representan las regiones de similitud?</a:t>
            </a:r>
          </a:p>
        </p:txBody>
      </p:sp>
      <p:sp>
        <p:nvSpPr>
          <p:cNvPr id="16" name="TextBox 15"/>
          <p:cNvSpPr txBox="1"/>
          <p:nvPr/>
        </p:nvSpPr>
        <p:spPr>
          <a:xfrm>
            <a:off x="6685002" y="4819471"/>
            <a:ext cx="1849398" cy="923330"/>
          </a:xfrm>
          <a:prstGeom prst="rect">
            <a:avLst/>
          </a:prstGeom>
          <a:noFill/>
        </p:spPr>
        <p:txBody>
          <a:bodyPr wrap="square" rtlCol="0">
            <a:spAutoFit/>
          </a:bodyPr>
          <a:lstStyle/>
          <a:p>
            <a:r>
              <a:rPr lang="es-ES_tradnl" dirty="0"/>
              <a:t>¿Qué representan los </a:t>
            </a:r>
            <a:r>
              <a:rPr lang="es-ES_tradnl" dirty="0" err="1"/>
              <a:t>gaps</a:t>
            </a:r>
            <a:r>
              <a:rPr lang="es-ES_tradnl"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34</a:t>
            </a:fld>
            <a:endParaRPr lang="en-US"/>
          </a:p>
        </p:txBody>
      </p:sp>
      <p:pic>
        <p:nvPicPr>
          <p:cNvPr id="11" name="Picture 10" descr="JDotter_example.jpg"/>
          <p:cNvPicPr>
            <a:picLocks noChangeAspect="1"/>
          </p:cNvPicPr>
          <p:nvPr/>
        </p:nvPicPr>
        <p:blipFill>
          <a:blip r:embed="rId3"/>
          <a:stretch>
            <a:fillRect/>
          </a:stretch>
        </p:blipFill>
        <p:spPr>
          <a:xfrm>
            <a:off x="1981200" y="1676400"/>
            <a:ext cx="4419600" cy="4419600"/>
          </a:xfrm>
          <a:prstGeom prst="rect">
            <a:avLst/>
          </a:prstGeom>
        </p:spPr>
      </p:pic>
      <p:grpSp>
        <p:nvGrpSpPr>
          <p:cNvPr id="3" name="Group 11"/>
          <p:cNvGrpSpPr/>
          <p:nvPr/>
        </p:nvGrpSpPr>
        <p:grpSpPr>
          <a:xfrm>
            <a:off x="4952755" y="3745468"/>
            <a:ext cx="1295645" cy="369332"/>
            <a:chOff x="1917455" y="2983468"/>
            <a:chExt cx="1295645" cy="369332"/>
          </a:xfrm>
        </p:grpSpPr>
        <p:sp>
          <p:nvSpPr>
            <p:cNvPr id="13" name="Right Bracket 12"/>
            <p:cNvSpPr/>
            <p:nvPr/>
          </p:nvSpPr>
          <p:spPr>
            <a:xfrm rot="16200000">
              <a:off x="2656839" y="2994657"/>
              <a:ext cx="76201" cy="640079"/>
            </a:xfrm>
            <a:prstGeom prst="rightBracket">
              <a:avLst/>
            </a:prstGeom>
            <a:scene3d>
              <a:camera prst="orthographicFront">
                <a:rot lat="0" lon="0" rev="27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_tradnl"/>
            </a:p>
          </p:txBody>
        </p:sp>
        <p:sp>
          <p:nvSpPr>
            <p:cNvPr id="14" name="TextBox 13"/>
            <p:cNvSpPr txBox="1"/>
            <p:nvPr/>
          </p:nvSpPr>
          <p:spPr>
            <a:xfrm>
              <a:off x="1917455" y="2983468"/>
              <a:ext cx="1295645" cy="369332"/>
            </a:xfrm>
            <a:prstGeom prst="rect">
              <a:avLst/>
            </a:prstGeom>
            <a:noFill/>
            <a:scene3d>
              <a:camera prst="orthographicFront">
                <a:rot lat="0" lon="0" rev="2700000"/>
              </a:camera>
              <a:lightRig rig="threePt" dir="t"/>
            </a:scene3d>
          </p:spPr>
          <p:txBody>
            <a:bodyPr wrap="square" rtlCol="0">
              <a:spAutoFit/>
            </a:bodyPr>
            <a:lstStyle/>
            <a:p>
              <a:r>
                <a:rPr lang="es-ES_tradnl" dirty="0">
                  <a:solidFill>
                    <a:schemeClr val="accent1"/>
                  </a:solidFill>
                </a:rPr>
                <a:t>Inversión</a:t>
              </a:r>
            </a:p>
          </p:txBody>
        </p:sp>
      </p:grpSp>
      <p:grpSp>
        <p:nvGrpSpPr>
          <p:cNvPr id="4" name="Group 17"/>
          <p:cNvGrpSpPr/>
          <p:nvPr/>
        </p:nvGrpSpPr>
        <p:grpSpPr>
          <a:xfrm>
            <a:off x="5410200" y="1764268"/>
            <a:ext cx="1295645" cy="369332"/>
            <a:chOff x="5410200" y="2526268"/>
            <a:chExt cx="1295645" cy="369332"/>
          </a:xfrm>
        </p:grpSpPr>
        <p:sp>
          <p:nvSpPr>
            <p:cNvPr id="16" name="Right Bracket 15"/>
            <p:cNvSpPr/>
            <p:nvPr/>
          </p:nvSpPr>
          <p:spPr>
            <a:xfrm rot="16200000">
              <a:off x="5844539" y="2537457"/>
              <a:ext cx="76201" cy="640079"/>
            </a:xfrm>
            <a:prstGeom prst="rightBracket">
              <a:avLst/>
            </a:prstGeom>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_tradnl"/>
            </a:p>
          </p:txBody>
        </p:sp>
        <p:sp>
          <p:nvSpPr>
            <p:cNvPr id="17" name="TextBox 16"/>
            <p:cNvSpPr txBox="1"/>
            <p:nvPr/>
          </p:nvSpPr>
          <p:spPr>
            <a:xfrm>
              <a:off x="5410200" y="2526268"/>
              <a:ext cx="1295645" cy="369332"/>
            </a:xfrm>
            <a:prstGeom prst="rect">
              <a:avLst/>
            </a:prstGeom>
            <a:noFill/>
            <a:scene3d>
              <a:camera prst="orthographicFront">
                <a:rot lat="0" lon="0" rev="18900000"/>
              </a:camera>
              <a:lightRig rig="threePt" dir="t"/>
            </a:scene3d>
          </p:spPr>
          <p:txBody>
            <a:bodyPr wrap="square" rtlCol="0">
              <a:spAutoFit/>
            </a:bodyPr>
            <a:lstStyle/>
            <a:p>
              <a:r>
                <a:rPr lang="es-ES_tradnl" dirty="0">
                  <a:solidFill>
                    <a:schemeClr val="accent1"/>
                  </a:solidFill>
                </a:rPr>
                <a:t>Repetición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fontScale="90000"/>
          </a:bodyPr>
          <a:lstStyle/>
          <a:p>
            <a:pPr algn="ctr"/>
            <a:r>
              <a:rPr lang="es-ES_tradnl" dirty="0"/>
              <a:t>Alineamiento de secuencias </a:t>
            </a:r>
            <a:r>
              <a:rPr lang="es-ES_tradnl" dirty="0" err="1"/>
              <a:t>–</a:t>
            </a:r>
            <a:r>
              <a:rPr lang="es-ES_tradnl" dirty="0"/>
              <a:t> </a:t>
            </a:r>
            <a:r>
              <a:rPr lang="es-ES_tradnl" dirty="0" err="1"/>
              <a:t>Dot</a:t>
            </a:r>
            <a:r>
              <a:rPr lang="es-ES_tradnl" dirty="0"/>
              <a:t> Plot</a:t>
            </a:r>
            <a:br>
              <a:rPr lang="es-ES_tradnl" dirty="0"/>
            </a:br>
            <a:r>
              <a:rPr lang="es-ES_tradnl" dirty="0"/>
              <a:t>Herramientas</a:t>
            </a:r>
          </a:p>
        </p:txBody>
      </p:sp>
      <p:sp>
        <p:nvSpPr>
          <p:cNvPr id="5" name="Slide Number Placeholder 4"/>
          <p:cNvSpPr>
            <a:spLocks noGrp="1"/>
          </p:cNvSpPr>
          <p:nvPr>
            <p:ph type="sldNum" sz="quarter" idx="15"/>
          </p:nvPr>
        </p:nvSpPr>
        <p:spPr/>
        <p:txBody>
          <a:bodyPr/>
          <a:lstStyle/>
          <a:p>
            <a:fld id="{F9B76065-02A8-2140-ABFF-467A450FC727}" type="slidenum">
              <a:rPr lang="en-US" smtClean="0"/>
              <a:pPr/>
              <a:t>35</a:t>
            </a:fld>
            <a:endParaRPr lang="en-US"/>
          </a:p>
        </p:txBody>
      </p:sp>
      <p:sp>
        <p:nvSpPr>
          <p:cNvPr id="9" name="Rectangle 8"/>
          <p:cNvSpPr/>
          <p:nvPr/>
        </p:nvSpPr>
        <p:spPr>
          <a:xfrm>
            <a:off x="457200" y="3440668"/>
            <a:ext cx="7467600" cy="369332"/>
          </a:xfrm>
          <a:prstGeom prst="rect">
            <a:avLst/>
          </a:prstGeom>
        </p:spPr>
        <p:txBody>
          <a:bodyPr wrap="square">
            <a:spAutoFit/>
          </a:bodyPr>
          <a:lstStyle/>
          <a:p>
            <a:r>
              <a:rPr lang="en-US" dirty="0">
                <a:hlinkClick r:id="rId3"/>
              </a:rPr>
              <a:t>http://www.jxxi.com/webstart/app/jdotter-a-java-dot-plot-viewer.jsp</a:t>
            </a:r>
            <a:endParaRPr lang="en-US" dirty="0"/>
          </a:p>
        </p:txBody>
      </p:sp>
      <p:pic>
        <p:nvPicPr>
          <p:cNvPr id="10" name="Picture 9" descr="JDotter.png"/>
          <p:cNvPicPr>
            <a:picLocks noChangeAspect="1"/>
          </p:cNvPicPr>
          <p:nvPr/>
        </p:nvPicPr>
        <p:blipFill>
          <a:blip r:embed="rId4"/>
          <a:stretch>
            <a:fillRect/>
          </a:stretch>
        </p:blipFill>
        <p:spPr>
          <a:xfrm>
            <a:off x="1752600" y="2560638"/>
            <a:ext cx="5016500" cy="838200"/>
          </a:xfrm>
          <a:prstGeom prst="rect">
            <a:avLst/>
          </a:prstGeom>
        </p:spPr>
      </p:pic>
      <p:sp>
        <p:nvSpPr>
          <p:cNvPr id="15" name="Rectangle 14"/>
          <p:cNvSpPr/>
          <p:nvPr/>
        </p:nvSpPr>
        <p:spPr>
          <a:xfrm>
            <a:off x="2151981" y="5334000"/>
            <a:ext cx="4096419" cy="369332"/>
          </a:xfrm>
          <a:prstGeom prst="rect">
            <a:avLst/>
          </a:prstGeom>
        </p:spPr>
        <p:txBody>
          <a:bodyPr wrap="none">
            <a:spAutoFit/>
          </a:bodyPr>
          <a:lstStyle/>
          <a:p>
            <a:r>
              <a:rPr lang="en-US" dirty="0">
                <a:hlinkClick r:id="rId5"/>
              </a:rPr>
              <a:t>http://myhits.isb-sib.ch/cgi-bin/dotlet</a:t>
            </a:r>
            <a:endParaRPr lang="es-ES_tradnl" dirty="0"/>
          </a:p>
        </p:txBody>
      </p:sp>
      <p:sp>
        <p:nvSpPr>
          <p:cNvPr id="18" name="TextBox 17"/>
          <p:cNvSpPr txBox="1"/>
          <p:nvPr/>
        </p:nvSpPr>
        <p:spPr>
          <a:xfrm>
            <a:off x="685800" y="4800600"/>
            <a:ext cx="7980294" cy="523220"/>
          </a:xfrm>
          <a:prstGeom prst="rect">
            <a:avLst/>
          </a:prstGeom>
          <a:noFill/>
        </p:spPr>
        <p:txBody>
          <a:bodyPr wrap="none" rtlCol="0">
            <a:spAutoFit/>
          </a:bodyPr>
          <a:lstStyle/>
          <a:p>
            <a:r>
              <a:rPr lang="es-ES_tradnl" sz="2800" b="1" dirty="0" err="1"/>
              <a:t>Dotlet</a:t>
            </a:r>
            <a:r>
              <a:rPr lang="es-ES_tradnl" sz="2800" b="1" dirty="0"/>
              <a:t> </a:t>
            </a:r>
            <a:r>
              <a:rPr lang="es-ES_tradnl" sz="2800" b="1" dirty="0" err="1"/>
              <a:t>–</a:t>
            </a:r>
            <a:r>
              <a:rPr lang="es-ES_tradnl" sz="2800" b="1" dirty="0"/>
              <a:t> Instituto Suizo de Bioinformática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36</a:t>
            </a:fld>
            <a:endParaRPr lang="en-US"/>
          </a:p>
        </p:txBody>
      </p:sp>
      <p:pic>
        <p:nvPicPr>
          <p:cNvPr id="11" name="Picture 10" descr="JDotter_example.jpg"/>
          <p:cNvPicPr>
            <a:picLocks noChangeAspect="1"/>
          </p:cNvPicPr>
          <p:nvPr/>
        </p:nvPicPr>
        <p:blipFill>
          <a:blip r:embed="rId3"/>
          <a:stretch>
            <a:fillRect/>
          </a:stretch>
        </p:blipFill>
        <p:spPr>
          <a:xfrm>
            <a:off x="1981200" y="1905000"/>
            <a:ext cx="4419600" cy="4419600"/>
          </a:xfrm>
          <a:prstGeom prst="rect">
            <a:avLst/>
          </a:prstGeom>
        </p:spPr>
      </p:pic>
      <p:sp>
        <p:nvSpPr>
          <p:cNvPr id="19" name="TextBox 18"/>
          <p:cNvSpPr txBox="1"/>
          <p:nvPr/>
        </p:nvSpPr>
        <p:spPr>
          <a:xfrm>
            <a:off x="1143000" y="3743236"/>
            <a:ext cx="7152262" cy="600164"/>
          </a:xfrm>
          <a:prstGeom prst="rect">
            <a:avLst/>
          </a:prstGeom>
          <a:solidFill>
            <a:schemeClr val="bg1">
              <a:alpha val="42000"/>
            </a:schemeClr>
          </a:solidFill>
        </p:spPr>
        <p:txBody>
          <a:bodyPr wrap="none" rtlCol="0">
            <a:spAutoFit/>
          </a:bodyPr>
          <a:lstStyle/>
          <a:p>
            <a:pPr algn="ctr"/>
            <a:r>
              <a:rPr lang="es-ES_tradnl" sz="3300" dirty="0"/>
              <a:t>Pero ¿y donde está el alineamiento?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Alineamiento de secuencias</a:t>
            </a:r>
          </a:p>
        </p:txBody>
      </p:sp>
      <p:sp>
        <p:nvSpPr>
          <p:cNvPr id="13" name="Content Placeholder 12"/>
          <p:cNvSpPr>
            <a:spLocks noGrp="1"/>
          </p:cNvSpPr>
          <p:nvPr>
            <p:ph sz="quarter" idx="1"/>
          </p:nvPr>
        </p:nvSpPr>
        <p:spPr/>
        <p:txBody>
          <a:bodyPr>
            <a:normAutofit/>
          </a:bodyPr>
          <a:lstStyle/>
          <a:p>
            <a:pPr marL="342900" indent="-342900">
              <a:spcBef>
                <a:spcPct val="20000"/>
              </a:spcBef>
              <a:buFontTx/>
              <a:buChar char="•"/>
            </a:pPr>
            <a:r>
              <a:rPr lang="es-ES_tradnl" sz="2000"/>
              <a:t>Alineamiento de secuencias es una operación básica en bioinformática.</a:t>
            </a:r>
          </a:p>
          <a:p>
            <a:pPr marL="342900" indent="-342900">
              <a:spcBef>
                <a:spcPct val="20000"/>
              </a:spcBef>
              <a:buFontTx/>
              <a:buChar char="•"/>
            </a:pPr>
            <a:endParaRPr lang="es-ES_tradnl" sz="2000"/>
          </a:p>
          <a:p>
            <a:pPr marL="342900" indent="-342900">
              <a:spcBef>
                <a:spcPct val="20000"/>
              </a:spcBef>
              <a:buFontTx/>
              <a:buChar char="•"/>
            </a:pPr>
            <a:r>
              <a:rPr lang="es-ES_tradnl" sz="2000"/>
              <a:t>El “Mejor” alineamiento depende del sistema de puntaje (función de costo) </a:t>
            </a:r>
          </a:p>
          <a:p>
            <a:pPr marL="342900" indent="-342900">
              <a:spcBef>
                <a:spcPct val="20000"/>
              </a:spcBef>
              <a:buFontTx/>
              <a:buChar char="•"/>
            </a:pPr>
            <a:endParaRPr lang="es-ES_tradnl" sz="2000"/>
          </a:p>
          <a:p>
            <a:pPr marL="342900" indent="-342900">
              <a:spcBef>
                <a:spcPct val="20000"/>
              </a:spcBef>
              <a:buFontTx/>
              <a:buChar char="•"/>
            </a:pPr>
            <a:r>
              <a:rPr lang="es-ES_tradnl" sz="2000"/>
              <a:t>Dot plots muestran la correspondencia entre pares de secuencias</a:t>
            </a:r>
          </a:p>
          <a:p>
            <a:pPr marL="742950" lvl="1" indent="-285750">
              <a:buFontTx/>
              <a:buChar char="–"/>
            </a:pPr>
            <a:r>
              <a:rPr lang="es-ES_tradnl" sz="2000" i="1">
                <a:ea typeface="ＭＳ Ｐゴシック" charset="-128"/>
                <a:cs typeface="ＭＳ Ｐゴシック" charset="-128"/>
              </a:rPr>
              <a:t>Nota: NO son métodos de alineamiento!</a:t>
            </a:r>
          </a:p>
          <a:p>
            <a:pPr marL="742950" lvl="1" indent="-285750">
              <a:buFontTx/>
              <a:buChar char="–"/>
            </a:pPr>
            <a:r>
              <a:rPr lang="es-ES_tradnl" sz="2000" i="1">
                <a:ea typeface="ＭＳ Ｐゴシック" charset="-128"/>
                <a:cs typeface="ＭＳ Ｐゴシック" charset="-128"/>
              </a:rPr>
              <a:t>Son métodos exploratorios.</a:t>
            </a:r>
          </a:p>
          <a:p>
            <a:pPr marL="742950" lvl="1" indent="-285750">
              <a:buFontTx/>
              <a:buChar char="–"/>
            </a:pPr>
            <a:endParaRPr lang="es-ES_tradnl" sz="2000" i="1">
              <a:ea typeface="ＭＳ Ｐゴシック" charset="-128"/>
              <a:cs typeface="ＭＳ Ｐゴシック" charset="-128"/>
            </a:endParaRPr>
          </a:p>
          <a:p>
            <a:pPr marL="742950" lvl="1" indent="-285750">
              <a:buFontTx/>
              <a:buChar char="–"/>
            </a:pPr>
            <a:r>
              <a:rPr lang="es-ES_tradnl" sz="2800" i="1">
                <a:ea typeface="ＭＳ Ｐゴシック" charset="-128"/>
                <a:cs typeface="ＭＳ Ｐゴシック" charset="-128"/>
              </a:rPr>
              <a:t>¿entonces cómo encontrar el alineamiento óptimo?</a:t>
            </a:r>
          </a:p>
          <a:p>
            <a:endParaRPr lang="es-ES_tradnl"/>
          </a:p>
        </p:txBody>
      </p:sp>
      <p:sp>
        <p:nvSpPr>
          <p:cNvPr id="5" name="Slide Number Placeholder 4"/>
          <p:cNvSpPr>
            <a:spLocks noGrp="1"/>
          </p:cNvSpPr>
          <p:nvPr>
            <p:ph type="sldNum" sz="quarter" idx="15"/>
          </p:nvPr>
        </p:nvSpPr>
        <p:spPr/>
        <p:txBody>
          <a:bodyPr/>
          <a:lstStyle/>
          <a:p>
            <a:fld id="{F9B76065-02A8-2140-ABFF-467A450FC727}" type="slidenum">
              <a:rPr lang="en-US" smtClean="0"/>
              <a:pPr/>
              <a:t>37</a:t>
            </a:fld>
            <a:endParaRPr lang="en-US"/>
          </a:p>
        </p:txBody>
      </p:sp>
      <p:sp>
        <p:nvSpPr>
          <p:cNvPr id="14" name="TextBox 13"/>
          <p:cNvSpPr txBox="1"/>
          <p:nvPr/>
        </p:nvSpPr>
        <p:spPr>
          <a:xfrm>
            <a:off x="4267200" y="6336268"/>
            <a:ext cx="4192336" cy="369332"/>
          </a:xfrm>
          <a:prstGeom prst="rect">
            <a:avLst/>
          </a:prstGeom>
          <a:noFill/>
        </p:spPr>
        <p:txBody>
          <a:bodyPr wrap="none" rtlCol="0">
            <a:spAutoFit/>
          </a:bodyPr>
          <a:lstStyle/>
          <a:p>
            <a:r>
              <a:rPr lang="es-ES_tradnl" b="1" dirty="0">
                <a:solidFill>
                  <a:srgbClr val="B32C16"/>
                </a:solidFill>
              </a:rPr>
              <a:t>Lo dejamos para la próxima clase</a:t>
            </a:r>
          </a:p>
        </p:txBody>
      </p:sp>
      <p:sp>
        <p:nvSpPr>
          <p:cNvPr id="6" name="TextBox 5"/>
          <p:cNvSpPr txBox="1"/>
          <p:nvPr/>
        </p:nvSpPr>
        <p:spPr>
          <a:xfrm>
            <a:off x="5086329" y="4953000"/>
            <a:ext cx="4057671" cy="630942"/>
          </a:xfrm>
          <a:prstGeom prst="rect">
            <a:avLst/>
          </a:prstGeom>
          <a:solidFill>
            <a:schemeClr val="bg1">
              <a:alpha val="35000"/>
            </a:schemeClr>
          </a:solidFill>
        </p:spPr>
        <p:txBody>
          <a:bodyPr wrap="none" rtlCol="0">
            <a:spAutoFit/>
          </a:bodyPr>
          <a:lstStyle/>
          <a:p>
            <a:r>
              <a:rPr lang="es-ES_tradnl" sz="3400" b="1" dirty="0">
                <a:solidFill>
                  <a:srgbClr val="B32C16"/>
                </a:solidFill>
              </a:rPr>
              <a:t>Demo con </a:t>
            </a:r>
            <a:r>
              <a:rPr lang="es-ES_tradnl" sz="3400" b="1" dirty="0" err="1">
                <a:solidFill>
                  <a:srgbClr val="B32C16"/>
                </a:solidFill>
              </a:rPr>
              <a:t>Dotlet</a:t>
            </a:r>
            <a:endParaRPr lang="es-ES_tradnl" sz="3400" b="1" dirty="0">
              <a:solidFill>
                <a:srgbClr val="B32C1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EMBOSS</a:t>
            </a:r>
          </a:p>
        </p:txBody>
      </p:sp>
      <p:sp>
        <p:nvSpPr>
          <p:cNvPr id="3" name="Content Placeholder 2"/>
          <p:cNvSpPr>
            <a:spLocks noGrp="1"/>
          </p:cNvSpPr>
          <p:nvPr>
            <p:ph sz="quarter" idx="1"/>
          </p:nvPr>
        </p:nvSpPr>
        <p:spPr/>
        <p:txBody>
          <a:bodyPr/>
          <a:lstStyle/>
          <a:p>
            <a:r>
              <a:rPr lang="en-US" dirty="0"/>
              <a:t>The European Molecular Biology Open Software Suite</a:t>
            </a:r>
            <a:endParaRPr lang="es-ES_tradnl" dirty="0"/>
          </a:p>
          <a:p>
            <a:pPr lvl="1"/>
            <a:r>
              <a:rPr lang="es-ES_tradnl" dirty="0"/>
              <a:t>Es un paquete de programas de análisis gratuito y de </a:t>
            </a:r>
            <a:r>
              <a:rPr lang="es-ES_tradnl" b="1" dirty="0">
                <a:solidFill>
                  <a:srgbClr val="B32C16"/>
                </a:solidFill>
              </a:rPr>
              <a:t>código fuente abierto </a:t>
            </a:r>
            <a:r>
              <a:rPr lang="es-ES_tradnl" dirty="0"/>
              <a:t>desarrollado para suplir las necesidades de la comunidad de biología molecular</a:t>
            </a:r>
          </a:p>
          <a:p>
            <a:pPr lvl="1"/>
            <a:r>
              <a:rPr lang="es-ES_tradnl" dirty="0">
                <a:solidFill>
                  <a:srgbClr val="000000"/>
                </a:solidFill>
              </a:rPr>
              <a:t>Se puede instalar localmente en cualquier SO tipo UNIX.</a:t>
            </a:r>
          </a:p>
          <a:p>
            <a:pPr lvl="1"/>
            <a:r>
              <a:rPr lang="es-ES_tradnl" dirty="0">
                <a:solidFill>
                  <a:srgbClr val="000000"/>
                </a:solidFill>
              </a:rPr>
              <a:t>Hay muchas interfaces gráficas para usar sus programas: </a:t>
            </a:r>
            <a:r>
              <a:rPr lang="es-ES_tradnl" dirty="0" err="1">
                <a:solidFill>
                  <a:srgbClr val="000000"/>
                </a:solidFill>
              </a:rPr>
              <a:t>Jemboss</a:t>
            </a:r>
            <a:r>
              <a:rPr lang="es-ES_tradnl" dirty="0">
                <a:solidFill>
                  <a:srgbClr val="000000"/>
                </a:solidFill>
              </a:rPr>
              <a:t>, </a:t>
            </a:r>
            <a:r>
              <a:rPr lang="es-ES_tradnl" dirty="0" err="1">
                <a:solidFill>
                  <a:srgbClr val="000000"/>
                </a:solidFill>
              </a:rPr>
              <a:t>wEMBOSS</a:t>
            </a:r>
            <a:r>
              <a:rPr lang="es-ES_tradnl" dirty="0">
                <a:solidFill>
                  <a:srgbClr val="000000"/>
                </a:solidFill>
              </a:rPr>
              <a:t>. Nosotros vamos a usar una interfaz gráfica disponible en la WWW: </a:t>
            </a:r>
            <a:r>
              <a:rPr lang="en-US" dirty="0">
                <a:solidFill>
                  <a:srgbClr val="000000"/>
                </a:solidFill>
                <a:hlinkClick r:id="rId3"/>
              </a:rPr>
              <a:t>http://mobyle.pasteur.fr/cgi-bin/portal.py</a:t>
            </a:r>
            <a:endParaRPr lang="es-ES_tradnl" dirty="0">
              <a:solidFill>
                <a:srgbClr val="000000"/>
              </a:solidFill>
            </a:endParaRPr>
          </a:p>
        </p:txBody>
      </p:sp>
      <p:sp>
        <p:nvSpPr>
          <p:cNvPr id="4" name="Slide Number Placeholder 3"/>
          <p:cNvSpPr>
            <a:spLocks noGrp="1"/>
          </p:cNvSpPr>
          <p:nvPr>
            <p:ph type="sldNum" sz="quarter" idx="15"/>
          </p:nvPr>
        </p:nvSpPr>
        <p:spPr/>
        <p:txBody>
          <a:bodyPr/>
          <a:lstStyle/>
          <a:p>
            <a:fld id="{F9B76065-02A8-2140-ABFF-467A450FC727}"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EMBOSS</a:t>
            </a:r>
          </a:p>
        </p:txBody>
      </p:sp>
      <p:sp>
        <p:nvSpPr>
          <p:cNvPr id="3" name="Content Placeholder 2"/>
          <p:cNvSpPr>
            <a:spLocks noGrp="1"/>
          </p:cNvSpPr>
          <p:nvPr>
            <p:ph sz="quarter" idx="1"/>
          </p:nvPr>
        </p:nvSpPr>
        <p:spPr/>
        <p:txBody>
          <a:bodyPr/>
          <a:lstStyle/>
          <a:p>
            <a:r>
              <a:rPr lang="en-US" dirty="0" err="1"/>
              <a:t>Algunas</a:t>
            </a:r>
            <a:r>
              <a:rPr lang="en-US" dirty="0"/>
              <a:t> </a:t>
            </a:r>
            <a:r>
              <a:rPr lang="en-US" dirty="0" err="1"/>
              <a:t>aplicaciones</a:t>
            </a:r>
            <a:endParaRPr lang="es-ES_tradnl" dirty="0"/>
          </a:p>
          <a:p>
            <a:pPr lvl="1"/>
            <a:r>
              <a:rPr lang="en-US" dirty="0" err="1"/>
              <a:t>Getorf</a:t>
            </a:r>
            <a:r>
              <a:rPr lang="en-US" dirty="0"/>
              <a:t>: ANAC092 </a:t>
            </a:r>
            <a:r>
              <a:rPr lang="en-US" dirty="0" err="1"/>
              <a:t>cDNA</a:t>
            </a:r>
            <a:endParaRPr lang="en-US" dirty="0"/>
          </a:p>
          <a:p>
            <a:pPr lvl="1"/>
            <a:r>
              <a:rPr lang="en-US" dirty="0" err="1"/>
              <a:t>Showfeat</a:t>
            </a:r>
            <a:r>
              <a:rPr lang="en-US" dirty="0"/>
              <a:t>: D7MJK1_ARALY</a:t>
            </a:r>
          </a:p>
          <a:p>
            <a:pPr lvl="1"/>
            <a:r>
              <a:rPr lang="en-US" dirty="0" err="1">
                <a:solidFill>
                  <a:srgbClr val="000000"/>
                </a:solidFill>
              </a:rPr>
              <a:t>Fuzzpro</a:t>
            </a:r>
            <a:r>
              <a:rPr lang="en-US" dirty="0">
                <a:solidFill>
                  <a:srgbClr val="000000"/>
                </a:solidFill>
              </a:rPr>
              <a:t>: C-x(2,4)-C-x(3)-[LIVMFYWC]-x(8)-H-x(3,5)-H </a:t>
            </a:r>
            <a:r>
              <a:rPr lang="en-US" dirty="0" err="1">
                <a:solidFill>
                  <a:srgbClr val="000000"/>
                </a:solidFill>
              </a:rPr>
              <a:t>y</a:t>
            </a:r>
            <a:r>
              <a:rPr lang="en-US" dirty="0">
                <a:solidFill>
                  <a:srgbClr val="000000"/>
                </a:solidFill>
              </a:rPr>
              <a:t> </a:t>
            </a:r>
            <a:r>
              <a:rPr lang="en-US" dirty="0" err="1">
                <a:solidFill>
                  <a:srgbClr val="000000"/>
                </a:solidFill>
              </a:rPr>
              <a:t>proteína</a:t>
            </a:r>
            <a:r>
              <a:rPr lang="en-US" dirty="0">
                <a:solidFill>
                  <a:srgbClr val="000000"/>
                </a:solidFill>
              </a:rPr>
              <a:t>: </a:t>
            </a:r>
            <a:r>
              <a:rPr lang="en-US" dirty="0"/>
              <a:t>AT1G02030</a:t>
            </a:r>
          </a:p>
          <a:p>
            <a:pPr lvl="1"/>
            <a:r>
              <a:rPr lang="en-US" dirty="0" err="1">
                <a:solidFill>
                  <a:srgbClr val="000000"/>
                </a:solidFill>
              </a:rPr>
              <a:t>Shuffleseq</a:t>
            </a:r>
            <a:r>
              <a:rPr lang="en-US" dirty="0">
                <a:solidFill>
                  <a:srgbClr val="000000"/>
                </a:solidFill>
              </a:rPr>
              <a:t>: </a:t>
            </a:r>
            <a:r>
              <a:rPr lang="en-US" dirty="0" err="1">
                <a:solidFill>
                  <a:srgbClr val="000000"/>
                </a:solidFill>
              </a:rPr>
              <a:t>rRNA</a:t>
            </a:r>
            <a:endParaRPr lang="en-US" dirty="0">
              <a:solidFill>
                <a:srgbClr val="000000"/>
              </a:solidFill>
            </a:endParaRPr>
          </a:p>
          <a:p>
            <a:pPr lvl="1"/>
            <a:r>
              <a:rPr lang="en-US" dirty="0" err="1">
                <a:solidFill>
                  <a:srgbClr val="000000"/>
                </a:solidFill>
              </a:rPr>
              <a:t>Garnier</a:t>
            </a:r>
            <a:r>
              <a:rPr lang="en-US" dirty="0">
                <a:solidFill>
                  <a:srgbClr val="000000"/>
                </a:solidFill>
              </a:rPr>
              <a:t>: protein 2D structure prediction</a:t>
            </a:r>
          </a:p>
          <a:p>
            <a:pPr lvl="1"/>
            <a:r>
              <a:rPr lang="es-ES_tradnl" dirty="0" err="1">
                <a:solidFill>
                  <a:srgbClr val="000000"/>
                </a:solidFill>
              </a:rPr>
              <a:t>Plotorf</a:t>
            </a:r>
            <a:r>
              <a:rPr lang="es-ES_tradnl" dirty="0">
                <a:solidFill>
                  <a:srgbClr val="000000"/>
                </a:solidFill>
              </a:rPr>
              <a:t>: ANAC092 </a:t>
            </a:r>
            <a:r>
              <a:rPr lang="es-ES_tradnl" dirty="0" err="1">
                <a:solidFill>
                  <a:srgbClr val="000000"/>
                </a:solidFill>
              </a:rPr>
              <a:t>cDNA</a:t>
            </a:r>
            <a:endParaRPr lang="es-ES_tradnl" dirty="0">
              <a:solidFill>
                <a:srgbClr val="000000"/>
              </a:solidFill>
            </a:endParaRPr>
          </a:p>
        </p:txBody>
      </p:sp>
      <p:sp>
        <p:nvSpPr>
          <p:cNvPr id="4" name="Slide Number Placeholder 3"/>
          <p:cNvSpPr>
            <a:spLocks noGrp="1"/>
          </p:cNvSpPr>
          <p:nvPr>
            <p:ph type="sldNum" sz="quarter" idx="15"/>
          </p:nvPr>
        </p:nvSpPr>
        <p:spPr/>
        <p:txBody>
          <a:bodyPr/>
          <a:lstStyle/>
          <a:p>
            <a:fld id="{F9B76065-02A8-2140-ABFF-467A450FC727}"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sz="2800" dirty="0"/>
              <a:t>Comparação de sequencias:</a:t>
            </a:r>
            <a:br>
              <a:rPr lang="es-ES_tradnl" dirty="0"/>
            </a:br>
            <a:r>
              <a:rPr lang="es-ES_tradnl" dirty="0"/>
              <a:t>Transferencia de </a:t>
            </a:r>
            <a:r>
              <a:rPr lang="es-ES_tradnl" dirty="0" err="1"/>
              <a:t>informacão</a:t>
            </a:r>
            <a:r>
              <a:rPr lang="es-ES_tradnl" dirty="0"/>
              <a:t> funcional</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a:t>
            </a:fld>
            <a:endParaRPr lang="en-US"/>
          </a:p>
        </p:txBody>
      </p:sp>
      <p:sp>
        <p:nvSpPr>
          <p:cNvPr id="8" name="TextBox 7"/>
          <p:cNvSpPr txBox="1"/>
          <p:nvPr/>
        </p:nvSpPr>
        <p:spPr>
          <a:xfrm>
            <a:off x="368883" y="1816367"/>
            <a:ext cx="8229649" cy="646331"/>
          </a:xfrm>
          <a:prstGeom prst="rect">
            <a:avLst/>
          </a:prstGeom>
          <a:noFill/>
        </p:spPr>
        <p:txBody>
          <a:bodyPr wrap="none" rtlCol="0">
            <a:spAutoFit/>
          </a:bodyPr>
          <a:lstStyle/>
          <a:p>
            <a:r>
              <a:rPr lang="es-ES_tradnl" dirty="0"/>
              <a:t>Se acaba de identificar el siguiente gene en un experimento de ciclo celular.</a:t>
            </a:r>
          </a:p>
          <a:p>
            <a:r>
              <a:rPr lang="es-ES_tradnl" dirty="0"/>
              <a:t>No sabemos cual es la función del gen.</a:t>
            </a:r>
          </a:p>
        </p:txBody>
      </p:sp>
      <p:sp>
        <p:nvSpPr>
          <p:cNvPr id="9" name="Rectangle 8"/>
          <p:cNvSpPr/>
          <p:nvPr/>
        </p:nvSpPr>
        <p:spPr>
          <a:xfrm>
            <a:off x="978483" y="2612172"/>
            <a:ext cx="6565317" cy="4093428"/>
          </a:xfrm>
          <a:prstGeom prst="rect">
            <a:avLst/>
          </a:prstGeom>
        </p:spPr>
        <p:txBody>
          <a:bodyPr wrap="square">
            <a:spAutoFit/>
          </a:bodyPr>
          <a:lstStyle/>
          <a:p>
            <a:r>
              <a:rPr lang="en-US" sz="1000" dirty="0">
                <a:latin typeface="Courier"/>
                <a:cs typeface="Courier"/>
              </a:rPr>
              <a:t>&gt;</a:t>
            </a:r>
            <a:r>
              <a:rPr lang="en-US" sz="1000" dirty="0" err="1">
                <a:latin typeface="Courier"/>
                <a:cs typeface="Courier"/>
              </a:rPr>
              <a:t>unknown_seq</a:t>
            </a:r>
            <a:endParaRPr lang="en-US" sz="1000" dirty="0">
              <a:latin typeface="Courier"/>
              <a:cs typeface="Courier"/>
            </a:endParaRPr>
          </a:p>
          <a:p>
            <a:r>
              <a:rPr lang="en-US" sz="1000" dirty="0">
                <a:latin typeface="Courier"/>
                <a:cs typeface="Courier"/>
              </a:rPr>
              <a:t>TAAAATTCCCTCCTTCCCTCGTTTTCTGCTCTCTCCTTTTCTTTTCTTCTTCCTCTTTCTCTCACTAAAACCCTTGTTTC</a:t>
            </a:r>
          </a:p>
          <a:p>
            <a:r>
              <a:rPr lang="en-US" sz="1000" dirty="0">
                <a:latin typeface="Courier"/>
                <a:cs typeface="Courier"/>
              </a:rPr>
              <a:t>TTCACTCGCCGTCGCTTTTCCCGTCATCGGAATCTTCAAATTCGACTCTCGCTTCACTACGATCCATGTCCGGTGTCGTA</a:t>
            </a:r>
          </a:p>
          <a:p>
            <a:r>
              <a:rPr lang="en-US" sz="1000" dirty="0">
                <a:latin typeface="Courier"/>
                <a:cs typeface="Courier"/>
              </a:rPr>
              <a:t>GATCTTCTCCCGGTTCTTCTCAGCCGCCACCGCCGCCGCCGCACCATCCACCGTCATCTCCGGTTCCGGTTACATCTACG</a:t>
            </a:r>
          </a:p>
          <a:p>
            <a:r>
              <a:rPr lang="en-US" sz="1000" dirty="0">
                <a:latin typeface="Courier"/>
                <a:cs typeface="Courier"/>
              </a:rPr>
              <a:t>CGGTTATACCACCTATACGTCGTCACTTAGCTTTCGCCTCAACAAAACCTCCGTTTCATCCTTCCGATGATTACCATCGA</a:t>
            </a:r>
          </a:p>
          <a:p>
            <a:r>
              <a:rPr lang="en-US" sz="1000" dirty="0">
                <a:latin typeface="Courier"/>
                <a:cs typeface="Courier"/>
              </a:rPr>
              <a:t>TTAACCCTTCTTCGCTCAGTAATAATAACGACAGGAGCTTCGTTCATGGTTGTGGTGTTGTAGATCGGGAGGAAGATGCT</a:t>
            </a:r>
          </a:p>
          <a:p>
            <a:r>
              <a:rPr lang="en-US" sz="1000" dirty="0">
                <a:latin typeface="Courier"/>
                <a:cs typeface="Courier"/>
              </a:rPr>
              <a:t>TCGTTGTTAGATCTCCTTCACGAAAGAGAAAGGCGACAATGGATATGGTTGTTGCTCCATCTAATAATGGATTCACGAGT</a:t>
            </a:r>
          </a:p>
          <a:p>
            <a:r>
              <a:rPr lang="en-US" sz="1000" dirty="0">
                <a:latin typeface="Courier"/>
                <a:cs typeface="Courier"/>
              </a:rPr>
              <a:t>CTGGTTTCACTAACATACCTAGCAGTCCCTGTCAAACTCCTAGAAAAGGGGGCAGAGTCAACATCAAGTCAAAGGCCAAA</a:t>
            </a:r>
          </a:p>
          <a:p>
            <a:r>
              <a:rPr lang="en-US" sz="1000" dirty="0">
                <a:latin typeface="Courier"/>
                <a:cs typeface="Courier"/>
              </a:rPr>
              <a:t>GAAACAAGTCAACTCCTCAAACACCCATCTCGACAAACGCTGGTTCTCCTATCACACTTACTCCATCAGGAAGTTGTCGT</a:t>
            </a:r>
          </a:p>
          <a:p>
            <a:r>
              <a:rPr lang="en-US" sz="1000" dirty="0">
                <a:latin typeface="Courier"/>
                <a:cs typeface="Courier"/>
              </a:rPr>
              <a:t>ATGACAGTTCTTTAGGTCTCCTTACAAAAAAGTTCGTCAATCTAATTAAACAAGCCAAAGATGGAATGCTGGACCTAAAC</a:t>
            </a:r>
          </a:p>
          <a:p>
            <a:r>
              <a:rPr lang="en-US" sz="1000" dirty="0">
                <a:latin typeface="Courier"/>
                <a:cs typeface="Courier"/>
              </a:rPr>
              <a:t>AAGCTGCAGAAACATTGGAGGTGCAGAAACGACGTATATATGATATTACAAACGTTTTGGAGGGGATAGATCTCATTGAA</a:t>
            </a:r>
          </a:p>
          <a:p>
            <a:r>
              <a:rPr lang="en-US" sz="1000" dirty="0">
                <a:latin typeface="Courier"/>
                <a:cs typeface="Courier"/>
              </a:rPr>
              <a:t>AGCCTTTCAAGAATCGAATACTTTGGAAGGGAGTTGATGCGTGTCCTGGCGATGAGGATGCTGACGTATCTGTATTACAG</a:t>
            </a:r>
          </a:p>
          <a:p>
            <a:r>
              <a:rPr lang="en-US" sz="1000" dirty="0">
                <a:latin typeface="Courier"/>
                <a:cs typeface="Courier"/>
              </a:rPr>
              <a:t>CAGAAATTGAAAACCTCGCCCTCGAAGAGCAAGCATTAGACAACCAAATCAGACAAACAGAGGAAAGATTAAGAGACCTG</a:t>
            </a:r>
          </a:p>
          <a:p>
            <a:r>
              <a:rPr lang="en-US" sz="1000" dirty="0">
                <a:latin typeface="Courier"/>
                <a:cs typeface="Courier"/>
              </a:rPr>
              <a:t>GCGAAAATGAAAAGAATCAGAAATGGCTTTTTGTAACTGAAGAGGATATCAAGAGTTTACCAGGTTTCCAGAACCAGACT</a:t>
            </a:r>
          </a:p>
          <a:p>
            <a:r>
              <a:rPr lang="en-US" sz="1000" dirty="0">
                <a:latin typeface="Courier"/>
                <a:cs typeface="Courier"/>
              </a:rPr>
              <a:t>TGATAGCCGTCAAAGCTCCTCATGGCACAACTTTGGAAGTGCCTGATCCAGATGAAGCGGCTGACCACCCACAAAGGAGA</a:t>
            </a:r>
          </a:p>
          <a:p>
            <a:r>
              <a:rPr lang="en-US" sz="1000" dirty="0">
                <a:latin typeface="Courier"/>
                <a:cs typeface="Courier"/>
              </a:rPr>
              <a:t>ACAGGATCATTCTTAGAAGTACAATGGGACCTATTGACGTATACCTCGTCAGCGAATTTGAAGGGAAATTCGAAGACACA</a:t>
            </a:r>
          </a:p>
          <a:p>
            <a:r>
              <a:rPr lang="en-US" sz="1000" dirty="0">
                <a:latin typeface="Courier"/>
                <a:cs typeface="Courier"/>
              </a:rPr>
              <a:t>ATGGGAGTGGTGCAGCACCACCAGCATGCTTGCCTATTGCTTCTAGCTCAGGATCTACAGGACACCATGACATCGAAGCC</a:t>
            </a:r>
          </a:p>
          <a:p>
            <a:r>
              <a:rPr lang="en-US" sz="1000" dirty="0">
                <a:latin typeface="Courier"/>
                <a:cs typeface="Courier"/>
              </a:rPr>
              <a:t>TAACTGTTGACAACCCAGAAACTGCTATTGTGTCTCATGATCATCCTCATCCTCAACCCGGCGATACCTCTGATCTTAAT</a:t>
            </a:r>
          </a:p>
          <a:p>
            <a:r>
              <a:rPr lang="en-US" sz="1000" dirty="0">
                <a:latin typeface="Courier"/>
                <a:cs typeface="Courier"/>
              </a:rPr>
              <a:t>ATTTGCAAGAGCAAGTAGGAGGAATGCTTAAGATTACTCCCTCTGATGTTGAAAATGATGAGTCGGACTACTGGCTTCTC</a:t>
            </a:r>
          </a:p>
          <a:p>
            <a:r>
              <a:rPr lang="en-US" sz="1000" dirty="0">
                <a:latin typeface="Courier"/>
                <a:cs typeface="Courier"/>
              </a:rPr>
              <a:t>CAAATGCTGAGATTAGCATGACGGATATTTGGAAAACTGACTCTGGTATCGATTGGGATTATGGAATAGCCGACGTGAGT</a:t>
            </a:r>
          </a:p>
          <a:p>
            <a:r>
              <a:rPr lang="en-US" sz="1000" dirty="0">
                <a:latin typeface="Courier"/>
                <a:cs typeface="Courier"/>
              </a:rPr>
              <a:t>CTCCACCACCAGGAATGGGCGAAATAGCACCAACAGCTGTTGACTCAACCCCGAGATGATCGAATACCAAGCACACTTCT</a:t>
            </a:r>
          </a:p>
          <a:p>
            <a:r>
              <a:rPr lang="en-US" sz="1000" dirty="0">
                <a:latin typeface="Courier"/>
                <a:cs typeface="Courier"/>
              </a:rPr>
              <a:t>AACTTCTGATCCCAAATGTGTTACCTCACAACACTCCCTAAAATCATATACAAGGAGGGAGCAACTACAGAACGTGTATG</a:t>
            </a:r>
          </a:p>
          <a:p>
            <a:r>
              <a:rPr lang="en-US" sz="1000" dirty="0">
                <a:latin typeface="Courier"/>
                <a:cs typeface="Courier"/>
              </a:rPr>
              <a:t>ACCAATGGCAGGTGCGTTCCATACAATGTACCATTAGATTATGATTCATTTATCGCCTAGAGTGATGTTGTAGAGGAGCA</a:t>
            </a:r>
          </a:p>
          <a:p>
            <a:r>
              <a:rPr lang="en-US" sz="1000" dirty="0">
                <a:latin typeface="Courier"/>
                <a:cs typeface="Courier"/>
              </a:rPr>
              <a:t>CGAGAAACTAATGTAAGTTTAACAGAGAATGTACTTCATCGGCTGCATTGGTACACTATTTGATTATAATATTTTTGACC</a:t>
            </a:r>
          </a:p>
          <a:p>
            <a:r>
              <a:rPr lang="en-US" sz="1000" dirty="0">
                <a:latin typeface="Courier"/>
                <a:cs typeface="Courier"/>
              </a:rPr>
              <a:t>CTCAAATGCATCTTTATAATCAGCTA</a:t>
            </a:r>
            <a:endParaRPr lang="es-ES_tradnl" sz="1000" dirty="0">
              <a:latin typeface="Courier"/>
              <a:cs typeface="Courie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p:txBody>
          <a:bodyPr/>
          <a:lstStyle/>
          <a:p>
            <a:r>
              <a:rPr lang="es-ES_tradnl" dirty="0"/>
              <a:t>Mucho de los que vamos a ver sobre comparación de secuencias tiene que ver con árboles evolutivos, vamos a ponernos de acuerdo en la interpretar de este tipo de </a:t>
            </a:r>
            <a:r>
              <a:rPr lang="es-ES_tradnl" dirty="0">
                <a:solidFill>
                  <a:srgbClr val="FF0000"/>
                </a:solidFill>
              </a:rPr>
              <a:t>grafos</a:t>
            </a:r>
            <a:r>
              <a:rPr lang="es-ES_tradnl" dirty="0"/>
              <a:t>.</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40</a:t>
            </a:fld>
            <a:endParaRPr lang="en-US"/>
          </a:p>
        </p:txBody>
      </p:sp>
      <p:grpSp>
        <p:nvGrpSpPr>
          <p:cNvPr id="37" name="Group 36"/>
          <p:cNvGrpSpPr/>
          <p:nvPr/>
        </p:nvGrpSpPr>
        <p:grpSpPr>
          <a:xfrm>
            <a:off x="2438400" y="3603450"/>
            <a:ext cx="2564347" cy="2644950"/>
            <a:chOff x="2438400" y="3603450"/>
            <a:chExt cx="2564347" cy="2644950"/>
          </a:xfrm>
        </p:grpSpPr>
        <p:sp>
          <p:nvSpPr>
            <p:cNvPr id="5" name="TextBox 4"/>
            <p:cNvSpPr txBox="1"/>
            <p:nvPr/>
          </p:nvSpPr>
          <p:spPr>
            <a:xfrm>
              <a:off x="4651369" y="3603450"/>
              <a:ext cx="351378" cy="369332"/>
            </a:xfrm>
            <a:prstGeom prst="rect">
              <a:avLst/>
            </a:prstGeom>
            <a:noFill/>
          </p:spPr>
          <p:txBody>
            <a:bodyPr wrap="none" rtlCol="0">
              <a:spAutoFit/>
            </a:bodyPr>
            <a:lstStyle/>
            <a:p>
              <a:r>
                <a:rPr lang="es-ES_tradnl" dirty="0"/>
                <a:t>A</a:t>
              </a:r>
            </a:p>
          </p:txBody>
        </p:sp>
        <p:sp>
          <p:nvSpPr>
            <p:cNvPr id="6" name="TextBox 5"/>
            <p:cNvSpPr txBox="1"/>
            <p:nvPr/>
          </p:nvSpPr>
          <p:spPr>
            <a:xfrm>
              <a:off x="4648200" y="4050268"/>
              <a:ext cx="351366" cy="369332"/>
            </a:xfrm>
            <a:prstGeom prst="rect">
              <a:avLst/>
            </a:prstGeom>
            <a:noFill/>
          </p:spPr>
          <p:txBody>
            <a:bodyPr wrap="none" rtlCol="0">
              <a:spAutoFit/>
            </a:bodyPr>
            <a:lstStyle/>
            <a:p>
              <a:r>
                <a:rPr lang="es-ES_tradnl" dirty="0"/>
                <a:t>B</a:t>
              </a:r>
            </a:p>
          </p:txBody>
        </p:sp>
        <p:sp>
          <p:nvSpPr>
            <p:cNvPr id="7" name="TextBox 6"/>
            <p:cNvSpPr txBox="1"/>
            <p:nvPr/>
          </p:nvSpPr>
          <p:spPr>
            <a:xfrm>
              <a:off x="4648200" y="4964668"/>
              <a:ext cx="351378" cy="646331"/>
            </a:xfrm>
            <a:prstGeom prst="rect">
              <a:avLst/>
            </a:prstGeom>
            <a:noFill/>
          </p:spPr>
          <p:txBody>
            <a:bodyPr wrap="square" rtlCol="0">
              <a:spAutoFit/>
            </a:bodyPr>
            <a:lstStyle/>
            <a:p>
              <a:r>
                <a:rPr lang="es-ES_tradnl" dirty="0"/>
                <a:t>D</a:t>
              </a:r>
            </a:p>
          </p:txBody>
        </p:sp>
        <p:sp>
          <p:nvSpPr>
            <p:cNvPr id="8" name="TextBox 7"/>
            <p:cNvSpPr txBox="1"/>
            <p:nvPr/>
          </p:nvSpPr>
          <p:spPr>
            <a:xfrm>
              <a:off x="4648200" y="4507468"/>
              <a:ext cx="351378" cy="369332"/>
            </a:xfrm>
            <a:prstGeom prst="rect">
              <a:avLst/>
            </a:prstGeom>
            <a:noFill/>
          </p:spPr>
          <p:txBody>
            <a:bodyPr wrap="none" rtlCol="0">
              <a:spAutoFit/>
            </a:bodyPr>
            <a:lstStyle/>
            <a:p>
              <a:r>
                <a:rPr lang="es-ES_tradnl" dirty="0"/>
                <a:t>C</a:t>
              </a:r>
            </a:p>
          </p:txBody>
        </p:sp>
        <p:sp>
          <p:nvSpPr>
            <p:cNvPr id="10" name="TextBox 9"/>
            <p:cNvSpPr txBox="1"/>
            <p:nvPr/>
          </p:nvSpPr>
          <p:spPr>
            <a:xfrm>
              <a:off x="4648200" y="5421868"/>
              <a:ext cx="351378" cy="369332"/>
            </a:xfrm>
            <a:prstGeom prst="rect">
              <a:avLst/>
            </a:prstGeom>
            <a:noFill/>
          </p:spPr>
          <p:txBody>
            <a:bodyPr wrap="none" rtlCol="0">
              <a:spAutoFit/>
            </a:bodyPr>
            <a:lstStyle/>
            <a:p>
              <a:r>
                <a:rPr lang="es-ES_tradnl" dirty="0"/>
                <a:t>E</a:t>
              </a:r>
            </a:p>
          </p:txBody>
        </p:sp>
        <p:sp>
          <p:nvSpPr>
            <p:cNvPr id="11" name="TextBox 10"/>
            <p:cNvSpPr txBox="1"/>
            <p:nvPr/>
          </p:nvSpPr>
          <p:spPr>
            <a:xfrm>
              <a:off x="4648200" y="5879068"/>
              <a:ext cx="351378" cy="369332"/>
            </a:xfrm>
            <a:prstGeom prst="rect">
              <a:avLst/>
            </a:prstGeom>
            <a:noFill/>
          </p:spPr>
          <p:txBody>
            <a:bodyPr wrap="none" rtlCol="0">
              <a:spAutoFit/>
            </a:bodyPr>
            <a:lstStyle/>
            <a:p>
              <a:r>
                <a:rPr lang="es-ES_tradnl" dirty="0"/>
                <a:t>F</a:t>
              </a:r>
            </a:p>
          </p:txBody>
        </p:sp>
        <p:cxnSp>
          <p:nvCxnSpPr>
            <p:cNvPr id="13" name="Straight Connector 12"/>
            <p:cNvCxnSpPr>
              <a:endCxn id="5" idx="1"/>
            </p:cNvCxnSpPr>
            <p:nvPr/>
          </p:nvCxnSpPr>
          <p:spPr>
            <a:xfrm flipV="1">
              <a:off x="2438400" y="3788116"/>
              <a:ext cx="2212969" cy="10886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11" idx="1"/>
            </p:cNvCxnSpPr>
            <p:nvPr/>
          </p:nvCxnSpPr>
          <p:spPr>
            <a:xfrm>
              <a:off x="2438400" y="4876800"/>
              <a:ext cx="2209800" cy="11869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895600" y="4648200"/>
              <a:ext cx="1447800" cy="773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8" idx="1"/>
            </p:cNvCxnSpPr>
            <p:nvPr/>
          </p:nvCxnSpPr>
          <p:spPr>
            <a:xfrm>
              <a:off x="3810000" y="4191000"/>
              <a:ext cx="838200" cy="5011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6" idx="1"/>
            </p:cNvCxnSpPr>
            <p:nvPr/>
          </p:nvCxnSpPr>
          <p:spPr>
            <a:xfrm>
              <a:off x="4267200" y="3972782"/>
              <a:ext cx="381000" cy="26215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a:endCxn id="7" idx="1"/>
            </p:cNvCxnSpPr>
            <p:nvPr/>
          </p:nvCxnSpPr>
          <p:spPr>
            <a:xfrm flipV="1">
              <a:off x="4343400" y="5287834"/>
              <a:ext cx="304800" cy="1340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10" idx="1"/>
            </p:cNvCxnSpPr>
            <p:nvPr/>
          </p:nvCxnSpPr>
          <p:spPr>
            <a:xfrm>
              <a:off x="4343400" y="5421868"/>
              <a:ext cx="304800" cy="184666"/>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1774937" y="4555867"/>
            <a:ext cx="815863" cy="457200"/>
            <a:chOff x="1774937" y="4555867"/>
            <a:chExt cx="815863" cy="457200"/>
          </a:xfrm>
        </p:grpSpPr>
        <p:sp>
          <p:nvSpPr>
            <p:cNvPr id="38" name="Oval 37"/>
            <p:cNvSpPr/>
            <p:nvPr/>
          </p:nvSpPr>
          <p:spPr>
            <a:xfrm>
              <a:off x="2362200" y="4740533"/>
              <a:ext cx="228600" cy="272534"/>
            </a:xfrm>
            <a:prstGeom prst="ellipse">
              <a:avLst/>
            </a:prstGeom>
            <a:gradFill flip="none" rotWithShape="1">
              <a:gsLst>
                <a:gs pos="0">
                  <a:schemeClr val="accent4">
                    <a:shade val="63000"/>
                    <a:satMod val="165000"/>
                    <a:alpha val="25000"/>
                  </a:schemeClr>
                </a:gs>
                <a:gs pos="30000">
                  <a:schemeClr val="accent4">
                    <a:shade val="58000"/>
                    <a:satMod val="165000"/>
                    <a:alpha val="25000"/>
                  </a:schemeClr>
                </a:gs>
                <a:gs pos="75000">
                  <a:schemeClr val="accent4">
                    <a:shade val="30000"/>
                    <a:satMod val="175000"/>
                    <a:alpha val="25000"/>
                  </a:schemeClr>
                </a:gs>
                <a:gs pos="100000">
                  <a:schemeClr val="accent4">
                    <a:shade val="15000"/>
                    <a:satMod val="175000"/>
                    <a:alpha val="25000"/>
                  </a:schemeClr>
                </a:gs>
              </a:gsLst>
              <a:path path="circle">
                <a:fillToRect l="5000" t="100000" r="120000" b="10000"/>
              </a:path>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_tradnl"/>
            </a:p>
          </p:txBody>
        </p:sp>
        <p:sp>
          <p:nvSpPr>
            <p:cNvPr id="39" name="TextBox 38"/>
            <p:cNvSpPr txBox="1"/>
            <p:nvPr/>
          </p:nvSpPr>
          <p:spPr>
            <a:xfrm>
              <a:off x="1774937" y="4555867"/>
              <a:ext cx="663463" cy="369332"/>
            </a:xfrm>
            <a:prstGeom prst="rect">
              <a:avLst/>
            </a:prstGeom>
            <a:noFill/>
          </p:spPr>
          <p:txBody>
            <a:bodyPr wrap="none" rtlCol="0">
              <a:spAutoFit/>
            </a:bodyPr>
            <a:lstStyle/>
            <a:p>
              <a:r>
                <a:rPr lang="es-ES_tradnl" dirty="0"/>
                <a:t>Raíz</a:t>
              </a:r>
            </a:p>
          </p:txBody>
        </p:sp>
      </p:grpSp>
      <p:grpSp>
        <p:nvGrpSpPr>
          <p:cNvPr id="47" name="Group 46"/>
          <p:cNvGrpSpPr/>
          <p:nvPr/>
        </p:nvGrpSpPr>
        <p:grpSpPr>
          <a:xfrm>
            <a:off x="1899181" y="3733800"/>
            <a:ext cx="2368019" cy="1143000"/>
            <a:chOff x="1899181" y="3733800"/>
            <a:chExt cx="2368019" cy="1143000"/>
          </a:xfrm>
        </p:grpSpPr>
        <p:cxnSp>
          <p:nvCxnSpPr>
            <p:cNvPr id="42" name="Straight Arrow Connector 41"/>
            <p:cNvCxnSpPr/>
            <p:nvPr/>
          </p:nvCxnSpPr>
          <p:spPr>
            <a:xfrm>
              <a:off x="2590800" y="4050268"/>
              <a:ext cx="1676400" cy="457200"/>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p:cNvCxnSpPr/>
            <p:nvPr/>
          </p:nvCxnSpPr>
          <p:spPr>
            <a:xfrm>
              <a:off x="2590800" y="4050268"/>
              <a:ext cx="838200" cy="826532"/>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46" name="TextBox 45"/>
            <p:cNvSpPr txBox="1"/>
            <p:nvPr/>
          </p:nvSpPr>
          <p:spPr>
            <a:xfrm>
              <a:off x="1899181" y="3733800"/>
              <a:ext cx="920219" cy="369332"/>
            </a:xfrm>
            <a:prstGeom prst="rect">
              <a:avLst/>
            </a:prstGeom>
            <a:noFill/>
          </p:spPr>
          <p:txBody>
            <a:bodyPr wrap="none" rtlCol="0">
              <a:spAutoFit/>
            </a:bodyPr>
            <a:lstStyle/>
            <a:p>
              <a:r>
                <a:rPr lang="es-ES_tradnl" dirty="0"/>
                <a:t>Ramas</a:t>
              </a:r>
            </a:p>
          </p:txBody>
        </p:sp>
      </p:grpSp>
      <p:grpSp>
        <p:nvGrpSpPr>
          <p:cNvPr id="59" name="Group 58"/>
          <p:cNvGrpSpPr/>
          <p:nvPr/>
        </p:nvGrpSpPr>
        <p:grpSpPr>
          <a:xfrm>
            <a:off x="2438400" y="3200400"/>
            <a:ext cx="1951668" cy="1110734"/>
            <a:chOff x="2438400" y="3200400"/>
            <a:chExt cx="1951668" cy="1110734"/>
          </a:xfrm>
        </p:grpSpPr>
        <p:sp>
          <p:nvSpPr>
            <p:cNvPr id="48" name="Oval 47"/>
            <p:cNvSpPr/>
            <p:nvPr/>
          </p:nvSpPr>
          <p:spPr>
            <a:xfrm>
              <a:off x="4161468" y="3842266"/>
              <a:ext cx="228600" cy="272534"/>
            </a:xfrm>
            <a:prstGeom prst="ellipse">
              <a:avLst/>
            </a:prstGeom>
            <a:gradFill flip="none" rotWithShape="1">
              <a:gsLst>
                <a:gs pos="0">
                  <a:schemeClr val="accent4">
                    <a:shade val="63000"/>
                    <a:satMod val="165000"/>
                    <a:alpha val="25000"/>
                  </a:schemeClr>
                </a:gs>
                <a:gs pos="30000">
                  <a:schemeClr val="accent4">
                    <a:shade val="58000"/>
                    <a:satMod val="165000"/>
                    <a:alpha val="25000"/>
                  </a:schemeClr>
                </a:gs>
                <a:gs pos="75000">
                  <a:schemeClr val="accent4">
                    <a:shade val="30000"/>
                    <a:satMod val="175000"/>
                    <a:alpha val="25000"/>
                  </a:schemeClr>
                </a:gs>
                <a:gs pos="100000">
                  <a:schemeClr val="accent4">
                    <a:shade val="15000"/>
                    <a:satMod val="175000"/>
                    <a:alpha val="25000"/>
                  </a:schemeClr>
                </a:gs>
              </a:gsLst>
              <a:path path="circle">
                <a:fillToRect l="5000" t="100000" r="120000" b="10000"/>
              </a:path>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_tradnl"/>
            </a:p>
          </p:txBody>
        </p:sp>
        <p:sp>
          <p:nvSpPr>
            <p:cNvPr id="49" name="Oval 48"/>
            <p:cNvSpPr/>
            <p:nvPr/>
          </p:nvSpPr>
          <p:spPr>
            <a:xfrm>
              <a:off x="3733800" y="4038600"/>
              <a:ext cx="228600" cy="272534"/>
            </a:xfrm>
            <a:prstGeom prst="ellipse">
              <a:avLst/>
            </a:prstGeom>
            <a:gradFill flip="none" rotWithShape="1">
              <a:gsLst>
                <a:gs pos="0">
                  <a:schemeClr val="accent4">
                    <a:shade val="63000"/>
                    <a:satMod val="165000"/>
                    <a:alpha val="25000"/>
                  </a:schemeClr>
                </a:gs>
                <a:gs pos="30000">
                  <a:schemeClr val="accent4">
                    <a:shade val="58000"/>
                    <a:satMod val="165000"/>
                    <a:alpha val="25000"/>
                  </a:schemeClr>
                </a:gs>
                <a:gs pos="75000">
                  <a:schemeClr val="accent4">
                    <a:shade val="30000"/>
                    <a:satMod val="175000"/>
                    <a:alpha val="25000"/>
                  </a:schemeClr>
                </a:gs>
                <a:gs pos="100000">
                  <a:schemeClr val="accent4">
                    <a:shade val="15000"/>
                    <a:satMod val="175000"/>
                    <a:alpha val="25000"/>
                  </a:schemeClr>
                </a:gs>
              </a:gsLst>
              <a:path path="circle">
                <a:fillToRect l="5000" t="100000" r="120000" b="10000"/>
              </a:path>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_tradnl"/>
            </a:p>
          </p:txBody>
        </p:sp>
        <p:cxnSp>
          <p:nvCxnSpPr>
            <p:cNvPr id="50" name="Straight Arrow Connector 49"/>
            <p:cNvCxnSpPr>
              <a:endCxn id="48" idx="1"/>
            </p:cNvCxnSpPr>
            <p:nvPr/>
          </p:nvCxnSpPr>
          <p:spPr>
            <a:xfrm>
              <a:off x="3428999" y="3603450"/>
              <a:ext cx="765947" cy="278728"/>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51" name="Straight Arrow Connector 50"/>
            <p:cNvCxnSpPr/>
            <p:nvPr/>
          </p:nvCxnSpPr>
          <p:spPr>
            <a:xfrm rot="16200000" flipH="1">
              <a:off x="3357991" y="3674459"/>
              <a:ext cx="446818" cy="304800"/>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58" name="TextBox 57"/>
            <p:cNvSpPr txBox="1"/>
            <p:nvPr/>
          </p:nvSpPr>
          <p:spPr>
            <a:xfrm>
              <a:off x="2438400" y="3200400"/>
              <a:ext cx="1069336" cy="646331"/>
            </a:xfrm>
            <a:prstGeom prst="rect">
              <a:avLst/>
            </a:prstGeom>
            <a:noFill/>
          </p:spPr>
          <p:txBody>
            <a:bodyPr wrap="none" rtlCol="0">
              <a:spAutoFit/>
            </a:bodyPr>
            <a:lstStyle/>
            <a:p>
              <a:r>
                <a:rPr lang="es-ES_tradnl" dirty="0"/>
                <a:t>Nodos</a:t>
              </a:r>
            </a:p>
            <a:p>
              <a:r>
                <a:rPr lang="es-ES_tradnl" dirty="0"/>
                <a:t>internos</a:t>
              </a:r>
            </a:p>
          </p:txBody>
        </p:sp>
      </p:grpSp>
      <p:grpSp>
        <p:nvGrpSpPr>
          <p:cNvPr id="69" name="Group 68"/>
          <p:cNvGrpSpPr/>
          <p:nvPr/>
        </p:nvGrpSpPr>
        <p:grpSpPr>
          <a:xfrm>
            <a:off x="4999568" y="4555867"/>
            <a:ext cx="1973890" cy="646331"/>
            <a:chOff x="4999568" y="4555867"/>
            <a:chExt cx="1973890" cy="646331"/>
          </a:xfrm>
        </p:grpSpPr>
        <p:cxnSp>
          <p:nvCxnSpPr>
            <p:cNvPr id="62" name="Straight Arrow Connector 61"/>
            <p:cNvCxnSpPr>
              <a:endCxn id="8" idx="3"/>
            </p:cNvCxnSpPr>
            <p:nvPr/>
          </p:nvCxnSpPr>
          <p:spPr>
            <a:xfrm rot="10800000">
              <a:off x="4999578" y="4692135"/>
              <a:ext cx="769118" cy="233065"/>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63" name="Straight Arrow Connector 62"/>
            <p:cNvCxnSpPr/>
            <p:nvPr/>
          </p:nvCxnSpPr>
          <p:spPr>
            <a:xfrm rot="10800000" flipV="1">
              <a:off x="4999568" y="4925198"/>
              <a:ext cx="769128" cy="224135"/>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68" name="TextBox 67"/>
            <p:cNvSpPr txBox="1"/>
            <p:nvPr/>
          </p:nvSpPr>
          <p:spPr>
            <a:xfrm>
              <a:off x="5638800" y="4555867"/>
              <a:ext cx="1334658" cy="646331"/>
            </a:xfrm>
            <a:prstGeom prst="rect">
              <a:avLst/>
            </a:prstGeom>
            <a:noFill/>
          </p:spPr>
          <p:txBody>
            <a:bodyPr wrap="none" rtlCol="0">
              <a:spAutoFit/>
            </a:bodyPr>
            <a:lstStyle/>
            <a:p>
              <a:r>
                <a:rPr lang="es-ES_tradnl" dirty="0"/>
                <a:t>Nodos</a:t>
              </a:r>
            </a:p>
            <a:p>
              <a:r>
                <a:rPr lang="es-ES_tradnl" dirty="0"/>
                <a:t>terminales</a:t>
              </a:r>
            </a:p>
          </p:txBody>
        </p:sp>
      </p:grpSp>
      <p:grpSp>
        <p:nvGrpSpPr>
          <p:cNvPr id="73" name="Group 72"/>
          <p:cNvGrpSpPr/>
          <p:nvPr/>
        </p:nvGrpSpPr>
        <p:grpSpPr>
          <a:xfrm>
            <a:off x="4876800" y="3603450"/>
            <a:ext cx="1676400" cy="800910"/>
            <a:chOff x="4876800" y="3603450"/>
            <a:chExt cx="1676400" cy="800910"/>
          </a:xfrm>
        </p:grpSpPr>
        <p:sp>
          <p:nvSpPr>
            <p:cNvPr id="70" name="Right Brace 69"/>
            <p:cNvSpPr/>
            <p:nvPr/>
          </p:nvSpPr>
          <p:spPr>
            <a:xfrm>
              <a:off x="4876800" y="3603450"/>
              <a:ext cx="304800" cy="800910"/>
            </a:xfrm>
            <a:prstGeom prst="righ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lstStyle/>
            <a:p>
              <a:endParaRPr lang="pt-BR"/>
            </a:p>
          </p:txBody>
        </p:sp>
        <p:sp>
          <p:nvSpPr>
            <p:cNvPr id="72" name="TextBox 71"/>
            <p:cNvSpPr txBox="1"/>
            <p:nvPr/>
          </p:nvSpPr>
          <p:spPr>
            <a:xfrm>
              <a:off x="5056013" y="3657600"/>
              <a:ext cx="1497187" cy="646331"/>
            </a:xfrm>
            <a:prstGeom prst="rect">
              <a:avLst/>
            </a:prstGeom>
            <a:noFill/>
          </p:spPr>
          <p:txBody>
            <a:bodyPr wrap="none" rtlCol="0">
              <a:spAutoFit/>
            </a:bodyPr>
            <a:lstStyle/>
            <a:p>
              <a:r>
                <a:rPr lang="es-ES_tradnl" dirty="0"/>
                <a:t>Grupos/taxa</a:t>
              </a:r>
            </a:p>
            <a:p>
              <a:r>
                <a:rPr lang="es-ES_tradnl" dirty="0"/>
                <a:t>hermanos</a:t>
              </a:r>
            </a:p>
          </p:txBody>
        </p:sp>
      </p:grpSp>
      <p:sp>
        <p:nvSpPr>
          <p:cNvPr id="74" name="TextBox 73"/>
          <p:cNvSpPr txBox="1"/>
          <p:nvPr/>
        </p:nvSpPr>
        <p:spPr>
          <a:xfrm>
            <a:off x="190593" y="6075926"/>
            <a:ext cx="4800413" cy="369332"/>
          </a:xfrm>
          <a:prstGeom prst="rect">
            <a:avLst/>
          </a:prstGeom>
          <a:noFill/>
        </p:spPr>
        <p:txBody>
          <a:bodyPr wrap="none" rtlCol="0">
            <a:spAutoFit/>
          </a:bodyPr>
          <a:lstStyle/>
          <a:p>
            <a:r>
              <a:rPr lang="es-ES_tradnl" dirty="0"/>
              <a:t>¿Ancestro común mas reciente entre A y B?</a:t>
            </a:r>
          </a:p>
        </p:txBody>
      </p:sp>
      <p:sp>
        <p:nvSpPr>
          <p:cNvPr id="75" name="TextBox 74"/>
          <p:cNvSpPr txBox="1"/>
          <p:nvPr/>
        </p:nvSpPr>
        <p:spPr>
          <a:xfrm>
            <a:off x="181932" y="6412468"/>
            <a:ext cx="5095378" cy="369332"/>
          </a:xfrm>
          <a:prstGeom prst="rect">
            <a:avLst/>
          </a:prstGeom>
          <a:noFill/>
        </p:spPr>
        <p:txBody>
          <a:bodyPr wrap="none" rtlCol="0">
            <a:spAutoFit/>
          </a:bodyPr>
          <a:lstStyle/>
          <a:p>
            <a:r>
              <a:rPr lang="es-ES_tradnl" dirty="0"/>
              <a:t>¿Ancestro común mas reciente entre A, B y C?</a:t>
            </a:r>
          </a:p>
        </p:txBody>
      </p:sp>
      <p:sp>
        <p:nvSpPr>
          <p:cNvPr id="76" name="TextBox 75"/>
          <p:cNvSpPr txBox="1"/>
          <p:nvPr/>
        </p:nvSpPr>
        <p:spPr>
          <a:xfrm>
            <a:off x="3264160" y="3200400"/>
            <a:ext cx="1231640" cy="369332"/>
          </a:xfrm>
          <a:prstGeom prst="rect">
            <a:avLst/>
          </a:prstGeom>
          <a:noFill/>
        </p:spPr>
        <p:txBody>
          <a:bodyPr wrap="none" rtlCol="0">
            <a:spAutoFit/>
          </a:bodyPr>
          <a:lstStyle/>
          <a:p>
            <a:r>
              <a:rPr lang="es-ES_tradnl" dirty="0">
                <a:solidFill>
                  <a:srgbClr val="FF0000"/>
                </a:solidFill>
              </a:rPr>
              <a:t>Ancestros</a:t>
            </a:r>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grpSp>
        <p:nvGrpSpPr>
          <p:cNvPr id="82" name="Group 81"/>
          <p:cNvGrpSpPr/>
          <p:nvPr/>
        </p:nvGrpSpPr>
        <p:grpSpPr>
          <a:xfrm>
            <a:off x="4953004" y="5562600"/>
            <a:ext cx="2409082" cy="528933"/>
            <a:chOff x="4953004" y="5562600"/>
            <a:chExt cx="2409082" cy="528933"/>
          </a:xfrm>
        </p:grpSpPr>
        <p:cxnSp>
          <p:nvCxnSpPr>
            <p:cNvPr id="78" name="Straight Arrow Connector 77"/>
            <p:cNvCxnSpPr/>
            <p:nvPr/>
          </p:nvCxnSpPr>
          <p:spPr>
            <a:xfrm rot="10800000" flipV="1">
              <a:off x="4953004" y="5879066"/>
              <a:ext cx="815693" cy="212467"/>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81" name="TextBox 80"/>
            <p:cNvSpPr txBox="1"/>
            <p:nvPr/>
          </p:nvSpPr>
          <p:spPr>
            <a:xfrm>
              <a:off x="5638800" y="5562600"/>
              <a:ext cx="1723286" cy="369332"/>
            </a:xfrm>
            <a:prstGeom prst="rect">
              <a:avLst/>
            </a:prstGeom>
            <a:noFill/>
          </p:spPr>
          <p:txBody>
            <a:bodyPr wrap="none" rtlCol="0">
              <a:spAutoFit/>
            </a:bodyPr>
            <a:lstStyle/>
            <a:p>
              <a:r>
                <a:rPr lang="es-ES_tradnl" dirty="0"/>
                <a:t>Grupo externo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a:xfrm>
            <a:off x="457200" y="1600200"/>
            <a:ext cx="7848600" cy="1447800"/>
          </a:xfrm>
        </p:spPr>
        <p:txBody>
          <a:bodyPr>
            <a:normAutofit/>
          </a:bodyPr>
          <a:lstStyle/>
          <a:p>
            <a:r>
              <a:rPr lang="es-ES_tradnl" dirty="0"/>
              <a:t>¿Cuál es el grupo mas cercanamente relacionado a los peces: ranas, aves, gatos o humanos?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41</a:t>
            </a:fld>
            <a:endParaRPr lang="en-US"/>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pic>
        <p:nvPicPr>
          <p:cNvPr id="16" name="Picture 15"/>
          <p:cNvPicPr>
            <a:picLocks noChangeAspect="1"/>
          </p:cNvPicPr>
          <p:nvPr/>
        </p:nvPicPr>
        <p:blipFill>
          <a:blip r:embed="rId3"/>
          <a:stretch>
            <a:fillRect/>
          </a:stretch>
        </p:blipFill>
        <p:spPr>
          <a:xfrm>
            <a:off x="1905000" y="2491042"/>
            <a:ext cx="5003800" cy="4290758"/>
          </a:xfrm>
          <a:prstGeom prst="rect">
            <a:avLst/>
          </a:prstGeom>
        </p:spPr>
      </p:pic>
      <p:grpSp>
        <p:nvGrpSpPr>
          <p:cNvPr id="5" name="Group 18"/>
          <p:cNvGrpSpPr/>
          <p:nvPr/>
        </p:nvGrpSpPr>
        <p:grpSpPr>
          <a:xfrm>
            <a:off x="710624" y="2743200"/>
            <a:ext cx="889576" cy="4038600"/>
            <a:chOff x="710624" y="2743200"/>
            <a:chExt cx="889576" cy="4038600"/>
          </a:xfrm>
        </p:grpSpPr>
        <p:sp>
          <p:nvSpPr>
            <p:cNvPr id="17" name="Up Arrow 16"/>
            <p:cNvSpPr/>
            <p:nvPr/>
          </p:nvSpPr>
          <p:spPr>
            <a:xfrm>
              <a:off x="1295400" y="2743200"/>
              <a:ext cx="304800" cy="40386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18" name="TextBox 17"/>
            <p:cNvSpPr txBox="1"/>
            <p:nvPr/>
          </p:nvSpPr>
          <p:spPr>
            <a:xfrm rot="16200000">
              <a:off x="203754" y="4545470"/>
              <a:ext cx="1598515" cy="584776"/>
            </a:xfrm>
            <a:prstGeom prst="rect">
              <a:avLst/>
            </a:prstGeom>
            <a:noFill/>
          </p:spPr>
          <p:txBody>
            <a:bodyPr wrap="none" rtlCol="0">
              <a:spAutoFit/>
            </a:bodyPr>
            <a:lstStyle/>
            <a:p>
              <a:r>
                <a:rPr lang="es-ES_tradnl" sz="3200" dirty="0"/>
                <a:t>Tiempo</a:t>
              </a:r>
            </a:p>
          </p:txBody>
        </p:sp>
      </p:grpSp>
      <p:sp>
        <p:nvSpPr>
          <p:cNvPr id="20" name="TextBox 19"/>
          <p:cNvSpPr txBox="1"/>
          <p:nvPr/>
        </p:nvSpPr>
        <p:spPr>
          <a:xfrm>
            <a:off x="3429000" y="2558534"/>
            <a:ext cx="2052740" cy="369332"/>
          </a:xfrm>
          <a:prstGeom prst="rect">
            <a:avLst/>
          </a:prstGeom>
          <a:noFill/>
        </p:spPr>
        <p:txBody>
          <a:bodyPr wrap="square" rtlCol="0">
            <a:spAutoFit/>
          </a:bodyPr>
          <a:lstStyle/>
          <a:p>
            <a:r>
              <a:rPr lang="es-ES_tradnl" dirty="0"/>
              <a:t>Especies actuales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a:xfrm>
            <a:off x="457200" y="1600200"/>
            <a:ext cx="7848600" cy="1447800"/>
          </a:xfrm>
        </p:spPr>
        <p:txBody>
          <a:bodyPr>
            <a:normAutofit/>
          </a:bodyPr>
          <a:lstStyle/>
          <a:p>
            <a:r>
              <a:rPr lang="es-ES_tradnl" dirty="0"/>
              <a:t>Compare este árbol con el anterior. ¿Es diferente?</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42</a:t>
            </a:fld>
            <a:endParaRPr lang="en-US"/>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grpSp>
        <p:nvGrpSpPr>
          <p:cNvPr id="5" name="Group 18"/>
          <p:cNvGrpSpPr/>
          <p:nvPr/>
        </p:nvGrpSpPr>
        <p:grpSpPr>
          <a:xfrm>
            <a:off x="710624" y="2743200"/>
            <a:ext cx="889576" cy="4038600"/>
            <a:chOff x="710624" y="2743200"/>
            <a:chExt cx="889576" cy="4038600"/>
          </a:xfrm>
        </p:grpSpPr>
        <p:sp>
          <p:nvSpPr>
            <p:cNvPr id="17" name="Up Arrow 16"/>
            <p:cNvSpPr/>
            <p:nvPr/>
          </p:nvSpPr>
          <p:spPr>
            <a:xfrm>
              <a:off x="1295400" y="2743200"/>
              <a:ext cx="304800" cy="40386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18" name="TextBox 17"/>
            <p:cNvSpPr txBox="1"/>
            <p:nvPr/>
          </p:nvSpPr>
          <p:spPr>
            <a:xfrm rot="16200000">
              <a:off x="203754" y="4545470"/>
              <a:ext cx="1598515" cy="584776"/>
            </a:xfrm>
            <a:prstGeom prst="rect">
              <a:avLst/>
            </a:prstGeom>
            <a:noFill/>
          </p:spPr>
          <p:txBody>
            <a:bodyPr wrap="none" rtlCol="0">
              <a:spAutoFit/>
            </a:bodyPr>
            <a:lstStyle/>
            <a:p>
              <a:r>
                <a:rPr lang="es-ES_tradnl" sz="3200" dirty="0"/>
                <a:t>Tiempo</a:t>
              </a:r>
            </a:p>
          </p:txBody>
        </p:sp>
      </p:grpSp>
      <p:pic>
        <p:nvPicPr>
          <p:cNvPr id="10" name="Picture 9"/>
          <p:cNvPicPr>
            <a:picLocks noChangeAspect="1"/>
          </p:cNvPicPr>
          <p:nvPr/>
        </p:nvPicPr>
        <p:blipFill>
          <a:blip r:embed="rId3"/>
          <a:stretch>
            <a:fillRect/>
          </a:stretch>
        </p:blipFill>
        <p:spPr>
          <a:xfrm>
            <a:off x="2260600" y="2690431"/>
            <a:ext cx="4292600" cy="3852609"/>
          </a:xfrm>
          <a:prstGeom prst="rect">
            <a:avLst/>
          </a:prstGeom>
        </p:spPr>
      </p:pic>
      <p:sp>
        <p:nvSpPr>
          <p:cNvPr id="11" name="TextBox 10"/>
          <p:cNvSpPr txBox="1"/>
          <p:nvPr/>
        </p:nvSpPr>
        <p:spPr>
          <a:xfrm>
            <a:off x="2544997" y="6412468"/>
            <a:ext cx="5989403" cy="369332"/>
          </a:xfrm>
          <a:prstGeom prst="rect">
            <a:avLst/>
          </a:prstGeom>
          <a:noFill/>
        </p:spPr>
        <p:txBody>
          <a:bodyPr wrap="none" rtlCol="0">
            <a:spAutoFit/>
          </a:bodyPr>
          <a:lstStyle/>
          <a:p>
            <a:r>
              <a:rPr lang="es-ES_tradnl" dirty="0"/>
              <a:t>El orden de los nodos terminales no tiene información</a:t>
            </a:r>
          </a:p>
        </p:txBody>
      </p:sp>
      <p:sp>
        <p:nvSpPr>
          <p:cNvPr id="12" name="TextBox 11"/>
          <p:cNvSpPr txBox="1"/>
          <p:nvPr/>
        </p:nvSpPr>
        <p:spPr>
          <a:xfrm>
            <a:off x="3504449" y="2193020"/>
            <a:ext cx="4420351" cy="369332"/>
          </a:xfrm>
          <a:prstGeom prst="rect">
            <a:avLst/>
          </a:prstGeom>
          <a:noFill/>
        </p:spPr>
        <p:txBody>
          <a:bodyPr wrap="none" rtlCol="0">
            <a:spAutoFit/>
          </a:bodyPr>
          <a:lstStyle/>
          <a:p>
            <a:r>
              <a:rPr lang="es-ES_tradnl" dirty="0"/>
              <a:t>¿Qué grupo es mas cercano  a los peces?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p:txBody>
          <a:bodyPr/>
          <a:lstStyle/>
          <a:p>
            <a:r>
              <a:rPr lang="es-ES_tradnl" dirty="0"/>
              <a:t>Representan relaciones de </a:t>
            </a:r>
            <a:r>
              <a:rPr lang="es-ES_tradnl" dirty="0" err="1"/>
              <a:t>ancestría</a:t>
            </a:r>
            <a:r>
              <a:rPr lang="es-ES_tradnl" dirty="0"/>
              <a:t>, similar a los árboles familiares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43</a:t>
            </a:fld>
            <a:endParaRPr lang="en-US"/>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pic>
        <p:nvPicPr>
          <p:cNvPr id="47" name="Picture 46"/>
          <p:cNvPicPr>
            <a:picLocks noChangeAspect="1"/>
          </p:cNvPicPr>
          <p:nvPr/>
        </p:nvPicPr>
        <p:blipFill>
          <a:blip r:embed="rId3"/>
          <a:stretch>
            <a:fillRect/>
          </a:stretch>
        </p:blipFill>
        <p:spPr>
          <a:xfrm>
            <a:off x="1981200" y="2971800"/>
            <a:ext cx="4953000" cy="27432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a:xfrm>
            <a:off x="457200" y="1600200"/>
            <a:ext cx="3657600" cy="4873752"/>
          </a:xfrm>
        </p:spPr>
        <p:txBody>
          <a:bodyPr/>
          <a:lstStyle/>
          <a:p>
            <a:r>
              <a:rPr lang="es-ES_tradnl" dirty="0"/>
              <a:t>Diferentes formas equivalentes de representarlos. Lo que importa es el orden de las  ramificaciones, </a:t>
            </a:r>
            <a:r>
              <a:rPr lang="es-ES_tradnl" dirty="0" err="1"/>
              <a:t>i.e</a:t>
            </a:r>
            <a:r>
              <a:rPr lang="es-ES_tradnl" dirty="0"/>
              <a:t>., la topología</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44</a:t>
            </a:fld>
            <a:endParaRPr lang="en-US"/>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pic>
        <p:nvPicPr>
          <p:cNvPr id="7" name="Picture 6" descr="UnderstandingTrees1.png"/>
          <p:cNvPicPr>
            <a:picLocks noChangeAspect="1"/>
          </p:cNvPicPr>
          <p:nvPr/>
        </p:nvPicPr>
        <p:blipFill>
          <a:blip r:embed="rId3"/>
          <a:stretch>
            <a:fillRect/>
          </a:stretch>
        </p:blipFill>
        <p:spPr>
          <a:xfrm>
            <a:off x="4343400" y="1371600"/>
            <a:ext cx="3886200" cy="534733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a:xfrm>
            <a:off x="457200" y="1600200"/>
            <a:ext cx="8229600" cy="1447800"/>
          </a:xfrm>
        </p:spPr>
        <p:txBody>
          <a:bodyPr/>
          <a:lstStyle/>
          <a:p>
            <a:r>
              <a:rPr lang="es-ES_tradnl" dirty="0"/>
              <a:t>Diferentes formas equivalentes de representarlos. Lo que importa es el orden de las ramificaciones, </a:t>
            </a:r>
            <a:r>
              <a:rPr lang="es-ES_tradnl" dirty="0" err="1"/>
              <a:t>i.e</a:t>
            </a:r>
            <a:r>
              <a:rPr lang="es-ES_tradnl" dirty="0"/>
              <a:t>., la topología</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45</a:t>
            </a:fld>
            <a:endParaRPr lang="en-US"/>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pic>
        <p:nvPicPr>
          <p:cNvPr id="8" name="Picture 7" descr="UnderstandingTree2.png"/>
          <p:cNvPicPr>
            <a:picLocks noChangeAspect="1"/>
          </p:cNvPicPr>
          <p:nvPr/>
        </p:nvPicPr>
        <p:blipFill>
          <a:blip r:embed="rId3"/>
          <a:stretch>
            <a:fillRect/>
          </a:stretch>
        </p:blipFill>
        <p:spPr>
          <a:xfrm>
            <a:off x="2159000" y="2819400"/>
            <a:ext cx="4826000" cy="3708400"/>
          </a:xfrm>
          <a:prstGeom prst="rect">
            <a:avLst/>
          </a:prstGeom>
        </p:spPr>
      </p:pic>
      <p:sp>
        <p:nvSpPr>
          <p:cNvPr id="9" name="Rectangle 8"/>
          <p:cNvSpPr/>
          <p:nvPr/>
        </p:nvSpPr>
        <p:spPr>
          <a:xfrm>
            <a:off x="4191000" y="2819400"/>
            <a:ext cx="3200400" cy="152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Rectangle 9"/>
          <p:cNvSpPr/>
          <p:nvPr/>
        </p:nvSpPr>
        <p:spPr>
          <a:xfrm>
            <a:off x="5029200" y="4267200"/>
            <a:ext cx="1955800" cy="226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Rectangle 10"/>
          <p:cNvSpPr/>
          <p:nvPr/>
        </p:nvSpPr>
        <p:spPr>
          <a:xfrm>
            <a:off x="2159000" y="5105400"/>
            <a:ext cx="2870200" cy="165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Rectangle 11"/>
          <p:cNvSpPr/>
          <p:nvPr/>
        </p:nvSpPr>
        <p:spPr>
          <a:xfrm>
            <a:off x="2895600" y="4343400"/>
            <a:ext cx="7620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a:xfrm>
            <a:off x="457200" y="1600200"/>
            <a:ext cx="8229600" cy="4660392"/>
          </a:xfrm>
        </p:spPr>
        <p:txBody>
          <a:bodyPr>
            <a:normAutofit/>
          </a:bodyPr>
          <a:lstStyle/>
          <a:p>
            <a:r>
              <a:rPr lang="es-ES_tradnl" dirty="0"/>
              <a:t>Especies o grupos: primitivos, inferiores o superiores, no tiene significado en biología evolutiva cuando se refiere a especies o grupos actuales.</a:t>
            </a:r>
          </a:p>
          <a:p>
            <a:endParaRPr lang="es-ES_tradnl" dirty="0"/>
          </a:p>
          <a:p>
            <a:r>
              <a:rPr lang="es-ES_tradnl" dirty="0"/>
              <a:t>Hay características derivadas o ancestrales. Cada especie actual es una colección de características derivadas y ancestrales. </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46</a:t>
            </a:fld>
            <a:endParaRPr lang="en-US"/>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47</a:t>
            </a:fld>
            <a:endParaRPr lang="en-US"/>
          </a:p>
        </p:txBody>
      </p:sp>
      <p:sp>
        <p:nvSpPr>
          <p:cNvPr id="5" name="TextBox 4"/>
          <p:cNvSpPr txBox="1"/>
          <p:nvPr/>
        </p:nvSpPr>
        <p:spPr>
          <a:xfrm>
            <a:off x="228600" y="4038600"/>
            <a:ext cx="8686799" cy="2475549"/>
          </a:xfrm>
          <a:prstGeom prst="rect">
            <a:avLst/>
          </a:prstGeom>
          <a:noFill/>
        </p:spPr>
        <p:txBody>
          <a:bodyPr wrap="square" lIns="0" tIns="0" rIns="0" bIns="0" rtlCol="0">
            <a:spAutoFit/>
          </a:bodyPr>
          <a:lstStyle/>
          <a:p>
            <a:pPr marL="342900" indent="-342900" algn="just">
              <a:lnSpc>
                <a:spcPct val="80000"/>
              </a:lnSpc>
              <a:spcBef>
                <a:spcPct val="20000"/>
              </a:spcBef>
            </a:pPr>
            <a:endParaRPr lang="es-ES_tradnl" sz="3800" b="1" dirty="0">
              <a:solidFill>
                <a:schemeClr val="accent3"/>
              </a:solidFill>
            </a:endParaRPr>
          </a:p>
          <a:p>
            <a:pPr marL="342900" indent="-342900">
              <a:lnSpc>
                <a:spcPct val="80000"/>
              </a:lnSpc>
              <a:spcBef>
                <a:spcPct val="20000"/>
              </a:spcBef>
            </a:pPr>
            <a:r>
              <a:rPr lang="es-ES_tradnl" sz="3800" b="1" dirty="0">
                <a:solidFill>
                  <a:schemeClr val="accent3"/>
                </a:solidFill>
              </a:rPr>
              <a:t>La selección del alineamiento óptimo y la similitud entre un par de secuencias depende de la función de costos que se use.</a:t>
            </a:r>
          </a:p>
        </p:txBody>
      </p:sp>
      <p:sp>
        <p:nvSpPr>
          <p:cNvPr id="6" name="Rectangle 5"/>
          <p:cNvSpPr/>
          <p:nvPr/>
        </p:nvSpPr>
        <p:spPr>
          <a:xfrm>
            <a:off x="2895600" y="3251031"/>
            <a:ext cx="4572000" cy="1015663"/>
          </a:xfrm>
          <a:prstGeom prst="rect">
            <a:avLst/>
          </a:prstGeom>
        </p:spPr>
        <p:txBody>
          <a:bodyPr>
            <a:spAutoFit/>
          </a:bodyPr>
          <a:lstStyle/>
          <a:p>
            <a:pPr marL="742950" lvl="1" indent="-285750"/>
            <a:r>
              <a:rPr lang="es-ES_tradnl" sz="2000" b="1" dirty="0">
                <a:solidFill>
                  <a:srgbClr val="008000"/>
                </a:solidFill>
                <a:ea typeface="ＭＳ Ｐゴシック" charset="-128"/>
                <a:cs typeface="ＭＳ Ｐゴシック" charset="-128"/>
              </a:rPr>
              <a:t>match		-1</a:t>
            </a:r>
            <a:endParaRPr lang="es-ES_tradnl" dirty="0">
              <a:solidFill>
                <a:schemeClr val="folHlink"/>
              </a:solidFill>
              <a:ea typeface="ＭＳ Ｐゴシック" charset="-128"/>
              <a:cs typeface="ＭＳ Ｐゴシック" charset="-128"/>
            </a:endParaRPr>
          </a:p>
          <a:p>
            <a:pPr marL="742950" lvl="1" indent="-285750"/>
            <a:r>
              <a:rPr lang="es-ES_tradnl" sz="2000" b="1" dirty="0" err="1">
                <a:solidFill>
                  <a:srgbClr val="008000"/>
                </a:solidFill>
                <a:ea typeface="ＭＳ Ｐゴシック" charset="-128"/>
                <a:cs typeface="ＭＳ Ｐゴシック" charset="-128"/>
              </a:rPr>
              <a:t>mismatch</a:t>
            </a:r>
            <a:r>
              <a:rPr lang="es-ES_tradnl" sz="2000" b="1" dirty="0">
                <a:solidFill>
                  <a:srgbClr val="008000"/>
                </a:solidFill>
                <a:ea typeface="ＭＳ Ｐゴシック" charset="-128"/>
                <a:cs typeface="ＭＳ Ｐゴシック" charset="-128"/>
              </a:rPr>
              <a:t>	 3</a:t>
            </a:r>
            <a:endParaRPr lang="es-ES_tradnl" dirty="0">
              <a:ea typeface="ＭＳ Ｐゴシック" charset="-128"/>
              <a:cs typeface="ＭＳ Ｐゴシック" charset="-128"/>
            </a:endParaRPr>
          </a:p>
          <a:p>
            <a:pPr marL="742950" lvl="1" indent="-285750"/>
            <a:r>
              <a:rPr lang="es-ES_tradnl" sz="2000" b="1" dirty="0" err="1">
                <a:solidFill>
                  <a:srgbClr val="008000"/>
                </a:solidFill>
                <a:ea typeface="ＭＳ Ｐゴシック" charset="-128"/>
                <a:cs typeface="ＭＳ Ｐゴシック" charset="-128"/>
              </a:rPr>
              <a:t>gap</a:t>
            </a:r>
            <a:r>
              <a:rPr lang="es-ES_tradnl" sz="2000" b="1" dirty="0">
                <a:solidFill>
                  <a:srgbClr val="008000"/>
                </a:solidFill>
                <a:ea typeface="ＭＳ Ｐゴシック" charset="-128"/>
                <a:cs typeface="ＭＳ Ｐゴシック" charset="-128"/>
              </a:rPr>
              <a:t>		 1</a:t>
            </a:r>
            <a:endParaRPr lang="es-ES_tradnl" dirty="0">
              <a:ea typeface="ＭＳ Ｐゴシック" charset="-128"/>
              <a:cs typeface="ＭＳ Ｐゴシック" charset="-128"/>
            </a:endParaRPr>
          </a:p>
        </p:txBody>
      </p:sp>
      <p:sp>
        <p:nvSpPr>
          <p:cNvPr id="7" name="TextBox 6"/>
          <p:cNvSpPr txBox="1"/>
          <p:nvPr/>
        </p:nvSpPr>
        <p:spPr>
          <a:xfrm>
            <a:off x="685800" y="2373868"/>
            <a:ext cx="3655762" cy="538609"/>
          </a:xfrm>
          <a:prstGeom prst="rect">
            <a:avLst/>
          </a:prstGeom>
          <a:noFill/>
        </p:spPr>
        <p:txBody>
          <a:bodyPr wrap="none" rtlCol="0">
            <a:spAutoFit/>
          </a:bodyPr>
          <a:lstStyle/>
          <a:p>
            <a:r>
              <a:rPr lang="es-ES_tradnl" sz="2900" b="1" dirty="0"/>
              <a:t>Función de costos</a:t>
            </a:r>
          </a:p>
        </p:txBody>
      </p:sp>
      <p:sp>
        <p:nvSpPr>
          <p:cNvPr id="8" name="Rectangle 7"/>
          <p:cNvSpPr/>
          <p:nvPr/>
        </p:nvSpPr>
        <p:spPr>
          <a:xfrm>
            <a:off x="2895600" y="3251537"/>
            <a:ext cx="4572000" cy="1015663"/>
          </a:xfrm>
          <a:prstGeom prst="rect">
            <a:avLst/>
          </a:prstGeom>
        </p:spPr>
        <p:txBody>
          <a:bodyPr>
            <a:spAutoFit/>
          </a:bodyPr>
          <a:lstStyle/>
          <a:p>
            <a:pPr marL="742950" lvl="1" indent="-285750"/>
            <a:r>
              <a:rPr lang="es-ES_tradnl" sz="2000" b="1" dirty="0">
                <a:solidFill>
                  <a:srgbClr val="FF0000"/>
                </a:solidFill>
                <a:ea typeface="ＭＳ Ｐゴシック" charset="-128"/>
                <a:cs typeface="ＭＳ Ｐゴシック" charset="-128"/>
              </a:rPr>
              <a:t>match		-1</a:t>
            </a:r>
            <a:endParaRPr lang="es-ES_tradnl" dirty="0">
              <a:solidFill>
                <a:srgbClr val="FF0000"/>
              </a:solidFill>
              <a:ea typeface="ＭＳ Ｐゴシック" charset="-128"/>
              <a:cs typeface="ＭＳ Ｐゴシック" charset="-128"/>
            </a:endParaRPr>
          </a:p>
          <a:p>
            <a:pPr marL="742950" lvl="1" indent="-285750"/>
            <a:r>
              <a:rPr lang="es-ES_tradnl" sz="2000" b="1" dirty="0" err="1">
                <a:solidFill>
                  <a:srgbClr val="FF0000"/>
                </a:solidFill>
                <a:ea typeface="ＭＳ Ｐゴシック" charset="-128"/>
                <a:cs typeface="ＭＳ Ｐゴシック" charset="-128"/>
              </a:rPr>
              <a:t>mismatch</a:t>
            </a:r>
            <a:r>
              <a:rPr lang="es-ES_tradnl" sz="2000" b="1" dirty="0">
                <a:solidFill>
                  <a:srgbClr val="FF0000"/>
                </a:solidFill>
                <a:ea typeface="ＭＳ Ｐゴシック" charset="-128"/>
                <a:cs typeface="ＭＳ Ｐゴシック" charset="-128"/>
              </a:rPr>
              <a:t>	 3</a:t>
            </a:r>
            <a:endParaRPr lang="es-ES_tradnl" dirty="0">
              <a:solidFill>
                <a:srgbClr val="FF0000"/>
              </a:solidFill>
              <a:ea typeface="ＭＳ Ｐゴシック" charset="-128"/>
              <a:cs typeface="ＭＳ Ｐゴシック" charset="-128"/>
            </a:endParaRPr>
          </a:p>
          <a:p>
            <a:pPr marL="742950" lvl="1" indent="-285750"/>
            <a:r>
              <a:rPr lang="es-ES_tradnl" sz="2000" b="1" dirty="0" err="1">
                <a:solidFill>
                  <a:srgbClr val="008000"/>
                </a:solidFill>
                <a:ea typeface="ＭＳ Ｐゴシック" charset="-128"/>
                <a:cs typeface="ＭＳ Ｐゴシック" charset="-128"/>
              </a:rPr>
              <a:t>gap</a:t>
            </a:r>
            <a:r>
              <a:rPr lang="es-ES_tradnl" sz="2000" b="1" dirty="0">
                <a:solidFill>
                  <a:srgbClr val="008000"/>
                </a:solidFill>
                <a:ea typeface="ＭＳ Ｐゴシック" charset="-128"/>
                <a:cs typeface="ＭＳ Ｐゴシック" charset="-128"/>
              </a:rPr>
              <a:t>		 1</a:t>
            </a:r>
            <a:endParaRPr lang="es-ES_tradnl" dirty="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a:t>
            </a:r>
          </a:p>
        </p:txBody>
      </p:sp>
      <p:sp>
        <p:nvSpPr>
          <p:cNvPr id="5" name="Slide Number Placeholder 4"/>
          <p:cNvSpPr>
            <a:spLocks noGrp="1"/>
          </p:cNvSpPr>
          <p:nvPr>
            <p:ph type="sldNum" sz="quarter" idx="15"/>
          </p:nvPr>
        </p:nvSpPr>
        <p:spPr/>
        <p:txBody>
          <a:bodyPr/>
          <a:lstStyle/>
          <a:p>
            <a:fld id="{F9B76065-02A8-2140-ABFF-467A450FC727}" type="slidenum">
              <a:rPr lang="en-US" smtClean="0"/>
              <a:pPr/>
              <a:t>48</a:t>
            </a:fld>
            <a:endParaRPr lang="en-US"/>
          </a:p>
        </p:txBody>
      </p:sp>
      <p:pic>
        <p:nvPicPr>
          <p:cNvPr id="21" name="Picture 20" descr="Algn_example.png"/>
          <p:cNvPicPr>
            <a:picLocks noChangeAspect="1"/>
          </p:cNvPicPr>
          <p:nvPr/>
        </p:nvPicPr>
        <p:blipFill>
          <a:blip r:embed="rId3"/>
          <a:stretch>
            <a:fillRect/>
          </a:stretch>
        </p:blipFill>
        <p:spPr>
          <a:xfrm>
            <a:off x="1676400" y="2319920"/>
            <a:ext cx="5385547" cy="2053554"/>
          </a:xfrm>
          <a:prstGeom prst="rect">
            <a:avLst/>
          </a:prstGeom>
        </p:spPr>
      </p:pic>
      <p:grpSp>
        <p:nvGrpSpPr>
          <p:cNvPr id="3" name="Group 28"/>
          <p:cNvGrpSpPr/>
          <p:nvPr/>
        </p:nvGrpSpPr>
        <p:grpSpPr>
          <a:xfrm>
            <a:off x="3276600" y="2514600"/>
            <a:ext cx="3657600" cy="1676400"/>
            <a:chOff x="3276600" y="2514600"/>
            <a:chExt cx="3657600" cy="1676400"/>
          </a:xfrm>
        </p:grpSpPr>
        <p:sp>
          <p:nvSpPr>
            <p:cNvPr id="22" name="Rounded Rectangle 21"/>
            <p:cNvSpPr/>
            <p:nvPr/>
          </p:nvSpPr>
          <p:spPr>
            <a:xfrm flipH="1">
              <a:off x="3276600" y="2514600"/>
              <a:ext cx="274318" cy="1676400"/>
            </a:xfrm>
            <a:prstGeom prst="roundRect">
              <a:avLst/>
            </a:prstGeom>
            <a:solidFill>
              <a:schemeClr val="accent1">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3" name="Rounded Rectangle 22"/>
            <p:cNvSpPr/>
            <p:nvPr/>
          </p:nvSpPr>
          <p:spPr>
            <a:xfrm>
              <a:off x="3733800" y="2514600"/>
              <a:ext cx="228600" cy="1676400"/>
            </a:xfrm>
            <a:prstGeom prst="roundRect">
              <a:avLst/>
            </a:prstGeom>
            <a:solidFill>
              <a:schemeClr val="accent1">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4" name="Rounded Rectangle 23"/>
            <p:cNvSpPr/>
            <p:nvPr/>
          </p:nvSpPr>
          <p:spPr>
            <a:xfrm>
              <a:off x="4267200" y="2514600"/>
              <a:ext cx="76200" cy="1676400"/>
            </a:xfrm>
            <a:prstGeom prst="roundRect">
              <a:avLst/>
            </a:prstGeom>
            <a:solidFill>
              <a:schemeClr val="accent1">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5" name="Rounded Rectangle 24"/>
            <p:cNvSpPr/>
            <p:nvPr/>
          </p:nvSpPr>
          <p:spPr>
            <a:xfrm>
              <a:off x="6781800" y="2514600"/>
              <a:ext cx="152400" cy="1676400"/>
            </a:xfrm>
            <a:prstGeom prst="roundRect">
              <a:avLst/>
            </a:prstGeom>
            <a:solidFill>
              <a:schemeClr val="accent1">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grpSp>
        <p:nvGrpSpPr>
          <p:cNvPr id="4" name="Group 36"/>
          <p:cNvGrpSpPr/>
          <p:nvPr/>
        </p:nvGrpSpPr>
        <p:grpSpPr>
          <a:xfrm>
            <a:off x="2330952" y="3886200"/>
            <a:ext cx="1402848" cy="750332"/>
            <a:chOff x="2330952" y="3886200"/>
            <a:chExt cx="1402848" cy="750332"/>
          </a:xfrm>
        </p:grpSpPr>
        <p:cxnSp>
          <p:nvCxnSpPr>
            <p:cNvPr id="32" name="Straight Arrow Connector 31"/>
            <p:cNvCxnSpPr/>
            <p:nvPr/>
          </p:nvCxnSpPr>
          <p:spPr>
            <a:xfrm rot="5400000" flipH="1" flipV="1">
              <a:off x="2690063" y="3939337"/>
              <a:ext cx="487274"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330952" y="4267200"/>
              <a:ext cx="1402848" cy="369332"/>
            </a:xfrm>
            <a:prstGeom prst="rect">
              <a:avLst/>
            </a:prstGeom>
            <a:noFill/>
          </p:spPr>
          <p:txBody>
            <a:bodyPr wrap="none" rtlCol="0">
              <a:spAutoFit/>
            </a:bodyPr>
            <a:lstStyle/>
            <a:p>
              <a:r>
                <a:rPr lang="es-ES_tradnl" dirty="0"/>
                <a:t>Sustitución</a:t>
              </a:r>
            </a:p>
          </p:txBody>
        </p:sp>
      </p:grpSp>
      <p:grpSp>
        <p:nvGrpSpPr>
          <p:cNvPr id="7" name="Group 37"/>
          <p:cNvGrpSpPr/>
          <p:nvPr/>
        </p:nvGrpSpPr>
        <p:grpSpPr>
          <a:xfrm>
            <a:off x="5715000" y="3947363"/>
            <a:ext cx="914400" cy="777037"/>
            <a:chOff x="5715000" y="3947363"/>
            <a:chExt cx="914400" cy="777037"/>
          </a:xfrm>
        </p:grpSpPr>
        <p:cxnSp>
          <p:nvCxnSpPr>
            <p:cNvPr id="33" name="Straight Arrow Connector 32"/>
            <p:cNvCxnSpPr/>
            <p:nvPr/>
          </p:nvCxnSpPr>
          <p:spPr>
            <a:xfrm rot="16200000" flipV="1">
              <a:off x="5661863" y="4000500"/>
              <a:ext cx="487274"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6004259" y="4355068"/>
              <a:ext cx="625141" cy="369332"/>
            </a:xfrm>
            <a:prstGeom prst="rect">
              <a:avLst/>
            </a:prstGeom>
            <a:noFill/>
          </p:spPr>
          <p:txBody>
            <a:bodyPr wrap="none" rtlCol="0">
              <a:spAutoFit/>
            </a:bodyPr>
            <a:lstStyle/>
            <a:p>
              <a:r>
                <a:rPr lang="es-ES_tradnl" dirty="0"/>
                <a:t>Gap</a:t>
              </a:r>
            </a:p>
          </p:txBody>
        </p:sp>
      </p:grpSp>
      <p:sp>
        <p:nvSpPr>
          <p:cNvPr id="39" name="TextBox 38"/>
          <p:cNvSpPr txBox="1"/>
          <p:nvPr/>
        </p:nvSpPr>
        <p:spPr>
          <a:xfrm>
            <a:off x="1905000" y="5562600"/>
            <a:ext cx="4658848" cy="461665"/>
          </a:xfrm>
          <a:prstGeom prst="rect">
            <a:avLst/>
          </a:prstGeom>
          <a:noFill/>
        </p:spPr>
        <p:txBody>
          <a:bodyPr wrap="none" rtlCol="0">
            <a:spAutoFit/>
          </a:bodyPr>
          <a:lstStyle/>
          <a:p>
            <a:r>
              <a:rPr lang="es-ES_tradnl" sz="2400" dirty="0"/>
              <a:t>¿Es este el mejor alineamiento?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49</a:t>
            </a:fld>
            <a:endParaRPr lang="es-ES_tradnl"/>
          </a:p>
        </p:txBody>
      </p:sp>
      <p:sp>
        <p:nvSpPr>
          <p:cNvPr id="16" name="TextBox 15"/>
          <p:cNvSpPr txBox="1"/>
          <p:nvPr/>
        </p:nvSpPr>
        <p:spPr>
          <a:xfrm>
            <a:off x="673720" y="1219200"/>
            <a:ext cx="7860680" cy="1077218"/>
          </a:xfrm>
          <a:prstGeom prst="rect">
            <a:avLst/>
          </a:prstGeom>
          <a:noFill/>
        </p:spPr>
        <p:txBody>
          <a:bodyPr wrap="square" rtlCol="0">
            <a:spAutoFit/>
          </a:bodyPr>
          <a:lstStyle/>
          <a:p>
            <a:pPr algn="ctr"/>
            <a:r>
              <a:rPr lang="es-ES_tradnl" sz="3100" dirty="0"/>
              <a:t>Lo que en realidad queremos saber es si las dos secuencias son homólogas o no</a:t>
            </a:r>
          </a:p>
        </p:txBody>
      </p:sp>
      <p:sp>
        <p:nvSpPr>
          <p:cNvPr id="17" name="TextBox 16"/>
          <p:cNvSpPr txBox="1"/>
          <p:nvPr/>
        </p:nvSpPr>
        <p:spPr>
          <a:xfrm>
            <a:off x="685800" y="3420070"/>
            <a:ext cx="7696200" cy="923330"/>
          </a:xfrm>
          <a:prstGeom prst="rect">
            <a:avLst/>
          </a:prstGeom>
          <a:noFill/>
        </p:spPr>
        <p:txBody>
          <a:bodyPr wrap="square" rtlCol="0">
            <a:spAutoFit/>
          </a:bodyPr>
          <a:lstStyle/>
          <a:p>
            <a:pPr algn="ctr"/>
            <a:r>
              <a:rPr lang="es-ES_tradnl" dirty="0"/>
              <a:t>Estrategia: Comparar la probabilidad de que sean homologas, contra la probabilidad de que no lo sean. Convenientemente esto se puede evaluar para cada una de las posiciones del alineamiento</a:t>
            </a:r>
          </a:p>
        </p:txBody>
      </p:sp>
      <p:sp>
        <p:nvSpPr>
          <p:cNvPr id="8" name="TextBox 7"/>
          <p:cNvSpPr txBox="1"/>
          <p:nvPr/>
        </p:nvSpPr>
        <p:spPr>
          <a:xfrm>
            <a:off x="4953000" y="5966936"/>
            <a:ext cx="3810000" cy="954107"/>
          </a:xfrm>
          <a:prstGeom prst="rect">
            <a:avLst/>
          </a:prstGeom>
          <a:noFill/>
        </p:spPr>
        <p:txBody>
          <a:bodyPr wrap="square" rtlCol="0">
            <a:spAutoFit/>
          </a:bodyPr>
          <a:lstStyle/>
          <a:p>
            <a:pPr algn="just"/>
            <a:r>
              <a:rPr lang="en-US" sz="1400" dirty="0"/>
              <a:t>Eddy SA. 2004. </a:t>
            </a:r>
            <a:r>
              <a:rPr lang="en-US" sz="1400" b="1" dirty="0"/>
              <a:t>Where did the BLOSUM62 alignment score matrix come from?. </a:t>
            </a:r>
            <a:r>
              <a:rPr lang="en-US" sz="1400" i="1" dirty="0"/>
              <a:t>Nature Biotech. </a:t>
            </a:r>
            <a:r>
              <a:rPr lang="en-US" sz="1400" dirty="0"/>
              <a:t>22:1035-1036.</a:t>
            </a:r>
            <a:endParaRPr lang="en-US" sz="1400" b="1" dirty="0"/>
          </a:p>
        </p:txBody>
      </p:sp>
      <p:sp>
        <p:nvSpPr>
          <p:cNvPr id="9" name="TextBox 8"/>
          <p:cNvSpPr txBox="1"/>
          <p:nvPr/>
        </p:nvSpPr>
        <p:spPr>
          <a:xfrm>
            <a:off x="762000" y="2438400"/>
            <a:ext cx="7620000" cy="923330"/>
          </a:xfrm>
          <a:prstGeom prst="rect">
            <a:avLst/>
          </a:prstGeom>
          <a:noFill/>
        </p:spPr>
        <p:txBody>
          <a:bodyPr wrap="square" rtlCol="0">
            <a:spAutoFit/>
          </a:bodyPr>
          <a:lstStyle/>
          <a:p>
            <a:pPr algn="ctr"/>
            <a:r>
              <a:rPr lang="es-ES_tradnl" dirty="0"/>
              <a:t>Necesitamos calcular un puntaje para los alineamientos posibles, que refleja la probabilidad de que las secuencias sean homólogas y nos permita seleccionar el mejor alineamiento</a:t>
            </a:r>
          </a:p>
        </p:txBody>
      </p:sp>
      <p:sp>
        <p:nvSpPr>
          <p:cNvPr id="14" name="TextBox 13"/>
          <p:cNvSpPr txBox="1"/>
          <p:nvPr/>
        </p:nvSpPr>
        <p:spPr>
          <a:xfrm>
            <a:off x="620183" y="4572000"/>
            <a:ext cx="7990418" cy="646331"/>
          </a:xfrm>
          <a:prstGeom prst="rect">
            <a:avLst/>
          </a:prstGeom>
          <a:noFill/>
        </p:spPr>
        <p:txBody>
          <a:bodyPr wrap="square" rtlCol="0">
            <a:spAutoFit/>
          </a:bodyPr>
          <a:lstStyle/>
          <a:p>
            <a:pPr algn="ctr"/>
            <a:r>
              <a:rPr lang="es-ES_tradnl" dirty="0"/>
              <a:t>Para hacer esto tenemos dos modelos que asignan probabilidades en cada caso, y luego consideramos la razón entre las dos probabilidades:</a:t>
            </a:r>
          </a:p>
        </p:txBody>
      </p:sp>
      <p:sp>
        <p:nvSpPr>
          <p:cNvPr id="19" name="TextBox 18"/>
          <p:cNvSpPr txBox="1"/>
          <p:nvPr/>
        </p:nvSpPr>
        <p:spPr>
          <a:xfrm>
            <a:off x="959807" y="5498068"/>
            <a:ext cx="7422194" cy="369332"/>
          </a:xfrm>
          <a:prstGeom prst="rect">
            <a:avLst/>
          </a:prstGeom>
          <a:noFill/>
        </p:spPr>
        <p:txBody>
          <a:bodyPr wrap="square" rtlCol="0">
            <a:spAutoFit/>
          </a:bodyPr>
          <a:lstStyle/>
          <a:p>
            <a:pPr algn="ctr"/>
            <a:r>
              <a:rPr lang="es-ES_tradnl" dirty="0"/>
              <a:t>Modelo aleatorio y modelo de apareamiento (</a:t>
            </a:r>
            <a:r>
              <a:rPr lang="es-ES_tradnl" i="1" dirty="0"/>
              <a:t>match</a:t>
            </a:r>
            <a:r>
              <a:rPr lang="es-ES_tradnl" dirty="0"/>
              <a:t>)</a:t>
            </a:r>
            <a:endParaRPr lang="es-ES_tradnl" i="1" dirty="0"/>
          </a:p>
        </p:txBody>
      </p:sp>
      <p:sp>
        <p:nvSpPr>
          <p:cNvPr id="20" name="TextBox 19"/>
          <p:cNvSpPr txBox="1"/>
          <p:nvPr/>
        </p:nvSpPr>
        <p:spPr>
          <a:xfrm>
            <a:off x="152400" y="5943600"/>
            <a:ext cx="4267200" cy="954107"/>
          </a:xfrm>
          <a:prstGeom prst="rect">
            <a:avLst/>
          </a:prstGeom>
          <a:noFill/>
        </p:spPr>
        <p:txBody>
          <a:bodyPr wrap="square" rtlCol="0">
            <a:spAutoFit/>
          </a:bodyPr>
          <a:lstStyle/>
          <a:p>
            <a:pPr algn="just"/>
            <a:r>
              <a:rPr lang="en-US" sz="1400" dirty="0"/>
              <a:t>Durbin R, Eddy S, Krogh A &amp; </a:t>
            </a:r>
            <a:r>
              <a:rPr lang="en-US" sz="1400" dirty="0" err="1"/>
              <a:t>Mitchinson</a:t>
            </a:r>
            <a:r>
              <a:rPr lang="en-US" sz="1400" dirty="0"/>
              <a:t> G. 1998. </a:t>
            </a:r>
            <a:r>
              <a:rPr lang="en-US" sz="1400" b="1" dirty="0"/>
              <a:t>Biological Sequence Analysis: probabilistic models of proteins and nucleic acids</a:t>
            </a:r>
            <a:r>
              <a:rPr lang="en-US" sz="1400" dirty="0"/>
              <a:t>. Cambridge University Press.</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9" grpId="0"/>
      <p:bldP spid="14"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Comparación de secuencias:</a:t>
            </a:r>
            <a:br>
              <a:rPr lang="es-ES_tradnl" dirty="0"/>
            </a:br>
            <a:r>
              <a:rPr lang="es-ES_tradnl" dirty="0"/>
              <a:t>Transferencia de información funcional</a:t>
            </a:r>
          </a:p>
        </p:txBody>
      </p:sp>
      <p:sp>
        <p:nvSpPr>
          <p:cNvPr id="4" name="Slide Number Placeholder 3"/>
          <p:cNvSpPr>
            <a:spLocks noGrp="1"/>
          </p:cNvSpPr>
          <p:nvPr>
            <p:ph type="sldNum" sz="quarter" idx="15"/>
          </p:nvPr>
        </p:nvSpPr>
        <p:spPr/>
        <p:txBody>
          <a:bodyPr/>
          <a:lstStyle/>
          <a:p>
            <a:fld id="{F9B76065-02A8-2140-ABFF-467A450FC727}" type="slidenum">
              <a:rPr lang="en-US" smtClean="0"/>
              <a:pPr/>
              <a:t>5</a:t>
            </a:fld>
            <a:endParaRPr lang="en-US"/>
          </a:p>
        </p:txBody>
      </p:sp>
      <p:pic>
        <p:nvPicPr>
          <p:cNvPr id="6" name="Picture 5" descr="BLAST1.png"/>
          <p:cNvPicPr>
            <a:picLocks noChangeAspect="1"/>
          </p:cNvPicPr>
          <p:nvPr/>
        </p:nvPicPr>
        <p:blipFill>
          <a:blip r:embed="rId2"/>
          <a:stretch>
            <a:fillRect/>
          </a:stretch>
        </p:blipFill>
        <p:spPr>
          <a:xfrm>
            <a:off x="457200" y="1600199"/>
            <a:ext cx="8077200" cy="5060128"/>
          </a:xfrm>
          <a:prstGeom prst="rect">
            <a:avLst/>
          </a:prstGeom>
        </p:spPr>
      </p:pic>
      <p:sp>
        <p:nvSpPr>
          <p:cNvPr id="7" name="Oval 6"/>
          <p:cNvSpPr/>
          <p:nvPr/>
        </p:nvSpPr>
        <p:spPr>
          <a:xfrm>
            <a:off x="457200" y="2819400"/>
            <a:ext cx="2819400" cy="304800"/>
          </a:xfrm>
          <a:prstGeom prst="ellipse">
            <a:avLst/>
          </a:prstGeom>
          <a:gradFill flip="none" rotWithShape="1">
            <a:gsLst>
              <a:gs pos="0">
                <a:schemeClr val="accent1">
                  <a:shade val="63000"/>
                  <a:satMod val="165000"/>
                  <a:alpha val="27000"/>
                </a:schemeClr>
              </a:gs>
              <a:gs pos="30000">
                <a:schemeClr val="accent1">
                  <a:shade val="58000"/>
                  <a:satMod val="165000"/>
                  <a:alpha val="27000"/>
                </a:schemeClr>
              </a:gs>
              <a:gs pos="75000">
                <a:schemeClr val="accent1">
                  <a:shade val="30000"/>
                  <a:satMod val="175000"/>
                  <a:alpha val="27000"/>
                </a:schemeClr>
              </a:gs>
              <a:gs pos="100000">
                <a:schemeClr val="accent1">
                  <a:shade val="15000"/>
                  <a:satMod val="175000"/>
                  <a:alpha val="27000"/>
                </a:schemeClr>
              </a:gs>
            </a:gsLst>
            <a:path path="circle">
              <a:fillToRect l="5000" t="100000" r="120000" b="1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8" name="Oval 7"/>
          <p:cNvSpPr/>
          <p:nvPr/>
        </p:nvSpPr>
        <p:spPr>
          <a:xfrm>
            <a:off x="457200" y="1600198"/>
            <a:ext cx="8077200" cy="1219201"/>
          </a:xfrm>
          <a:prstGeom prst="ellipse">
            <a:avLst/>
          </a:prstGeom>
          <a:solidFill>
            <a:schemeClr val="accent3">
              <a:lumMod val="7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solidFill>
                <a:schemeClr val="accent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50</a:t>
            </a:fld>
            <a:endParaRPr lang="es-ES_tradnl"/>
          </a:p>
        </p:txBody>
      </p:sp>
      <p:sp>
        <p:nvSpPr>
          <p:cNvPr id="16" name="TextBox 15"/>
          <p:cNvSpPr txBox="1"/>
          <p:nvPr/>
        </p:nvSpPr>
        <p:spPr>
          <a:xfrm>
            <a:off x="673720" y="1219200"/>
            <a:ext cx="7860680" cy="569387"/>
          </a:xfrm>
          <a:prstGeom prst="rect">
            <a:avLst/>
          </a:prstGeom>
          <a:noFill/>
        </p:spPr>
        <p:txBody>
          <a:bodyPr wrap="square" rtlCol="0">
            <a:spAutoFit/>
          </a:bodyPr>
          <a:lstStyle/>
          <a:p>
            <a:pPr algn="ctr"/>
            <a:r>
              <a:rPr lang="es-ES_tradnl" sz="3100" dirty="0"/>
              <a:t>Modelo aleatorio</a:t>
            </a:r>
          </a:p>
        </p:txBody>
      </p:sp>
      <p:sp>
        <p:nvSpPr>
          <p:cNvPr id="19" name="TextBox 18"/>
          <p:cNvSpPr txBox="1"/>
          <p:nvPr/>
        </p:nvSpPr>
        <p:spPr>
          <a:xfrm>
            <a:off x="673720" y="2133600"/>
            <a:ext cx="7422194" cy="923330"/>
          </a:xfrm>
          <a:prstGeom prst="rect">
            <a:avLst/>
          </a:prstGeom>
          <a:noFill/>
        </p:spPr>
        <p:txBody>
          <a:bodyPr wrap="square" rtlCol="0">
            <a:spAutoFit/>
          </a:bodyPr>
          <a:lstStyle/>
          <a:p>
            <a:r>
              <a:rPr lang="es-ES_tradnl" dirty="0"/>
              <a:t>Es el mas simple. Asume que un residuo </a:t>
            </a:r>
            <a:r>
              <a:rPr lang="es-ES_tradnl" i="1" dirty="0"/>
              <a:t>a </a:t>
            </a:r>
            <a:r>
              <a:rPr lang="es-ES_tradnl" dirty="0"/>
              <a:t>ocurre independientemente con frecuencia </a:t>
            </a:r>
            <a:r>
              <a:rPr lang="es-ES_tradnl" i="1" dirty="0"/>
              <a:t>f</a:t>
            </a:r>
            <a:r>
              <a:rPr lang="es-ES_tradnl" i="1" baseline="-25000" dirty="0"/>
              <a:t>a</a:t>
            </a:r>
            <a:r>
              <a:rPr lang="es-ES_tradnl" dirty="0"/>
              <a:t>. Por lo tanto la probabilidad de observar los residuos </a:t>
            </a:r>
            <a:r>
              <a:rPr lang="es-ES_tradnl" i="1" dirty="0"/>
              <a:t>a</a:t>
            </a:r>
            <a:r>
              <a:rPr lang="es-ES_tradnl" dirty="0"/>
              <a:t> y </a:t>
            </a:r>
            <a:r>
              <a:rPr lang="es-ES_tradnl" i="1" dirty="0" err="1"/>
              <a:t>b</a:t>
            </a:r>
            <a:r>
              <a:rPr lang="es-ES_tradnl" dirty="0"/>
              <a:t> es</a:t>
            </a:r>
            <a:endParaRPr lang="es-ES_tradnl" i="1" dirty="0"/>
          </a:p>
        </p:txBody>
      </p:sp>
      <p:graphicFrame>
        <p:nvGraphicFramePr>
          <p:cNvPr id="13" name="Object 12"/>
          <p:cNvGraphicFramePr>
            <a:graphicFrameLocks noChangeAspect="1"/>
          </p:cNvGraphicFramePr>
          <p:nvPr/>
        </p:nvGraphicFramePr>
        <p:xfrm>
          <a:off x="2743200" y="3581400"/>
          <a:ext cx="3461124" cy="717550"/>
        </p:xfrm>
        <a:graphic>
          <a:graphicData uri="http://schemas.openxmlformats.org/presentationml/2006/ole">
            <mc:AlternateContent xmlns:mc="http://schemas.openxmlformats.org/markup-compatibility/2006">
              <mc:Choice xmlns:v="urn:schemas-microsoft-com:vml" Requires="v">
                <p:oleObj name="Equation" r:id="rId3" imgW="1041400" imgH="215900" progId="Equation.3">
                  <p:embed/>
                </p:oleObj>
              </mc:Choice>
              <mc:Fallback>
                <p:oleObj name="Equation" r:id="rId3" imgW="1041400" imgH="215900" progId="Equation.3">
                  <p:embed/>
                  <p:pic>
                    <p:nvPicPr>
                      <p:cNvPr id="13"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81400"/>
                        <a:ext cx="3461124" cy="7175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152400" y="5943600"/>
            <a:ext cx="4267200" cy="954107"/>
          </a:xfrm>
          <a:prstGeom prst="rect">
            <a:avLst/>
          </a:prstGeom>
          <a:noFill/>
        </p:spPr>
        <p:txBody>
          <a:bodyPr wrap="square" rtlCol="0">
            <a:spAutoFit/>
          </a:bodyPr>
          <a:lstStyle/>
          <a:p>
            <a:pPr algn="just"/>
            <a:r>
              <a:rPr lang="en-US" sz="1400" dirty="0"/>
              <a:t>Durbin R, Eddy S, Krogh A &amp; </a:t>
            </a:r>
            <a:r>
              <a:rPr lang="en-US" sz="1400" dirty="0" err="1"/>
              <a:t>Mitchinson</a:t>
            </a:r>
            <a:r>
              <a:rPr lang="en-US" sz="1400" dirty="0"/>
              <a:t> G. 1998. </a:t>
            </a:r>
            <a:r>
              <a:rPr lang="en-US" sz="1400" b="1" dirty="0"/>
              <a:t>Biological Sequence Analysis: probabilistic models of proteins and nucleic acids</a:t>
            </a:r>
            <a:r>
              <a:rPr lang="en-US" sz="1400" dirty="0"/>
              <a:t>. Cambridge University Press.</a:t>
            </a:r>
            <a:endParaRPr lang="en-US" sz="1400" b="1" dirty="0"/>
          </a:p>
        </p:txBody>
      </p:sp>
      <p:sp>
        <p:nvSpPr>
          <p:cNvPr id="21" name="TextBox 20"/>
          <p:cNvSpPr txBox="1"/>
          <p:nvPr/>
        </p:nvSpPr>
        <p:spPr>
          <a:xfrm>
            <a:off x="4953000" y="5966936"/>
            <a:ext cx="3810000" cy="954107"/>
          </a:xfrm>
          <a:prstGeom prst="rect">
            <a:avLst/>
          </a:prstGeom>
          <a:noFill/>
        </p:spPr>
        <p:txBody>
          <a:bodyPr wrap="square" rtlCol="0">
            <a:spAutoFit/>
          </a:bodyPr>
          <a:lstStyle/>
          <a:p>
            <a:pPr algn="just"/>
            <a:r>
              <a:rPr lang="en-US" sz="1400" dirty="0"/>
              <a:t>Eddy SA. 2004. </a:t>
            </a:r>
            <a:r>
              <a:rPr lang="en-US" sz="1400" b="1" dirty="0"/>
              <a:t>Where did the BLOSUM62 alignment score matrix come from?. </a:t>
            </a:r>
            <a:r>
              <a:rPr lang="en-US" sz="1400" i="1" dirty="0"/>
              <a:t>Nature Biotech. </a:t>
            </a:r>
            <a:r>
              <a:rPr lang="en-US" sz="1400" dirty="0"/>
              <a:t>22:1035-1036.</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51</a:t>
            </a:fld>
            <a:endParaRPr lang="es-ES_tradnl"/>
          </a:p>
        </p:txBody>
      </p:sp>
      <p:sp>
        <p:nvSpPr>
          <p:cNvPr id="16" name="TextBox 15"/>
          <p:cNvSpPr txBox="1"/>
          <p:nvPr/>
        </p:nvSpPr>
        <p:spPr>
          <a:xfrm>
            <a:off x="673720" y="1219200"/>
            <a:ext cx="7860680" cy="569387"/>
          </a:xfrm>
          <a:prstGeom prst="rect">
            <a:avLst/>
          </a:prstGeom>
          <a:noFill/>
        </p:spPr>
        <p:txBody>
          <a:bodyPr wrap="square" rtlCol="0">
            <a:spAutoFit/>
          </a:bodyPr>
          <a:lstStyle/>
          <a:p>
            <a:pPr algn="ctr"/>
            <a:r>
              <a:rPr lang="es-ES_tradnl" sz="3100" dirty="0"/>
              <a:t>Modelo de apareamiento</a:t>
            </a:r>
          </a:p>
        </p:txBody>
      </p:sp>
      <p:sp>
        <p:nvSpPr>
          <p:cNvPr id="19" name="TextBox 18"/>
          <p:cNvSpPr txBox="1"/>
          <p:nvPr/>
        </p:nvSpPr>
        <p:spPr>
          <a:xfrm>
            <a:off x="673720" y="2133600"/>
            <a:ext cx="7422194" cy="646331"/>
          </a:xfrm>
          <a:prstGeom prst="rect">
            <a:avLst/>
          </a:prstGeom>
          <a:noFill/>
        </p:spPr>
        <p:txBody>
          <a:bodyPr wrap="square" rtlCol="0">
            <a:spAutoFit/>
          </a:bodyPr>
          <a:lstStyle/>
          <a:p>
            <a:r>
              <a:rPr lang="es-ES_tradnl" dirty="0"/>
              <a:t>En este modelo los pares de residuos alineados aparecen con una probabilidad conjunta </a:t>
            </a:r>
            <a:r>
              <a:rPr lang="es-ES_tradnl" i="1" dirty="0" err="1"/>
              <a:t>p</a:t>
            </a:r>
            <a:r>
              <a:rPr lang="es-ES_tradnl" i="1" baseline="-25000" dirty="0" err="1"/>
              <a:t>ab</a:t>
            </a:r>
            <a:endParaRPr lang="es-ES_tradnl" i="1" baseline="-25000" dirty="0"/>
          </a:p>
        </p:txBody>
      </p:sp>
      <p:graphicFrame>
        <p:nvGraphicFramePr>
          <p:cNvPr id="13" name="Object 12"/>
          <p:cNvGraphicFramePr>
            <a:graphicFrameLocks noChangeAspect="1"/>
          </p:cNvGraphicFramePr>
          <p:nvPr/>
        </p:nvGraphicFramePr>
        <p:xfrm>
          <a:off x="2786063" y="3200400"/>
          <a:ext cx="3376612" cy="717550"/>
        </p:xfrm>
        <a:graphic>
          <a:graphicData uri="http://schemas.openxmlformats.org/presentationml/2006/ole">
            <mc:AlternateContent xmlns:mc="http://schemas.openxmlformats.org/markup-compatibility/2006">
              <mc:Choice xmlns:v="urn:schemas-microsoft-com:vml" Requires="v">
                <p:oleObj name="Equation" r:id="rId3" imgW="1016000" imgH="215900" progId="Equation.3">
                  <p:embed/>
                </p:oleObj>
              </mc:Choice>
              <mc:Fallback>
                <p:oleObj name="Equation" r:id="rId3" imgW="1016000" imgH="215900" progId="Equation.3">
                  <p:embed/>
                  <p:pic>
                    <p:nvPicPr>
                      <p:cNvPr id="13"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6063" y="3200400"/>
                        <a:ext cx="3376612" cy="7175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152400" y="5943600"/>
            <a:ext cx="4267200" cy="954107"/>
          </a:xfrm>
          <a:prstGeom prst="rect">
            <a:avLst/>
          </a:prstGeom>
          <a:noFill/>
        </p:spPr>
        <p:txBody>
          <a:bodyPr wrap="square" rtlCol="0">
            <a:spAutoFit/>
          </a:bodyPr>
          <a:lstStyle/>
          <a:p>
            <a:pPr algn="just"/>
            <a:r>
              <a:rPr lang="en-US" sz="1400" dirty="0"/>
              <a:t>Durbin R, Eddy S, Krogh A &amp; </a:t>
            </a:r>
            <a:r>
              <a:rPr lang="en-US" sz="1400" dirty="0" err="1"/>
              <a:t>Mitchinson</a:t>
            </a:r>
            <a:r>
              <a:rPr lang="en-US" sz="1400" dirty="0"/>
              <a:t> G. 1998. </a:t>
            </a:r>
            <a:r>
              <a:rPr lang="en-US" sz="1400" b="1" dirty="0"/>
              <a:t>Biological Sequence Analysis: probabilistic models of proteins and nucleic acids</a:t>
            </a:r>
            <a:r>
              <a:rPr lang="en-US" sz="1400" dirty="0"/>
              <a:t>. Cambridge University Press.</a:t>
            </a:r>
            <a:endParaRPr lang="en-US" sz="1400" b="1" dirty="0"/>
          </a:p>
        </p:txBody>
      </p:sp>
      <p:sp>
        <p:nvSpPr>
          <p:cNvPr id="21" name="TextBox 20"/>
          <p:cNvSpPr txBox="1"/>
          <p:nvPr/>
        </p:nvSpPr>
        <p:spPr>
          <a:xfrm>
            <a:off x="4953000" y="5966936"/>
            <a:ext cx="3810000" cy="954107"/>
          </a:xfrm>
          <a:prstGeom prst="rect">
            <a:avLst/>
          </a:prstGeom>
          <a:noFill/>
        </p:spPr>
        <p:txBody>
          <a:bodyPr wrap="square" rtlCol="0">
            <a:spAutoFit/>
          </a:bodyPr>
          <a:lstStyle/>
          <a:p>
            <a:pPr algn="just"/>
            <a:r>
              <a:rPr lang="en-US" sz="1400" dirty="0"/>
              <a:t>Eddy SA. 2004. </a:t>
            </a:r>
            <a:r>
              <a:rPr lang="en-US" sz="1400" b="1" dirty="0"/>
              <a:t>Where did the BLOSUM62 alignment score matrix come from?. </a:t>
            </a:r>
            <a:r>
              <a:rPr lang="en-US" sz="1400" i="1" dirty="0"/>
              <a:t>Nature Biotech. </a:t>
            </a:r>
            <a:r>
              <a:rPr lang="en-US" sz="1400" dirty="0"/>
              <a:t>22:1035-1036.</a:t>
            </a:r>
            <a:endParaRPr lang="en-US" sz="1400" b="1" dirty="0"/>
          </a:p>
        </p:txBody>
      </p:sp>
      <p:sp>
        <p:nvSpPr>
          <p:cNvPr id="11" name="TextBox 10"/>
          <p:cNvSpPr txBox="1"/>
          <p:nvPr/>
        </p:nvSpPr>
        <p:spPr>
          <a:xfrm>
            <a:off x="708780" y="4485694"/>
            <a:ext cx="7597020" cy="923330"/>
          </a:xfrm>
          <a:prstGeom prst="rect">
            <a:avLst/>
          </a:prstGeom>
          <a:noFill/>
        </p:spPr>
        <p:txBody>
          <a:bodyPr wrap="square" rtlCol="0">
            <a:spAutoFit/>
          </a:bodyPr>
          <a:lstStyle/>
          <a:p>
            <a:r>
              <a:rPr lang="es-ES_tradnl" dirty="0"/>
              <a:t>Pueden pensar que </a:t>
            </a:r>
            <a:r>
              <a:rPr lang="es-ES_tradnl" i="1" dirty="0" err="1"/>
              <a:t>p</a:t>
            </a:r>
            <a:r>
              <a:rPr lang="es-ES_tradnl" i="1" baseline="-25000" dirty="0" err="1"/>
              <a:t>ab</a:t>
            </a:r>
            <a:r>
              <a:rPr lang="es-ES_tradnl" dirty="0"/>
              <a:t> es la probabilidad de que los residuos </a:t>
            </a:r>
            <a:r>
              <a:rPr lang="es-ES_tradnl" i="1" dirty="0"/>
              <a:t>a</a:t>
            </a:r>
            <a:r>
              <a:rPr lang="es-ES_tradnl" dirty="0"/>
              <a:t> y </a:t>
            </a:r>
            <a:r>
              <a:rPr lang="es-ES_tradnl" i="1" dirty="0"/>
              <a:t>b</a:t>
            </a:r>
            <a:r>
              <a:rPr lang="es-ES_tradnl" dirty="0"/>
              <a:t> se deriven de forma independiente a partir de un residuo original y desconocido </a:t>
            </a:r>
            <a:r>
              <a:rPr lang="es-ES_tradnl" i="1" dirty="0"/>
              <a:t>c</a:t>
            </a:r>
            <a:r>
              <a:rPr lang="es-ES_tradnl" dirty="0"/>
              <a:t> en su ancestro común (</a:t>
            </a:r>
            <a:r>
              <a:rPr lang="es-ES_tradnl" i="1" dirty="0"/>
              <a:t>c</a:t>
            </a:r>
            <a:r>
              <a:rPr lang="es-ES_tradnl" dirty="0"/>
              <a:t> puede ser el mismo </a:t>
            </a:r>
            <a:r>
              <a:rPr lang="es-ES_tradnl" i="1" dirty="0"/>
              <a:t>a</a:t>
            </a:r>
            <a:r>
              <a:rPr lang="es-ES_tradnl" dirty="0"/>
              <a:t> y/o </a:t>
            </a:r>
            <a:r>
              <a:rPr lang="es-ES_tradnl" i="1" dirty="0"/>
              <a:t>b</a:t>
            </a:r>
            <a:r>
              <a:rPr lang="es-ES_tradnl"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52</a:t>
            </a:fld>
            <a:endParaRPr lang="es-ES_tradnl"/>
          </a:p>
        </p:txBody>
      </p:sp>
      <p:sp>
        <p:nvSpPr>
          <p:cNvPr id="16" name="TextBox 15"/>
          <p:cNvSpPr txBox="1"/>
          <p:nvPr/>
        </p:nvSpPr>
        <p:spPr>
          <a:xfrm>
            <a:off x="611560" y="1052736"/>
            <a:ext cx="7860680" cy="569387"/>
          </a:xfrm>
          <a:prstGeom prst="rect">
            <a:avLst/>
          </a:prstGeom>
          <a:noFill/>
        </p:spPr>
        <p:txBody>
          <a:bodyPr wrap="square" rtlCol="0">
            <a:spAutoFit/>
          </a:bodyPr>
          <a:lstStyle/>
          <a:p>
            <a:pPr algn="ctr"/>
            <a:r>
              <a:rPr lang="es-ES_tradnl" sz="3100" dirty="0" err="1"/>
              <a:t>Odds</a:t>
            </a:r>
            <a:r>
              <a:rPr lang="es-ES_tradnl" sz="3100" dirty="0"/>
              <a:t> Ratio = Razón de oportunidades</a:t>
            </a:r>
          </a:p>
        </p:txBody>
      </p:sp>
      <p:graphicFrame>
        <p:nvGraphicFramePr>
          <p:cNvPr id="13" name="Object 12"/>
          <p:cNvGraphicFramePr>
            <a:graphicFrameLocks noChangeAspect="1"/>
          </p:cNvGraphicFramePr>
          <p:nvPr/>
        </p:nvGraphicFramePr>
        <p:xfrm>
          <a:off x="2499519" y="1981200"/>
          <a:ext cx="3840162" cy="1393825"/>
        </p:xfrm>
        <a:graphic>
          <a:graphicData uri="http://schemas.openxmlformats.org/presentationml/2006/ole">
            <mc:AlternateContent xmlns:mc="http://schemas.openxmlformats.org/markup-compatibility/2006">
              <mc:Choice xmlns:v="urn:schemas-microsoft-com:vml" Requires="v">
                <p:oleObj name="Equation" r:id="rId3" imgW="1155700" imgH="419100" progId="Equation.3">
                  <p:embed/>
                </p:oleObj>
              </mc:Choice>
              <mc:Fallback>
                <p:oleObj name="Equation" r:id="rId3" imgW="1155700" imgH="419100" progId="Equation.3">
                  <p:embed/>
                  <p:pic>
                    <p:nvPicPr>
                      <p:cNvPr id="13"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519" y="1981200"/>
                        <a:ext cx="3840162" cy="13938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152400" y="5943600"/>
            <a:ext cx="4267200" cy="954107"/>
          </a:xfrm>
          <a:prstGeom prst="rect">
            <a:avLst/>
          </a:prstGeom>
          <a:noFill/>
        </p:spPr>
        <p:txBody>
          <a:bodyPr wrap="square" rtlCol="0">
            <a:spAutoFit/>
          </a:bodyPr>
          <a:lstStyle/>
          <a:p>
            <a:pPr algn="just"/>
            <a:r>
              <a:rPr lang="en-US" sz="1400" dirty="0"/>
              <a:t>Durbin R, Eddy S, Krogh A &amp; </a:t>
            </a:r>
            <a:r>
              <a:rPr lang="en-US" sz="1400" dirty="0" err="1"/>
              <a:t>Mitchinson</a:t>
            </a:r>
            <a:r>
              <a:rPr lang="en-US" sz="1400" dirty="0"/>
              <a:t> G. 1998. </a:t>
            </a:r>
            <a:r>
              <a:rPr lang="en-US" sz="1400" b="1" dirty="0"/>
              <a:t>Biological Sequence Analysis: probabilistic models of proteins and nucleic acids</a:t>
            </a:r>
            <a:r>
              <a:rPr lang="en-US" sz="1400" dirty="0"/>
              <a:t>. Cambridge University Press.</a:t>
            </a:r>
            <a:endParaRPr lang="en-US" sz="1400" b="1" dirty="0"/>
          </a:p>
        </p:txBody>
      </p:sp>
      <p:sp>
        <p:nvSpPr>
          <p:cNvPr id="21" name="TextBox 20"/>
          <p:cNvSpPr txBox="1"/>
          <p:nvPr/>
        </p:nvSpPr>
        <p:spPr>
          <a:xfrm>
            <a:off x="4953000" y="5966936"/>
            <a:ext cx="3810000" cy="954107"/>
          </a:xfrm>
          <a:prstGeom prst="rect">
            <a:avLst/>
          </a:prstGeom>
          <a:noFill/>
        </p:spPr>
        <p:txBody>
          <a:bodyPr wrap="square" rtlCol="0">
            <a:spAutoFit/>
          </a:bodyPr>
          <a:lstStyle/>
          <a:p>
            <a:pPr algn="just"/>
            <a:r>
              <a:rPr lang="en-US" sz="1400" dirty="0"/>
              <a:t>Eddy SA. 2004. </a:t>
            </a:r>
            <a:r>
              <a:rPr lang="en-US" sz="1400" b="1" dirty="0"/>
              <a:t>Where did the BLOSUM62 alignment score matrix come from?. </a:t>
            </a:r>
            <a:r>
              <a:rPr lang="en-US" sz="1400" i="1" dirty="0"/>
              <a:t>Nature Biotech. </a:t>
            </a:r>
            <a:r>
              <a:rPr lang="en-US" sz="1400" dirty="0"/>
              <a:t>22:1035-1036.</a:t>
            </a:r>
            <a:endParaRPr lang="en-US" sz="1400" b="1" dirty="0"/>
          </a:p>
        </p:txBody>
      </p:sp>
      <p:sp>
        <p:nvSpPr>
          <p:cNvPr id="11" name="TextBox 10"/>
          <p:cNvSpPr txBox="1"/>
          <p:nvPr/>
        </p:nvSpPr>
        <p:spPr>
          <a:xfrm>
            <a:off x="457200" y="3496270"/>
            <a:ext cx="7958515" cy="923330"/>
          </a:xfrm>
          <a:prstGeom prst="rect">
            <a:avLst/>
          </a:prstGeom>
          <a:noFill/>
        </p:spPr>
        <p:txBody>
          <a:bodyPr wrap="square" rtlCol="0">
            <a:spAutoFit/>
          </a:bodyPr>
          <a:lstStyle/>
          <a:p>
            <a:r>
              <a:rPr lang="es-ES_tradnl" dirty="0"/>
              <a:t>Lo anterior es válido para un par de residuos, para toda la secuencia, asumimos que cada posición es independiente, por lo tanto la probabilidad final es el producto de las probabilidades en cada posición:</a:t>
            </a:r>
          </a:p>
        </p:txBody>
      </p:sp>
      <p:graphicFrame>
        <p:nvGraphicFramePr>
          <p:cNvPr id="193539" name="Object 3"/>
          <p:cNvGraphicFramePr>
            <a:graphicFrameLocks noChangeAspect="1"/>
          </p:cNvGraphicFramePr>
          <p:nvPr/>
        </p:nvGraphicFramePr>
        <p:xfrm>
          <a:off x="2293938" y="4508500"/>
          <a:ext cx="4556125" cy="1477963"/>
        </p:xfrm>
        <a:graphic>
          <a:graphicData uri="http://schemas.openxmlformats.org/presentationml/2006/ole">
            <mc:AlternateContent xmlns:mc="http://schemas.openxmlformats.org/markup-compatibility/2006">
              <mc:Choice xmlns:v="urn:schemas-microsoft-com:vml" Requires="v">
                <p:oleObj name="Equation" r:id="rId5" imgW="1371600" imgH="444500" progId="Equation.3">
                  <p:embed/>
                </p:oleObj>
              </mc:Choice>
              <mc:Fallback>
                <p:oleObj name="Equation" r:id="rId5" imgW="1371600" imgH="444500" progId="Equation.3">
                  <p:embed/>
                  <p:pic>
                    <p:nvPicPr>
                      <p:cNvPr id="19353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3938" y="4508500"/>
                        <a:ext cx="4556125" cy="14779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53</a:t>
            </a:fld>
            <a:endParaRPr lang="es-ES_tradnl"/>
          </a:p>
        </p:txBody>
      </p:sp>
      <p:sp>
        <p:nvSpPr>
          <p:cNvPr id="16" name="TextBox 15"/>
          <p:cNvSpPr txBox="1"/>
          <p:nvPr/>
        </p:nvSpPr>
        <p:spPr>
          <a:xfrm>
            <a:off x="673720" y="1219200"/>
            <a:ext cx="7860680" cy="569387"/>
          </a:xfrm>
          <a:prstGeom prst="rect">
            <a:avLst/>
          </a:prstGeom>
          <a:noFill/>
        </p:spPr>
        <p:txBody>
          <a:bodyPr wrap="square" rtlCol="0">
            <a:spAutoFit/>
          </a:bodyPr>
          <a:lstStyle/>
          <a:p>
            <a:pPr algn="ctr"/>
            <a:r>
              <a:rPr lang="es-ES_tradnl" sz="3100" dirty="0"/>
              <a:t>Log </a:t>
            </a:r>
            <a:r>
              <a:rPr lang="es-ES_tradnl" sz="3100" dirty="0" err="1"/>
              <a:t>Odds</a:t>
            </a:r>
            <a:r>
              <a:rPr lang="es-ES_tradnl" sz="3100" dirty="0"/>
              <a:t> Ratio</a:t>
            </a:r>
          </a:p>
        </p:txBody>
      </p:sp>
      <p:sp>
        <p:nvSpPr>
          <p:cNvPr id="20" name="TextBox 19"/>
          <p:cNvSpPr txBox="1"/>
          <p:nvPr/>
        </p:nvSpPr>
        <p:spPr>
          <a:xfrm>
            <a:off x="152400" y="5943600"/>
            <a:ext cx="4267200" cy="954107"/>
          </a:xfrm>
          <a:prstGeom prst="rect">
            <a:avLst/>
          </a:prstGeom>
          <a:noFill/>
        </p:spPr>
        <p:txBody>
          <a:bodyPr wrap="square" rtlCol="0">
            <a:spAutoFit/>
          </a:bodyPr>
          <a:lstStyle/>
          <a:p>
            <a:pPr algn="just"/>
            <a:r>
              <a:rPr lang="en-US" sz="1400" dirty="0"/>
              <a:t>Durbin R, Eddy S, Krogh A &amp; </a:t>
            </a:r>
            <a:r>
              <a:rPr lang="en-US" sz="1400" dirty="0" err="1"/>
              <a:t>Mitchinson</a:t>
            </a:r>
            <a:r>
              <a:rPr lang="en-US" sz="1400" dirty="0"/>
              <a:t> G. 1998. </a:t>
            </a:r>
            <a:r>
              <a:rPr lang="en-US" sz="1400" b="1" dirty="0"/>
              <a:t>Biological Sequence Analysis: probabilistic models of proteins and nucleic acids</a:t>
            </a:r>
            <a:r>
              <a:rPr lang="en-US" sz="1400" dirty="0"/>
              <a:t>. Cambridge University Press.</a:t>
            </a:r>
            <a:endParaRPr lang="en-US" sz="1400" b="1" dirty="0"/>
          </a:p>
        </p:txBody>
      </p:sp>
      <p:sp>
        <p:nvSpPr>
          <p:cNvPr id="21" name="TextBox 20"/>
          <p:cNvSpPr txBox="1"/>
          <p:nvPr/>
        </p:nvSpPr>
        <p:spPr>
          <a:xfrm>
            <a:off x="4953000" y="5966936"/>
            <a:ext cx="3810000" cy="954107"/>
          </a:xfrm>
          <a:prstGeom prst="rect">
            <a:avLst/>
          </a:prstGeom>
          <a:noFill/>
        </p:spPr>
        <p:txBody>
          <a:bodyPr wrap="square" rtlCol="0">
            <a:spAutoFit/>
          </a:bodyPr>
          <a:lstStyle/>
          <a:p>
            <a:pPr algn="just"/>
            <a:r>
              <a:rPr lang="en-US" sz="1400" dirty="0"/>
              <a:t>Eddy SA. 2004. </a:t>
            </a:r>
            <a:r>
              <a:rPr lang="en-US" sz="1400" b="1" dirty="0"/>
              <a:t>Where did the BLOSUM62 alignment score matrix come from?. </a:t>
            </a:r>
            <a:r>
              <a:rPr lang="en-US" sz="1400" i="1" dirty="0"/>
              <a:t>Nature Biotech. </a:t>
            </a:r>
            <a:r>
              <a:rPr lang="en-US" sz="1400" dirty="0"/>
              <a:t>22:1035-1036.</a:t>
            </a:r>
            <a:endParaRPr lang="en-US" sz="1400" b="1" dirty="0"/>
          </a:p>
        </p:txBody>
      </p:sp>
      <p:sp>
        <p:nvSpPr>
          <p:cNvPr id="11" name="TextBox 10"/>
          <p:cNvSpPr txBox="1"/>
          <p:nvPr/>
        </p:nvSpPr>
        <p:spPr>
          <a:xfrm>
            <a:off x="440342" y="2286000"/>
            <a:ext cx="7958515" cy="646331"/>
          </a:xfrm>
          <a:prstGeom prst="rect">
            <a:avLst/>
          </a:prstGeom>
          <a:noFill/>
        </p:spPr>
        <p:txBody>
          <a:bodyPr wrap="square" rtlCol="0">
            <a:spAutoFit/>
          </a:bodyPr>
          <a:lstStyle/>
          <a:p>
            <a:pPr algn="ctr"/>
            <a:r>
              <a:rPr lang="es-ES_tradnl" dirty="0"/>
              <a:t>Por conveniencia transformamos el </a:t>
            </a:r>
            <a:r>
              <a:rPr lang="es-ES_tradnl" dirty="0" err="1"/>
              <a:t>Odds</a:t>
            </a:r>
            <a:r>
              <a:rPr lang="es-ES_tradnl" dirty="0"/>
              <a:t> Ratio en el </a:t>
            </a:r>
            <a:r>
              <a:rPr lang="es-ES_tradnl" dirty="0" err="1"/>
              <a:t>log</a:t>
            </a:r>
            <a:r>
              <a:rPr lang="es-ES_tradnl" dirty="0"/>
              <a:t>-</a:t>
            </a:r>
            <a:r>
              <a:rPr lang="es-ES_tradnl" dirty="0" err="1"/>
              <a:t>Odds</a:t>
            </a:r>
            <a:r>
              <a:rPr lang="es-ES_tradnl" dirty="0"/>
              <a:t> Ratio, y llegamos a:</a:t>
            </a:r>
          </a:p>
        </p:txBody>
      </p:sp>
      <p:graphicFrame>
        <p:nvGraphicFramePr>
          <p:cNvPr id="193539" name="Object 3"/>
          <p:cNvGraphicFramePr>
            <a:graphicFrameLocks noChangeAspect="1"/>
          </p:cNvGraphicFramePr>
          <p:nvPr/>
        </p:nvGraphicFramePr>
        <p:xfrm>
          <a:off x="3024187" y="2971800"/>
          <a:ext cx="2995613" cy="1181100"/>
        </p:xfrm>
        <a:graphic>
          <a:graphicData uri="http://schemas.openxmlformats.org/presentationml/2006/ole">
            <mc:AlternateContent xmlns:mc="http://schemas.openxmlformats.org/markup-compatibility/2006">
              <mc:Choice xmlns:v="urn:schemas-microsoft-com:vml" Requires="v">
                <p:oleObj name="Equation" r:id="rId3" imgW="901700" imgH="355600" progId="Equation.3">
                  <p:embed/>
                </p:oleObj>
              </mc:Choice>
              <mc:Fallback>
                <p:oleObj name="Equation" r:id="rId3" imgW="901700" imgH="355600" progId="Equation.3">
                  <p:embed/>
                  <p:pic>
                    <p:nvPicPr>
                      <p:cNvPr id="19353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187" y="2971800"/>
                        <a:ext cx="2995613" cy="11811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673720" y="3928765"/>
            <a:ext cx="932730" cy="369332"/>
          </a:xfrm>
          <a:prstGeom prst="rect">
            <a:avLst/>
          </a:prstGeom>
          <a:noFill/>
        </p:spPr>
        <p:txBody>
          <a:bodyPr wrap="none" rtlCol="0">
            <a:spAutoFit/>
          </a:bodyPr>
          <a:lstStyle/>
          <a:p>
            <a:r>
              <a:rPr lang="es-ES_tradnl" dirty="0"/>
              <a:t>Donde:</a:t>
            </a:r>
          </a:p>
        </p:txBody>
      </p:sp>
      <p:graphicFrame>
        <p:nvGraphicFramePr>
          <p:cNvPr id="195588" name="Object 4"/>
          <p:cNvGraphicFramePr>
            <a:graphicFrameLocks noChangeAspect="1"/>
          </p:cNvGraphicFramePr>
          <p:nvPr/>
        </p:nvGraphicFramePr>
        <p:xfrm>
          <a:off x="1676400" y="4343400"/>
          <a:ext cx="3840162" cy="1477962"/>
        </p:xfrm>
        <a:graphic>
          <a:graphicData uri="http://schemas.openxmlformats.org/presentationml/2006/ole">
            <mc:AlternateContent xmlns:mc="http://schemas.openxmlformats.org/markup-compatibility/2006">
              <mc:Choice xmlns:v="urn:schemas-microsoft-com:vml" Requires="v">
                <p:oleObj name="Equation" r:id="rId5" imgW="1155700" imgH="444500" progId="Equation.3">
                  <p:embed/>
                </p:oleObj>
              </mc:Choice>
              <mc:Fallback>
                <p:oleObj name="Equation" r:id="rId5" imgW="1155700" imgH="444500" progId="Equation.3">
                  <p:embed/>
                  <p:pic>
                    <p:nvPicPr>
                      <p:cNvPr id="19558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343400"/>
                        <a:ext cx="3840162" cy="147796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6155343" y="2971800"/>
            <a:ext cx="2379057" cy="646331"/>
          </a:xfrm>
          <a:prstGeom prst="rect">
            <a:avLst/>
          </a:prstGeom>
          <a:noFill/>
        </p:spPr>
        <p:txBody>
          <a:bodyPr wrap="square" rtlCol="0">
            <a:spAutoFit/>
          </a:bodyPr>
          <a:lstStyle/>
          <a:p>
            <a:r>
              <a:rPr lang="es-ES_tradnl" b="1" dirty="0">
                <a:solidFill>
                  <a:srgbClr val="FF0000"/>
                </a:solidFill>
              </a:rPr>
              <a:t>Está es la matriz de sustitución</a:t>
            </a:r>
          </a:p>
        </p:txBody>
      </p:sp>
      <p:sp>
        <p:nvSpPr>
          <p:cNvPr id="17" name="Rectangle 16"/>
          <p:cNvSpPr/>
          <p:nvPr/>
        </p:nvSpPr>
        <p:spPr>
          <a:xfrm>
            <a:off x="5867400" y="4152900"/>
            <a:ext cx="3048000" cy="1477328"/>
          </a:xfrm>
          <a:prstGeom prst="rect">
            <a:avLst/>
          </a:prstGeom>
        </p:spPr>
        <p:txBody>
          <a:bodyPr wrap="square">
            <a:spAutoFit/>
          </a:bodyPr>
          <a:lstStyle/>
          <a:p>
            <a:pPr algn="ctr"/>
            <a:r>
              <a:rPr lang="es-ES_tradnl" sz="1500" dirty="0"/>
              <a:t>Puntajes positivos (</a:t>
            </a:r>
            <a:r>
              <a:rPr lang="es-ES_tradnl" sz="1500" i="1" dirty="0" err="1"/>
              <a:t>s(a,b</a:t>
            </a:r>
            <a:r>
              <a:rPr lang="es-ES_tradnl" sz="1500" i="1" dirty="0"/>
              <a:t>)</a:t>
            </a:r>
            <a:r>
              <a:rPr lang="es-ES_tradnl" sz="1500" dirty="0"/>
              <a:t>) indican sustituciones conservativas, en sentido estadístico.</a:t>
            </a:r>
          </a:p>
          <a:p>
            <a:pPr algn="ctr"/>
            <a:r>
              <a:rPr lang="es-ES_tradnl" sz="1500" dirty="0"/>
              <a:t>Puntajes negativos indican sustituciones no-conservativas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5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55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54</a:t>
            </a:fld>
            <a:endParaRPr lang="es-ES_tradnl"/>
          </a:p>
        </p:txBody>
      </p:sp>
      <p:sp>
        <p:nvSpPr>
          <p:cNvPr id="8" name="TextBox 7"/>
          <p:cNvSpPr txBox="1"/>
          <p:nvPr/>
        </p:nvSpPr>
        <p:spPr>
          <a:xfrm>
            <a:off x="3810000" y="6172200"/>
            <a:ext cx="4800600" cy="738664"/>
          </a:xfrm>
          <a:prstGeom prst="rect">
            <a:avLst/>
          </a:prstGeom>
          <a:noFill/>
        </p:spPr>
        <p:txBody>
          <a:bodyPr wrap="square" rtlCol="0">
            <a:spAutoFit/>
          </a:bodyPr>
          <a:lstStyle/>
          <a:p>
            <a:pPr algn="just"/>
            <a:r>
              <a:rPr lang="en-US" sz="1400" dirty="0"/>
              <a:t>Eddy SA. 2004. </a:t>
            </a:r>
            <a:r>
              <a:rPr lang="en-US" sz="1400" b="1" dirty="0"/>
              <a:t>Where did the BLOSUM62 alignment score matrix come from?. </a:t>
            </a:r>
            <a:r>
              <a:rPr lang="en-US" sz="1400" i="1" dirty="0"/>
              <a:t>Nature Biotech. </a:t>
            </a:r>
            <a:r>
              <a:rPr lang="en-US" sz="1400" dirty="0"/>
              <a:t>22:1035-1036.</a:t>
            </a:r>
            <a:endParaRPr lang="en-US" sz="1400" b="1" dirty="0"/>
          </a:p>
        </p:txBody>
      </p:sp>
      <p:grpSp>
        <p:nvGrpSpPr>
          <p:cNvPr id="3" name="Group 14"/>
          <p:cNvGrpSpPr/>
          <p:nvPr/>
        </p:nvGrpSpPr>
        <p:grpSpPr>
          <a:xfrm>
            <a:off x="673720" y="1600200"/>
            <a:ext cx="7860680" cy="1981201"/>
            <a:chOff x="673720" y="1600200"/>
            <a:chExt cx="7860680" cy="1981201"/>
          </a:xfrm>
        </p:grpSpPr>
        <p:sp>
          <p:nvSpPr>
            <p:cNvPr id="16" name="TextBox 15"/>
            <p:cNvSpPr txBox="1"/>
            <p:nvPr/>
          </p:nvSpPr>
          <p:spPr>
            <a:xfrm>
              <a:off x="673720" y="1600200"/>
              <a:ext cx="7860680" cy="584776"/>
            </a:xfrm>
            <a:prstGeom prst="rect">
              <a:avLst/>
            </a:prstGeom>
            <a:noFill/>
          </p:spPr>
          <p:txBody>
            <a:bodyPr wrap="square" rtlCol="0">
              <a:spAutoFit/>
            </a:bodyPr>
            <a:lstStyle/>
            <a:p>
              <a:pPr algn="ctr"/>
              <a:r>
                <a:rPr lang="es-ES_tradnl" sz="3100" dirty="0"/>
                <a:t>El problema ahora es: </a:t>
              </a:r>
              <a:r>
                <a:rPr lang="es-ES_tradnl" sz="3200" dirty="0"/>
                <a:t>¿</a:t>
              </a:r>
              <a:r>
                <a:rPr lang="es-ES_tradnl" sz="3100" dirty="0"/>
                <a:t>Cómo calcular </a:t>
              </a:r>
              <a:r>
                <a:rPr lang="es-ES_tradnl" sz="3100" i="1" dirty="0" err="1"/>
                <a:t>p</a:t>
              </a:r>
              <a:r>
                <a:rPr lang="es-ES_tradnl" sz="3100" i="1" baseline="-25000" dirty="0" err="1"/>
                <a:t>ab</a:t>
              </a:r>
              <a:r>
                <a:rPr lang="es-ES_tradnl" sz="3200" dirty="0"/>
                <a:t>?</a:t>
              </a:r>
              <a:endParaRPr lang="es-ES_tradnl" sz="3100" i="1" baseline="-25000" dirty="0"/>
            </a:p>
          </p:txBody>
        </p:sp>
        <p:graphicFrame>
          <p:nvGraphicFramePr>
            <p:cNvPr id="11" name="Object 10"/>
            <p:cNvGraphicFramePr>
              <a:graphicFrameLocks noChangeAspect="1"/>
            </p:cNvGraphicFramePr>
            <p:nvPr/>
          </p:nvGraphicFramePr>
          <p:xfrm>
            <a:off x="2895600" y="2514601"/>
            <a:ext cx="2993922" cy="1066800"/>
          </p:xfrm>
          <a:graphic>
            <a:graphicData uri="http://schemas.openxmlformats.org/presentationml/2006/ole">
              <mc:AlternateContent xmlns:mc="http://schemas.openxmlformats.org/markup-compatibility/2006">
                <mc:Choice xmlns:v="urn:schemas-microsoft-com:vml" Requires="v">
                  <p:oleObj name="Equation" r:id="rId3" imgW="1104900" imgH="393700" progId="Equation.3">
                    <p:embed/>
                  </p:oleObj>
                </mc:Choice>
                <mc:Fallback>
                  <p:oleObj name="Equation" r:id="rId3" imgW="1104900" imgH="393700" progId="Equation.3">
                    <p:embed/>
                    <p:pic>
                      <p:nvPicPr>
                        <p:cNvPr id="11"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514601"/>
                          <a:ext cx="2993922" cy="1066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406801" y="3992940"/>
            <a:ext cx="8203799" cy="1569660"/>
          </a:xfrm>
          <a:prstGeom prst="rect">
            <a:avLst/>
          </a:prstGeom>
          <a:noFill/>
        </p:spPr>
        <p:txBody>
          <a:bodyPr wrap="square" rtlCol="0">
            <a:spAutoFit/>
          </a:bodyPr>
          <a:lstStyle/>
          <a:p>
            <a:r>
              <a:rPr lang="es-ES_tradnl" sz="2400" dirty="0"/>
              <a:t>La estrategia de BLOSUM</a:t>
            </a:r>
            <a:r>
              <a:rPr lang="es-ES_tradnl" sz="2400" b="1" dirty="0"/>
              <a:t>X</a:t>
            </a:r>
            <a:r>
              <a:rPr lang="es-ES_tradnl" sz="2400" dirty="0"/>
              <a:t>:</a:t>
            </a:r>
          </a:p>
          <a:p>
            <a:r>
              <a:rPr lang="es-ES_tradnl" sz="2400" dirty="0"/>
              <a:t>	Tomar muchos alineamientos (conocidos y confiables) de máximo </a:t>
            </a:r>
            <a:r>
              <a:rPr lang="es-ES_tradnl" sz="2400" b="1" dirty="0"/>
              <a:t>X</a:t>
            </a:r>
            <a:r>
              <a:rPr lang="es-ES_tradnl" sz="2400" dirty="0"/>
              <a:t>% de identidad y calcular la frecuencia de cada pareja de amino ácidos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55</a:t>
            </a:fld>
            <a:endParaRPr lang="es-ES_tradnl"/>
          </a:p>
        </p:txBody>
      </p:sp>
      <p:sp>
        <p:nvSpPr>
          <p:cNvPr id="8" name="Rectangle 1030"/>
          <p:cNvSpPr>
            <a:spLocks noChangeArrowheads="1"/>
          </p:cNvSpPr>
          <p:nvPr/>
        </p:nvSpPr>
        <p:spPr bwMode="auto">
          <a:xfrm>
            <a:off x="1752600" y="1112838"/>
            <a:ext cx="5593749" cy="461665"/>
          </a:xfrm>
          <a:prstGeom prst="rect">
            <a:avLst/>
          </a:prstGeom>
          <a:noFill/>
          <a:ln w="9525">
            <a:noFill/>
            <a:miter lim="800000"/>
            <a:headEnd/>
            <a:tailEnd/>
          </a:ln>
        </p:spPr>
        <p:txBody>
          <a:bodyPr wrap="none">
            <a:prstTxWarp prst="textNoShape">
              <a:avLst/>
            </a:prstTxWarp>
            <a:spAutoFit/>
          </a:bodyPr>
          <a:lstStyle/>
          <a:p>
            <a:r>
              <a:rPr lang="es-ES_tradnl" sz="2400" dirty="0"/>
              <a:t>Matrices de sustitución </a:t>
            </a:r>
            <a:r>
              <a:rPr lang="es-ES_tradnl" sz="2400" dirty="0" err="1"/>
              <a:t>–</a:t>
            </a:r>
            <a:r>
              <a:rPr lang="es-ES_tradnl" sz="2400" dirty="0"/>
              <a:t> BLOSUM62</a:t>
            </a:r>
          </a:p>
        </p:txBody>
      </p:sp>
      <p:pic>
        <p:nvPicPr>
          <p:cNvPr id="11" name="Picture 10" descr="BLOSUM62Matrix.png"/>
          <p:cNvPicPr>
            <a:picLocks noChangeAspect="1"/>
          </p:cNvPicPr>
          <p:nvPr/>
        </p:nvPicPr>
        <p:blipFill>
          <a:blip r:embed="rId3"/>
          <a:stretch>
            <a:fillRect/>
          </a:stretch>
        </p:blipFill>
        <p:spPr>
          <a:xfrm>
            <a:off x="2222500" y="2668273"/>
            <a:ext cx="4406900" cy="3503927"/>
          </a:xfrm>
          <a:prstGeom prst="rect">
            <a:avLst/>
          </a:prstGeom>
        </p:spPr>
      </p:pic>
      <p:sp>
        <p:nvSpPr>
          <p:cNvPr id="13" name="TextBox 12"/>
          <p:cNvSpPr txBox="1"/>
          <p:nvPr/>
        </p:nvSpPr>
        <p:spPr>
          <a:xfrm>
            <a:off x="684954" y="1792069"/>
            <a:ext cx="7849446" cy="646331"/>
          </a:xfrm>
          <a:prstGeom prst="rect">
            <a:avLst/>
          </a:prstGeom>
          <a:noFill/>
        </p:spPr>
        <p:txBody>
          <a:bodyPr wrap="square" rtlCol="0">
            <a:spAutoFit/>
          </a:bodyPr>
          <a:lstStyle/>
          <a:p>
            <a:pPr algn="ctr"/>
            <a:r>
              <a:rPr lang="es-ES_tradnl" dirty="0"/>
              <a:t>Una de las matrices de sustitución mas usadas , se construyó con alineamientos de máximo 62% de identidad</a:t>
            </a:r>
          </a:p>
        </p:txBody>
      </p:sp>
      <p:sp>
        <p:nvSpPr>
          <p:cNvPr id="15" name="TextBox 14"/>
          <p:cNvSpPr txBox="1"/>
          <p:nvPr/>
        </p:nvSpPr>
        <p:spPr>
          <a:xfrm>
            <a:off x="1550107" y="6260068"/>
            <a:ext cx="5917493" cy="369332"/>
          </a:xfrm>
          <a:prstGeom prst="rect">
            <a:avLst/>
          </a:prstGeom>
          <a:noFill/>
        </p:spPr>
        <p:txBody>
          <a:bodyPr wrap="none" rtlCol="0">
            <a:spAutoFit/>
          </a:bodyPr>
          <a:lstStyle/>
          <a:p>
            <a:r>
              <a:rPr lang="es-ES_tradnl" dirty="0"/>
              <a:t>¿Por qué la diagonal no tiene siempre el mismo valor?</a:t>
            </a:r>
          </a:p>
        </p:txBody>
      </p:sp>
      <p:sp>
        <p:nvSpPr>
          <p:cNvPr id="17" name="Oval 18"/>
          <p:cNvSpPr>
            <a:spLocks noChangeArrowheads="1"/>
          </p:cNvSpPr>
          <p:nvPr/>
        </p:nvSpPr>
        <p:spPr bwMode="auto">
          <a:xfrm>
            <a:off x="5501166" y="4525336"/>
            <a:ext cx="271488" cy="304800"/>
          </a:xfrm>
          <a:prstGeom prst="ellipse">
            <a:avLst/>
          </a:prstGeom>
          <a:noFill/>
          <a:ln w="25400">
            <a:solidFill>
              <a:schemeClr val="tx1"/>
            </a:solidFill>
            <a:round/>
            <a:headEnd/>
            <a:tailEnd/>
          </a:ln>
        </p:spPr>
        <p:txBody>
          <a:bodyPr wrap="none" anchor="ctr">
            <a:prstTxWarp prst="textNoShape">
              <a:avLst/>
            </a:prstTxWarp>
            <a:spAutoFit/>
          </a:bodyPr>
          <a:lstStyle/>
          <a:p>
            <a:endParaRPr lang="en-US"/>
          </a:p>
        </p:txBody>
      </p:sp>
      <p:grpSp>
        <p:nvGrpSpPr>
          <p:cNvPr id="20" name="Group 19"/>
          <p:cNvGrpSpPr/>
          <p:nvPr/>
        </p:nvGrpSpPr>
        <p:grpSpPr>
          <a:xfrm>
            <a:off x="561181" y="1241904"/>
            <a:ext cx="7609563" cy="3957564"/>
            <a:chOff x="561181" y="1241904"/>
            <a:chExt cx="7609563" cy="3957564"/>
          </a:xfrm>
        </p:grpSpPr>
        <p:grpSp>
          <p:nvGrpSpPr>
            <p:cNvPr id="18" name="Group 17"/>
            <p:cNvGrpSpPr/>
            <p:nvPr/>
          </p:nvGrpSpPr>
          <p:grpSpPr>
            <a:xfrm>
              <a:off x="561181" y="1241904"/>
              <a:ext cx="7609563" cy="2846388"/>
              <a:chOff x="561181" y="1241904"/>
              <a:chExt cx="7609563" cy="2846388"/>
            </a:xfrm>
          </p:grpSpPr>
          <p:pic>
            <p:nvPicPr>
              <p:cNvPr id="9" name="Picture 10"/>
              <p:cNvPicPr>
                <a:picLocks noChangeAspect="1" noChangeArrowheads="1"/>
              </p:cNvPicPr>
              <p:nvPr/>
            </p:nvPicPr>
            <p:blipFill>
              <a:blip r:embed="rId4"/>
              <a:srcRect l="13681" t="14961" r="19382" b="7481"/>
              <a:stretch>
                <a:fillRect/>
              </a:stretch>
            </p:blipFill>
            <p:spPr bwMode="auto">
              <a:xfrm>
                <a:off x="561181" y="1245079"/>
                <a:ext cx="2382838" cy="2843213"/>
              </a:xfrm>
              <a:prstGeom prst="rect">
                <a:avLst/>
              </a:prstGeom>
              <a:noFill/>
              <a:ln w="25400">
                <a:noFill/>
                <a:miter lim="800000"/>
                <a:headEnd/>
                <a:tailEnd/>
              </a:ln>
            </p:spPr>
          </p:pic>
          <p:pic>
            <p:nvPicPr>
              <p:cNvPr id="14" name="Picture 19"/>
              <p:cNvPicPr>
                <a:picLocks noChangeAspect="1" noChangeArrowheads="1"/>
              </p:cNvPicPr>
              <p:nvPr/>
            </p:nvPicPr>
            <p:blipFill>
              <a:blip r:embed="rId5"/>
              <a:srcRect l="15378" t="14583" r="19772" b="9721"/>
              <a:stretch>
                <a:fillRect/>
              </a:stretch>
            </p:blipFill>
            <p:spPr bwMode="auto">
              <a:xfrm>
                <a:off x="5772654" y="1241904"/>
                <a:ext cx="2398090" cy="2846388"/>
              </a:xfrm>
              <a:prstGeom prst="rect">
                <a:avLst/>
              </a:prstGeom>
              <a:noFill/>
              <a:ln w="25400">
                <a:noFill/>
                <a:miter lim="800000"/>
                <a:headEnd/>
                <a:tailEnd/>
              </a:ln>
            </p:spPr>
          </p:pic>
        </p:grpSp>
        <p:sp>
          <p:nvSpPr>
            <p:cNvPr id="19" name="TextBox 18"/>
            <p:cNvSpPr txBox="1"/>
            <p:nvPr/>
          </p:nvSpPr>
          <p:spPr>
            <a:xfrm>
              <a:off x="1066800" y="4830136"/>
              <a:ext cx="5032710" cy="369332"/>
            </a:xfrm>
            <a:prstGeom prst="rect">
              <a:avLst/>
            </a:prstGeom>
            <a:solidFill>
              <a:srgbClr val="7598D9"/>
            </a:solidFill>
          </p:spPr>
          <p:txBody>
            <a:bodyPr wrap="none" rtlCol="0">
              <a:spAutoFit/>
            </a:bodyPr>
            <a:lstStyle/>
            <a:p>
              <a:r>
                <a:rPr lang="es-ES_tradnl" dirty="0"/>
                <a:t>Puntaje positivo para sustituciones probables</a:t>
              </a:r>
            </a:p>
          </p:txBody>
        </p:sp>
      </p:grpSp>
      <p:grpSp>
        <p:nvGrpSpPr>
          <p:cNvPr id="24" name="Group 23"/>
          <p:cNvGrpSpPr/>
          <p:nvPr/>
        </p:nvGrpSpPr>
        <p:grpSpPr>
          <a:xfrm>
            <a:off x="609600" y="1241904"/>
            <a:ext cx="7504616" cy="4004228"/>
            <a:chOff x="609600" y="1241904"/>
            <a:chExt cx="7504616" cy="4004228"/>
          </a:xfrm>
        </p:grpSpPr>
        <p:pic>
          <p:nvPicPr>
            <p:cNvPr id="21" name="Picture 14"/>
            <p:cNvPicPr>
              <a:picLocks noChangeAspect="1" noChangeArrowheads="1"/>
            </p:cNvPicPr>
            <p:nvPr/>
          </p:nvPicPr>
          <p:blipFill>
            <a:blip r:embed="rId6"/>
            <a:srcRect l="18422" t="14293" r="22516" b="11911"/>
            <a:stretch>
              <a:fillRect/>
            </a:stretch>
          </p:blipFill>
          <p:spPr bwMode="auto">
            <a:xfrm>
              <a:off x="5772654" y="1241904"/>
              <a:ext cx="2341562" cy="2832100"/>
            </a:xfrm>
            <a:prstGeom prst="rect">
              <a:avLst/>
            </a:prstGeom>
            <a:noFill/>
            <a:ln w="25400">
              <a:noFill/>
              <a:miter lim="800000"/>
              <a:headEnd/>
              <a:tailEnd/>
            </a:ln>
          </p:spPr>
        </p:pic>
        <p:pic>
          <p:nvPicPr>
            <p:cNvPr id="22" name="Picture 10"/>
            <p:cNvPicPr>
              <a:picLocks noChangeAspect="1" noChangeArrowheads="1"/>
            </p:cNvPicPr>
            <p:nvPr/>
          </p:nvPicPr>
          <p:blipFill>
            <a:blip r:embed="rId4"/>
            <a:srcRect l="13681" t="14961" r="19382" b="7481"/>
            <a:stretch>
              <a:fillRect/>
            </a:stretch>
          </p:blipFill>
          <p:spPr bwMode="auto">
            <a:xfrm>
              <a:off x="609600" y="1295400"/>
              <a:ext cx="2382838" cy="2843213"/>
            </a:xfrm>
            <a:prstGeom prst="rect">
              <a:avLst/>
            </a:prstGeom>
            <a:noFill/>
            <a:ln w="25400">
              <a:noFill/>
              <a:miter lim="800000"/>
              <a:headEnd/>
              <a:tailEnd/>
            </a:ln>
          </p:spPr>
        </p:pic>
        <p:sp>
          <p:nvSpPr>
            <p:cNvPr id="23" name="TextBox 22"/>
            <p:cNvSpPr txBox="1"/>
            <p:nvPr/>
          </p:nvSpPr>
          <p:spPr>
            <a:xfrm>
              <a:off x="1066800" y="4876800"/>
              <a:ext cx="5862039" cy="369332"/>
            </a:xfrm>
            <a:prstGeom prst="rect">
              <a:avLst/>
            </a:prstGeom>
            <a:solidFill>
              <a:schemeClr val="accent3"/>
            </a:solidFill>
          </p:spPr>
          <p:txBody>
            <a:bodyPr wrap="none" rtlCol="0">
              <a:spAutoFit/>
            </a:bodyPr>
            <a:lstStyle/>
            <a:p>
              <a:r>
                <a:rPr lang="es-ES_tradnl" dirty="0"/>
                <a:t>Puntaje negativo para sustituciones menos probables</a:t>
              </a:r>
            </a:p>
          </p:txBody>
        </p:sp>
      </p:grpSp>
      <p:sp>
        <p:nvSpPr>
          <p:cNvPr id="25" name="Oval 18"/>
          <p:cNvSpPr>
            <a:spLocks noChangeArrowheads="1"/>
          </p:cNvSpPr>
          <p:nvPr/>
        </p:nvSpPr>
        <p:spPr bwMode="auto">
          <a:xfrm>
            <a:off x="2852712" y="4538136"/>
            <a:ext cx="271488" cy="304800"/>
          </a:xfrm>
          <a:prstGeom prst="ellipse">
            <a:avLst/>
          </a:prstGeom>
          <a:noFill/>
          <a:ln w="25400">
            <a:solidFill>
              <a:schemeClr val="tx1"/>
            </a:solidFill>
            <a:round/>
            <a:headEnd/>
            <a:tailEnd/>
          </a:ln>
        </p:spPr>
        <p:txBody>
          <a:bodyPr wrap="none" anchor="ctr">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animBg="1"/>
      <p:bldP spid="17" grpId="1" animBg="1"/>
      <p:bldP spid="25" grpId="0" animBg="1"/>
      <p:bldP spid="25"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56</a:t>
            </a:fld>
            <a:endParaRPr lang="es-ES_tradnl"/>
          </a:p>
        </p:txBody>
      </p:sp>
      <p:sp>
        <p:nvSpPr>
          <p:cNvPr id="8" name="Rectangle 1030"/>
          <p:cNvSpPr>
            <a:spLocks noChangeArrowheads="1"/>
          </p:cNvSpPr>
          <p:nvPr/>
        </p:nvSpPr>
        <p:spPr bwMode="auto">
          <a:xfrm>
            <a:off x="457200" y="1112838"/>
            <a:ext cx="7848600" cy="461665"/>
          </a:xfrm>
          <a:prstGeom prst="rect">
            <a:avLst/>
          </a:prstGeom>
          <a:noFill/>
          <a:ln w="9525">
            <a:noFill/>
            <a:miter lim="800000"/>
            <a:headEnd/>
            <a:tailEnd/>
          </a:ln>
        </p:spPr>
        <p:txBody>
          <a:bodyPr wrap="square">
            <a:prstTxWarp prst="textNoShape">
              <a:avLst/>
            </a:prstTxWarp>
            <a:spAutoFit/>
          </a:bodyPr>
          <a:lstStyle/>
          <a:p>
            <a:pPr algn="ctr"/>
            <a:r>
              <a:rPr lang="es-ES_tradnl" sz="2400" dirty="0"/>
              <a:t>Matrices de sustitución independientes de la posición</a:t>
            </a:r>
          </a:p>
        </p:txBody>
      </p:sp>
      <p:sp>
        <p:nvSpPr>
          <p:cNvPr id="9" name="Text Box 3"/>
          <p:cNvSpPr txBox="1">
            <a:spLocks noChangeArrowheads="1"/>
          </p:cNvSpPr>
          <p:nvPr/>
        </p:nvSpPr>
        <p:spPr bwMode="auto">
          <a:xfrm>
            <a:off x="304800" y="1905000"/>
            <a:ext cx="8077200" cy="4271938"/>
          </a:xfrm>
          <a:prstGeom prst="rect">
            <a:avLst/>
          </a:prstGeom>
          <a:noFill/>
          <a:ln w="12700">
            <a:noFill/>
            <a:miter lim="800000"/>
            <a:headEnd/>
            <a:tailEnd/>
          </a:ln>
          <a:effectLst/>
        </p:spPr>
        <p:txBody>
          <a:bodyPr wrap="square" anchor="ctr">
            <a:prstTxWarp prst="textNoShape">
              <a:avLst/>
            </a:prstTxWarp>
            <a:spAutoFit/>
          </a:bodyPr>
          <a:lstStyle/>
          <a:p>
            <a:pPr lvl="1" eaLnBrk="0" hangingPunct="0">
              <a:lnSpc>
                <a:spcPct val="120000"/>
              </a:lnSpc>
              <a:buFontTx/>
              <a:buChar char="•"/>
              <a:defRPr/>
            </a:pPr>
            <a:r>
              <a:rPr lang="es-ES_tradnl" sz="2400" b="1" dirty="0">
                <a:solidFill>
                  <a:schemeClr val="tx2"/>
                </a:solidFill>
                <a:latin typeface="Arial"/>
                <a:cs typeface="Arial"/>
              </a:rPr>
              <a:t>Ácidos Nucleicos </a:t>
            </a:r>
            <a:r>
              <a:rPr lang="es-ES_tradnl" sz="2400" b="1" dirty="0" err="1">
                <a:solidFill>
                  <a:schemeClr val="tx2"/>
                </a:solidFill>
                <a:latin typeface="Arial"/>
                <a:cs typeface="Arial"/>
              </a:rPr>
              <a:t>–</a:t>
            </a:r>
            <a:r>
              <a:rPr lang="es-ES_tradnl" sz="2400" b="1" dirty="0">
                <a:solidFill>
                  <a:schemeClr val="tx2"/>
                </a:solidFill>
                <a:latin typeface="Arial"/>
                <a:cs typeface="Arial"/>
              </a:rPr>
              <a:t> Matriz de identidad</a:t>
            </a:r>
          </a:p>
          <a:p>
            <a:pPr lvl="1" eaLnBrk="0" hangingPunct="0">
              <a:lnSpc>
                <a:spcPct val="120000"/>
              </a:lnSpc>
              <a:buFontTx/>
              <a:buChar char="•"/>
              <a:defRPr/>
            </a:pPr>
            <a:r>
              <a:rPr lang="es-ES_tradnl" sz="2400" b="1" dirty="0">
                <a:solidFill>
                  <a:schemeClr val="tx2"/>
                </a:solidFill>
                <a:latin typeface="Arial"/>
                <a:cs typeface="Arial"/>
              </a:rPr>
              <a:t>Proteínas</a:t>
            </a:r>
            <a:endParaRPr lang="es-ES_tradnl" sz="2400" b="1" dirty="0">
              <a:solidFill>
                <a:schemeClr val="accent2"/>
              </a:solidFill>
              <a:effectLst>
                <a:outerShdw blurRad="38100" dist="38100" dir="2700000" algn="tl">
                  <a:srgbClr val="DDDDDD"/>
                </a:outerShdw>
              </a:effectLst>
              <a:latin typeface="Arial"/>
              <a:cs typeface="Arial"/>
            </a:endParaRPr>
          </a:p>
          <a:p>
            <a:pPr lvl="2" eaLnBrk="0" hangingPunct="0">
              <a:lnSpc>
                <a:spcPct val="110000"/>
              </a:lnSpc>
              <a:buFontTx/>
              <a:buChar char="•"/>
              <a:defRPr/>
            </a:pPr>
            <a:r>
              <a:rPr lang="es-ES_tradnl" sz="2000" b="1" dirty="0">
                <a:solidFill>
                  <a:srgbClr val="008000"/>
                </a:solidFill>
                <a:latin typeface="Arial"/>
                <a:cs typeface="Arial"/>
              </a:rPr>
              <a:t>Matrices PAM (</a:t>
            </a:r>
            <a:r>
              <a:rPr lang="es-ES_tradnl" sz="2000" b="1" dirty="0" err="1">
                <a:solidFill>
                  <a:srgbClr val="008000"/>
                </a:solidFill>
                <a:latin typeface="Arial"/>
                <a:cs typeface="Arial"/>
              </a:rPr>
              <a:t>Percent</a:t>
            </a:r>
            <a:r>
              <a:rPr lang="es-ES_tradnl" sz="2000" b="1" dirty="0">
                <a:solidFill>
                  <a:srgbClr val="008000"/>
                </a:solidFill>
                <a:latin typeface="Arial"/>
                <a:cs typeface="Arial"/>
              </a:rPr>
              <a:t> </a:t>
            </a:r>
            <a:r>
              <a:rPr lang="es-ES_tradnl" sz="2000" b="1" dirty="0" err="1">
                <a:solidFill>
                  <a:srgbClr val="008000"/>
                </a:solidFill>
                <a:latin typeface="Arial"/>
                <a:cs typeface="Arial"/>
              </a:rPr>
              <a:t>Accepted</a:t>
            </a:r>
            <a:r>
              <a:rPr lang="es-ES_tradnl" sz="2000" b="1" dirty="0">
                <a:solidFill>
                  <a:srgbClr val="008000"/>
                </a:solidFill>
                <a:latin typeface="Arial"/>
                <a:cs typeface="Arial"/>
              </a:rPr>
              <a:t> </a:t>
            </a:r>
            <a:r>
              <a:rPr lang="es-ES_tradnl" sz="2000" b="1" dirty="0" err="1">
                <a:solidFill>
                  <a:srgbClr val="008000"/>
                </a:solidFill>
                <a:latin typeface="Arial"/>
                <a:cs typeface="Arial"/>
              </a:rPr>
              <a:t>Mutation</a:t>
            </a:r>
            <a:r>
              <a:rPr lang="es-ES_tradnl" sz="2000" b="1" dirty="0">
                <a:solidFill>
                  <a:srgbClr val="008000"/>
                </a:solidFill>
                <a:latin typeface="Arial"/>
                <a:cs typeface="Arial"/>
              </a:rPr>
              <a:t>)</a:t>
            </a:r>
          </a:p>
          <a:p>
            <a:pPr lvl="3" eaLnBrk="0" hangingPunct="0">
              <a:buFontTx/>
              <a:buChar char="•"/>
              <a:defRPr/>
            </a:pPr>
            <a:r>
              <a:rPr lang="es-ES_tradnl" sz="2000" b="1" dirty="0">
                <a:latin typeface="Arial"/>
                <a:cs typeface="Arial"/>
              </a:rPr>
              <a:t>Modelo de evolución implícito</a:t>
            </a:r>
          </a:p>
          <a:p>
            <a:pPr lvl="3" eaLnBrk="0" hangingPunct="0">
              <a:buFontTx/>
              <a:buChar char="•"/>
              <a:defRPr/>
            </a:pPr>
            <a:r>
              <a:rPr lang="es-ES_tradnl" sz="2000" b="1" dirty="0">
                <a:latin typeface="Arial"/>
                <a:cs typeface="Arial"/>
              </a:rPr>
              <a:t>Todas las matrices PAM calculadas a partir de PAM1</a:t>
            </a:r>
          </a:p>
          <a:p>
            <a:pPr lvl="2" eaLnBrk="0" hangingPunct="0">
              <a:lnSpc>
                <a:spcPct val="160000"/>
              </a:lnSpc>
              <a:buFontTx/>
              <a:buChar char="•"/>
              <a:defRPr/>
            </a:pPr>
            <a:r>
              <a:rPr lang="es-ES_tradnl" sz="2000" b="1" dirty="0">
                <a:solidFill>
                  <a:srgbClr val="008000"/>
                </a:solidFill>
                <a:latin typeface="Arial"/>
                <a:cs typeface="Arial"/>
              </a:rPr>
              <a:t>Matrices BLOSUM (</a:t>
            </a:r>
            <a:r>
              <a:rPr lang="es-ES_tradnl" sz="2000" b="1" u="sng" dirty="0" err="1">
                <a:solidFill>
                  <a:srgbClr val="008000"/>
                </a:solidFill>
                <a:latin typeface="Arial"/>
                <a:cs typeface="Arial"/>
              </a:rPr>
              <a:t>BLO</a:t>
            </a:r>
            <a:r>
              <a:rPr lang="es-ES_tradnl" sz="2000" b="1" dirty="0" err="1">
                <a:solidFill>
                  <a:srgbClr val="008000"/>
                </a:solidFill>
                <a:latin typeface="Arial"/>
                <a:cs typeface="Arial"/>
              </a:rPr>
              <a:t>ck</a:t>
            </a:r>
            <a:r>
              <a:rPr lang="es-ES_tradnl" sz="2000" b="1" dirty="0">
                <a:solidFill>
                  <a:srgbClr val="008000"/>
                </a:solidFill>
                <a:latin typeface="Arial"/>
                <a:cs typeface="Arial"/>
              </a:rPr>
              <a:t> </a:t>
            </a:r>
            <a:r>
              <a:rPr lang="es-ES_tradnl" sz="2000" b="1" u="sng" dirty="0" err="1">
                <a:solidFill>
                  <a:srgbClr val="008000"/>
                </a:solidFill>
                <a:latin typeface="Arial"/>
                <a:cs typeface="Arial"/>
              </a:rPr>
              <a:t>SU</a:t>
            </a:r>
            <a:r>
              <a:rPr lang="es-ES_tradnl" sz="2000" b="1" dirty="0" err="1">
                <a:solidFill>
                  <a:srgbClr val="008000"/>
                </a:solidFill>
                <a:latin typeface="Arial"/>
                <a:cs typeface="Arial"/>
              </a:rPr>
              <a:t>bstitution</a:t>
            </a:r>
            <a:r>
              <a:rPr lang="es-ES_tradnl" sz="2000" b="1" dirty="0">
                <a:solidFill>
                  <a:srgbClr val="008000"/>
                </a:solidFill>
                <a:latin typeface="Arial"/>
                <a:cs typeface="Arial"/>
              </a:rPr>
              <a:t> </a:t>
            </a:r>
            <a:r>
              <a:rPr lang="es-ES_tradnl" sz="2000" b="1" u="sng" dirty="0">
                <a:solidFill>
                  <a:srgbClr val="008000"/>
                </a:solidFill>
                <a:latin typeface="Arial"/>
                <a:cs typeface="Arial"/>
              </a:rPr>
              <a:t>M</a:t>
            </a:r>
            <a:r>
              <a:rPr lang="es-ES_tradnl" sz="2000" b="1" dirty="0">
                <a:solidFill>
                  <a:srgbClr val="008000"/>
                </a:solidFill>
                <a:latin typeface="Arial"/>
                <a:cs typeface="Arial"/>
              </a:rPr>
              <a:t>atrices)</a:t>
            </a:r>
          </a:p>
          <a:p>
            <a:pPr lvl="3" eaLnBrk="0" hangingPunct="0">
              <a:buFontTx/>
              <a:buChar char="•"/>
              <a:defRPr/>
            </a:pPr>
            <a:r>
              <a:rPr lang="es-ES_tradnl" sz="2000" b="1" dirty="0">
                <a:latin typeface="Arial"/>
                <a:cs typeface="Arial"/>
              </a:rPr>
              <a:t>Determinadas </a:t>
            </a:r>
            <a:r>
              <a:rPr lang="es-ES_tradnl" sz="2000" b="1" dirty="0" err="1">
                <a:latin typeface="Arial"/>
                <a:cs typeface="Arial"/>
              </a:rPr>
              <a:t>empiricamente</a:t>
            </a:r>
            <a:r>
              <a:rPr lang="es-ES_tradnl" sz="2000" b="1" dirty="0">
                <a:latin typeface="Arial"/>
                <a:cs typeface="Arial"/>
              </a:rPr>
              <a:t> a partir de alineamientos múltiples de bloques conservados de proteínas distantes</a:t>
            </a:r>
          </a:p>
          <a:p>
            <a:pPr lvl="3" eaLnBrk="0" hangingPunct="0">
              <a:buFontTx/>
              <a:buChar char="•"/>
              <a:defRPr/>
            </a:pPr>
            <a:r>
              <a:rPr lang="es-ES_tradnl" sz="2000" b="1" dirty="0">
                <a:latin typeface="Arial"/>
                <a:cs typeface="Arial"/>
              </a:rPr>
              <a:t>el número indica el nivel de </a:t>
            </a:r>
            <a:r>
              <a:rPr lang="es-ES_tradnl" sz="2000" b="1" dirty="0" err="1">
                <a:latin typeface="Arial"/>
                <a:cs typeface="Arial"/>
              </a:rPr>
              <a:t>similaridad</a:t>
            </a:r>
            <a:r>
              <a:rPr lang="es-ES_tradnl" sz="2000" b="1" dirty="0">
                <a:latin typeface="Arial"/>
                <a:cs typeface="Arial"/>
              </a:rPr>
              <a:t> de las secuencias que se usaron para calcular la matriz. BLOSUM 62 es la más usada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3"/>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57</a:t>
            </a:fld>
            <a:endParaRPr lang="es-ES_tradnl"/>
          </a:p>
        </p:txBody>
      </p:sp>
      <p:sp>
        <p:nvSpPr>
          <p:cNvPr id="8" name="Rectangle 1030"/>
          <p:cNvSpPr>
            <a:spLocks noChangeArrowheads="1"/>
          </p:cNvSpPr>
          <p:nvPr/>
        </p:nvSpPr>
        <p:spPr bwMode="auto">
          <a:xfrm>
            <a:off x="457200" y="1519535"/>
            <a:ext cx="7848600" cy="461665"/>
          </a:xfrm>
          <a:prstGeom prst="rect">
            <a:avLst/>
          </a:prstGeom>
          <a:noFill/>
          <a:ln w="9525">
            <a:noFill/>
            <a:miter lim="800000"/>
            <a:headEnd/>
            <a:tailEnd/>
          </a:ln>
        </p:spPr>
        <p:txBody>
          <a:bodyPr wrap="square">
            <a:prstTxWarp prst="textNoShape">
              <a:avLst/>
            </a:prstTxWarp>
            <a:spAutoFit/>
          </a:bodyPr>
          <a:lstStyle/>
          <a:p>
            <a:pPr algn="ctr"/>
            <a:r>
              <a:rPr lang="es-ES_tradnl" sz="2400" dirty="0"/>
              <a:t>Matrices de sustitución dependientes de la posición</a:t>
            </a:r>
          </a:p>
        </p:txBody>
      </p:sp>
      <p:sp>
        <p:nvSpPr>
          <p:cNvPr id="9" name="Text Box 3"/>
          <p:cNvSpPr txBox="1">
            <a:spLocks noChangeArrowheads="1"/>
          </p:cNvSpPr>
          <p:nvPr/>
        </p:nvSpPr>
        <p:spPr bwMode="auto">
          <a:xfrm>
            <a:off x="304800" y="2545740"/>
            <a:ext cx="8077200" cy="2000548"/>
          </a:xfrm>
          <a:prstGeom prst="rect">
            <a:avLst/>
          </a:prstGeom>
          <a:noFill/>
          <a:ln w="12700">
            <a:noFill/>
            <a:miter lim="800000"/>
            <a:headEnd/>
            <a:tailEnd/>
          </a:ln>
          <a:effectLst/>
        </p:spPr>
        <p:txBody>
          <a:bodyPr wrap="square" anchor="ctr">
            <a:prstTxWarp prst="textNoShape">
              <a:avLst/>
            </a:prstTxWarp>
            <a:spAutoFit/>
          </a:bodyPr>
          <a:lstStyle/>
          <a:p>
            <a:pPr eaLnBrk="0" hangingPunct="0">
              <a:buFontTx/>
              <a:buChar char="•"/>
              <a:defRPr/>
            </a:pPr>
            <a:r>
              <a:rPr lang="en-US" sz="2800" b="1" dirty="0" err="1">
                <a:effectLst>
                  <a:outerShdw blurRad="38100" dist="38100" dir="2700000" algn="tl">
                    <a:srgbClr val="DDDDDD"/>
                  </a:outerShdw>
                </a:effectLst>
                <a:latin typeface="Arial"/>
                <a:cs typeface="Arial"/>
              </a:rPr>
              <a:t>Vamos</a:t>
            </a:r>
            <a:r>
              <a:rPr lang="en-US" sz="2800" b="1" dirty="0">
                <a:effectLst>
                  <a:outerShdw blurRad="38100" dist="38100" dir="2700000" algn="tl">
                    <a:srgbClr val="DDDDDD"/>
                  </a:outerShdw>
                </a:effectLst>
                <a:latin typeface="Arial"/>
                <a:cs typeface="Arial"/>
              </a:rPr>
              <a:t> a </a:t>
            </a:r>
            <a:r>
              <a:rPr lang="en-US" sz="2800" b="1" dirty="0" err="1">
                <a:effectLst>
                  <a:outerShdw blurRad="38100" dist="38100" dir="2700000" algn="tl">
                    <a:srgbClr val="DDDDDD"/>
                  </a:outerShdw>
                </a:effectLst>
                <a:latin typeface="Arial"/>
                <a:cs typeface="Arial"/>
              </a:rPr>
              <a:t>ver</a:t>
            </a:r>
            <a:r>
              <a:rPr lang="en-US" sz="2800" b="1" dirty="0">
                <a:effectLst>
                  <a:outerShdw blurRad="38100" dist="38100" dir="2700000" algn="tl">
                    <a:srgbClr val="DDDDDD"/>
                  </a:outerShdw>
                </a:effectLst>
                <a:latin typeface="Arial"/>
                <a:cs typeface="Arial"/>
              </a:rPr>
              <a:t> un </a:t>
            </a:r>
            <a:r>
              <a:rPr lang="en-US" sz="2800" b="1" dirty="0" err="1">
                <a:effectLst>
                  <a:outerShdw blurRad="38100" dist="38100" dir="2700000" algn="tl">
                    <a:srgbClr val="DDDDDD"/>
                  </a:outerShdw>
                </a:effectLst>
                <a:latin typeface="Arial"/>
                <a:cs typeface="Arial"/>
              </a:rPr>
              <a:t>poco</a:t>
            </a:r>
            <a:r>
              <a:rPr lang="en-US" sz="2800" b="1" dirty="0">
                <a:effectLst>
                  <a:outerShdw blurRad="38100" dist="38100" dir="2700000" algn="tl">
                    <a:srgbClr val="DDDDDD"/>
                  </a:outerShdw>
                </a:effectLst>
                <a:latin typeface="Arial"/>
                <a:cs typeface="Arial"/>
              </a:rPr>
              <a:t> de </a:t>
            </a:r>
            <a:r>
              <a:rPr lang="en-US" sz="2800" b="1" dirty="0" err="1">
                <a:effectLst>
                  <a:outerShdw blurRad="38100" dist="38100" dir="2700000" algn="tl">
                    <a:srgbClr val="DDDDDD"/>
                  </a:outerShdw>
                </a:effectLst>
                <a:latin typeface="Arial"/>
                <a:cs typeface="Arial"/>
              </a:rPr>
              <a:t>ellas</a:t>
            </a:r>
            <a:r>
              <a:rPr lang="en-US" sz="2800" b="1" dirty="0">
                <a:effectLst>
                  <a:outerShdw blurRad="38100" dist="38100" dir="2700000" algn="tl">
                    <a:srgbClr val="DDDDDD"/>
                  </a:outerShdw>
                </a:effectLst>
                <a:latin typeface="Arial"/>
                <a:cs typeface="Arial"/>
              </a:rPr>
              <a:t> la </a:t>
            </a:r>
            <a:r>
              <a:rPr lang="en-US" sz="2800" b="1" dirty="0" err="1">
                <a:effectLst>
                  <a:outerShdw blurRad="38100" dist="38100" dir="2700000" algn="tl">
                    <a:srgbClr val="DDDDDD"/>
                  </a:outerShdw>
                </a:effectLst>
                <a:latin typeface="Arial"/>
                <a:cs typeface="Arial"/>
              </a:rPr>
              <a:t>próxima</a:t>
            </a:r>
            <a:r>
              <a:rPr lang="en-US" sz="2800" b="1" dirty="0">
                <a:effectLst>
                  <a:outerShdw blurRad="38100" dist="38100" dir="2700000" algn="tl">
                    <a:srgbClr val="DDDDDD"/>
                  </a:outerShdw>
                </a:effectLst>
                <a:latin typeface="Arial"/>
                <a:cs typeface="Arial"/>
              </a:rPr>
              <a:t> </a:t>
            </a:r>
            <a:r>
              <a:rPr lang="en-US" sz="2800" b="1" dirty="0" err="1">
                <a:effectLst>
                  <a:outerShdw blurRad="38100" dist="38100" dir="2700000" algn="tl">
                    <a:srgbClr val="DDDDDD"/>
                  </a:outerShdw>
                </a:effectLst>
                <a:latin typeface="Arial"/>
                <a:cs typeface="Arial"/>
              </a:rPr>
              <a:t>semana</a:t>
            </a:r>
            <a:endParaRPr lang="en-US" sz="2800" b="1" dirty="0">
              <a:effectLst>
                <a:outerShdw blurRad="38100" dist="38100" dir="2700000" algn="tl">
                  <a:srgbClr val="DDDDDD"/>
                </a:outerShdw>
              </a:effectLst>
              <a:latin typeface="Arial"/>
              <a:cs typeface="Arial"/>
            </a:endParaRPr>
          </a:p>
          <a:p>
            <a:pPr lvl="2" eaLnBrk="0" hangingPunct="0">
              <a:buFontTx/>
              <a:buChar char="•"/>
              <a:defRPr/>
            </a:pPr>
            <a:r>
              <a:rPr lang="en-US" sz="2400" dirty="0">
                <a:latin typeface="Arial"/>
                <a:cs typeface="Arial"/>
              </a:rPr>
              <a:t>Position-Specific Iterated (</a:t>
            </a:r>
            <a:r>
              <a:rPr lang="en-US" sz="2400" b="1" dirty="0">
                <a:latin typeface="Arial"/>
                <a:cs typeface="Arial"/>
              </a:rPr>
              <a:t>PSI-BLAST)</a:t>
            </a:r>
          </a:p>
          <a:p>
            <a:pPr lvl="2" eaLnBrk="0" hangingPunct="0">
              <a:buFontTx/>
              <a:buChar char="•"/>
              <a:defRPr/>
            </a:pPr>
            <a:r>
              <a:rPr lang="en-US" sz="2400" dirty="0">
                <a:latin typeface="Arial"/>
                <a:cs typeface="Arial"/>
              </a:rPr>
              <a:t>Reverse Position-Specific Iterated </a:t>
            </a:r>
            <a:r>
              <a:rPr lang="es-ES_tradnl" sz="2400" dirty="0">
                <a:latin typeface="Arial"/>
                <a:cs typeface="Arial"/>
              </a:rPr>
              <a:t>(</a:t>
            </a:r>
            <a:r>
              <a:rPr lang="en-US" sz="2400" b="1" dirty="0">
                <a:latin typeface="Arial"/>
                <a:cs typeface="Arial"/>
              </a:rPr>
              <a:t>RPS-BLAST)</a:t>
            </a:r>
          </a:p>
          <a:p>
            <a:pPr lvl="1" eaLnBrk="0" hangingPunct="0">
              <a:lnSpc>
                <a:spcPct val="120000"/>
              </a:lnSpc>
              <a:buFontTx/>
              <a:buChar char="•"/>
              <a:defRPr/>
            </a:pPr>
            <a:endParaRPr lang="es-ES_tradnl" sz="2000" b="1" dirty="0">
              <a:latin typeface="Arial"/>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58</a:t>
            </a:fld>
            <a:endParaRPr lang="es-ES_tradnl"/>
          </a:p>
        </p:txBody>
      </p:sp>
      <p:sp>
        <p:nvSpPr>
          <p:cNvPr id="16" name="Rectangle 1039"/>
          <p:cNvSpPr>
            <a:spLocks noChangeArrowheads="1"/>
          </p:cNvSpPr>
          <p:nvPr/>
        </p:nvSpPr>
        <p:spPr bwMode="auto">
          <a:xfrm>
            <a:off x="5013325" y="5208005"/>
            <a:ext cx="2682875" cy="701675"/>
          </a:xfrm>
          <a:prstGeom prst="rect">
            <a:avLst/>
          </a:prstGeom>
          <a:noFill/>
          <a:ln w="9525">
            <a:noFill/>
            <a:miter lim="800000"/>
            <a:headEnd/>
            <a:tailEnd/>
          </a:ln>
        </p:spPr>
        <p:txBody>
          <a:bodyPr wrap="none">
            <a:prstTxWarp prst="textNoShape">
              <a:avLst/>
            </a:prstTxWarp>
            <a:spAutoFit/>
          </a:bodyPr>
          <a:lstStyle/>
          <a:p>
            <a:r>
              <a:rPr lang="en-GB" sz="2000" dirty="0"/>
              <a:t>Open gap penalty</a:t>
            </a:r>
          </a:p>
          <a:p>
            <a:r>
              <a:rPr lang="en-GB" sz="2000" dirty="0"/>
              <a:t>Extension gap penalty</a:t>
            </a:r>
          </a:p>
        </p:txBody>
      </p:sp>
      <p:pic>
        <p:nvPicPr>
          <p:cNvPr id="17" name="Picture 1040" descr="matrices"/>
          <p:cNvPicPr>
            <a:picLocks noChangeAspect="1" noChangeArrowheads="1"/>
          </p:cNvPicPr>
          <p:nvPr/>
        </p:nvPicPr>
        <p:blipFill>
          <a:blip r:embed="rId3"/>
          <a:srcRect/>
          <a:stretch>
            <a:fillRect/>
          </a:stretch>
        </p:blipFill>
        <p:spPr bwMode="auto">
          <a:xfrm>
            <a:off x="3733800" y="2209800"/>
            <a:ext cx="3429000" cy="646113"/>
          </a:xfrm>
          <a:prstGeom prst="rect">
            <a:avLst/>
          </a:prstGeom>
          <a:noFill/>
        </p:spPr>
      </p:pic>
      <p:sp>
        <p:nvSpPr>
          <p:cNvPr id="18" name="TextBox 17"/>
          <p:cNvSpPr txBox="1"/>
          <p:nvPr/>
        </p:nvSpPr>
        <p:spPr>
          <a:xfrm>
            <a:off x="3733800" y="3535046"/>
            <a:ext cx="3660654" cy="1785104"/>
          </a:xfrm>
          <a:prstGeom prst="rect">
            <a:avLst/>
          </a:prstGeom>
          <a:noFill/>
        </p:spPr>
        <p:txBody>
          <a:bodyPr wrap="square" rtlCol="0">
            <a:spAutoFit/>
          </a:bodyPr>
          <a:lstStyle/>
          <a:p>
            <a:r>
              <a:rPr lang="es-ES_tradnl" sz="2200" dirty="0"/>
              <a:t>Además de la matriz de sustitución el puntaje del alineamiento depende de la penalización de los “</a:t>
            </a:r>
            <a:r>
              <a:rPr lang="es-ES_tradnl" sz="2200" dirty="0" err="1"/>
              <a:t>gaps</a:t>
            </a:r>
            <a:r>
              <a:rPr lang="es-ES_tradnl" sz="2200" dirty="0"/>
              <a:t>”:</a:t>
            </a:r>
          </a:p>
        </p:txBody>
      </p:sp>
      <p:grpSp>
        <p:nvGrpSpPr>
          <p:cNvPr id="3" name="Group 20"/>
          <p:cNvGrpSpPr/>
          <p:nvPr/>
        </p:nvGrpSpPr>
        <p:grpSpPr>
          <a:xfrm>
            <a:off x="914400" y="3124200"/>
            <a:ext cx="2582863" cy="2703781"/>
            <a:chOff x="914400" y="3124200"/>
            <a:chExt cx="2582863" cy="2703781"/>
          </a:xfrm>
        </p:grpSpPr>
        <p:pic>
          <p:nvPicPr>
            <p:cNvPr id="14" name="Picture 1038" descr="Blosum62"/>
            <p:cNvPicPr>
              <a:picLocks noChangeAspect="1" noChangeArrowheads="1"/>
            </p:cNvPicPr>
            <p:nvPr/>
          </p:nvPicPr>
          <p:blipFill>
            <a:blip r:embed="rId4"/>
            <a:srcRect/>
            <a:stretch>
              <a:fillRect/>
            </a:stretch>
          </p:blipFill>
          <p:spPr bwMode="auto">
            <a:xfrm>
              <a:off x="914400" y="3124200"/>
              <a:ext cx="2582863" cy="2590800"/>
            </a:xfrm>
            <a:prstGeom prst="rect">
              <a:avLst/>
            </a:prstGeom>
            <a:noFill/>
          </p:spPr>
        </p:pic>
        <p:sp>
          <p:nvSpPr>
            <p:cNvPr id="20" name="TextBox 19"/>
            <p:cNvSpPr txBox="1"/>
            <p:nvPr/>
          </p:nvSpPr>
          <p:spPr>
            <a:xfrm>
              <a:off x="2233613" y="5320150"/>
              <a:ext cx="1263650" cy="5078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s-ES_tradnl" sz="2600" dirty="0"/>
                <a:t>¿Cuál?</a:t>
              </a:r>
            </a:p>
          </p:txBody>
        </p:sp>
      </p:grpSp>
      <p:grpSp>
        <p:nvGrpSpPr>
          <p:cNvPr id="4" name="Group 22"/>
          <p:cNvGrpSpPr/>
          <p:nvPr/>
        </p:nvGrpSpPr>
        <p:grpSpPr>
          <a:xfrm>
            <a:off x="914400" y="1923871"/>
            <a:ext cx="2482850" cy="1200329"/>
            <a:chOff x="914400" y="1923871"/>
            <a:chExt cx="2482850" cy="1200329"/>
          </a:xfrm>
        </p:grpSpPr>
        <p:pic>
          <p:nvPicPr>
            <p:cNvPr id="19" name="Picture 18" descr="Algn_example.png"/>
            <p:cNvPicPr>
              <a:picLocks noChangeAspect="1"/>
            </p:cNvPicPr>
            <p:nvPr/>
          </p:nvPicPr>
          <p:blipFill>
            <a:blip r:embed="rId5"/>
            <a:stretch>
              <a:fillRect/>
            </a:stretch>
          </p:blipFill>
          <p:spPr>
            <a:xfrm>
              <a:off x="914400" y="1961788"/>
              <a:ext cx="2482850" cy="946732"/>
            </a:xfrm>
            <a:prstGeom prst="rect">
              <a:avLst/>
            </a:prstGeom>
          </p:spPr>
        </p:pic>
        <p:sp>
          <p:nvSpPr>
            <p:cNvPr id="22" name="TextBox 21"/>
            <p:cNvSpPr txBox="1"/>
            <p:nvPr/>
          </p:nvSpPr>
          <p:spPr>
            <a:xfrm>
              <a:off x="1910447" y="1923871"/>
              <a:ext cx="646331" cy="1200329"/>
            </a:xfrm>
            <a:prstGeom prst="rect">
              <a:avLst/>
            </a:prstGeom>
            <a:noFill/>
          </p:spPr>
          <p:txBody>
            <a:bodyPr wrap="none" rtlCol="0">
              <a:spAutoFit/>
            </a:bodyPr>
            <a:lstStyle/>
            <a:p>
              <a:r>
                <a:rPr lang="es-ES_tradnl" sz="7200" b="1"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fontScale="90000"/>
          </a:bodyPr>
          <a:lstStyle/>
          <a:p>
            <a:r>
              <a:rPr lang="es-ES_tradnl" dirty="0"/>
              <a:t>Alineamiento de secuencias </a:t>
            </a:r>
            <a:r>
              <a:rPr lang="es-ES_tradnl" dirty="0" err="1"/>
              <a:t>–</a:t>
            </a:r>
            <a:r>
              <a:rPr lang="es-ES_tradnl" dirty="0"/>
              <a:t> Alineamiento!</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59</a:t>
            </a:fld>
            <a:endParaRPr lang="es-ES_tradnl"/>
          </a:p>
        </p:txBody>
      </p:sp>
      <p:sp>
        <p:nvSpPr>
          <p:cNvPr id="15" name="Rectangle 14"/>
          <p:cNvSpPr/>
          <p:nvPr/>
        </p:nvSpPr>
        <p:spPr>
          <a:xfrm>
            <a:off x="914400" y="1524000"/>
            <a:ext cx="7171197" cy="415498"/>
          </a:xfrm>
          <a:prstGeom prst="rect">
            <a:avLst/>
          </a:prstGeom>
        </p:spPr>
        <p:txBody>
          <a:bodyPr wrap="none">
            <a:spAutoFit/>
          </a:bodyPr>
          <a:lstStyle/>
          <a:p>
            <a:r>
              <a:rPr lang="es-ES_tradnl" sz="2100" dirty="0"/>
              <a:t>¿Cómo seleccionar el alineamiento con el mejor puntaje?</a:t>
            </a:r>
          </a:p>
        </p:txBody>
      </p:sp>
      <p:grpSp>
        <p:nvGrpSpPr>
          <p:cNvPr id="3" name="Group 23"/>
          <p:cNvGrpSpPr/>
          <p:nvPr/>
        </p:nvGrpSpPr>
        <p:grpSpPr>
          <a:xfrm>
            <a:off x="1524000" y="2371676"/>
            <a:ext cx="5597899" cy="634887"/>
            <a:chOff x="1524000" y="3006563"/>
            <a:chExt cx="5597899" cy="634887"/>
          </a:xfrm>
        </p:grpSpPr>
        <p:sp>
          <p:nvSpPr>
            <p:cNvPr id="21" name="TextBox 20"/>
            <p:cNvSpPr txBox="1"/>
            <p:nvPr/>
          </p:nvSpPr>
          <p:spPr>
            <a:xfrm>
              <a:off x="1905000" y="3124200"/>
              <a:ext cx="5216899" cy="415498"/>
            </a:xfrm>
            <a:prstGeom prst="rect">
              <a:avLst/>
            </a:prstGeom>
            <a:noFill/>
          </p:spPr>
          <p:txBody>
            <a:bodyPr wrap="none" rtlCol="0">
              <a:spAutoFit/>
            </a:bodyPr>
            <a:lstStyle/>
            <a:p>
              <a:r>
                <a:rPr lang="es-ES_tradnl" sz="2100" dirty="0"/>
                <a:t>¿Hacer todos los alineamientos posibles?</a:t>
              </a:r>
            </a:p>
          </p:txBody>
        </p:sp>
        <p:pic>
          <p:nvPicPr>
            <p:cNvPr id="23" name="Picture 22" descr="question_clipart.gif"/>
            <p:cNvPicPr>
              <a:picLocks noChangeAspect="1"/>
            </p:cNvPicPr>
            <p:nvPr/>
          </p:nvPicPr>
          <p:blipFill>
            <a:blip r:embed="rId3"/>
            <a:stretch>
              <a:fillRect/>
            </a:stretch>
          </p:blipFill>
          <p:spPr>
            <a:xfrm flipH="1">
              <a:off x="1524000" y="3006563"/>
              <a:ext cx="261039" cy="634887"/>
            </a:xfrm>
            <a:prstGeom prst="rect">
              <a:avLst/>
            </a:prstGeom>
          </p:spPr>
        </p:pic>
      </p:grpSp>
      <p:sp>
        <p:nvSpPr>
          <p:cNvPr id="25" name="TextBox 24"/>
          <p:cNvSpPr txBox="1"/>
          <p:nvPr/>
        </p:nvSpPr>
        <p:spPr>
          <a:xfrm>
            <a:off x="6781800" y="2667000"/>
            <a:ext cx="1032379" cy="630942"/>
          </a:xfrm>
          <a:prstGeom prst="rect">
            <a:avLst/>
          </a:prstGeom>
          <a:noFill/>
        </p:spPr>
        <p:txBody>
          <a:bodyPr wrap="none" rtlCol="0">
            <a:spAutoFit/>
          </a:bodyPr>
          <a:lstStyle/>
          <a:p>
            <a:r>
              <a:rPr lang="es-ES_tradnl" sz="3500" dirty="0"/>
              <a:t>NO!</a:t>
            </a:r>
          </a:p>
        </p:txBody>
      </p:sp>
      <p:sp>
        <p:nvSpPr>
          <p:cNvPr id="26" name="TextBox 25"/>
          <p:cNvSpPr txBox="1"/>
          <p:nvPr/>
        </p:nvSpPr>
        <p:spPr>
          <a:xfrm>
            <a:off x="1300584" y="3911024"/>
            <a:ext cx="5709816" cy="584776"/>
          </a:xfrm>
          <a:prstGeom prst="rect">
            <a:avLst/>
          </a:prstGeom>
          <a:noFill/>
        </p:spPr>
        <p:txBody>
          <a:bodyPr wrap="none" rtlCol="0">
            <a:spAutoFit/>
          </a:bodyPr>
          <a:lstStyle/>
          <a:p>
            <a:r>
              <a:rPr lang="es-ES_tradnl" sz="3200" dirty="0"/>
              <a:t>Usar programación dinámica</a:t>
            </a:r>
          </a:p>
        </p:txBody>
      </p:sp>
      <p:sp>
        <p:nvSpPr>
          <p:cNvPr id="27" name="TextBox 26"/>
          <p:cNvSpPr txBox="1"/>
          <p:nvPr/>
        </p:nvSpPr>
        <p:spPr>
          <a:xfrm>
            <a:off x="2590800" y="5891663"/>
            <a:ext cx="3306013" cy="569387"/>
          </a:xfrm>
          <a:prstGeom prst="rect">
            <a:avLst/>
          </a:prstGeom>
          <a:noFill/>
        </p:spPr>
        <p:txBody>
          <a:bodyPr wrap="none" rtlCol="0">
            <a:spAutoFit/>
          </a:bodyPr>
          <a:lstStyle/>
          <a:p>
            <a:r>
              <a:rPr lang="es-ES_tradnl" sz="3100" b="1" dirty="0">
                <a:solidFill>
                  <a:srgbClr val="FF0000"/>
                </a:solidFill>
              </a:rPr>
              <a:t>¿global o local?</a:t>
            </a:r>
          </a:p>
        </p:txBody>
      </p:sp>
      <p:sp>
        <p:nvSpPr>
          <p:cNvPr id="11" name="TextBox 10"/>
          <p:cNvSpPr txBox="1"/>
          <p:nvPr/>
        </p:nvSpPr>
        <p:spPr>
          <a:xfrm>
            <a:off x="304800" y="4901624"/>
            <a:ext cx="8382000" cy="584776"/>
          </a:xfrm>
          <a:prstGeom prst="rect">
            <a:avLst/>
          </a:prstGeom>
          <a:noFill/>
        </p:spPr>
        <p:txBody>
          <a:bodyPr wrap="square" rtlCol="0">
            <a:spAutoFit/>
          </a:bodyPr>
          <a:lstStyle/>
          <a:p>
            <a:r>
              <a:rPr lang="es-ES_tradnl" sz="3200" dirty="0"/>
              <a:t>¿Que tipo de alineamiento se quiere hacer?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6" grpId="0"/>
      <p:bldP spid="2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2800" dirty="0"/>
              <a:t>Comparação de sequencias</a:t>
            </a:r>
            <a:endParaRPr lang="es-ES_tradnl" dirty="0"/>
          </a:p>
        </p:txBody>
      </p:sp>
      <p:sp>
        <p:nvSpPr>
          <p:cNvPr id="3" name="Content Placeholder 2"/>
          <p:cNvSpPr>
            <a:spLocks noGrp="1"/>
          </p:cNvSpPr>
          <p:nvPr>
            <p:ph sz="quarter" idx="1"/>
          </p:nvPr>
        </p:nvSpPr>
        <p:spPr/>
        <p:txBody>
          <a:bodyPr/>
          <a:lstStyle/>
          <a:p>
            <a:r>
              <a:rPr lang="es-ES_tradnl" dirty="0"/>
              <a:t>¿Para qué?</a:t>
            </a:r>
          </a:p>
          <a:p>
            <a:pPr lvl="1"/>
            <a:r>
              <a:rPr lang="pt-BR" dirty="0"/>
              <a:t>Transferir informação funcional desde um gene bem estudado a outro recém sequenciado.</a:t>
            </a:r>
          </a:p>
          <a:p>
            <a:pPr lvl="1"/>
            <a:r>
              <a:rPr lang="pt-BR" dirty="0"/>
              <a:t>Montar sequencias de transcritos e genomas.</a:t>
            </a:r>
          </a:p>
          <a:p>
            <a:pPr lvl="1"/>
            <a:r>
              <a:rPr lang="pt-BR" dirty="0">
                <a:solidFill>
                  <a:schemeClr val="accent6">
                    <a:lumMod val="60000"/>
                    <a:lumOff val="40000"/>
                  </a:schemeClr>
                </a:solidFill>
              </a:rPr>
              <a:t>Identificar características (</a:t>
            </a:r>
            <a:r>
              <a:rPr lang="pt-BR" dirty="0" err="1">
                <a:solidFill>
                  <a:schemeClr val="accent6">
                    <a:lumMod val="60000"/>
                    <a:lumOff val="40000"/>
                  </a:schemeClr>
                </a:solidFill>
              </a:rPr>
              <a:t>features</a:t>
            </a:r>
            <a:r>
              <a:rPr lang="pt-BR" dirty="0">
                <a:solidFill>
                  <a:schemeClr val="accent6">
                    <a:lumMod val="60000"/>
                    <a:lumOff val="40000"/>
                  </a:schemeClr>
                </a:solidFill>
              </a:rPr>
              <a:t>) de sequencias, e.g., bordas entre </a:t>
            </a:r>
            <a:r>
              <a:rPr lang="pt-BR" dirty="0" err="1">
                <a:solidFill>
                  <a:schemeClr val="accent6">
                    <a:lumMod val="60000"/>
                    <a:lumOff val="40000"/>
                  </a:schemeClr>
                </a:solidFill>
              </a:rPr>
              <a:t>exons</a:t>
            </a:r>
            <a:r>
              <a:rPr lang="pt-BR" dirty="0">
                <a:solidFill>
                  <a:schemeClr val="accent6">
                    <a:lumMod val="60000"/>
                    <a:lumOff val="40000"/>
                  </a:schemeClr>
                </a:solidFill>
              </a:rPr>
              <a:t>, entre </a:t>
            </a:r>
            <a:r>
              <a:rPr lang="pt-BR" dirty="0" err="1">
                <a:solidFill>
                  <a:schemeClr val="accent6">
                    <a:lumMod val="60000"/>
                    <a:lumOff val="40000"/>
                  </a:schemeClr>
                </a:solidFill>
              </a:rPr>
              <a:t>exons</a:t>
            </a:r>
            <a:r>
              <a:rPr lang="pt-BR" dirty="0">
                <a:solidFill>
                  <a:schemeClr val="accent6">
                    <a:lumMod val="60000"/>
                    <a:lumOff val="40000"/>
                  </a:schemeClr>
                </a:solidFill>
              </a:rPr>
              <a:t> e </a:t>
            </a:r>
            <a:r>
              <a:rPr lang="pt-BR" dirty="0" err="1">
                <a:solidFill>
                  <a:schemeClr val="accent6">
                    <a:lumMod val="60000"/>
                    <a:lumOff val="40000"/>
                  </a:schemeClr>
                </a:solidFill>
              </a:rPr>
              <a:t>introns</a:t>
            </a:r>
            <a:r>
              <a:rPr lang="pt-BR" dirty="0">
                <a:solidFill>
                  <a:schemeClr val="accent6">
                    <a:lumMod val="60000"/>
                    <a:lumOff val="40000"/>
                  </a:schemeClr>
                </a:solidFill>
              </a:rPr>
              <a:t>, domínios.</a:t>
            </a:r>
          </a:p>
          <a:p>
            <a:pPr lvl="1"/>
            <a:r>
              <a:rPr lang="pt-BR" dirty="0">
                <a:solidFill>
                  <a:schemeClr val="accent6">
                    <a:lumMod val="60000"/>
                    <a:lumOff val="40000"/>
                  </a:schemeClr>
                </a:solidFill>
              </a:rPr>
              <a:t>Identificar regiões conservadas e inferir relaciones evolutivas.</a:t>
            </a:r>
          </a:p>
          <a:p>
            <a:pPr lvl="1">
              <a:buNone/>
            </a:pP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Alineamientos: Global y local</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60</a:t>
            </a:fld>
            <a:endParaRPr lang="es-ES_tradnl"/>
          </a:p>
        </p:txBody>
      </p:sp>
      <p:grpSp>
        <p:nvGrpSpPr>
          <p:cNvPr id="3" name="Group 33"/>
          <p:cNvGrpSpPr/>
          <p:nvPr/>
        </p:nvGrpSpPr>
        <p:grpSpPr>
          <a:xfrm>
            <a:off x="1371600" y="1371600"/>
            <a:ext cx="6172200" cy="1981200"/>
            <a:chOff x="1371600" y="1371600"/>
            <a:chExt cx="6172200" cy="1981200"/>
          </a:xfrm>
        </p:grpSpPr>
        <p:sp>
          <p:nvSpPr>
            <p:cNvPr id="26" name="TextBox 25"/>
            <p:cNvSpPr txBox="1"/>
            <p:nvPr/>
          </p:nvSpPr>
          <p:spPr>
            <a:xfrm>
              <a:off x="1371600" y="1371600"/>
              <a:ext cx="1423988" cy="584776"/>
            </a:xfrm>
            <a:prstGeom prst="rect">
              <a:avLst/>
            </a:prstGeom>
            <a:noFill/>
          </p:spPr>
          <p:txBody>
            <a:bodyPr wrap="none" rtlCol="0">
              <a:spAutoFit/>
            </a:bodyPr>
            <a:lstStyle/>
            <a:p>
              <a:r>
                <a:rPr lang="es-ES_tradnl" sz="3200" dirty="0"/>
                <a:t>Global</a:t>
              </a:r>
            </a:p>
          </p:txBody>
        </p:sp>
        <p:sp>
          <p:nvSpPr>
            <p:cNvPr id="13" name="Rounded Rectangle 12"/>
            <p:cNvSpPr/>
            <p:nvPr/>
          </p:nvSpPr>
          <p:spPr>
            <a:xfrm>
              <a:off x="2590800" y="2319920"/>
              <a:ext cx="4724400" cy="3470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Rounded Rectangle 13"/>
            <p:cNvSpPr/>
            <p:nvPr/>
          </p:nvSpPr>
          <p:spPr>
            <a:xfrm>
              <a:off x="2438400" y="3048000"/>
              <a:ext cx="5105400" cy="3048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_tradnl"/>
            </a:p>
          </p:txBody>
        </p:sp>
      </p:grpSp>
      <p:grpSp>
        <p:nvGrpSpPr>
          <p:cNvPr id="4" name="Group 34"/>
          <p:cNvGrpSpPr/>
          <p:nvPr/>
        </p:nvGrpSpPr>
        <p:grpSpPr>
          <a:xfrm>
            <a:off x="2438400" y="2667000"/>
            <a:ext cx="5105400" cy="381000"/>
            <a:chOff x="2438400" y="2667000"/>
            <a:chExt cx="5105400" cy="381000"/>
          </a:xfrm>
        </p:grpSpPr>
        <p:cxnSp>
          <p:nvCxnSpPr>
            <p:cNvPr id="17" name="Straight Connector 16"/>
            <p:cNvCxnSpPr/>
            <p:nvPr/>
          </p:nvCxnSpPr>
          <p:spPr>
            <a:xfrm rot="5400000">
              <a:off x="2324100" y="2781300"/>
              <a:ext cx="381000" cy="1524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flipH="1">
              <a:off x="7239000" y="2743200"/>
              <a:ext cx="381000" cy="2286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7" name="Group 35"/>
          <p:cNvGrpSpPr/>
          <p:nvPr/>
        </p:nvGrpSpPr>
        <p:grpSpPr>
          <a:xfrm>
            <a:off x="1371600" y="4063424"/>
            <a:ext cx="6172200" cy="1880176"/>
            <a:chOff x="1371600" y="4063424"/>
            <a:chExt cx="6172200" cy="1880176"/>
          </a:xfrm>
        </p:grpSpPr>
        <p:sp>
          <p:nvSpPr>
            <p:cNvPr id="20" name="TextBox 19"/>
            <p:cNvSpPr txBox="1"/>
            <p:nvPr/>
          </p:nvSpPr>
          <p:spPr>
            <a:xfrm>
              <a:off x="1371600" y="4063424"/>
              <a:ext cx="1203174" cy="584776"/>
            </a:xfrm>
            <a:prstGeom prst="rect">
              <a:avLst/>
            </a:prstGeom>
            <a:noFill/>
          </p:spPr>
          <p:txBody>
            <a:bodyPr wrap="none" rtlCol="0">
              <a:spAutoFit/>
            </a:bodyPr>
            <a:lstStyle/>
            <a:p>
              <a:r>
                <a:rPr lang="es-ES_tradnl" sz="3200" dirty="0"/>
                <a:t>Local</a:t>
              </a:r>
            </a:p>
          </p:txBody>
        </p:sp>
        <p:sp>
          <p:nvSpPr>
            <p:cNvPr id="22" name="Rounded Rectangle 21"/>
            <p:cNvSpPr/>
            <p:nvPr/>
          </p:nvSpPr>
          <p:spPr>
            <a:xfrm>
              <a:off x="2590800" y="4910720"/>
              <a:ext cx="4724400" cy="3470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4" name="Rounded Rectangle 23"/>
            <p:cNvSpPr/>
            <p:nvPr/>
          </p:nvSpPr>
          <p:spPr>
            <a:xfrm>
              <a:off x="2438400" y="5638800"/>
              <a:ext cx="5105400" cy="3048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_tradnl"/>
            </a:p>
          </p:txBody>
        </p:sp>
      </p:grpSp>
      <p:grpSp>
        <p:nvGrpSpPr>
          <p:cNvPr id="8" name="Group 36"/>
          <p:cNvGrpSpPr/>
          <p:nvPr/>
        </p:nvGrpSpPr>
        <p:grpSpPr>
          <a:xfrm>
            <a:off x="3810000" y="4910720"/>
            <a:ext cx="1295400" cy="1032880"/>
            <a:chOff x="3810000" y="4910720"/>
            <a:chExt cx="1295400" cy="1032880"/>
          </a:xfrm>
        </p:grpSpPr>
        <p:cxnSp>
          <p:nvCxnSpPr>
            <p:cNvPr id="28" name="Straight Connector 27"/>
            <p:cNvCxnSpPr/>
            <p:nvPr/>
          </p:nvCxnSpPr>
          <p:spPr>
            <a:xfrm rot="5400000">
              <a:off x="3695700" y="5372100"/>
              <a:ext cx="381000" cy="1524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4838700" y="5372100"/>
              <a:ext cx="381000" cy="1524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3962400" y="4910720"/>
              <a:ext cx="1143000" cy="347080"/>
            </a:xfrm>
            <a:prstGeom prst="rect">
              <a:avLst/>
            </a:prstGeom>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sp>
          <p:nvSpPr>
            <p:cNvPr id="33" name="Rectangle 32"/>
            <p:cNvSpPr/>
            <p:nvPr/>
          </p:nvSpPr>
          <p:spPr>
            <a:xfrm>
              <a:off x="3810000" y="5638800"/>
              <a:ext cx="1143000" cy="304800"/>
            </a:xfrm>
            <a:prstGeom prst="rect">
              <a:avLst/>
            </a:prstGeom>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Alineamientos: Programación dinámica</a:t>
            </a:r>
          </a:p>
        </p:txBody>
      </p:sp>
      <p:sp>
        <p:nvSpPr>
          <p:cNvPr id="19" name="Content Placeholder 18"/>
          <p:cNvSpPr>
            <a:spLocks noGrp="1"/>
          </p:cNvSpPr>
          <p:nvPr>
            <p:ph sz="quarter" idx="1"/>
          </p:nvPr>
        </p:nvSpPr>
        <p:spPr/>
        <p:txBody>
          <a:bodyPr/>
          <a:lstStyle/>
          <a:p>
            <a:r>
              <a:rPr lang="es-ES_tradnl" dirty="0"/>
              <a:t>Consiste en descomponer el problema en </a:t>
            </a:r>
            <a:r>
              <a:rPr lang="es-ES_tradnl" dirty="0" err="1"/>
              <a:t>sub</a:t>
            </a:r>
            <a:r>
              <a:rPr lang="es-ES_tradnl" dirty="0"/>
              <a:t>-problemas y usar la solución de los </a:t>
            </a:r>
            <a:r>
              <a:rPr lang="es-ES_tradnl" dirty="0" err="1"/>
              <a:t>sub</a:t>
            </a:r>
            <a:r>
              <a:rPr lang="es-ES_tradnl" dirty="0"/>
              <a:t>-problemas para obtener la solución al problema original. Los </a:t>
            </a:r>
            <a:r>
              <a:rPr lang="es-ES_tradnl" dirty="0" err="1"/>
              <a:t>sub</a:t>
            </a:r>
            <a:r>
              <a:rPr lang="es-ES_tradnl" dirty="0"/>
              <a:t>-problemas tienes que ser </a:t>
            </a:r>
            <a:r>
              <a:rPr lang="es-ES_tradnl" dirty="0" err="1"/>
              <a:t>sobrelapables</a:t>
            </a:r>
            <a:endParaRPr lang="es-ES_tradnl" dirty="0"/>
          </a:p>
          <a:p>
            <a:r>
              <a:rPr lang="es-ES_tradnl" dirty="0"/>
              <a:t>El algoritmo encuentra el alineamiento óptimo dadas la matriz de sustitución y los costos de </a:t>
            </a:r>
            <a:r>
              <a:rPr lang="es-ES_tradnl" dirty="0" err="1"/>
              <a:t>gaps</a:t>
            </a:r>
            <a:r>
              <a:rPr lang="es-ES_tradnl" dirty="0"/>
              <a:t>.</a:t>
            </a:r>
          </a:p>
          <a:p>
            <a:r>
              <a:rPr lang="es-ES_tradnl" dirty="0"/>
              <a:t>Este algoritmo, con pequeñas modificaciones, se usa mucho en el análisis de secuencias.</a:t>
            </a:r>
          </a:p>
          <a:p>
            <a:endParaRPr lang="es-ES_tradnl" dirty="0"/>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61</a:t>
            </a:fld>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3"/>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Alineamientos: Programación dinámica</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62</a:t>
            </a:fld>
            <a:endParaRPr lang="es-ES_tradnl"/>
          </a:p>
        </p:txBody>
      </p:sp>
      <p:grpSp>
        <p:nvGrpSpPr>
          <p:cNvPr id="3" name="Group 33"/>
          <p:cNvGrpSpPr/>
          <p:nvPr/>
        </p:nvGrpSpPr>
        <p:grpSpPr>
          <a:xfrm>
            <a:off x="609600" y="5867400"/>
            <a:ext cx="4800600" cy="584776"/>
            <a:chOff x="838200" y="1735144"/>
            <a:chExt cx="4800600" cy="584776"/>
          </a:xfrm>
        </p:grpSpPr>
        <p:sp>
          <p:nvSpPr>
            <p:cNvPr id="23" name="TextBox 22"/>
            <p:cNvSpPr txBox="1"/>
            <p:nvPr/>
          </p:nvSpPr>
          <p:spPr>
            <a:xfrm>
              <a:off x="838200" y="1735144"/>
              <a:ext cx="1203174" cy="584776"/>
            </a:xfrm>
            <a:prstGeom prst="rect">
              <a:avLst/>
            </a:prstGeom>
            <a:noFill/>
          </p:spPr>
          <p:txBody>
            <a:bodyPr wrap="none" rtlCol="0">
              <a:spAutoFit/>
            </a:bodyPr>
            <a:lstStyle/>
            <a:p>
              <a:r>
                <a:rPr lang="es-ES_tradnl" sz="3200" dirty="0"/>
                <a:t>Local</a:t>
              </a:r>
            </a:p>
          </p:txBody>
        </p:sp>
        <p:sp>
          <p:nvSpPr>
            <p:cNvPr id="25" name="TextBox 24"/>
            <p:cNvSpPr txBox="1"/>
            <p:nvPr/>
          </p:nvSpPr>
          <p:spPr>
            <a:xfrm>
              <a:off x="2145273" y="1828800"/>
              <a:ext cx="3493527" cy="369332"/>
            </a:xfrm>
            <a:prstGeom prst="rect">
              <a:avLst/>
            </a:prstGeom>
            <a:noFill/>
          </p:spPr>
          <p:txBody>
            <a:bodyPr wrap="none" rtlCol="0">
              <a:spAutoFit/>
            </a:bodyPr>
            <a:lstStyle/>
            <a:p>
              <a:r>
                <a:rPr lang="es-ES_tradnl" dirty="0"/>
                <a:t>Algoritmo de Smith-Waterman</a:t>
              </a:r>
            </a:p>
          </p:txBody>
        </p:sp>
      </p:grpSp>
      <p:grpSp>
        <p:nvGrpSpPr>
          <p:cNvPr id="4" name="Group 34"/>
          <p:cNvGrpSpPr/>
          <p:nvPr/>
        </p:nvGrpSpPr>
        <p:grpSpPr>
          <a:xfrm>
            <a:off x="609600" y="5334000"/>
            <a:ext cx="5222992" cy="584776"/>
            <a:chOff x="1447800" y="2539424"/>
            <a:chExt cx="5222992" cy="584776"/>
          </a:xfrm>
        </p:grpSpPr>
        <p:sp>
          <p:nvSpPr>
            <p:cNvPr id="27" name="TextBox 26"/>
            <p:cNvSpPr txBox="1"/>
            <p:nvPr/>
          </p:nvSpPr>
          <p:spPr>
            <a:xfrm>
              <a:off x="2895600" y="2678668"/>
              <a:ext cx="3775192" cy="369332"/>
            </a:xfrm>
            <a:prstGeom prst="rect">
              <a:avLst/>
            </a:prstGeom>
            <a:noFill/>
          </p:spPr>
          <p:txBody>
            <a:bodyPr wrap="none" rtlCol="0">
              <a:spAutoFit/>
            </a:bodyPr>
            <a:lstStyle/>
            <a:p>
              <a:r>
                <a:rPr lang="es-ES_tradnl" dirty="0"/>
                <a:t>Algoritmo de </a:t>
              </a:r>
              <a:r>
                <a:rPr lang="en-US" dirty="0"/>
                <a:t>Needleman-</a:t>
              </a:r>
              <a:r>
                <a:rPr lang="en-US" dirty="0" err="1"/>
                <a:t>Wunsch</a:t>
              </a:r>
              <a:endParaRPr lang="en-US" dirty="0"/>
            </a:p>
          </p:txBody>
        </p:sp>
        <p:sp>
          <p:nvSpPr>
            <p:cNvPr id="31" name="TextBox 30"/>
            <p:cNvSpPr txBox="1"/>
            <p:nvPr/>
          </p:nvSpPr>
          <p:spPr>
            <a:xfrm>
              <a:off x="1447800" y="2539424"/>
              <a:ext cx="1423988" cy="584776"/>
            </a:xfrm>
            <a:prstGeom prst="rect">
              <a:avLst/>
            </a:prstGeom>
            <a:noFill/>
          </p:spPr>
          <p:txBody>
            <a:bodyPr wrap="none" rtlCol="0">
              <a:spAutoFit/>
            </a:bodyPr>
            <a:lstStyle/>
            <a:p>
              <a:r>
                <a:rPr lang="es-ES_tradnl" sz="3200" dirty="0"/>
                <a:t>Global</a:t>
              </a:r>
            </a:p>
          </p:txBody>
        </p:sp>
      </p:grpSp>
      <p:graphicFrame>
        <p:nvGraphicFramePr>
          <p:cNvPr id="36" name="Table 35"/>
          <p:cNvGraphicFramePr>
            <a:graphicFrameLocks noGrp="1"/>
          </p:cNvGraphicFramePr>
          <p:nvPr/>
        </p:nvGraphicFramePr>
        <p:xfrm>
          <a:off x="2708392" y="1898715"/>
          <a:ext cx="2701808" cy="2743200"/>
        </p:xfrm>
        <a:graphic>
          <a:graphicData uri="http://schemas.openxmlformats.org/drawingml/2006/table">
            <a:tbl>
              <a:tblPr firstRow="1" bandRow="1">
                <a:tableStyleId>{2D5ABB26-0587-4C30-8999-92F81FD0307C}</a:tableStyleId>
              </a:tblPr>
              <a:tblGrid>
                <a:gridCol w="337726">
                  <a:extLst>
                    <a:ext uri="{9D8B030D-6E8A-4147-A177-3AD203B41FA5}">
                      <a16:colId xmlns:a16="http://schemas.microsoft.com/office/drawing/2014/main" val="20000"/>
                    </a:ext>
                  </a:extLst>
                </a:gridCol>
                <a:gridCol w="337726">
                  <a:extLst>
                    <a:ext uri="{9D8B030D-6E8A-4147-A177-3AD203B41FA5}">
                      <a16:colId xmlns:a16="http://schemas.microsoft.com/office/drawing/2014/main" val="20001"/>
                    </a:ext>
                  </a:extLst>
                </a:gridCol>
                <a:gridCol w="337726">
                  <a:extLst>
                    <a:ext uri="{9D8B030D-6E8A-4147-A177-3AD203B41FA5}">
                      <a16:colId xmlns:a16="http://schemas.microsoft.com/office/drawing/2014/main" val="20002"/>
                    </a:ext>
                  </a:extLst>
                </a:gridCol>
                <a:gridCol w="337726">
                  <a:extLst>
                    <a:ext uri="{9D8B030D-6E8A-4147-A177-3AD203B41FA5}">
                      <a16:colId xmlns:a16="http://schemas.microsoft.com/office/drawing/2014/main" val="20003"/>
                    </a:ext>
                  </a:extLst>
                </a:gridCol>
                <a:gridCol w="337726">
                  <a:extLst>
                    <a:ext uri="{9D8B030D-6E8A-4147-A177-3AD203B41FA5}">
                      <a16:colId xmlns:a16="http://schemas.microsoft.com/office/drawing/2014/main" val="20004"/>
                    </a:ext>
                  </a:extLst>
                </a:gridCol>
                <a:gridCol w="337726">
                  <a:extLst>
                    <a:ext uri="{9D8B030D-6E8A-4147-A177-3AD203B41FA5}">
                      <a16:colId xmlns:a16="http://schemas.microsoft.com/office/drawing/2014/main" val="20005"/>
                    </a:ext>
                  </a:extLst>
                </a:gridCol>
                <a:gridCol w="337726">
                  <a:extLst>
                    <a:ext uri="{9D8B030D-6E8A-4147-A177-3AD203B41FA5}">
                      <a16:colId xmlns:a16="http://schemas.microsoft.com/office/drawing/2014/main" val="20006"/>
                    </a:ext>
                  </a:extLst>
                </a:gridCol>
                <a:gridCol w="337726">
                  <a:extLst>
                    <a:ext uri="{9D8B030D-6E8A-4147-A177-3AD203B41FA5}">
                      <a16:colId xmlns:a16="http://schemas.microsoft.com/office/drawing/2014/main" val="20007"/>
                    </a:ext>
                  </a:extLst>
                </a:gridCol>
              </a:tblGrid>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9229">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9229">
                <a:tc>
                  <a:txBody>
                    <a:bodyPr/>
                    <a:lstStyle/>
                    <a:p>
                      <a:r>
                        <a:rPr lang="es-ES_tradnl" sz="1200" dirty="0"/>
                        <a:t>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7" name="TextBox 36"/>
          <p:cNvSpPr txBox="1"/>
          <p:nvPr/>
        </p:nvSpPr>
        <p:spPr>
          <a:xfrm>
            <a:off x="838200" y="1143000"/>
            <a:ext cx="6613910" cy="584776"/>
          </a:xfrm>
          <a:prstGeom prst="rect">
            <a:avLst/>
          </a:prstGeom>
          <a:noFill/>
        </p:spPr>
        <p:txBody>
          <a:bodyPr wrap="none" rtlCol="0">
            <a:spAutoFit/>
          </a:bodyPr>
          <a:lstStyle/>
          <a:p>
            <a:r>
              <a:rPr lang="es-ES_tradnl" sz="3200" dirty="0"/>
              <a:t>Matriz de programación dinámica</a:t>
            </a:r>
          </a:p>
        </p:txBody>
      </p:sp>
      <p:sp>
        <p:nvSpPr>
          <p:cNvPr id="38" name="TextBox 37"/>
          <p:cNvSpPr txBox="1"/>
          <p:nvPr/>
        </p:nvSpPr>
        <p:spPr>
          <a:xfrm>
            <a:off x="457200" y="4835825"/>
            <a:ext cx="3938786" cy="492443"/>
          </a:xfrm>
          <a:prstGeom prst="rect">
            <a:avLst/>
          </a:prstGeom>
          <a:noFill/>
        </p:spPr>
        <p:txBody>
          <a:bodyPr wrap="none" rtlCol="0">
            <a:spAutoFit/>
          </a:bodyPr>
          <a:lstStyle/>
          <a:p>
            <a:r>
              <a:rPr lang="es-ES_tradnl" sz="2600" dirty="0"/>
              <a:t>¿Como llenar las celdas?</a:t>
            </a:r>
          </a:p>
        </p:txBody>
      </p:sp>
      <p:sp>
        <p:nvSpPr>
          <p:cNvPr id="40" name="TextBox 39"/>
          <p:cNvSpPr txBox="1"/>
          <p:nvPr/>
        </p:nvSpPr>
        <p:spPr>
          <a:xfrm>
            <a:off x="4724400" y="6324600"/>
            <a:ext cx="3886200" cy="523220"/>
          </a:xfrm>
          <a:prstGeom prst="rect">
            <a:avLst/>
          </a:prstGeom>
          <a:noFill/>
        </p:spPr>
        <p:txBody>
          <a:bodyPr wrap="square" rtlCol="0">
            <a:spAutoFit/>
          </a:bodyPr>
          <a:lstStyle/>
          <a:p>
            <a:pPr algn="just"/>
            <a:r>
              <a:rPr lang="en-US" sz="1400" dirty="0"/>
              <a:t>Eddy SA. 2004. </a:t>
            </a:r>
            <a:r>
              <a:rPr lang="en-US" sz="1400" b="1" dirty="0"/>
              <a:t>What is dynamic programming? </a:t>
            </a:r>
            <a:r>
              <a:rPr lang="en-US" sz="1400" i="1" dirty="0"/>
              <a:t>Nature Biotech. </a:t>
            </a:r>
            <a:r>
              <a:rPr lang="en-US" sz="1400" dirty="0"/>
              <a:t>22:909-10.</a:t>
            </a:r>
            <a:endParaRPr lang="en-US" sz="1400" b="1" dirty="0"/>
          </a:p>
        </p:txBody>
      </p:sp>
      <p:sp>
        <p:nvSpPr>
          <p:cNvPr id="41" name="TextBox 40"/>
          <p:cNvSpPr txBox="1"/>
          <p:nvPr/>
        </p:nvSpPr>
        <p:spPr>
          <a:xfrm>
            <a:off x="5832592" y="2261357"/>
            <a:ext cx="3003560" cy="1477328"/>
          </a:xfrm>
          <a:prstGeom prst="rect">
            <a:avLst/>
          </a:prstGeom>
          <a:noFill/>
        </p:spPr>
        <p:txBody>
          <a:bodyPr wrap="square" rtlCol="0">
            <a:spAutoFit/>
          </a:bodyPr>
          <a:lstStyle/>
          <a:p>
            <a:r>
              <a:rPr lang="es-ES_tradnl" dirty="0"/>
              <a:t>Obtener el alineamiento exacto dados la matriz de similitud y el costo de los </a:t>
            </a:r>
            <a:r>
              <a:rPr lang="es-ES_tradnl" dirty="0" err="1"/>
              <a:t>gaps</a:t>
            </a:r>
            <a:r>
              <a:rPr lang="es-ES_tradnl" dirty="0"/>
              <a:t>. Cambia la matriz </a:t>
            </a:r>
            <a:r>
              <a:rPr lang="es-ES_tradnl" dirty="0" err="1"/>
              <a:t>–</a:t>
            </a:r>
            <a:r>
              <a:rPr lang="es-ES_tradnl" dirty="0"/>
              <a:t> Cambia el alineamiento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Alineamientos: Programación dinámica</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63</a:t>
            </a:fld>
            <a:endParaRPr lang="es-ES_tradnl"/>
          </a:p>
        </p:txBody>
      </p:sp>
      <p:grpSp>
        <p:nvGrpSpPr>
          <p:cNvPr id="3" name="Group 34"/>
          <p:cNvGrpSpPr/>
          <p:nvPr/>
        </p:nvGrpSpPr>
        <p:grpSpPr>
          <a:xfrm>
            <a:off x="609600" y="1219200"/>
            <a:ext cx="5222992" cy="584776"/>
            <a:chOff x="1447800" y="2539424"/>
            <a:chExt cx="5222992" cy="584776"/>
          </a:xfrm>
        </p:grpSpPr>
        <p:sp>
          <p:nvSpPr>
            <p:cNvPr id="27" name="TextBox 26"/>
            <p:cNvSpPr txBox="1"/>
            <p:nvPr/>
          </p:nvSpPr>
          <p:spPr>
            <a:xfrm>
              <a:off x="2895600" y="2678668"/>
              <a:ext cx="3775192" cy="369332"/>
            </a:xfrm>
            <a:prstGeom prst="rect">
              <a:avLst/>
            </a:prstGeom>
            <a:noFill/>
          </p:spPr>
          <p:txBody>
            <a:bodyPr wrap="none" rtlCol="0">
              <a:spAutoFit/>
            </a:bodyPr>
            <a:lstStyle/>
            <a:p>
              <a:r>
                <a:rPr lang="es-ES_tradnl" dirty="0"/>
                <a:t>Algoritmo de </a:t>
              </a:r>
              <a:r>
                <a:rPr lang="en-US" dirty="0"/>
                <a:t>Needleman-</a:t>
              </a:r>
              <a:r>
                <a:rPr lang="en-US" dirty="0" err="1"/>
                <a:t>Wunsch</a:t>
              </a:r>
              <a:endParaRPr lang="en-US" dirty="0"/>
            </a:p>
          </p:txBody>
        </p:sp>
        <p:sp>
          <p:nvSpPr>
            <p:cNvPr id="31" name="TextBox 30"/>
            <p:cNvSpPr txBox="1"/>
            <p:nvPr/>
          </p:nvSpPr>
          <p:spPr>
            <a:xfrm>
              <a:off x="1447800" y="2539424"/>
              <a:ext cx="1423988" cy="584776"/>
            </a:xfrm>
            <a:prstGeom prst="rect">
              <a:avLst/>
            </a:prstGeom>
            <a:noFill/>
          </p:spPr>
          <p:txBody>
            <a:bodyPr wrap="none" rtlCol="0">
              <a:spAutoFit/>
            </a:bodyPr>
            <a:lstStyle/>
            <a:p>
              <a:r>
                <a:rPr lang="es-ES_tradnl" sz="3200" dirty="0"/>
                <a:t>Global</a:t>
              </a:r>
            </a:p>
          </p:txBody>
        </p:sp>
      </p:grpSp>
      <p:sp>
        <p:nvSpPr>
          <p:cNvPr id="15" name="TextBox 14"/>
          <p:cNvSpPr txBox="1"/>
          <p:nvPr/>
        </p:nvSpPr>
        <p:spPr>
          <a:xfrm>
            <a:off x="304800" y="4763531"/>
            <a:ext cx="5712697" cy="923330"/>
          </a:xfrm>
          <a:prstGeom prst="rect">
            <a:avLst/>
          </a:prstGeom>
          <a:noFill/>
        </p:spPr>
        <p:txBody>
          <a:bodyPr wrap="none" rtlCol="0">
            <a:spAutoFit/>
          </a:bodyPr>
          <a:lstStyle/>
          <a:p>
            <a:r>
              <a:rPr lang="es-ES_tradnl" dirty="0" err="1"/>
              <a:t>Gaps</a:t>
            </a:r>
            <a:r>
              <a:rPr lang="es-ES_tradnl" dirty="0"/>
              <a:t>: </a:t>
            </a:r>
            <a:r>
              <a:rPr lang="es-ES_tradnl" dirty="0" err="1"/>
              <a:t>λ</a:t>
            </a:r>
            <a:r>
              <a:rPr lang="es-ES_tradnl" dirty="0"/>
              <a:t>= -6</a:t>
            </a:r>
          </a:p>
          <a:p>
            <a:r>
              <a:rPr lang="es-ES_tradnl" dirty="0"/>
              <a:t>Matriz de </a:t>
            </a:r>
            <a:r>
              <a:rPr lang="es-ES_tradnl" dirty="0" err="1"/>
              <a:t>similaridad</a:t>
            </a:r>
            <a:r>
              <a:rPr lang="es-ES_tradnl" dirty="0"/>
              <a:t> (</a:t>
            </a:r>
            <a:r>
              <a:rPr lang="es-ES_tradnl" dirty="0" err="1"/>
              <a:t>σ</a:t>
            </a:r>
            <a:r>
              <a:rPr lang="es-ES_tradnl" dirty="0"/>
              <a:t>): Match=+5; </a:t>
            </a:r>
            <a:r>
              <a:rPr lang="es-ES_tradnl" dirty="0" err="1"/>
              <a:t>Mismatch</a:t>
            </a:r>
            <a:r>
              <a:rPr lang="es-ES_tradnl" dirty="0"/>
              <a:t>=-2</a:t>
            </a:r>
          </a:p>
          <a:p>
            <a:r>
              <a:rPr lang="es-ES_tradnl" dirty="0"/>
              <a:t>Inicializar (0,0)=0</a:t>
            </a:r>
          </a:p>
        </p:txBody>
      </p:sp>
      <p:graphicFrame>
        <p:nvGraphicFramePr>
          <p:cNvPr id="16" name="Object 15"/>
          <p:cNvGraphicFramePr>
            <a:graphicFrameLocks noChangeAspect="1"/>
          </p:cNvGraphicFramePr>
          <p:nvPr/>
        </p:nvGraphicFramePr>
        <p:xfrm>
          <a:off x="2420938" y="5715000"/>
          <a:ext cx="3206750" cy="990600"/>
        </p:xfrm>
        <a:graphic>
          <a:graphicData uri="http://schemas.openxmlformats.org/presentationml/2006/ole">
            <mc:AlternateContent xmlns:mc="http://schemas.openxmlformats.org/markup-compatibility/2006">
              <mc:Choice xmlns:v="urn:schemas-microsoft-com:vml" Requires="v">
                <p:oleObj name="Equation" r:id="rId3" imgW="2260600" imgH="698500" progId="Equation.3">
                  <p:embed/>
                </p:oleObj>
              </mc:Choice>
              <mc:Fallback>
                <p:oleObj name="Equation" r:id="rId3" imgW="2260600" imgH="698500" progId="Equation.3">
                  <p:embed/>
                  <p:pic>
                    <p:nvPicPr>
                      <p:cNvPr id="16"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938" y="5715000"/>
                        <a:ext cx="3206750" cy="9906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152400" y="6003818"/>
            <a:ext cx="2078664" cy="369332"/>
          </a:xfrm>
          <a:prstGeom prst="rect">
            <a:avLst/>
          </a:prstGeom>
          <a:noFill/>
        </p:spPr>
        <p:txBody>
          <a:bodyPr wrap="none" rtlCol="0">
            <a:spAutoFit/>
          </a:bodyPr>
          <a:lstStyle/>
          <a:p>
            <a:r>
              <a:rPr lang="es-ES_tradnl" dirty="0"/>
              <a:t>Llenado de celdas</a:t>
            </a:r>
          </a:p>
        </p:txBody>
      </p:sp>
      <p:sp>
        <p:nvSpPr>
          <p:cNvPr id="18" name="TextBox 17"/>
          <p:cNvSpPr txBox="1"/>
          <p:nvPr/>
        </p:nvSpPr>
        <p:spPr>
          <a:xfrm>
            <a:off x="4724400" y="6410980"/>
            <a:ext cx="3886200" cy="523220"/>
          </a:xfrm>
          <a:prstGeom prst="rect">
            <a:avLst/>
          </a:prstGeom>
          <a:noFill/>
        </p:spPr>
        <p:txBody>
          <a:bodyPr wrap="square" rtlCol="0">
            <a:spAutoFit/>
          </a:bodyPr>
          <a:lstStyle/>
          <a:p>
            <a:pPr algn="just"/>
            <a:r>
              <a:rPr lang="en-US" sz="1400" dirty="0"/>
              <a:t>Eddy SA. 2004. </a:t>
            </a:r>
            <a:r>
              <a:rPr lang="en-US" sz="1400" b="1" dirty="0"/>
              <a:t>What is dynamic programming? </a:t>
            </a:r>
            <a:r>
              <a:rPr lang="en-US" sz="1400" i="1" dirty="0"/>
              <a:t>Nature Biotech. </a:t>
            </a:r>
            <a:r>
              <a:rPr lang="en-US" sz="1400" dirty="0"/>
              <a:t>22:909-10.</a:t>
            </a:r>
            <a:endParaRPr lang="en-US" sz="1400" b="1" dirty="0"/>
          </a:p>
        </p:txBody>
      </p:sp>
      <p:graphicFrame>
        <p:nvGraphicFramePr>
          <p:cNvPr id="19" name="Table 18"/>
          <p:cNvGraphicFramePr>
            <a:graphicFrameLocks noGrp="1"/>
          </p:cNvGraphicFramePr>
          <p:nvPr/>
        </p:nvGraphicFramePr>
        <p:xfrm>
          <a:off x="2708392" y="1898715"/>
          <a:ext cx="2701808" cy="2743200"/>
        </p:xfrm>
        <a:graphic>
          <a:graphicData uri="http://schemas.openxmlformats.org/drawingml/2006/table">
            <a:tbl>
              <a:tblPr firstRow="1" bandRow="1">
                <a:tableStyleId>{2D5ABB26-0587-4C30-8999-92F81FD0307C}</a:tableStyleId>
              </a:tblPr>
              <a:tblGrid>
                <a:gridCol w="337726">
                  <a:extLst>
                    <a:ext uri="{9D8B030D-6E8A-4147-A177-3AD203B41FA5}">
                      <a16:colId xmlns:a16="http://schemas.microsoft.com/office/drawing/2014/main" val="20000"/>
                    </a:ext>
                  </a:extLst>
                </a:gridCol>
                <a:gridCol w="337726">
                  <a:extLst>
                    <a:ext uri="{9D8B030D-6E8A-4147-A177-3AD203B41FA5}">
                      <a16:colId xmlns:a16="http://schemas.microsoft.com/office/drawing/2014/main" val="20001"/>
                    </a:ext>
                  </a:extLst>
                </a:gridCol>
                <a:gridCol w="337726">
                  <a:extLst>
                    <a:ext uri="{9D8B030D-6E8A-4147-A177-3AD203B41FA5}">
                      <a16:colId xmlns:a16="http://schemas.microsoft.com/office/drawing/2014/main" val="20002"/>
                    </a:ext>
                  </a:extLst>
                </a:gridCol>
                <a:gridCol w="337726">
                  <a:extLst>
                    <a:ext uri="{9D8B030D-6E8A-4147-A177-3AD203B41FA5}">
                      <a16:colId xmlns:a16="http://schemas.microsoft.com/office/drawing/2014/main" val="20003"/>
                    </a:ext>
                  </a:extLst>
                </a:gridCol>
                <a:gridCol w="337726">
                  <a:extLst>
                    <a:ext uri="{9D8B030D-6E8A-4147-A177-3AD203B41FA5}">
                      <a16:colId xmlns:a16="http://schemas.microsoft.com/office/drawing/2014/main" val="20004"/>
                    </a:ext>
                  </a:extLst>
                </a:gridCol>
                <a:gridCol w="337726">
                  <a:extLst>
                    <a:ext uri="{9D8B030D-6E8A-4147-A177-3AD203B41FA5}">
                      <a16:colId xmlns:a16="http://schemas.microsoft.com/office/drawing/2014/main" val="20005"/>
                    </a:ext>
                  </a:extLst>
                </a:gridCol>
                <a:gridCol w="337726">
                  <a:extLst>
                    <a:ext uri="{9D8B030D-6E8A-4147-A177-3AD203B41FA5}">
                      <a16:colId xmlns:a16="http://schemas.microsoft.com/office/drawing/2014/main" val="20006"/>
                    </a:ext>
                  </a:extLst>
                </a:gridCol>
                <a:gridCol w="337726">
                  <a:extLst>
                    <a:ext uri="{9D8B030D-6E8A-4147-A177-3AD203B41FA5}">
                      <a16:colId xmlns:a16="http://schemas.microsoft.com/office/drawing/2014/main" val="20007"/>
                    </a:ext>
                  </a:extLst>
                </a:gridCol>
              </a:tblGrid>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9229">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9229">
                <a:tc>
                  <a:txBody>
                    <a:bodyPr/>
                    <a:lstStyle/>
                    <a:p>
                      <a:r>
                        <a:rPr lang="es-ES_tradnl" sz="1200" dirty="0"/>
                        <a:t>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20" name="Table 19"/>
          <p:cNvGraphicFramePr>
            <a:graphicFrameLocks noGrp="1"/>
          </p:cNvGraphicFramePr>
          <p:nvPr/>
        </p:nvGraphicFramePr>
        <p:xfrm>
          <a:off x="2708392" y="1905000"/>
          <a:ext cx="2701808" cy="2743200"/>
        </p:xfrm>
        <a:graphic>
          <a:graphicData uri="http://schemas.openxmlformats.org/drawingml/2006/table">
            <a:tbl>
              <a:tblPr firstRow="1" bandRow="1">
                <a:tableStyleId>{2D5ABB26-0587-4C30-8999-92F81FD0307C}</a:tableStyleId>
              </a:tblPr>
              <a:tblGrid>
                <a:gridCol w="337726">
                  <a:extLst>
                    <a:ext uri="{9D8B030D-6E8A-4147-A177-3AD203B41FA5}">
                      <a16:colId xmlns:a16="http://schemas.microsoft.com/office/drawing/2014/main" val="20000"/>
                    </a:ext>
                  </a:extLst>
                </a:gridCol>
                <a:gridCol w="337726">
                  <a:extLst>
                    <a:ext uri="{9D8B030D-6E8A-4147-A177-3AD203B41FA5}">
                      <a16:colId xmlns:a16="http://schemas.microsoft.com/office/drawing/2014/main" val="20001"/>
                    </a:ext>
                  </a:extLst>
                </a:gridCol>
                <a:gridCol w="337726">
                  <a:extLst>
                    <a:ext uri="{9D8B030D-6E8A-4147-A177-3AD203B41FA5}">
                      <a16:colId xmlns:a16="http://schemas.microsoft.com/office/drawing/2014/main" val="20002"/>
                    </a:ext>
                  </a:extLst>
                </a:gridCol>
                <a:gridCol w="337726">
                  <a:extLst>
                    <a:ext uri="{9D8B030D-6E8A-4147-A177-3AD203B41FA5}">
                      <a16:colId xmlns:a16="http://schemas.microsoft.com/office/drawing/2014/main" val="20003"/>
                    </a:ext>
                  </a:extLst>
                </a:gridCol>
                <a:gridCol w="337726">
                  <a:extLst>
                    <a:ext uri="{9D8B030D-6E8A-4147-A177-3AD203B41FA5}">
                      <a16:colId xmlns:a16="http://schemas.microsoft.com/office/drawing/2014/main" val="20004"/>
                    </a:ext>
                  </a:extLst>
                </a:gridCol>
                <a:gridCol w="337726">
                  <a:extLst>
                    <a:ext uri="{9D8B030D-6E8A-4147-A177-3AD203B41FA5}">
                      <a16:colId xmlns:a16="http://schemas.microsoft.com/office/drawing/2014/main" val="20005"/>
                    </a:ext>
                  </a:extLst>
                </a:gridCol>
                <a:gridCol w="337726">
                  <a:extLst>
                    <a:ext uri="{9D8B030D-6E8A-4147-A177-3AD203B41FA5}">
                      <a16:colId xmlns:a16="http://schemas.microsoft.com/office/drawing/2014/main" val="20006"/>
                    </a:ext>
                  </a:extLst>
                </a:gridCol>
                <a:gridCol w="337726">
                  <a:extLst>
                    <a:ext uri="{9D8B030D-6E8A-4147-A177-3AD203B41FA5}">
                      <a16:colId xmlns:a16="http://schemas.microsoft.com/office/drawing/2014/main" val="20007"/>
                    </a:ext>
                  </a:extLst>
                </a:gridCol>
              </a:tblGrid>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1" name="TextBox 20"/>
          <p:cNvSpPr txBox="1"/>
          <p:nvPr/>
        </p:nvSpPr>
        <p:spPr>
          <a:xfrm>
            <a:off x="2033588" y="2279715"/>
            <a:ext cx="337172" cy="369332"/>
          </a:xfrm>
          <a:prstGeom prst="rect">
            <a:avLst/>
          </a:prstGeom>
          <a:noFill/>
        </p:spPr>
        <p:txBody>
          <a:bodyPr wrap="none" rtlCol="0">
            <a:spAutoFit/>
          </a:bodyPr>
          <a:lstStyle/>
          <a:p>
            <a:r>
              <a:rPr lang="es-ES_tradnl" i="1" dirty="0" err="1"/>
              <a:t>i</a:t>
            </a:r>
            <a:endParaRPr lang="es-ES_tradnl" i="1" dirty="0"/>
          </a:p>
        </p:txBody>
      </p:sp>
      <p:cxnSp>
        <p:nvCxnSpPr>
          <p:cNvPr id="24" name="Straight Arrow Connector 23"/>
          <p:cNvCxnSpPr/>
          <p:nvPr/>
        </p:nvCxnSpPr>
        <p:spPr>
          <a:xfrm rot="5400000">
            <a:off x="1498188" y="3381923"/>
            <a:ext cx="1465753"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017497" y="1905000"/>
            <a:ext cx="1501941" cy="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647218" y="1727776"/>
            <a:ext cx="333002" cy="369332"/>
          </a:xfrm>
          <a:prstGeom prst="rect">
            <a:avLst/>
          </a:prstGeom>
          <a:noFill/>
        </p:spPr>
        <p:txBody>
          <a:bodyPr wrap="none" rtlCol="0">
            <a:spAutoFit/>
          </a:bodyPr>
          <a:lstStyle/>
          <a:p>
            <a:r>
              <a:rPr lang="es-ES_tradnl" i="1" dirty="0" err="1"/>
              <a:t>j</a:t>
            </a:r>
            <a:endParaRPr lang="es-ES_tradnl" i="1" dirty="0"/>
          </a:p>
        </p:txBody>
      </p:sp>
      <p:sp>
        <p:nvSpPr>
          <p:cNvPr id="30" name="TextBox 29"/>
          <p:cNvSpPr txBox="1"/>
          <p:nvPr/>
        </p:nvSpPr>
        <p:spPr>
          <a:xfrm>
            <a:off x="6167761" y="5819152"/>
            <a:ext cx="1514319" cy="369332"/>
          </a:xfrm>
          <a:prstGeom prst="rect">
            <a:avLst/>
          </a:prstGeom>
          <a:noFill/>
        </p:spPr>
        <p:txBody>
          <a:bodyPr wrap="none" rtlCol="0">
            <a:spAutoFit/>
          </a:bodyPr>
          <a:lstStyle/>
          <a:p>
            <a:r>
              <a:rPr lang="es-ES_tradnl" b="1" dirty="0" err="1"/>
              <a:t>Traceback</a:t>
            </a:r>
            <a:r>
              <a:rPr lang="es-ES_tradnl" b="1" dirty="0"/>
              <a:t>!</a:t>
            </a:r>
          </a:p>
        </p:txBody>
      </p:sp>
      <p:sp>
        <p:nvSpPr>
          <p:cNvPr id="22" name="TextBox 21"/>
          <p:cNvSpPr txBox="1"/>
          <p:nvPr/>
        </p:nvSpPr>
        <p:spPr>
          <a:xfrm>
            <a:off x="6324600" y="5029200"/>
            <a:ext cx="1285403" cy="369332"/>
          </a:xfrm>
          <a:prstGeom prst="rect">
            <a:avLst/>
          </a:prstGeom>
          <a:noFill/>
        </p:spPr>
        <p:txBody>
          <a:bodyPr wrap="none" rtlCol="0">
            <a:spAutoFit/>
          </a:bodyPr>
          <a:lstStyle/>
          <a:p>
            <a:r>
              <a:rPr lang="es-ES_tradnl" dirty="0" err="1">
                <a:latin typeface="Symbol" charset="2"/>
                <a:cs typeface="Symbol" charset="2"/>
              </a:rPr>
              <a:t>g</a:t>
            </a:r>
            <a:r>
              <a:rPr lang="es-ES_tradnl" dirty="0"/>
              <a:t>=</a:t>
            </a:r>
            <a:r>
              <a:rPr lang="es-ES_tradnl" dirty="0" err="1"/>
              <a:t>gaps</a:t>
            </a:r>
            <a:r>
              <a:rPr lang="es-ES_tradnl" dirty="0"/>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7" grpId="0"/>
      <p:bldP spid="30" grpId="0"/>
      <p:bldP spid="2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rot="5400000">
            <a:off x="8022336" y="1081851"/>
            <a:ext cx="2011680" cy="384048"/>
          </a:xfrm>
          <a:prstGeom prst="rect">
            <a:avLst/>
          </a:prstGeom>
        </p:spPr>
        <p:txBody>
          <a:bodyPr/>
          <a:lstStyle/>
          <a:p>
            <a:r>
              <a:rPr lang="es-ES_tradnl"/>
              <a:t>Septiembre 21 de 2009</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64</a:t>
            </a:fld>
            <a:endParaRPr lang="es-ES_tradnl"/>
          </a:p>
        </p:txBody>
      </p:sp>
      <p:sp>
        <p:nvSpPr>
          <p:cNvPr id="6" name="Footer Placeholder 5"/>
          <p:cNvSpPr>
            <a:spLocks noGrp="1"/>
          </p:cNvSpPr>
          <p:nvPr>
            <p:ph type="ftr" sz="quarter" idx="4294967295"/>
          </p:nvPr>
        </p:nvSpPr>
        <p:spPr>
          <a:xfrm rot="5400000">
            <a:off x="7666477" y="3489595"/>
            <a:ext cx="2709280" cy="369930"/>
          </a:xfrm>
          <a:prstGeom prst="rect">
            <a:avLst/>
          </a:prstGeom>
        </p:spPr>
        <p:txBody>
          <a:bodyPr/>
          <a:lstStyle/>
          <a:p>
            <a:r>
              <a:rPr lang="es-ES_tradnl"/>
              <a:t>Diego M. Riaño Pachón - MPIMP</a:t>
            </a:r>
          </a:p>
        </p:txBody>
      </p:sp>
      <p:sp>
        <p:nvSpPr>
          <p:cNvPr id="22" name="Title 21"/>
          <p:cNvSpPr>
            <a:spLocks noGrp="1"/>
          </p:cNvSpPr>
          <p:nvPr>
            <p:ph type="title"/>
          </p:nvPr>
        </p:nvSpPr>
        <p:spPr/>
        <p:txBody>
          <a:bodyPr/>
          <a:lstStyle/>
          <a:p>
            <a:r>
              <a:rPr lang="es-ES_tradnl" dirty="0"/>
              <a:t>`</a:t>
            </a:r>
          </a:p>
        </p:txBody>
      </p:sp>
      <p:sp>
        <p:nvSpPr>
          <p:cNvPr id="23" name="Rectangle 22"/>
          <p:cNvSpPr/>
          <p:nvPr/>
        </p:nvSpPr>
        <p:spPr>
          <a:xfrm>
            <a:off x="0" y="0"/>
            <a:ext cx="92202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aphicFrame>
        <p:nvGraphicFramePr>
          <p:cNvPr id="28" name="Table 27"/>
          <p:cNvGraphicFramePr>
            <a:graphicFrameLocks noGrp="1"/>
          </p:cNvGraphicFramePr>
          <p:nvPr/>
        </p:nvGraphicFramePr>
        <p:xfrm>
          <a:off x="914400" y="545592"/>
          <a:ext cx="7010400" cy="5715000"/>
        </p:xfrm>
        <a:graphic>
          <a:graphicData uri="http://schemas.openxmlformats.org/drawingml/2006/table">
            <a:tbl>
              <a:tblPr firstRow="1" bandRow="1">
                <a:tableStyleId>{2D5ABB26-0587-4C30-8999-92F81FD0307C}</a:tableStyleId>
              </a:tblPr>
              <a:tblGrid>
                <a:gridCol w="87630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gridCol w="876300">
                  <a:extLst>
                    <a:ext uri="{9D8B030D-6E8A-4147-A177-3AD203B41FA5}">
                      <a16:colId xmlns:a16="http://schemas.microsoft.com/office/drawing/2014/main" val="20002"/>
                    </a:ext>
                  </a:extLst>
                </a:gridCol>
                <a:gridCol w="876300">
                  <a:extLst>
                    <a:ext uri="{9D8B030D-6E8A-4147-A177-3AD203B41FA5}">
                      <a16:colId xmlns:a16="http://schemas.microsoft.com/office/drawing/2014/main" val="20003"/>
                    </a:ext>
                  </a:extLst>
                </a:gridCol>
                <a:gridCol w="876300">
                  <a:extLst>
                    <a:ext uri="{9D8B030D-6E8A-4147-A177-3AD203B41FA5}">
                      <a16:colId xmlns:a16="http://schemas.microsoft.com/office/drawing/2014/main" val="20004"/>
                    </a:ext>
                  </a:extLst>
                </a:gridCol>
                <a:gridCol w="876300">
                  <a:extLst>
                    <a:ext uri="{9D8B030D-6E8A-4147-A177-3AD203B41FA5}">
                      <a16:colId xmlns:a16="http://schemas.microsoft.com/office/drawing/2014/main" val="20005"/>
                    </a:ext>
                  </a:extLst>
                </a:gridCol>
                <a:gridCol w="876300">
                  <a:extLst>
                    <a:ext uri="{9D8B030D-6E8A-4147-A177-3AD203B41FA5}">
                      <a16:colId xmlns:a16="http://schemas.microsoft.com/office/drawing/2014/main" val="20006"/>
                    </a:ext>
                  </a:extLst>
                </a:gridCol>
                <a:gridCol w="876300">
                  <a:extLst>
                    <a:ext uri="{9D8B030D-6E8A-4147-A177-3AD203B41FA5}">
                      <a16:colId xmlns:a16="http://schemas.microsoft.com/office/drawing/2014/main" val="20007"/>
                    </a:ext>
                  </a:extLst>
                </a:gridCol>
              </a:tblGrid>
              <a:tr h="571500">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0"/>
                  </a:ext>
                </a:extLst>
              </a:tr>
              <a:tr h="571500">
                <a:tc>
                  <a:txBody>
                    <a:bodyPr/>
                    <a:lstStyle/>
                    <a:p>
                      <a:pPr algn="ctr"/>
                      <a:r>
                        <a:rPr lang="es-ES_tradnl" sz="2900" dirty="0">
                          <a:solidFill>
                            <a:srgbClr val="FFFFFF"/>
                          </a:solidFill>
                        </a:rPr>
                        <a: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-6</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-12</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1"/>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-6</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+5</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2"/>
                  </a:ext>
                </a:extLst>
              </a:tr>
              <a:tr h="571500">
                <a:tc>
                  <a:txBody>
                    <a:bodyPr/>
                    <a:lstStyle/>
                    <a:p>
                      <a:pPr algn="ctr"/>
                      <a:r>
                        <a:rPr lang="es-ES_tradnl" sz="2900" dirty="0">
                          <a:solidFill>
                            <a:srgbClr val="FFFFFF"/>
                          </a:solidFill>
                        </a:rPr>
                        <a:t>G</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-12</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3"/>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4"/>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5"/>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6"/>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7"/>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8"/>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cxnSp>
        <p:nvCxnSpPr>
          <p:cNvPr id="9" name="Straight Arrow Connector 8"/>
          <p:cNvCxnSpPr/>
          <p:nvPr/>
        </p:nvCxnSpPr>
        <p:spPr>
          <a:xfrm rot="10800000">
            <a:off x="2438400" y="1417638"/>
            <a:ext cx="457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a:off x="3429000" y="1416844"/>
            <a:ext cx="381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flipH="1" flipV="1">
            <a:off x="1585914" y="1738314"/>
            <a:ext cx="63817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flipH="1" flipV="1">
            <a:off x="1661319" y="2347119"/>
            <a:ext cx="63817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0800000">
            <a:off x="2438400" y="1601788"/>
            <a:ext cx="457200" cy="4270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Alineamientos: Programación dinámica</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65</a:t>
            </a:fld>
            <a:endParaRPr lang="es-ES_tradnl"/>
          </a:p>
        </p:txBody>
      </p:sp>
      <p:grpSp>
        <p:nvGrpSpPr>
          <p:cNvPr id="3" name="Group 34"/>
          <p:cNvGrpSpPr/>
          <p:nvPr/>
        </p:nvGrpSpPr>
        <p:grpSpPr>
          <a:xfrm>
            <a:off x="609600" y="1219200"/>
            <a:ext cx="4941327" cy="584776"/>
            <a:chOff x="1447800" y="2539424"/>
            <a:chExt cx="4941327" cy="584776"/>
          </a:xfrm>
        </p:grpSpPr>
        <p:sp>
          <p:nvSpPr>
            <p:cNvPr id="27" name="TextBox 26"/>
            <p:cNvSpPr txBox="1"/>
            <p:nvPr/>
          </p:nvSpPr>
          <p:spPr>
            <a:xfrm>
              <a:off x="2895600" y="2678668"/>
              <a:ext cx="3493527" cy="369332"/>
            </a:xfrm>
            <a:prstGeom prst="rect">
              <a:avLst/>
            </a:prstGeom>
            <a:noFill/>
          </p:spPr>
          <p:txBody>
            <a:bodyPr wrap="none" rtlCol="0">
              <a:spAutoFit/>
            </a:bodyPr>
            <a:lstStyle/>
            <a:p>
              <a:r>
                <a:rPr lang="es-ES_tradnl" dirty="0"/>
                <a:t>Algoritmo de </a:t>
              </a:r>
              <a:r>
                <a:rPr lang="en-US" dirty="0"/>
                <a:t>Smith-Waterman</a:t>
              </a:r>
            </a:p>
          </p:txBody>
        </p:sp>
        <p:sp>
          <p:nvSpPr>
            <p:cNvPr id="31" name="TextBox 30"/>
            <p:cNvSpPr txBox="1"/>
            <p:nvPr/>
          </p:nvSpPr>
          <p:spPr>
            <a:xfrm>
              <a:off x="1447800" y="2539424"/>
              <a:ext cx="1203174" cy="584776"/>
            </a:xfrm>
            <a:prstGeom prst="rect">
              <a:avLst/>
            </a:prstGeom>
            <a:noFill/>
          </p:spPr>
          <p:txBody>
            <a:bodyPr wrap="none" rtlCol="0">
              <a:spAutoFit/>
            </a:bodyPr>
            <a:lstStyle/>
            <a:p>
              <a:r>
                <a:rPr lang="es-ES_tradnl" sz="3200" dirty="0"/>
                <a:t>Local</a:t>
              </a:r>
            </a:p>
          </p:txBody>
        </p:sp>
      </p:grpSp>
      <p:sp>
        <p:nvSpPr>
          <p:cNvPr id="15" name="TextBox 14"/>
          <p:cNvSpPr txBox="1"/>
          <p:nvPr/>
        </p:nvSpPr>
        <p:spPr>
          <a:xfrm>
            <a:off x="304800" y="4763531"/>
            <a:ext cx="5712697" cy="923330"/>
          </a:xfrm>
          <a:prstGeom prst="rect">
            <a:avLst/>
          </a:prstGeom>
          <a:noFill/>
        </p:spPr>
        <p:txBody>
          <a:bodyPr wrap="none" rtlCol="0">
            <a:spAutoFit/>
          </a:bodyPr>
          <a:lstStyle/>
          <a:p>
            <a:r>
              <a:rPr lang="es-ES_tradnl" dirty="0" err="1"/>
              <a:t>Gaps</a:t>
            </a:r>
            <a:r>
              <a:rPr lang="es-ES_tradnl" dirty="0"/>
              <a:t>: </a:t>
            </a:r>
            <a:r>
              <a:rPr lang="es-ES_tradnl" dirty="0" err="1"/>
              <a:t>λ</a:t>
            </a:r>
            <a:r>
              <a:rPr lang="es-ES_tradnl" dirty="0"/>
              <a:t>= -6</a:t>
            </a:r>
          </a:p>
          <a:p>
            <a:r>
              <a:rPr lang="es-ES_tradnl" dirty="0"/>
              <a:t>Matriz de </a:t>
            </a:r>
            <a:r>
              <a:rPr lang="es-ES_tradnl" dirty="0" err="1"/>
              <a:t>similaridad</a:t>
            </a:r>
            <a:r>
              <a:rPr lang="es-ES_tradnl" dirty="0"/>
              <a:t> (</a:t>
            </a:r>
            <a:r>
              <a:rPr lang="es-ES_tradnl" dirty="0" err="1"/>
              <a:t>σ</a:t>
            </a:r>
            <a:r>
              <a:rPr lang="es-ES_tradnl" dirty="0"/>
              <a:t>): Match=+5; </a:t>
            </a:r>
            <a:r>
              <a:rPr lang="es-ES_tradnl" dirty="0" err="1"/>
              <a:t>Mismatch</a:t>
            </a:r>
            <a:r>
              <a:rPr lang="es-ES_tradnl" dirty="0"/>
              <a:t>=-2</a:t>
            </a:r>
          </a:p>
          <a:p>
            <a:r>
              <a:rPr lang="es-ES_tradnl" dirty="0"/>
              <a:t>Inicializar (0,0)=0</a:t>
            </a:r>
          </a:p>
        </p:txBody>
      </p:sp>
      <p:graphicFrame>
        <p:nvGraphicFramePr>
          <p:cNvPr id="16" name="Object 15"/>
          <p:cNvGraphicFramePr>
            <a:graphicFrameLocks noChangeAspect="1"/>
          </p:cNvGraphicFramePr>
          <p:nvPr/>
        </p:nvGraphicFramePr>
        <p:xfrm>
          <a:off x="2420938" y="5467350"/>
          <a:ext cx="3208337" cy="1314450"/>
        </p:xfrm>
        <a:graphic>
          <a:graphicData uri="http://schemas.openxmlformats.org/presentationml/2006/ole">
            <mc:AlternateContent xmlns:mc="http://schemas.openxmlformats.org/markup-compatibility/2006">
              <mc:Choice xmlns:v="urn:schemas-microsoft-com:vml" Requires="v">
                <p:oleObj name="Equation" r:id="rId3" imgW="2260600" imgH="927100" progId="Equation.3">
                  <p:embed/>
                </p:oleObj>
              </mc:Choice>
              <mc:Fallback>
                <p:oleObj name="Equation" r:id="rId3" imgW="2260600" imgH="927100" progId="Equation.3">
                  <p:embed/>
                  <p:pic>
                    <p:nvPicPr>
                      <p:cNvPr id="16"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938" y="5467350"/>
                        <a:ext cx="3208337" cy="13144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152400" y="6003818"/>
            <a:ext cx="2078664" cy="369332"/>
          </a:xfrm>
          <a:prstGeom prst="rect">
            <a:avLst/>
          </a:prstGeom>
          <a:noFill/>
        </p:spPr>
        <p:txBody>
          <a:bodyPr wrap="none" rtlCol="0">
            <a:spAutoFit/>
          </a:bodyPr>
          <a:lstStyle/>
          <a:p>
            <a:r>
              <a:rPr lang="es-ES_tradnl" dirty="0"/>
              <a:t>Llenado de celdas</a:t>
            </a:r>
          </a:p>
        </p:txBody>
      </p:sp>
      <p:graphicFrame>
        <p:nvGraphicFramePr>
          <p:cNvPr id="19" name="Table 18"/>
          <p:cNvGraphicFramePr>
            <a:graphicFrameLocks noGrp="1"/>
          </p:cNvGraphicFramePr>
          <p:nvPr/>
        </p:nvGraphicFramePr>
        <p:xfrm>
          <a:off x="2708392" y="1898715"/>
          <a:ext cx="2701808" cy="2743200"/>
        </p:xfrm>
        <a:graphic>
          <a:graphicData uri="http://schemas.openxmlformats.org/drawingml/2006/table">
            <a:tbl>
              <a:tblPr firstRow="1" bandRow="1">
                <a:tableStyleId>{2D5ABB26-0587-4C30-8999-92F81FD0307C}</a:tableStyleId>
              </a:tblPr>
              <a:tblGrid>
                <a:gridCol w="337726">
                  <a:extLst>
                    <a:ext uri="{9D8B030D-6E8A-4147-A177-3AD203B41FA5}">
                      <a16:colId xmlns:a16="http://schemas.microsoft.com/office/drawing/2014/main" val="20000"/>
                    </a:ext>
                  </a:extLst>
                </a:gridCol>
                <a:gridCol w="337726">
                  <a:extLst>
                    <a:ext uri="{9D8B030D-6E8A-4147-A177-3AD203B41FA5}">
                      <a16:colId xmlns:a16="http://schemas.microsoft.com/office/drawing/2014/main" val="20001"/>
                    </a:ext>
                  </a:extLst>
                </a:gridCol>
                <a:gridCol w="337726">
                  <a:extLst>
                    <a:ext uri="{9D8B030D-6E8A-4147-A177-3AD203B41FA5}">
                      <a16:colId xmlns:a16="http://schemas.microsoft.com/office/drawing/2014/main" val="20002"/>
                    </a:ext>
                  </a:extLst>
                </a:gridCol>
                <a:gridCol w="337726">
                  <a:extLst>
                    <a:ext uri="{9D8B030D-6E8A-4147-A177-3AD203B41FA5}">
                      <a16:colId xmlns:a16="http://schemas.microsoft.com/office/drawing/2014/main" val="20003"/>
                    </a:ext>
                  </a:extLst>
                </a:gridCol>
                <a:gridCol w="337726">
                  <a:extLst>
                    <a:ext uri="{9D8B030D-6E8A-4147-A177-3AD203B41FA5}">
                      <a16:colId xmlns:a16="http://schemas.microsoft.com/office/drawing/2014/main" val="20004"/>
                    </a:ext>
                  </a:extLst>
                </a:gridCol>
                <a:gridCol w="337726">
                  <a:extLst>
                    <a:ext uri="{9D8B030D-6E8A-4147-A177-3AD203B41FA5}">
                      <a16:colId xmlns:a16="http://schemas.microsoft.com/office/drawing/2014/main" val="20005"/>
                    </a:ext>
                  </a:extLst>
                </a:gridCol>
                <a:gridCol w="337726">
                  <a:extLst>
                    <a:ext uri="{9D8B030D-6E8A-4147-A177-3AD203B41FA5}">
                      <a16:colId xmlns:a16="http://schemas.microsoft.com/office/drawing/2014/main" val="20006"/>
                    </a:ext>
                  </a:extLst>
                </a:gridCol>
                <a:gridCol w="337726">
                  <a:extLst>
                    <a:ext uri="{9D8B030D-6E8A-4147-A177-3AD203B41FA5}">
                      <a16:colId xmlns:a16="http://schemas.microsoft.com/office/drawing/2014/main" val="20007"/>
                    </a:ext>
                  </a:extLst>
                </a:gridCol>
              </a:tblGrid>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9229">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9229">
                <a:tc>
                  <a:txBody>
                    <a:bodyPr/>
                    <a:lstStyle/>
                    <a:p>
                      <a:r>
                        <a:rPr lang="es-ES_tradnl" sz="1200" dirty="0"/>
                        <a:t>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20" name="Table 19"/>
          <p:cNvGraphicFramePr>
            <a:graphicFrameLocks noGrp="1"/>
          </p:cNvGraphicFramePr>
          <p:nvPr/>
        </p:nvGraphicFramePr>
        <p:xfrm>
          <a:off x="2708392" y="1905000"/>
          <a:ext cx="2701808" cy="2743200"/>
        </p:xfrm>
        <a:graphic>
          <a:graphicData uri="http://schemas.openxmlformats.org/drawingml/2006/table">
            <a:tbl>
              <a:tblPr firstRow="1" bandRow="1">
                <a:tableStyleId>{2D5ABB26-0587-4C30-8999-92F81FD0307C}</a:tableStyleId>
              </a:tblPr>
              <a:tblGrid>
                <a:gridCol w="337726">
                  <a:extLst>
                    <a:ext uri="{9D8B030D-6E8A-4147-A177-3AD203B41FA5}">
                      <a16:colId xmlns:a16="http://schemas.microsoft.com/office/drawing/2014/main" val="20000"/>
                    </a:ext>
                  </a:extLst>
                </a:gridCol>
                <a:gridCol w="337726">
                  <a:extLst>
                    <a:ext uri="{9D8B030D-6E8A-4147-A177-3AD203B41FA5}">
                      <a16:colId xmlns:a16="http://schemas.microsoft.com/office/drawing/2014/main" val="20001"/>
                    </a:ext>
                  </a:extLst>
                </a:gridCol>
                <a:gridCol w="337726">
                  <a:extLst>
                    <a:ext uri="{9D8B030D-6E8A-4147-A177-3AD203B41FA5}">
                      <a16:colId xmlns:a16="http://schemas.microsoft.com/office/drawing/2014/main" val="20002"/>
                    </a:ext>
                  </a:extLst>
                </a:gridCol>
                <a:gridCol w="337726">
                  <a:extLst>
                    <a:ext uri="{9D8B030D-6E8A-4147-A177-3AD203B41FA5}">
                      <a16:colId xmlns:a16="http://schemas.microsoft.com/office/drawing/2014/main" val="20003"/>
                    </a:ext>
                  </a:extLst>
                </a:gridCol>
                <a:gridCol w="337726">
                  <a:extLst>
                    <a:ext uri="{9D8B030D-6E8A-4147-A177-3AD203B41FA5}">
                      <a16:colId xmlns:a16="http://schemas.microsoft.com/office/drawing/2014/main" val="20004"/>
                    </a:ext>
                  </a:extLst>
                </a:gridCol>
                <a:gridCol w="337726">
                  <a:extLst>
                    <a:ext uri="{9D8B030D-6E8A-4147-A177-3AD203B41FA5}">
                      <a16:colId xmlns:a16="http://schemas.microsoft.com/office/drawing/2014/main" val="20005"/>
                    </a:ext>
                  </a:extLst>
                </a:gridCol>
                <a:gridCol w="337726">
                  <a:extLst>
                    <a:ext uri="{9D8B030D-6E8A-4147-A177-3AD203B41FA5}">
                      <a16:colId xmlns:a16="http://schemas.microsoft.com/office/drawing/2014/main" val="20006"/>
                    </a:ext>
                  </a:extLst>
                </a:gridCol>
                <a:gridCol w="337726">
                  <a:extLst>
                    <a:ext uri="{9D8B030D-6E8A-4147-A177-3AD203B41FA5}">
                      <a16:colId xmlns:a16="http://schemas.microsoft.com/office/drawing/2014/main" val="20007"/>
                    </a:ext>
                  </a:extLst>
                </a:gridCol>
              </a:tblGrid>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1" name="TextBox 20"/>
          <p:cNvSpPr txBox="1"/>
          <p:nvPr/>
        </p:nvSpPr>
        <p:spPr>
          <a:xfrm>
            <a:off x="2033588" y="2279715"/>
            <a:ext cx="337172" cy="369332"/>
          </a:xfrm>
          <a:prstGeom prst="rect">
            <a:avLst/>
          </a:prstGeom>
          <a:noFill/>
        </p:spPr>
        <p:txBody>
          <a:bodyPr wrap="none" rtlCol="0">
            <a:spAutoFit/>
          </a:bodyPr>
          <a:lstStyle/>
          <a:p>
            <a:r>
              <a:rPr lang="es-ES_tradnl" i="1" dirty="0" err="1"/>
              <a:t>i</a:t>
            </a:r>
            <a:endParaRPr lang="es-ES_tradnl" i="1" dirty="0"/>
          </a:p>
        </p:txBody>
      </p:sp>
      <p:cxnSp>
        <p:nvCxnSpPr>
          <p:cNvPr id="24" name="Straight Arrow Connector 23"/>
          <p:cNvCxnSpPr/>
          <p:nvPr/>
        </p:nvCxnSpPr>
        <p:spPr>
          <a:xfrm rot="5400000">
            <a:off x="1498188" y="3381923"/>
            <a:ext cx="1465753"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017497" y="1905000"/>
            <a:ext cx="1501941" cy="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647218" y="1727776"/>
            <a:ext cx="333002" cy="369332"/>
          </a:xfrm>
          <a:prstGeom prst="rect">
            <a:avLst/>
          </a:prstGeom>
          <a:noFill/>
        </p:spPr>
        <p:txBody>
          <a:bodyPr wrap="none" rtlCol="0">
            <a:spAutoFit/>
          </a:bodyPr>
          <a:lstStyle/>
          <a:p>
            <a:r>
              <a:rPr lang="es-ES_tradnl" i="1" dirty="0" err="1"/>
              <a:t>j</a:t>
            </a:r>
            <a:endParaRPr lang="es-ES_tradnl" i="1" dirty="0"/>
          </a:p>
        </p:txBody>
      </p:sp>
      <p:sp>
        <p:nvSpPr>
          <p:cNvPr id="18" name="TextBox 17"/>
          <p:cNvSpPr txBox="1"/>
          <p:nvPr/>
        </p:nvSpPr>
        <p:spPr>
          <a:xfrm>
            <a:off x="6324600" y="5029200"/>
            <a:ext cx="1285403" cy="369332"/>
          </a:xfrm>
          <a:prstGeom prst="rect">
            <a:avLst/>
          </a:prstGeom>
          <a:noFill/>
        </p:spPr>
        <p:txBody>
          <a:bodyPr wrap="none" rtlCol="0">
            <a:spAutoFit/>
          </a:bodyPr>
          <a:lstStyle/>
          <a:p>
            <a:r>
              <a:rPr lang="es-ES_tradnl" dirty="0" err="1">
                <a:latin typeface="Symbol" charset="2"/>
                <a:cs typeface="Symbol" charset="2"/>
              </a:rPr>
              <a:t>g</a:t>
            </a:r>
            <a:r>
              <a:rPr lang="es-ES_tradnl" dirty="0"/>
              <a:t>=</a:t>
            </a:r>
            <a:r>
              <a:rPr lang="es-ES_tradnl" dirty="0" err="1"/>
              <a:t>gaps</a:t>
            </a:r>
            <a:r>
              <a:rPr lang="es-ES_tradnl" dirty="0"/>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7" grpId="0"/>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rot="5400000">
            <a:off x="8022336" y="1081851"/>
            <a:ext cx="2011680" cy="384048"/>
          </a:xfrm>
          <a:prstGeom prst="rect">
            <a:avLst/>
          </a:prstGeom>
        </p:spPr>
        <p:txBody>
          <a:bodyPr/>
          <a:lstStyle/>
          <a:p>
            <a:r>
              <a:rPr lang="es-ES_tradnl"/>
              <a:t>Septiembre 21 de 2009</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66</a:t>
            </a:fld>
            <a:endParaRPr lang="es-ES_tradnl"/>
          </a:p>
        </p:txBody>
      </p:sp>
      <p:sp>
        <p:nvSpPr>
          <p:cNvPr id="6" name="Footer Placeholder 5"/>
          <p:cNvSpPr>
            <a:spLocks noGrp="1"/>
          </p:cNvSpPr>
          <p:nvPr>
            <p:ph type="ftr" sz="quarter" idx="4294967295"/>
          </p:nvPr>
        </p:nvSpPr>
        <p:spPr>
          <a:xfrm rot="5400000">
            <a:off x="7666477" y="3489595"/>
            <a:ext cx="2709280" cy="369930"/>
          </a:xfrm>
          <a:prstGeom prst="rect">
            <a:avLst/>
          </a:prstGeom>
        </p:spPr>
        <p:txBody>
          <a:bodyPr/>
          <a:lstStyle/>
          <a:p>
            <a:r>
              <a:rPr lang="es-ES_tradnl"/>
              <a:t>Diego M. Riaño Pachón - MPIMP</a:t>
            </a:r>
          </a:p>
        </p:txBody>
      </p:sp>
      <p:sp>
        <p:nvSpPr>
          <p:cNvPr id="22" name="Title 21"/>
          <p:cNvSpPr>
            <a:spLocks noGrp="1"/>
          </p:cNvSpPr>
          <p:nvPr>
            <p:ph type="title"/>
          </p:nvPr>
        </p:nvSpPr>
        <p:spPr/>
        <p:txBody>
          <a:bodyPr/>
          <a:lstStyle/>
          <a:p>
            <a:endParaRPr lang="es-ES_tradnl"/>
          </a:p>
        </p:txBody>
      </p:sp>
      <p:sp>
        <p:nvSpPr>
          <p:cNvPr id="23" name="Rectangle 22"/>
          <p:cNvSpPr/>
          <p:nvPr/>
        </p:nvSpPr>
        <p:spPr>
          <a:xfrm>
            <a:off x="0" y="0"/>
            <a:ext cx="92202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aphicFrame>
        <p:nvGraphicFramePr>
          <p:cNvPr id="28" name="Table 27"/>
          <p:cNvGraphicFramePr>
            <a:graphicFrameLocks noGrp="1"/>
          </p:cNvGraphicFramePr>
          <p:nvPr/>
        </p:nvGraphicFramePr>
        <p:xfrm>
          <a:off x="914400" y="545592"/>
          <a:ext cx="7010400" cy="5715000"/>
        </p:xfrm>
        <a:graphic>
          <a:graphicData uri="http://schemas.openxmlformats.org/drawingml/2006/table">
            <a:tbl>
              <a:tblPr firstRow="1" bandRow="1">
                <a:tableStyleId>{2D5ABB26-0587-4C30-8999-92F81FD0307C}</a:tableStyleId>
              </a:tblPr>
              <a:tblGrid>
                <a:gridCol w="87630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gridCol w="876300">
                  <a:extLst>
                    <a:ext uri="{9D8B030D-6E8A-4147-A177-3AD203B41FA5}">
                      <a16:colId xmlns:a16="http://schemas.microsoft.com/office/drawing/2014/main" val="20002"/>
                    </a:ext>
                  </a:extLst>
                </a:gridCol>
                <a:gridCol w="876300">
                  <a:extLst>
                    <a:ext uri="{9D8B030D-6E8A-4147-A177-3AD203B41FA5}">
                      <a16:colId xmlns:a16="http://schemas.microsoft.com/office/drawing/2014/main" val="20003"/>
                    </a:ext>
                  </a:extLst>
                </a:gridCol>
                <a:gridCol w="876300">
                  <a:extLst>
                    <a:ext uri="{9D8B030D-6E8A-4147-A177-3AD203B41FA5}">
                      <a16:colId xmlns:a16="http://schemas.microsoft.com/office/drawing/2014/main" val="20004"/>
                    </a:ext>
                  </a:extLst>
                </a:gridCol>
                <a:gridCol w="876300">
                  <a:extLst>
                    <a:ext uri="{9D8B030D-6E8A-4147-A177-3AD203B41FA5}">
                      <a16:colId xmlns:a16="http://schemas.microsoft.com/office/drawing/2014/main" val="20005"/>
                    </a:ext>
                  </a:extLst>
                </a:gridCol>
                <a:gridCol w="876300">
                  <a:extLst>
                    <a:ext uri="{9D8B030D-6E8A-4147-A177-3AD203B41FA5}">
                      <a16:colId xmlns:a16="http://schemas.microsoft.com/office/drawing/2014/main" val="20006"/>
                    </a:ext>
                  </a:extLst>
                </a:gridCol>
                <a:gridCol w="876300">
                  <a:extLst>
                    <a:ext uri="{9D8B030D-6E8A-4147-A177-3AD203B41FA5}">
                      <a16:colId xmlns:a16="http://schemas.microsoft.com/office/drawing/2014/main" val="20007"/>
                    </a:ext>
                  </a:extLst>
                </a:gridCol>
              </a:tblGrid>
              <a:tr h="571500">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0"/>
                  </a:ext>
                </a:extLst>
              </a:tr>
              <a:tr h="571500">
                <a:tc>
                  <a:txBody>
                    <a:bodyPr/>
                    <a:lstStyle/>
                    <a:p>
                      <a:pPr algn="ctr"/>
                      <a:r>
                        <a:rPr lang="es-ES_tradnl" sz="2900" dirty="0">
                          <a:solidFill>
                            <a:srgbClr val="FFFFFF"/>
                          </a:solidFill>
                        </a:rPr>
                        <a: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1"/>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2"/>
                  </a:ext>
                </a:extLst>
              </a:tr>
              <a:tr h="571500">
                <a:tc>
                  <a:txBody>
                    <a:bodyPr/>
                    <a:lstStyle/>
                    <a:p>
                      <a:pPr algn="ctr"/>
                      <a:r>
                        <a:rPr lang="es-ES_tradnl" sz="2900" dirty="0">
                          <a:solidFill>
                            <a:srgbClr val="FFFFFF"/>
                          </a:solidFill>
                        </a:rPr>
                        <a:t>G</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3"/>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4"/>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5"/>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6"/>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7"/>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8"/>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274638"/>
            <a:ext cx="7467600" cy="944562"/>
          </a:xfrm>
        </p:spPr>
        <p:txBody>
          <a:bodyPr/>
          <a:lstStyle/>
          <a:p>
            <a:r>
              <a:rPr lang="es-ES_tradnl" dirty="0"/>
              <a:t>Alineamientos: Local vs. Global</a:t>
            </a:r>
          </a:p>
        </p:txBody>
      </p:sp>
      <p:sp>
        <p:nvSpPr>
          <p:cNvPr id="13" name="Content Placeholder 12"/>
          <p:cNvSpPr>
            <a:spLocks noGrp="1"/>
          </p:cNvSpPr>
          <p:nvPr>
            <p:ph sz="quarter" idx="1"/>
          </p:nvPr>
        </p:nvSpPr>
        <p:spPr/>
        <p:txBody>
          <a:bodyPr/>
          <a:lstStyle/>
          <a:p>
            <a:endParaRPr lang="es-ES_tradnl"/>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67</a:t>
            </a:fld>
            <a:endParaRPr lang="es-ES_tradnl"/>
          </a:p>
        </p:txBody>
      </p:sp>
      <p:pic>
        <p:nvPicPr>
          <p:cNvPr id="8" name="Picture 7" descr="algddp.png"/>
          <p:cNvPicPr>
            <a:picLocks noChangeAspect="1"/>
          </p:cNvPicPr>
          <p:nvPr/>
        </p:nvPicPr>
        <p:blipFill>
          <a:blip r:embed="rId3"/>
          <a:stretch>
            <a:fillRect/>
          </a:stretch>
        </p:blipFill>
        <p:spPr>
          <a:xfrm flipH="1" flipV="1">
            <a:off x="1752600" y="1589851"/>
            <a:ext cx="4623876" cy="467074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4" name="Slide Number Placeholder 3"/>
          <p:cNvSpPr>
            <a:spLocks noGrp="1"/>
          </p:cNvSpPr>
          <p:nvPr>
            <p:ph type="sldNum" sz="quarter" idx="15"/>
          </p:nvPr>
        </p:nvSpPr>
        <p:spPr/>
        <p:txBody>
          <a:bodyPr/>
          <a:lstStyle/>
          <a:p>
            <a:fld id="{F9B76065-02A8-2140-ABFF-467A450FC727}" type="slidenum">
              <a:rPr lang="en-US" smtClean="0"/>
              <a:pPr/>
              <a:t>68</a:t>
            </a:fld>
            <a:endParaRPr lang="en-US"/>
          </a:p>
        </p:txBody>
      </p:sp>
      <p:sp>
        <p:nvSpPr>
          <p:cNvPr id="5" name="TextBox 4"/>
          <p:cNvSpPr txBox="1"/>
          <p:nvPr/>
        </p:nvSpPr>
        <p:spPr>
          <a:xfrm>
            <a:off x="1905000" y="2590800"/>
            <a:ext cx="5301451" cy="646331"/>
          </a:xfrm>
          <a:prstGeom prst="rect">
            <a:avLst/>
          </a:prstGeom>
          <a:noFill/>
        </p:spPr>
        <p:txBody>
          <a:bodyPr wrap="none" rtlCol="0">
            <a:spAutoFit/>
          </a:bodyPr>
          <a:lstStyle/>
          <a:p>
            <a:r>
              <a:rPr lang="en-US" dirty="0">
                <a:hlinkClick r:id="rId2"/>
              </a:rPr>
              <a:t>http://bioinformate.uniandes.edu.co/AlignMan/</a:t>
            </a:r>
            <a:r>
              <a:rPr lang="en-US" dirty="0"/>
              <a:t> </a:t>
            </a:r>
          </a:p>
          <a:p>
            <a:endParaRPr lang="en-US" dirty="0"/>
          </a:p>
        </p:txBody>
      </p:sp>
      <p:sp>
        <p:nvSpPr>
          <p:cNvPr id="6" name="TextBox 5"/>
          <p:cNvSpPr txBox="1"/>
          <p:nvPr/>
        </p:nvSpPr>
        <p:spPr>
          <a:xfrm>
            <a:off x="914400" y="3426105"/>
            <a:ext cx="3198449" cy="1200329"/>
          </a:xfrm>
          <a:prstGeom prst="rect">
            <a:avLst/>
          </a:prstGeom>
          <a:noFill/>
        </p:spPr>
        <p:txBody>
          <a:bodyPr wrap="none" rtlCol="0">
            <a:spAutoFit/>
          </a:bodyPr>
          <a:lstStyle/>
          <a:p>
            <a:r>
              <a:rPr lang="es-ES_tradnl" dirty="0"/>
              <a:t>Alineamientos en EMBOSS:</a:t>
            </a:r>
          </a:p>
          <a:p>
            <a:r>
              <a:rPr lang="es-ES_tradnl" dirty="0"/>
              <a:t>	Local: </a:t>
            </a:r>
            <a:r>
              <a:rPr lang="es-ES_tradnl" dirty="0" err="1"/>
              <a:t>water</a:t>
            </a:r>
            <a:endParaRPr lang="es-ES_tradnl" dirty="0"/>
          </a:p>
          <a:p>
            <a:r>
              <a:rPr lang="es-ES_tradnl" dirty="0"/>
              <a:t>	Global: </a:t>
            </a:r>
            <a:r>
              <a:rPr lang="es-ES_tradnl" dirty="0" err="1"/>
              <a:t>needle</a:t>
            </a:r>
            <a:endParaRPr lang="es-ES_tradnl" dirty="0"/>
          </a:p>
          <a:p>
            <a:r>
              <a:rPr lang="es-ES_tradnl" dirty="0"/>
              <a:t>	Otros?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3" name="Content Placeholder 2"/>
          <p:cNvSpPr>
            <a:spLocks noGrp="1"/>
          </p:cNvSpPr>
          <p:nvPr>
            <p:ph sz="quarter" idx="1"/>
          </p:nvPr>
        </p:nvSpPr>
        <p:spPr>
          <a:xfrm>
            <a:off x="457200" y="2971800"/>
            <a:ext cx="7467600" cy="838200"/>
          </a:xfrm>
        </p:spPr>
        <p:txBody>
          <a:bodyPr>
            <a:normAutofit lnSpcReduction="10000"/>
          </a:bodyPr>
          <a:lstStyle/>
          <a:p>
            <a:pPr algn="ctr">
              <a:buNone/>
            </a:pPr>
            <a:r>
              <a:rPr lang="es-ES_tradnl" sz="5000" dirty="0"/>
              <a:t>Recordemos primero</a:t>
            </a:r>
          </a:p>
        </p:txBody>
      </p:sp>
      <p:sp>
        <p:nvSpPr>
          <p:cNvPr id="4" name="Slide Number Placeholder 3"/>
          <p:cNvSpPr>
            <a:spLocks noGrp="1"/>
          </p:cNvSpPr>
          <p:nvPr>
            <p:ph type="sldNum" sz="quarter" idx="15"/>
          </p:nvPr>
        </p:nvSpPr>
        <p:spPr/>
        <p:txBody>
          <a:bodyPr/>
          <a:lstStyle/>
          <a:p>
            <a:fld id="{F9B76065-02A8-2140-ABFF-467A450FC727}" type="slidenum">
              <a:rPr lang="en-US" smtClean="0"/>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a:t>Comparación de secuencias:</a:t>
            </a:r>
            <a:br>
              <a:rPr lang="pt-BR"/>
            </a:br>
            <a:r>
              <a:rPr lang="pt-BR"/>
              <a:t>Montagem de transcritos E genomas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7</a:t>
            </a:fld>
            <a:endParaRPr lang="en-US"/>
          </a:p>
        </p:txBody>
      </p:sp>
      <p:pic>
        <p:nvPicPr>
          <p:cNvPr id="9" name="Picture 8" descr="ESTAssembly1.jpeg"/>
          <p:cNvPicPr>
            <a:picLocks noChangeAspect="1"/>
          </p:cNvPicPr>
          <p:nvPr/>
        </p:nvPicPr>
        <p:blipFill>
          <a:blip r:embed="rId2"/>
          <a:stretch>
            <a:fillRect/>
          </a:stretch>
        </p:blipFill>
        <p:spPr>
          <a:xfrm>
            <a:off x="228600" y="3502790"/>
            <a:ext cx="7239000" cy="3279010"/>
          </a:xfrm>
          <a:prstGeom prst="rect">
            <a:avLst/>
          </a:prstGeom>
        </p:spPr>
      </p:pic>
      <p:pic>
        <p:nvPicPr>
          <p:cNvPr id="10" name="Picture 9"/>
          <p:cNvPicPr>
            <a:picLocks noChangeAspect="1"/>
          </p:cNvPicPr>
          <p:nvPr/>
        </p:nvPicPr>
        <p:blipFill>
          <a:blip r:embed="rId3"/>
          <a:stretch>
            <a:fillRect/>
          </a:stretch>
        </p:blipFill>
        <p:spPr>
          <a:xfrm>
            <a:off x="4191000" y="1676400"/>
            <a:ext cx="4292600" cy="3707245"/>
          </a:xfrm>
          <a:prstGeom prst="rect">
            <a:avLst/>
          </a:prstGeom>
        </p:spPr>
      </p:pic>
      <p:sp>
        <p:nvSpPr>
          <p:cNvPr id="11" name="Rectangle 10"/>
          <p:cNvSpPr/>
          <p:nvPr/>
        </p:nvSpPr>
        <p:spPr>
          <a:xfrm>
            <a:off x="4381500" y="5191780"/>
            <a:ext cx="4191000" cy="523220"/>
          </a:xfrm>
          <a:prstGeom prst="rect">
            <a:avLst/>
          </a:prstGeom>
        </p:spPr>
        <p:txBody>
          <a:bodyPr wrap="square">
            <a:spAutoFit/>
          </a:bodyPr>
          <a:lstStyle/>
          <a:p>
            <a:r>
              <a:rPr lang="en-US" sz="1400" dirty="0">
                <a:hlinkClick r:id="rId4"/>
              </a:rPr>
              <a:t>http://www.nature.com/scitable/topicpage/complex-genomes-shotgun-sequencing-609</a:t>
            </a:r>
            <a:endParaRPr lang="es-ES_tradnl" sz="1400" dirty="0"/>
          </a:p>
        </p:txBody>
      </p:sp>
      <p:sp>
        <p:nvSpPr>
          <p:cNvPr id="12" name="TextBox 11"/>
          <p:cNvSpPr txBox="1"/>
          <p:nvPr/>
        </p:nvSpPr>
        <p:spPr>
          <a:xfrm>
            <a:off x="228600" y="2782669"/>
            <a:ext cx="3581400" cy="646331"/>
          </a:xfrm>
          <a:prstGeom prst="rect">
            <a:avLst/>
          </a:prstGeom>
          <a:noFill/>
        </p:spPr>
        <p:txBody>
          <a:bodyPr wrap="square" rtlCol="0">
            <a:spAutoFit/>
          </a:bodyPr>
          <a:lstStyle/>
          <a:p>
            <a:r>
              <a:rPr lang="es-ES_tradnl" dirty="0"/>
              <a:t>Criar conjuntos de </a:t>
            </a:r>
            <a:r>
              <a:rPr lang="es-ES_tradnl" dirty="0" err="1"/>
              <a:t>UniGenes</a:t>
            </a:r>
            <a:r>
              <a:rPr lang="es-ES_tradnl" dirty="0"/>
              <a:t> a partir de </a:t>
            </a:r>
            <a:r>
              <a:rPr lang="es-ES_tradnl" dirty="0" err="1"/>
              <a:t>sequencias</a:t>
            </a:r>
            <a:r>
              <a:rPr lang="es-ES_tradnl" dirty="0"/>
              <a:t> de </a:t>
            </a:r>
            <a:r>
              <a:rPr lang="es-ES_tradnl" dirty="0" err="1"/>
              <a:t>ESTs</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70</a:t>
            </a:fld>
            <a:endParaRPr lang="es-ES_tradnl"/>
          </a:p>
        </p:txBody>
      </p:sp>
      <p:sp>
        <p:nvSpPr>
          <p:cNvPr id="16" name="Rectangle 1039"/>
          <p:cNvSpPr>
            <a:spLocks noChangeArrowheads="1"/>
          </p:cNvSpPr>
          <p:nvPr/>
        </p:nvSpPr>
        <p:spPr bwMode="auto">
          <a:xfrm>
            <a:off x="5013325" y="5208005"/>
            <a:ext cx="2682875" cy="701675"/>
          </a:xfrm>
          <a:prstGeom prst="rect">
            <a:avLst/>
          </a:prstGeom>
          <a:noFill/>
          <a:ln w="9525">
            <a:noFill/>
            <a:miter lim="800000"/>
            <a:headEnd/>
            <a:tailEnd/>
          </a:ln>
        </p:spPr>
        <p:txBody>
          <a:bodyPr wrap="none">
            <a:prstTxWarp prst="textNoShape">
              <a:avLst/>
            </a:prstTxWarp>
            <a:spAutoFit/>
          </a:bodyPr>
          <a:lstStyle/>
          <a:p>
            <a:r>
              <a:rPr lang="en-GB" sz="2000" dirty="0"/>
              <a:t>Open gap penalty</a:t>
            </a:r>
          </a:p>
          <a:p>
            <a:r>
              <a:rPr lang="en-GB" sz="2000" dirty="0"/>
              <a:t>Extension gap penalty</a:t>
            </a:r>
          </a:p>
        </p:txBody>
      </p:sp>
      <p:pic>
        <p:nvPicPr>
          <p:cNvPr id="17" name="Picture 1040" descr="matrices"/>
          <p:cNvPicPr>
            <a:picLocks noChangeAspect="1" noChangeArrowheads="1"/>
          </p:cNvPicPr>
          <p:nvPr/>
        </p:nvPicPr>
        <p:blipFill>
          <a:blip r:embed="rId3"/>
          <a:srcRect/>
          <a:stretch>
            <a:fillRect/>
          </a:stretch>
        </p:blipFill>
        <p:spPr bwMode="auto">
          <a:xfrm>
            <a:off x="3733800" y="2209800"/>
            <a:ext cx="3429000" cy="646113"/>
          </a:xfrm>
          <a:prstGeom prst="rect">
            <a:avLst/>
          </a:prstGeom>
          <a:noFill/>
        </p:spPr>
      </p:pic>
      <p:sp>
        <p:nvSpPr>
          <p:cNvPr id="18" name="TextBox 17"/>
          <p:cNvSpPr txBox="1"/>
          <p:nvPr/>
        </p:nvSpPr>
        <p:spPr>
          <a:xfrm>
            <a:off x="3733800" y="3535046"/>
            <a:ext cx="3660654" cy="1785104"/>
          </a:xfrm>
          <a:prstGeom prst="rect">
            <a:avLst/>
          </a:prstGeom>
          <a:noFill/>
        </p:spPr>
        <p:txBody>
          <a:bodyPr wrap="square" rtlCol="0">
            <a:spAutoFit/>
          </a:bodyPr>
          <a:lstStyle/>
          <a:p>
            <a:r>
              <a:rPr lang="es-ES_tradnl" sz="2200" dirty="0"/>
              <a:t>Además de la matriz de sustitución el puntaje del alineamiento depende de la penalización de los “</a:t>
            </a:r>
            <a:r>
              <a:rPr lang="es-ES_tradnl" sz="2200" dirty="0" err="1"/>
              <a:t>gaps</a:t>
            </a:r>
            <a:r>
              <a:rPr lang="es-ES_tradnl" sz="2200" dirty="0"/>
              <a:t>”:</a:t>
            </a:r>
          </a:p>
        </p:txBody>
      </p:sp>
      <p:grpSp>
        <p:nvGrpSpPr>
          <p:cNvPr id="3" name="Group 20"/>
          <p:cNvGrpSpPr/>
          <p:nvPr/>
        </p:nvGrpSpPr>
        <p:grpSpPr>
          <a:xfrm>
            <a:off x="914400" y="3124200"/>
            <a:ext cx="2582863" cy="2703781"/>
            <a:chOff x="914400" y="3124200"/>
            <a:chExt cx="2582863" cy="2703781"/>
          </a:xfrm>
        </p:grpSpPr>
        <p:pic>
          <p:nvPicPr>
            <p:cNvPr id="14" name="Picture 1038" descr="Blosum62"/>
            <p:cNvPicPr>
              <a:picLocks noChangeAspect="1" noChangeArrowheads="1"/>
            </p:cNvPicPr>
            <p:nvPr/>
          </p:nvPicPr>
          <p:blipFill>
            <a:blip r:embed="rId4"/>
            <a:srcRect/>
            <a:stretch>
              <a:fillRect/>
            </a:stretch>
          </p:blipFill>
          <p:spPr bwMode="auto">
            <a:xfrm>
              <a:off x="914400" y="3124200"/>
              <a:ext cx="2582863" cy="2590800"/>
            </a:xfrm>
            <a:prstGeom prst="rect">
              <a:avLst/>
            </a:prstGeom>
            <a:noFill/>
          </p:spPr>
        </p:pic>
        <p:sp>
          <p:nvSpPr>
            <p:cNvPr id="20" name="TextBox 19"/>
            <p:cNvSpPr txBox="1"/>
            <p:nvPr/>
          </p:nvSpPr>
          <p:spPr>
            <a:xfrm>
              <a:off x="2233613" y="5320150"/>
              <a:ext cx="1263650" cy="5078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s-ES_tradnl" sz="2600" dirty="0"/>
                <a:t>¿Cuál?</a:t>
              </a:r>
            </a:p>
          </p:txBody>
        </p:sp>
      </p:grpSp>
      <p:grpSp>
        <p:nvGrpSpPr>
          <p:cNvPr id="4" name="Group 22"/>
          <p:cNvGrpSpPr/>
          <p:nvPr/>
        </p:nvGrpSpPr>
        <p:grpSpPr>
          <a:xfrm>
            <a:off x="914400" y="1923871"/>
            <a:ext cx="2482850" cy="1200329"/>
            <a:chOff x="914400" y="1923871"/>
            <a:chExt cx="2482850" cy="1200329"/>
          </a:xfrm>
        </p:grpSpPr>
        <p:pic>
          <p:nvPicPr>
            <p:cNvPr id="19" name="Picture 18" descr="Algn_example.png"/>
            <p:cNvPicPr>
              <a:picLocks noChangeAspect="1"/>
            </p:cNvPicPr>
            <p:nvPr/>
          </p:nvPicPr>
          <p:blipFill>
            <a:blip r:embed="rId5"/>
            <a:stretch>
              <a:fillRect/>
            </a:stretch>
          </p:blipFill>
          <p:spPr>
            <a:xfrm>
              <a:off x="914400" y="1961788"/>
              <a:ext cx="2482850" cy="946732"/>
            </a:xfrm>
            <a:prstGeom prst="rect">
              <a:avLst/>
            </a:prstGeom>
          </p:spPr>
        </p:pic>
        <p:sp>
          <p:nvSpPr>
            <p:cNvPr id="22" name="TextBox 21"/>
            <p:cNvSpPr txBox="1"/>
            <p:nvPr/>
          </p:nvSpPr>
          <p:spPr>
            <a:xfrm>
              <a:off x="1910447" y="1923871"/>
              <a:ext cx="646331" cy="1200329"/>
            </a:xfrm>
            <a:prstGeom prst="rect">
              <a:avLst/>
            </a:prstGeom>
            <a:noFill/>
          </p:spPr>
          <p:txBody>
            <a:bodyPr wrap="none" rtlCol="0">
              <a:spAutoFit/>
            </a:bodyPr>
            <a:lstStyle/>
            <a:p>
              <a:r>
                <a:rPr lang="es-ES_tradnl" sz="7200" b="1"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a:t>
            </a:r>
            <a:r>
              <a:rPr lang="es-ES_tradnl" dirty="0" err="1"/>
              <a:t>Gaps</a:t>
            </a:r>
            <a:endParaRPr lang="es-ES_tradnl" dirty="0"/>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71</a:t>
            </a:fld>
            <a:endParaRPr lang="es-ES_tradnl"/>
          </a:p>
        </p:txBody>
      </p:sp>
      <p:sp>
        <p:nvSpPr>
          <p:cNvPr id="16" name="Rectangle 1039"/>
          <p:cNvSpPr>
            <a:spLocks noChangeArrowheads="1"/>
          </p:cNvSpPr>
          <p:nvPr/>
        </p:nvSpPr>
        <p:spPr bwMode="auto">
          <a:xfrm>
            <a:off x="715962" y="2438400"/>
            <a:ext cx="2682875" cy="701675"/>
          </a:xfrm>
          <a:prstGeom prst="rect">
            <a:avLst/>
          </a:prstGeom>
          <a:noFill/>
          <a:ln w="9525">
            <a:noFill/>
            <a:miter lim="800000"/>
            <a:headEnd/>
            <a:tailEnd/>
          </a:ln>
        </p:spPr>
        <p:txBody>
          <a:bodyPr wrap="none">
            <a:prstTxWarp prst="textNoShape">
              <a:avLst/>
            </a:prstTxWarp>
            <a:spAutoFit/>
          </a:bodyPr>
          <a:lstStyle/>
          <a:p>
            <a:r>
              <a:rPr lang="en-GB" sz="2000" dirty="0"/>
              <a:t>Open gap penalty</a:t>
            </a:r>
          </a:p>
          <a:p>
            <a:r>
              <a:rPr lang="en-GB" sz="2000" dirty="0"/>
              <a:t>Extension gap penalty</a:t>
            </a:r>
          </a:p>
        </p:txBody>
      </p:sp>
      <p:sp>
        <p:nvSpPr>
          <p:cNvPr id="13" name="TextBox 12"/>
          <p:cNvSpPr txBox="1"/>
          <p:nvPr/>
        </p:nvSpPr>
        <p:spPr>
          <a:xfrm>
            <a:off x="2057400" y="1295400"/>
            <a:ext cx="4341046" cy="630942"/>
          </a:xfrm>
          <a:prstGeom prst="rect">
            <a:avLst/>
          </a:prstGeom>
          <a:noFill/>
        </p:spPr>
        <p:txBody>
          <a:bodyPr wrap="none" rtlCol="0">
            <a:spAutoFit/>
          </a:bodyPr>
          <a:lstStyle/>
          <a:p>
            <a:r>
              <a:rPr lang="es-ES_tradnl" sz="3500" dirty="0" err="1"/>
              <a:t>Affine</a:t>
            </a:r>
            <a:r>
              <a:rPr lang="es-ES_tradnl" sz="3500" dirty="0"/>
              <a:t> </a:t>
            </a:r>
            <a:r>
              <a:rPr lang="es-ES_tradnl" sz="3500" dirty="0" err="1"/>
              <a:t>gap</a:t>
            </a:r>
            <a:r>
              <a:rPr lang="es-ES_tradnl" sz="3500" dirty="0"/>
              <a:t> </a:t>
            </a:r>
            <a:r>
              <a:rPr lang="es-ES_tradnl" sz="3500" dirty="0" err="1"/>
              <a:t>penalties</a:t>
            </a:r>
            <a:endParaRPr lang="es-ES_tradnl" sz="3500" dirty="0"/>
          </a:p>
        </p:txBody>
      </p:sp>
      <p:graphicFrame>
        <p:nvGraphicFramePr>
          <p:cNvPr id="21" name="Object 20"/>
          <p:cNvGraphicFramePr>
            <a:graphicFrameLocks noChangeAspect="1"/>
          </p:cNvGraphicFramePr>
          <p:nvPr/>
        </p:nvGraphicFramePr>
        <p:xfrm>
          <a:off x="1295400" y="4102100"/>
          <a:ext cx="6736443" cy="1003300"/>
        </p:xfrm>
        <a:graphic>
          <a:graphicData uri="http://schemas.openxmlformats.org/presentationml/2006/ole">
            <mc:AlternateContent xmlns:mc="http://schemas.openxmlformats.org/markup-compatibility/2006">
              <mc:Choice xmlns:v="urn:schemas-microsoft-com:vml" Requires="v">
                <p:oleObj name="Equation" r:id="rId3" imgW="1193800" imgH="177800" progId="Equation.3">
                  <p:embed/>
                </p:oleObj>
              </mc:Choice>
              <mc:Fallback>
                <p:oleObj name="Equation" r:id="rId3" imgW="1193800" imgH="177800" progId="Equation.3">
                  <p:embed/>
                  <p:pic>
                    <p:nvPicPr>
                      <p:cNvPr id="21" name="Object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102100"/>
                        <a:ext cx="6736443" cy="10033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715962" y="3472418"/>
            <a:ext cx="3072558" cy="369332"/>
          </a:xfrm>
          <a:prstGeom prst="rect">
            <a:avLst/>
          </a:prstGeom>
          <a:noFill/>
        </p:spPr>
        <p:txBody>
          <a:bodyPr wrap="none" rtlCol="0">
            <a:spAutoFit/>
          </a:bodyPr>
          <a:lstStyle/>
          <a:p>
            <a:r>
              <a:rPr lang="es-ES_tradnl" dirty="0"/>
              <a:t>Para un </a:t>
            </a:r>
            <a:r>
              <a:rPr lang="es-ES_tradnl" dirty="0" err="1"/>
              <a:t>gap</a:t>
            </a:r>
            <a:r>
              <a:rPr lang="es-ES_tradnl" dirty="0"/>
              <a:t> de longitud </a:t>
            </a:r>
            <a:r>
              <a:rPr lang="es-ES_tradnl" i="1" dirty="0" err="1"/>
              <a:t>g</a:t>
            </a:r>
            <a:r>
              <a:rPr lang="es-ES_tradnl" dirty="0"/>
              <a:t>:</a:t>
            </a:r>
          </a:p>
        </p:txBody>
      </p:sp>
      <p:sp>
        <p:nvSpPr>
          <p:cNvPr id="24" name="TextBox 23"/>
          <p:cNvSpPr txBox="1"/>
          <p:nvPr/>
        </p:nvSpPr>
        <p:spPr>
          <a:xfrm>
            <a:off x="2819400" y="5428565"/>
            <a:ext cx="3152352" cy="646331"/>
          </a:xfrm>
          <a:prstGeom prst="rect">
            <a:avLst/>
          </a:prstGeom>
          <a:noFill/>
        </p:spPr>
        <p:txBody>
          <a:bodyPr wrap="none" rtlCol="0">
            <a:spAutoFit/>
          </a:bodyPr>
          <a:lstStyle/>
          <a:p>
            <a:r>
              <a:rPr lang="es-ES_tradnl" i="1" dirty="0" err="1"/>
              <a:t>d</a:t>
            </a:r>
            <a:r>
              <a:rPr lang="es-ES_tradnl" dirty="0"/>
              <a:t>: Costo por abrir el </a:t>
            </a:r>
            <a:r>
              <a:rPr lang="es-ES_tradnl" dirty="0" err="1"/>
              <a:t>gap</a:t>
            </a:r>
            <a:endParaRPr lang="es-ES_tradnl" dirty="0"/>
          </a:p>
          <a:p>
            <a:r>
              <a:rPr lang="es-ES_tradnl" i="1" dirty="0"/>
              <a:t>e</a:t>
            </a:r>
            <a:r>
              <a:rPr lang="es-ES_tradnl" dirty="0"/>
              <a:t>: Costo por extender el </a:t>
            </a:r>
            <a:r>
              <a:rPr lang="es-ES_tradnl" dirty="0" err="1"/>
              <a:t>gap</a:t>
            </a:r>
            <a:r>
              <a:rPr lang="es-ES_tradnl"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Alineamientos: Global y local</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72</a:t>
            </a:fld>
            <a:endParaRPr lang="es-ES_tradnl"/>
          </a:p>
        </p:txBody>
      </p:sp>
      <p:grpSp>
        <p:nvGrpSpPr>
          <p:cNvPr id="3" name="Group 33"/>
          <p:cNvGrpSpPr/>
          <p:nvPr/>
        </p:nvGrpSpPr>
        <p:grpSpPr>
          <a:xfrm>
            <a:off x="1371600" y="1371600"/>
            <a:ext cx="6172200" cy="1981200"/>
            <a:chOff x="1371600" y="1371600"/>
            <a:chExt cx="6172200" cy="1981200"/>
          </a:xfrm>
        </p:grpSpPr>
        <p:sp>
          <p:nvSpPr>
            <p:cNvPr id="26" name="TextBox 25"/>
            <p:cNvSpPr txBox="1"/>
            <p:nvPr/>
          </p:nvSpPr>
          <p:spPr>
            <a:xfrm>
              <a:off x="1371600" y="1371600"/>
              <a:ext cx="1423988" cy="584776"/>
            </a:xfrm>
            <a:prstGeom prst="rect">
              <a:avLst/>
            </a:prstGeom>
            <a:noFill/>
          </p:spPr>
          <p:txBody>
            <a:bodyPr wrap="none" rtlCol="0">
              <a:spAutoFit/>
            </a:bodyPr>
            <a:lstStyle/>
            <a:p>
              <a:r>
                <a:rPr lang="es-ES_tradnl" sz="3200" dirty="0"/>
                <a:t>Global</a:t>
              </a:r>
            </a:p>
          </p:txBody>
        </p:sp>
        <p:sp>
          <p:nvSpPr>
            <p:cNvPr id="13" name="Rounded Rectangle 12"/>
            <p:cNvSpPr/>
            <p:nvPr/>
          </p:nvSpPr>
          <p:spPr>
            <a:xfrm>
              <a:off x="2590800" y="2319920"/>
              <a:ext cx="4724400" cy="3470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Rounded Rectangle 13"/>
            <p:cNvSpPr/>
            <p:nvPr/>
          </p:nvSpPr>
          <p:spPr>
            <a:xfrm>
              <a:off x="2438400" y="3048000"/>
              <a:ext cx="5105400" cy="3048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_tradnl"/>
            </a:p>
          </p:txBody>
        </p:sp>
      </p:grpSp>
      <p:grpSp>
        <p:nvGrpSpPr>
          <p:cNvPr id="4" name="Group 34"/>
          <p:cNvGrpSpPr/>
          <p:nvPr/>
        </p:nvGrpSpPr>
        <p:grpSpPr>
          <a:xfrm>
            <a:off x="2438400" y="2667000"/>
            <a:ext cx="5105400" cy="381000"/>
            <a:chOff x="2438400" y="2667000"/>
            <a:chExt cx="5105400" cy="381000"/>
          </a:xfrm>
        </p:grpSpPr>
        <p:cxnSp>
          <p:nvCxnSpPr>
            <p:cNvPr id="17" name="Straight Connector 16"/>
            <p:cNvCxnSpPr/>
            <p:nvPr/>
          </p:nvCxnSpPr>
          <p:spPr>
            <a:xfrm rot="5400000">
              <a:off x="2324100" y="2781300"/>
              <a:ext cx="381000" cy="1524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flipH="1">
              <a:off x="7239000" y="2743200"/>
              <a:ext cx="381000" cy="2286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7" name="Group 35"/>
          <p:cNvGrpSpPr/>
          <p:nvPr/>
        </p:nvGrpSpPr>
        <p:grpSpPr>
          <a:xfrm>
            <a:off x="1371600" y="4063424"/>
            <a:ext cx="6172200" cy="1880176"/>
            <a:chOff x="1371600" y="4063424"/>
            <a:chExt cx="6172200" cy="1880176"/>
          </a:xfrm>
        </p:grpSpPr>
        <p:sp>
          <p:nvSpPr>
            <p:cNvPr id="20" name="TextBox 19"/>
            <p:cNvSpPr txBox="1"/>
            <p:nvPr/>
          </p:nvSpPr>
          <p:spPr>
            <a:xfrm>
              <a:off x="1371600" y="4063424"/>
              <a:ext cx="1203174" cy="584776"/>
            </a:xfrm>
            <a:prstGeom prst="rect">
              <a:avLst/>
            </a:prstGeom>
            <a:noFill/>
          </p:spPr>
          <p:txBody>
            <a:bodyPr wrap="none" rtlCol="0">
              <a:spAutoFit/>
            </a:bodyPr>
            <a:lstStyle/>
            <a:p>
              <a:r>
                <a:rPr lang="es-ES_tradnl" sz="3200" dirty="0"/>
                <a:t>Local</a:t>
              </a:r>
            </a:p>
          </p:txBody>
        </p:sp>
        <p:sp>
          <p:nvSpPr>
            <p:cNvPr id="22" name="Rounded Rectangle 21"/>
            <p:cNvSpPr/>
            <p:nvPr/>
          </p:nvSpPr>
          <p:spPr>
            <a:xfrm>
              <a:off x="2590800" y="4910720"/>
              <a:ext cx="4724400" cy="3470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4" name="Rounded Rectangle 23"/>
            <p:cNvSpPr/>
            <p:nvPr/>
          </p:nvSpPr>
          <p:spPr>
            <a:xfrm>
              <a:off x="2438400" y="5638800"/>
              <a:ext cx="5105400" cy="3048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_tradnl"/>
            </a:p>
          </p:txBody>
        </p:sp>
      </p:grpSp>
      <p:grpSp>
        <p:nvGrpSpPr>
          <p:cNvPr id="8" name="Group 36"/>
          <p:cNvGrpSpPr/>
          <p:nvPr/>
        </p:nvGrpSpPr>
        <p:grpSpPr>
          <a:xfrm>
            <a:off x="3810000" y="4910720"/>
            <a:ext cx="1295400" cy="1032880"/>
            <a:chOff x="3810000" y="4910720"/>
            <a:chExt cx="1295400" cy="1032880"/>
          </a:xfrm>
        </p:grpSpPr>
        <p:cxnSp>
          <p:nvCxnSpPr>
            <p:cNvPr id="28" name="Straight Connector 27"/>
            <p:cNvCxnSpPr/>
            <p:nvPr/>
          </p:nvCxnSpPr>
          <p:spPr>
            <a:xfrm rot="5400000">
              <a:off x="3695700" y="5372100"/>
              <a:ext cx="381000" cy="1524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4838700" y="5372100"/>
              <a:ext cx="381000" cy="1524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3962400" y="4910720"/>
              <a:ext cx="1143000" cy="347080"/>
            </a:xfrm>
            <a:prstGeom prst="rect">
              <a:avLst/>
            </a:prstGeom>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sp>
          <p:nvSpPr>
            <p:cNvPr id="33" name="Rectangle 32"/>
            <p:cNvSpPr/>
            <p:nvPr/>
          </p:nvSpPr>
          <p:spPr>
            <a:xfrm>
              <a:off x="3810000" y="5638800"/>
              <a:ext cx="1143000" cy="304800"/>
            </a:xfrm>
            <a:prstGeom prst="rect">
              <a:avLst/>
            </a:prstGeom>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Significancia del alineamiento</a:t>
            </a:r>
          </a:p>
        </p:txBody>
      </p:sp>
      <p:sp>
        <p:nvSpPr>
          <p:cNvPr id="3" name="Content Placeholder 2"/>
          <p:cNvSpPr>
            <a:spLocks noGrp="1"/>
          </p:cNvSpPr>
          <p:nvPr>
            <p:ph sz="quarter" idx="1"/>
          </p:nvPr>
        </p:nvSpPr>
        <p:spPr/>
        <p:txBody>
          <a:bodyPr/>
          <a:lstStyle/>
          <a:p>
            <a:r>
              <a:rPr lang="es-ES_tradnl" dirty="0"/>
              <a:t>Ensayo con secuencias al azar en el taller.</a:t>
            </a:r>
          </a:p>
        </p:txBody>
      </p:sp>
      <p:sp>
        <p:nvSpPr>
          <p:cNvPr id="4" name="Slide Number Placeholder 3"/>
          <p:cNvSpPr>
            <a:spLocks noGrp="1"/>
          </p:cNvSpPr>
          <p:nvPr>
            <p:ph type="sldNum" sz="quarter" idx="15"/>
          </p:nvPr>
        </p:nvSpPr>
        <p:spPr/>
        <p:txBody>
          <a:bodyPr/>
          <a:lstStyle/>
          <a:p>
            <a:fld id="{F9B76065-02A8-2140-ABFF-467A450FC727}" type="slidenum">
              <a:rPr lang="en-US" smtClean="0"/>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274638"/>
            <a:ext cx="7467600" cy="944562"/>
          </a:xfrm>
        </p:spPr>
        <p:txBody>
          <a:bodyPr/>
          <a:lstStyle/>
          <a:p>
            <a:r>
              <a:rPr lang="es-ES_tradnl" dirty="0"/>
              <a:t>Alineamientos: Local vs. Global</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74</a:t>
            </a:fld>
            <a:endParaRPr lang="es-ES_tradnl"/>
          </a:p>
        </p:txBody>
      </p:sp>
      <p:pic>
        <p:nvPicPr>
          <p:cNvPr id="8" name="Picture 7" descr="algddp.png"/>
          <p:cNvPicPr>
            <a:picLocks noChangeAspect="1"/>
          </p:cNvPicPr>
          <p:nvPr/>
        </p:nvPicPr>
        <p:blipFill>
          <a:blip r:embed="rId3"/>
          <a:stretch>
            <a:fillRect/>
          </a:stretch>
        </p:blipFill>
        <p:spPr>
          <a:xfrm flipH="1" flipV="1">
            <a:off x="1752600" y="1589851"/>
            <a:ext cx="4623876" cy="4670741"/>
          </a:xfrm>
          <a:prstGeom prst="rect">
            <a:avLst/>
          </a:prstGeom>
        </p:spPr>
      </p:pic>
      <p:sp>
        <p:nvSpPr>
          <p:cNvPr id="6" name="TextBox 5"/>
          <p:cNvSpPr txBox="1"/>
          <p:nvPr/>
        </p:nvSpPr>
        <p:spPr>
          <a:xfrm>
            <a:off x="4055269" y="6298590"/>
            <a:ext cx="3869531" cy="369332"/>
          </a:xfrm>
          <a:prstGeom prst="rect">
            <a:avLst/>
          </a:prstGeom>
          <a:noFill/>
        </p:spPr>
        <p:txBody>
          <a:bodyPr wrap="none" rtlCol="0">
            <a:spAutoFit/>
          </a:bodyPr>
          <a:lstStyle/>
          <a:p>
            <a:r>
              <a:rPr lang="es-ES_tradnl" dirty="0"/>
              <a:t>¿Como podríamos ahorrar tiempo?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1981200" y="1524000"/>
            <a:ext cx="6934200" cy="2895600"/>
          </a:xfrm>
        </p:spPr>
        <p:txBody>
          <a:bodyPr>
            <a:noAutofit/>
          </a:bodyPr>
          <a:lstStyle/>
          <a:p>
            <a:pPr eaLnBrk="1" hangingPunct="1"/>
            <a:r>
              <a:rPr lang="en-US" sz="4500" b="1" dirty="0">
                <a:latin typeface="Century Schoolbook"/>
                <a:ea typeface="ＭＳ Ｐゴシック" charset="-128"/>
                <a:cs typeface="Century Schoolbook"/>
              </a:rPr>
              <a:t>BLAST: Basic Local Alignment Search Tool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a:t>BLAST</a:t>
            </a:r>
            <a:br>
              <a:rPr lang="es-ES_tradnl"/>
            </a:br>
            <a:r>
              <a:rPr lang="es-ES_tradnl" sz="3200"/>
              <a:t>Basic Local Alignment Search Tool</a:t>
            </a:r>
            <a:endParaRPr lang="es-ES_tradnl"/>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76</a:t>
            </a:fld>
            <a:endParaRPr lang="es-ES_tradnl"/>
          </a:p>
        </p:txBody>
      </p:sp>
      <p:sp>
        <p:nvSpPr>
          <p:cNvPr id="7" name="TextBox 6"/>
          <p:cNvSpPr txBox="1"/>
          <p:nvPr/>
        </p:nvSpPr>
        <p:spPr>
          <a:xfrm>
            <a:off x="457200" y="1905000"/>
            <a:ext cx="7336639" cy="3539430"/>
          </a:xfrm>
          <a:prstGeom prst="rect">
            <a:avLst/>
          </a:prstGeom>
          <a:noFill/>
        </p:spPr>
        <p:txBody>
          <a:bodyPr wrap="square" rtlCol="0">
            <a:spAutoFit/>
          </a:bodyPr>
          <a:lstStyle/>
          <a:p>
            <a:r>
              <a:rPr lang="es-ES_tradnl" sz="3200" dirty="0"/>
              <a:t>Smith &amp; Waterman y </a:t>
            </a:r>
            <a:r>
              <a:rPr lang="es-ES_tradnl" sz="3200" dirty="0" err="1"/>
              <a:t>Needleman</a:t>
            </a:r>
            <a:r>
              <a:rPr lang="es-ES_tradnl" sz="3200" dirty="0"/>
              <a:t> &amp; </a:t>
            </a:r>
            <a:r>
              <a:rPr lang="es-ES_tradnl" sz="3200" dirty="0" err="1"/>
              <a:t>Wunsch</a:t>
            </a:r>
            <a:r>
              <a:rPr lang="es-ES_tradnl" sz="3200" dirty="0"/>
              <a:t> son algoritmos exactos, </a:t>
            </a:r>
            <a:r>
              <a:rPr lang="es-ES_tradnl" sz="3200" dirty="0" err="1"/>
              <a:t>i.e</a:t>
            </a:r>
            <a:r>
              <a:rPr lang="es-ES_tradnl" sz="3200" dirty="0"/>
              <a:t>., siempre encuentran la solución óptima, pero son muy costosos (memoria y tiempo)</a:t>
            </a:r>
          </a:p>
          <a:p>
            <a:endParaRPr lang="es-ES_tradnl" sz="3200" dirty="0"/>
          </a:p>
          <a:p>
            <a:r>
              <a:rPr lang="es-ES_tradnl" sz="3200" dirty="0"/>
              <a:t>BLAST es un algoritmo </a:t>
            </a:r>
            <a:r>
              <a:rPr lang="es-ES_tradnl" sz="3200" b="1" dirty="0">
                <a:solidFill>
                  <a:srgbClr val="FF0000"/>
                </a:solidFill>
              </a:rPr>
              <a:t>heurístico</a:t>
            </a:r>
          </a:p>
        </p:txBody>
      </p:sp>
      <p:sp>
        <p:nvSpPr>
          <p:cNvPr id="8" name="TextBox 7"/>
          <p:cNvSpPr txBox="1"/>
          <p:nvPr/>
        </p:nvSpPr>
        <p:spPr>
          <a:xfrm>
            <a:off x="457200" y="5247382"/>
            <a:ext cx="8558137" cy="1077218"/>
          </a:xfrm>
          <a:prstGeom prst="rect">
            <a:avLst/>
          </a:prstGeom>
          <a:noFill/>
        </p:spPr>
        <p:txBody>
          <a:bodyPr wrap="square" rtlCol="0">
            <a:spAutoFit/>
          </a:bodyPr>
          <a:lstStyle/>
          <a:p>
            <a:r>
              <a:rPr lang="es-ES_tradnl" sz="3200" dirty="0" err="1"/>
              <a:t>i.e</a:t>
            </a:r>
            <a:r>
              <a:rPr lang="es-ES_tradnl" sz="3200" dirty="0"/>
              <a:t>., no siempre encuentra la solución óptima pero es muy rápido, </a:t>
            </a:r>
            <a:r>
              <a:rPr lang="es-ES_tradnl" sz="3200" dirty="0" err="1"/>
              <a:t>i.e</a:t>
            </a:r>
            <a:r>
              <a:rPr lang="es-ES_tradnl" sz="3200" dirty="0"/>
              <a:t>., toma atajos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a:t>BLAST</a:t>
            </a:r>
            <a:br>
              <a:rPr lang="es-ES_tradnl"/>
            </a:br>
            <a:r>
              <a:rPr lang="es-ES_tradnl" sz="3200"/>
              <a:t>Basic Local Alignment Search Tool</a:t>
            </a:r>
            <a:endParaRPr lang="es-ES_tradnl"/>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77</a:t>
            </a:fld>
            <a:endParaRPr lang="es-ES_tradnl"/>
          </a:p>
        </p:txBody>
      </p:sp>
      <p:sp>
        <p:nvSpPr>
          <p:cNvPr id="10" name="Rectangle 14"/>
          <p:cNvSpPr>
            <a:spLocks noChangeArrowheads="1"/>
          </p:cNvSpPr>
          <p:nvPr/>
        </p:nvSpPr>
        <p:spPr bwMode="auto">
          <a:xfrm>
            <a:off x="457200" y="5801380"/>
            <a:ext cx="8134759" cy="523220"/>
          </a:xfrm>
          <a:prstGeom prst="rect">
            <a:avLst/>
          </a:prstGeom>
          <a:noFill/>
          <a:ln w="9525">
            <a:noFill/>
            <a:miter lim="800000"/>
            <a:headEnd/>
            <a:tailEnd/>
          </a:ln>
        </p:spPr>
        <p:txBody>
          <a:bodyPr wrap="none">
            <a:prstTxWarp prst="textNoShape">
              <a:avLst/>
            </a:prstTxWarp>
            <a:spAutoFit/>
          </a:bodyPr>
          <a:lstStyle/>
          <a:p>
            <a:r>
              <a:rPr lang="es-ES_tradnl" sz="2800" b="1" dirty="0">
                <a:solidFill>
                  <a:srgbClr val="CC1433"/>
                </a:solidFill>
              </a:rPr>
              <a:t>Recuerden: Únicamente búsquedas locales</a:t>
            </a:r>
          </a:p>
        </p:txBody>
      </p:sp>
      <p:sp>
        <p:nvSpPr>
          <p:cNvPr id="11" name="Rectangle 15"/>
          <p:cNvSpPr>
            <a:spLocks noChangeArrowheads="1"/>
          </p:cNvSpPr>
          <p:nvPr/>
        </p:nvSpPr>
        <p:spPr bwMode="auto">
          <a:xfrm>
            <a:off x="1027307" y="3581400"/>
            <a:ext cx="6516493" cy="1569660"/>
          </a:xfrm>
          <a:prstGeom prst="rect">
            <a:avLst/>
          </a:prstGeom>
          <a:noFill/>
          <a:ln w="9525">
            <a:noFill/>
            <a:miter lim="800000"/>
            <a:headEnd/>
            <a:tailEnd/>
          </a:ln>
        </p:spPr>
        <p:txBody>
          <a:bodyPr wrap="square">
            <a:prstTxWarp prst="textNoShape">
              <a:avLst/>
            </a:prstTxWarp>
            <a:spAutoFit/>
          </a:bodyPr>
          <a:lstStyle/>
          <a:p>
            <a:pPr algn="ctr"/>
            <a:r>
              <a:rPr lang="es-ES_tradnl" sz="2400" dirty="0"/>
              <a:t>Constituye un búsqueda preliminar,</a:t>
            </a:r>
          </a:p>
          <a:p>
            <a:pPr algn="ctr"/>
            <a:r>
              <a:rPr lang="es-ES_tradnl" sz="2400" dirty="0"/>
              <a:t>Normalmente tiene como fin la identificación de secuencias, de dominios y </a:t>
            </a:r>
            <a:r>
              <a:rPr lang="es-ES_tradnl" sz="2400" dirty="0" err="1"/>
              <a:t>sub</a:t>
            </a:r>
            <a:r>
              <a:rPr lang="es-ES_tradnl" sz="2400" dirty="0"/>
              <a:t>-secuencias comunes.</a:t>
            </a:r>
          </a:p>
        </p:txBody>
      </p:sp>
      <p:sp>
        <p:nvSpPr>
          <p:cNvPr id="15" name="Rectangle 3"/>
          <p:cNvSpPr txBox="1">
            <a:spLocks noChangeArrowheads="1"/>
          </p:cNvSpPr>
          <p:nvPr/>
        </p:nvSpPr>
        <p:spPr>
          <a:xfrm>
            <a:off x="152400" y="1981200"/>
            <a:ext cx="8229600" cy="944562"/>
          </a:xfrm>
          <a:prstGeom prst="rect">
            <a:avLst/>
          </a:prstGeom>
        </p:spPr>
        <p:txBody>
          <a:bodyPr vert="horz">
            <a:normAutofit fontScale="92500" lnSpcReduction="10000"/>
          </a:bodyPr>
          <a:lstStyle/>
          <a:p>
            <a:pPr marL="274320" marR="0" lvl="0" indent="-274320" algn="ctr" defTabSz="914400" rtl="0" eaLnBrk="1" fontAlgn="auto" latinLnBrk="0" hangingPunct="1">
              <a:lnSpc>
                <a:spcPct val="90000"/>
              </a:lnSpc>
              <a:spcBef>
                <a:spcPts val="600"/>
              </a:spcBef>
              <a:spcAft>
                <a:spcPts val="0"/>
              </a:spcAft>
              <a:buClr>
                <a:schemeClr val="accent1"/>
              </a:buClr>
              <a:buSzPct val="70000"/>
              <a:buFont typeface="Times" charset="0"/>
              <a:buNone/>
              <a:tabLst/>
              <a:defRPr/>
            </a:pPr>
            <a:r>
              <a:rPr kumimoji="0" lang="es-ES_tradnl" sz="2400" b="0" i="0" u="none" strike="noStrike" kern="1200" cap="none" spc="0" normalizeH="0" baseline="0" noProof="0" dirty="0">
                <a:ln>
                  <a:noFill/>
                </a:ln>
                <a:solidFill>
                  <a:schemeClr val="tx1"/>
                </a:solidFill>
                <a:effectLst/>
                <a:uLnTx/>
                <a:uFillTx/>
                <a:latin typeface="+mn-lt"/>
                <a:ea typeface="+mn-ea"/>
                <a:cs typeface="+mn-cs"/>
              </a:rPr>
              <a:t>Busca regiones </a:t>
            </a:r>
            <a:r>
              <a:rPr kumimoji="0" lang="es-ES_tradnl" sz="2400" b="0" i="0" u="none" strike="noStrike" kern="1200" cap="none" spc="0" normalizeH="0" baseline="0" noProof="0" dirty="0">
                <a:ln>
                  <a:noFill/>
                </a:ln>
                <a:solidFill>
                  <a:srgbClr val="CC1433"/>
                </a:solidFill>
                <a:effectLst/>
                <a:uLnTx/>
                <a:uFillTx/>
                <a:latin typeface="+mn-lt"/>
                <a:ea typeface="+mn-ea"/>
                <a:cs typeface="+mn-cs"/>
              </a:rPr>
              <a:t>locales</a:t>
            </a:r>
            <a:r>
              <a:rPr kumimoji="0" lang="es-ES_tradnl" sz="2400" b="0" i="0" u="none" strike="noStrike" kern="1200" cap="none" spc="0" normalizeH="0" baseline="0" noProof="0" dirty="0">
                <a:ln>
                  <a:noFill/>
                </a:ln>
                <a:solidFill>
                  <a:schemeClr val="tx1"/>
                </a:solidFill>
                <a:effectLst/>
                <a:uLnTx/>
                <a:uFillTx/>
                <a:latin typeface="+mn-lt"/>
                <a:ea typeface="+mn-ea"/>
                <a:cs typeface="+mn-cs"/>
              </a:rPr>
              <a:t> de </a:t>
            </a:r>
            <a:r>
              <a:rPr lang="es-ES_tradnl" sz="2400" dirty="0" err="1"/>
              <a:t>similaridad</a:t>
            </a:r>
            <a:r>
              <a:rPr lang="es-ES_tradnl" sz="2400" dirty="0"/>
              <a:t> entre pares de secuencias, es muy rápido (</a:t>
            </a:r>
            <a:r>
              <a:rPr lang="es-ES_tradnl" sz="2400" b="1" dirty="0">
                <a:solidFill>
                  <a:srgbClr val="FF0000"/>
                </a:solidFill>
              </a:rPr>
              <a:t>NO</a:t>
            </a:r>
            <a:r>
              <a:rPr lang="es-ES_tradnl" sz="2400" dirty="0"/>
              <a:t> usa Smith-Waterman) y útil cuando se busca en base de datos con muchas secuencias</a:t>
            </a:r>
            <a:endParaRPr kumimoji="0" lang="es-ES_tradnl"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a:t>BLAST</a:t>
            </a:r>
            <a:br>
              <a:rPr lang="es-ES_tradnl"/>
            </a:br>
            <a:r>
              <a:rPr lang="es-ES_tradnl" sz="3200"/>
              <a:t>Basic Local Alignment Search Tool</a:t>
            </a:r>
            <a:endParaRPr lang="es-ES_tradnl"/>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78</a:t>
            </a:fld>
            <a:endParaRPr lang="es-ES_tradnl"/>
          </a:p>
        </p:txBody>
      </p:sp>
      <p:sp>
        <p:nvSpPr>
          <p:cNvPr id="15" name="Rectangle 3"/>
          <p:cNvSpPr txBox="1">
            <a:spLocks noChangeArrowheads="1"/>
          </p:cNvSpPr>
          <p:nvPr/>
        </p:nvSpPr>
        <p:spPr>
          <a:xfrm>
            <a:off x="152400" y="1981200"/>
            <a:ext cx="8229600" cy="944562"/>
          </a:xfrm>
          <a:prstGeom prst="rect">
            <a:avLst/>
          </a:prstGeom>
        </p:spPr>
        <p:txBody>
          <a:bodyPr vert="horz">
            <a:normAutofit/>
          </a:bodyPr>
          <a:lstStyle/>
          <a:p>
            <a:pPr marL="274320" marR="0" lvl="0" indent="-274320" algn="ctr" defTabSz="914400" rtl="0" eaLnBrk="1" fontAlgn="auto" latinLnBrk="0" hangingPunct="1">
              <a:lnSpc>
                <a:spcPct val="90000"/>
              </a:lnSpc>
              <a:spcBef>
                <a:spcPts val="600"/>
              </a:spcBef>
              <a:spcAft>
                <a:spcPts val="0"/>
              </a:spcAft>
              <a:buClr>
                <a:schemeClr val="accent1"/>
              </a:buClr>
              <a:buSzPct val="70000"/>
              <a:buFont typeface="Times" charset="0"/>
              <a:buNone/>
              <a:tabLst/>
              <a:defRPr/>
            </a:pPr>
            <a:r>
              <a:rPr kumimoji="0" lang="es-ES_tradnl" sz="2400" b="0" i="0" u="none" strike="noStrike" kern="1200" cap="none" spc="0" normalizeH="0" baseline="0" noProof="0" dirty="0">
                <a:ln>
                  <a:noFill/>
                </a:ln>
                <a:solidFill>
                  <a:schemeClr val="tx1"/>
                </a:solidFill>
                <a:effectLst/>
                <a:uLnTx/>
                <a:uFillTx/>
                <a:latin typeface="+mn-lt"/>
                <a:ea typeface="+mn-ea"/>
                <a:cs typeface="+mn-cs"/>
              </a:rPr>
              <a:t>De la misma </a:t>
            </a:r>
            <a:r>
              <a:rPr lang="es-ES_tradnl" sz="2400" dirty="0"/>
              <a:t>forma que en el caso pareado el puntaje del alineamiento depende de:</a:t>
            </a:r>
            <a:endParaRPr kumimoji="0" lang="es-ES_tradnl"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Rectangle 1028"/>
          <p:cNvSpPr>
            <a:spLocks noChangeArrowheads="1"/>
          </p:cNvSpPr>
          <p:nvPr/>
        </p:nvSpPr>
        <p:spPr bwMode="auto">
          <a:xfrm>
            <a:off x="0" y="6492875"/>
            <a:ext cx="587375" cy="336550"/>
          </a:xfrm>
          <a:prstGeom prst="rect">
            <a:avLst/>
          </a:prstGeom>
          <a:noFill/>
          <a:ln w="9525">
            <a:noFill/>
            <a:miter lim="800000"/>
            <a:headEnd/>
            <a:tailEnd/>
          </a:ln>
        </p:spPr>
        <p:txBody>
          <a:bodyPr wrap="none">
            <a:prstTxWarp prst="textNoShape">
              <a:avLst/>
            </a:prstTxWarp>
            <a:spAutoFit/>
          </a:bodyPr>
          <a:lstStyle/>
          <a:p>
            <a:r>
              <a:rPr lang="en-GB" sz="1600">
                <a:solidFill>
                  <a:schemeClr val="bg1"/>
                </a:solidFill>
                <a:latin typeface="Mistral" charset="0"/>
              </a:rPr>
              <a:t>DMRP</a:t>
            </a:r>
          </a:p>
        </p:txBody>
      </p:sp>
      <p:grpSp>
        <p:nvGrpSpPr>
          <p:cNvPr id="3" name="Group 26"/>
          <p:cNvGrpSpPr/>
          <p:nvPr/>
        </p:nvGrpSpPr>
        <p:grpSpPr>
          <a:xfrm>
            <a:off x="4373562" y="4249737"/>
            <a:ext cx="2682875" cy="1587500"/>
            <a:chOff x="4373562" y="4249737"/>
            <a:chExt cx="2682875" cy="1587500"/>
          </a:xfrm>
        </p:grpSpPr>
        <p:sp>
          <p:nvSpPr>
            <p:cNvPr id="21" name="Rectangle 1034"/>
            <p:cNvSpPr>
              <a:spLocks noChangeArrowheads="1"/>
            </p:cNvSpPr>
            <p:nvPr/>
          </p:nvSpPr>
          <p:spPr bwMode="auto">
            <a:xfrm>
              <a:off x="5135562" y="4249737"/>
              <a:ext cx="912813" cy="457200"/>
            </a:xfrm>
            <a:prstGeom prst="rect">
              <a:avLst/>
            </a:prstGeom>
            <a:noFill/>
            <a:ln w="9525">
              <a:noFill/>
              <a:miter lim="800000"/>
              <a:headEnd/>
              <a:tailEnd/>
            </a:ln>
          </p:spPr>
          <p:txBody>
            <a:bodyPr wrap="none">
              <a:prstTxWarp prst="textNoShape">
                <a:avLst/>
              </a:prstTxWarp>
              <a:spAutoFit/>
            </a:bodyPr>
            <a:lstStyle/>
            <a:p>
              <a:r>
                <a:rPr lang="en-GB"/>
                <a:t>Gaps</a:t>
              </a:r>
            </a:p>
          </p:txBody>
        </p:sp>
        <p:sp>
          <p:nvSpPr>
            <p:cNvPr id="24" name="Rectangle 1039"/>
            <p:cNvSpPr>
              <a:spLocks noChangeArrowheads="1"/>
            </p:cNvSpPr>
            <p:nvPr/>
          </p:nvSpPr>
          <p:spPr bwMode="auto">
            <a:xfrm>
              <a:off x="4373562" y="5135562"/>
              <a:ext cx="2682875" cy="701675"/>
            </a:xfrm>
            <a:prstGeom prst="rect">
              <a:avLst/>
            </a:prstGeom>
            <a:noFill/>
            <a:ln w="9525">
              <a:noFill/>
              <a:miter lim="800000"/>
              <a:headEnd/>
              <a:tailEnd/>
            </a:ln>
          </p:spPr>
          <p:txBody>
            <a:bodyPr wrap="none">
              <a:prstTxWarp prst="textNoShape">
                <a:avLst/>
              </a:prstTxWarp>
              <a:spAutoFit/>
            </a:bodyPr>
            <a:lstStyle/>
            <a:p>
              <a:r>
                <a:rPr lang="en-GB" sz="2000"/>
                <a:t>Open gap penalty</a:t>
              </a:r>
            </a:p>
            <a:p>
              <a:r>
                <a:rPr lang="en-GB" sz="2000"/>
                <a:t>Extension gap penalty</a:t>
              </a:r>
            </a:p>
          </p:txBody>
        </p:sp>
      </p:grpSp>
      <p:grpSp>
        <p:nvGrpSpPr>
          <p:cNvPr id="4" name="Group 25"/>
          <p:cNvGrpSpPr/>
          <p:nvPr/>
        </p:nvGrpSpPr>
        <p:grpSpPr>
          <a:xfrm>
            <a:off x="587375" y="3305175"/>
            <a:ext cx="6575425" cy="2590800"/>
            <a:chOff x="587375" y="3305175"/>
            <a:chExt cx="6575425" cy="2590800"/>
          </a:xfrm>
        </p:grpSpPr>
        <p:pic>
          <p:nvPicPr>
            <p:cNvPr id="23" name="Picture 1038" descr="Blosum62"/>
            <p:cNvPicPr>
              <a:picLocks noChangeAspect="1" noChangeArrowheads="1"/>
            </p:cNvPicPr>
            <p:nvPr/>
          </p:nvPicPr>
          <p:blipFill>
            <a:blip r:embed="rId2"/>
            <a:srcRect/>
            <a:stretch>
              <a:fillRect/>
            </a:stretch>
          </p:blipFill>
          <p:spPr bwMode="auto">
            <a:xfrm>
              <a:off x="587375" y="3305175"/>
              <a:ext cx="2582863" cy="2590800"/>
            </a:xfrm>
            <a:prstGeom prst="rect">
              <a:avLst/>
            </a:prstGeom>
            <a:noFill/>
          </p:spPr>
        </p:pic>
        <p:pic>
          <p:nvPicPr>
            <p:cNvPr id="25" name="Picture 1040" descr="matrices"/>
            <p:cNvPicPr>
              <a:picLocks noChangeAspect="1" noChangeArrowheads="1"/>
            </p:cNvPicPr>
            <p:nvPr/>
          </p:nvPicPr>
          <p:blipFill>
            <a:blip r:embed="rId3"/>
            <a:srcRect/>
            <a:stretch>
              <a:fillRect/>
            </a:stretch>
          </p:blipFill>
          <p:spPr bwMode="auto">
            <a:xfrm>
              <a:off x="3733800" y="3334543"/>
              <a:ext cx="3429000" cy="646113"/>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BLAST</a:t>
            </a:r>
            <a:br>
              <a:rPr lang="es-ES_tradnl" dirty="0"/>
            </a:br>
            <a:r>
              <a:rPr lang="es-ES_tradnl" sz="3200" dirty="0"/>
              <a:t>Basic Local </a:t>
            </a:r>
            <a:r>
              <a:rPr lang="es-ES_tradnl" sz="3200" dirty="0" err="1"/>
              <a:t>Alignment</a:t>
            </a:r>
            <a:r>
              <a:rPr lang="es-ES_tradnl" sz="3200" dirty="0"/>
              <a:t> </a:t>
            </a:r>
            <a:r>
              <a:rPr lang="es-ES_tradnl" sz="3200" dirty="0" err="1"/>
              <a:t>Search</a:t>
            </a:r>
            <a:r>
              <a:rPr lang="es-ES_tradnl" sz="3200" dirty="0"/>
              <a:t> </a:t>
            </a:r>
            <a:r>
              <a:rPr lang="es-ES_tradnl" sz="3200" dirty="0" err="1"/>
              <a:t>Tool</a:t>
            </a:r>
            <a:endParaRPr lang="es-ES_tradnl" dirty="0"/>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79</a:t>
            </a:fld>
            <a:endParaRPr lang="es-ES_tradnl"/>
          </a:p>
        </p:txBody>
      </p:sp>
      <p:pic>
        <p:nvPicPr>
          <p:cNvPr id="12" name="Picture 11"/>
          <p:cNvPicPr>
            <a:picLocks noChangeAspect="1"/>
          </p:cNvPicPr>
          <p:nvPr/>
        </p:nvPicPr>
        <p:blipFill>
          <a:blip r:embed="rId3"/>
          <a:stretch>
            <a:fillRect/>
          </a:stretch>
        </p:blipFill>
        <p:spPr>
          <a:xfrm>
            <a:off x="914400" y="1524000"/>
            <a:ext cx="6934200" cy="5206448"/>
          </a:xfrm>
          <a:prstGeom prst="rect">
            <a:avLst/>
          </a:prstGeom>
        </p:spPr>
      </p:pic>
      <p:sp>
        <p:nvSpPr>
          <p:cNvPr id="13" name="TextBox 12"/>
          <p:cNvSpPr txBox="1"/>
          <p:nvPr/>
        </p:nvSpPr>
        <p:spPr>
          <a:xfrm>
            <a:off x="152400" y="6550223"/>
            <a:ext cx="6425745" cy="307777"/>
          </a:xfrm>
          <a:prstGeom prst="rect">
            <a:avLst/>
          </a:prstGeom>
          <a:noFill/>
        </p:spPr>
        <p:txBody>
          <a:bodyPr wrap="none" rtlCol="0">
            <a:spAutoFit/>
          </a:bodyPr>
          <a:lstStyle/>
          <a:p>
            <a:r>
              <a:rPr lang="en-US" sz="1400" dirty="0">
                <a:hlinkClick r:id="rId4"/>
              </a:rPr>
              <a:t>http://www.ncbi.nlm.nih.gov/Education/BLASTinfo/BLAST_algorithm.html</a:t>
            </a:r>
            <a:endParaRPr lang="en-US" sz="1400" dirty="0"/>
          </a:p>
        </p:txBody>
      </p:sp>
      <p:sp>
        <p:nvSpPr>
          <p:cNvPr id="16" name="Rectangle 15"/>
          <p:cNvSpPr/>
          <p:nvPr/>
        </p:nvSpPr>
        <p:spPr>
          <a:xfrm>
            <a:off x="4648200" y="6132493"/>
            <a:ext cx="4572000" cy="954107"/>
          </a:xfrm>
          <a:prstGeom prst="rect">
            <a:avLst/>
          </a:prstGeom>
        </p:spPr>
        <p:txBody>
          <a:bodyPr wrap="square">
            <a:spAutoFit/>
          </a:bodyPr>
          <a:lstStyle/>
          <a:p>
            <a:r>
              <a:rPr lang="en-US" sz="1400" dirty="0" err="1"/>
              <a:t>Altschul</a:t>
            </a:r>
            <a:r>
              <a:rPr lang="en-US" sz="1400" dirty="0"/>
              <a:t> et al., 1990. </a:t>
            </a:r>
            <a:r>
              <a:rPr lang="en-US" sz="1400" b="1" dirty="0"/>
              <a:t>Basic Local Alignment Search Tool. </a:t>
            </a:r>
            <a:r>
              <a:rPr lang="en-US" sz="1400" dirty="0"/>
              <a:t>J. Mol. Biol. (1990) 215, 403–410</a:t>
            </a:r>
            <a:endParaRPr lang="es-ES_tradnl" sz="1400" dirty="0"/>
          </a:p>
          <a:p>
            <a:endParaRPr lang="es-ES_tradnl" sz="1400" dirty="0"/>
          </a:p>
          <a:p>
            <a:endParaRPr lang="es-ES_tradnl" sz="1400" dirty="0"/>
          </a:p>
        </p:txBody>
      </p:sp>
      <p:sp>
        <p:nvSpPr>
          <p:cNvPr id="22" name="Rectangle 21"/>
          <p:cNvSpPr/>
          <p:nvPr/>
        </p:nvSpPr>
        <p:spPr>
          <a:xfrm>
            <a:off x="6520455" y="4567535"/>
            <a:ext cx="2242545" cy="923330"/>
          </a:xfrm>
          <a:prstGeom prst="rect">
            <a:avLst/>
          </a:prstGeom>
        </p:spPr>
        <p:txBody>
          <a:bodyPr wrap="square">
            <a:spAutoFit/>
          </a:bodyPr>
          <a:lstStyle/>
          <a:p>
            <a:r>
              <a:rPr lang="en-US" dirty="0"/>
              <a:t>BLAST misses hard to find matches</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2800" dirty="0"/>
              <a:t>Comparação de sequencias</a:t>
            </a:r>
            <a:endParaRPr lang="es-ES_tradnl" dirty="0"/>
          </a:p>
        </p:txBody>
      </p:sp>
      <p:sp>
        <p:nvSpPr>
          <p:cNvPr id="3" name="Content Placeholder 2"/>
          <p:cNvSpPr>
            <a:spLocks noGrp="1"/>
          </p:cNvSpPr>
          <p:nvPr>
            <p:ph sz="quarter" idx="1"/>
          </p:nvPr>
        </p:nvSpPr>
        <p:spPr/>
        <p:txBody>
          <a:bodyPr/>
          <a:lstStyle/>
          <a:p>
            <a:r>
              <a:rPr lang="es-ES_tradnl" dirty="0"/>
              <a:t>¿Para qué?</a:t>
            </a:r>
          </a:p>
          <a:p>
            <a:pPr lvl="1"/>
            <a:r>
              <a:rPr lang="pt-BR" dirty="0"/>
              <a:t>Transferir informação funcional desde um gene bem estudado a outro recém sequenciado.</a:t>
            </a:r>
          </a:p>
          <a:p>
            <a:pPr lvl="1"/>
            <a:r>
              <a:rPr lang="pt-BR" dirty="0"/>
              <a:t>Montar sequencias de transcritos e genomas.</a:t>
            </a:r>
          </a:p>
          <a:p>
            <a:pPr lvl="1"/>
            <a:r>
              <a:rPr lang="pt-BR" dirty="0"/>
              <a:t>Identificar características (</a:t>
            </a:r>
            <a:r>
              <a:rPr lang="pt-BR" dirty="0" err="1"/>
              <a:t>features</a:t>
            </a:r>
            <a:r>
              <a:rPr lang="pt-BR" dirty="0"/>
              <a:t>) de sequencias, e.g., bordas entre </a:t>
            </a:r>
            <a:r>
              <a:rPr lang="pt-BR" dirty="0" err="1"/>
              <a:t>exons</a:t>
            </a:r>
            <a:r>
              <a:rPr lang="pt-BR" dirty="0"/>
              <a:t>, entre </a:t>
            </a:r>
            <a:r>
              <a:rPr lang="pt-BR" dirty="0" err="1"/>
              <a:t>exons</a:t>
            </a:r>
            <a:r>
              <a:rPr lang="pt-BR" dirty="0"/>
              <a:t> e </a:t>
            </a:r>
            <a:r>
              <a:rPr lang="pt-BR" dirty="0" err="1"/>
              <a:t>introns</a:t>
            </a:r>
            <a:r>
              <a:rPr lang="pt-BR" dirty="0"/>
              <a:t>, domínios.</a:t>
            </a:r>
          </a:p>
          <a:p>
            <a:pPr lvl="1"/>
            <a:r>
              <a:rPr lang="pt-BR" dirty="0">
                <a:solidFill>
                  <a:schemeClr val="accent6">
                    <a:lumMod val="60000"/>
                    <a:lumOff val="40000"/>
                  </a:schemeClr>
                </a:solidFill>
              </a:rPr>
              <a:t>Identificar regiões conservadas e inferir relaciones evolutivas.</a:t>
            </a:r>
          </a:p>
          <a:p>
            <a:pPr lvl="1">
              <a:buNone/>
            </a:pP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Un alineamiento que </a:t>
            </a:r>
            <a:r>
              <a:rPr lang="es-ES_tradnl" dirty="0" err="1"/>
              <a:t>Blast</a:t>
            </a:r>
            <a:r>
              <a:rPr lang="es-ES_tradnl" dirty="0"/>
              <a:t> no puede encontrar con W=11</a:t>
            </a:r>
          </a:p>
        </p:txBody>
      </p:sp>
      <p:sp>
        <p:nvSpPr>
          <p:cNvPr id="4" name="Slide Number Placeholder 3"/>
          <p:cNvSpPr>
            <a:spLocks noGrp="1"/>
          </p:cNvSpPr>
          <p:nvPr>
            <p:ph type="sldNum" sz="quarter" idx="15"/>
          </p:nvPr>
        </p:nvSpPr>
        <p:spPr/>
        <p:txBody>
          <a:bodyPr/>
          <a:lstStyle/>
          <a:p>
            <a:fld id="{F9B76065-02A8-2140-ABFF-467A450FC727}" type="slidenum">
              <a:rPr lang="en-US" smtClean="0"/>
              <a:pPr/>
              <a:t>80</a:t>
            </a:fld>
            <a:endParaRPr lang="en-US"/>
          </a:p>
        </p:txBody>
      </p:sp>
      <p:sp>
        <p:nvSpPr>
          <p:cNvPr id="5" name="Text Box 3"/>
          <p:cNvSpPr txBox="1">
            <a:spLocks noChangeArrowheads="1"/>
          </p:cNvSpPr>
          <p:nvPr/>
        </p:nvSpPr>
        <p:spPr bwMode="auto">
          <a:xfrm>
            <a:off x="-228600" y="2168525"/>
            <a:ext cx="9067800" cy="3698875"/>
          </a:xfrm>
          <a:prstGeom prst="rect">
            <a:avLst/>
          </a:prstGeom>
          <a:noFill/>
          <a:ln w="9525">
            <a:noFill/>
            <a:miter lim="800000"/>
            <a:headEnd/>
            <a:tailEnd/>
          </a:ln>
        </p:spPr>
        <p:txBody>
          <a:bodyPr wrap="none">
            <a:prstTxWarp prst="textNoShape">
              <a:avLst/>
            </a:prstTxWarp>
            <a:spAutoFit/>
          </a:bodyPr>
          <a:lstStyle/>
          <a:p>
            <a:pPr eaLnBrk="0" hangingPunct="0">
              <a:spcBef>
                <a:spcPct val="20000"/>
              </a:spcBef>
            </a:pPr>
            <a:r>
              <a:rPr lang="en-US" sz="2000" dirty="0">
                <a:latin typeface="Arial" charset="0"/>
              </a:rPr>
              <a:t>      </a:t>
            </a:r>
            <a:r>
              <a:rPr lang="en-US" b="1" dirty="0">
                <a:solidFill>
                  <a:srgbClr val="996600"/>
                </a:solidFill>
                <a:latin typeface="Courier New" charset="0"/>
              </a:rPr>
              <a:t>1 GAATATATGAAGACCAAGATTGCAGTCCTGCTGGCCTGAACCACGCTATTCTTGCTGTTG</a:t>
            </a:r>
          </a:p>
          <a:p>
            <a:pPr eaLnBrk="0" hangingPunct="0">
              <a:spcBef>
                <a:spcPct val="20000"/>
              </a:spcBef>
            </a:pPr>
            <a:r>
              <a:rPr lang="en-US" b="1" dirty="0">
                <a:solidFill>
                  <a:srgbClr val="996600"/>
                </a:solidFill>
                <a:latin typeface="Courier New" charset="0"/>
              </a:rPr>
              <a:t>     || | || || || |  || || ||   ||  |  ||| |||||| | | || | ||| |</a:t>
            </a:r>
          </a:p>
          <a:p>
            <a:pPr eaLnBrk="0" hangingPunct="0">
              <a:spcBef>
                <a:spcPct val="20000"/>
              </a:spcBef>
            </a:pPr>
            <a:r>
              <a:rPr lang="en-US" b="1" dirty="0">
                <a:solidFill>
                  <a:srgbClr val="996600"/>
                </a:solidFill>
                <a:latin typeface="Courier New" charset="0"/>
              </a:rPr>
              <a:t>   1 GAGTGTACGATGAGCCCGAGTGTAGCAGTGAAGATCTGGACCACGGTGTACTCGTTGTCG</a:t>
            </a:r>
          </a:p>
          <a:p>
            <a:pPr eaLnBrk="0" hangingPunct="0">
              <a:spcBef>
                <a:spcPct val="20000"/>
              </a:spcBef>
            </a:pPr>
            <a:endParaRPr lang="en-US" b="1" dirty="0">
              <a:solidFill>
                <a:srgbClr val="996600"/>
              </a:solidFill>
              <a:latin typeface="Courier New" charset="0"/>
            </a:endParaRPr>
          </a:p>
          <a:p>
            <a:pPr eaLnBrk="0" hangingPunct="0">
              <a:spcBef>
                <a:spcPct val="20000"/>
              </a:spcBef>
            </a:pPr>
            <a:r>
              <a:rPr lang="en-US" b="1" dirty="0">
                <a:solidFill>
                  <a:srgbClr val="996600"/>
                </a:solidFill>
                <a:latin typeface="Courier New" charset="0"/>
              </a:rPr>
              <a:t>  61 GTTACGGAACCGAGAATGGTAAAGACTACTGGATCATTAAGAACTCCTGGGGAGCCAGTT</a:t>
            </a:r>
          </a:p>
          <a:p>
            <a:pPr eaLnBrk="0" hangingPunct="0">
              <a:spcBef>
                <a:spcPct val="20000"/>
              </a:spcBef>
            </a:pPr>
            <a:r>
              <a:rPr lang="en-US" b="1" dirty="0">
                <a:solidFill>
                  <a:srgbClr val="996600"/>
                </a:solidFill>
                <a:latin typeface="Courier New" charset="0"/>
              </a:rPr>
              <a:t>     | || ||     ||  ||| ||  | |||||| || | ||||||  |||||  |     |</a:t>
            </a:r>
          </a:p>
          <a:p>
            <a:pPr eaLnBrk="0" hangingPunct="0">
              <a:spcBef>
                <a:spcPct val="20000"/>
              </a:spcBef>
            </a:pPr>
            <a:r>
              <a:rPr lang="en-US" b="1" dirty="0">
                <a:solidFill>
                  <a:srgbClr val="996600"/>
                </a:solidFill>
                <a:latin typeface="Courier New" charset="0"/>
              </a:rPr>
              <a:t>  61 GCTATGGTGTTAAGGGTGGGAAGAAGTACTGGCTCGTCAAGAACAGCTGGGCTGAATCCT</a:t>
            </a:r>
          </a:p>
          <a:p>
            <a:pPr eaLnBrk="0" hangingPunct="0">
              <a:spcBef>
                <a:spcPct val="20000"/>
              </a:spcBef>
            </a:pPr>
            <a:endParaRPr lang="en-US" b="1" dirty="0">
              <a:solidFill>
                <a:srgbClr val="996600"/>
              </a:solidFill>
              <a:latin typeface="Courier New" charset="0"/>
            </a:endParaRPr>
          </a:p>
          <a:p>
            <a:pPr eaLnBrk="0" hangingPunct="0">
              <a:spcBef>
                <a:spcPct val="20000"/>
              </a:spcBef>
            </a:pPr>
            <a:r>
              <a:rPr lang="en-US" b="1" dirty="0">
                <a:solidFill>
                  <a:srgbClr val="996600"/>
                </a:solidFill>
                <a:latin typeface="Courier New" charset="0"/>
              </a:rPr>
              <a:t>  121 GGGGTGAACAAGGTTATTTCAGGCTTGCTCGTGGTAAAAAC</a:t>
            </a:r>
          </a:p>
          <a:p>
            <a:pPr eaLnBrk="0" hangingPunct="0">
              <a:spcBef>
                <a:spcPct val="20000"/>
              </a:spcBef>
            </a:pPr>
            <a:r>
              <a:rPr lang="en-US" b="1" dirty="0">
                <a:solidFill>
                  <a:srgbClr val="996600"/>
                </a:solidFill>
                <a:latin typeface="Courier New" charset="0"/>
              </a:rPr>
              <a:t>      |||| || ||||| ||  ||    |  | ||||  || |||</a:t>
            </a:r>
          </a:p>
          <a:p>
            <a:pPr eaLnBrk="0" hangingPunct="0">
              <a:spcBef>
                <a:spcPct val="20000"/>
              </a:spcBef>
            </a:pPr>
            <a:r>
              <a:rPr lang="en-US" b="1" dirty="0">
                <a:solidFill>
                  <a:srgbClr val="996600"/>
                </a:solidFill>
                <a:latin typeface="Courier New" charset="0"/>
              </a:rPr>
              <a:t>  121 GGGGAGACCAAGGCTACATCCTTATGTCCCGTGACAACAAC</a:t>
            </a:r>
          </a:p>
        </p:txBody>
      </p:sp>
      <p:sp>
        <p:nvSpPr>
          <p:cNvPr id="6" name="TextBox 5"/>
          <p:cNvSpPr txBox="1"/>
          <p:nvPr/>
        </p:nvSpPr>
        <p:spPr>
          <a:xfrm>
            <a:off x="6050573" y="6074658"/>
            <a:ext cx="2179027" cy="630942"/>
          </a:xfrm>
          <a:prstGeom prst="rect">
            <a:avLst/>
          </a:prstGeom>
          <a:noFill/>
        </p:spPr>
        <p:txBody>
          <a:bodyPr wrap="none" rtlCol="0">
            <a:spAutoFit/>
          </a:bodyPr>
          <a:lstStyle/>
          <a:p>
            <a:r>
              <a:rPr lang="es-ES_tradnl" sz="3500" dirty="0">
                <a:solidFill>
                  <a:srgbClr val="FF0000"/>
                </a:solidFill>
              </a:rPr>
              <a:t>¿Por qué?</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BLAST</a:t>
            </a:r>
            <a:br>
              <a:rPr lang="es-ES_tradnl" dirty="0"/>
            </a:br>
            <a:r>
              <a:rPr lang="es-ES_tradnl" sz="3200" dirty="0"/>
              <a:t>Basic Local </a:t>
            </a:r>
            <a:r>
              <a:rPr lang="es-ES_tradnl" sz="3200" dirty="0" err="1"/>
              <a:t>Alignment</a:t>
            </a:r>
            <a:r>
              <a:rPr lang="es-ES_tradnl" sz="3200" dirty="0"/>
              <a:t> </a:t>
            </a:r>
            <a:r>
              <a:rPr lang="es-ES_tradnl" sz="3200" dirty="0" err="1"/>
              <a:t>Search</a:t>
            </a:r>
            <a:r>
              <a:rPr lang="es-ES_tradnl" sz="3200" dirty="0"/>
              <a:t> </a:t>
            </a:r>
            <a:r>
              <a:rPr lang="es-ES_tradnl" sz="3200" dirty="0" err="1"/>
              <a:t>Tool</a:t>
            </a:r>
            <a:endParaRPr lang="es-ES_tradnl" dirty="0"/>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81</a:t>
            </a:fld>
            <a:endParaRPr lang="es-ES_tradnl"/>
          </a:p>
        </p:txBody>
      </p:sp>
      <p:pic>
        <p:nvPicPr>
          <p:cNvPr id="7" name="Picture 6"/>
          <p:cNvPicPr>
            <a:picLocks noChangeAspect="1"/>
          </p:cNvPicPr>
          <p:nvPr/>
        </p:nvPicPr>
        <p:blipFill>
          <a:blip r:embed="rId3"/>
          <a:stretch>
            <a:fillRect/>
          </a:stretch>
        </p:blipFill>
        <p:spPr>
          <a:xfrm>
            <a:off x="381000" y="1447800"/>
            <a:ext cx="7239000" cy="5314633"/>
          </a:xfrm>
          <a:prstGeom prst="rect">
            <a:avLst/>
          </a:prstGeom>
        </p:spPr>
      </p:pic>
      <p:sp>
        <p:nvSpPr>
          <p:cNvPr id="16" name="Rectangle 15"/>
          <p:cNvSpPr/>
          <p:nvPr/>
        </p:nvSpPr>
        <p:spPr>
          <a:xfrm>
            <a:off x="4648200" y="6132493"/>
            <a:ext cx="4572000" cy="1384995"/>
          </a:xfrm>
          <a:prstGeom prst="rect">
            <a:avLst/>
          </a:prstGeom>
        </p:spPr>
        <p:txBody>
          <a:bodyPr wrap="square">
            <a:spAutoFit/>
          </a:bodyPr>
          <a:lstStyle/>
          <a:p>
            <a:r>
              <a:rPr lang="en-US" sz="1400" dirty="0"/>
              <a:t>Camacho C et al., 2009. </a:t>
            </a:r>
            <a:r>
              <a:rPr lang="en-US" sz="1400" b="1" dirty="0"/>
              <a:t>BLAST+: architecture and applications. BMC Bioinformatics.</a:t>
            </a:r>
            <a:r>
              <a:rPr lang="en-US" sz="1400" dirty="0"/>
              <a:t> 15;10:421.</a:t>
            </a:r>
          </a:p>
          <a:p>
            <a:r>
              <a:rPr lang="en-US" sz="1400" dirty="0"/>
              <a:t>,</a:t>
            </a:r>
            <a:endParaRPr lang="es-ES_tradnl" sz="1400" dirty="0"/>
          </a:p>
          <a:p>
            <a:endParaRPr lang="es-ES_tradnl" sz="1400" dirty="0"/>
          </a:p>
          <a:p>
            <a:endParaRPr lang="es-ES_tradnl" sz="1400" dirty="0"/>
          </a:p>
        </p:txBody>
      </p:sp>
      <p:sp>
        <p:nvSpPr>
          <p:cNvPr id="9" name="TextBox 8"/>
          <p:cNvSpPr txBox="1"/>
          <p:nvPr/>
        </p:nvSpPr>
        <p:spPr>
          <a:xfrm>
            <a:off x="3881445" y="3886200"/>
            <a:ext cx="1833555" cy="338554"/>
          </a:xfrm>
          <a:prstGeom prst="rect">
            <a:avLst/>
          </a:prstGeom>
          <a:noFill/>
        </p:spPr>
        <p:txBody>
          <a:bodyPr wrap="none" rtlCol="0">
            <a:spAutoFit/>
          </a:bodyPr>
          <a:lstStyle/>
          <a:p>
            <a:r>
              <a:rPr lang="es-ES_tradnl" sz="1600" dirty="0" err="1">
                <a:solidFill>
                  <a:srgbClr val="FF0000"/>
                </a:solidFill>
              </a:rPr>
              <a:t>Score</a:t>
            </a:r>
            <a:r>
              <a:rPr lang="es-ES_tradnl" sz="1600" dirty="0">
                <a:solidFill>
                  <a:srgbClr val="FF0000"/>
                </a:solidFill>
              </a:rPr>
              <a:t> </a:t>
            </a:r>
            <a:r>
              <a:rPr lang="es-ES_tradnl" sz="1600" dirty="0" err="1">
                <a:solidFill>
                  <a:srgbClr val="FF0000"/>
                </a:solidFill>
              </a:rPr>
              <a:t>threshold</a:t>
            </a:r>
            <a:r>
              <a:rPr lang="es-ES_tradnl" sz="1600" dirty="0">
                <a:solidFill>
                  <a:srgbClr val="FF0000"/>
                </a:solidFill>
              </a:rPr>
              <a:t> 2</a:t>
            </a:r>
          </a:p>
        </p:txBody>
      </p:sp>
      <p:sp>
        <p:nvSpPr>
          <p:cNvPr id="10" name="TextBox 9"/>
          <p:cNvSpPr txBox="1"/>
          <p:nvPr/>
        </p:nvSpPr>
        <p:spPr>
          <a:xfrm>
            <a:off x="3866679" y="4603896"/>
            <a:ext cx="1833555" cy="338554"/>
          </a:xfrm>
          <a:prstGeom prst="rect">
            <a:avLst/>
          </a:prstGeom>
          <a:noFill/>
        </p:spPr>
        <p:txBody>
          <a:bodyPr wrap="none" rtlCol="0">
            <a:spAutoFit/>
          </a:bodyPr>
          <a:lstStyle/>
          <a:p>
            <a:r>
              <a:rPr lang="es-ES_tradnl" sz="1600" dirty="0" err="1">
                <a:solidFill>
                  <a:srgbClr val="FF0000"/>
                </a:solidFill>
              </a:rPr>
              <a:t>Score</a:t>
            </a:r>
            <a:r>
              <a:rPr lang="es-ES_tradnl" sz="1600" dirty="0">
                <a:solidFill>
                  <a:srgbClr val="FF0000"/>
                </a:solidFill>
              </a:rPr>
              <a:t> </a:t>
            </a:r>
            <a:r>
              <a:rPr lang="es-ES_tradnl" sz="1600" dirty="0" err="1">
                <a:solidFill>
                  <a:srgbClr val="FF0000"/>
                </a:solidFill>
              </a:rPr>
              <a:t>threshold</a:t>
            </a:r>
            <a:r>
              <a:rPr lang="es-ES_tradnl" sz="1600" dirty="0">
                <a:solidFill>
                  <a:srgbClr val="FF0000"/>
                </a:solidFill>
              </a:rPr>
              <a:t> 3</a:t>
            </a:r>
          </a:p>
        </p:txBody>
      </p:sp>
      <p:sp>
        <p:nvSpPr>
          <p:cNvPr id="11" name="TextBox 10"/>
          <p:cNvSpPr txBox="1"/>
          <p:nvPr/>
        </p:nvSpPr>
        <p:spPr>
          <a:xfrm>
            <a:off x="3886200" y="5562600"/>
            <a:ext cx="1833555" cy="338554"/>
          </a:xfrm>
          <a:prstGeom prst="rect">
            <a:avLst/>
          </a:prstGeom>
          <a:noFill/>
        </p:spPr>
        <p:txBody>
          <a:bodyPr wrap="none" rtlCol="0">
            <a:spAutoFit/>
          </a:bodyPr>
          <a:lstStyle/>
          <a:p>
            <a:r>
              <a:rPr lang="es-ES_tradnl" sz="1600" dirty="0" err="1">
                <a:solidFill>
                  <a:srgbClr val="FF0000"/>
                </a:solidFill>
              </a:rPr>
              <a:t>Score</a:t>
            </a:r>
            <a:r>
              <a:rPr lang="es-ES_tradnl" sz="1600" dirty="0">
                <a:solidFill>
                  <a:srgbClr val="FF0000"/>
                </a:solidFill>
              </a:rPr>
              <a:t> </a:t>
            </a:r>
            <a:r>
              <a:rPr lang="es-ES_tradnl" sz="1600" dirty="0" err="1">
                <a:solidFill>
                  <a:srgbClr val="FF0000"/>
                </a:solidFill>
              </a:rPr>
              <a:t>threshold</a:t>
            </a:r>
            <a:r>
              <a:rPr lang="es-ES_tradnl" sz="1600" dirty="0">
                <a:solidFill>
                  <a:srgbClr val="FF0000"/>
                </a:solidFill>
              </a:rPr>
              <a:t> 4</a:t>
            </a:r>
          </a:p>
        </p:txBody>
      </p:sp>
      <p:sp>
        <p:nvSpPr>
          <p:cNvPr id="14" name="Rectangle 13"/>
          <p:cNvSpPr/>
          <p:nvPr/>
        </p:nvSpPr>
        <p:spPr>
          <a:xfrm>
            <a:off x="592464" y="1995969"/>
            <a:ext cx="1672200" cy="3773999"/>
          </a:xfrm>
          <a:prstGeom prst="rect">
            <a:avLst/>
          </a:prstGeom>
          <a:gradFill flip="none" rotWithShape="1">
            <a:gsLst>
              <a:gs pos="0">
                <a:schemeClr val="accent1">
                  <a:shade val="63000"/>
                  <a:satMod val="165000"/>
                  <a:alpha val="25000"/>
                </a:schemeClr>
              </a:gs>
              <a:gs pos="30000">
                <a:schemeClr val="accent1">
                  <a:shade val="58000"/>
                  <a:satMod val="165000"/>
                  <a:alpha val="25000"/>
                </a:schemeClr>
              </a:gs>
              <a:gs pos="75000">
                <a:schemeClr val="accent1">
                  <a:shade val="30000"/>
                  <a:satMod val="175000"/>
                  <a:alpha val="25000"/>
                </a:schemeClr>
              </a:gs>
              <a:gs pos="100000">
                <a:schemeClr val="accent1">
                  <a:shade val="15000"/>
                  <a:satMod val="175000"/>
                  <a:alpha val="25000"/>
                </a:schemeClr>
              </a:gs>
            </a:gsLst>
            <a:path path="circle">
              <a:fillToRect l="5000" t="100000" r="120000" b="1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5" name="Rectangle 14"/>
          <p:cNvSpPr/>
          <p:nvPr/>
        </p:nvSpPr>
        <p:spPr>
          <a:xfrm>
            <a:off x="2667000" y="1606665"/>
            <a:ext cx="2514600" cy="4891567"/>
          </a:xfrm>
          <a:prstGeom prst="rect">
            <a:avLst/>
          </a:prstGeom>
          <a:gradFill flip="none" rotWithShape="1">
            <a:gsLst>
              <a:gs pos="0">
                <a:schemeClr val="accent2">
                  <a:shade val="63000"/>
                  <a:satMod val="165000"/>
                  <a:alpha val="13000"/>
                </a:schemeClr>
              </a:gs>
              <a:gs pos="30000">
                <a:schemeClr val="accent2">
                  <a:shade val="58000"/>
                  <a:satMod val="165000"/>
                  <a:alpha val="13000"/>
                </a:schemeClr>
              </a:gs>
              <a:gs pos="75000">
                <a:schemeClr val="accent2">
                  <a:shade val="30000"/>
                  <a:satMod val="175000"/>
                  <a:alpha val="13000"/>
                </a:schemeClr>
              </a:gs>
              <a:gs pos="100000">
                <a:schemeClr val="accent2">
                  <a:shade val="15000"/>
                  <a:satMod val="175000"/>
                  <a:alpha val="13000"/>
                </a:schemeClr>
              </a:gs>
            </a:gsLst>
            <a:path path="circle">
              <a:fillToRect l="5000" t="100000" r="120000" b="1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17" name="Rectangle 16"/>
          <p:cNvSpPr/>
          <p:nvPr/>
        </p:nvSpPr>
        <p:spPr>
          <a:xfrm>
            <a:off x="5592132" y="2355736"/>
            <a:ext cx="1811868" cy="2705264"/>
          </a:xfrm>
          <a:prstGeom prst="rect">
            <a:avLst/>
          </a:prstGeom>
          <a:gradFill flip="none" rotWithShape="1">
            <a:gsLst>
              <a:gs pos="0">
                <a:schemeClr val="accent4">
                  <a:shade val="63000"/>
                  <a:satMod val="165000"/>
                  <a:alpha val="22000"/>
                </a:schemeClr>
              </a:gs>
              <a:gs pos="30000">
                <a:schemeClr val="accent4">
                  <a:shade val="58000"/>
                  <a:satMod val="165000"/>
                  <a:alpha val="22000"/>
                </a:schemeClr>
              </a:gs>
              <a:gs pos="75000">
                <a:schemeClr val="accent4">
                  <a:shade val="30000"/>
                  <a:satMod val="175000"/>
                  <a:alpha val="22000"/>
                </a:schemeClr>
              </a:gs>
              <a:gs pos="100000">
                <a:schemeClr val="accent4">
                  <a:shade val="15000"/>
                  <a:satMod val="175000"/>
                  <a:alpha val="22000"/>
                </a:schemeClr>
              </a:gs>
            </a:gsLst>
            <a:path path="circle">
              <a:fillToRect l="5000" t="100000" r="120000" b="10000"/>
            </a:path>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_tradnl"/>
          </a:p>
        </p:txBody>
      </p:sp>
      <p:sp>
        <p:nvSpPr>
          <p:cNvPr id="19" name="TextBox 18"/>
          <p:cNvSpPr txBox="1"/>
          <p:nvPr/>
        </p:nvSpPr>
        <p:spPr>
          <a:xfrm>
            <a:off x="762000" y="4876800"/>
            <a:ext cx="1833555" cy="338554"/>
          </a:xfrm>
          <a:prstGeom prst="rect">
            <a:avLst/>
          </a:prstGeom>
          <a:noFill/>
        </p:spPr>
        <p:txBody>
          <a:bodyPr wrap="none" rtlCol="0">
            <a:spAutoFit/>
          </a:bodyPr>
          <a:lstStyle/>
          <a:p>
            <a:r>
              <a:rPr lang="es-ES_tradnl" sz="1600" dirty="0" err="1">
                <a:solidFill>
                  <a:srgbClr val="FF0000"/>
                </a:solidFill>
              </a:rPr>
              <a:t>Score</a:t>
            </a:r>
            <a:r>
              <a:rPr lang="es-ES_tradnl" sz="1600" dirty="0">
                <a:solidFill>
                  <a:srgbClr val="FF0000"/>
                </a:solidFill>
              </a:rPr>
              <a:t> </a:t>
            </a:r>
            <a:r>
              <a:rPr lang="es-ES_tradnl" sz="1600" dirty="0" err="1">
                <a:solidFill>
                  <a:srgbClr val="FF0000"/>
                </a:solidFill>
              </a:rPr>
              <a:t>threshold</a:t>
            </a:r>
            <a:r>
              <a:rPr lang="es-ES_tradnl" sz="1600" dirty="0">
                <a:solidFill>
                  <a:srgbClr val="FF0000"/>
                </a:solidFill>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animBg="1"/>
      <p:bldP spid="15" grpId="0" animBg="1"/>
      <p:bldP spid="17" grpId="0" animBg="1"/>
      <p:bldP spid="1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a:t>BLAST</a:t>
            </a:r>
            <a:br>
              <a:rPr lang="es-ES_tradnl"/>
            </a:br>
            <a:r>
              <a:rPr lang="es-ES_tradnl" sz="3200"/>
              <a:t>Basic Local Alignment Search Tool</a:t>
            </a:r>
            <a:endParaRPr lang="es-ES_tradnl"/>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82</a:t>
            </a:fld>
            <a:endParaRPr lang="es-ES_tradnl"/>
          </a:p>
        </p:txBody>
      </p:sp>
      <p:sp>
        <p:nvSpPr>
          <p:cNvPr id="19" name="Rectangle 1028"/>
          <p:cNvSpPr>
            <a:spLocks noChangeArrowheads="1"/>
          </p:cNvSpPr>
          <p:nvPr/>
        </p:nvSpPr>
        <p:spPr bwMode="auto">
          <a:xfrm>
            <a:off x="0" y="6492875"/>
            <a:ext cx="595035" cy="338554"/>
          </a:xfrm>
          <a:prstGeom prst="rect">
            <a:avLst/>
          </a:prstGeom>
          <a:noFill/>
          <a:ln w="9525">
            <a:noFill/>
            <a:miter lim="800000"/>
            <a:headEnd/>
            <a:tailEnd/>
          </a:ln>
        </p:spPr>
        <p:txBody>
          <a:bodyPr wrap="none">
            <a:prstTxWarp prst="textNoShape">
              <a:avLst/>
            </a:prstTxWarp>
            <a:spAutoFit/>
          </a:bodyPr>
          <a:lstStyle/>
          <a:p>
            <a:r>
              <a:rPr lang="es-ES_tradnl" sz="1600">
                <a:solidFill>
                  <a:schemeClr val="bg1"/>
                </a:solidFill>
                <a:latin typeface="Mistral" charset="0"/>
              </a:rPr>
              <a:t>DMRP</a:t>
            </a:r>
          </a:p>
        </p:txBody>
      </p:sp>
      <p:sp>
        <p:nvSpPr>
          <p:cNvPr id="14" name="Rectangle 7"/>
          <p:cNvSpPr>
            <a:spLocks noChangeArrowheads="1"/>
          </p:cNvSpPr>
          <p:nvPr/>
        </p:nvSpPr>
        <p:spPr bwMode="auto">
          <a:xfrm>
            <a:off x="609600" y="1676400"/>
            <a:ext cx="2293416" cy="461665"/>
          </a:xfrm>
          <a:prstGeom prst="rect">
            <a:avLst/>
          </a:prstGeom>
          <a:noFill/>
          <a:ln w="9525">
            <a:noFill/>
            <a:miter lim="800000"/>
            <a:headEnd/>
            <a:tailEnd/>
          </a:ln>
        </p:spPr>
        <p:txBody>
          <a:bodyPr wrap="none">
            <a:prstTxWarp prst="textNoShape">
              <a:avLst/>
            </a:prstTxWarp>
            <a:spAutoFit/>
          </a:bodyPr>
          <a:lstStyle/>
          <a:p>
            <a:r>
              <a:rPr lang="es-ES_tradnl" sz="2400" b="1" dirty="0"/>
              <a:t>Significancia</a:t>
            </a:r>
          </a:p>
        </p:txBody>
      </p:sp>
      <p:sp>
        <p:nvSpPr>
          <p:cNvPr id="16" name="Rectangle 9"/>
          <p:cNvSpPr>
            <a:spLocks noChangeArrowheads="1"/>
          </p:cNvSpPr>
          <p:nvPr/>
        </p:nvSpPr>
        <p:spPr bwMode="auto">
          <a:xfrm>
            <a:off x="1828800" y="2209800"/>
            <a:ext cx="4682911" cy="677108"/>
          </a:xfrm>
          <a:prstGeom prst="rect">
            <a:avLst/>
          </a:prstGeom>
          <a:noFill/>
          <a:ln w="9525">
            <a:noFill/>
            <a:miter lim="800000"/>
            <a:headEnd/>
            <a:tailEnd/>
          </a:ln>
        </p:spPr>
        <p:txBody>
          <a:bodyPr wrap="none">
            <a:prstTxWarp prst="textNoShape">
              <a:avLst/>
            </a:prstTxWarp>
            <a:spAutoFit/>
          </a:bodyPr>
          <a:lstStyle/>
          <a:p>
            <a:r>
              <a:rPr lang="es-ES_tradnl" sz="1900" dirty="0"/>
              <a:t>¿Cuál es un buen alineamiento?</a:t>
            </a:r>
          </a:p>
          <a:p>
            <a:r>
              <a:rPr lang="es-ES_tradnl" sz="1900" dirty="0"/>
              <a:t>¿Qué se esperaría por azar únicamente?</a:t>
            </a:r>
          </a:p>
        </p:txBody>
      </p:sp>
      <p:sp>
        <p:nvSpPr>
          <p:cNvPr id="17" name="Rectangle 10"/>
          <p:cNvSpPr>
            <a:spLocks noChangeArrowheads="1"/>
          </p:cNvSpPr>
          <p:nvPr/>
        </p:nvSpPr>
        <p:spPr bwMode="auto">
          <a:xfrm>
            <a:off x="609600" y="3124200"/>
            <a:ext cx="7324347" cy="677108"/>
          </a:xfrm>
          <a:prstGeom prst="rect">
            <a:avLst/>
          </a:prstGeom>
          <a:noFill/>
          <a:ln w="9525">
            <a:noFill/>
            <a:miter lim="800000"/>
            <a:headEnd/>
            <a:tailEnd/>
          </a:ln>
        </p:spPr>
        <p:txBody>
          <a:bodyPr wrap="none">
            <a:prstTxWarp prst="textNoShape">
              <a:avLst/>
            </a:prstTxWarp>
            <a:spAutoFit/>
          </a:bodyPr>
          <a:lstStyle/>
          <a:p>
            <a:r>
              <a:rPr lang="es-ES_tradnl" sz="1900" dirty="0"/>
              <a:t>Esta evaluación está basada en el puntaje de su alineamiento:</a:t>
            </a:r>
          </a:p>
          <a:p>
            <a:r>
              <a:rPr lang="es-ES_tradnl" sz="1900" dirty="0"/>
              <a:t>¿Podría obtener el mismo puntaje, o mejor, por azar?</a:t>
            </a:r>
          </a:p>
        </p:txBody>
      </p:sp>
      <p:sp>
        <p:nvSpPr>
          <p:cNvPr id="18" name="Rectangle 11"/>
          <p:cNvSpPr>
            <a:spLocks noChangeArrowheads="1"/>
          </p:cNvSpPr>
          <p:nvPr/>
        </p:nvSpPr>
        <p:spPr bwMode="auto">
          <a:xfrm>
            <a:off x="1752600" y="3983504"/>
            <a:ext cx="4876800" cy="969496"/>
          </a:xfrm>
          <a:prstGeom prst="rect">
            <a:avLst/>
          </a:prstGeom>
          <a:noFill/>
          <a:ln w="9525">
            <a:noFill/>
            <a:miter lim="800000"/>
            <a:headEnd/>
            <a:tailEnd/>
          </a:ln>
        </p:spPr>
        <p:txBody>
          <a:bodyPr>
            <a:prstTxWarp prst="textNoShape">
              <a:avLst/>
            </a:prstTxWarp>
            <a:spAutoFit/>
          </a:bodyPr>
          <a:lstStyle/>
          <a:p>
            <a:r>
              <a:rPr lang="es-ES_tradnl" sz="1900" dirty="0">
                <a:solidFill>
                  <a:srgbClr val="FF0000"/>
                </a:solidFill>
              </a:rPr>
              <a:t>El cálculo es dependiente de la matriz de sustitución y la penalización por “</a:t>
            </a:r>
            <a:r>
              <a:rPr lang="es-ES_tradnl" sz="1900" dirty="0" err="1">
                <a:solidFill>
                  <a:srgbClr val="FF0000"/>
                </a:solidFill>
              </a:rPr>
              <a:t>gaps</a:t>
            </a:r>
            <a:r>
              <a:rPr lang="es-ES_tradnl" sz="1900" dirty="0">
                <a:solidFill>
                  <a:srgbClr val="FF0000"/>
                </a:solidFill>
              </a:rPr>
              <a:t>” que se usó. </a:t>
            </a:r>
          </a:p>
        </p:txBody>
      </p:sp>
      <p:sp>
        <p:nvSpPr>
          <p:cNvPr id="20" name="Rectangle 12"/>
          <p:cNvSpPr>
            <a:spLocks noChangeArrowheads="1"/>
          </p:cNvSpPr>
          <p:nvPr/>
        </p:nvSpPr>
        <p:spPr bwMode="auto">
          <a:xfrm>
            <a:off x="457200" y="5215116"/>
            <a:ext cx="7927975" cy="1261884"/>
          </a:xfrm>
          <a:prstGeom prst="rect">
            <a:avLst/>
          </a:prstGeom>
          <a:noFill/>
          <a:ln w="9525">
            <a:noFill/>
            <a:miter lim="800000"/>
            <a:headEnd/>
            <a:tailEnd/>
          </a:ln>
        </p:spPr>
        <p:txBody>
          <a:bodyPr>
            <a:prstTxWarp prst="textNoShape">
              <a:avLst/>
            </a:prstTxWarp>
            <a:spAutoFit/>
          </a:bodyPr>
          <a:lstStyle/>
          <a:p>
            <a:pPr algn="ctr"/>
            <a:r>
              <a:rPr lang="es-ES_tradnl" sz="1900" dirty="0"/>
              <a:t>El “</a:t>
            </a:r>
            <a:r>
              <a:rPr lang="es-ES_tradnl" sz="1900" dirty="0" err="1"/>
              <a:t>Expect</a:t>
            </a:r>
            <a:r>
              <a:rPr lang="es-ES_tradnl" sz="1900" dirty="0"/>
              <a:t>-</a:t>
            </a:r>
            <a:r>
              <a:rPr lang="es-ES_tradnl" sz="1900" dirty="0" err="1"/>
              <a:t>value</a:t>
            </a:r>
            <a:r>
              <a:rPr lang="es-ES_tradnl" sz="1900" dirty="0"/>
              <a:t>” nos da la respuesta que necesitamos.</a:t>
            </a:r>
          </a:p>
          <a:p>
            <a:pPr algn="ctr"/>
            <a:r>
              <a:rPr lang="es-ES_tradnl" sz="1900" dirty="0"/>
              <a:t>E-</a:t>
            </a:r>
            <a:r>
              <a:rPr lang="es-ES_tradnl" sz="1900" dirty="0" err="1"/>
              <a:t>value</a:t>
            </a:r>
            <a:r>
              <a:rPr lang="es-ES_tradnl" sz="1900" dirty="0"/>
              <a:t>: Número de alineamiento con un puntaje igual o mayor al observado, que se espera aparezcan por azar.</a:t>
            </a:r>
          </a:p>
          <a:p>
            <a:pPr algn="ctr"/>
            <a:r>
              <a:rPr lang="es-ES_tradnl" sz="1900" dirty="0">
                <a:solidFill>
                  <a:srgbClr val="CC1433"/>
                </a:solidFill>
              </a:rPr>
              <a:t>Entre menor sea el e-</a:t>
            </a:r>
            <a:r>
              <a:rPr lang="es-ES_tradnl" sz="1900" dirty="0" err="1">
                <a:solidFill>
                  <a:srgbClr val="CC1433"/>
                </a:solidFill>
              </a:rPr>
              <a:t>value</a:t>
            </a:r>
            <a:r>
              <a:rPr lang="es-ES_tradnl" sz="1900" dirty="0">
                <a:solidFill>
                  <a:srgbClr val="CC1433"/>
                </a:solidFill>
              </a:rPr>
              <a:t> mas significativo es el alineamiento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20"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BLAST</a:t>
            </a:r>
            <a:br>
              <a:rPr lang="es-ES_tradnl" dirty="0"/>
            </a:br>
            <a:r>
              <a:rPr lang="es-ES_tradnl" sz="3200" dirty="0"/>
              <a:t>Basic Local </a:t>
            </a:r>
            <a:r>
              <a:rPr lang="es-ES_tradnl" sz="3200" dirty="0" err="1"/>
              <a:t>Alignment</a:t>
            </a:r>
            <a:r>
              <a:rPr lang="es-ES_tradnl" sz="3200" dirty="0"/>
              <a:t> </a:t>
            </a:r>
            <a:r>
              <a:rPr lang="es-ES_tradnl" sz="3200" dirty="0" err="1"/>
              <a:t>Search</a:t>
            </a:r>
            <a:r>
              <a:rPr lang="es-ES_tradnl" sz="3200" dirty="0"/>
              <a:t> </a:t>
            </a:r>
            <a:r>
              <a:rPr lang="es-ES_tradnl" sz="3200" dirty="0" err="1"/>
              <a:t>Tool</a:t>
            </a:r>
            <a:endParaRPr lang="es-ES_tradnl" dirty="0"/>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83</a:t>
            </a:fld>
            <a:endParaRPr lang="es-ES_tradnl"/>
          </a:p>
        </p:txBody>
      </p:sp>
      <p:sp>
        <p:nvSpPr>
          <p:cNvPr id="15" name="Rectangle 3"/>
          <p:cNvSpPr txBox="1">
            <a:spLocks noChangeArrowheads="1"/>
          </p:cNvSpPr>
          <p:nvPr/>
        </p:nvSpPr>
        <p:spPr>
          <a:xfrm>
            <a:off x="152400" y="1447800"/>
            <a:ext cx="8229600" cy="533400"/>
          </a:xfrm>
          <a:prstGeom prst="rect">
            <a:avLst/>
          </a:prstGeom>
        </p:spPr>
        <p:txBody>
          <a:bodyPr vert="horz">
            <a:normAutofit/>
          </a:bodyPr>
          <a:lstStyle/>
          <a:p>
            <a:pPr marL="274320" marR="0" lvl="0" indent="-274320" algn="ctr" defTabSz="914400" rtl="0" eaLnBrk="1" fontAlgn="auto" latinLnBrk="0" hangingPunct="1">
              <a:lnSpc>
                <a:spcPct val="90000"/>
              </a:lnSpc>
              <a:spcBef>
                <a:spcPts val="600"/>
              </a:spcBef>
              <a:spcAft>
                <a:spcPts val="0"/>
              </a:spcAft>
              <a:buClr>
                <a:schemeClr val="accent1"/>
              </a:buClr>
              <a:buSzPct val="70000"/>
              <a:buFont typeface="Times" charset="0"/>
              <a:buNone/>
              <a:tabLst/>
              <a:defRPr/>
            </a:pPr>
            <a:r>
              <a:rPr kumimoji="0" lang="es-ES_tradnl" sz="2400" b="0" i="0" u="none" strike="noStrike" kern="1200" cap="small" spc="0" normalizeH="0" baseline="0" noProof="0" dirty="0">
                <a:ln>
                  <a:noFill/>
                </a:ln>
                <a:solidFill>
                  <a:schemeClr val="tx1"/>
                </a:solidFill>
                <a:effectLst/>
                <a:uLnTx/>
                <a:uFillTx/>
                <a:latin typeface="+mn-lt"/>
                <a:ea typeface="+mn-ea"/>
                <a:cs typeface="+mn-cs"/>
              </a:rPr>
              <a:t>Resultados</a:t>
            </a:r>
          </a:p>
        </p:txBody>
      </p:sp>
      <p:sp>
        <p:nvSpPr>
          <p:cNvPr id="19" name="Rectangle 1028"/>
          <p:cNvSpPr>
            <a:spLocks noChangeArrowheads="1"/>
          </p:cNvSpPr>
          <p:nvPr/>
        </p:nvSpPr>
        <p:spPr bwMode="auto">
          <a:xfrm>
            <a:off x="0" y="6492875"/>
            <a:ext cx="587375" cy="336550"/>
          </a:xfrm>
          <a:prstGeom prst="rect">
            <a:avLst/>
          </a:prstGeom>
          <a:noFill/>
          <a:ln w="9525">
            <a:noFill/>
            <a:miter lim="800000"/>
            <a:headEnd/>
            <a:tailEnd/>
          </a:ln>
        </p:spPr>
        <p:txBody>
          <a:bodyPr wrap="none">
            <a:prstTxWarp prst="textNoShape">
              <a:avLst/>
            </a:prstTxWarp>
            <a:spAutoFit/>
          </a:bodyPr>
          <a:lstStyle/>
          <a:p>
            <a:r>
              <a:rPr lang="en-GB" sz="1600">
                <a:solidFill>
                  <a:schemeClr val="bg1"/>
                </a:solidFill>
                <a:latin typeface="Mistral" charset="0"/>
              </a:rPr>
              <a:t>DMRP</a:t>
            </a:r>
          </a:p>
        </p:txBody>
      </p:sp>
      <p:pic>
        <p:nvPicPr>
          <p:cNvPr id="10" name="Picture 9" descr="blastxres3.png"/>
          <p:cNvPicPr>
            <a:picLocks noChangeAspect="1"/>
          </p:cNvPicPr>
          <p:nvPr/>
        </p:nvPicPr>
        <p:blipFill>
          <a:blip r:embed="rId3"/>
          <a:stretch>
            <a:fillRect/>
          </a:stretch>
        </p:blipFill>
        <p:spPr>
          <a:xfrm>
            <a:off x="1447800" y="1877413"/>
            <a:ext cx="5727700" cy="4447187"/>
          </a:xfrm>
          <a:prstGeom prst="rect">
            <a:avLst/>
          </a:prstGeom>
        </p:spPr>
      </p:pic>
      <p:sp>
        <p:nvSpPr>
          <p:cNvPr id="11" name="Oval 10"/>
          <p:cNvSpPr/>
          <p:nvPr/>
        </p:nvSpPr>
        <p:spPr>
          <a:xfrm>
            <a:off x="2133600" y="3962400"/>
            <a:ext cx="914400" cy="228600"/>
          </a:xfrm>
          <a:prstGeom prst="ellipse">
            <a:avLst/>
          </a:prstGeom>
          <a:solidFill>
            <a:schemeClr val="accent6">
              <a:alpha val="34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Oval 11"/>
          <p:cNvSpPr/>
          <p:nvPr/>
        </p:nvSpPr>
        <p:spPr>
          <a:xfrm>
            <a:off x="3276600" y="3962400"/>
            <a:ext cx="914400" cy="228600"/>
          </a:xfrm>
          <a:prstGeom prst="ellipse">
            <a:avLst/>
          </a:prstGeom>
          <a:solidFill>
            <a:schemeClr val="accent6">
              <a:alpha val="34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Oval 12"/>
          <p:cNvSpPr/>
          <p:nvPr/>
        </p:nvSpPr>
        <p:spPr>
          <a:xfrm>
            <a:off x="2286000" y="4038600"/>
            <a:ext cx="914400" cy="228600"/>
          </a:xfrm>
          <a:prstGeom prst="ellipse">
            <a:avLst/>
          </a:prstGeom>
          <a:solidFill>
            <a:schemeClr val="accent6">
              <a:alpha val="34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Oval 13"/>
          <p:cNvSpPr/>
          <p:nvPr/>
        </p:nvSpPr>
        <p:spPr>
          <a:xfrm>
            <a:off x="4114800" y="4038600"/>
            <a:ext cx="914400" cy="228600"/>
          </a:xfrm>
          <a:prstGeom prst="ellipse">
            <a:avLst/>
          </a:prstGeom>
          <a:solidFill>
            <a:schemeClr val="accent6">
              <a:alpha val="34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6" name="Oval 15"/>
          <p:cNvSpPr/>
          <p:nvPr/>
        </p:nvSpPr>
        <p:spPr>
          <a:xfrm>
            <a:off x="5410200" y="4038600"/>
            <a:ext cx="914400" cy="228600"/>
          </a:xfrm>
          <a:prstGeom prst="ellipse">
            <a:avLst/>
          </a:prstGeom>
          <a:solidFill>
            <a:schemeClr val="accent6">
              <a:alpha val="34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txBox="1">
            <a:spLocks noChangeArrowheads="1"/>
          </p:cNvSpPr>
          <p:nvPr/>
        </p:nvSpPr>
        <p:spPr bwMode="auto">
          <a:xfrm>
            <a:off x="990600" y="206375"/>
            <a:ext cx="7007225" cy="500063"/>
          </a:xfrm>
          <a:prstGeom prst="rect">
            <a:avLst/>
          </a:prstGeom>
          <a:noFill/>
          <a:ln w="9525">
            <a:noFill/>
            <a:miter lim="800000"/>
            <a:headEnd/>
            <a:tailEnd/>
          </a:ln>
        </p:spPr>
        <p:txBody>
          <a:bodyPr anchor="ctr">
            <a:prstTxWarp prst="textNoShape">
              <a:avLst/>
            </a:prstTxWarp>
          </a:bodyPr>
          <a:lstStyle/>
          <a:p>
            <a:pPr algn="ctr"/>
            <a:r>
              <a:rPr lang="en-US" sz="2800" b="1">
                <a:solidFill>
                  <a:schemeClr val="tx2"/>
                </a:solidFill>
                <a:ea typeface="ＭＳ Ｐゴシック" charset="-128"/>
                <a:cs typeface="ＭＳ Ｐゴシック" charset="-128"/>
              </a:rPr>
              <a:t>Estadísticos de alineamiento local</a:t>
            </a:r>
          </a:p>
        </p:txBody>
      </p:sp>
      <p:pic>
        <p:nvPicPr>
          <p:cNvPr id="84995" name="Picture 3"/>
          <p:cNvPicPr>
            <a:picLocks noChangeAspect="1"/>
          </p:cNvPicPr>
          <p:nvPr/>
        </p:nvPicPr>
        <p:blipFill>
          <a:blip r:embed="rId2"/>
          <a:srcRect/>
          <a:stretch>
            <a:fillRect/>
          </a:stretch>
        </p:blipFill>
        <p:spPr bwMode="auto">
          <a:xfrm>
            <a:off x="457200" y="790575"/>
            <a:ext cx="8007350" cy="614362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endParaRPr lang="en-US">
              <a:ea typeface="ＭＳ Ｐゴシック" charset="-128"/>
              <a:cs typeface="ＭＳ Ｐゴシック" charset="-128"/>
            </a:endParaRPr>
          </a:p>
        </p:txBody>
      </p:sp>
      <p:pic>
        <p:nvPicPr>
          <p:cNvPr id="86019" name="Picture 2"/>
          <p:cNvPicPr>
            <a:picLocks noChangeAspect="1"/>
          </p:cNvPicPr>
          <p:nvPr/>
        </p:nvPicPr>
        <p:blipFill>
          <a:blip r:embed="rId3"/>
          <a:srcRect/>
          <a:stretch>
            <a:fillRect/>
          </a:stretch>
        </p:blipFill>
        <p:spPr bwMode="auto">
          <a:xfrm>
            <a:off x="133350" y="139700"/>
            <a:ext cx="8877300" cy="6642100"/>
          </a:xfrm>
          <a:prstGeom prst="rect">
            <a:avLst/>
          </a:prstGeom>
          <a:noFill/>
          <a:ln w="9525">
            <a:noFill/>
            <a:miter lim="800000"/>
            <a:headEnd/>
            <a:tailEnd/>
          </a:ln>
        </p:spPr>
      </p:pic>
      <p:sp>
        <p:nvSpPr>
          <p:cNvPr id="4" name="TextBox 3"/>
          <p:cNvSpPr txBox="1"/>
          <p:nvPr/>
        </p:nvSpPr>
        <p:spPr>
          <a:xfrm>
            <a:off x="1152826" y="5943600"/>
            <a:ext cx="6112896" cy="553998"/>
          </a:xfrm>
          <a:prstGeom prst="rect">
            <a:avLst/>
          </a:prstGeom>
          <a:noFill/>
        </p:spPr>
        <p:txBody>
          <a:bodyPr wrap="none" rtlCol="0">
            <a:spAutoFit/>
          </a:bodyPr>
          <a:lstStyle/>
          <a:p>
            <a:r>
              <a:rPr lang="es-ES_tradnl" sz="3000" b="1" dirty="0">
                <a:solidFill>
                  <a:srgbClr val="FF0000"/>
                </a:solidFill>
              </a:rPr>
              <a:t>¿Cómo calcular el valor </a:t>
            </a:r>
            <a:r>
              <a:rPr lang="es-ES_tradnl" sz="3000" b="1" i="1" dirty="0">
                <a:solidFill>
                  <a:srgbClr val="FF0000"/>
                </a:solidFill>
              </a:rPr>
              <a:t>e</a:t>
            </a:r>
            <a:r>
              <a:rPr lang="es-ES_tradnl" sz="3000" b="1" dirty="0">
                <a:solidFill>
                  <a:srgbClr val="FF0000"/>
                </a:solidFill>
              </a:rPr>
              <a:t> o </a:t>
            </a:r>
            <a:r>
              <a:rPr lang="es-ES_tradnl" sz="3000" b="1" i="1" dirty="0" err="1">
                <a:solidFill>
                  <a:srgbClr val="FF0000"/>
                </a:solidFill>
              </a:rPr>
              <a:t>p</a:t>
            </a:r>
            <a:r>
              <a:rPr lang="es-ES_tradnl" sz="3000"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503238"/>
            <a:ext cx="8229600" cy="868362"/>
          </a:xfrm>
        </p:spPr>
        <p:txBody>
          <a:bodyPr>
            <a:normAutofit fontScale="90000"/>
          </a:bodyPr>
          <a:lstStyle/>
          <a:p>
            <a:r>
              <a:rPr lang="es-ES_tradnl" sz="4000" dirty="0">
                <a:ea typeface="ＭＳ Ｐゴシック" charset="-128"/>
                <a:cs typeface="ＭＳ Ｐゴシック" charset="-128"/>
              </a:rPr>
              <a:t>Estadísticos de alineamiento local y valor E</a:t>
            </a:r>
          </a:p>
        </p:txBody>
      </p:sp>
      <p:sp>
        <p:nvSpPr>
          <p:cNvPr id="87043" name="Content Placeholder 2"/>
          <p:cNvSpPr>
            <a:spLocks noGrp="1"/>
          </p:cNvSpPr>
          <p:nvPr>
            <p:ph idx="1"/>
          </p:nvPr>
        </p:nvSpPr>
        <p:spPr/>
        <p:txBody>
          <a:bodyPr/>
          <a:lstStyle/>
          <a:p>
            <a:endParaRPr lang="es-ES_tradnl" dirty="0">
              <a:ea typeface="ＭＳ Ｐゴシック" charset="-128"/>
              <a:cs typeface="ＭＳ Ｐゴシック" charset="-128"/>
            </a:endParaRPr>
          </a:p>
          <a:p>
            <a:r>
              <a:rPr lang="es-ES_tradnl" dirty="0">
                <a:ea typeface="ＭＳ Ｐゴシック" charset="-128"/>
                <a:cs typeface="ＭＳ Ｐゴシック" charset="-128"/>
              </a:rPr>
              <a:t>La comparación de una secuencia blanco con con una BD de secuencias aleatorias  de longitud uniforme arroja una distribución de probabilidad  de valor extremo o distribución de </a:t>
            </a:r>
            <a:r>
              <a:rPr lang="es-ES_tradnl" dirty="0" err="1">
                <a:ea typeface="ＭＳ Ｐゴシック" charset="-128"/>
                <a:cs typeface="ＭＳ Ｐゴシック" charset="-128"/>
              </a:rPr>
              <a:t>Gumbel</a:t>
            </a:r>
            <a:endParaRPr lang="es-ES_tradnl" dirty="0">
              <a:ea typeface="ＭＳ Ｐゴシック" charset="-128"/>
              <a:cs typeface="ＭＳ Ｐゴシック" charset="-128"/>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381000"/>
            <a:ext cx="8229600" cy="5745163"/>
          </a:xfrm>
          <a:prstGeom prst="rect">
            <a:avLst/>
          </a:prstGeom>
        </p:spPr>
        <p:txBody>
          <a:bodyPr/>
          <a:lstStyle/>
          <a:p>
            <a:pPr marL="342900" indent="-342900" defTabSz="457200" fontAlgn="auto">
              <a:spcBef>
                <a:spcPct val="20000"/>
              </a:spcBef>
              <a:spcAft>
                <a:spcPts val="0"/>
              </a:spcAft>
              <a:buFont typeface="Arial"/>
              <a:buChar char="•"/>
              <a:defRPr/>
            </a:pPr>
            <a:r>
              <a:rPr lang="es-ES_tradnl" sz="3200" dirty="0">
                <a:latin typeface="+mn-lt"/>
              </a:rPr>
              <a:t>Esta distribución de </a:t>
            </a:r>
            <a:r>
              <a:rPr lang="es-ES_tradnl" sz="3200" dirty="0" err="1">
                <a:latin typeface="+mn-lt"/>
              </a:rPr>
              <a:t>Gumbel</a:t>
            </a:r>
            <a:r>
              <a:rPr lang="es-ES_tradnl" sz="3200" dirty="0">
                <a:latin typeface="+mn-lt"/>
              </a:rPr>
              <a:t> es descrita por los parámetros </a:t>
            </a:r>
            <a:r>
              <a:rPr lang="es-ES_tradnl" sz="3200" i="1" dirty="0">
                <a:latin typeface="+mn-lt"/>
              </a:rPr>
              <a:t>u </a:t>
            </a:r>
            <a:r>
              <a:rPr lang="es-ES_tradnl" sz="3200" dirty="0">
                <a:latin typeface="+mn-lt"/>
              </a:rPr>
              <a:t>y </a:t>
            </a:r>
            <a:r>
              <a:rPr lang="es-ES_tradnl" sz="3200" dirty="0" err="1">
                <a:latin typeface="+mn-lt"/>
              </a:rPr>
              <a:t>λ</a:t>
            </a:r>
            <a:r>
              <a:rPr lang="es-ES_tradnl" sz="3200" dirty="0">
                <a:latin typeface="+mn-lt"/>
              </a:rPr>
              <a:t> (</a:t>
            </a:r>
            <a:r>
              <a:rPr lang="es-ES_tradnl" sz="3200" dirty="0" err="1">
                <a:latin typeface="+mn-lt"/>
              </a:rPr>
              <a:t>Kte</a:t>
            </a:r>
            <a:r>
              <a:rPr lang="es-ES_tradnl" sz="3200" dirty="0">
                <a:latin typeface="+mn-lt"/>
              </a:rPr>
              <a:t> de decaimiento).</a:t>
            </a:r>
          </a:p>
          <a:p>
            <a:pPr marL="742950" lvl="1" indent="-285750" defTabSz="457200" fontAlgn="auto">
              <a:spcBef>
                <a:spcPct val="20000"/>
              </a:spcBef>
              <a:spcAft>
                <a:spcPts val="0"/>
              </a:spcAft>
              <a:buFont typeface="Arial"/>
              <a:buChar char="–"/>
              <a:defRPr/>
            </a:pPr>
            <a:r>
              <a:rPr lang="es-ES_tradnl" sz="2800" dirty="0">
                <a:latin typeface="+mn-lt"/>
              </a:rPr>
              <a:t>Sean dos secuencias </a:t>
            </a:r>
            <a:r>
              <a:rPr lang="es-ES_tradnl" sz="2800" dirty="0" err="1">
                <a:latin typeface="+mn-lt"/>
              </a:rPr>
              <a:t>m</a:t>
            </a:r>
            <a:r>
              <a:rPr lang="es-ES_tradnl" sz="2800" dirty="0">
                <a:latin typeface="+mn-lt"/>
              </a:rPr>
              <a:t> y </a:t>
            </a:r>
            <a:r>
              <a:rPr lang="es-ES_tradnl" sz="2800" dirty="0" err="1">
                <a:latin typeface="+mn-lt"/>
              </a:rPr>
              <a:t>n</a:t>
            </a:r>
            <a:r>
              <a:rPr lang="es-ES_tradnl" sz="2800" dirty="0">
                <a:latin typeface="+mn-lt"/>
              </a:rPr>
              <a:t>, la distribución acumulada de puntajes S es descrita por:</a:t>
            </a:r>
          </a:p>
          <a:p>
            <a:pPr marL="742950" lvl="1" indent="-285750" defTabSz="457200" fontAlgn="auto">
              <a:spcBef>
                <a:spcPct val="20000"/>
              </a:spcBef>
              <a:spcAft>
                <a:spcPts val="0"/>
              </a:spcAft>
              <a:buFont typeface="Arial"/>
              <a:buNone/>
              <a:defRPr/>
            </a:pPr>
            <a:r>
              <a:rPr lang="es-ES_tradnl" sz="2800" dirty="0">
                <a:latin typeface="+mn-lt"/>
              </a:rPr>
              <a:t>     			</a:t>
            </a:r>
            <a:r>
              <a:rPr lang="es-ES_tradnl" sz="2800" b="1" dirty="0">
                <a:latin typeface="+mn-lt"/>
              </a:rPr>
              <a:t> </a:t>
            </a:r>
            <a:r>
              <a:rPr lang="es-ES_tradnl" sz="2800" b="1" dirty="0" err="1">
                <a:latin typeface="+mn-lt"/>
              </a:rPr>
              <a:t>p(S&lt;x</a:t>
            </a:r>
            <a:r>
              <a:rPr lang="es-ES_tradnl" sz="2800" b="1" dirty="0">
                <a:latin typeface="+mn-lt"/>
              </a:rPr>
              <a:t>) = </a:t>
            </a:r>
            <a:r>
              <a:rPr lang="es-ES_tradnl" sz="2800" b="1" dirty="0" err="1">
                <a:latin typeface="+mn-lt"/>
              </a:rPr>
              <a:t>exp</a:t>
            </a:r>
            <a:r>
              <a:rPr lang="es-ES_tradnl" sz="2800" b="1" dirty="0">
                <a:latin typeface="+mn-lt"/>
              </a:rPr>
              <a:t> (- e </a:t>
            </a:r>
            <a:r>
              <a:rPr lang="es-ES_tradnl" sz="2800" b="1" baseline="30000" dirty="0">
                <a:latin typeface="+mn-lt"/>
              </a:rPr>
              <a:t>-</a:t>
            </a:r>
            <a:r>
              <a:rPr lang="es-ES_tradnl" sz="2800" b="1" baseline="30000" dirty="0" err="1">
                <a:latin typeface="+mn-lt"/>
              </a:rPr>
              <a:t>λ</a:t>
            </a:r>
            <a:r>
              <a:rPr lang="es-ES_tradnl" sz="2800" b="1" baseline="30000" dirty="0">
                <a:latin typeface="+mn-lt"/>
              </a:rPr>
              <a:t> (</a:t>
            </a:r>
            <a:r>
              <a:rPr lang="es-ES_tradnl" sz="2800" b="1" baseline="30000" dirty="0" err="1">
                <a:latin typeface="+mn-lt"/>
              </a:rPr>
              <a:t>x</a:t>
            </a:r>
            <a:r>
              <a:rPr lang="es-ES_tradnl" sz="2800" b="1" baseline="30000" dirty="0">
                <a:latin typeface="+mn-lt"/>
              </a:rPr>
              <a:t>-</a:t>
            </a:r>
            <a:r>
              <a:rPr lang="es-ES_tradnl" sz="2800" b="1" i="1" baseline="30000" dirty="0">
                <a:latin typeface="+mn-lt"/>
              </a:rPr>
              <a:t>u</a:t>
            </a:r>
            <a:r>
              <a:rPr lang="es-ES_tradnl" sz="2800" b="1" baseline="30000" dirty="0">
                <a:latin typeface="+mn-lt"/>
              </a:rPr>
              <a:t>)</a:t>
            </a:r>
            <a:r>
              <a:rPr lang="es-ES_tradnl" sz="2800" b="1" dirty="0">
                <a:latin typeface="+mn-lt"/>
              </a:rPr>
              <a:t>)</a:t>
            </a:r>
          </a:p>
          <a:p>
            <a:pPr marL="742950" lvl="1" indent="-285750" defTabSz="457200" fontAlgn="auto">
              <a:spcBef>
                <a:spcPct val="20000"/>
              </a:spcBef>
              <a:spcAft>
                <a:spcPts val="0"/>
              </a:spcAft>
              <a:buFont typeface="Arial"/>
              <a:buNone/>
              <a:defRPr/>
            </a:pPr>
            <a:endParaRPr lang="es-ES_tradnl" sz="2800" dirty="0">
              <a:latin typeface="+mn-lt"/>
            </a:endParaRPr>
          </a:p>
          <a:p>
            <a:pPr marL="742950" lvl="1" indent="-285750" defTabSz="457200" fontAlgn="auto">
              <a:spcBef>
                <a:spcPct val="20000"/>
              </a:spcBef>
              <a:spcAft>
                <a:spcPts val="0"/>
              </a:spcAft>
              <a:buFont typeface="Arial"/>
              <a:buChar char="–"/>
              <a:defRPr/>
            </a:pPr>
            <a:r>
              <a:rPr lang="es-ES_tradnl" sz="2800" dirty="0">
                <a:latin typeface="+mn-lt"/>
              </a:rPr>
              <a:t>Pero necesitamos saber (o estimar) </a:t>
            </a:r>
            <a:r>
              <a:rPr lang="es-ES_tradnl" sz="2800" i="1" dirty="0">
                <a:latin typeface="+mn-lt"/>
              </a:rPr>
              <a:t>u </a:t>
            </a:r>
            <a:r>
              <a:rPr lang="es-ES_tradnl" sz="2800" dirty="0">
                <a:latin typeface="+mn-lt"/>
              </a:rPr>
              <a:t>y </a:t>
            </a:r>
            <a:r>
              <a:rPr lang="es-ES_tradnl" sz="2800" dirty="0" err="1">
                <a:latin typeface="+mn-lt"/>
              </a:rPr>
              <a:t>λ</a:t>
            </a:r>
            <a:r>
              <a:rPr lang="es-ES_tradnl" sz="2800" dirty="0">
                <a:latin typeface="+mn-lt"/>
              </a:rPr>
              <a:t>: </a:t>
            </a:r>
          </a:p>
          <a:p>
            <a:pPr marL="1143000" lvl="2" indent="-228600" defTabSz="457200" fontAlgn="auto">
              <a:spcBef>
                <a:spcPct val="20000"/>
              </a:spcBef>
              <a:spcAft>
                <a:spcPts val="0"/>
              </a:spcAft>
              <a:buFont typeface="Arial"/>
              <a:buChar char="•"/>
              <a:defRPr/>
            </a:pPr>
            <a:r>
              <a:rPr lang="es-ES_tradnl" sz="2400" dirty="0">
                <a:latin typeface="+mn-lt"/>
              </a:rPr>
              <a:t>para un alineamiento sin </a:t>
            </a:r>
            <a:r>
              <a:rPr lang="es-ES_tradnl" sz="2400" i="1" dirty="0" err="1">
                <a:latin typeface="+mn-lt"/>
              </a:rPr>
              <a:t>gaps</a:t>
            </a:r>
            <a:r>
              <a:rPr lang="es-ES_tradnl" sz="2400" i="1" dirty="0">
                <a:latin typeface="+mn-lt"/>
              </a:rPr>
              <a:t>, u </a:t>
            </a:r>
            <a:r>
              <a:rPr lang="es-ES_tradnl" sz="2400" dirty="0">
                <a:latin typeface="+mn-lt"/>
              </a:rPr>
              <a:t>depende de la longitud de </a:t>
            </a:r>
            <a:r>
              <a:rPr lang="es-ES_tradnl" sz="2400" dirty="0" err="1">
                <a:latin typeface="+mn-lt"/>
              </a:rPr>
              <a:t>m</a:t>
            </a:r>
            <a:r>
              <a:rPr lang="es-ES_tradnl" sz="2400" dirty="0">
                <a:latin typeface="+mn-lt"/>
              </a:rPr>
              <a:t> y </a:t>
            </a:r>
            <a:r>
              <a:rPr lang="es-ES_tradnl" sz="2400" dirty="0" err="1">
                <a:latin typeface="+mn-lt"/>
              </a:rPr>
              <a:t>n</a:t>
            </a:r>
            <a:r>
              <a:rPr lang="es-ES_tradnl" sz="2400" dirty="0">
                <a:latin typeface="+mn-lt"/>
              </a:rPr>
              <a:t>, y se define:</a:t>
            </a:r>
            <a:r>
              <a:rPr lang="es-ES_tradnl" sz="2400" i="1" dirty="0">
                <a:latin typeface="+mn-lt"/>
              </a:rPr>
              <a:t> </a:t>
            </a:r>
          </a:p>
          <a:p>
            <a:pPr marL="1600200" lvl="3" indent="-228600" defTabSz="457200" fontAlgn="auto">
              <a:spcBef>
                <a:spcPct val="20000"/>
              </a:spcBef>
              <a:spcAft>
                <a:spcPts val="0"/>
              </a:spcAft>
              <a:buFont typeface="Arial"/>
              <a:buNone/>
              <a:defRPr/>
            </a:pPr>
            <a:endParaRPr lang="es-ES_tradnl" sz="2000" i="1" dirty="0">
              <a:latin typeface="+mn-lt"/>
            </a:endParaRPr>
          </a:p>
          <a:p>
            <a:pPr marL="1600200" lvl="3" indent="-228600" defTabSz="457200" fontAlgn="auto">
              <a:spcBef>
                <a:spcPct val="20000"/>
              </a:spcBef>
              <a:spcAft>
                <a:spcPts val="0"/>
              </a:spcAft>
              <a:buFont typeface="Arial"/>
              <a:buNone/>
              <a:defRPr/>
            </a:pPr>
            <a:r>
              <a:rPr lang="es-ES_tradnl" sz="2800" b="1" i="1" dirty="0">
                <a:latin typeface="+mn-lt"/>
              </a:rPr>
              <a:t>        u = </a:t>
            </a:r>
            <a:r>
              <a:rPr lang="es-ES_tradnl" sz="2800" b="1" dirty="0">
                <a:latin typeface="+mn-lt"/>
              </a:rPr>
              <a:t>  (</a:t>
            </a:r>
            <a:r>
              <a:rPr lang="es-ES_tradnl" sz="2800" b="1" dirty="0" err="1">
                <a:latin typeface="+mn-lt"/>
              </a:rPr>
              <a:t>ln</a:t>
            </a:r>
            <a:r>
              <a:rPr lang="es-ES_tradnl" sz="2800" b="1" dirty="0">
                <a:latin typeface="+mn-lt"/>
              </a:rPr>
              <a:t> </a:t>
            </a:r>
            <a:r>
              <a:rPr lang="es-ES_tradnl" sz="2800" b="1" dirty="0" err="1">
                <a:latin typeface="+mn-lt"/>
              </a:rPr>
              <a:t>Kmn</a:t>
            </a:r>
            <a:r>
              <a:rPr lang="es-ES_tradnl" sz="2800" b="1" dirty="0">
                <a:latin typeface="+mn-lt"/>
              </a:rPr>
              <a:t>) / </a:t>
            </a:r>
            <a:r>
              <a:rPr lang="es-ES_tradnl" sz="2800" b="1" dirty="0" err="1">
                <a:latin typeface="+mn-lt"/>
              </a:rPr>
              <a:t>λ</a:t>
            </a:r>
            <a:r>
              <a:rPr lang="es-ES_tradnl" sz="2800" b="1" dirty="0">
                <a:latin typeface="+mn-lt"/>
              </a:rPr>
              <a:t> </a:t>
            </a:r>
          </a:p>
          <a:p>
            <a:pPr marL="742950" lvl="1" indent="-285750" defTabSz="457200" fontAlgn="auto">
              <a:spcBef>
                <a:spcPct val="20000"/>
              </a:spcBef>
              <a:spcAft>
                <a:spcPts val="0"/>
              </a:spcAft>
              <a:buFont typeface="Arial"/>
              <a:buChar char="–"/>
              <a:defRPr/>
            </a:pPr>
            <a:endParaRPr lang="es-ES_tradnl" sz="2800" dirty="0">
              <a:latin typeface="+mn-lt"/>
            </a:endParaRPr>
          </a:p>
          <a:p>
            <a:pPr marL="742950" lvl="1" indent="-285750" defTabSz="457200" fontAlgn="auto">
              <a:spcBef>
                <a:spcPct val="20000"/>
              </a:spcBef>
              <a:spcAft>
                <a:spcPts val="0"/>
              </a:spcAft>
              <a:buFont typeface="Arial"/>
              <a:buNone/>
              <a:defRPr/>
            </a:pPr>
            <a:r>
              <a:rPr lang="es-ES_tradnl" sz="3200" b="1" baseline="30000" dirty="0">
                <a:latin typeface="+mn-lt"/>
              </a:rPr>
              <a:t> </a:t>
            </a:r>
          </a:p>
        </p:txBody>
      </p:sp>
      <p:sp>
        <p:nvSpPr>
          <p:cNvPr id="3" name="Rectangle 2"/>
          <p:cNvSpPr/>
          <p:nvPr/>
        </p:nvSpPr>
        <p:spPr>
          <a:xfrm>
            <a:off x="1828800" y="6211669"/>
            <a:ext cx="6019800" cy="646331"/>
          </a:xfrm>
          <a:prstGeom prst="rect">
            <a:avLst/>
          </a:prstGeom>
        </p:spPr>
        <p:txBody>
          <a:bodyPr wrap="square">
            <a:spAutoFit/>
          </a:bodyPr>
          <a:lstStyle/>
          <a:p>
            <a:r>
              <a:rPr lang="es-CO" dirty="0"/>
              <a:t>K = constante que depende del espacio de búsqueda</a:t>
            </a:r>
          </a:p>
          <a:p>
            <a:pPr>
              <a:buFont typeface="Symbol" charset="2"/>
              <a:buChar char="l"/>
            </a:pPr>
            <a:r>
              <a:rPr lang="es-CO" dirty="0">
                <a:sym typeface="Symbol" charset="2"/>
              </a:rPr>
              <a:t> = constante propia de</a:t>
            </a:r>
            <a:r>
              <a:rPr lang="en-US" dirty="0" err="1">
                <a:sym typeface="Symbol" charset="2"/>
              </a:rPr>
              <a:t>l</a:t>
            </a:r>
            <a:r>
              <a:rPr lang="en-US" dirty="0">
                <a:sym typeface="Symbol" charset="2"/>
              </a:rPr>
              <a:t> </a:t>
            </a:r>
            <a:r>
              <a:rPr lang="en-US" dirty="0" err="1">
                <a:sym typeface="Symbol" charset="2"/>
              </a:rPr>
              <a:t>sistema</a:t>
            </a:r>
            <a:r>
              <a:rPr lang="en-US" dirty="0">
                <a:sym typeface="Symbol" charset="2"/>
              </a:rPr>
              <a:t> </a:t>
            </a:r>
            <a:r>
              <a:rPr lang="es-CO" dirty="0">
                <a:sym typeface="Symbol" charset="2"/>
              </a:rPr>
              <a:t>de puntaje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28600"/>
            <a:ext cx="8229600" cy="5897563"/>
          </a:xfrm>
          <a:prstGeom prst="rect">
            <a:avLst/>
          </a:prstGeom>
        </p:spPr>
        <p:txBody>
          <a:bodyPr/>
          <a:lstStyle/>
          <a:p>
            <a:pPr marL="342900" indent="-342900" defTabSz="457200" fontAlgn="auto">
              <a:spcBef>
                <a:spcPct val="20000"/>
              </a:spcBef>
              <a:spcAft>
                <a:spcPts val="0"/>
              </a:spcAft>
              <a:buFont typeface="Arial"/>
              <a:buChar char="•"/>
              <a:defRPr/>
            </a:pPr>
            <a:r>
              <a:rPr lang="es-ES_tradnl" sz="3200" dirty="0">
                <a:latin typeface="+mn-lt"/>
              </a:rPr>
              <a:t>Si se combinan estas dos ecuaciones…</a:t>
            </a:r>
          </a:p>
          <a:p>
            <a:pPr marL="742950" lvl="1" indent="-285750" defTabSz="457200" fontAlgn="auto">
              <a:spcBef>
                <a:spcPct val="20000"/>
              </a:spcBef>
              <a:spcAft>
                <a:spcPts val="0"/>
              </a:spcAft>
              <a:buFont typeface="Arial"/>
              <a:buChar char="–"/>
              <a:defRPr/>
            </a:pPr>
            <a:r>
              <a:rPr lang="es-ES_tradnl" sz="2800" dirty="0">
                <a:latin typeface="+mn-lt"/>
              </a:rPr>
              <a:t>La probabilidad de encontrar un puntaje (S)  igual o mayor a </a:t>
            </a:r>
            <a:r>
              <a:rPr lang="es-ES_tradnl" sz="2800" dirty="0" err="1">
                <a:latin typeface="+mn-lt"/>
              </a:rPr>
              <a:t>x</a:t>
            </a:r>
            <a:r>
              <a:rPr lang="es-ES_tradnl" sz="2800" dirty="0">
                <a:latin typeface="+mn-lt"/>
              </a:rPr>
              <a:t> por azar está dada por:</a:t>
            </a:r>
          </a:p>
          <a:p>
            <a:pPr marL="742950" lvl="1" indent="-285750" defTabSz="457200" fontAlgn="auto">
              <a:spcBef>
                <a:spcPct val="20000"/>
              </a:spcBef>
              <a:spcAft>
                <a:spcPts val="0"/>
              </a:spcAft>
              <a:buFont typeface="Arial"/>
              <a:buNone/>
              <a:defRPr/>
            </a:pPr>
            <a:r>
              <a:rPr lang="es-ES_tradnl" sz="2800" b="1" dirty="0">
                <a:latin typeface="+mn-lt"/>
              </a:rPr>
              <a:t>          </a:t>
            </a:r>
          </a:p>
          <a:p>
            <a:pPr marL="742950" lvl="1" indent="-285750" defTabSz="457200" fontAlgn="auto">
              <a:spcBef>
                <a:spcPct val="20000"/>
              </a:spcBef>
              <a:spcAft>
                <a:spcPts val="0"/>
              </a:spcAft>
              <a:buFont typeface="Arial"/>
              <a:buNone/>
              <a:defRPr/>
            </a:pPr>
            <a:r>
              <a:rPr lang="es-ES_tradnl" sz="2800" b="1" dirty="0">
                <a:latin typeface="+mn-lt"/>
              </a:rPr>
              <a:t>        </a:t>
            </a:r>
            <a:r>
              <a:rPr lang="es-ES_tradnl" sz="2800" b="1" dirty="0" err="1">
                <a:latin typeface="+mn-lt"/>
              </a:rPr>
              <a:t>p(S≥x</a:t>
            </a:r>
            <a:r>
              <a:rPr lang="es-ES_tradnl" sz="2800" b="1" dirty="0">
                <a:latin typeface="+mn-lt"/>
              </a:rPr>
              <a:t>) = 1 -  </a:t>
            </a:r>
            <a:r>
              <a:rPr lang="es-ES_tradnl" sz="2800" b="1" dirty="0" err="1">
                <a:latin typeface="+mn-lt"/>
              </a:rPr>
              <a:t>exp</a:t>
            </a:r>
            <a:r>
              <a:rPr lang="es-ES_tradnl" sz="2800" b="1" dirty="0">
                <a:latin typeface="+mn-lt"/>
              </a:rPr>
              <a:t> (- </a:t>
            </a:r>
            <a:r>
              <a:rPr lang="es-ES_tradnl" sz="2800" b="1" dirty="0" err="1">
                <a:latin typeface="+mn-lt"/>
              </a:rPr>
              <a:t>Kmn</a:t>
            </a:r>
            <a:r>
              <a:rPr lang="es-ES_tradnl" sz="2800" b="1" dirty="0">
                <a:latin typeface="+mn-lt"/>
              </a:rPr>
              <a:t> e </a:t>
            </a:r>
            <a:r>
              <a:rPr lang="es-ES_tradnl" sz="2800" b="1" baseline="30000" dirty="0" err="1">
                <a:latin typeface="+mn-lt"/>
              </a:rPr>
              <a:t>–λ</a:t>
            </a:r>
            <a:r>
              <a:rPr lang="es-ES_tradnl" sz="2800" b="1" baseline="30000" dirty="0">
                <a:latin typeface="+mn-lt"/>
              </a:rPr>
              <a:t> </a:t>
            </a:r>
            <a:r>
              <a:rPr lang="es-ES_tradnl" sz="2800" b="1" baseline="30000" dirty="0" err="1">
                <a:latin typeface="+mn-lt"/>
              </a:rPr>
              <a:t>x</a:t>
            </a:r>
            <a:r>
              <a:rPr lang="es-ES_tradnl" sz="2800" b="1" dirty="0">
                <a:latin typeface="+mn-lt"/>
              </a:rPr>
              <a:t>)</a:t>
            </a:r>
            <a:endParaRPr lang="es-ES_tradnl" sz="2800" dirty="0">
              <a:latin typeface="+mn-lt"/>
            </a:endParaRPr>
          </a:p>
          <a:p>
            <a:pPr marL="742950" lvl="1" indent="-285750" defTabSz="457200" fontAlgn="auto">
              <a:spcBef>
                <a:spcPct val="20000"/>
              </a:spcBef>
              <a:spcAft>
                <a:spcPts val="0"/>
              </a:spcAft>
              <a:buFont typeface="Arial"/>
              <a:buChar char="–"/>
              <a:defRPr/>
            </a:pPr>
            <a:endParaRPr lang="es-ES_tradnl" sz="2800" dirty="0">
              <a:latin typeface="+mn-lt"/>
            </a:endParaRPr>
          </a:p>
          <a:p>
            <a:pPr marL="742950" lvl="1" indent="-285750" defTabSz="457200" fontAlgn="auto">
              <a:spcBef>
                <a:spcPct val="20000"/>
              </a:spcBef>
              <a:spcAft>
                <a:spcPts val="0"/>
              </a:spcAft>
              <a:buFont typeface="Arial"/>
              <a:buChar char="–"/>
              <a:defRPr/>
            </a:pPr>
            <a:r>
              <a:rPr lang="es-ES_tradnl" sz="2800" dirty="0">
                <a:latin typeface="+mn-lt"/>
              </a:rPr>
              <a:t>El número de alineamientos sin </a:t>
            </a:r>
            <a:r>
              <a:rPr lang="es-ES_tradnl" sz="2800" dirty="0" err="1">
                <a:latin typeface="+mn-lt"/>
              </a:rPr>
              <a:t>gap</a:t>
            </a:r>
            <a:r>
              <a:rPr lang="es-ES_tradnl" sz="2800" dirty="0">
                <a:latin typeface="+mn-lt"/>
              </a:rPr>
              <a:t> con un S de al menos </a:t>
            </a:r>
            <a:r>
              <a:rPr lang="es-ES_tradnl" sz="2800" dirty="0" err="1">
                <a:latin typeface="+mn-lt"/>
              </a:rPr>
              <a:t>x</a:t>
            </a:r>
            <a:r>
              <a:rPr lang="es-ES_tradnl" sz="2800" dirty="0">
                <a:latin typeface="+mn-lt"/>
              </a:rPr>
              <a:t> está controlado por el parámetro </a:t>
            </a:r>
            <a:r>
              <a:rPr lang="es-ES_tradnl" sz="2800" b="1" dirty="0" err="1">
                <a:latin typeface="+mn-lt"/>
              </a:rPr>
              <a:t>Kmn</a:t>
            </a:r>
            <a:r>
              <a:rPr lang="es-ES_tradnl" sz="2800" b="1" dirty="0">
                <a:latin typeface="+mn-lt"/>
              </a:rPr>
              <a:t> e </a:t>
            </a:r>
            <a:r>
              <a:rPr lang="es-ES_tradnl" sz="2800" b="1" baseline="30000" dirty="0" err="1">
                <a:latin typeface="+mn-lt"/>
              </a:rPr>
              <a:t>–λ</a:t>
            </a:r>
            <a:r>
              <a:rPr lang="es-ES_tradnl" sz="2800" b="1" baseline="30000" dirty="0">
                <a:latin typeface="+mn-lt"/>
              </a:rPr>
              <a:t> </a:t>
            </a:r>
            <a:r>
              <a:rPr lang="es-ES_tradnl" sz="2800" b="1" baseline="30000" dirty="0" err="1">
                <a:latin typeface="+mn-lt"/>
              </a:rPr>
              <a:t>x</a:t>
            </a:r>
            <a:r>
              <a:rPr lang="es-ES_tradnl" sz="2800" dirty="0">
                <a:latin typeface="+mn-lt"/>
              </a:rPr>
              <a:t>.</a:t>
            </a:r>
          </a:p>
          <a:p>
            <a:pPr marL="742950" lvl="1" indent="-285750" defTabSz="457200" fontAlgn="auto">
              <a:spcBef>
                <a:spcPct val="20000"/>
              </a:spcBef>
              <a:spcAft>
                <a:spcPts val="0"/>
              </a:spcAft>
              <a:buFont typeface="Arial"/>
              <a:buNone/>
              <a:defRPr/>
            </a:pPr>
            <a:r>
              <a:rPr lang="es-ES_tradnl" sz="2800" dirty="0">
                <a:latin typeface="+mn-lt"/>
              </a:rPr>
              <a:t>		</a:t>
            </a:r>
            <a:r>
              <a:rPr lang="es-ES_tradnl" sz="2800" dirty="0" err="1">
                <a:latin typeface="+mn-lt"/>
              </a:rPr>
              <a:t>m</a:t>
            </a:r>
            <a:r>
              <a:rPr lang="es-ES_tradnl" sz="2800" dirty="0">
                <a:latin typeface="+mn-lt"/>
              </a:rPr>
              <a:t>= longitud de la secuencia blanco.</a:t>
            </a:r>
          </a:p>
          <a:p>
            <a:pPr marL="742950" lvl="1" indent="-285750" defTabSz="457200" fontAlgn="auto">
              <a:spcBef>
                <a:spcPct val="20000"/>
              </a:spcBef>
              <a:spcAft>
                <a:spcPts val="0"/>
              </a:spcAft>
              <a:buFont typeface="Arial"/>
              <a:buNone/>
              <a:defRPr/>
            </a:pPr>
            <a:r>
              <a:rPr lang="es-ES_tradnl" sz="2800" dirty="0">
                <a:latin typeface="+mn-lt"/>
              </a:rPr>
              <a:t>		</a:t>
            </a:r>
            <a:r>
              <a:rPr lang="es-ES_tradnl" sz="2800" dirty="0" err="1">
                <a:latin typeface="+mn-lt"/>
              </a:rPr>
              <a:t>n</a:t>
            </a:r>
            <a:r>
              <a:rPr lang="es-ES_tradnl" sz="2800" dirty="0">
                <a:latin typeface="+mn-lt"/>
              </a:rPr>
              <a:t>= longitud de toda la base de datos.</a:t>
            </a:r>
          </a:p>
          <a:p>
            <a:pPr marL="742950" lvl="1" indent="-285750" defTabSz="457200" fontAlgn="auto">
              <a:spcBef>
                <a:spcPct val="20000"/>
              </a:spcBef>
              <a:spcAft>
                <a:spcPts val="0"/>
              </a:spcAft>
              <a:buFont typeface="Arial"/>
              <a:buNone/>
              <a:defRPr/>
            </a:pPr>
            <a:r>
              <a:rPr lang="es-ES_tradnl" sz="2800" dirty="0" err="1">
                <a:latin typeface="+mn-lt"/>
              </a:rPr>
              <a:t>mn</a:t>
            </a:r>
            <a:r>
              <a:rPr lang="es-ES_tradnl" sz="2800" dirty="0">
                <a:latin typeface="+mn-lt"/>
              </a:rPr>
              <a:t>= espacio de búsqueda.</a:t>
            </a:r>
          </a:p>
          <a:p>
            <a:pPr marL="742950" lvl="1" indent="-285750" defTabSz="457200" fontAlgn="auto">
              <a:spcBef>
                <a:spcPct val="20000"/>
              </a:spcBef>
              <a:spcAft>
                <a:spcPts val="0"/>
              </a:spcAft>
              <a:buFont typeface="Arial"/>
              <a:buChar char="–"/>
              <a:defRPr/>
            </a:pPr>
            <a:endParaRPr lang="es-ES_tradnl" sz="2800" dirty="0">
              <a:latin typeface="+mn-lt"/>
            </a:endParaRPr>
          </a:p>
          <a:p>
            <a:pPr marL="742950" lvl="1" indent="-285750" defTabSz="457200" fontAlgn="auto">
              <a:spcBef>
                <a:spcPct val="20000"/>
              </a:spcBef>
              <a:spcAft>
                <a:spcPts val="0"/>
              </a:spcAft>
              <a:buFont typeface="Arial"/>
              <a:buChar char="–"/>
              <a:defRPr/>
            </a:pPr>
            <a:endParaRPr lang="es-ES_tradnl" sz="2800" dirty="0">
              <a:latin typeface="+mn-lt"/>
            </a:endParaRPr>
          </a:p>
          <a:p>
            <a:pPr marL="742950" lvl="1" indent="-285750" defTabSz="457200" fontAlgn="auto">
              <a:spcBef>
                <a:spcPct val="20000"/>
              </a:spcBef>
              <a:spcAft>
                <a:spcPts val="0"/>
              </a:spcAft>
              <a:buFont typeface="Arial"/>
              <a:buNone/>
              <a:defRPr/>
            </a:pPr>
            <a:endParaRPr lang="es-ES_tradnl" sz="2800" b="1" dirty="0">
              <a:latin typeface="+mn-lt"/>
            </a:endParaRPr>
          </a:p>
          <a:p>
            <a:pPr marL="742950" lvl="1" indent="-285750" defTabSz="457200" fontAlgn="auto">
              <a:spcBef>
                <a:spcPct val="20000"/>
              </a:spcBef>
              <a:spcAft>
                <a:spcPts val="0"/>
              </a:spcAft>
              <a:buFont typeface="Arial"/>
              <a:buNone/>
              <a:defRPr/>
            </a:pPr>
            <a:endParaRPr lang="es-ES_tradnl" sz="2800" b="1" dirty="0">
              <a:latin typeface="+mn-lt"/>
            </a:endParaRPr>
          </a:p>
          <a:p>
            <a:pPr marL="742950" lvl="1" indent="-285750" defTabSz="457200" fontAlgn="auto">
              <a:spcBef>
                <a:spcPct val="20000"/>
              </a:spcBef>
              <a:spcAft>
                <a:spcPts val="0"/>
              </a:spcAft>
              <a:buFont typeface="Arial"/>
              <a:buChar char="–"/>
              <a:defRPr/>
            </a:pPr>
            <a:endParaRPr lang="es-ES_tradnl" sz="2800" dirty="0">
              <a:latin typeface="+mn-lt"/>
            </a:endParaRPr>
          </a:p>
          <a:p>
            <a:pPr marL="742950" lvl="1" indent="-285750" defTabSz="457200" fontAlgn="auto">
              <a:spcBef>
                <a:spcPct val="20000"/>
              </a:spcBef>
              <a:spcAft>
                <a:spcPts val="0"/>
              </a:spcAft>
              <a:buFont typeface="Arial"/>
              <a:buNone/>
              <a:defRPr/>
            </a:pPr>
            <a:r>
              <a:rPr lang="es-ES_tradnl" sz="2800" dirty="0">
                <a:latin typeface="+mn-lt"/>
              </a:rPr>
              <a:t>    </a:t>
            </a:r>
          </a:p>
          <a:p>
            <a:pPr marL="742950" lvl="1" indent="-285750" defTabSz="457200" fontAlgn="auto">
              <a:spcBef>
                <a:spcPct val="20000"/>
              </a:spcBef>
              <a:spcAft>
                <a:spcPts val="0"/>
              </a:spcAft>
              <a:buFont typeface="Arial"/>
              <a:buNone/>
              <a:defRPr/>
            </a:pPr>
            <a:endParaRPr lang="es-ES_tradnl" sz="2800" b="1" baseline="30000" dirty="0">
              <a:latin typeface="+mn-lt"/>
            </a:endParaRPr>
          </a:p>
          <a:p>
            <a:pPr marL="742950" lvl="1" indent="-285750" defTabSz="457200" fontAlgn="auto">
              <a:spcBef>
                <a:spcPct val="20000"/>
              </a:spcBef>
              <a:spcAft>
                <a:spcPts val="0"/>
              </a:spcAft>
              <a:buFont typeface="Arial"/>
              <a:buNone/>
              <a:defRPr/>
            </a:pPr>
            <a:endParaRPr lang="es-ES_tradnl" sz="2800" b="1" baseline="30000" dirty="0">
              <a:latin typeface="+mn-lt"/>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457200" y="533400"/>
            <a:ext cx="8229600" cy="5592763"/>
          </a:xfrm>
        </p:spPr>
        <p:txBody>
          <a:bodyPr/>
          <a:lstStyle/>
          <a:p>
            <a:r>
              <a:rPr lang="es-ES_tradnl">
                <a:ea typeface="ＭＳ Ｐゴシック" charset="-128"/>
                <a:cs typeface="ＭＳ Ｐゴシック" charset="-128"/>
              </a:rPr>
              <a:t>Entonces…</a:t>
            </a:r>
          </a:p>
          <a:p>
            <a:pPr lvl="1"/>
            <a:r>
              <a:rPr lang="es-ES_tradnl"/>
              <a:t>El número </a:t>
            </a:r>
            <a:r>
              <a:rPr lang="es-ES_tradnl" b="1"/>
              <a:t>Esperado</a:t>
            </a:r>
            <a:r>
              <a:rPr lang="es-ES_tradnl"/>
              <a:t> de HSPs que tienen un puntaje S o mayor solo por azar está dado por:</a:t>
            </a:r>
          </a:p>
          <a:p>
            <a:pPr lvl="1">
              <a:buFontTx/>
              <a:buNone/>
            </a:pPr>
            <a:r>
              <a:rPr lang="es-ES_tradnl"/>
              <a:t>                            </a:t>
            </a:r>
          </a:p>
          <a:p>
            <a:pPr lvl="1">
              <a:buFontTx/>
              <a:buNone/>
            </a:pPr>
            <a:r>
              <a:rPr lang="es-ES_tradnl"/>
              <a:t>						</a:t>
            </a:r>
            <a:r>
              <a:rPr lang="es-ES_tradnl" sz="3200"/>
              <a:t> </a:t>
            </a:r>
            <a:r>
              <a:rPr lang="es-ES_tradnl" sz="3200" b="1"/>
              <a:t>E = Kmn e</a:t>
            </a:r>
            <a:r>
              <a:rPr lang="es-ES_tradnl" sz="3200" b="1" baseline="30000"/>
              <a:t>- λ s</a:t>
            </a:r>
            <a:r>
              <a:rPr lang="es-ES_tradnl" sz="3200" b="1"/>
              <a:t> </a:t>
            </a:r>
            <a:endParaRPr lang="es-ES_tradnl" sz="3200"/>
          </a:p>
          <a:p>
            <a:pPr lvl="1"/>
            <a:endParaRPr lang="es-ES_tradnl"/>
          </a:p>
          <a:p>
            <a:pPr lvl="1"/>
            <a:r>
              <a:rPr lang="es-ES_tradnl"/>
              <a:t>Por tanto E arroja un estimativo del número de falsos positivos  de una búsqueda de BLAST.</a:t>
            </a:r>
          </a:p>
          <a:p>
            <a:pPr lvl="1">
              <a:buFontTx/>
              <a:buNone/>
            </a:pPr>
            <a:endParaRPr lang="es-ES_tradnl"/>
          </a:p>
          <a:p>
            <a:pPr lvl="2">
              <a:buFontTx/>
              <a:buNone/>
            </a:pPr>
            <a:endParaRPr lang="es-ES_tradnl">
              <a:ea typeface="ＭＳ Ｐゴシック"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2800" dirty="0"/>
              <a:t>Comparação de sequencias</a:t>
            </a:r>
            <a:r>
              <a:rPr lang="es-ES_tradnl" dirty="0"/>
              <a:t>:</a:t>
            </a:r>
            <a:br>
              <a:rPr lang="es-ES_tradnl" dirty="0"/>
            </a:br>
            <a:r>
              <a:rPr lang="es-ES_tradnl" dirty="0"/>
              <a:t>Identificar “</a:t>
            </a:r>
            <a:r>
              <a:rPr lang="es-ES_tradnl" dirty="0" err="1"/>
              <a:t>features</a:t>
            </a:r>
            <a:r>
              <a:rPr lang="es-ES_tradnl" dirty="0"/>
              <a:t>”</a:t>
            </a:r>
          </a:p>
        </p:txBody>
      </p:sp>
      <p:sp>
        <p:nvSpPr>
          <p:cNvPr id="4" name="Slide Number Placeholder 3"/>
          <p:cNvSpPr>
            <a:spLocks noGrp="1"/>
          </p:cNvSpPr>
          <p:nvPr>
            <p:ph type="sldNum" sz="quarter" idx="15"/>
          </p:nvPr>
        </p:nvSpPr>
        <p:spPr/>
        <p:txBody>
          <a:bodyPr/>
          <a:lstStyle/>
          <a:p>
            <a:fld id="{F9B76065-02A8-2140-ABFF-467A450FC727}" type="slidenum">
              <a:rPr lang="en-US" smtClean="0"/>
              <a:pPr/>
              <a:t>9</a:t>
            </a:fld>
            <a:endParaRPr lang="en-US"/>
          </a:p>
        </p:txBody>
      </p:sp>
      <p:pic>
        <p:nvPicPr>
          <p:cNvPr id="7" name="Picture 6"/>
          <p:cNvPicPr>
            <a:picLocks noChangeAspect="1"/>
          </p:cNvPicPr>
          <p:nvPr/>
        </p:nvPicPr>
        <p:blipFill>
          <a:blip r:embed="rId2"/>
          <a:stretch>
            <a:fillRect/>
          </a:stretch>
        </p:blipFill>
        <p:spPr>
          <a:xfrm>
            <a:off x="228599" y="1676400"/>
            <a:ext cx="8436341" cy="4114800"/>
          </a:xfrm>
          <a:prstGeom prst="rect">
            <a:avLst/>
          </a:prstGeom>
        </p:spPr>
      </p:pic>
      <p:sp>
        <p:nvSpPr>
          <p:cNvPr id="8" name="Oval 7"/>
          <p:cNvSpPr/>
          <p:nvPr/>
        </p:nvSpPr>
        <p:spPr>
          <a:xfrm>
            <a:off x="228598" y="3505200"/>
            <a:ext cx="5486401" cy="1219201"/>
          </a:xfrm>
          <a:prstGeom prst="ellipse">
            <a:avLst/>
          </a:prstGeom>
          <a:solidFill>
            <a:schemeClr val="accent3">
              <a:lumMod val="7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solidFill>
                <a:schemeClr val="accent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a:xfrm>
            <a:off x="457200" y="685800"/>
            <a:ext cx="8229600" cy="3581400"/>
          </a:xfrm>
        </p:spPr>
        <p:txBody>
          <a:bodyPr/>
          <a:lstStyle/>
          <a:p>
            <a:r>
              <a:rPr lang="es-ES_tradnl" dirty="0">
                <a:ea typeface="ＭＳ Ｐゴシック" charset="-128"/>
                <a:cs typeface="ＭＳ Ｐゴシック" charset="-128"/>
              </a:rPr>
              <a:t>Algunas propiedades de E:</a:t>
            </a:r>
          </a:p>
          <a:p>
            <a:pPr lvl="1"/>
            <a:r>
              <a:rPr lang="es-ES_tradnl" dirty="0"/>
              <a:t>Disminuye exponencialmente al aumentar S.</a:t>
            </a:r>
          </a:p>
          <a:p>
            <a:pPr lvl="2"/>
            <a:r>
              <a:rPr lang="es-ES_tradnl" dirty="0">
                <a:ea typeface="ＭＳ Ｐゴシック" charset="-128"/>
              </a:rPr>
              <a:t>A medida que E se aproxima a cero, la probabilidad de que el alineamiento ocurra por azar se aproxima a cero.</a:t>
            </a:r>
          </a:p>
          <a:p>
            <a:pPr lvl="1"/>
            <a:r>
              <a:rPr lang="es-ES_tradnl" dirty="0"/>
              <a:t>Tamaño de secuencia y BD influencian la probabilidad de que el alineamiento ocurra por azar.</a:t>
            </a:r>
          </a:p>
          <a:p>
            <a:pPr lvl="1"/>
            <a:r>
              <a:rPr lang="es-ES_tradnl" dirty="0"/>
              <a:t>Para alineamientos con Gaps, al parecer los puntajes siguen el mismo tipo de distribución, pero no se ha probado. En la práctica se usa el mismo marco teórico.</a:t>
            </a:r>
          </a:p>
          <a:p>
            <a:pPr lvl="2">
              <a:buFontTx/>
              <a:buNone/>
            </a:pPr>
            <a:endParaRPr lang="es-ES_tradnl" dirty="0">
              <a:ea typeface="ＭＳ Ｐゴシック" charset="-128"/>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274638"/>
            <a:ext cx="8229600" cy="868362"/>
          </a:xfrm>
        </p:spPr>
        <p:txBody>
          <a:bodyPr/>
          <a:lstStyle/>
          <a:p>
            <a:r>
              <a:rPr lang="es-ES_tradnl">
                <a:ea typeface="ＭＳ Ｐゴシック" charset="-128"/>
                <a:cs typeface="ＭＳ Ｐゴシック" charset="-128"/>
              </a:rPr>
              <a:t>P-valor y E-valor</a:t>
            </a:r>
          </a:p>
        </p:txBody>
      </p:sp>
      <p:sp>
        <p:nvSpPr>
          <p:cNvPr id="95235" name="Content Placeholder 2"/>
          <p:cNvSpPr>
            <a:spLocks noGrp="1"/>
          </p:cNvSpPr>
          <p:nvPr>
            <p:ph idx="1"/>
          </p:nvPr>
        </p:nvSpPr>
        <p:spPr>
          <a:xfrm>
            <a:off x="457200" y="1295400"/>
            <a:ext cx="8229600" cy="4830763"/>
          </a:xfrm>
        </p:spPr>
        <p:txBody>
          <a:bodyPr/>
          <a:lstStyle/>
          <a:p>
            <a:r>
              <a:rPr lang="es-ES_tradnl">
                <a:ea typeface="ＭＳ Ｐゴシック" charset="-128"/>
                <a:cs typeface="ＭＳ Ｐゴシック" charset="-128"/>
              </a:rPr>
              <a:t>P establece la probabilidad de que ocurra un alineamiento al azar con un S ≥ al esperado (Ho).</a:t>
            </a:r>
          </a:p>
          <a:p>
            <a:pPr lvl="1"/>
            <a:r>
              <a:rPr lang="es-ES_tradnl"/>
              <a:t>Los valores p más significativos son aquellos cercanos a cero.</a:t>
            </a:r>
          </a:p>
          <a:p>
            <a:pPr lvl="1"/>
            <a:endParaRPr lang="es-ES_tradnl"/>
          </a:p>
          <a:p>
            <a:pPr lvl="1">
              <a:buFontTx/>
              <a:buNone/>
            </a:pPr>
            <a:r>
              <a:rPr lang="es-ES_tradnl"/>
              <a:t>La probabilidad de encontrar un HSP con un valor E dado:</a:t>
            </a:r>
          </a:p>
          <a:p>
            <a:pPr lvl="1">
              <a:buFontTx/>
              <a:buNone/>
            </a:pPr>
            <a:r>
              <a:rPr lang="es-ES_tradnl"/>
              <a:t>	 				</a:t>
            </a:r>
            <a:r>
              <a:rPr lang="es-ES_tradnl" sz="3600" b="1"/>
              <a:t>	p = 1 -  e  </a:t>
            </a:r>
            <a:r>
              <a:rPr lang="es-ES_tradnl" sz="3600" b="1" baseline="30000"/>
              <a:t>- E</a:t>
            </a:r>
            <a:endParaRPr lang="es-ES_tradnl" sz="3600" b="1"/>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p:cNvPicPr>
            <a:picLocks noChangeAspect="1"/>
          </p:cNvPicPr>
          <p:nvPr/>
        </p:nvPicPr>
        <p:blipFill>
          <a:blip r:embed="rId2"/>
          <a:srcRect/>
          <a:stretch>
            <a:fillRect/>
          </a:stretch>
        </p:blipFill>
        <p:spPr bwMode="auto">
          <a:xfrm>
            <a:off x="2705100" y="304800"/>
            <a:ext cx="6438900" cy="5562600"/>
          </a:xfrm>
          <a:prstGeom prst="rect">
            <a:avLst/>
          </a:prstGeom>
          <a:noFill/>
          <a:ln w="9525">
            <a:noFill/>
            <a:miter lim="800000"/>
            <a:headEnd/>
            <a:tailEnd/>
          </a:ln>
        </p:spPr>
      </p:pic>
      <p:pic>
        <p:nvPicPr>
          <p:cNvPr id="96259" name="Picture 5"/>
          <p:cNvPicPr>
            <a:picLocks noChangeAspect="1"/>
          </p:cNvPicPr>
          <p:nvPr/>
        </p:nvPicPr>
        <p:blipFill>
          <a:blip r:embed="rId3"/>
          <a:srcRect/>
          <a:stretch>
            <a:fillRect/>
          </a:stretch>
        </p:blipFill>
        <p:spPr bwMode="auto">
          <a:xfrm>
            <a:off x="266700" y="546100"/>
            <a:ext cx="2552700" cy="52451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117600" y="109538"/>
            <a:ext cx="7007225" cy="500062"/>
          </a:xfrm>
          <a:prstGeom prst="rect">
            <a:avLst/>
          </a:prstGeom>
          <a:noFill/>
          <a:ln w="9525">
            <a:noFill/>
            <a:miter lim="800000"/>
            <a:headEnd/>
            <a:tailEnd/>
          </a:ln>
        </p:spPr>
        <p:txBody>
          <a:bodyPr anchor="ctr">
            <a:prstTxWarp prst="textNoShape">
              <a:avLst/>
            </a:prstTxWarp>
          </a:bodyPr>
          <a:lstStyle/>
          <a:p>
            <a:pPr algn="ctr"/>
            <a:r>
              <a:rPr lang="es-CO" sz="2000" b="1" dirty="0">
                <a:solidFill>
                  <a:schemeClr val="tx2"/>
                </a:solidFill>
                <a:latin typeface="Century Schoolbook"/>
                <a:cs typeface="Century Schoolbook"/>
              </a:rPr>
              <a:t>Estadísticos de alineamiento local</a:t>
            </a:r>
          </a:p>
        </p:txBody>
      </p:sp>
      <p:sp>
        <p:nvSpPr>
          <p:cNvPr id="100355" name="Text Box 4"/>
          <p:cNvSpPr txBox="1">
            <a:spLocks noChangeArrowheads="1"/>
          </p:cNvSpPr>
          <p:nvPr/>
        </p:nvSpPr>
        <p:spPr bwMode="auto">
          <a:xfrm>
            <a:off x="309563" y="754063"/>
            <a:ext cx="8615362" cy="6042025"/>
          </a:xfrm>
          <a:prstGeom prst="rect">
            <a:avLst/>
          </a:prstGeom>
          <a:noFill/>
          <a:ln w="9525">
            <a:noFill/>
            <a:miter lim="800000"/>
            <a:headEnd/>
            <a:tailEnd/>
          </a:ln>
        </p:spPr>
        <p:txBody>
          <a:bodyPr>
            <a:prstTxWarp prst="textNoShape">
              <a:avLst/>
            </a:prstTxWarp>
            <a:spAutoFit/>
          </a:bodyPr>
          <a:lstStyle/>
          <a:p>
            <a:r>
              <a:rPr lang="es-CO" b="1">
                <a:solidFill>
                  <a:schemeClr val="accent2"/>
                </a:solidFill>
              </a:rPr>
              <a:t>Raw scores:</a:t>
            </a:r>
            <a:r>
              <a:rPr lang="es-CO"/>
              <a:t> son calculados a partir de las matrices de sustitución y parámetros de gaps</a:t>
            </a:r>
          </a:p>
          <a:p>
            <a:endParaRPr lang="es-CO"/>
          </a:p>
          <a:p>
            <a:r>
              <a:rPr lang="es-CO" b="1">
                <a:solidFill>
                  <a:schemeClr val="accent2"/>
                </a:solidFill>
              </a:rPr>
              <a:t>Bit score S’: </a:t>
            </a:r>
            <a:r>
              <a:rPr lang="es-CO"/>
              <a:t>es calculado a partir del raw score normalizando con las variables estadisticas que definen un sistema de puntajes. Asi S’ de diferentes alineamientos, aun aquellos que usaron diferentes sistemas de puntajes pueden ser comparados. </a:t>
            </a:r>
          </a:p>
          <a:p>
            <a:endParaRPr lang="es-CO"/>
          </a:p>
          <a:p>
            <a:r>
              <a:rPr lang="es-CO"/>
              <a:t>Parámetros de normalización: tamaño de la BD</a:t>
            </a:r>
          </a:p>
          <a:p>
            <a:endParaRPr lang="es-CO"/>
          </a:p>
          <a:p>
            <a:r>
              <a:rPr lang="es-CO"/>
              <a:t>S’ = (λS –lnK) / ln2</a:t>
            </a:r>
          </a:p>
          <a:p>
            <a:endParaRPr lang="es-CO"/>
          </a:p>
          <a:p>
            <a:r>
              <a:rPr lang="es-CO"/>
              <a:t>E = mn x 2</a:t>
            </a:r>
            <a:r>
              <a:rPr lang="es-CO" baseline="30000"/>
              <a:t>-S’</a:t>
            </a:r>
          </a:p>
          <a:p>
            <a:endParaRPr lang="es-CO" baseline="30000"/>
          </a:p>
          <a:p>
            <a:r>
              <a:rPr lang="es-CO" b="1">
                <a:solidFill>
                  <a:schemeClr val="accent2"/>
                </a:solidFill>
              </a:rPr>
              <a:t>Raw score: </a:t>
            </a:r>
            <a:r>
              <a:rPr lang="es-CO"/>
              <a:t>aI + bX – cO – dG</a:t>
            </a:r>
          </a:p>
          <a:p>
            <a:r>
              <a:rPr lang="es-CO"/>
              <a:t>	       I: n</a:t>
            </a:r>
            <a:r>
              <a:rPr lang="en-US"/>
              <a:t>ú</a:t>
            </a:r>
            <a:r>
              <a:rPr lang="es-CO"/>
              <a:t>mero de identidades en el alineamiento y a es la ganancia por 	        cada identidad</a:t>
            </a:r>
          </a:p>
          <a:p>
            <a:r>
              <a:rPr lang="es-CO"/>
              <a:t>	       X: n</a:t>
            </a:r>
            <a:r>
              <a:rPr lang="en-US"/>
              <a:t>ú</a:t>
            </a:r>
            <a:r>
              <a:rPr lang="es-CO"/>
              <a:t>mero de nucleótidos diferentes y b el valor asociado</a:t>
            </a:r>
          </a:p>
          <a:p>
            <a:r>
              <a:rPr lang="es-CO"/>
              <a:t>	       O: n</a:t>
            </a:r>
            <a:r>
              <a:rPr lang="en-US"/>
              <a:t>ú</a:t>
            </a:r>
            <a:r>
              <a:rPr lang="es-CO"/>
              <a:t>mero de gaps y c la penalidad asociada</a:t>
            </a:r>
          </a:p>
          <a:p>
            <a:r>
              <a:rPr lang="es-CO"/>
              <a:t>	       G: n</a:t>
            </a:r>
            <a:r>
              <a:rPr lang="en-US"/>
              <a:t>ú</a:t>
            </a:r>
            <a:r>
              <a:rPr lang="es-CO"/>
              <a:t>mero total de caracteres – y d es la penalidad asociada</a:t>
            </a:r>
          </a:p>
          <a:p>
            <a:endParaRPr lang="es-CO"/>
          </a:p>
          <a:p>
            <a:r>
              <a:rPr lang="es-CO"/>
              <a:t>Por defecto a=1, b=3, c=5 y d=2</a:t>
            </a:r>
            <a:endParaRPr lang="es-CO" b="1">
              <a:solidFill>
                <a:schemeClr val="accent2"/>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130175" y="3124200"/>
            <a:ext cx="4213225" cy="2759075"/>
          </a:xfrm>
          <a:prstGeom prst="rect">
            <a:avLst/>
          </a:prstGeom>
          <a:solidFill>
            <a:schemeClr val="bg1"/>
          </a:solidFill>
          <a:ln w="9525">
            <a:noFill/>
            <a:miter lim="800000"/>
            <a:headEnd/>
            <a:tailEnd/>
          </a:ln>
        </p:spPr>
        <p:txBody>
          <a:bodyPr wrap="none" anchor="ctr">
            <a:prstTxWarp prst="textNoShape">
              <a:avLst/>
            </a:prstTxWarp>
            <a:spAutoFit/>
          </a:bodyPr>
          <a:lstStyle/>
          <a:p>
            <a:endParaRPr lang="en-US"/>
          </a:p>
        </p:txBody>
      </p:sp>
      <p:sp>
        <p:nvSpPr>
          <p:cNvPr id="97283" name="Rectangle 3"/>
          <p:cNvSpPr>
            <a:spLocks noGrp="1" noChangeArrowheads="1"/>
          </p:cNvSpPr>
          <p:nvPr>
            <p:ph type="title"/>
          </p:nvPr>
        </p:nvSpPr>
        <p:spPr>
          <a:xfrm>
            <a:off x="990600" y="206375"/>
            <a:ext cx="7007225" cy="500063"/>
          </a:xfrm>
        </p:spPr>
        <p:txBody>
          <a:bodyPr>
            <a:normAutofit fontScale="90000"/>
          </a:bodyPr>
          <a:lstStyle/>
          <a:p>
            <a:pPr eaLnBrk="1" hangingPunct="1"/>
            <a:r>
              <a:rPr lang="en-US" sz="2800" b="1" dirty="0" err="1">
                <a:latin typeface="Century Schoolbook"/>
                <a:ea typeface="ＭＳ Ｐゴシック" charset="-128"/>
                <a:cs typeface="Century Schoolbook"/>
              </a:rPr>
              <a:t>Estadísticos</a:t>
            </a:r>
            <a:r>
              <a:rPr lang="en-US" sz="2800" b="1" dirty="0">
                <a:latin typeface="Century Schoolbook"/>
                <a:ea typeface="ＭＳ Ｐゴシック" charset="-128"/>
                <a:cs typeface="Century Schoolbook"/>
              </a:rPr>
              <a:t> de </a:t>
            </a:r>
            <a:r>
              <a:rPr lang="en-US" sz="2800" b="1" dirty="0" err="1">
                <a:latin typeface="Century Schoolbook"/>
                <a:ea typeface="ＭＳ Ｐゴシック" charset="-128"/>
                <a:cs typeface="Century Schoolbook"/>
              </a:rPr>
              <a:t>alineamiento</a:t>
            </a:r>
            <a:r>
              <a:rPr lang="en-US" sz="2800" b="1" dirty="0">
                <a:latin typeface="Century Schoolbook"/>
                <a:ea typeface="ＭＳ Ｐゴシック" charset="-128"/>
                <a:cs typeface="Century Schoolbook"/>
              </a:rPr>
              <a:t> local</a:t>
            </a:r>
          </a:p>
        </p:txBody>
      </p:sp>
      <p:sp>
        <p:nvSpPr>
          <p:cNvPr id="97284" name="Text Box 4"/>
          <p:cNvSpPr txBox="1">
            <a:spLocks noChangeArrowheads="1"/>
          </p:cNvSpPr>
          <p:nvPr/>
        </p:nvSpPr>
        <p:spPr bwMode="auto">
          <a:xfrm>
            <a:off x="130175" y="1135063"/>
            <a:ext cx="8785225" cy="701675"/>
          </a:xfrm>
          <a:prstGeom prst="rect">
            <a:avLst/>
          </a:prstGeom>
          <a:noFill/>
          <a:ln w="12700">
            <a:noFill/>
            <a:miter lim="800000"/>
            <a:headEnd/>
            <a:tailEnd/>
          </a:ln>
        </p:spPr>
        <p:txBody>
          <a:bodyPr anchor="ctr">
            <a:prstTxWarp prst="textNoShape">
              <a:avLst/>
            </a:prstTxWarp>
            <a:spAutoFit/>
          </a:bodyPr>
          <a:lstStyle/>
          <a:p>
            <a:pPr eaLnBrk="0" hangingPunct="0"/>
            <a:r>
              <a:rPr lang="en-US" sz="2000">
                <a:solidFill>
                  <a:schemeClr val="tx2"/>
                </a:solidFill>
              </a:rPr>
              <a:t>Puntajes altos de alineamientos locales entre dos secuencias al azar siguen la Distribución de Valores Extremos</a:t>
            </a:r>
          </a:p>
        </p:txBody>
      </p:sp>
      <p:pic>
        <p:nvPicPr>
          <p:cNvPr id="97285" name="Picture 5" descr="pearson"/>
          <p:cNvPicPr>
            <a:picLocks noChangeAspect="1" noChangeArrowheads="1"/>
          </p:cNvPicPr>
          <p:nvPr/>
        </p:nvPicPr>
        <p:blipFill>
          <a:blip r:embed="rId3"/>
          <a:srcRect/>
          <a:stretch>
            <a:fillRect/>
          </a:stretch>
        </p:blipFill>
        <p:spPr bwMode="auto">
          <a:xfrm>
            <a:off x="195263" y="3124200"/>
            <a:ext cx="3995737" cy="2620963"/>
          </a:xfrm>
          <a:prstGeom prst="rect">
            <a:avLst/>
          </a:prstGeom>
          <a:noFill/>
          <a:ln w="9525">
            <a:noFill/>
            <a:miter lim="800000"/>
            <a:headEnd/>
            <a:tailEnd/>
          </a:ln>
        </p:spPr>
      </p:pic>
      <p:sp>
        <p:nvSpPr>
          <p:cNvPr id="97286" name="Text Box 6"/>
          <p:cNvSpPr txBox="1">
            <a:spLocks noChangeArrowheads="1"/>
          </p:cNvSpPr>
          <p:nvPr/>
        </p:nvSpPr>
        <p:spPr bwMode="auto">
          <a:xfrm>
            <a:off x="1574800" y="5486400"/>
            <a:ext cx="1244600" cy="396875"/>
          </a:xfrm>
          <a:prstGeom prst="rect">
            <a:avLst/>
          </a:prstGeom>
          <a:solidFill>
            <a:schemeClr val="bg1"/>
          </a:solidFill>
          <a:ln w="12700">
            <a:noFill/>
            <a:miter lim="800000"/>
            <a:headEnd/>
            <a:tailEnd/>
          </a:ln>
        </p:spPr>
        <p:txBody>
          <a:bodyPr>
            <a:prstTxWarp prst="textNoShape">
              <a:avLst/>
            </a:prstTxWarp>
            <a:spAutoFit/>
          </a:bodyPr>
          <a:lstStyle/>
          <a:p>
            <a:pPr algn="ctr" eaLnBrk="0" hangingPunct="0"/>
            <a:r>
              <a:rPr lang="en-US" sz="2000"/>
              <a:t>Puntaje</a:t>
            </a:r>
          </a:p>
        </p:txBody>
      </p:sp>
      <p:sp>
        <p:nvSpPr>
          <p:cNvPr id="97287" name="Text Box 7"/>
          <p:cNvSpPr txBox="1">
            <a:spLocks noChangeArrowheads="1"/>
          </p:cNvSpPr>
          <p:nvPr/>
        </p:nvSpPr>
        <p:spPr bwMode="auto">
          <a:xfrm rot="-5400000">
            <a:off x="-706437" y="4192587"/>
            <a:ext cx="2076450" cy="396875"/>
          </a:xfrm>
          <a:prstGeom prst="rect">
            <a:avLst/>
          </a:prstGeom>
          <a:solidFill>
            <a:schemeClr val="bg1"/>
          </a:solidFill>
          <a:ln w="12700">
            <a:noFill/>
            <a:miter lim="800000"/>
            <a:headEnd/>
            <a:tailEnd/>
          </a:ln>
        </p:spPr>
        <p:txBody>
          <a:bodyPr>
            <a:prstTxWarp prst="textNoShape">
              <a:avLst/>
            </a:prstTxWarp>
            <a:spAutoFit/>
          </a:bodyPr>
          <a:lstStyle/>
          <a:p>
            <a:pPr algn="ctr" eaLnBrk="0" hangingPunct="0"/>
            <a:r>
              <a:rPr lang="en-US" sz="2000"/>
              <a:t>Alineamientos</a:t>
            </a:r>
          </a:p>
        </p:txBody>
      </p:sp>
      <p:grpSp>
        <p:nvGrpSpPr>
          <p:cNvPr id="2" name="Group 8"/>
          <p:cNvGrpSpPr>
            <a:grpSpLocks/>
          </p:cNvGrpSpPr>
          <p:nvPr/>
        </p:nvGrpSpPr>
        <p:grpSpPr bwMode="auto">
          <a:xfrm>
            <a:off x="4721225" y="3200400"/>
            <a:ext cx="4291013" cy="2416175"/>
            <a:chOff x="3354" y="2311"/>
            <a:chExt cx="3048" cy="1522"/>
          </a:xfrm>
        </p:grpSpPr>
        <p:sp>
          <p:nvSpPr>
            <p:cNvPr id="97295" name="Text Box 9"/>
            <p:cNvSpPr txBox="1">
              <a:spLocks noChangeArrowheads="1"/>
            </p:cNvSpPr>
            <p:nvPr/>
          </p:nvSpPr>
          <p:spPr bwMode="auto">
            <a:xfrm>
              <a:off x="3548" y="3583"/>
              <a:ext cx="2785" cy="250"/>
            </a:xfrm>
            <a:prstGeom prst="rect">
              <a:avLst/>
            </a:prstGeom>
            <a:noFill/>
            <a:ln w="12700">
              <a:noFill/>
              <a:miter lim="800000"/>
              <a:headEnd/>
              <a:tailEnd/>
            </a:ln>
          </p:spPr>
          <p:txBody>
            <a:bodyPr wrap="none" anchor="ctr">
              <a:prstTxWarp prst="textNoShape">
                <a:avLst/>
              </a:prstTxWarp>
              <a:spAutoFit/>
            </a:bodyPr>
            <a:lstStyle/>
            <a:p>
              <a:pPr algn="ctr" eaLnBrk="0" hangingPunct="0"/>
              <a:r>
                <a:rPr lang="en-US" sz="2000">
                  <a:solidFill>
                    <a:schemeClr val="tx2"/>
                  </a:solidFill>
                </a:rPr>
                <a:t>(aplica a alineamientos sin gaps)</a:t>
              </a:r>
            </a:p>
          </p:txBody>
        </p:sp>
        <p:sp>
          <p:nvSpPr>
            <p:cNvPr id="97296" name="Text Box 10"/>
            <p:cNvSpPr txBox="1">
              <a:spLocks noChangeArrowheads="1"/>
            </p:cNvSpPr>
            <p:nvPr/>
          </p:nvSpPr>
          <p:spPr bwMode="auto">
            <a:xfrm>
              <a:off x="3354" y="2311"/>
              <a:ext cx="3048" cy="1131"/>
            </a:xfrm>
            <a:prstGeom prst="rect">
              <a:avLst/>
            </a:prstGeom>
            <a:noFill/>
            <a:ln w="9525">
              <a:noFill/>
              <a:miter lim="800000"/>
              <a:headEnd/>
              <a:tailEnd/>
            </a:ln>
          </p:spPr>
          <p:txBody>
            <a:bodyPr wrap="none">
              <a:prstTxWarp prst="textNoShape">
                <a:avLst/>
              </a:prstTxWarp>
              <a:spAutoFit/>
            </a:bodyPr>
            <a:lstStyle/>
            <a:p>
              <a:pPr algn="ctr" eaLnBrk="0" hangingPunct="0">
                <a:spcBef>
                  <a:spcPct val="20000"/>
                </a:spcBef>
              </a:pPr>
              <a:r>
                <a:rPr lang="en-US" dirty="0"/>
                <a:t>E = </a:t>
              </a:r>
              <a:r>
                <a:rPr lang="en-US" dirty="0" err="1"/>
                <a:t>Kmne</a:t>
              </a:r>
              <a:r>
                <a:rPr lang="en-US" baseline="30000" dirty="0"/>
                <a:t>-</a:t>
              </a:r>
              <a:r>
                <a:rPr lang="en-US" baseline="30000" dirty="0">
                  <a:sym typeface="Symbol" charset="2"/>
                </a:rPr>
                <a:t>S</a:t>
              </a:r>
              <a:r>
                <a:rPr lang="en-US" dirty="0">
                  <a:sym typeface="Symbol" charset="2"/>
                </a:rPr>
                <a:t>   </a:t>
              </a:r>
              <a:r>
                <a:rPr lang="en-US" dirty="0" err="1">
                  <a:sym typeface="Symbol" charset="2"/>
                </a:rPr>
                <a:t>o</a:t>
              </a:r>
              <a:r>
                <a:rPr lang="en-US" dirty="0">
                  <a:sym typeface="Symbol" charset="2"/>
                </a:rPr>
                <a:t>   E = mn2</a:t>
              </a:r>
              <a:r>
                <a:rPr lang="en-US" baseline="30000" dirty="0">
                  <a:sym typeface="Symbol" charset="2"/>
                </a:rPr>
                <a:t>-S’</a:t>
              </a:r>
            </a:p>
            <a:p>
              <a:pPr algn="ctr" eaLnBrk="0" hangingPunct="0">
                <a:spcBef>
                  <a:spcPct val="20000"/>
                </a:spcBef>
              </a:pPr>
              <a:endParaRPr lang="en-US" dirty="0"/>
            </a:p>
            <a:p>
              <a:pPr algn="ctr" eaLnBrk="0" hangingPunct="0">
                <a:spcBef>
                  <a:spcPct val="20000"/>
                </a:spcBef>
              </a:pPr>
              <a:r>
                <a:rPr lang="en-US" dirty="0"/>
                <a:t>K = </a:t>
              </a:r>
              <a:r>
                <a:rPr lang="en-US" dirty="0" err="1"/>
                <a:t>escala</a:t>
              </a:r>
              <a:r>
                <a:rPr lang="en-US" dirty="0"/>
                <a:t> </a:t>
              </a:r>
              <a:r>
                <a:rPr lang="en-US" dirty="0" err="1"/>
                <a:t>para</a:t>
              </a:r>
              <a:r>
                <a:rPr lang="en-US" dirty="0"/>
                <a:t> el </a:t>
              </a:r>
              <a:r>
                <a:rPr lang="en-US" dirty="0" err="1"/>
                <a:t>espacio</a:t>
              </a:r>
              <a:r>
                <a:rPr lang="en-US" dirty="0"/>
                <a:t> de </a:t>
              </a:r>
              <a:r>
                <a:rPr lang="en-US" dirty="0" err="1"/>
                <a:t>búsqueda</a:t>
              </a:r>
              <a:endParaRPr lang="en-US" dirty="0"/>
            </a:p>
            <a:p>
              <a:pPr algn="ctr" eaLnBrk="0" hangingPunct="0"/>
              <a:r>
                <a:rPr lang="en-US" dirty="0">
                  <a:sym typeface="Symbol" charset="2"/>
                </a:rPr>
                <a:t>   </a:t>
              </a:r>
              <a:r>
                <a:rPr lang="en-US" dirty="0" err="1">
                  <a:sym typeface="Symbol" charset="2"/>
                </a:rPr>
                <a:t></a:t>
              </a:r>
              <a:r>
                <a:rPr lang="en-US" dirty="0">
                  <a:sym typeface="Symbol" charset="2"/>
                </a:rPr>
                <a:t> = </a:t>
              </a:r>
              <a:r>
                <a:rPr lang="en-US" dirty="0" err="1">
                  <a:sym typeface="Symbol" charset="2"/>
                </a:rPr>
                <a:t>escala</a:t>
              </a:r>
              <a:r>
                <a:rPr lang="en-US" dirty="0">
                  <a:sym typeface="Symbol" charset="2"/>
                </a:rPr>
                <a:t> </a:t>
              </a:r>
              <a:r>
                <a:rPr lang="en-US" dirty="0" err="1">
                  <a:sym typeface="Symbol" charset="2"/>
                </a:rPr>
                <a:t>para</a:t>
              </a:r>
              <a:r>
                <a:rPr lang="en-US" dirty="0">
                  <a:sym typeface="Symbol" charset="2"/>
                </a:rPr>
                <a:t> el </a:t>
              </a:r>
              <a:r>
                <a:rPr lang="en-US" dirty="0" err="1">
                  <a:sym typeface="Symbol" charset="2"/>
                </a:rPr>
                <a:t>sistema</a:t>
              </a:r>
              <a:r>
                <a:rPr lang="en-US" dirty="0">
                  <a:sym typeface="Symbol" charset="2"/>
                </a:rPr>
                <a:t> de </a:t>
              </a:r>
              <a:r>
                <a:rPr lang="en-US" dirty="0" err="1">
                  <a:sym typeface="Symbol" charset="2"/>
                </a:rPr>
                <a:t>puntaje</a:t>
              </a:r>
              <a:endParaRPr lang="en-US" dirty="0">
                <a:sym typeface="Symbol" charset="2"/>
              </a:endParaRPr>
            </a:p>
            <a:p>
              <a:pPr algn="ctr" eaLnBrk="0" hangingPunct="0"/>
              <a:r>
                <a:rPr lang="en-US" dirty="0">
                  <a:sym typeface="Symbol" charset="2"/>
                </a:rPr>
                <a:t>   S’ = </a:t>
              </a:r>
              <a:r>
                <a:rPr lang="en-US" dirty="0" err="1">
                  <a:sym typeface="Symbol" charset="2"/>
                </a:rPr>
                <a:t>bitscore</a:t>
              </a:r>
              <a:r>
                <a:rPr lang="en-US" dirty="0">
                  <a:sym typeface="Symbol" charset="2"/>
                </a:rPr>
                <a:t> </a:t>
              </a:r>
              <a:r>
                <a:rPr lang="en-US" dirty="0"/>
                <a:t>= (</a:t>
              </a:r>
              <a:r>
                <a:rPr lang="en-US" dirty="0">
                  <a:sym typeface="Symbol" charset="2"/>
                </a:rPr>
                <a:t>S - lnK)/ln2</a:t>
              </a:r>
            </a:p>
            <a:p>
              <a:pPr algn="ctr" eaLnBrk="0" hangingPunct="0">
                <a:spcBef>
                  <a:spcPct val="20000"/>
                </a:spcBef>
              </a:pPr>
              <a:endParaRPr lang="en-US" baseline="30000" dirty="0">
                <a:sym typeface="Symbol" charset="2"/>
              </a:endParaRPr>
            </a:p>
          </p:txBody>
        </p:sp>
      </p:grpSp>
      <p:sp>
        <p:nvSpPr>
          <p:cNvPr id="63499" name="Text Box 11"/>
          <p:cNvSpPr txBox="1">
            <a:spLocks noChangeArrowheads="1"/>
          </p:cNvSpPr>
          <p:nvPr/>
        </p:nvSpPr>
        <p:spPr bwMode="auto">
          <a:xfrm>
            <a:off x="228600" y="1924050"/>
            <a:ext cx="8534400" cy="1260475"/>
          </a:xfrm>
          <a:prstGeom prst="rect">
            <a:avLst/>
          </a:prstGeom>
          <a:solidFill>
            <a:srgbClr val="FFFF00"/>
          </a:solidFill>
          <a:ln w="9525">
            <a:noFill/>
            <a:miter lim="800000"/>
            <a:headEnd/>
            <a:tailEnd/>
          </a:ln>
        </p:spPr>
        <p:txBody>
          <a:bodyPr>
            <a:prstTxWarp prst="textNoShape">
              <a:avLst/>
            </a:prstTxWarp>
            <a:spAutoFit/>
          </a:bodyPr>
          <a:lstStyle/>
          <a:p>
            <a:pPr algn="ctr" eaLnBrk="0" hangingPunct="0">
              <a:spcBef>
                <a:spcPct val="20000"/>
              </a:spcBef>
            </a:pPr>
            <a:r>
              <a:rPr lang="en-US" sz="2400" b="1"/>
              <a:t>Expect Value</a:t>
            </a:r>
          </a:p>
          <a:p>
            <a:pPr algn="ctr" eaLnBrk="0" hangingPunct="0">
              <a:spcBef>
                <a:spcPct val="20000"/>
              </a:spcBef>
            </a:pPr>
            <a:r>
              <a:rPr lang="en-US" sz="2400"/>
              <a:t>E = número de hits en la BD que esperamos encontrar por azar</a:t>
            </a:r>
          </a:p>
        </p:txBody>
      </p:sp>
      <p:pic>
        <p:nvPicPr>
          <p:cNvPr id="63500" name="Picture 12" descr="blast_stat"/>
          <p:cNvPicPr>
            <a:picLocks noChangeAspect="1" noChangeArrowheads="1"/>
          </p:cNvPicPr>
          <p:nvPr/>
        </p:nvPicPr>
        <p:blipFill>
          <a:blip r:embed="rId4"/>
          <a:srcRect r="4851"/>
          <a:stretch>
            <a:fillRect/>
          </a:stretch>
        </p:blipFill>
        <p:spPr bwMode="auto">
          <a:xfrm>
            <a:off x="2374900" y="4810125"/>
            <a:ext cx="1214438" cy="676275"/>
          </a:xfrm>
          <a:prstGeom prst="rect">
            <a:avLst/>
          </a:prstGeom>
          <a:noFill/>
          <a:ln w="9525">
            <a:noFill/>
            <a:miter lim="800000"/>
            <a:headEnd/>
            <a:tailEnd/>
          </a:ln>
        </p:spPr>
      </p:pic>
      <p:sp>
        <p:nvSpPr>
          <p:cNvPr id="63501" name="Line 13"/>
          <p:cNvSpPr>
            <a:spLocks noChangeShapeType="1"/>
          </p:cNvSpPr>
          <p:nvPr/>
        </p:nvSpPr>
        <p:spPr bwMode="auto">
          <a:xfrm>
            <a:off x="2374900" y="3608388"/>
            <a:ext cx="12700" cy="1857375"/>
          </a:xfrm>
          <a:prstGeom prst="line">
            <a:avLst/>
          </a:prstGeom>
          <a:noFill/>
          <a:ln w="28575">
            <a:solidFill>
              <a:srgbClr val="000066"/>
            </a:solidFill>
            <a:round/>
            <a:headEnd/>
            <a:tailEnd/>
          </a:ln>
        </p:spPr>
        <p:txBody>
          <a:bodyPr anchor="ctr">
            <a:prstTxWarp prst="textNoShape">
              <a:avLst/>
            </a:prstTxWarp>
            <a:spAutoFit/>
          </a:bodyPr>
          <a:lstStyle/>
          <a:p>
            <a:endParaRPr lang="en-US"/>
          </a:p>
        </p:txBody>
      </p:sp>
      <p:sp>
        <p:nvSpPr>
          <p:cNvPr id="63502" name="AutoShape 14"/>
          <p:cNvSpPr>
            <a:spLocks noChangeArrowheads="1"/>
          </p:cNvSpPr>
          <p:nvPr/>
        </p:nvSpPr>
        <p:spPr bwMode="auto">
          <a:xfrm>
            <a:off x="609600" y="3124200"/>
            <a:ext cx="2057400" cy="420688"/>
          </a:xfrm>
          <a:prstGeom prst="wedgeRoundRectCallout">
            <a:avLst>
              <a:gd name="adj1" fmla="val -231"/>
              <a:gd name="adj2" fmla="val 146227"/>
              <a:gd name="adj3" fmla="val 16667"/>
            </a:avLst>
          </a:prstGeom>
          <a:solidFill>
            <a:srgbClr val="F57B49"/>
          </a:solidFill>
          <a:ln w="9525">
            <a:solidFill>
              <a:schemeClr val="tx1"/>
            </a:solidFill>
            <a:miter lim="800000"/>
            <a:headEnd/>
            <a:tailEnd/>
          </a:ln>
        </p:spPr>
        <p:txBody>
          <a:bodyPr anchor="ctr">
            <a:prstTxWarp prst="textNoShape">
              <a:avLst/>
            </a:prstTxWarp>
          </a:bodyPr>
          <a:lstStyle/>
          <a:p>
            <a:pPr algn="ctr" eaLnBrk="0" hangingPunct="0">
              <a:spcBef>
                <a:spcPct val="20000"/>
              </a:spcBef>
            </a:pPr>
            <a:r>
              <a:rPr lang="en-US">
                <a:solidFill>
                  <a:schemeClr val="bg1"/>
                </a:solidFill>
              </a:rPr>
              <a:t>Tamaño BD</a:t>
            </a:r>
          </a:p>
        </p:txBody>
      </p:sp>
      <p:sp>
        <p:nvSpPr>
          <p:cNvPr id="63503" name="AutoShape 15"/>
          <p:cNvSpPr>
            <a:spLocks noChangeArrowheads="1"/>
          </p:cNvSpPr>
          <p:nvPr/>
        </p:nvSpPr>
        <p:spPr bwMode="auto">
          <a:xfrm>
            <a:off x="2590800" y="3694113"/>
            <a:ext cx="2057400" cy="420687"/>
          </a:xfrm>
          <a:prstGeom prst="wedgeRoundRectCallout">
            <a:avLst>
              <a:gd name="adj1" fmla="val -58644"/>
              <a:gd name="adj2" fmla="val 86981"/>
              <a:gd name="adj3" fmla="val 16667"/>
            </a:avLst>
          </a:prstGeom>
          <a:solidFill>
            <a:srgbClr val="000066"/>
          </a:solidFill>
          <a:ln w="9525">
            <a:solidFill>
              <a:schemeClr val="tx1"/>
            </a:solidFill>
            <a:miter lim="800000"/>
            <a:headEnd/>
            <a:tailEnd/>
          </a:ln>
        </p:spPr>
        <p:txBody>
          <a:bodyPr anchor="ctr">
            <a:prstTxWarp prst="textNoShape">
              <a:avLst/>
            </a:prstTxWarp>
          </a:bodyPr>
          <a:lstStyle/>
          <a:p>
            <a:pPr algn="ctr" eaLnBrk="0" hangingPunct="0">
              <a:spcBef>
                <a:spcPct val="20000"/>
              </a:spcBef>
            </a:pPr>
            <a:r>
              <a:rPr lang="en-US">
                <a:solidFill>
                  <a:schemeClr val="bg1"/>
                </a:solidFill>
              </a:rPr>
              <a:t>Nuestro score</a:t>
            </a:r>
          </a:p>
        </p:txBody>
      </p:sp>
      <p:sp>
        <p:nvSpPr>
          <p:cNvPr id="63504" name="AutoShape 16"/>
          <p:cNvSpPr>
            <a:spLocks noChangeArrowheads="1"/>
          </p:cNvSpPr>
          <p:nvPr/>
        </p:nvSpPr>
        <p:spPr bwMode="auto">
          <a:xfrm>
            <a:off x="2768600" y="4430713"/>
            <a:ext cx="2336800" cy="598487"/>
          </a:xfrm>
          <a:prstGeom prst="wedgeRoundRectCallout">
            <a:avLst>
              <a:gd name="adj1" fmla="val -57606"/>
              <a:gd name="adj2" fmla="val 90051"/>
              <a:gd name="adj3" fmla="val 16667"/>
            </a:avLst>
          </a:prstGeom>
          <a:solidFill>
            <a:srgbClr val="000066"/>
          </a:solidFill>
          <a:ln w="9525">
            <a:solidFill>
              <a:schemeClr val="tx1"/>
            </a:solidFill>
            <a:miter lim="800000"/>
            <a:headEnd/>
            <a:tailEnd/>
          </a:ln>
        </p:spPr>
        <p:txBody>
          <a:bodyPr anchor="ctr">
            <a:prstTxWarp prst="textNoShape">
              <a:avLst/>
            </a:prstTxWarp>
          </a:bodyPr>
          <a:lstStyle/>
          <a:p>
            <a:pPr algn="ctr" eaLnBrk="0" hangingPunct="0">
              <a:spcBef>
                <a:spcPct val="20000"/>
              </a:spcBef>
            </a:pPr>
            <a:r>
              <a:rPr lang="en-US">
                <a:solidFill>
                  <a:schemeClr val="bg1"/>
                </a:solidFill>
              </a:rPr>
              <a:t>Número esperado de hits al azar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5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63501"/>
                                        </p:tgtEl>
                                        <p:attrNameLst>
                                          <p:attrName>style.visibility</p:attrName>
                                        </p:attrNameLst>
                                      </p:cBhvr>
                                      <p:to>
                                        <p:strVal val="visible"/>
                                      </p:to>
                                    </p:set>
                                    <p:anim calcmode="lin" valueType="num">
                                      <p:cBhvr>
                                        <p:cTn id="15" dur="500" fill="hold"/>
                                        <p:tgtEl>
                                          <p:spTgt spid="63501"/>
                                        </p:tgtEl>
                                        <p:attrNameLst>
                                          <p:attrName>ppt_x</p:attrName>
                                        </p:attrNameLst>
                                      </p:cBhvr>
                                      <p:tavLst>
                                        <p:tav tm="0">
                                          <p:val>
                                            <p:strVal val="#ppt_x"/>
                                          </p:val>
                                        </p:tav>
                                        <p:tav tm="100000">
                                          <p:val>
                                            <p:strVal val="#ppt_x"/>
                                          </p:val>
                                        </p:tav>
                                      </p:tavLst>
                                    </p:anim>
                                    <p:anim calcmode="lin" valueType="num">
                                      <p:cBhvr>
                                        <p:cTn id="16" dur="500" fill="hold"/>
                                        <p:tgtEl>
                                          <p:spTgt spid="63501"/>
                                        </p:tgtEl>
                                        <p:attrNameLst>
                                          <p:attrName>ppt_y</p:attrName>
                                        </p:attrNameLst>
                                      </p:cBhvr>
                                      <p:tavLst>
                                        <p:tav tm="0">
                                          <p:val>
                                            <p:strVal val="#ppt_y-#ppt_h/2"/>
                                          </p:val>
                                        </p:tav>
                                        <p:tav tm="100000">
                                          <p:val>
                                            <p:strVal val="#ppt_y"/>
                                          </p:val>
                                        </p:tav>
                                      </p:tavLst>
                                    </p:anim>
                                    <p:anim calcmode="lin" valueType="num">
                                      <p:cBhvr>
                                        <p:cTn id="17" dur="500" fill="hold"/>
                                        <p:tgtEl>
                                          <p:spTgt spid="63501"/>
                                        </p:tgtEl>
                                        <p:attrNameLst>
                                          <p:attrName>ppt_w</p:attrName>
                                        </p:attrNameLst>
                                      </p:cBhvr>
                                      <p:tavLst>
                                        <p:tav tm="0">
                                          <p:val>
                                            <p:strVal val="#ppt_w"/>
                                          </p:val>
                                        </p:tav>
                                        <p:tav tm="100000">
                                          <p:val>
                                            <p:strVal val="#ppt_w"/>
                                          </p:val>
                                        </p:tav>
                                      </p:tavLst>
                                    </p:anim>
                                    <p:anim calcmode="lin" valueType="num">
                                      <p:cBhvr>
                                        <p:cTn id="18" dur="500" fill="hold"/>
                                        <p:tgtEl>
                                          <p:spTgt spid="63501"/>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6350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3500"/>
                                        </p:tgtEl>
                                        <p:attrNameLst>
                                          <p:attrName>style.visibility</p:attrName>
                                        </p:attrNameLst>
                                      </p:cBhvr>
                                      <p:to>
                                        <p:strVal val="visible"/>
                                      </p:to>
                                    </p:set>
                                    <p:animEffect transition="in" filter="fade">
                                      <p:cBhvr>
                                        <p:cTn id="26" dur="2000"/>
                                        <p:tgtEl>
                                          <p:spTgt spid="63500"/>
                                        </p:tgtEl>
                                      </p:cBhvr>
                                    </p:animEffect>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6350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9" grpId="0" animBg="1" autoUpdateAnimBg="0"/>
      <p:bldP spid="63501" grpId="0" animBg="1"/>
      <p:bldP spid="63502" grpId="0" animBg="1"/>
      <p:bldP spid="63503" grpId="0" animBg="1"/>
      <p:bldP spid="6350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63" y="1785938"/>
            <a:ext cx="8229600" cy="4525962"/>
          </a:xfrm>
        </p:spPr>
        <p:txBody>
          <a:bodyPr/>
          <a:lstStyle/>
          <a:p>
            <a:r>
              <a:rPr lang="es-ES" dirty="0" err="1"/>
              <a:t>Often</a:t>
            </a:r>
            <a:r>
              <a:rPr lang="es-ES" dirty="0"/>
              <a:t> times </a:t>
            </a:r>
            <a:r>
              <a:rPr lang="es-ES" dirty="0" err="1"/>
              <a:t>the</a:t>
            </a:r>
            <a:r>
              <a:rPr lang="es-ES" dirty="0"/>
              <a:t> default BLAST </a:t>
            </a:r>
            <a:r>
              <a:rPr lang="es-ES" dirty="0" err="1"/>
              <a:t>parameters</a:t>
            </a:r>
            <a:r>
              <a:rPr lang="es-ES" dirty="0"/>
              <a:t> </a:t>
            </a:r>
            <a:r>
              <a:rPr lang="es-ES" dirty="0" err="1"/>
              <a:t>work</a:t>
            </a:r>
            <a:r>
              <a:rPr lang="es-ES" dirty="0"/>
              <a:t> </a:t>
            </a:r>
            <a:r>
              <a:rPr lang="es-ES" dirty="0" err="1"/>
              <a:t>well</a:t>
            </a:r>
            <a:endParaRPr lang="es-ES" dirty="0"/>
          </a:p>
          <a:p>
            <a:endParaRPr lang="es-ES" dirty="0"/>
          </a:p>
          <a:p>
            <a:r>
              <a:rPr lang="es-ES" dirty="0" err="1"/>
              <a:t>However</a:t>
            </a:r>
            <a:r>
              <a:rPr lang="es-ES" dirty="0"/>
              <a:t>, </a:t>
            </a:r>
            <a:r>
              <a:rPr lang="es-ES" dirty="0" err="1"/>
              <a:t>there</a:t>
            </a:r>
            <a:r>
              <a:rPr lang="es-ES" dirty="0"/>
              <a:t> are </a:t>
            </a:r>
            <a:r>
              <a:rPr lang="es-ES" dirty="0" err="1"/>
              <a:t>some</a:t>
            </a:r>
            <a:r>
              <a:rPr lang="es-ES" dirty="0"/>
              <a:t> </a:t>
            </a:r>
            <a:r>
              <a:rPr lang="es-ES" dirty="0" err="1"/>
              <a:t>reasong</a:t>
            </a:r>
            <a:r>
              <a:rPr lang="es-ES" dirty="0"/>
              <a:t> </a:t>
            </a:r>
            <a:r>
              <a:rPr lang="es-ES" dirty="0" err="1"/>
              <a:t>you</a:t>
            </a:r>
            <a:r>
              <a:rPr lang="es-ES" dirty="0"/>
              <a:t> </a:t>
            </a:r>
            <a:r>
              <a:rPr lang="es-ES" dirty="0" err="1"/>
              <a:t>would</a:t>
            </a:r>
            <a:r>
              <a:rPr lang="es-ES" dirty="0"/>
              <a:t> Benefit </a:t>
            </a:r>
            <a:r>
              <a:rPr lang="es-ES" dirty="0" err="1"/>
              <a:t>form</a:t>
            </a:r>
            <a:r>
              <a:rPr lang="es-ES" dirty="0"/>
              <a:t> </a:t>
            </a:r>
            <a:r>
              <a:rPr lang="es-ES" dirty="0" err="1"/>
              <a:t>adjusting</a:t>
            </a:r>
            <a:r>
              <a:rPr lang="es-ES" dirty="0"/>
              <a:t> </a:t>
            </a:r>
            <a:r>
              <a:rPr lang="es-ES" dirty="0" err="1"/>
              <a:t>some</a:t>
            </a:r>
            <a:r>
              <a:rPr lang="es-ES" dirty="0"/>
              <a:t> </a:t>
            </a:r>
            <a:r>
              <a:rPr lang="es-ES" dirty="0" err="1"/>
              <a:t>parameters</a:t>
            </a:r>
            <a:endParaRPr lang="es-ES" dirty="0"/>
          </a:p>
          <a:p>
            <a:endParaRPr lang="es-ES" dirty="0"/>
          </a:p>
          <a:p>
            <a:endParaRPr lang="es-ES" dirty="0"/>
          </a:p>
          <a:p>
            <a:endParaRPr lang="es-ES" dirty="0"/>
          </a:p>
        </p:txBody>
      </p:sp>
      <p:sp>
        <p:nvSpPr>
          <p:cNvPr id="4" name="1 Título"/>
          <p:cNvSpPr>
            <a:spLocks noGrp="1"/>
          </p:cNvSpPr>
          <p:nvPr>
            <p:ph type="title"/>
          </p:nvPr>
        </p:nvSpPr>
        <p:spPr>
          <a:xfrm>
            <a:off x="397193" y="373063"/>
            <a:ext cx="8229600" cy="1143000"/>
          </a:xfrm>
        </p:spPr>
        <p:txBody>
          <a:bodyPr>
            <a:normAutofit fontScale="90000"/>
          </a:bodyPr>
          <a:lstStyle/>
          <a:p>
            <a:r>
              <a:rPr lang="es-ES" sz="4800" b="1" dirty="0" err="1"/>
              <a:t>Why</a:t>
            </a:r>
            <a:r>
              <a:rPr lang="es-ES" sz="4800" b="1" dirty="0"/>
              <a:t> </a:t>
            </a:r>
            <a:r>
              <a:rPr lang="es-ES" sz="4800" b="1" dirty="0" err="1"/>
              <a:t>changing</a:t>
            </a:r>
            <a:r>
              <a:rPr lang="es-ES" sz="4800" b="1" dirty="0"/>
              <a:t> </a:t>
            </a:r>
            <a:r>
              <a:rPr lang="es-ES" sz="4800" b="1" dirty="0" err="1"/>
              <a:t>the</a:t>
            </a:r>
            <a:r>
              <a:rPr lang="es-ES" sz="4800" b="1" dirty="0"/>
              <a:t> default BLAST </a:t>
            </a:r>
            <a:r>
              <a:rPr lang="es-ES" sz="4800" b="1" dirty="0" err="1"/>
              <a:t>parameters</a:t>
            </a:r>
            <a:r>
              <a:rPr lang="es-ES" sz="4800" b="1" dirty="0"/>
              <a:t>?</a:t>
            </a:r>
          </a:p>
        </p:txBody>
      </p:sp>
      <p:pic>
        <p:nvPicPr>
          <p:cNvPr id="6" name="Picture 2" descr="C:\Documents and Settings\Familia Acevedo\Configuración local\Archivos temporales de Internet\Content.IE5\5U9PZNBJ\MCj04042630000[1].wmf"/>
          <p:cNvPicPr>
            <a:picLocks noChangeAspect="1" noChangeArrowheads="1"/>
          </p:cNvPicPr>
          <p:nvPr/>
        </p:nvPicPr>
        <p:blipFill>
          <a:blip r:embed="rId2"/>
          <a:srcRect/>
          <a:stretch>
            <a:fillRect/>
          </a:stretch>
        </p:blipFill>
        <p:spPr bwMode="auto">
          <a:xfrm>
            <a:off x="2627784" y="3642378"/>
            <a:ext cx="3500437"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ox(in)">
                                      <p:cBhvr>
                                        <p:cTn id="10" dur="500"/>
                                        <p:tgtEl>
                                          <p:spTgt spid="3">
                                            <p:txEl>
                                              <p:pRg st="2" end="2"/>
                                            </p:txEl>
                                          </p:spTgt>
                                        </p:tgtEl>
                                      </p:cBhvr>
                                    </p:animEffect>
                                  </p:childTnLst>
                                </p:cTn>
                              </p:par>
                              <p:par>
                                <p:cTn id="11" presetID="4" presetClass="exit" presetSubtype="16" fill="hold" grpId="1" nodeType="withEffect">
                                  <p:stCondLst>
                                    <p:cond delay="0"/>
                                  </p:stCondLst>
                                  <p:childTnLst>
                                    <p:animEffect transition="out" filter="box(in)">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par>
                                <p:cTn id="14" presetID="4" presetClass="exit" presetSubtype="16" fill="hold" grpId="1" nodeType="withEffect">
                                  <p:stCondLst>
                                    <p:cond delay="0"/>
                                  </p:stCondLst>
                                  <p:childTnLst>
                                    <p:animEffect transition="out" filter="box(in)">
                                      <p:cBhvr>
                                        <p:cTn id="15" dur="500"/>
                                        <p:tgtEl>
                                          <p:spTgt spid="3">
                                            <p:txEl>
                                              <p:pRg st="2" end="2"/>
                                            </p:txEl>
                                          </p:spTgt>
                                        </p:tgtEl>
                                      </p:cBhvr>
                                    </p:animEffect>
                                    <p:set>
                                      <p:cBhvr>
                                        <p:cTn id="16" dur="1" fill="hold">
                                          <p:stCondLst>
                                            <p:cond delay="499"/>
                                          </p:stCondLst>
                                        </p:cTn>
                                        <p:tgtEl>
                                          <p:spTgt spid="3">
                                            <p:txEl>
                                              <p:pRg st="2" end="2"/>
                                            </p:txEl>
                                          </p:spTgt>
                                        </p:tgtEl>
                                        <p:attrNameLst>
                                          <p:attrName>style.visibility</p:attrName>
                                        </p:attrNameLst>
                                      </p:cBhvr>
                                      <p:to>
                                        <p:strVal val="hidden"/>
                                      </p:to>
                                    </p:se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55"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1"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i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ctrTitle"/>
          </p:nvPr>
        </p:nvSpPr>
        <p:spPr>
          <a:xfrm>
            <a:off x="642938" y="0"/>
            <a:ext cx="8321550" cy="1470025"/>
          </a:xfrm>
        </p:spPr>
        <p:txBody>
          <a:bodyPr>
            <a:normAutofit fontScale="90000"/>
          </a:bodyPr>
          <a:lstStyle/>
          <a:p>
            <a:r>
              <a:rPr lang="es-ES" sz="4800" dirty="0" err="1"/>
              <a:t>Why</a:t>
            </a:r>
            <a:r>
              <a:rPr lang="es-ES" sz="4800" dirty="0"/>
              <a:t> </a:t>
            </a:r>
            <a:r>
              <a:rPr lang="es-ES" sz="4800" dirty="0" err="1"/>
              <a:t>changing</a:t>
            </a:r>
            <a:r>
              <a:rPr lang="es-ES" sz="4800" dirty="0"/>
              <a:t> </a:t>
            </a:r>
            <a:r>
              <a:rPr lang="es-ES" sz="4800" dirty="0" err="1"/>
              <a:t>the</a:t>
            </a:r>
            <a:r>
              <a:rPr lang="es-ES" sz="4800" dirty="0"/>
              <a:t> default BLAST </a:t>
            </a:r>
            <a:r>
              <a:rPr lang="es-ES" sz="4800" dirty="0" err="1"/>
              <a:t>parameters</a:t>
            </a:r>
            <a:r>
              <a:rPr lang="es-ES" sz="4800" dirty="0"/>
              <a:t>?</a:t>
            </a:r>
            <a:endParaRPr lang="es-ES" sz="4800" b="1" i="1" dirty="0"/>
          </a:p>
        </p:txBody>
      </p:sp>
      <p:graphicFrame>
        <p:nvGraphicFramePr>
          <p:cNvPr id="6" name="5 Tabla"/>
          <p:cNvGraphicFramePr>
            <a:graphicFrameLocks noGrp="1"/>
          </p:cNvGraphicFramePr>
          <p:nvPr>
            <p:extLst>
              <p:ext uri="{D42A27DB-BD31-4B8C-83A1-F6EECF244321}">
                <p14:modId xmlns:p14="http://schemas.microsoft.com/office/powerpoint/2010/main" val="799952249"/>
              </p:ext>
            </p:extLst>
          </p:nvPr>
        </p:nvGraphicFramePr>
        <p:xfrm>
          <a:off x="285750" y="1571625"/>
          <a:ext cx="8572560" cy="5028638"/>
        </p:xfrm>
        <a:graphic>
          <a:graphicData uri="http://schemas.openxmlformats.org/drawingml/2006/table">
            <a:tbl>
              <a:tblPr firstRow="1" bandRow="1">
                <a:tableStyleId>{5940675A-B579-460E-94D1-54222C63F5DA}</a:tableStyleId>
              </a:tblPr>
              <a:tblGrid>
                <a:gridCol w="4286280">
                  <a:extLst>
                    <a:ext uri="{9D8B030D-6E8A-4147-A177-3AD203B41FA5}">
                      <a16:colId xmlns:a16="http://schemas.microsoft.com/office/drawing/2014/main" val="20000"/>
                    </a:ext>
                  </a:extLst>
                </a:gridCol>
                <a:gridCol w="4286280">
                  <a:extLst>
                    <a:ext uri="{9D8B030D-6E8A-4147-A177-3AD203B41FA5}">
                      <a16:colId xmlns:a16="http://schemas.microsoft.com/office/drawing/2014/main" val="20001"/>
                    </a:ext>
                  </a:extLst>
                </a:gridCol>
              </a:tblGrid>
              <a:tr h="440609">
                <a:tc>
                  <a:txBody>
                    <a:bodyPr/>
                    <a:lstStyle/>
                    <a:p>
                      <a:pPr algn="ctr"/>
                      <a:r>
                        <a:rPr lang="es-ES" sz="2800" b="1" dirty="0">
                          <a:solidFill>
                            <a:schemeClr val="accent1"/>
                          </a:solidFill>
                        </a:rPr>
                        <a:t>Reason</a:t>
                      </a:r>
                    </a:p>
                  </a:txBody>
                  <a:tcPr/>
                </a:tc>
                <a:tc>
                  <a:txBody>
                    <a:bodyPr/>
                    <a:lstStyle/>
                    <a:p>
                      <a:pPr algn="ctr"/>
                      <a:r>
                        <a:rPr lang="es-ES" sz="2800" b="1" dirty="0" err="1">
                          <a:solidFill>
                            <a:schemeClr val="accent1"/>
                          </a:solidFill>
                        </a:rPr>
                        <a:t>Parameter</a:t>
                      </a:r>
                      <a:r>
                        <a:rPr lang="es-ES" sz="2800" b="1" dirty="0">
                          <a:solidFill>
                            <a:schemeClr val="accent1"/>
                          </a:solidFill>
                        </a:rPr>
                        <a:t> </a:t>
                      </a:r>
                      <a:r>
                        <a:rPr lang="es-ES" sz="2800" b="1" dirty="0" err="1">
                          <a:solidFill>
                            <a:schemeClr val="accent1"/>
                          </a:solidFill>
                        </a:rPr>
                        <a:t>to</a:t>
                      </a:r>
                      <a:r>
                        <a:rPr lang="es-ES" sz="2800" b="1" dirty="0">
                          <a:solidFill>
                            <a:schemeClr val="accent1"/>
                          </a:solidFill>
                        </a:rPr>
                        <a:t> set</a:t>
                      </a:r>
                    </a:p>
                  </a:txBody>
                  <a:tcPr/>
                </a:tc>
                <a:extLst>
                  <a:ext uri="{0D108BD9-81ED-4DB2-BD59-A6C34878D82A}">
                    <a16:rowId xmlns:a16="http://schemas.microsoft.com/office/drawing/2014/main" val="10000"/>
                  </a:ext>
                </a:extLst>
              </a:tr>
              <a:tr h="1086434">
                <a:tc>
                  <a:txBody>
                    <a:bodyPr/>
                    <a:lstStyle/>
                    <a:p>
                      <a:r>
                        <a:rPr lang="en-US" sz="2400" kern="1200" baseline="0" dirty="0">
                          <a:solidFill>
                            <a:schemeClr val="tx1"/>
                          </a:solidFill>
                          <a:latin typeface="+mn-lt"/>
                          <a:ea typeface="+mn-ea"/>
                          <a:cs typeface="+mn-cs"/>
                        </a:rPr>
                        <a:t>Query sequence has many identical residues (e.g., low complexity)</a:t>
                      </a:r>
                      <a:endParaRPr lang="es-ES" sz="2400" dirty="0"/>
                    </a:p>
                  </a:txBody>
                  <a:tcPr/>
                </a:tc>
                <a:tc>
                  <a:txBody>
                    <a:bodyPr/>
                    <a:lstStyle/>
                    <a:p>
                      <a:r>
                        <a:rPr lang="es-ES" sz="2000" kern="1200" baseline="0" dirty="0" err="1">
                          <a:solidFill>
                            <a:schemeClr val="tx1"/>
                          </a:solidFill>
                          <a:latin typeface="+mn-lt"/>
                          <a:ea typeface="+mn-ea"/>
                          <a:cs typeface="+mn-cs"/>
                        </a:rPr>
                        <a:t>Sequence</a:t>
                      </a:r>
                      <a:r>
                        <a:rPr lang="es-ES" sz="2000" kern="1200" baseline="0" dirty="0">
                          <a:solidFill>
                            <a:schemeClr val="tx1"/>
                          </a:solidFill>
                          <a:latin typeface="+mn-lt"/>
                          <a:ea typeface="+mn-ea"/>
                          <a:cs typeface="+mn-cs"/>
                        </a:rPr>
                        <a:t> </a:t>
                      </a:r>
                      <a:r>
                        <a:rPr lang="es-ES" sz="2000" kern="1200" baseline="0" dirty="0" err="1">
                          <a:solidFill>
                            <a:schemeClr val="tx1"/>
                          </a:solidFill>
                          <a:latin typeface="+mn-lt"/>
                          <a:ea typeface="+mn-ea"/>
                          <a:cs typeface="+mn-cs"/>
                        </a:rPr>
                        <a:t>filters</a:t>
                      </a:r>
                      <a:r>
                        <a:rPr lang="es-ES" sz="2000" kern="1200" baseline="0" dirty="0">
                          <a:solidFill>
                            <a:schemeClr val="tx1"/>
                          </a:solidFill>
                          <a:latin typeface="+mn-lt"/>
                          <a:ea typeface="+mn-ea"/>
                          <a:cs typeface="+mn-cs"/>
                        </a:rPr>
                        <a:t> (</a:t>
                      </a:r>
                      <a:r>
                        <a:rPr lang="es-ES" sz="2000" kern="1200" baseline="0" dirty="0" err="1">
                          <a:solidFill>
                            <a:schemeClr val="tx1"/>
                          </a:solidFill>
                          <a:latin typeface="+mn-lt"/>
                          <a:ea typeface="+mn-ea"/>
                          <a:cs typeface="+mn-cs"/>
                        </a:rPr>
                        <a:t>Automatic</a:t>
                      </a:r>
                      <a:r>
                        <a:rPr lang="es-ES" sz="2000" kern="1200" baseline="0" dirty="0">
                          <a:solidFill>
                            <a:schemeClr val="tx1"/>
                          </a:solidFill>
                          <a:latin typeface="+mn-lt"/>
                          <a:ea typeface="+mn-ea"/>
                          <a:cs typeface="+mn-cs"/>
                        </a:rPr>
                        <a:t> </a:t>
                      </a:r>
                      <a:r>
                        <a:rPr lang="es-ES" sz="2000" kern="1200" baseline="0" dirty="0" err="1">
                          <a:solidFill>
                            <a:schemeClr val="tx1"/>
                          </a:solidFill>
                          <a:latin typeface="+mn-lt"/>
                          <a:ea typeface="+mn-ea"/>
                          <a:cs typeface="+mn-cs"/>
                        </a:rPr>
                        <a:t>masking</a:t>
                      </a:r>
                      <a:r>
                        <a:rPr lang="es-ES" sz="2000" kern="1200" baseline="0" dirty="0">
                          <a:solidFill>
                            <a:schemeClr val="tx1"/>
                          </a:solidFill>
                          <a:latin typeface="+mn-lt"/>
                          <a:ea typeface="+mn-ea"/>
                          <a:cs typeface="+mn-cs"/>
                        </a:rPr>
                        <a:t>).</a:t>
                      </a:r>
                      <a:endParaRPr lang="es-ES" sz="2000" dirty="0"/>
                    </a:p>
                  </a:txBody>
                  <a:tcPr/>
                </a:tc>
                <a:extLst>
                  <a:ext uri="{0D108BD9-81ED-4DB2-BD59-A6C34878D82A}">
                    <a16:rowId xmlns:a16="http://schemas.microsoft.com/office/drawing/2014/main" val="10001"/>
                  </a:ext>
                </a:extLst>
              </a:tr>
              <a:tr h="760504">
                <a:tc>
                  <a:txBody>
                    <a:bodyPr/>
                    <a:lstStyle/>
                    <a:p>
                      <a:r>
                        <a:rPr lang="en-US" sz="2400" kern="1200" baseline="0" dirty="0">
                          <a:solidFill>
                            <a:schemeClr val="tx1"/>
                          </a:solidFill>
                          <a:latin typeface="+mn-lt"/>
                          <a:ea typeface="+mn-ea"/>
                          <a:cs typeface="+mn-cs"/>
                        </a:rPr>
                        <a:t>BLAST does not report any results</a:t>
                      </a:r>
                      <a:endParaRPr lang="es-ES" sz="2400" dirty="0"/>
                    </a:p>
                  </a:txBody>
                  <a:tcPr/>
                </a:tc>
                <a:tc>
                  <a:txBody>
                    <a:bodyPr/>
                    <a:lstStyle/>
                    <a:p>
                      <a:r>
                        <a:rPr lang="en-US" sz="2000" kern="1200" baseline="0" dirty="0">
                          <a:solidFill>
                            <a:schemeClr val="tx1"/>
                          </a:solidFill>
                          <a:latin typeface="+mn-lt"/>
                          <a:ea typeface="+mn-ea"/>
                          <a:cs typeface="+mn-cs"/>
                        </a:rPr>
                        <a:t>Change substitution matrix and gap penalties.</a:t>
                      </a:r>
                      <a:endParaRPr lang="es-ES" sz="2000" dirty="0"/>
                    </a:p>
                  </a:txBody>
                  <a:tcPr/>
                </a:tc>
                <a:extLst>
                  <a:ext uri="{0D108BD9-81ED-4DB2-BD59-A6C34878D82A}">
                    <a16:rowId xmlns:a16="http://schemas.microsoft.com/office/drawing/2014/main" val="10002"/>
                  </a:ext>
                </a:extLst>
              </a:tr>
              <a:tr h="1086434">
                <a:tc>
                  <a:txBody>
                    <a:bodyPr/>
                    <a:lstStyle/>
                    <a:p>
                      <a:r>
                        <a:rPr lang="en-US" sz="2400" kern="1200" baseline="0" dirty="0">
                          <a:solidFill>
                            <a:schemeClr val="tx1"/>
                          </a:solidFill>
                          <a:latin typeface="+mn-lt"/>
                          <a:ea typeface="+mn-ea"/>
                          <a:cs typeface="+mn-cs"/>
                        </a:rPr>
                        <a:t>Results have e-values close to the threshold</a:t>
                      </a:r>
                      <a:endParaRPr lang="es-E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a:solidFill>
                            <a:schemeClr val="tx1"/>
                          </a:solidFill>
                          <a:latin typeface="+mn-lt"/>
                          <a:ea typeface="+mn-ea"/>
                          <a:cs typeface="+mn-cs"/>
                        </a:rPr>
                        <a:t>Change substitution matrix and gap penalties, in order to check the robustness of your findings.</a:t>
                      </a:r>
                      <a:endParaRPr lang="es-ES" sz="2000" dirty="0"/>
                    </a:p>
                  </a:txBody>
                  <a:tcPr/>
                </a:tc>
                <a:extLst>
                  <a:ext uri="{0D108BD9-81ED-4DB2-BD59-A6C34878D82A}">
                    <a16:rowId xmlns:a16="http://schemas.microsoft.com/office/drawing/2014/main" val="10003"/>
                  </a:ext>
                </a:extLst>
              </a:tr>
              <a:tr h="1412364">
                <a:tc>
                  <a:txBody>
                    <a:bodyPr/>
                    <a:lstStyle/>
                    <a:p>
                      <a:r>
                        <a:rPr lang="en-US" sz="2400" kern="1200" baseline="0" dirty="0">
                          <a:solidFill>
                            <a:schemeClr val="tx1"/>
                          </a:solidFill>
                          <a:latin typeface="+mn-lt"/>
                          <a:ea typeface="+mn-ea"/>
                          <a:cs typeface="+mn-cs"/>
                        </a:rPr>
                        <a:t>BLAST report too many matches</a:t>
                      </a:r>
                      <a:endParaRPr lang="es-ES" sz="2400" dirty="0"/>
                    </a:p>
                  </a:txBody>
                  <a:tcPr/>
                </a:tc>
                <a:tc>
                  <a:txBody>
                    <a:bodyPr/>
                    <a:lstStyle/>
                    <a:p>
                      <a:r>
                        <a:rPr lang="en-US" sz="1800" kern="1200" baseline="0" dirty="0">
                          <a:solidFill>
                            <a:schemeClr val="tx1"/>
                          </a:solidFill>
                          <a:latin typeface="+mn-lt"/>
                          <a:ea typeface="+mn-ea"/>
                          <a:cs typeface="+mn-cs"/>
                        </a:rPr>
                        <a:t>Try changing DB, or filtering based on taxonomy or keyword. Increase the E-value threshold</a:t>
                      </a:r>
                      <a:r>
                        <a:rPr lang="es-ES" sz="1800" kern="1200" baseline="0" dirty="0">
                          <a:solidFill>
                            <a:schemeClr val="tx1"/>
                          </a:solidFill>
                          <a:latin typeface="+mn-lt"/>
                          <a:ea typeface="+mn-ea"/>
                          <a:cs typeface="+mn-cs"/>
                        </a:rPr>
                        <a:t>.</a:t>
                      </a:r>
                      <a:endParaRPr lang="es-ES"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564904"/>
            <a:ext cx="7467600" cy="1143000"/>
          </a:xfrm>
        </p:spPr>
        <p:txBody>
          <a:bodyPr>
            <a:normAutofit fontScale="90000"/>
          </a:bodyPr>
          <a:lstStyle/>
          <a:p>
            <a:pPr algn="ctr"/>
            <a:r>
              <a:rPr lang="es-CO" sz="4400" b="1" dirty="0" err="1"/>
              <a:t>Some</a:t>
            </a:r>
            <a:r>
              <a:rPr lang="es-CO" sz="4400" b="1" dirty="0"/>
              <a:t> BLAST </a:t>
            </a:r>
            <a:r>
              <a:rPr lang="es-CO" sz="4400" b="1" dirty="0" err="1"/>
              <a:t>Parameters</a:t>
            </a:r>
            <a:endParaRPr lang="es-ES" sz="4400"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CO" b="1" dirty="0"/>
              <a:t>MAX TARGER SEQUENCES: </a:t>
            </a:r>
            <a:r>
              <a:rPr lang="es-CO" dirty="0"/>
              <a:t>Máximo numero de secuencias alineadas a mostrar.</a:t>
            </a:r>
          </a:p>
          <a:p>
            <a:endParaRPr lang="es-CO" dirty="0"/>
          </a:p>
          <a:p>
            <a:r>
              <a:rPr lang="es-CO" b="1" dirty="0"/>
              <a:t>Short </a:t>
            </a:r>
            <a:r>
              <a:rPr lang="es-CO" b="1" dirty="0" err="1"/>
              <a:t>Queries</a:t>
            </a:r>
            <a:r>
              <a:rPr lang="es-CO" b="1" dirty="0"/>
              <a:t> </a:t>
            </a:r>
            <a:r>
              <a:rPr lang="es-CO" dirty="0" err="1"/>
              <a:t>Automaticamente</a:t>
            </a:r>
            <a:r>
              <a:rPr lang="es-CO" dirty="0"/>
              <a:t> ajusta el tamaño de palabra y otros </a:t>
            </a:r>
            <a:r>
              <a:rPr lang="es-CO" dirty="0" err="1"/>
              <a:t>parametros</a:t>
            </a:r>
            <a:r>
              <a:rPr lang="es-CO" dirty="0"/>
              <a:t> para mejorar los resultados para secuencias problema cortas.</a:t>
            </a:r>
          </a:p>
          <a:p>
            <a:endParaRPr lang="es-CO" dirty="0"/>
          </a:p>
          <a:p>
            <a:endParaRPr lang="es-E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r>
              <a:rPr lang="es-CO" b="1" dirty="0"/>
              <a:t>E </a:t>
            </a:r>
            <a:r>
              <a:rPr lang="es-CO" b="1" dirty="0" err="1"/>
              <a:t>value</a:t>
            </a:r>
            <a:r>
              <a:rPr lang="es-CO" b="1" dirty="0"/>
              <a:t>(</a:t>
            </a:r>
            <a:r>
              <a:rPr lang="es-CO" b="1" dirty="0" err="1"/>
              <a:t>expected</a:t>
            </a:r>
            <a:r>
              <a:rPr lang="es-CO" b="1" dirty="0"/>
              <a:t> </a:t>
            </a:r>
            <a:r>
              <a:rPr lang="es-CO" b="1" dirty="0" err="1"/>
              <a:t>Threshold</a:t>
            </a:r>
            <a:r>
              <a:rPr lang="es-CO" b="1" dirty="0"/>
              <a:t>) </a:t>
            </a:r>
            <a:r>
              <a:rPr lang="es-CO" dirty="0"/>
              <a:t>El estadístico de umbral de significancia.</a:t>
            </a:r>
          </a:p>
          <a:p>
            <a:endParaRPr lang="es-CO" dirty="0"/>
          </a:p>
          <a:p>
            <a:r>
              <a:rPr lang="es-CO" dirty="0"/>
              <a:t>A valores mas pequeños es mucho mas estricto </a:t>
            </a:r>
          </a:p>
          <a:p>
            <a:endParaRPr lang="es-CO" dirty="0"/>
          </a:p>
          <a:p>
            <a:r>
              <a:rPr lang="es-CO" dirty="0"/>
              <a:t>SI el E </a:t>
            </a:r>
            <a:r>
              <a:rPr lang="es-CO" dirty="0" err="1"/>
              <a:t>value</a:t>
            </a:r>
            <a:r>
              <a:rPr lang="es-CO" dirty="0"/>
              <a:t> del Match es mayor que el definido por nosotros no aparecerá en los resultados</a:t>
            </a:r>
            <a:endParaRPr lang="es-E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Metal">
  <a:themeElements>
    <a:clrScheme name="Metal">
      <a:dk1>
        <a:sysClr val="windowText" lastClr="000000"/>
      </a:dk1>
      <a:lt1>
        <a:sysClr val="window" lastClr="FFFFFF"/>
      </a:lt1>
      <a:dk2>
        <a:srgbClr val="32363B"/>
      </a:dk2>
      <a:lt2>
        <a:srgbClr val="CACFD3"/>
      </a:lt2>
      <a:accent1>
        <a:srgbClr val="6283AD"/>
      </a:accent1>
      <a:accent2>
        <a:srgbClr val="324966"/>
      </a:accent2>
      <a:accent3>
        <a:srgbClr val="5B9EA4"/>
      </a:accent3>
      <a:accent4>
        <a:srgbClr val="1D5B57"/>
      </a:accent4>
      <a:accent5>
        <a:srgbClr val="1B4430"/>
      </a:accent5>
      <a:accent6>
        <a:srgbClr val="2F3C35"/>
      </a:accent6>
      <a:hlink>
        <a:srgbClr val="ED7307"/>
      </a:hlink>
      <a:folHlink>
        <a:srgbClr val="6D6F71"/>
      </a:folHlink>
    </a:clrScheme>
    <a:fontScheme name="Metal">
      <a:majorFont>
        <a:latin typeface="Eurostile"/>
        <a:ea typeface=""/>
        <a:cs typeface=""/>
        <a:font script="Jpan" typeface="ＭＳ Ｐゴシック"/>
      </a:majorFont>
      <a:minorFont>
        <a:latin typeface="Eurostile"/>
        <a:ea typeface=""/>
        <a:cs typeface=""/>
        <a:font script="Jpan" typeface="ＭＳ Ｐゴシック"/>
      </a:minorFont>
    </a:fontScheme>
    <a:fmtScheme name="Metal">
      <a:fillStyleLst>
        <a:solidFill>
          <a:schemeClr val="phClr"/>
        </a:solidFill>
        <a:gradFill rotWithShape="1">
          <a:gsLst>
            <a:gs pos="0">
              <a:schemeClr val="phClr">
                <a:tint val="100000"/>
                <a:shade val="60000"/>
                <a:satMod val="130000"/>
              </a:schemeClr>
            </a:gs>
            <a:gs pos="100000">
              <a:schemeClr val="phClr">
                <a:tint val="70000"/>
                <a:shade val="94000"/>
                <a:satMod val="135000"/>
              </a:schemeClr>
            </a:gs>
          </a:gsLst>
          <a:lin ang="16200000" scaled="1"/>
        </a:gradFill>
        <a:gradFill rotWithShape="1">
          <a:gsLst>
            <a:gs pos="0">
              <a:schemeClr val="phClr">
                <a:shade val="60000"/>
                <a:satMod val="130000"/>
              </a:schemeClr>
            </a:gs>
            <a:gs pos="100000">
              <a:schemeClr val="phClr">
                <a:tint val="70000"/>
                <a:shade val="94000"/>
                <a:satMod val="135000"/>
              </a:schemeClr>
            </a:gs>
          </a:gsLst>
          <a:lin ang="16200000" scaled="1"/>
        </a:grad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50800" dist="25400" dir="13500000">
              <a:srgbClr val="808080">
                <a:alpha val="75000"/>
              </a:srgbClr>
            </a:innerShdw>
            <a:outerShdw blurRad="38100" dist="12700" dir="5400000" rotWithShape="0">
              <a:srgbClr val="FFFFFF">
                <a:alpha val="35000"/>
              </a:srgbClr>
            </a:outerShdw>
          </a:effectLst>
        </a:effectStyle>
        <a:effectStyle>
          <a:effectLst>
            <a:outerShdw blurRad="50800" dist="25400" dir="5400000" rotWithShape="0">
              <a:srgbClr val="000000">
                <a:alpha val="35000"/>
              </a:srgbClr>
            </a:outerShdw>
          </a:effectLst>
          <a:scene3d>
            <a:camera prst="orthographicFront">
              <a:rot lat="0" lon="0" rev="0"/>
            </a:camera>
            <a:lightRig rig="twoPt" dir="t">
              <a:rot lat="0" lon="0" rev="3000000"/>
            </a:lightRig>
          </a:scene3d>
          <a:sp3d contourW="15875" prstMaterial="matte">
            <a:bevelT w="63500" h="50800" prst="angle"/>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6707</TotalTime>
  <Words>12677</Words>
  <Application>Microsoft Office PowerPoint</Application>
  <PresentationFormat>Apresentação na tela (4:3)</PresentationFormat>
  <Paragraphs>1804</Paragraphs>
  <Slides>220</Slides>
  <Notes>80</Notes>
  <HiddenSlides>0</HiddenSlides>
  <MMClips>0</MMClips>
  <ScaleCrop>false</ScaleCrop>
  <HeadingPairs>
    <vt:vector size="8" baseType="variant">
      <vt:variant>
        <vt:lpstr>Fontes usadas</vt:lpstr>
      </vt:variant>
      <vt:variant>
        <vt:i4>14</vt:i4>
      </vt:variant>
      <vt:variant>
        <vt:lpstr>Tema</vt:lpstr>
      </vt:variant>
      <vt:variant>
        <vt:i4>2</vt:i4>
      </vt:variant>
      <vt:variant>
        <vt:lpstr>Servidores OLE inseridos</vt:lpstr>
      </vt:variant>
      <vt:variant>
        <vt:i4>5</vt:i4>
      </vt:variant>
      <vt:variant>
        <vt:lpstr>Títulos de slides</vt:lpstr>
      </vt:variant>
      <vt:variant>
        <vt:i4>220</vt:i4>
      </vt:variant>
    </vt:vector>
  </HeadingPairs>
  <TitlesOfParts>
    <vt:vector size="241" baseType="lpstr">
      <vt:lpstr>Arial</vt:lpstr>
      <vt:lpstr>Calibri</vt:lpstr>
      <vt:lpstr>Century Schoolbook</vt:lpstr>
      <vt:lpstr>Comic Sans MS</vt:lpstr>
      <vt:lpstr>Courier</vt:lpstr>
      <vt:lpstr>Courier New</vt:lpstr>
      <vt:lpstr>Eurostile</vt:lpstr>
      <vt:lpstr>Lucida Grande</vt:lpstr>
      <vt:lpstr>Mistral</vt:lpstr>
      <vt:lpstr>Symbol</vt:lpstr>
      <vt:lpstr>Times</vt:lpstr>
      <vt:lpstr>Times New Roman</vt:lpstr>
      <vt:lpstr>Wingdings</vt:lpstr>
      <vt:lpstr>Wingdings 2</vt:lpstr>
      <vt:lpstr>Metal</vt:lpstr>
      <vt:lpstr>Oriel</vt:lpstr>
      <vt:lpstr>Equation</vt:lpstr>
      <vt:lpstr>Image</vt:lpstr>
      <vt:lpstr>Worksheet</vt:lpstr>
      <vt:lpstr>Ecuación</vt:lpstr>
      <vt:lpstr>Hoja de cálculo</vt:lpstr>
      <vt:lpstr>Genômica e Bioinformática</vt:lpstr>
      <vt:lpstr>Comparação de sequencias</vt:lpstr>
      <vt:lpstr>Comparação de sequencias</vt:lpstr>
      <vt:lpstr>Comparação de sequencias: Transferencia de informacão funcional</vt:lpstr>
      <vt:lpstr>Comparación de secuencias: Transferencia de información funcional</vt:lpstr>
      <vt:lpstr>Comparação de sequencias</vt:lpstr>
      <vt:lpstr>Comparación de secuencias: Montagem de transcritos E genomas</vt:lpstr>
      <vt:lpstr>Comparação de sequencias</vt:lpstr>
      <vt:lpstr>Comparação de sequencias: Identificar “features”</vt:lpstr>
      <vt:lpstr>Comparação de sequencias</vt:lpstr>
      <vt:lpstr>Comparação de sequencias: Identificar regiões conservadas</vt:lpstr>
      <vt:lpstr>Comparação de sequencias: Identificar regiões conservadas</vt:lpstr>
      <vt:lpstr>Vamos falar de similaridade e homologia</vt:lpstr>
      <vt:lpstr>similaridade e homologia</vt:lpstr>
      <vt:lpstr>Tipos de homologia Genes ortólogos e parálogos</vt:lpstr>
      <vt:lpstr>Tipos de homologia Genes ortólogos e parálogos</vt:lpstr>
      <vt:lpstr>Alinhamiento de sequencias</vt:lpstr>
      <vt:lpstr>Avaliando similaridade</vt:lpstr>
      <vt:lpstr>Avaliando similaridade</vt:lpstr>
      <vt:lpstr>Avaliando similaridade</vt:lpstr>
      <vt:lpstr>Avaliando similaridade: Função de custos</vt:lpstr>
      <vt:lpstr>Avaliando similaridade: Função de custos</vt:lpstr>
      <vt:lpstr>Avaliando similaridade: Alineamiento óptimo</vt:lpstr>
      <vt:lpstr>Avaliando similaridade: Función de costos</vt:lpstr>
      <vt:lpstr>Alineamiento de secuencias – Dot Plot</vt:lpstr>
      <vt:lpstr>Alineamiento de secuencias – Dot Plot</vt:lpstr>
      <vt:lpstr>Alineamiento de secuencias – Dot Plot</vt:lpstr>
      <vt:lpstr>Alineamiento de secuencias – Dot Plot</vt:lpstr>
      <vt:lpstr>Alineamiento de secuencias – Dot Plot</vt:lpstr>
      <vt:lpstr>Alineamiento de secuencias – Dot Plot</vt:lpstr>
      <vt:lpstr>Alineamiento de secuencias – Dot Plot</vt:lpstr>
      <vt:lpstr>Alineamiento de secuencias – Dot Plot</vt:lpstr>
      <vt:lpstr>Alineamiento de secuencias – Dot Plot</vt:lpstr>
      <vt:lpstr>Alineamiento de secuencias – Dot Plot</vt:lpstr>
      <vt:lpstr>Alineamiento de secuencias – Dot Plot Herramientas</vt:lpstr>
      <vt:lpstr>Alineamiento de secuencias – Dot Plot</vt:lpstr>
      <vt:lpstr>Alineamiento de secuencias</vt:lpstr>
      <vt:lpstr>EMBOSS</vt:lpstr>
      <vt:lpstr>EMBOSS</vt:lpstr>
      <vt:lpstr>Árboles evolutivos</vt:lpstr>
      <vt:lpstr>Árboles evolutivos</vt:lpstr>
      <vt:lpstr>Árboles evolutivos</vt:lpstr>
      <vt:lpstr>Árboles evolutivos</vt:lpstr>
      <vt:lpstr>Árboles evolutivos</vt:lpstr>
      <vt:lpstr>Árboles evolutivos</vt:lpstr>
      <vt:lpstr>Árboles evolutivos</vt:lpstr>
      <vt:lpstr>Apresentação do PowerPoint</vt:lpstr>
      <vt:lpstr>Alineamiento de secuencias</vt:lpstr>
      <vt:lpstr>Alineamiento de secuencias – Similitud</vt:lpstr>
      <vt:lpstr>Alineamiento de secuencias – Similitud</vt:lpstr>
      <vt:lpstr>Alineamiento de secuencias – Similitud</vt:lpstr>
      <vt:lpstr>Alineamiento de secuencias – Similitud</vt:lpstr>
      <vt:lpstr>Alineamiento de secuencias – Similitud</vt:lpstr>
      <vt:lpstr>Alineamiento de secuencias – Similitud</vt:lpstr>
      <vt:lpstr>Alineamiento de secuencias – Similitud</vt:lpstr>
      <vt:lpstr>Alineamiento de secuencias – Similitud</vt:lpstr>
      <vt:lpstr>Alineamiento de secuencias – Similitud</vt:lpstr>
      <vt:lpstr>Alineamiento de secuencias – Similitud</vt:lpstr>
      <vt:lpstr>Alineamiento de secuencias – Alineamiento!</vt:lpstr>
      <vt:lpstr>Alineamientos: Global y local</vt:lpstr>
      <vt:lpstr>Alineamientos: Programación dinámica</vt:lpstr>
      <vt:lpstr>Alineamientos: Programación dinámica</vt:lpstr>
      <vt:lpstr>Alineamientos: Programación dinámica</vt:lpstr>
      <vt:lpstr>`</vt:lpstr>
      <vt:lpstr>Alineamientos: Programación dinámica</vt:lpstr>
      <vt:lpstr>Apresentação do PowerPoint</vt:lpstr>
      <vt:lpstr>Alineamientos: Local vs. Global</vt:lpstr>
      <vt:lpstr>Apresentação do PowerPoint</vt:lpstr>
      <vt:lpstr>Apresentação do PowerPoint</vt:lpstr>
      <vt:lpstr>Alineamiento de secuencias – Similitud</vt:lpstr>
      <vt:lpstr>Alineamiento de secuencias – Gaps</vt:lpstr>
      <vt:lpstr>Alineamientos: Global y local</vt:lpstr>
      <vt:lpstr>Significancia del alineamiento</vt:lpstr>
      <vt:lpstr>Alineamientos: Local vs. Global</vt:lpstr>
      <vt:lpstr>BLAST: Basic Local Alignment Search Tool</vt:lpstr>
      <vt:lpstr>BLAST Basic Local Alignment Search Tool</vt:lpstr>
      <vt:lpstr>BLAST Basic Local Alignment Search Tool</vt:lpstr>
      <vt:lpstr>BLAST Basic Local Alignment Search Tool</vt:lpstr>
      <vt:lpstr>BLAST Basic Local Alignment Search Tool</vt:lpstr>
      <vt:lpstr>Un alineamiento que Blast no puede encontrar con W=11</vt:lpstr>
      <vt:lpstr>BLAST Basic Local Alignment Search Tool</vt:lpstr>
      <vt:lpstr>BLAST Basic Local Alignment Search Tool</vt:lpstr>
      <vt:lpstr>BLAST Basic Local Alignment Search Tool</vt:lpstr>
      <vt:lpstr>Apresentação do PowerPoint</vt:lpstr>
      <vt:lpstr>Apresentação do PowerPoint</vt:lpstr>
      <vt:lpstr>Estadísticos de alineamiento local y valor E</vt:lpstr>
      <vt:lpstr>Apresentação do PowerPoint</vt:lpstr>
      <vt:lpstr>Apresentação do PowerPoint</vt:lpstr>
      <vt:lpstr>Apresentação do PowerPoint</vt:lpstr>
      <vt:lpstr>Apresentação do PowerPoint</vt:lpstr>
      <vt:lpstr>P-valor y E-valor</vt:lpstr>
      <vt:lpstr>Apresentação do PowerPoint</vt:lpstr>
      <vt:lpstr>Apresentação do PowerPoint</vt:lpstr>
      <vt:lpstr>Estadísticos de alineamiento local</vt:lpstr>
      <vt:lpstr>Why changing the default BLAST parameters?</vt:lpstr>
      <vt:lpstr>Why changing the default BLAST parameters?</vt:lpstr>
      <vt:lpstr>Some BLAST Parameters</vt:lpstr>
      <vt:lpstr>Apresentação do PowerPoint</vt:lpstr>
      <vt:lpstr>Apresentação do PowerPoint</vt:lpstr>
      <vt:lpstr>WORD SIZE</vt:lpstr>
      <vt:lpstr>SCORING PARAMETERS BLASTn</vt:lpstr>
      <vt:lpstr>SCORING PARAMETERS BLASTP</vt:lpstr>
      <vt:lpstr>COMPARACION DE DOS SECUENCIAS</vt:lpstr>
      <vt:lpstr>FILTROS Y MASCARAS</vt:lpstr>
      <vt:lpstr>FILTROS Y MASCARAS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Entrez query</vt:lpstr>
      <vt:lpstr>Otros ejemplos de entrada en Entrez Query en BLAST</vt:lpstr>
      <vt:lpstr>CAMPOS Y DONDE PUEDE SER USADOS</vt:lpstr>
      <vt:lpstr>CAMPOS Y DONDE PUEDE SER USADOS</vt:lpstr>
      <vt:lpstr>Códigos para cada uno de los Campos</vt:lpstr>
      <vt:lpstr>Apresentação do PowerPoint</vt:lpstr>
      <vt:lpstr>BDs BLAST: proteínas</vt:lpstr>
      <vt:lpstr>BDs BLAST: Acidos Nucleicos</vt:lpstr>
      <vt:lpstr>Apresentação do PowerPoint</vt:lpstr>
      <vt:lpstr>Apresentação do PowerPoint</vt:lpstr>
      <vt:lpstr>WORD SIZE</vt:lpstr>
      <vt:lpstr>Apresentação do PowerPoint</vt:lpstr>
      <vt:lpstr>Apresentação do PowerPoint</vt:lpstr>
      <vt:lpstr>Apresentação do PowerPoint</vt:lpstr>
      <vt:lpstr>Apresentação do PowerPoint</vt:lpstr>
      <vt:lpstr>Apresentação do PowerPoint</vt:lpstr>
      <vt:lpstr>Filtros: el enmascaramiento de las regiones de baja complejidad</vt:lpstr>
      <vt:lpstr>Filtros: el enmascaramiento de las regiones de baja complejidad</vt:lpstr>
      <vt:lpstr>Filtros: el enmascaramiento de las regiones de baja complejidad</vt:lpstr>
      <vt:lpstr>BLAST Output: Gráfico</vt:lpstr>
      <vt:lpstr>BLAST Output: Descripciones</vt:lpstr>
      <vt:lpstr>Apresentação do PowerPoint</vt:lpstr>
      <vt:lpstr>Salida de BLAST: alineamientos</vt:lpstr>
      <vt:lpstr>Las opciones de BLAST</vt:lpstr>
      <vt:lpstr>Program Selection BLASTn</vt:lpstr>
      <vt:lpstr>Mega BLAST</vt:lpstr>
      <vt:lpstr>Apresentação do PowerPoint</vt:lpstr>
      <vt:lpstr>Program Selection BlastP</vt:lpstr>
      <vt:lpstr>Apresentação do PowerPoint</vt:lpstr>
      <vt:lpstr>Apresentação do PowerPoint</vt:lpstr>
      <vt:lpstr>Apresentação do PowerPoint</vt:lpstr>
      <vt:lpstr>Apresentação do PowerPoint</vt:lpstr>
      <vt:lpstr>Apresentação do PowerPoint</vt:lpstr>
      <vt:lpstr>Apresentação do PowerPoint</vt:lpstr>
      <vt:lpstr>Tasas de sustitución específicas de posición</vt:lpstr>
      <vt:lpstr>Position Specific Score Matrix (PSSM)</vt:lpstr>
      <vt:lpstr>Apresentação do PowerPoint</vt:lpstr>
      <vt:lpstr>PSI-BLAST</vt:lpstr>
      <vt:lpstr>PSI RESULTADOS: BLAST inicial</vt:lpstr>
      <vt:lpstr>Primera búsqueda PSSM </vt:lpstr>
      <vt:lpstr>Tercera búsqueda PSSM Search: convergencia</vt:lpstr>
      <vt:lpstr>Referencias</vt:lpstr>
      <vt:lpstr>Apresentação do PowerPoint</vt:lpstr>
      <vt:lpstr>Búsqueda de dominios conservados PSI-BLAST en Reversa</vt:lpstr>
      <vt:lpstr>TAREA: LEER</vt:lpstr>
      <vt:lpstr>Apresentação do PowerPoint</vt:lpstr>
      <vt:lpstr>Apresentação do PowerPoint</vt:lpstr>
      <vt:lpstr>Comparación de secuencias III</vt:lpstr>
      <vt:lpstr>Apresentação do PowerPoint</vt:lpstr>
      <vt:lpstr>Para que hacer un alineamiento múltiple</vt:lpstr>
      <vt:lpstr>Estrategia general del análisis filogenético</vt:lpstr>
      <vt:lpstr>Apresentação do PowerPoint</vt:lpstr>
      <vt:lpstr>Alineamiento Múltiple</vt:lpstr>
      <vt:lpstr>Estrategias de Alineamiento múltiple</vt:lpstr>
      <vt:lpstr>Alineamiento progresivo</vt:lpstr>
      <vt:lpstr>Árbol guía en el alineamiento progresivo</vt:lpstr>
      <vt:lpstr>¿Cómo construir el árbol guía?</vt:lpstr>
      <vt:lpstr>Usando Neighbor-joining </vt:lpstr>
      <vt:lpstr>Métodos de distancia: Neighbor-joining </vt:lpstr>
      <vt:lpstr>Métodos de distancia: Neighbor-joining </vt:lpstr>
      <vt:lpstr>Usando Neighbor-joining pa obtener el árbol guía </vt:lpstr>
      <vt:lpstr>Árbol guía : Neighbor-joining </vt:lpstr>
      <vt:lpstr>Árbol guía : Neighbor-joining  </vt:lpstr>
      <vt:lpstr>Árbol guía : Neighbor-joining  </vt:lpstr>
      <vt:lpstr>Alineamiento progresivo</vt:lpstr>
      <vt:lpstr>Alineamiento progresivo</vt:lpstr>
      <vt:lpstr>Características del algoritmo para aumentar precisión</vt:lpstr>
      <vt:lpstr>Características del algoritmo para aumentar precisión</vt:lpstr>
      <vt:lpstr>Características del algoritmo para aumentar precisión</vt:lpstr>
      <vt:lpstr>Características del algoritmo para aumentar precisión</vt:lpstr>
      <vt:lpstr>Apresentação do PowerPoint</vt:lpstr>
      <vt:lpstr>Problemas con el alineamiento progresivo</vt:lpstr>
      <vt:lpstr>Alineamientos basados en consistencia</vt:lpstr>
      <vt:lpstr>Algoritmo t-Coffee</vt:lpstr>
      <vt:lpstr>Algoritmo t-Coffee</vt:lpstr>
      <vt:lpstr>Algoritmo t-Coffee</vt:lpstr>
      <vt:lpstr>Algoritmo t-Coffee</vt:lpstr>
      <vt:lpstr>T-Coffee</vt:lpstr>
      <vt:lpstr>T-Coffee</vt:lpstr>
      <vt:lpstr>Alineamiento basado en métodos de refinamiento iterativo</vt:lpstr>
      <vt:lpstr>¿Dónde?</vt:lpstr>
      <vt:lpstr>¿Qué programa usar?</vt:lpstr>
      <vt:lpstr>¿Qué programa usar?</vt:lpstr>
      <vt:lpstr>Interpretando el alineamiento</vt:lpstr>
      <vt:lpstr>Problemas con los alineamientos en general</vt:lpstr>
      <vt:lpstr>Representing multiple sequence alignments - searching</vt:lpstr>
      <vt:lpstr>Apresentação do PowerPoint</vt:lpstr>
      <vt:lpstr>Consensus sequences</vt:lpstr>
      <vt:lpstr>Apresentação do PowerPoint</vt:lpstr>
      <vt:lpstr>Pattern matching</vt:lpstr>
      <vt:lpstr>Apresentação do PowerPoint</vt:lpstr>
      <vt:lpstr>Pattern matching</vt:lpstr>
      <vt:lpstr>Position Specific Scoring Matrices (PSSM)</vt:lpstr>
      <vt:lpstr>Position Specific Scoring Matrices (PSSM) - Pseudo-counts </vt:lpstr>
      <vt:lpstr>Apresentação do PowerPoint</vt:lpstr>
      <vt:lpstr>Apresentação do PowerPoint</vt:lpstr>
      <vt:lpstr>Apresentação do PowerPoint</vt:lpstr>
      <vt:lpstr>Position Specific Scoring Matrices (PSSM)</vt:lpstr>
      <vt:lpstr>Hidden Markov Models (HMMs): probabilistic models</vt:lpstr>
      <vt:lpstr>Apresentação do PowerPoint</vt:lpstr>
      <vt:lpstr>Apresentação do PowerPoint</vt:lpstr>
      <vt:lpstr>Apresentação do PowerPoint</vt:lpstr>
      <vt:lpstr>Apresentação do PowerPoint</vt:lpstr>
      <vt:lpstr>Apresentação do PowerPoint</vt:lpstr>
      <vt:lpstr>Plan 7 architecture</vt:lpstr>
      <vt:lpstr>Hidden Markov Models (HMMs): probabilistic models</vt:lpstr>
      <vt:lpstr>Apresentação do PowerPoint</vt:lpstr>
    </vt:vector>
  </TitlesOfParts>
  <Manager/>
  <Company>Universidad de los Andes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Semana 1 - Bioinformática CBIO 4404</dc:title>
  <dc:subject/>
  <dc:creator>Diego Mauricio Riaño Pachón</dc:creator>
  <cp:keywords/>
  <dc:description/>
  <cp:lastModifiedBy>Diego Mauricio Riaño Pachón</cp:lastModifiedBy>
  <cp:revision>550</cp:revision>
  <cp:lastPrinted>2009-09-17T09:44:54Z</cp:lastPrinted>
  <dcterms:created xsi:type="dcterms:W3CDTF">2010-08-24T15:15:06Z</dcterms:created>
  <dcterms:modified xsi:type="dcterms:W3CDTF">2023-10-10T02:07:08Z</dcterms:modified>
  <cp:category/>
</cp:coreProperties>
</file>