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8" r:id="rId26"/>
    <p:sldId id="309" r:id="rId27"/>
    <p:sldId id="307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29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88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806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611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400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066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013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817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1AA0BD1-7F05-438D-954E-805872EFCE90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06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61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149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06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68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32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27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02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84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0BD1-7F05-438D-954E-805872EFCE90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539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40EB3-6C45-4612-9ACB-1CBA33F74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PTC 3417- Controle não Linear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Aula de 25/11/2020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B2D143-E542-486C-8132-887342E08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José Roberto Castilho Piqueira</a:t>
            </a:r>
          </a:p>
          <a:p>
            <a:r>
              <a:rPr lang="pt-BR" dirty="0"/>
              <a:t>(piqueira@lac.usp.br)</a:t>
            </a:r>
          </a:p>
        </p:txBody>
      </p:sp>
    </p:spTree>
    <p:extLst>
      <p:ext uri="{BB962C8B-B14F-4D97-AF65-F5344CB8AC3E}">
        <p14:creationId xmlns:p14="http://schemas.microsoft.com/office/powerpoint/2010/main" val="212413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5F2D4-CD8F-489E-8FA1-DA657CABA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F3A4DB78-12C9-4CA2-81D2-20616674C9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3924" y="2144209"/>
            <a:ext cx="9750257" cy="397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149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B56ED-E118-4E23-897A-FCA18A6A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(cont.)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14B44665-D10D-4AAE-9649-D7A811F995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241" y="2273299"/>
            <a:ext cx="6878516" cy="230307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0846396-F7F5-4209-AFE6-D117CCBBA2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240" y="4576373"/>
            <a:ext cx="6878515" cy="178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850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B3260-9D95-4EE4-B994-183832DF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Não linearidades comuns em sistemas de controle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6584EC0B-DCA9-46CE-B0D6-EBA23D530D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335" y="2278844"/>
            <a:ext cx="9433491" cy="274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169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291909-E2E0-433D-B669-F0F3EB730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 de não linearidades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A97081-8DEE-49E3-AD11-7637B00B4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Contínuas e descontínuas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Pequena faixa de operação com não linearidades (descrição)</a:t>
            </a:r>
          </a:p>
        </p:txBody>
      </p:sp>
    </p:spTree>
    <p:extLst>
      <p:ext uri="{BB962C8B-B14F-4D97-AF65-F5344CB8AC3E}">
        <p14:creationId xmlns:p14="http://schemas.microsoft.com/office/powerpoint/2010/main" val="4199400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688DF7-F498-411A-99CC-DD87C1818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Saturação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5F0D40C7-7982-4791-8072-28C5FB09F2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6087" y="2345712"/>
            <a:ext cx="7841306" cy="399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037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DE8900-C02C-4A00-8E18-B5EFDA52E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Saturação (comentários)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C428A4-961A-467E-BE09-75D49FE89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Atuadores: torque em </a:t>
            </a:r>
            <a:r>
              <a:rPr lang="pt-BR" dirty="0" err="1"/>
              <a:t>servomotores</a:t>
            </a:r>
            <a:r>
              <a:rPr lang="pt-BR" dirty="0"/>
              <a:t> bifásicos (saturação do material magnético).</a:t>
            </a:r>
          </a:p>
          <a:p>
            <a:endParaRPr lang="pt-BR" dirty="0"/>
          </a:p>
          <a:p>
            <a:r>
              <a:rPr lang="pt-BR" dirty="0"/>
              <a:t>Efeito: redução do ganho quando a entrada aumenta.</a:t>
            </a:r>
          </a:p>
          <a:p>
            <a:endParaRPr lang="pt-BR" dirty="0"/>
          </a:p>
          <a:p>
            <a:r>
              <a:rPr lang="pt-BR" dirty="0"/>
              <a:t>Instável na região linear.</a:t>
            </a:r>
          </a:p>
          <a:p>
            <a:endParaRPr lang="pt-BR" dirty="0"/>
          </a:p>
          <a:p>
            <a:r>
              <a:rPr lang="pt-BR" dirty="0"/>
              <a:t>Saturação tende a tornar o sistema mais lento</a:t>
            </a:r>
          </a:p>
        </p:txBody>
      </p:sp>
    </p:spTree>
    <p:extLst>
      <p:ext uri="{BB962C8B-B14F-4D97-AF65-F5344CB8AC3E}">
        <p14:creationId xmlns:p14="http://schemas.microsoft.com/office/powerpoint/2010/main" val="1309929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177758-516F-4F67-909F-8D00F1F10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On</a:t>
            </a:r>
            <a:r>
              <a:rPr lang="pt-BR" dirty="0"/>
              <a:t>-off (relé)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798D12-BF7D-4231-A34B-936DABA5D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Torques em motores a jatos de </a:t>
            </a:r>
            <a:r>
              <a:rPr lang="pt-BR" dirty="0" err="1"/>
              <a:t>gas</a:t>
            </a:r>
            <a:r>
              <a:rPr lang="pt-BR" dirty="0"/>
              <a:t> em controle de aeronaves.</a:t>
            </a:r>
          </a:p>
          <a:p>
            <a:endParaRPr lang="pt-BR" dirty="0"/>
          </a:p>
          <a:p>
            <a:r>
              <a:rPr lang="pt-BR" dirty="0"/>
              <a:t>Atrasos elétricos.</a:t>
            </a:r>
          </a:p>
          <a:p>
            <a:endParaRPr lang="pt-BR" dirty="0"/>
          </a:p>
          <a:p>
            <a:r>
              <a:rPr lang="pt-BR" dirty="0"/>
              <a:t>Efeitos semelhantes à saturação.</a:t>
            </a:r>
          </a:p>
        </p:txBody>
      </p:sp>
    </p:spTree>
    <p:extLst>
      <p:ext uri="{BB962C8B-B14F-4D97-AF65-F5344CB8AC3E}">
        <p14:creationId xmlns:p14="http://schemas.microsoft.com/office/powerpoint/2010/main" val="3712349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C9D756-F006-4A2D-8AE1-95EC5C739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Zona-morta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35904515-0141-44DB-AF13-F069303C97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0" y="2191266"/>
            <a:ext cx="6612845" cy="395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583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BAB074-9435-41EE-B187-7E3A767E8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Zona morta (comentários)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2E2BEE-1B34-4110-B17B-A3A0956EA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Atrito estático em motores e atuadores pneumáticos.</a:t>
            </a:r>
          </a:p>
          <a:p>
            <a:endParaRPr lang="pt-BR" dirty="0"/>
          </a:p>
          <a:p>
            <a:r>
              <a:rPr lang="pt-BR" dirty="0"/>
              <a:t>Efeitos: </a:t>
            </a:r>
          </a:p>
          <a:p>
            <a:pPr lvl="2"/>
            <a:r>
              <a:rPr lang="pt-BR" sz="2000" dirty="0"/>
              <a:t>erros estáticos</a:t>
            </a:r>
          </a:p>
          <a:p>
            <a:pPr lvl="2"/>
            <a:r>
              <a:rPr lang="pt-BR" sz="2000" dirty="0"/>
              <a:t>Ciclos-limite por falta de resposta na zona morta</a:t>
            </a:r>
          </a:p>
          <a:p>
            <a:pPr lvl="2"/>
            <a:r>
              <a:rPr lang="pt-BR" sz="2000" dirty="0"/>
              <a:t>Efeito positivo: melhorar a robustez</a:t>
            </a:r>
          </a:p>
        </p:txBody>
      </p:sp>
    </p:spTree>
    <p:extLst>
      <p:ext uri="{BB962C8B-B14F-4D97-AF65-F5344CB8AC3E}">
        <p14:creationId xmlns:p14="http://schemas.microsoft.com/office/powerpoint/2010/main" val="3989901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F3FEE1-9D19-4C0F-9C99-8E1D0D030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Backlash</a:t>
            </a:r>
            <a:r>
              <a:rPr lang="pt-BR" dirty="0"/>
              <a:t> e histerese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314D1E-3E73-4303-AD38-66706F301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Resposta não única: mesma entrada, saídas diferentes.</a:t>
            </a:r>
          </a:p>
          <a:p>
            <a:r>
              <a:rPr lang="pt-BR" dirty="0"/>
              <a:t>Efeito: armazenamento de energia (oscilações espúrias)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5FE06D7-E43B-4A9F-95BB-A26C625D8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287" y="3428999"/>
            <a:ext cx="8231646" cy="302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84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Funções descritivas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dirty="0"/>
              <a:t>Cálculo de funções descritivas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Definições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Não linearidades usuais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812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F7DE75-B057-483D-87F0-4035BAD31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Cálculo de função descritiva (saturação)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E39FF89A-07B0-4DB1-8B86-FF77612A80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0932" y="2094429"/>
            <a:ext cx="5599358" cy="449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838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B686DE-D9DB-42D3-9536-65C90B0ED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Saturação (A&gt;a)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E8A85D9E-93E2-4E6C-A800-32A602A5B0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9055" y="2058635"/>
            <a:ext cx="8972555" cy="163889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F4C72BF-6B50-43A5-BB8A-989C26C10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55" y="3697534"/>
            <a:ext cx="6746342" cy="296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9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B6D1E8-4829-4904-ADCF-117AFEE7E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Saturação (A&gt;a) (cont.)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C99B6EC1-027F-44BC-B28F-79354834F6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9752" y="2327604"/>
            <a:ext cx="7795717" cy="216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869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2A0635-CCB6-4EF4-B39F-A8A1A4630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Função descritiva (saturação)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24DC0627-C3F6-4F91-AC9A-75036D81EC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0235" y="2395959"/>
            <a:ext cx="6567673" cy="407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704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06538-5498-447E-B645-DC60758D3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Saturação (comentários)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62BB8795-54C3-44E3-80E5-3DC9AF7D1B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0607" y="2518565"/>
            <a:ext cx="9527849" cy="199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867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92CA76-9EFB-44A9-9A34-55D8D6987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Caso particular (</a:t>
            </a:r>
            <a:r>
              <a:rPr lang="pt-BR" dirty="0" err="1"/>
              <a:t>on</a:t>
            </a:r>
            <a:r>
              <a:rPr lang="pt-BR" dirty="0"/>
              <a:t>-off)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6D92ADB3-B065-4B91-9F16-ABE2FD6C41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6249" y="2511190"/>
            <a:ext cx="5852894" cy="52257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CD674AF-C1B9-43AE-BF08-F54E10E6CD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49" y="3033769"/>
            <a:ext cx="5704652" cy="188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0484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576B91-5FB6-48A4-9CFE-750E13E7E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Tarefa 8 (entrega até 04/12/2020)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4FF176C7-5FED-487C-BE46-69EBCEAEA8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0" y="2263480"/>
            <a:ext cx="8034021" cy="363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447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023D6-F716-4CBB-AF30-04890E140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Caso particular (</a:t>
            </a:r>
            <a:r>
              <a:rPr lang="pt-BR" dirty="0" err="1"/>
              <a:t>on</a:t>
            </a:r>
            <a:r>
              <a:rPr lang="pt-BR" dirty="0"/>
              <a:t>-off)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74D96C4C-27C9-483E-A0B8-A23160445A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9817" y="2266884"/>
            <a:ext cx="7579272" cy="313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4726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1FF5A3-196D-4AFD-BB17-A977987B7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Tarefa substitutiva (entrega 11/12/2020) 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0A8E96FB-6B0C-437B-B2A3-99A8A89EA9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0631" y="2215252"/>
            <a:ext cx="9686228" cy="96862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FC7C5F0-E1BA-4E29-A622-51926C45B6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631" y="3183875"/>
            <a:ext cx="9686228" cy="296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4486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1EF42E-B241-422A-BDAD-6891AD04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Zona morta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CA4E3308-3573-4055-A190-689B9DBB48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3322" y="2160531"/>
            <a:ext cx="5855950" cy="425690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8DC2810-CB04-4DC7-ACCA-D2E692DFA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389" y="2631009"/>
            <a:ext cx="3266350" cy="222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25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ACB836-9565-457A-9E6F-04B9742CD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Definições básicas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CC4401-1B71-41EE-8C4F-AA4257C0A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Entrada periódica: </a:t>
            </a:r>
          </a:p>
          <a:p>
            <a:endParaRPr lang="pt-BR" dirty="0"/>
          </a:p>
          <a:p>
            <a:r>
              <a:rPr lang="pt-BR" dirty="0"/>
              <a:t>Saída do sistema não linear: geralmente periódica mas não senoidal: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FAC4DF4-F57F-490B-884F-906E177A6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5681" y="2336873"/>
            <a:ext cx="4415899" cy="68998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68358170-7D32-4306-B8B3-79CAB6E621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074" y="3678896"/>
            <a:ext cx="7978540" cy="81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2179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098C61-106A-4232-A6E1-FD7F3F22C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Cálculo da função descritiva(a</a:t>
            </a:r>
            <a:r>
              <a:rPr lang="pt-BR" baseline="-25000" dirty="0"/>
              <a:t>0</a:t>
            </a:r>
            <a:r>
              <a:rPr lang="pt-BR" dirty="0"/>
              <a:t>=0)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90ABF4B2-569B-4857-846C-BB8CAE71E5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3691" y="2204095"/>
            <a:ext cx="8150932" cy="171790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2A24711-3028-4869-9813-00AD7138B4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691" y="3922003"/>
            <a:ext cx="8150932" cy="176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8966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B70E9C-F0A6-4B7B-B48B-D75313410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Zona morta (função descritiva)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2CAC35AA-5C63-405C-9BB7-F6CB72FA09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7092" y="2307116"/>
            <a:ext cx="9781483" cy="231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177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EBE3A0-F641-49E3-96A2-2E709611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Zona morta (função descritiva-visão gráfica)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D612DF89-BACE-4A3D-8CFE-5EB4A2EEE3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472" y="2295262"/>
            <a:ext cx="8878251" cy="338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9734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149757-44BF-484D-AF9B-4F14B0E69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Backlash</a:t>
            </a:r>
            <a:endParaRPr lang="pt-BR" dirty="0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C3A05B62-E18C-424A-9EDE-D486B62CC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76007" y="2655054"/>
            <a:ext cx="2939970" cy="214710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D2C629E-E752-48F9-8C0B-2255AA0C34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21" y="2112380"/>
            <a:ext cx="5995686" cy="474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4793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60A27-5B3C-484A-B068-E27BDAF68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Backlash</a:t>
            </a:r>
            <a:r>
              <a:rPr lang="pt-BR" dirty="0"/>
              <a:t> (equações)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7E50C6AA-FFBA-41C2-A029-DDBB47D534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1438" y="2115273"/>
            <a:ext cx="7253926" cy="393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7776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2BE87B-2E7F-4378-BE2C-0C2220A8F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Backlash</a:t>
            </a:r>
            <a:r>
              <a:rPr lang="pt-BR" dirty="0"/>
              <a:t> (função descritiva – cálculo)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7187A8E9-80EA-4FF1-ADE7-DE82AF5200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3624" y="2365443"/>
            <a:ext cx="8375164" cy="227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5907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C1F904-0145-470C-8806-138118EE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Função descritiva (</a:t>
            </a:r>
            <a:r>
              <a:rPr lang="pt-BR" dirty="0" err="1"/>
              <a:t>Backlash</a:t>
            </a:r>
            <a:r>
              <a:rPr lang="pt-BR" dirty="0"/>
              <a:t>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D09DA9C6-E2E3-403E-91AA-7F7B1DE802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7510" y="2462514"/>
            <a:ext cx="7650393" cy="168996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2032AAD-7544-4778-956C-2D504CEEC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510" y="4152482"/>
            <a:ext cx="7650393" cy="232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4527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1AE89-3888-4977-8428-A1B7AE9CF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Função descritiva (</a:t>
            </a:r>
            <a:r>
              <a:rPr lang="pt-BR" dirty="0" err="1"/>
              <a:t>Backlash</a:t>
            </a:r>
            <a:r>
              <a:rPr lang="pt-BR" dirty="0"/>
              <a:t>)-visão gráfica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E6551941-1938-48C0-8408-674502B5B4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4186" y="2309149"/>
            <a:ext cx="3244444" cy="280267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5850E9CA-F65F-44CA-B020-7B0B0EA6F2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8630" y="2306255"/>
            <a:ext cx="3322762" cy="280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9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F1CAC-6886-42E0-A0F5-0D4DD27CF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 de função descritiva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5BBBBBEE-EC09-4F37-950A-87313EC0C9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118" y="2575462"/>
            <a:ext cx="10807816" cy="146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73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6C89BB-983E-47BC-BD42-BBBB04EEC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Série de Fourier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3151E96D-AC4D-4818-B702-A2F097B985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8951" y="2090252"/>
            <a:ext cx="6324204" cy="125617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761C2BE-ECDA-4BE1-8DA7-A32C65F414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951" y="3346430"/>
            <a:ext cx="4281871" cy="324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038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7B73B-F3E8-4FEA-A4C9-4629DE920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não linearidade é uma função ímpar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175230-9FD9-4A7B-9BB1-9D7124ECB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</a:t>
            </a:r>
            <a:r>
              <a:rPr lang="pt-BR" baseline="-25000" dirty="0"/>
              <a:t>0</a:t>
            </a:r>
            <a:r>
              <a:rPr lang="pt-BR" dirty="0"/>
              <a:t> = 0. Como só consideramos a componente fundamental: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F4C8424-D870-4E27-9199-F6C35A183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178" y="2758679"/>
            <a:ext cx="9450455" cy="223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05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314967-8E8A-47F8-B141-2049E7EEF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 de função descritiva (notação complexa)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73337CD1-77C5-447D-AF2C-A490773882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2113" y="2236971"/>
            <a:ext cx="8986618" cy="108093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06D0D4F-7A61-4B2E-8775-3F7CF158F8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111" y="3540093"/>
            <a:ext cx="8986627" cy="1251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010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AA4F2-466B-4D6A-9C4E-98F270521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Comentários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324FD2-F29F-47D7-998E-7E1C0AF38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Elemento não linear: relação entre a componente fundamental da saída e a entrada senoidal.</a:t>
            </a:r>
          </a:p>
          <a:p>
            <a:r>
              <a:rPr lang="pt-BR" dirty="0"/>
              <a:t>Extensão do conceito de resposta em frequência.</a:t>
            </a:r>
          </a:p>
          <a:p>
            <a:r>
              <a:rPr lang="pt-BR" dirty="0"/>
              <a:t>Difere do conceito para sistema linear: dependente da amplitude A.</a:t>
            </a:r>
          </a:p>
          <a:p>
            <a:r>
              <a:rPr lang="pt-BR" dirty="0"/>
              <a:t>Em geral, a função descritiva depende da amplitude e da frequência da entrada.</a:t>
            </a:r>
          </a:p>
          <a:p>
            <a:r>
              <a:rPr lang="pt-BR" dirty="0"/>
              <a:t>Quando a não linearidade é biunívoca, a função descritiva é real e não depende da frequência.</a:t>
            </a:r>
          </a:p>
        </p:txBody>
      </p:sp>
    </p:spTree>
    <p:extLst>
      <p:ext uri="{BB962C8B-B14F-4D97-AF65-F5344CB8AC3E}">
        <p14:creationId xmlns:p14="http://schemas.microsoft.com/office/powerpoint/2010/main" val="404949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7C736-BEFD-4BCA-AC0C-B89D7BA69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 de cálculo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543147-1EAF-403F-8A7F-40D6AFA59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Analíticos</a:t>
            </a:r>
          </a:p>
          <a:p>
            <a:endParaRPr lang="pt-BR" dirty="0"/>
          </a:p>
          <a:p>
            <a:r>
              <a:rPr lang="pt-BR" dirty="0"/>
              <a:t>Integração numérica</a:t>
            </a:r>
          </a:p>
          <a:p>
            <a:endParaRPr lang="pt-BR" dirty="0"/>
          </a:p>
          <a:p>
            <a:r>
              <a:rPr lang="pt-BR" dirty="0"/>
              <a:t>Avaliação experimental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089578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956</TotalTime>
  <Words>407</Words>
  <Application>Microsoft Office PowerPoint</Application>
  <PresentationFormat>Widescreen</PresentationFormat>
  <Paragraphs>83</Paragraphs>
  <Slides>37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1" baseType="lpstr">
      <vt:lpstr>Arial</vt:lpstr>
      <vt:lpstr>Arial Black</vt:lpstr>
      <vt:lpstr>Trebuchet MS</vt:lpstr>
      <vt:lpstr>Berlim</vt:lpstr>
      <vt:lpstr>PTC 3417- Controle não Linear Aula de 25/11/2020</vt:lpstr>
      <vt:lpstr>Funções descritivas </vt:lpstr>
      <vt:lpstr>Definições básicas</vt:lpstr>
      <vt:lpstr>Modelo de função descritiva</vt:lpstr>
      <vt:lpstr>Série de Fourier</vt:lpstr>
      <vt:lpstr>A não linearidade é uma função ímpar</vt:lpstr>
      <vt:lpstr>Definição de função descritiva (notação complexa)</vt:lpstr>
      <vt:lpstr>Comentários</vt:lpstr>
      <vt:lpstr>Métodos de cálculo</vt:lpstr>
      <vt:lpstr>Exemplo</vt:lpstr>
      <vt:lpstr>Exemplo (cont.)</vt:lpstr>
      <vt:lpstr>Não linearidades comuns em sistemas de controle</vt:lpstr>
      <vt:lpstr>Classificação de não linearidades</vt:lpstr>
      <vt:lpstr>Saturação</vt:lpstr>
      <vt:lpstr>Saturação (comentários)</vt:lpstr>
      <vt:lpstr>On-off (relé)</vt:lpstr>
      <vt:lpstr>Zona-morta</vt:lpstr>
      <vt:lpstr>Zona morta (comentários)</vt:lpstr>
      <vt:lpstr>Backlash e histerese</vt:lpstr>
      <vt:lpstr>Cálculo de função descritiva (saturação)</vt:lpstr>
      <vt:lpstr>Saturação (A&gt;a)</vt:lpstr>
      <vt:lpstr>Saturação (A&gt;a) (cont.)</vt:lpstr>
      <vt:lpstr>Função descritiva (saturação)</vt:lpstr>
      <vt:lpstr>Saturação (comentários)</vt:lpstr>
      <vt:lpstr>Caso particular (on-off)</vt:lpstr>
      <vt:lpstr>Tarefa 8 (entrega até 04/12/2020)</vt:lpstr>
      <vt:lpstr>Caso particular (on-off)</vt:lpstr>
      <vt:lpstr>Tarefa substitutiva (entrega 11/12/2020) </vt:lpstr>
      <vt:lpstr>Zona morta</vt:lpstr>
      <vt:lpstr>Cálculo da função descritiva(a0=0)</vt:lpstr>
      <vt:lpstr>Zona morta (função descritiva)</vt:lpstr>
      <vt:lpstr>Zona morta (função descritiva-visão gráfica)</vt:lpstr>
      <vt:lpstr>Backlash</vt:lpstr>
      <vt:lpstr>Backlash (equações)</vt:lpstr>
      <vt:lpstr>Backlash (função descritiva – cálculo)</vt:lpstr>
      <vt:lpstr>Função descritiva (Backlash)</vt:lpstr>
      <vt:lpstr>Função descritiva (Backlash)-visão gráfica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quântica da informação: impossibilidade de copia, entrelaçamento e teletransporte</dc:title>
  <dc:creator>José Roberto Piqueira</dc:creator>
  <cp:lastModifiedBy>Convidado/Palestrante</cp:lastModifiedBy>
  <cp:revision>110</cp:revision>
  <dcterms:created xsi:type="dcterms:W3CDTF">2019-06-28T19:51:26Z</dcterms:created>
  <dcterms:modified xsi:type="dcterms:W3CDTF">2020-11-25T15:53:48Z</dcterms:modified>
</cp:coreProperties>
</file>