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Abel"/>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Abel-regular.fnt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65b3ce40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a65b3ce40d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a65b3ce40d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65b3ce40d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a65b3ce40d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a65b3ce40d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f74fc10b2_2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9f74fc10b2_2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9f74fc10b2_2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t-B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f74fc10b2_2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f74fc10b2_2_2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9f74fc10b2_2_2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a65b3ce40d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a65b3ce40d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a65b3ce40d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f74fc10b2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9f74fc10b2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9f74fc10b2_1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75716908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a75716908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a75716908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a75716908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a757169080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a757169080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65b3ce40d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a65b3ce40d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a65b3ce40d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757169080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a757169080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a757169080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65b3ce40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a65b3ce40d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a65b3ce40d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744cf500a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a744cf500a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a744cf500a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744cf500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a744cf500a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a744cf500a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65b3ce40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a65b3ce40d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a65b3ce40d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fd9d9b53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9fd9d9b532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9fd9d9b532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fd9d9b53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9fd9d9b53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9fd9d9b532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22" name="Google Shape;22;p2"/>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88" name="Google Shape;88;p11"/>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89" name="Shape 89"/>
        <p:cNvGrpSpPr/>
        <p:nvPr/>
      </p:nvGrpSpPr>
      <p:grpSpPr>
        <a:xfrm>
          <a:off x="0" y="0"/>
          <a:ext cx="0" cy="0"/>
          <a:chOff x="0" y="0"/>
          <a:chExt cx="0" cy="0"/>
        </a:xfrm>
      </p:grpSpPr>
      <p:sp>
        <p:nvSpPr>
          <p:cNvPr id="90" name="Google Shape;90;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95" name="Google Shape;95;p12"/>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29" name="Google Shape;29;p3"/>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30" name="Shape 30"/>
        <p:cNvGrpSpPr/>
        <p:nvPr/>
      </p:nvGrpSpPr>
      <p:grpSpPr>
        <a:xfrm>
          <a:off x="0" y="0"/>
          <a:ext cx="0" cy="0"/>
          <a:chOff x="0" y="0"/>
          <a:chExt cx="0" cy="0"/>
        </a:xfrm>
      </p:grpSpPr>
      <p:sp>
        <p:nvSpPr>
          <p:cNvPr id="31" name="Google Shape;31;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36" name="Google Shape;36;p4"/>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7" name="Shape 37"/>
        <p:cNvGrpSpPr/>
        <p:nvPr/>
      </p:nvGrpSpPr>
      <p:grpSpPr>
        <a:xfrm>
          <a:off x="0" y="0"/>
          <a:ext cx="0" cy="0"/>
          <a:chOff x="0" y="0"/>
          <a:chExt cx="0" cy="0"/>
        </a:xfrm>
      </p:grpSpPr>
      <p:sp>
        <p:nvSpPr>
          <p:cNvPr id="38" name="Google Shape;3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44" name="Google Shape;44;p5"/>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5" name="Shape 45"/>
        <p:cNvGrpSpPr/>
        <p:nvPr/>
      </p:nvGrpSpPr>
      <p:grpSpPr>
        <a:xfrm>
          <a:off x="0" y="0"/>
          <a:ext cx="0" cy="0"/>
          <a:chOff x="0" y="0"/>
          <a:chExt cx="0" cy="0"/>
        </a:xfrm>
      </p:grpSpPr>
      <p:sp>
        <p:nvSpPr>
          <p:cNvPr id="46" name="Google Shape;46;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54" name="Google Shape;54;p6"/>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55" name="Shape 55"/>
        <p:cNvGrpSpPr/>
        <p:nvPr/>
      </p:nvGrpSpPr>
      <p:grpSpPr>
        <a:xfrm>
          <a:off x="0" y="0"/>
          <a:ext cx="0" cy="0"/>
          <a:chOff x="0" y="0"/>
          <a:chExt cx="0" cy="0"/>
        </a:xfrm>
      </p:grpSpPr>
      <p:sp>
        <p:nvSpPr>
          <p:cNvPr id="56" name="Google Shape;5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60" name="Google Shape;60;p7"/>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65" name="Google Shape;65;p8"/>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73" name="Google Shape;73;p9"/>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74" name="Shape 74"/>
        <p:cNvGrpSpPr/>
        <p:nvPr/>
      </p:nvGrpSpPr>
      <p:grpSpPr>
        <a:xfrm>
          <a:off x="0" y="0"/>
          <a:ext cx="0" cy="0"/>
          <a:chOff x="0" y="0"/>
          <a:chExt cx="0" cy="0"/>
        </a:xfrm>
      </p:grpSpPr>
      <p:sp>
        <p:nvSpPr>
          <p:cNvPr id="75" name="Google Shape;7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7" name="Google Shape;77;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81" name="Google Shape;81;p10"/>
          <p:cNvSpPr/>
          <p:nvPr/>
        </p:nvSpPr>
        <p:spPr>
          <a:xfrm>
            <a:off x="7704527" y="0"/>
            <a:ext cx="4487474" cy="78530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1"/>
          <p:cNvSpPr/>
          <p:nvPr/>
        </p:nvSpPr>
        <p:spPr>
          <a:xfrm>
            <a:off x="7704527" y="0"/>
            <a:ext cx="4487474" cy="785308"/>
          </a:xfrm>
          <a:prstGeom prst="rect">
            <a:avLst/>
          </a:prstGeom>
          <a:blipFill rotWithShape="1">
            <a:blip r:embed="rId1">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idx="11" type="ftr"/>
          </p:nvPr>
        </p:nvSpPr>
        <p:spPr>
          <a:xfrm>
            <a:off x="7763425" y="6356338"/>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a:t>
            </a:r>
            <a:r>
              <a:rPr lang="pt-BR"/>
              <a:t>v</a:t>
            </a:r>
            <a:r>
              <a:rPr lang="pt-BR"/>
              <a:t>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01" name="Google Shape;101;p13"/>
          <p:cNvSpPr txBox="1"/>
          <p:nvPr>
            <p:ph idx="12" type="sldNum"/>
          </p:nvPr>
        </p:nvSpPr>
        <p:spPr>
          <a:xfrm>
            <a:off x="11662875" y="6356350"/>
            <a:ext cx="417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02" name="Google Shape;102;p13"/>
          <p:cNvSpPr/>
          <p:nvPr/>
        </p:nvSpPr>
        <p:spPr>
          <a:xfrm>
            <a:off x="8493663" y="4806113"/>
            <a:ext cx="31692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pt-BR" sz="1500" u="none" cap="none" strike="noStrike">
                <a:solidFill>
                  <a:srgbClr val="660000"/>
                </a:solidFill>
                <a:latin typeface="Calibri"/>
                <a:ea typeface="Calibri"/>
                <a:cs typeface="Calibri"/>
                <a:sym typeface="Calibri"/>
              </a:rPr>
              <a:t>Grupo 5: Eder Leite, Giulia Di Ruzza, Marcelo Sporkens, Paulo Azevedo, Steffany Schiavone e Thaís Ferreira.</a:t>
            </a:r>
            <a:endParaRPr b="0" i="0" sz="1500" u="none" cap="none" strike="noStrike">
              <a:solidFill>
                <a:srgbClr val="66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600"/>
              <a:buFont typeface="Arial"/>
              <a:buNone/>
            </a:pPr>
            <a:r>
              <a:t/>
            </a:r>
            <a:endParaRPr b="0" i="0" sz="1500" u="none" cap="none" strike="noStrike">
              <a:solidFill>
                <a:srgbClr val="660000"/>
              </a:solidFill>
              <a:latin typeface="Abel"/>
              <a:ea typeface="Abel"/>
              <a:cs typeface="Abel"/>
              <a:sym typeface="Abel"/>
            </a:endParaRPr>
          </a:p>
        </p:txBody>
      </p:sp>
      <p:pic>
        <p:nvPicPr>
          <p:cNvPr id="103" name="Google Shape;103;p13"/>
          <p:cNvPicPr preferRelativeResize="0"/>
          <p:nvPr/>
        </p:nvPicPr>
        <p:blipFill>
          <a:blip r:embed="rId3">
            <a:alphaModFix/>
          </a:blip>
          <a:stretch>
            <a:fillRect/>
          </a:stretch>
        </p:blipFill>
        <p:spPr>
          <a:xfrm>
            <a:off x="1386625" y="0"/>
            <a:ext cx="6316845" cy="6858001"/>
          </a:xfrm>
          <a:prstGeom prst="rect">
            <a:avLst/>
          </a:prstGeom>
          <a:noFill/>
          <a:ln>
            <a:noFill/>
          </a:ln>
        </p:spPr>
      </p:pic>
      <p:sp>
        <p:nvSpPr>
          <p:cNvPr id="104" name="Google Shape;104;p13"/>
          <p:cNvSpPr txBox="1"/>
          <p:nvPr>
            <p:ph idx="10" type="dt"/>
          </p:nvPr>
        </p:nvSpPr>
        <p:spPr>
          <a:xfrm>
            <a:off x="19325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pic>
        <p:nvPicPr>
          <p:cNvPr id="105" name="Google Shape;105;p13"/>
          <p:cNvPicPr preferRelativeResize="0"/>
          <p:nvPr/>
        </p:nvPicPr>
        <p:blipFill>
          <a:blip r:embed="rId4">
            <a:alphaModFix/>
          </a:blip>
          <a:stretch>
            <a:fillRect/>
          </a:stretch>
        </p:blipFill>
        <p:spPr>
          <a:xfrm>
            <a:off x="7703470" y="775850"/>
            <a:ext cx="1657350" cy="942975"/>
          </a:xfrm>
          <a:prstGeom prst="rect">
            <a:avLst/>
          </a:prstGeom>
          <a:noFill/>
          <a:ln>
            <a:noFill/>
          </a:ln>
        </p:spPr>
      </p:pic>
      <p:sp>
        <p:nvSpPr>
          <p:cNvPr id="106" name="Google Shape;106;p13"/>
          <p:cNvSpPr txBox="1"/>
          <p:nvPr>
            <p:ph type="ctrTitle"/>
          </p:nvPr>
        </p:nvSpPr>
        <p:spPr>
          <a:xfrm>
            <a:off x="6008824" y="1922675"/>
            <a:ext cx="5836800" cy="19674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262626"/>
              </a:buClr>
              <a:buSzPts val="5400"/>
              <a:buFont typeface="Arial"/>
              <a:buNone/>
            </a:pPr>
            <a:r>
              <a:rPr b="1" lang="pt-BR" sz="5100">
                <a:solidFill>
                  <a:srgbClr val="262626"/>
                </a:solidFill>
                <a:latin typeface="Arial"/>
                <a:ea typeface="Arial"/>
                <a:cs typeface="Arial"/>
                <a:sym typeface="Arial"/>
              </a:rPr>
              <a:t>Nova</a:t>
            </a:r>
            <a:endParaRPr b="1" sz="5100">
              <a:solidFill>
                <a:srgbClr val="262626"/>
              </a:solidFill>
              <a:latin typeface="Arial"/>
              <a:ea typeface="Arial"/>
              <a:cs typeface="Arial"/>
              <a:sym typeface="Arial"/>
            </a:endParaRPr>
          </a:p>
          <a:p>
            <a:pPr indent="0" lvl="0" marL="0" rtl="0" algn="r">
              <a:lnSpc>
                <a:spcPct val="90000"/>
              </a:lnSpc>
              <a:spcBef>
                <a:spcPts val="0"/>
              </a:spcBef>
              <a:spcAft>
                <a:spcPts val="0"/>
              </a:spcAft>
              <a:buClr>
                <a:srgbClr val="262626"/>
              </a:buClr>
              <a:buSzPts val="5400"/>
              <a:buFont typeface="Arial"/>
              <a:buNone/>
            </a:pPr>
            <a:r>
              <a:rPr b="1" lang="pt-BR" sz="5100">
                <a:solidFill>
                  <a:srgbClr val="262626"/>
                </a:solidFill>
                <a:latin typeface="Arial"/>
                <a:ea typeface="Arial"/>
                <a:cs typeface="Arial"/>
                <a:sym typeface="Arial"/>
              </a:rPr>
              <a:t>Zelân</a:t>
            </a:r>
            <a:r>
              <a:rPr b="1" lang="pt-BR" sz="5100">
                <a:solidFill>
                  <a:srgbClr val="262626"/>
                </a:solidFill>
                <a:latin typeface="Arial"/>
                <a:ea typeface="Arial"/>
                <a:cs typeface="Arial"/>
                <a:sym typeface="Arial"/>
              </a:rPr>
              <a:t>d</a:t>
            </a:r>
            <a:r>
              <a:rPr b="1" lang="pt-BR" sz="5100">
                <a:solidFill>
                  <a:srgbClr val="262626"/>
                </a:solidFill>
                <a:latin typeface="Arial"/>
                <a:ea typeface="Arial"/>
                <a:cs typeface="Arial"/>
                <a:sym typeface="Arial"/>
              </a:rPr>
              <a:t>ia</a:t>
            </a:r>
            <a:endParaRPr b="1" sz="5100">
              <a:solidFill>
                <a:srgbClr val="26262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2"/>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TECHNOLOGY</a:t>
            </a:r>
            <a:endParaRPr b="1" sz="2000">
              <a:latin typeface="Arial"/>
              <a:ea typeface="Arial"/>
              <a:cs typeface="Arial"/>
              <a:sym typeface="Arial"/>
            </a:endParaRPr>
          </a:p>
        </p:txBody>
      </p:sp>
      <p:sp>
        <p:nvSpPr>
          <p:cNvPr id="214" name="Google Shape;214;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215" name="Google Shape;215;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216" name="Google Shape;216;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217" name="Google Shape;217;p22"/>
          <p:cNvSpPr txBox="1"/>
          <p:nvPr/>
        </p:nvSpPr>
        <p:spPr>
          <a:xfrm>
            <a:off x="2119500" y="1289488"/>
            <a:ext cx="7953000" cy="24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BR" sz="2000">
                <a:latin typeface="Calibri"/>
                <a:ea typeface="Calibri"/>
                <a:cs typeface="Calibri"/>
                <a:sym typeface="Calibri"/>
              </a:rPr>
              <a:t>O</a:t>
            </a:r>
            <a:r>
              <a:rPr lang="pt-BR" sz="1700">
                <a:latin typeface="Calibri"/>
                <a:ea typeface="Calibri"/>
                <a:cs typeface="Calibri"/>
                <a:sym typeface="Calibri"/>
              </a:rPr>
              <a:t> setor da </a:t>
            </a:r>
            <a:r>
              <a:rPr lang="pt-BR" sz="2000">
                <a:latin typeface="Calibri"/>
                <a:ea typeface="Calibri"/>
                <a:cs typeface="Calibri"/>
                <a:sym typeface="Calibri"/>
              </a:rPr>
              <a:t>construção civil</a:t>
            </a:r>
            <a:r>
              <a:rPr lang="pt-BR" sz="1700">
                <a:latin typeface="Calibri"/>
                <a:ea typeface="Calibri"/>
                <a:cs typeface="Calibri"/>
                <a:sym typeface="Calibri"/>
              </a:rPr>
              <a:t> na </a:t>
            </a:r>
            <a:r>
              <a:rPr b="1" lang="pt-BR" sz="1700">
                <a:latin typeface="Calibri"/>
                <a:ea typeface="Calibri"/>
                <a:cs typeface="Calibri"/>
                <a:sym typeface="Calibri"/>
              </a:rPr>
              <a:t>Nova Zelândia</a:t>
            </a:r>
            <a:r>
              <a:rPr lang="pt-BR" sz="1700">
                <a:latin typeface="Calibri"/>
                <a:ea typeface="Calibri"/>
                <a:cs typeface="Calibri"/>
                <a:sym typeface="Calibri"/>
              </a:rPr>
              <a:t> desempenha um </a:t>
            </a:r>
            <a:r>
              <a:rPr lang="pt-BR" sz="2000">
                <a:latin typeface="Calibri"/>
                <a:ea typeface="Calibri"/>
                <a:cs typeface="Calibri"/>
                <a:sym typeface="Calibri"/>
              </a:rPr>
              <a:t>grande papel econômico</a:t>
            </a:r>
            <a:r>
              <a:rPr lang="pt-BR" sz="1700">
                <a:latin typeface="Calibri"/>
                <a:ea typeface="Calibri"/>
                <a:cs typeface="Calibri"/>
                <a:sym typeface="Calibri"/>
              </a:rPr>
              <a:t>, dominando o investimento internacional.</a:t>
            </a:r>
            <a:endParaRPr sz="17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spcBef>
                <a:spcPts val="0"/>
              </a:spcBef>
              <a:spcAft>
                <a:spcPts val="0"/>
              </a:spcAft>
              <a:buNone/>
            </a:pPr>
            <a:r>
              <a:rPr lang="pt-BR" sz="1600">
                <a:latin typeface="Calibri"/>
                <a:ea typeface="Calibri"/>
                <a:cs typeface="Calibri"/>
                <a:sym typeface="Calibri"/>
              </a:rPr>
              <a:t>→ Contribui para </a:t>
            </a:r>
            <a:r>
              <a:rPr b="1" lang="pt-BR" sz="1600">
                <a:latin typeface="Calibri"/>
                <a:ea typeface="Calibri"/>
                <a:cs typeface="Calibri"/>
                <a:sym typeface="Calibri"/>
              </a:rPr>
              <a:t>6,3%</a:t>
            </a:r>
            <a:r>
              <a:rPr lang="pt-BR" sz="1600">
                <a:latin typeface="Calibri"/>
                <a:ea typeface="Calibri"/>
                <a:cs typeface="Calibri"/>
                <a:sym typeface="Calibri"/>
              </a:rPr>
              <a:t> do </a:t>
            </a:r>
            <a:r>
              <a:rPr lang="pt-BR" sz="1900">
                <a:latin typeface="Calibri"/>
                <a:ea typeface="Calibri"/>
                <a:cs typeface="Calibri"/>
                <a:sym typeface="Calibri"/>
              </a:rPr>
              <a:t>produto </a:t>
            </a:r>
            <a:r>
              <a:rPr lang="pt-BR" sz="1900">
                <a:latin typeface="Calibri"/>
                <a:ea typeface="Calibri"/>
                <a:cs typeface="Calibri"/>
                <a:sym typeface="Calibri"/>
              </a:rPr>
              <a:t>interno</a:t>
            </a:r>
            <a:r>
              <a:rPr lang="pt-BR" sz="1900">
                <a:latin typeface="Calibri"/>
                <a:ea typeface="Calibri"/>
                <a:cs typeface="Calibri"/>
                <a:sym typeface="Calibri"/>
              </a:rPr>
              <a:t> bruto(PIB)</a:t>
            </a:r>
            <a:r>
              <a:rPr lang="pt-BR" sz="1600">
                <a:latin typeface="Calibri"/>
                <a:ea typeface="Calibri"/>
                <a:cs typeface="Calibri"/>
                <a:sym typeface="Calibri"/>
              </a:rPr>
              <a:t>.</a:t>
            </a:r>
            <a:endParaRPr sz="1600">
              <a:latin typeface="Calibri"/>
              <a:ea typeface="Calibri"/>
              <a:cs typeface="Calibri"/>
              <a:sym typeface="Calibri"/>
            </a:endParaRPr>
          </a:p>
          <a:p>
            <a:pPr indent="0" lvl="0" marL="0" rtl="0" algn="ctr">
              <a:spcBef>
                <a:spcPts val="0"/>
              </a:spcBef>
              <a:spcAft>
                <a:spcPts val="0"/>
              </a:spcAft>
              <a:buNone/>
            </a:pPr>
            <a:r>
              <a:rPr lang="pt-BR" sz="1600">
                <a:latin typeface="Calibri"/>
                <a:ea typeface="Calibri"/>
                <a:cs typeface="Calibri"/>
                <a:sym typeface="Calibri"/>
              </a:rPr>
              <a:t>→ Representa </a:t>
            </a:r>
            <a:r>
              <a:rPr b="1" lang="pt-BR" sz="1600">
                <a:latin typeface="Calibri"/>
                <a:ea typeface="Calibri"/>
                <a:cs typeface="Calibri"/>
                <a:sym typeface="Calibri"/>
              </a:rPr>
              <a:t>40%</a:t>
            </a:r>
            <a:r>
              <a:rPr lang="pt-BR" sz="1600">
                <a:latin typeface="Calibri"/>
                <a:ea typeface="Calibri"/>
                <a:cs typeface="Calibri"/>
                <a:sym typeface="Calibri"/>
              </a:rPr>
              <a:t> da </a:t>
            </a:r>
            <a:r>
              <a:rPr lang="pt-BR" sz="1900">
                <a:latin typeface="Calibri"/>
                <a:ea typeface="Calibri"/>
                <a:cs typeface="Calibri"/>
                <a:sym typeface="Calibri"/>
              </a:rPr>
              <a:t>receita do orçamento nacional</a:t>
            </a:r>
            <a:r>
              <a:rPr lang="pt-BR" sz="1600">
                <a:latin typeface="Calibri"/>
                <a:ea typeface="Calibri"/>
                <a:cs typeface="Calibri"/>
                <a:sym typeface="Calibri"/>
              </a:rPr>
              <a:t>.</a:t>
            </a:r>
            <a:endParaRPr sz="1600">
              <a:latin typeface="Calibri"/>
              <a:ea typeface="Calibri"/>
              <a:cs typeface="Calibri"/>
              <a:sym typeface="Calibri"/>
            </a:endParaRPr>
          </a:p>
          <a:p>
            <a:pPr indent="0" lvl="0" marL="0" rtl="0" algn="ctr">
              <a:spcBef>
                <a:spcPts val="0"/>
              </a:spcBef>
              <a:spcAft>
                <a:spcPts val="0"/>
              </a:spcAft>
              <a:buNone/>
            </a:pPr>
            <a:r>
              <a:rPr lang="pt-BR" sz="1600">
                <a:latin typeface="Calibri"/>
                <a:ea typeface="Calibri"/>
                <a:cs typeface="Calibri"/>
                <a:sym typeface="Calibri"/>
              </a:rPr>
              <a:t>→ Gera mais de </a:t>
            </a:r>
            <a:r>
              <a:rPr b="1" lang="pt-BR" sz="1600">
                <a:latin typeface="Calibri"/>
                <a:ea typeface="Calibri"/>
                <a:cs typeface="Calibri"/>
                <a:sym typeface="Calibri"/>
              </a:rPr>
              <a:t>8%</a:t>
            </a:r>
            <a:r>
              <a:rPr lang="pt-BR" sz="1600">
                <a:latin typeface="Calibri"/>
                <a:ea typeface="Calibri"/>
                <a:cs typeface="Calibri"/>
                <a:sym typeface="Calibri"/>
              </a:rPr>
              <a:t> de </a:t>
            </a:r>
            <a:r>
              <a:rPr lang="pt-BR" sz="1900">
                <a:latin typeface="Calibri"/>
                <a:ea typeface="Calibri"/>
                <a:cs typeface="Calibri"/>
                <a:sym typeface="Calibri"/>
              </a:rPr>
              <a:t>criação de empregos</a:t>
            </a:r>
            <a:r>
              <a:rPr lang="pt-BR" sz="1600">
                <a:latin typeface="Calibri"/>
                <a:ea typeface="Calibri"/>
                <a:cs typeface="Calibri"/>
                <a:sym typeface="Calibri"/>
              </a:rPr>
              <a:t>.</a:t>
            </a:r>
            <a:endParaRPr sz="1600">
              <a:latin typeface="Calibri"/>
              <a:ea typeface="Calibri"/>
              <a:cs typeface="Calibri"/>
              <a:sym typeface="Calibri"/>
            </a:endParaRPr>
          </a:p>
          <a:p>
            <a:pPr indent="0" lvl="0" marL="0" rtl="0" algn="ctr">
              <a:spcBef>
                <a:spcPts val="0"/>
              </a:spcBef>
              <a:spcAft>
                <a:spcPts val="0"/>
              </a:spcAft>
              <a:buNone/>
            </a:pPr>
            <a:r>
              <a:rPr lang="pt-BR" sz="1600">
                <a:latin typeface="Calibri"/>
                <a:ea typeface="Calibri"/>
                <a:cs typeface="Calibri"/>
                <a:sym typeface="Calibri"/>
              </a:rPr>
              <a:t>→ Possui uma média de </a:t>
            </a:r>
            <a:r>
              <a:rPr b="1" lang="pt-BR" sz="1600">
                <a:latin typeface="Calibri"/>
                <a:ea typeface="Calibri"/>
                <a:cs typeface="Calibri"/>
                <a:sym typeface="Calibri"/>
              </a:rPr>
              <a:t>50%</a:t>
            </a:r>
            <a:r>
              <a:rPr lang="pt-BR" sz="1600">
                <a:latin typeface="Calibri"/>
                <a:ea typeface="Calibri"/>
                <a:cs typeface="Calibri"/>
                <a:sym typeface="Calibri"/>
              </a:rPr>
              <a:t> da </a:t>
            </a:r>
            <a:r>
              <a:rPr lang="pt-BR" sz="1900">
                <a:latin typeface="Calibri"/>
                <a:ea typeface="Calibri"/>
                <a:cs typeface="Calibri"/>
                <a:sym typeface="Calibri"/>
              </a:rPr>
              <a:t>formação de capital fixo (GCFC</a:t>
            </a:r>
            <a:r>
              <a:rPr lang="pt-BR" sz="1800">
                <a:latin typeface="Calibri"/>
                <a:ea typeface="Calibri"/>
                <a:cs typeface="Calibri"/>
                <a:sym typeface="Calibri"/>
              </a:rPr>
              <a:t>)</a:t>
            </a:r>
            <a:r>
              <a:rPr lang="pt-BR" sz="1500">
                <a:latin typeface="Calibri"/>
                <a:ea typeface="Calibri"/>
                <a:cs typeface="Calibri"/>
                <a:sym typeface="Calibri"/>
              </a:rPr>
              <a:t>.</a:t>
            </a:r>
            <a:endParaRPr sz="1500">
              <a:latin typeface="Calibri"/>
              <a:ea typeface="Calibri"/>
              <a:cs typeface="Calibri"/>
              <a:sym typeface="Calibri"/>
            </a:endParaRPr>
          </a:p>
        </p:txBody>
      </p:sp>
      <p:sp>
        <p:nvSpPr>
          <p:cNvPr id="218" name="Google Shape;218;p22"/>
          <p:cNvSpPr/>
          <p:nvPr/>
        </p:nvSpPr>
        <p:spPr>
          <a:xfrm>
            <a:off x="3581400" y="4014400"/>
            <a:ext cx="4847700" cy="1740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txBox="1"/>
          <p:nvPr/>
        </p:nvSpPr>
        <p:spPr>
          <a:xfrm>
            <a:off x="3686700" y="4170100"/>
            <a:ext cx="4742400" cy="14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1600">
                <a:latin typeface="Calibri"/>
                <a:ea typeface="Calibri"/>
                <a:cs typeface="Calibri"/>
                <a:sym typeface="Calibri"/>
              </a:rPr>
              <a:t>Garantir  o desenvolvimento do setor é fundamental!</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lang="pt-BR" sz="1900" u="sng">
                <a:latin typeface="Calibri"/>
                <a:ea typeface="Calibri"/>
                <a:cs typeface="Calibri"/>
                <a:sym typeface="Calibri"/>
              </a:rPr>
              <a:t>How?</a:t>
            </a:r>
            <a:r>
              <a:rPr lang="pt-BR" sz="1900">
                <a:latin typeface="Calibri"/>
                <a:ea typeface="Calibri"/>
                <a:cs typeface="Calibri"/>
                <a:sym typeface="Calibri"/>
              </a:rPr>
              <a:t> </a:t>
            </a:r>
            <a:r>
              <a:rPr lang="pt-BR" sz="1600">
                <a:latin typeface="Calibri"/>
                <a:ea typeface="Calibri"/>
                <a:cs typeface="Calibri"/>
                <a:sym typeface="Calibri"/>
              </a:rPr>
              <a:t>Criação de um setor produtivo por meio de </a:t>
            </a:r>
            <a:r>
              <a:rPr lang="pt-BR" sz="1800">
                <a:latin typeface="Calibri"/>
                <a:ea typeface="Calibri"/>
                <a:cs typeface="Calibri"/>
                <a:sym typeface="Calibri"/>
              </a:rPr>
              <a:t>tecnologias inovadoras</a:t>
            </a:r>
            <a:r>
              <a:rPr lang="pt-BR" sz="1600">
                <a:latin typeface="Calibri"/>
                <a:ea typeface="Calibri"/>
                <a:cs typeface="Calibri"/>
                <a:sym typeface="Calibri"/>
              </a:rPr>
              <a:t> devido ao seu impacto econômico.</a:t>
            </a:r>
            <a:endParaRPr sz="1600">
              <a:latin typeface="Calibri"/>
              <a:ea typeface="Calibri"/>
              <a:cs typeface="Calibri"/>
              <a:sym typeface="Calibri"/>
            </a:endParaRPr>
          </a:p>
        </p:txBody>
      </p:sp>
      <p:pic>
        <p:nvPicPr>
          <p:cNvPr id="220" name="Google Shape;220;p22"/>
          <p:cNvPicPr preferRelativeResize="0"/>
          <p:nvPr/>
        </p:nvPicPr>
        <p:blipFill>
          <a:blip r:embed="rId3">
            <a:alphaModFix/>
          </a:blip>
          <a:stretch>
            <a:fillRect/>
          </a:stretch>
        </p:blipFill>
        <p:spPr>
          <a:xfrm>
            <a:off x="8677200" y="2257977"/>
            <a:ext cx="3201050" cy="2610900"/>
          </a:xfrm>
          <a:prstGeom prst="rect">
            <a:avLst/>
          </a:prstGeom>
          <a:noFill/>
          <a:ln>
            <a:noFill/>
          </a:ln>
        </p:spPr>
      </p:pic>
      <p:pic>
        <p:nvPicPr>
          <p:cNvPr id="221" name="Google Shape;221;p22"/>
          <p:cNvPicPr preferRelativeResize="0"/>
          <p:nvPr/>
        </p:nvPicPr>
        <p:blipFill>
          <a:blip r:embed="rId4">
            <a:alphaModFix/>
          </a:blip>
          <a:stretch>
            <a:fillRect/>
          </a:stretch>
        </p:blipFill>
        <p:spPr>
          <a:xfrm>
            <a:off x="379275" y="2234700"/>
            <a:ext cx="2891450" cy="289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TECHNOLOGY</a:t>
            </a:r>
            <a:endParaRPr b="1" sz="2000">
              <a:latin typeface="Arial"/>
              <a:ea typeface="Arial"/>
              <a:cs typeface="Arial"/>
              <a:sym typeface="Arial"/>
            </a:endParaRPr>
          </a:p>
        </p:txBody>
      </p:sp>
      <p:sp>
        <p:nvSpPr>
          <p:cNvPr id="228" name="Google Shape;228;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229" name="Google Shape;229;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230" name="Google Shape;230;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231" name="Google Shape;231;p23"/>
          <p:cNvSpPr txBox="1"/>
          <p:nvPr/>
        </p:nvSpPr>
        <p:spPr>
          <a:xfrm>
            <a:off x="581400" y="980925"/>
            <a:ext cx="3851400" cy="454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pt-BR" sz="1500">
                <a:solidFill>
                  <a:schemeClr val="dk1"/>
                </a:solidFill>
                <a:latin typeface="Calibri"/>
                <a:ea typeface="Calibri"/>
                <a:cs typeface="Calibri"/>
                <a:sym typeface="Calibri"/>
              </a:rPr>
              <a:t>Na Nova Zelândia a prática inovadora na construção tende a se concentrar no nível do </a:t>
            </a:r>
            <a:r>
              <a:rPr lang="pt-BR" sz="1800">
                <a:solidFill>
                  <a:schemeClr val="dk1"/>
                </a:solidFill>
                <a:latin typeface="Calibri"/>
                <a:ea typeface="Calibri"/>
                <a:cs typeface="Calibri"/>
                <a:sym typeface="Calibri"/>
              </a:rPr>
              <a:t>produto</a:t>
            </a:r>
            <a:r>
              <a:rPr lang="pt-BR" sz="1500">
                <a:solidFill>
                  <a:schemeClr val="dk1"/>
                </a:solidFill>
                <a:latin typeface="Calibri"/>
                <a:ea typeface="Calibri"/>
                <a:cs typeface="Calibri"/>
                <a:sym typeface="Calibri"/>
              </a:rPr>
              <a:t>, e não em termos de projetos ou empresas. O setor da construção está em constante mudança, assim como todos os campos dentro dele. As inovações e novas tecnologias que estão mudando rapidamente o setor incluem:</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b="1" lang="pt-BR" sz="1600">
                <a:solidFill>
                  <a:schemeClr val="dk1"/>
                </a:solidFill>
                <a:latin typeface="Calibri"/>
                <a:ea typeface="Calibri"/>
                <a:cs typeface="Calibri"/>
                <a:sym typeface="Calibri"/>
              </a:rPr>
              <a:t>→ </a:t>
            </a:r>
            <a:r>
              <a:rPr b="1" lang="pt-BR" sz="1600">
                <a:solidFill>
                  <a:schemeClr val="dk1"/>
                </a:solidFill>
                <a:latin typeface="Calibri"/>
                <a:ea typeface="Calibri"/>
                <a:cs typeface="Calibri"/>
                <a:sym typeface="Calibri"/>
              </a:rPr>
              <a:t>Impressão 3D</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pt-BR" sz="1600">
                <a:solidFill>
                  <a:schemeClr val="dk1"/>
                </a:solidFill>
                <a:latin typeface="Calibri"/>
                <a:ea typeface="Calibri"/>
                <a:cs typeface="Calibri"/>
                <a:sym typeface="Calibri"/>
              </a:rPr>
              <a:t>→ Robôs</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pt-BR" sz="1600">
                <a:solidFill>
                  <a:schemeClr val="dk1"/>
                </a:solidFill>
                <a:latin typeface="Calibri"/>
                <a:ea typeface="Calibri"/>
                <a:cs typeface="Calibri"/>
                <a:sym typeface="Calibri"/>
              </a:rPr>
              <a:t>→ Novos materiais e </a:t>
            </a:r>
            <a:r>
              <a:rPr b="1" lang="pt-BR" sz="1600">
                <a:solidFill>
                  <a:schemeClr val="dk1"/>
                </a:solidFill>
                <a:latin typeface="Calibri"/>
                <a:ea typeface="Calibri"/>
                <a:cs typeface="Calibri"/>
                <a:sym typeface="Calibri"/>
              </a:rPr>
              <a:t>técnicas</a:t>
            </a:r>
            <a:r>
              <a:rPr b="1" lang="pt-BR" sz="1600">
                <a:solidFill>
                  <a:schemeClr val="dk1"/>
                </a:solidFill>
                <a:latin typeface="Calibri"/>
                <a:ea typeface="Calibri"/>
                <a:cs typeface="Calibri"/>
                <a:sym typeface="Calibri"/>
              </a:rPr>
              <a:t> construtivas</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pt-BR" sz="1600">
                <a:solidFill>
                  <a:schemeClr val="dk1"/>
                </a:solidFill>
                <a:latin typeface="Calibri"/>
                <a:ea typeface="Calibri"/>
                <a:cs typeface="Calibri"/>
                <a:sym typeface="Calibri"/>
              </a:rPr>
              <a:t>→ Ferramentas inteligentes</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pt-BR" sz="1600">
                <a:solidFill>
                  <a:schemeClr val="dk1"/>
                </a:solidFill>
                <a:latin typeface="Calibri"/>
                <a:ea typeface="Calibri"/>
                <a:cs typeface="Calibri"/>
                <a:sym typeface="Calibri"/>
              </a:rPr>
              <a:t>→ Fabricação modular</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pt-BR" sz="1600">
                <a:solidFill>
                  <a:schemeClr val="dk1"/>
                </a:solidFill>
                <a:latin typeface="Calibri"/>
                <a:ea typeface="Calibri"/>
                <a:cs typeface="Calibri"/>
                <a:sym typeface="Calibri"/>
              </a:rPr>
              <a:t>→ </a:t>
            </a:r>
            <a:r>
              <a:rPr b="1" lang="pt-BR" sz="1600">
                <a:solidFill>
                  <a:schemeClr val="dk1"/>
                </a:solidFill>
                <a:latin typeface="Calibri"/>
                <a:ea typeface="Calibri"/>
                <a:cs typeface="Calibri"/>
                <a:sym typeface="Calibri"/>
              </a:rPr>
              <a:t>Painéis</a:t>
            </a:r>
            <a:r>
              <a:rPr b="1" lang="pt-BR" sz="1600">
                <a:solidFill>
                  <a:schemeClr val="dk1"/>
                </a:solidFill>
                <a:latin typeface="Calibri"/>
                <a:ea typeface="Calibri"/>
                <a:cs typeface="Calibri"/>
                <a:sym typeface="Calibri"/>
              </a:rPr>
              <a:t> solares</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pt-BR" sz="1600">
                <a:solidFill>
                  <a:schemeClr val="dk1"/>
                </a:solidFill>
                <a:latin typeface="Calibri"/>
                <a:ea typeface="Calibri"/>
                <a:cs typeface="Calibri"/>
                <a:sym typeface="Calibri"/>
              </a:rPr>
              <a:t>→ Máquinas de cortes (CLT)</a:t>
            </a:r>
            <a:endParaRPr b="1" sz="1600"/>
          </a:p>
        </p:txBody>
      </p:sp>
      <p:pic>
        <p:nvPicPr>
          <p:cNvPr id="232" name="Google Shape;232;p23"/>
          <p:cNvPicPr preferRelativeResize="0"/>
          <p:nvPr/>
        </p:nvPicPr>
        <p:blipFill>
          <a:blip r:embed="rId3">
            <a:alphaModFix/>
          </a:blip>
          <a:stretch>
            <a:fillRect/>
          </a:stretch>
        </p:blipFill>
        <p:spPr>
          <a:xfrm>
            <a:off x="6429775" y="838225"/>
            <a:ext cx="3375074" cy="1898775"/>
          </a:xfrm>
          <a:prstGeom prst="rect">
            <a:avLst/>
          </a:prstGeom>
          <a:noFill/>
          <a:ln>
            <a:noFill/>
          </a:ln>
        </p:spPr>
      </p:pic>
      <p:pic>
        <p:nvPicPr>
          <p:cNvPr id="233" name="Google Shape;233;p23"/>
          <p:cNvPicPr preferRelativeResize="0"/>
          <p:nvPr/>
        </p:nvPicPr>
        <p:blipFill>
          <a:blip r:embed="rId4">
            <a:alphaModFix/>
          </a:blip>
          <a:stretch>
            <a:fillRect/>
          </a:stretch>
        </p:blipFill>
        <p:spPr>
          <a:xfrm>
            <a:off x="7838125" y="2929325"/>
            <a:ext cx="3006874" cy="2255150"/>
          </a:xfrm>
          <a:prstGeom prst="rect">
            <a:avLst/>
          </a:prstGeom>
          <a:noFill/>
          <a:ln>
            <a:noFill/>
          </a:ln>
        </p:spPr>
      </p:pic>
      <p:pic>
        <p:nvPicPr>
          <p:cNvPr id="234" name="Google Shape;234;p23"/>
          <p:cNvPicPr preferRelativeResize="0"/>
          <p:nvPr/>
        </p:nvPicPr>
        <p:blipFill>
          <a:blip r:embed="rId5">
            <a:alphaModFix/>
          </a:blip>
          <a:stretch>
            <a:fillRect/>
          </a:stretch>
        </p:blipFill>
        <p:spPr>
          <a:xfrm>
            <a:off x="5067459" y="2929325"/>
            <a:ext cx="2284766" cy="225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pt-BR"/>
              <a:t>‹#›</a:t>
            </a:fld>
            <a:endParaRPr/>
          </a:p>
        </p:txBody>
      </p:sp>
      <p:sp>
        <p:nvSpPr>
          <p:cNvPr id="241" name="Google Shape;241;p24"/>
          <p:cNvSpPr txBox="1"/>
          <p:nvPr/>
        </p:nvSpPr>
        <p:spPr>
          <a:xfrm>
            <a:off x="2441950" y="695300"/>
            <a:ext cx="5504400" cy="62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700">
                <a:solidFill>
                  <a:srgbClr val="FF0000"/>
                </a:solidFill>
              </a:rPr>
              <a:t>Impacto de tecnologias transformadoras em:</a:t>
            </a:r>
            <a:endParaRPr b="1" sz="1700">
              <a:solidFill>
                <a:srgbClr val="FF0000"/>
              </a:solidFill>
            </a:endParaRPr>
          </a:p>
          <a:p>
            <a:pPr indent="0" lvl="0" marL="0" rtl="0" algn="ctr">
              <a:spcBef>
                <a:spcPts val="0"/>
              </a:spcBef>
              <a:spcAft>
                <a:spcPts val="0"/>
              </a:spcAft>
              <a:buNone/>
            </a:pPr>
            <a:r>
              <a:rPr b="1" lang="pt-BR" sz="1700">
                <a:solidFill>
                  <a:srgbClr val="FF0000"/>
                </a:solidFill>
              </a:rPr>
              <a:t>Sistemas, Processos e Pessoas</a:t>
            </a:r>
            <a:endParaRPr b="1" sz="1700">
              <a:solidFill>
                <a:srgbClr val="FF0000"/>
              </a:solidFill>
            </a:endParaRPr>
          </a:p>
        </p:txBody>
      </p:sp>
      <p:sp>
        <p:nvSpPr>
          <p:cNvPr id="242" name="Google Shape;242;p24"/>
          <p:cNvSpPr txBox="1"/>
          <p:nvPr>
            <p:ph type="title"/>
          </p:nvPr>
        </p:nvSpPr>
        <p:spPr>
          <a:xfrm>
            <a:off x="838200" y="233400"/>
            <a:ext cx="21360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TECHNOLOGY</a:t>
            </a:r>
            <a:endParaRPr b="1" sz="2000">
              <a:latin typeface="Arial"/>
              <a:ea typeface="Arial"/>
              <a:cs typeface="Arial"/>
              <a:sym typeface="Arial"/>
            </a:endParaRPr>
          </a:p>
        </p:txBody>
      </p:sp>
      <p:sp>
        <p:nvSpPr>
          <p:cNvPr id="243" name="Google Shape;243;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244" name="Google Shape;244;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245" name="Google Shape;245;p24"/>
          <p:cNvSpPr txBox="1"/>
          <p:nvPr/>
        </p:nvSpPr>
        <p:spPr>
          <a:xfrm>
            <a:off x="1782600" y="1631500"/>
            <a:ext cx="2256000" cy="42969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b="1" lang="pt-BR" sz="1700"/>
              <a:t>C</a:t>
            </a:r>
            <a:r>
              <a:rPr b="1" lang="pt-BR" sz="1700"/>
              <a:t>usto</a:t>
            </a:r>
            <a:endParaRPr b="1" sz="1700"/>
          </a:p>
          <a:p>
            <a:pPr indent="0" lvl="0" marL="457200" rtl="0" algn="l">
              <a:spcBef>
                <a:spcPts val="0"/>
              </a:spcBef>
              <a:spcAft>
                <a:spcPts val="0"/>
              </a:spcAft>
              <a:buNone/>
            </a:pPr>
            <a:r>
              <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b="1" lang="pt-BR" sz="1700"/>
              <a:t>T</a:t>
            </a:r>
            <a:r>
              <a:rPr b="1" lang="pt-BR" sz="1700"/>
              <a:t>empo</a:t>
            </a:r>
            <a:endParaRPr b="1" sz="1700"/>
          </a:p>
          <a:p>
            <a:pPr indent="0" lvl="0" marL="457200" rtl="0" algn="l">
              <a:spcBef>
                <a:spcPts val="0"/>
              </a:spcBef>
              <a:spcAft>
                <a:spcPts val="0"/>
              </a:spcAft>
              <a:buNone/>
            </a:pPr>
            <a:r>
              <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b="1" lang="pt-BR" sz="1700"/>
              <a:t>Q</a:t>
            </a:r>
            <a:r>
              <a:rPr b="1" lang="pt-BR" sz="1700"/>
              <a:t>ualidade</a:t>
            </a:r>
            <a:endParaRPr b="1" sz="1700"/>
          </a:p>
          <a:p>
            <a:pPr indent="0" lvl="0" marL="457200" rtl="0" algn="l">
              <a:spcBef>
                <a:spcPts val="0"/>
              </a:spcBef>
              <a:spcAft>
                <a:spcPts val="0"/>
              </a:spcAft>
              <a:buNone/>
            </a:pPr>
            <a:r>
              <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b="1" lang="pt-BR" sz="1700"/>
              <a:t>S</a:t>
            </a:r>
            <a:r>
              <a:rPr b="1" lang="pt-BR" sz="1700"/>
              <a:t>egurança</a:t>
            </a:r>
            <a:endParaRPr b="1" sz="1700"/>
          </a:p>
          <a:p>
            <a:pPr indent="0" lvl="0" marL="457200" rtl="0" algn="l">
              <a:spcBef>
                <a:spcPts val="0"/>
              </a:spcBef>
              <a:spcAft>
                <a:spcPts val="0"/>
              </a:spcAft>
              <a:buNone/>
            </a:pPr>
            <a:r>
              <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b="1" lang="pt-BR" sz="1700"/>
              <a:t>M</a:t>
            </a:r>
            <a:r>
              <a:rPr b="1" lang="pt-BR" sz="1700"/>
              <a:t>eio ambiente</a:t>
            </a:r>
            <a:endParaRPr b="1" sz="1700"/>
          </a:p>
          <a:p>
            <a:pPr indent="0" lvl="0" marL="457200" rtl="0" algn="l">
              <a:spcBef>
                <a:spcPts val="0"/>
              </a:spcBef>
              <a:spcAft>
                <a:spcPts val="0"/>
              </a:spcAft>
              <a:buNone/>
            </a:pPr>
            <a:r>
              <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b="1" lang="pt-BR" sz="1700"/>
              <a:t>C</a:t>
            </a:r>
            <a:r>
              <a:rPr b="1" lang="pt-BR" sz="1700"/>
              <a:t>omunidade</a:t>
            </a:r>
            <a:endParaRPr sz="1700"/>
          </a:p>
        </p:txBody>
      </p:sp>
      <p:sp>
        <p:nvSpPr>
          <p:cNvPr id="246" name="Google Shape;246;p24"/>
          <p:cNvSpPr/>
          <p:nvPr/>
        </p:nvSpPr>
        <p:spPr>
          <a:xfrm>
            <a:off x="4087300" y="1631500"/>
            <a:ext cx="986100" cy="279600"/>
          </a:xfrm>
          <a:prstGeom prst="rightArrow">
            <a:avLst>
              <a:gd fmla="val 50000" name="adj1"/>
              <a:gd fmla="val 50000" name="adj2"/>
            </a:avLst>
          </a:prstGeom>
          <a:solidFill>
            <a:srgbClr val="CC0000"/>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4087300" y="2415080"/>
            <a:ext cx="986100" cy="279600"/>
          </a:xfrm>
          <a:prstGeom prst="rightArrow">
            <a:avLst>
              <a:gd fmla="val 50000" name="adj1"/>
              <a:gd fmla="val 50000" name="adj2"/>
            </a:avLst>
          </a:prstGeom>
          <a:solidFill>
            <a:srgbClr val="E06666"/>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4087300" y="3183666"/>
            <a:ext cx="986100" cy="279600"/>
          </a:xfrm>
          <a:prstGeom prst="rightArrow">
            <a:avLst>
              <a:gd fmla="val 50000" name="adj1"/>
              <a:gd fmla="val 50000" name="adj2"/>
            </a:avLst>
          </a:prstGeom>
          <a:solidFill>
            <a:srgbClr val="CC0000"/>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4087300" y="3993930"/>
            <a:ext cx="986100" cy="279600"/>
          </a:xfrm>
          <a:prstGeom prst="rightArrow">
            <a:avLst>
              <a:gd fmla="val 50000" name="adj1"/>
              <a:gd fmla="val 50000" name="adj2"/>
            </a:avLst>
          </a:prstGeom>
          <a:solidFill>
            <a:srgbClr val="E06666"/>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4087300" y="4735832"/>
            <a:ext cx="986100" cy="279600"/>
          </a:xfrm>
          <a:prstGeom prst="rightArrow">
            <a:avLst>
              <a:gd fmla="val 50000" name="adj1"/>
              <a:gd fmla="val 50000" name="adj2"/>
            </a:avLst>
          </a:prstGeom>
          <a:solidFill>
            <a:srgbClr val="CC0000"/>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txBox="1"/>
          <p:nvPr/>
        </p:nvSpPr>
        <p:spPr>
          <a:xfrm>
            <a:off x="5688750" y="1494250"/>
            <a:ext cx="4614900" cy="554100"/>
          </a:xfrm>
          <a:prstGeom prst="rect">
            <a:avLst/>
          </a:prstGeom>
          <a:solidFill>
            <a:srgbClr val="CC0000"/>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700">
                <a:solidFill>
                  <a:schemeClr val="lt1"/>
                </a:solidFill>
                <a:latin typeface="Calibri"/>
                <a:ea typeface="Calibri"/>
                <a:cs typeface="Calibri"/>
                <a:sym typeface="Calibri"/>
              </a:rPr>
              <a:t>Redução de custos ou melhor utilização de recursos</a:t>
            </a:r>
            <a:endParaRPr b="1" sz="1700">
              <a:solidFill>
                <a:schemeClr val="lt1"/>
              </a:solidFill>
              <a:latin typeface="Calibri"/>
              <a:ea typeface="Calibri"/>
              <a:cs typeface="Calibri"/>
              <a:sym typeface="Calibri"/>
            </a:endParaRPr>
          </a:p>
        </p:txBody>
      </p:sp>
      <p:sp>
        <p:nvSpPr>
          <p:cNvPr id="252" name="Google Shape;252;p24"/>
          <p:cNvSpPr txBox="1"/>
          <p:nvPr/>
        </p:nvSpPr>
        <p:spPr>
          <a:xfrm>
            <a:off x="5688750" y="2309575"/>
            <a:ext cx="4614900" cy="593400"/>
          </a:xfrm>
          <a:prstGeom prst="rect">
            <a:avLst/>
          </a:prstGeom>
          <a:solidFill>
            <a:srgbClr val="E06666"/>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700">
                <a:solidFill>
                  <a:schemeClr val="lt1"/>
                </a:solidFill>
                <a:latin typeface="Calibri"/>
                <a:ea typeface="Calibri"/>
                <a:cs typeface="Calibri"/>
                <a:sym typeface="Calibri"/>
              </a:rPr>
              <a:t>Redução nos prazos de entrega ou aumento da velocidade para projeto ou subtarefas</a:t>
            </a:r>
            <a:endParaRPr b="1" sz="1700">
              <a:solidFill>
                <a:schemeClr val="lt1"/>
              </a:solidFill>
              <a:latin typeface="Calibri"/>
              <a:ea typeface="Calibri"/>
              <a:cs typeface="Calibri"/>
              <a:sym typeface="Calibri"/>
            </a:endParaRPr>
          </a:p>
        </p:txBody>
      </p:sp>
      <p:sp>
        <p:nvSpPr>
          <p:cNvPr id="253" name="Google Shape;253;p24"/>
          <p:cNvSpPr txBox="1"/>
          <p:nvPr/>
        </p:nvSpPr>
        <p:spPr>
          <a:xfrm>
            <a:off x="5688750" y="3051925"/>
            <a:ext cx="4614900" cy="520200"/>
          </a:xfrm>
          <a:prstGeom prst="rect">
            <a:avLst/>
          </a:prstGeom>
          <a:solidFill>
            <a:srgbClr val="CC0000"/>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700">
                <a:solidFill>
                  <a:schemeClr val="lt1"/>
                </a:solidFill>
                <a:latin typeface="Calibri"/>
                <a:ea typeface="Calibri"/>
                <a:cs typeface="Calibri"/>
                <a:sym typeface="Calibri"/>
              </a:rPr>
              <a:t>Melhorias no grau de conformidade</a:t>
            </a:r>
            <a:endParaRPr b="1" sz="1700">
              <a:solidFill>
                <a:schemeClr val="lt1"/>
              </a:solidFill>
              <a:latin typeface="Calibri"/>
              <a:ea typeface="Calibri"/>
              <a:cs typeface="Calibri"/>
              <a:sym typeface="Calibri"/>
            </a:endParaRPr>
          </a:p>
        </p:txBody>
      </p:sp>
      <p:sp>
        <p:nvSpPr>
          <p:cNvPr id="254" name="Google Shape;254;p24"/>
          <p:cNvSpPr txBox="1"/>
          <p:nvPr/>
        </p:nvSpPr>
        <p:spPr>
          <a:xfrm>
            <a:off x="5688750" y="3789250"/>
            <a:ext cx="4651800" cy="626100"/>
          </a:xfrm>
          <a:prstGeom prst="rect">
            <a:avLst/>
          </a:prstGeom>
          <a:solidFill>
            <a:srgbClr val="E06666"/>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700">
                <a:solidFill>
                  <a:schemeClr val="lt1"/>
                </a:solidFill>
                <a:latin typeface="Calibri"/>
                <a:ea typeface="Calibri"/>
                <a:cs typeface="Calibri"/>
                <a:sym typeface="Calibri"/>
              </a:rPr>
              <a:t>Melhorar a Segurança, saúde, bem-estar dos funcionários e do público após a obra</a:t>
            </a:r>
            <a:endParaRPr b="1" sz="1700">
              <a:solidFill>
                <a:schemeClr val="lt1"/>
              </a:solidFill>
              <a:latin typeface="Calibri"/>
              <a:ea typeface="Calibri"/>
              <a:cs typeface="Calibri"/>
              <a:sym typeface="Calibri"/>
            </a:endParaRPr>
          </a:p>
        </p:txBody>
      </p:sp>
      <p:sp>
        <p:nvSpPr>
          <p:cNvPr id="255" name="Google Shape;255;p24"/>
          <p:cNvSpPr txBox="1"/>
          <p:nvPr/>
        </p:nvSpPr>
        <p:spPr>
          <a:xfrm>
            <a:off x="5688750" y="4598575"/>
            <a:ext cx="4651800" cy="554100"/>
          </a:xfrm>
          <a:prstGeom prst="rect">
            <a:avLst/>
          </a:prstGeom>
          <a:solidFill>
            <a:srgbClr val="CC0000"/>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700">
                <a:solidFill>
                  <a:schemeClr val="lt1"/>
                </a:solidFill>
                <a:latin typeface="Calibri"/>
                <a:ea typeface="Calibri"/>
                <a:cs typeface="Calibri"/>
                <a:sym typeface="Calibri"/>
              </a:rPr>
              <a:t>Redução do impacto adverso bem como na construção final e no ambiente natural</a:t>
            </a:r>
            <a:endParaRPr b="1" sz="1700">
              <a:solidFill>
                <a:schemeClr val="lt1"/>
              </a:solidFill>
              <a:latin typeface="Calibri"/>
              <a:ea typeface="Calibri"/>
              <a:cs typeface="Calibri"/>
              <a:sym typeface="Calibri"/>
            </a:endParaRPr>
          </a:p>
        </p:txBody>
      </p:sp>
      <p:sp>
        <p:nvSpPr>
          <p:cNvPr id="256" name="Google Shape;256;p24"/>
          <p:cNvSpPr txBox="1"/>
          <p:nvPr/>
        </p:nvSpPr>
        <p:spPr>
          <a:xfrm>
            <a:off x="5688750" y="5345100"/>
            <a:ext cx="4651800" cy="554100"/>
          </a:xfrm>
          <a:prstGeom prst="rect">
            <a:avLst/>
          </a:prstGeom>
          <a:solidFill>
            <a:srgbClr val="E06666"/>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700">
                <a:solidFill>
                  <a:schemeClr val="lt1"/>
                </a:solidFill>
                <a:latin typeface="Calibri"/>
                <a:ea typeface="Calibri"/>
                <a:cs typeface="Calibri"/>
                <a:sym typeface="Calibri"/>
              </a:rPr>
              <a:t>Redução do impacto causado a vizinhança e melhoria da comunicação entre stakeholders</a:t>
            </a:r>
            <a:endParaRPr b="1" sz="1700">
              <a:solidFill>
                <a:schemeClr val="lt1"/>
              </a:solidFill>
              <a:latin typeface="Calibri"/>
              <a:ea typeface="Calibri"/>
              <a:cs typeface="Calibri"/>
              <a:sym typeface="Calibri"/>
            </a:endParaRPr>
          </a:p>
        </p:txBody>
      </p:sp>
      <p:sp>
        <p:nvSpPr>
          <p:cNvPr id="257" name="Google Shape;257;p24"/>
          <p:cNvSpPr/>
          <p:nvPr/>
        </p:nvSpPr>
        <p:spPr>
          <a:xfrm>
            <a:off x="4087300" y="5474555"/>
            <a:ext cx="986100" cy="279600"/>
          </a:xfrm>
          <a:prstGeom prst="rightArrow">
            <a:avLst>
              <a:gd fmla="val 50000" name="adj1"/>
              <a:gd fmla="val 50000" name="adj2"/>
            </a:avLst>
          </a:prstGeom>
          <a:solidFill>
            <a:srgbClr val="E06666"/>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264" name="Google Shape;264;p25"/>
          <p:cNvSpPr txBox="1"/>
          <p:nvPr/>
        </p:nvSpPr>
        <p:spPr>
          <a:xfrm>
            <a:off x="2256300" y="1104525"/>
            <a:ext cx="5022000" cy="62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800">
                <a:solidFill>
                  <a:srgbClr val="FF0000"/>
                </a:solidFill>
              </a:rPr>
              <a:t>Barreiras para implementação</a:t>
            </a:r>
            <a:endParaRPr b="1" sz="1800">
              <a:solidFill>
                <a:srgbClr val="FF0000"/>
              </a:solidFill>
            </a:endParaRPr>
          </a:p>
        </p:txBody>
      </p:sp>
      <p:sp>
        <p:nvSpPr>
          <p:cNvPr id="265" name="Google Shape;265;p25"/>
          <p:cNvSpPr txBox="1"/>
          <p:nvPr>
            <p:ph type="title"/>
          </p:nvPr>
        </p:nvSpPr>
        <p:spPr>
          <a:xfrm>
            <a:off x="838200" y="233400"/>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TECHNOLOGY</a:t>
            </a:r>
            <a:endParaRPr b="1" sz="2000">
              <a:latin typeface="Arial"/>
              <a:ea typeface="Arial"/>
              <a:cs typeface="Arial"/>
              <a:sym typeface="Arial"/>
            </a:endParaRPr>
          </a:p>
        </p:txBody>
      </p:sp>
      <p:sp>
        <p:nvSpPr>
          <p:cNvPr id="266" name="Google Shape;266;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267" name="Google Shape;267;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268" name="Google Shape;268;p25"/>
          <p:cNvSpPr/>
          <p:nvPr/>
        </p:nvSpPr>
        <p:spPr>
          <a:xfrm>
            <a:off x="1953425" y="1691075"/>
            <a:ext cx="5561400" cy="395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txBox="1"/>
          <p:nvPr/>
        </p:nvSpPr>
        <p:spPr>
          <a:xfrm>
            <a:off x="2136575" y="1835675"/>
            <a:ext cx="5195100" cy="36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700"/>
              <a:t>Tamanho do mercado (indústria da construção)</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pt-BR" sz="1700"/>
              <a:t>Baixo i</a:t>
            </a:r>
            <a:r>
              <a:rPr b="1" lang="pt-BR" sz="1700"/>
              <a:t>nvestimento em R&amp;D</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pt-BR" sz="1700"/>
              <a:t>Dificuldade de acesso a estudos de caso</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pt-BR" sz="1700"/>
              <a:t>Custo caro </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pt-BR" sz="1700"/>
              <a:t>Resultados incertos</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pt-BR" sz="1700"/>
              <a:t>Clientes conservadores</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pt-BR" sz="1700"/>
              <a:t>Modelos contratuais ultrapassados</a:t>
            </a:r>
            <a:endParaRPr b="1" sz="1700"/>
          </a:p>
        </p:txBody>
      </p:sp>
      <p:pic>
        <p:nvPicPr>
          <p:cNvPr id="270" name="Google Shape;270;p25"/>
          <p:cNvPicPr preferRelativeResize="0"/>
          <p:nvPr/>
        </p:nvPicPr>
        <p:blipFill>
          <a:blip r:embed="rId3">
            <a:alphaModFix/>
          </a:blip>
          <a:stretch>
            <a:fillRect/>
          </a:stretch>
        </p:blipFill>
        <p:spPr>
          <a:xfrm>
            <a:off x="7671950" y="1730625"/>
            <a:ext cx="3793500" cy="379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6"/>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PROCESS</a:t>
            </a:r>
            <a:endParaRPr b="1" sz="2000">
              <a:latin typeface="Arial"/>
              <a:ea typeface="Arial"/>
              <a:cs typeface="Arial"/>
              <a:sym typeface="Arial"/>
            </a:endParaRPr>
          </a:p>
        </p:txBody>
      </p:sp>
      <p:sp>
        <p:nvSpPr>
          <p:cNvPr id="277" name="Google Shape;277;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278" name="Google Shape;278;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279" name="Google Shape;279;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pic>
        <p:nvPicPr>
          <p:cNvPr id="280" name="Google Shape;280;p26"/>
          <p:cNvPicPr preferRelativeResize="0"/>
          <p:nvPr/>
        </p:nvPicPr>
        <p:blipFill>
          <a:blip r:embed="rId3">
            <a:alphaModFix/>
          </a:blip>
          <a:stretch>
            <a:fillRect/>
          </a:stretch>
        </p:blipFill>
        <p:spPr>
          <a:xfrm>
            <a:off x="2799675" y="1570487"/>
            <a:ext cx="6592650" cy="4536775"/>
          </a:xfrm>
          <a:prstGeom prst="rect">
            <a:avLst/>
          </a:prstGeom>
          <a:noFill/>
          <a:ln>
            <a:noFill/>
          </a:ln>
        </p:spPr>
      </p:pic>
      <p:sp>
        <p:nvSpPr>
          <p:cNvPr id="281" name="Google Shape;281;p26"/>
          <p:cNvSpPr txBox="1"/>
          <p:nvPr/>
        </p:nvSpPr>
        <p:spPr>
          <a:xfrm>
            <a:off x="2799675" y="955200"/>
            <a:ext cx="6592800" cy="62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2000">
                <a:solidFill>
                  <a:srgbClr val="1C4587"/>
                </a:solidFill>
              </a:rPr>
              <a:t>Visão Geral</a:t>
            </a:r>
            <a:endParaRPr b="1" sz="2000">
              <a:solidFill>
                <a:srgbClr val="1C458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7"/>
          <p:cNvSpPr txBox="1"/>
          <p:nvPr/>
        </p:nvSpPr>
        <p:spPr>
          <a:xfrm>
            <a:off x="6160950" y="1071300"/>
            <a:ext cx="5908500" cy="5003100"/>
          </a:xfrm>
          <a:prstGeom prst="rect">
            <a:avLst/>
          </a:prstGeom>
          <a:noFill/>
          <a:ln cap="flat" cmpd="sng" w="38100">
            <a:solidFill>
              <a:srgbClr val="EA9999"/>
            </a:solidFill>
            <a:prstDash val="lgDash"/>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None/>
            </a:pPr>
            <a:r>
              <a:t/>
            </a:r>
            <a:endParaRPr/>
          </a:p>
        </p:txBody>
      </p:sp>
      <p:sp>
        <p:nvSpPr>
          <p:cNvPr id="288" name="Google Shape;288;p27"/>
          <p:cNvSpPr txBox="1"/>
          <p:nvPr/>
        </p:nvSpPr>
        <p:spPr>
          <a:xfrm>
            <a:off x="353400" y="1071300"/>
            <a:ext cx="5654100" cy="5003100"/>
          </a:xfrm>
          <a:prstGeom prst="rect">
            <a:avLst/>
          </a:prstGeom>
          <a:noFill/>
          <a:ln cap="flat" cmpd="sng" w="38100">
            <a:solidFill>
              <a:srgbClr val="EA9999"/>
            </a:solidFill>
            <a:prstDash val="lgDash"/>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None/>
            </a:pPr>
            <a:r>
              <a:t/>
            </a:r>
            <a:endParaRPr/>
          </a:p>
        </p:txBody>
      </p:sp>
      <p:sp>
        <p:nvSpPr>
          <p:cNvPr id="289" name="Google Shape;289;p27"/>
          <p:cNvSpPr txBox="1"/>
          <p:nvPr>
            <p:ph type="title"/>
          </p:nvPr>
        </p:nvSpPr>
        <p:spPr>
          <a:xfrm>
            <a:off x="838200" y="240800"/>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PROCESS</a:t>
            </a:r>
            <a:endParaRPr b="1" sz="2000">
              <a:latin typeface="Arial"/>
              <a:ea typeface="Arial"/>
              <a:cs typeface="Arial"/>
              <a:sym typeface="Arial"/>
            </a:endParaRPr>
          </a:p>
        </p:txBody>
      </p:sp>
      <p:sp>
        <p:nvSpPr>
          <p:cNvPr id="290" name="Google Shape;290;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291" name="Google Shape;291;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292" name="Google Shape;292;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293" name="Google Shape;293;p27"/>
          <p:cNvSpPr txBox="1"/>
          <p:nvPr/>
        </p:nvSpPr>
        <p:spPr>
          <a:xfrm>
            <a:off x="6335550" y="1136975"/>
            <a:ext cx="5461500" cy="10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800"/>
              <a:t>Construction supply chain integration (CSCI)</a:t>
            </a:r>
            <a:endParaRPr b="1" sz="1800"/>
          </a:p>
        </p:txBody>
      </p:sp>
      <p:sp>
        <p:nvSpPr>
          <p:cNvPr id="294" name="Google Shape;294;p27"/>
          <p:cNvSpPr txBox="1"/>
          <p:nvPr/>
        </p:nvSpPr>
        <p:spPr>
          <a:xfrm>
            <a:off x="1043625" y="1136975"/>
            <a:ext cx="4290300" cy="5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800"/>
              <a:t>Integrated design</a:t>
            </a:r>
            <a:endParaRPr b="1" sz="1800"/>
          </a:p>
        </p:txBody>
      </p:sp>
      <p:sp>
        <p:nvSpPr>
          <p:cNvPr id="295" name="Google Shape;295;p27"/>
          <p:cNvSpPr txBox="1"/>
          <p:nvPr/>
        </p:nvSpPr>
        <p:spPr>
          <a:xfrm>
            <a:off x="6160950" y="1634025"/>
            <a:ext cx="5810700" cy="4834800"/>
          </a:xfrm>
          <a:prstGeom prst="rect">
            <a:avLst/>
          </a:prstGeom>
          <a:noFill/>
          <a:ln>
            <a:noFill/>
          </a:ln>
        </p:spPr>
        <p:txBody>
          <a:bodyPr anchorCtr="0" anchor="t" bIns="91425" lIns="91425" spcFirstLastPara="1" rIns="91425" wrap="square" tIns="91425">
            <a:noAutofit/>
          </a:bodyPr>
          <a:lstStyle/>
          <a:p>
            <a:pPr indent="-317500" lvl="0" marL="457200" rtl="0" algn="l">
              <a:spcBef>
                <a:spcPts val="1000"/>
              </a:spcBef>
              <a:spcAft>
                <a:spcPts val="0"/>
              </a:spcAft>
              <a:buSzPts val="1400"/>
              <a:buChar char="●"/>
            </a:pPr>
            <a:r>
              <a:rPr lang="pt-BR"/>
              <a:t>Confiança externa e interna;</a:t>
            </a:r>
            <a:endParaRPr/>
          </a:p>
          <a:p>
            <a:pPr indent="-317500" lvl="0" marL="457200" rtl="0" algn="l">
              <a:spcBef>
                <a:spcPts val="1000"/>
              </a:spcBef>
              <a:spcAft>
                <a:spcPts val="0"/>
              </a:spcAft>
              <a:buSzPts val="1400"/>
              <a:buChar char="●"/>
            </a:pPr>
            <a:r>
              <a:rPr lang="pt-BR"/>
              <a:t>Dores e ganhos mútuos;</a:t>
            </a:r>
            <a:endParaRPr/>
          </a:p>
          <a:p>
            <a:pPr indent="-317500" lvl="0" marL="457200" rtl="0" algn="l">
              <a:spcBef>
                <a:spcPts val="1000"/>
              </a:spcBef>
              <a:spcAft>
                <a:spcPts val="0"/>
              </a:spcAft>
              <a:buSzPts val="1400"/>
              <a:buChar char="●"/>
            </a:pPr>
            <a:r>
              <a:rPr lang="pt-BR"/>
              <a:t>Troca de informações no fornecimento corrente;</a:t>
            </a:r>
            <a:endParaRPr/>
          </a:p>
          <a:p>
            <a:pPr indent="-317500" lvl="0" marL="457200" rtl="0" algn="l">
              <a:spcBef>
                <a:spcPts val="1000"/>
              </a:spcBef>
              <a:spcAft>
                <a:spcPts val="0"/>
              </a:spcAft>
              <a:buSzPts val="1400"/>
              <a:buChar char="●"/>
            </a:pPr>
            <a:r>
              <a:rPr lang="pt-BR"/>
              <a:t>Transparência e qualidade de fluxo de informações;</a:t>
            </a:r>
            <a:endParaRPr/>
          </a:p>
          <a:p>
            <a:pPr indent="-317500" lvl="0" marL="457200" rtl="0" algn="l">
              <a:spcBef>
                <a:spcPts val="1000"/>
              </a:spcBef>
              <a:spcAft>
                <a:spcPts val="0"/>
              </a:spcAft>
              <a:buSzPts val="1400"/>
              <a:buChar char="●"/>
            </a:pPr>
            <a:r>
              <a:rPr lang="pt-BR"/>
              <a:t>Comunicação e compreensão;</a:t>
            </a:r>
            <a:endParaRPr/>
          </a:p>
          <a:p>
            <a:pPr indent="-317500" lvl="0" marL="457200" rtl="0" algn="l">
              <a:spcBef>
                <a:spcPts val="1000"/>
              </a:spcBef>
              <a:spcAft>
                <a:spcPts val="0"/>
              </a:spcAft>
              <a:buSzPts val="1400"/>
              <a:buChar char="●"/>
            </a:pPr>
            <a:r>
              <a:rPr lang="pt-BR"/>
              <a:t>Atividades multifuncionais eficazes e alinhamento de processos;</a:t>
            </a:r>
            <a:endParaRPr/>
          </a:p>
          <a:p>
            <a:pPr indent="-317500" lvl="0" marL="457200" rtl="0" algn="l">
              <a:spcBef>
                <a:spcPts val="1000"/>
              </a:spcBef>
              <a:spcAft>
                <a:spcPts val="0"/>
              </a:spcAft>
              <a:buSzPts val="1400"/>
              <a:buChar char="●"/>
            </a:pPr>
            <a:r>
              <a:rPr lang="pt-BR"/>
              <a:t>Noção de que a colaboração não precisa ser baseado em tecnologia;</a:t>
            </a:r>
            <a:endParaRPr/>
          </a:p>
          <a:p>
            <a:pPr indent="-317500" lvl="0" marL="457200" rtl="0" algn="l">
              <a:spcBef>
                <a:spcPts val="1000"/>
              </a:spcBef>
              <a:spcAft>
                <a:spcPts val="0"/>
              </a:spcAft>
              <a:buSzPts val="1400"/>
              <a:buChar char="●"/>
            </a:pPr>
            <a:r>
              <a:rPr lang="pt-BR"/>
              <a:t>Tomada de decisão conjunta;</a:t>
            </a:r>
            <a:endParaRPr/>
          </a:p>
          <a:p>
            <a:pPr indent="-317500" lvl="0" marL="457200" rtl="0" algn="l">
              <a:spcBef>
                <a:spcPts val="1000"/>
              </a:spcBef>
              <a:spcAft>
                <a:spcPts val="0"/>
              </a:spcAft>
              <a:buSzPts val="1400"/>
              <a:buChar char="●"/>
            </a:pPr>
            <a:r>
              <a:rPr lang="pt-BR"/>
              <a:t>Alocar recursos no início estágios de desenvolvimento do projeto processo;</a:t>
            </a:r>
            <a:endParaRPr/>
          </a:p>
          <a:p>
            <a:pPr indent="-317500" lvl="0" marL="457200" rtl="0" algn="l">
              <a:spcBef>
                <a:spcPts val="1000"/>
              </a:spcBef>
              <a:spcAft>
                <a:spcPts val="0"/>
              </a:spcAft>
              <a:buSzPts val="1400"/>
              <a:buChar char="●"/>
            </a:pPr>
            <a:r>
              <a:rPr lang="pt-BR"/>
              <a:t>Apoio, suporte;</a:t>
            </a:r>
            <a:endParaRPr/>
          </a:p>
          <a:p>
            <a:pPr indent="-317500" lvl="0" marL="457200" rtl="0" algn="l">
              <a:spcBef>
                <a:spcPts val="1000"/>
              </a:spcBef>
              <a:spcAft>
                <a:spcPts val="0"/>
              </a:spcAft>
              <a:buSzPts val="1400"/>
              <a:buChar char="●"/>
            </a:pPr>
            <a:r>
              <a:rPr lang="pt-BR"/>
              <a:t>Foco corporativo em SCM;</a:t>
            </a:r>
            <a:endParaRPr/>
          </a:p>
          <a:p>
            <a:pPr indent="0" lvl="0" marL="0" rtl="0" algn="l">
              <a:spcBef>
                <a:spcPts val="0"/>
              </a:spcBef>
              <a:spcAft>
                <a:spcPts val="0"/>
              </a:spcAft>
              <a:buNone/>
            </a:pPr>
            <a:r>
              <a:t/>
            </a:r>
            <a:endParaRPr/>
          </a:p>
        </p:txBody>
      </p:sp>
      <p:pic>
        <p:nvPicPr>
          <p:cNvPr id="296" name="Google Shape;296;p27"/>
          <p:cNvPicPr preferRelativeResize="0"/>
          <p:nvPr/>
        </p:nvPicPr>
        <p:blipFill rotWithShape="1">
          <a:blip r:embed="rId3">
            <a:alphaModFix/>
          </a:blip>
          <a:srcRect b="0" l="6736" r="7235" t="0"/>
          <a:stretch/>
        </p:blipFill>
        <p:spPr>
          <a:xfrm>
            <a:off x="566000" y="1794950"/>
            <a:ext cx="5308675" cy="2246375"/>
          </a:xfrm>
          <a:prstGeom prst="rect">
            <a:avLst/>
          </a:prstGeom>
          <a:noFill/>
          <a:ln>
            <a:noFill/>
          </a:ln>
        </p:spPr>
      </p:pic>
      <p:cxnSp>
        <p:nvCxnSpPr>
          <p:cNvPr id="297" name="Google Shape;297;p27"/>
          <p:cNvCxnSpPr/>
          <p:nvPr/>
        </p:nvCxnSpPr>
        <p:spPr>
          <a:xfrm flipH="1" rot="10800000">
            <a:off x="1390650" y="3171875"/>
            <a:ext cx="244800" cy="881700"/>
          </a:xfrm>
          <a:prstGeom prst="straightConnector1">
            <a:avLst/>
          </a:prstGeom>
          <a:noFill/>
          <a:ln cap="flat" cmpd="sng" w="38100">
            <a:solidFill>
              <a:srgbClr val="990000"/>
            </a:solidFill>
            <a:prstDash val="solid"/>
            <a:round/>
            <a:headEnd len="med" w="med" type="none"/>
            <a:tailEnd len="med" w="med" type="triangle"/>
          </a:ln>
        </p:spPr>
      </p:cxnSp>
      <p:sp>
        <p:nvSpPr>
          <p:cNvPr id="298" name="Google Shape;298;p27"/>
          <p:cNvSpPr txBox="1"/>
          <p:nvPr/>
        </p:nvSpPr>
        <p:spPr>
          <a:xfrm>
            <a:off x="526050" y="4248850"/>
            <a:ext cx="5065200" cy="2031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pt-BR"/>
              <a:t>Design colaborativo;</a:t>
            </a:r>
            <a:endParaRPr/>
          </a:p>
          <a:p>
            <a:pPr indent="-317500" lvl="0" marL="457200" rtl="0" algn="l">
              <a:spcBef>
                <a:spcPts val="1000"/>
              </a:spcBef>
              <a:spcAft>
                <a:spcPts val="0"/>
              </a:spcAft>
              <a:buSzPts val="1400"/>
              <a:buChar char="●"/>
            </a:pPr>
            <a:r>
              <a:rPr lang="pt-BR"/>
              <a:t>Perpetuação</a:t>
            </a:r>
            <a:r>
              <a:rPr lang="pt-BR"/>
              <a:t> das técnicas construtivas alinhada com a indústria;</a:t>
            </a:r>
            <a:endParaRPr/>
          </a:p>
          <a:p>
            <a:pPr indent="-317500" lvl="0" marL="457200" rtl="0" algn="l">
              <a:spcBef>
                <a:spcPts val="1000"/>
              </a:spcBef>
              <a:spcAft>
                <a:spcPts val="0"/>
              </a:spcAft>
              <a:buSzPts val="1400"/>
              <a:buChar char="●"/>
            </a:pPr>
            <a:r>
              <a:rPr lang="pt-BR"/>
              <a:t>pensamento global</a:t>
            </a:r>
            <a:endParaRPr/>
          </a:p>
          <a:p>
            <a:pPr indent="-317500" lvl="0" marL="457200" rtl="0" algn="l">
              <a:spcBef>
                <a:spcPts val="1000"/>
              </a:spcBef>
              <a:spcAft>
                <a:spcPts val="1000"/>
              </a:spcAft>
              <a:buSzPts val="1400"/>
              <a:buChar char="●"/>
            </a:pPr>
            <a:r>
              <a:rPr lang="pt-BR"/>
              <a:t>Engessamento do criativo arquitetônico;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PROCESS</a:t>
            </a:r>
            <a:endParaRPr b="1" sz="2000">
              <a:latin typeface="Arial"/>
              <a:ea typeface="Arial"/>
              <a:cs typeface="Arial"/>
              <a:sym typeface="Arial"/>
            </a:endParaRPr>
          </a:p>
        </p:txBody>
      </p:sp>
      <p:sp>
        <p:nvSpPr>
          <p:cNvPr id="305" name="Google Shape;305;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306" name="Google Shape;306;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307" name="Google Shape;307;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308" name="Google Shape;308;p28"/>
          <p:cNvSpPr txBox="1"/>
          <p:nvPr/>
        </p:nvSpPr>
        <p:spPr>
          <a:xfrm>
            <a:off x="0" y="882950"/>
            <a:ext cx="12192000" cy="5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900">
                <a:solidFill>
                  <a:srgbClr val="990000"/>
                </a:solidFill>
              </a:rPr>
              <a:t>Identificando grupos de de foco</a:t>
            </a:r>
            <a:endParaRPr b="1" sz="1900">
              <a:solidFill>
                <a:srgbClr val="990000"/>
              </a:solidFill>
            </a:endParaRPr>
          </a:p>
        </p:txBody>
      </p:sp>
      <p:sp>
        <p:nvSpPr>
          <p:cNvPr id="309" name="Google Shape;309;p28"/>
          <p:cNvSpPr txBox="1"/>
          <p:nvPr/>
        </p:nvSpPr>
        <p:spPr>
          <a:xfrm>
            <a:off x="6675338" y="1734675"/>
            <a:ext cx="3700500" cy="624600"/>
          </a:xfrm>
          <a:prstGeom prst="rect">
            <a:avLst/>
          </a:prstGeom>
          <a:solidFill>
            <a:srgbClr val="CC0000"/>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800">
                <a:solidFill>
                  <a:schemeClr val="lt1"/>
                </a:solidFill>
                <a:latin typeface="Calibri"/>
                <a:ea typeface="Calibri"/>
                <a:cs typeface="Calibri"/>
                <a:sym typeface="Calibri"/>
              </a:rPr>
              <a:t>Processos de MAIOR sucesso</a:t>
            </a:r>
            <a:endParaRPr b="1" sz="1800">
              <a:solidFill>
                <a:schemeClr val="lt1"/>
              </a:solidFill>
              <a:latin typeface="Calibri"/>
              <a:ea typeface="Calibri"/>
              <a:cs typeface="Calibri"/>
              <a:sym typeface="Calibri"/>
            </a:endParaRPr>
          </a:p>
        </p:txBody>
      </p:sp>
      <p:sp>
        <p:nvSpPr>
          <p:cNvPr id="310" name="Google Shape;310;p28"/>
          <p:cNvSpPr txBox="1"/>
          <p:nvPr/>
        </p:nvSpPr>
        <p:spPr>
          <a:xfrm>
            <a:off x="1550338" y="1737675"/>
            <a:ext cx="3700500" cy="618600"/>
          </a:xfrm>
          <a:prstGeom prst="rect">
            <a:avLst/>
          </a:prstGeom>
          <a:solidFill>
            <a:srgbClr val="E06666"/>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800">
                <a:solidFill>
                  <a:schemeClr val="lt1"/>
                </a:solidFill>
                <a:latin typeface="Calibri"/>
                <a:ea typeface="Calibri"/>
                <a:cs typeface="Calibri"/>
                <a:sym typeface="Calibri"/>
              </a:rPr>
              <a:t>Processos de MENOR sucesso</a:t>
            </a:r>
            <a:endParaRPr b="1" sz="1800">
              <a:solidFill>
                <a:schemeClr val="lt1"/>
              </a:solidFill>
              <a:latin typeface="Calibri"/>
              <a:ea typeface="Calibri"/>
              <a:cs typeface="Calibri"/>
              <a:sym typeface="Calibri"/>
            </a:endParaRPr>
          </a:p>
        </p:txBody>
      </p:sp>
      <p:sp>
        <p:nvSpPr>
          <p:cNvPr id="311" name="Google Shape;311;p28"/>
          <p:cNvSpPr txBox="1"/>
          <p:nvPr/>
        </p:nvSpPr>
        <p:spPr>
          <a:xfrm>
            <a:off x="1497563" y="2479050"/>
            <a:ext cx="3597900" cy="3437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Clr>
                <a:schemeClr val="dk1"/>
              </a:buClr>
              <a:buSzPts val="1500"/>
              <a:buChar char="●"/>
            </a:pPr>
            <a:r>
              <a:rPr lang="pt-BR" sz="1500">
                <a:solidFill>
                  <a:schemeClr val="dk1"/>
                </a:solidFill>
              </a:rPr>
              <a:t>Conhecimento de conformidade</a:t>
            </a:r>
            <a:endParaRPr sz="1500">
              <a:solidFill>
                <a:schemeClr val="dk1"/>
              </a:solidFill>
            </a:endParaRPr>
          </a:p>
          <a:p>
            <a:pPr indent="-323850" lvl="0" marL="457200" rtl="0" algn="l">
              <a:lnSpc>
                <a:spcPct val="115000"/>
              </a:lnSpc>
              <a:spcBef>
                <a:spcPts val="1000"/>
              </a:spcBef>
              <a:spcAft>
                <a:spcPts val="0"/>
              </a:spcAft>
              <a:buClr>
                <a:schemeClr val="dk1"/>
              </a:buClr>
              <a:buSzPts val="1500"/>
              <a:buChar char="●"/>
            </a:pPr>
            <a:r>
              <a:rPr lang="pt-BR" sz="1500">
                <a:solidFill>
                  <a:schemeClr val="dk1"/>
                </a:solidFill>
              </a:rPr>
              <a:t>Conhecimento de performance</a:t>
            </a:r>
            <a:endParaRPr sz="1500">
              <a:solidFill>
                <a:schemeClr val="dk1"/>
              </a:solidFill>
            </a:endParaRPr>
          </a:p>
          <a:p>
            <a:pPr indent="-323850" lvl="0" marL="457200" rtl="0" algn="l">
              <a:lnSpc>
                <a:spcPct val="115000"/>
              </a:lnSpc>
              <a:spcBef>
                <a:spcPts val="1000"/>
              </a:spcBef>
              <a:spcAft>
                <a:spcPts val="0"/>
              </a:spcAft>
              <a:buClr>
                <a:schemeClr val="dk1"/>
              </a:buClr>
              <a:buSzPts val="1500"/>
              <a:buChar char="●"/>
            </a:pPr>
            <a:r>
              <a:rPr lang="pt-BR" sz="1500">
                <a:solidFill>
                  <a:schemeClr val="dk1"/>
                </a:solidFill>
              </a:rPr>
              <a:t>Código de obras</a:t>
            </a:r>
            <a:endParaRPr sz="1500">
              <a:solidFill>
                <a:schemeClr val="dk1"/>
              </a:solidFill>
            </a:endParaRPr>
          </a:p>
          <a:p>
            <a:pPr indent="-323850" lvl="0" marL="457200" rtl="0" algn="l">
              <a:lnSpc>
                <a:spcPct val="115000"/>
              </a:lnSpc>
              <a:spcBef>
                <a:spcPts val="1000"/>
              </a:spcBef>
              <a:spcAft>
                <a:spcPts val="0"/>
              </a:spcAft>
              <a:buClr>
                <a:schemeClr val="dk1"/>
              </a:buClr>
              <a:buSzPts val="1500"/>
              <a:buChar char="●"/>
            </a:pPr>
            <a:r>
              <a:rPr lang="pt-BR" sz="1500">
                <a:solidFill>
                  <a:schemeClr val="dk1"/>
                </a:solidFill>
              </a:rPr>
              <a:t>Incentivo de performance</a:t>
            </a:r>
            <a:endParaRPr sz="1500">
              <a:solidFill>
                <a:schemeClr val="dk1"/>
              </a:solidFill>
            </a:endParaRPr>
          </a:p>
          <a:p>
            <a:pPr indent="-323850" lvl="0" marL="457200" rtl="0" algn="l">
              <a:lnSpc>
                <a:spcPct val="115000"/>
              </a:lnSpc>
              <a:spcBef>
                <a:spcPts val="1000"/>
              </a:spcBef>
              <a:spcAft>
                <a:spcPts val="0"/>
              </a:spcAft>
              <a:buClr>
                <a:schemeClr val="dk1"/>
              </a:buClr>
              <a:buSzPts val="1500"/>
              <a:buChar char="●"/>
            </a:pPr>
            <a:r>
              <a:rPr lang="pt-BR" sz="1500">
                <a:solidFill>
                  <a:schemeClr val="dk1"/>
                </a:solidFill>
              </a:rPr>
              <a:t>Processo de desenho</a:t>
            </a:r>
            <a:endParaRPr sz="1500">
              <a:solidFill>
                <a:schemeClr val="dk1"/>
              </a:solidFill>
            </a:endParaRPr>
          </a:p>
          <a:p>
            <a:pPr indent="-323850" lvl="0" marL="457200" rtl="0" algn="l">
              <a:lnSpc>
                <a:spcPct val="115000"/>
              </a:lnSpc>
              <a:spcBef>
                <a:spcPts val="1000"/>
              </a:spcBef>
              <a:spcAft>
                <a:spcPts val="0"/>
              </a:spcAft>
              <a:buClr>
                <a:schemeClr val="dk1"/>
              </a:buClr>
              <a:buSzPts val="1500"/>
              <a:buChar char="●"/>
            </a:pPr>
            <a:r>
              <a:rPr lang="pt-BR" sz="1500">
                <a:solidFill>
                  <a:schemeClr val="dk1"/>
                </a:solidFill>
              </a:rPr>
              <a:t>Gestão de resíduos</a:t>
            </a:r>
            <a:endParaRPr sz="1500">
              <a:solidFill>
                <a:schemeClr val="dk1"/>
              </a:solidFill>
            </a:endParaRPr>
          </a:p>
          <a:p>
            <a:pPr indent="-323850" lvl="0" marL="457200" rtl="0" algn="l">
              <a:lnSpc>
                <a:spcPct val="115000"/>
              </a:lnSpc>
              <a:spcBef>
                <a:spcPts val="1000"/>
              </a:spcBef>
              <a:spcAft>
                <a:spcPts val="0"/>
              </a:spcAft>
              <a:buClr>
                <a:schemeClr val="dk1"/>
              </a:buClr>
              <a:buSzPts val="1500"/>
              <a:buChar char="●"/>
            </a:pPr>
            <a:r>
              <a:rPr lang="pt-BR" sz="1500">
                <a:solidFill>
                  <a:schemeClr val="dk1"/>
                </a:solidFill>
              </a:rPr>
              <a:t>Cliente desinformados</a:t>
            </a:r>
            <a:endParaRPr sz="1500">
              <a:solidFill>
                <a:schemeClr val="dk1"/>
              </a:solidFill>
            </a:endParaRPr>
          </a:p>
          <a:p>
            <a:pPr indent="-323850" lvl="0" marL="457200" rtl="0" algn="l">
              <a:lnSpc>
                <a:spcPct val="115000"/>
              </a:lnSpc>
              <a:spcBef>
                <a:spcPts val="1200"/>
              </a:spcBef>
              <a:spcAft>
                <a:spcPts val="0"/>
              </a:spcAft>
              <a:buClr>
                <a:schemeClr val="dk1"/>
              </a:buClr>
              <a:buSzPts val="1500"/>
              <a:buChar char="●"/>
            </a:pPr>
            <a:r>
              <a:rPr lang="pt-BR" sz="1500">
                <a:solidFill>
                  <a:schemeClr val="dk1"/>
                </a:solidFill>
              </a:rPr>
              <a:t>Estimativa padronizada</a:t>
            </a:r>
            <a:endParaRPr sz="1500">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sz="2500">
              <a:solidFill>
                <a:srgbClr val="CC0000"/>
              </a:solidFill>
              <a:latin typeface="Calibri"/>
              <a:ea typeface="Calibri"/>
              <a:cs typeface="Calibri"/>
              <a:sym typeface="Calibri"/>
            </a:endParaRPr>
          </a:p>
        </p:txBody>
      </p:sp>
      <p:sp>
        <p:nvSpPr>
          <p:cNvPr id="312" name="Google Shape;312;p28"/>
          <p:cNvSpPr txBox="1"/>
          <p:nvPr/>
        </p:nvSpPr>
        <p:spPr>
          <a:xfrm>
            <a:off x="6574250" y="2590075"/>
            <a:ext cx="4114800" cy="3437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Clr>
                <a:schemeClr val="dk1"/>
              </a:buClr>
              <a:buSzPts val="1500"/>
              <a:buChar char="●"/>
            </a:pPr>
            <a:r>
              <a:rPr lang="pt-BR" sz="1500">
                <a:solidFill>
                  <a:schemeClr val="dk1"/>
                </a:solidFill>
              </a:rPr>
              <a:t>Instituições</a:t>
            </a:r>
            <a:r>
              <a:rPr lang="pt-BR" sz="1500">
                <a:solidFill>
                  <a:schemeClr val="dk1"/>
                </a:solidFill>
              </a:rPr>
              <a:t> de ciência e tecnologia em construtoras de pequeno porte</a:t>
            </a:r>
            <a:endParaRPr sz="1500">
              <a:solidFill>
                <a:schemeClr val="dk1"/>
              </a:solidFill>
            </a:endParaRPr>
          </a:p>
          <a:p>
            <a:pPr indent="-323850" lvl="0" marL="457200" rtl="0" algn="l">
              <a:lnSpc>
                <a:spcPct val="115000"/>
              </a:lnSpc>
              <a:spcBef>
                <a:spcPts val="1200"/>
              </a:spcBef>
              <a:spcAft>
                <a:spcPts val="0"/>
              </a:spcAft>
              <a:buClr>
                <a:schemeClr val="dk1"/>
              </a:buClr>
              <a:buSzPts val="1500"/>
              <a:buChar char="●"/>
            </a:pPr>
            <a:r>
              <a:rPr lang="pt-BR" sz="1500">
                <a:solidFill>
                  <a:schemeClr val="dk1"/>
                </a:solidFill>
              </a:rPr>
              <a:t>Fast track consentindo</a:t>
            </a:r>
            <a:endParaRPr sz="1500">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sz="2500">
              <a:solidFill>
                <a:srgbClr val="CC0000"/>
              </a:solidFill>
              <a:latin typeface="Calibri"/>
              <a:ea typeface="Calibri"/>
              <a:cs typeface="Calibri"/>
              <a:sym typeface="Calibri"/>
            </a:endParaRPr>
          </a:p>
        </p:txBody>
      </p:sp>
      <p:pic>
        <p:nvPicPr>
          <p:cNvPr id="313" name="Google Shape;313;p28"/>
          <p:cNvPicPr preferRelativeResize="0"/>
          <p:nvPr/>
        </p:nvPicPr>
        <p:blipFill>
          <a:blip r:embed="rId3">
            <a:alphaModFix/>
          </a:blip>
          <a:stretch>
            <a:fillRect/>
          </a:stretch>
        </p:blipFill>
        <p:spPr>
          <a:xfrm>
            <a:off x="7077212" y="4443206"/>
            <a:ext cx="2896776" cy="1387969"/>
          </a:xfrm>
          <a:prstGeom prst="rect">
            <a:avLst/>
          </a:prstGeom>
          <a:noFill/>
          <a:ln>
            <a:noFill/>
          </a:ln>
        </p:spPr>
      </p:pic>
      <p:cxnSp>
        <p:nvCxnSpPr>
          <p:cNvPr id="314" name="Google Shape;314;p28"/>
          <p:cNvCxnSpPr>
            <a:endCxn id="310" idx="0"/>
          </p:cNvCxnSpPr>
          <p:nvPr/>
        </p:nvCxnSpPr>
        <p:spPr>
          <a:xfrm>
            <a:off x="3400588" y="1479075"/>
            <a:ext cx="0" cy="258600"/>
          </a:xfrm>
          <a:prstGeom prst="straightConnector1">
            <a:avLst/>
          </a:prstGeom>
          <a:noFill/>
          <a:ln cap="flat" cmpd="sng" w="28575">
            <a:solidFill>
              <a:srgbClr val="980000"/>
            </a:solidFill>
            <a:prstDash val="solid"/>
            <a:round/>
            <a:headEnd len="med" w="med" type="none"/>
            <a:tailEnd len="med" w="med" type="none"/>
          </a:ln>
        </p:spPr>
      </p:cxnSp>
      <p:cxnSp>
        <p:nvCxnSpPr>
          <p:cNvPr id="315" name="Google Shape;315;p28"/>
          <p:cNvCxnSpPr/>
          <p:nvPr/>
        </p:nvCxnSpPr>
        <p:spPr>
          <a:xfrm flipH="1">
            <a:off x="3400500" y="1483101"/>
            <a:ext cx="2695500" cy="1200"/>
          </a:xfrm>
          <a:prstGeom prst="straightConnector1">
            <a:avLst/>
          </a:prstGeom>
          <a:noFill/>
          <a:ln cap="flat" cmpd="sng" w="28575">
            <a:solidFill>
              <a:srgbClr val="980000"/>
            </a:solidFill>
            <a:prstDash val="solid"/>
            <a:round/>
            <a:headEnd len="med" w="med" type="none"/>
            <a:tailEnd len="med" w="med" type="none"/>
          </a:ln>
        </p:spPr>
      </p:cxnSp>
      <p:cxnSp>
        <p:nvCxnSpPr>
          <p:cNvPr id="316" name="Google Shape;316;p28"/>
          <p:cNvCxnSpPr/>
          <p:nvPr/>
        </p:nvCxnSpPr>
        <p:spPr>
          <a:xfrm rot="10800000">
            <a:off x="8762913" y="1491300"/>
            <a:ext cx="0" cy="258600"/>
          </a:xfrm>
          <a:prstGeom prst="straightConnector1">
            <a:avLst/>
          </a:prstGeom>
          <a:noFill/>
          <a:ln cap="flat" cmpd="sng" w="28575">
            <a:solidFill>
              <a:srgbClr val="980000"/>
            </a:solidFill>
            <a:prstDash val="solid"/>
            <a:round/>
            <a:headEnd len="med" w="med" type="none"/>
            <a:tailEnd len="med" w="med" type="none"/>
          </a:ln>
        </p:spPr>
      </p:cxnSp>
      <p:cxnSp>
        <p:nvCxnSpPr>
          <p:cNvPr id="317" name="Google Shape;317;p28"/>
          <p:cNvCxnSpPr/>
          <p:nvPr/>
        </p:nvCxnSpPr>
        <p:spPr>
          <a:xfrm flipH="1" rot="10800000">
            <a:off x="6067500" y="1481836"/>
            <a:ext cx="2695500" cy="1200"/>
          </a:xfrm>
          <a:prstGeom prst="straightConnector1">
            <a:avLst/>
          </a:prstGeom>
          <a:noFill/>
          <a:ln cap="flat" cmpd="sng" w="28575">
            <a:solidFill>
              <a:srgbClr val="980000"/>
            </a:solidFill>
            <a:prstDash val="solid"/>
            <a:round/>
            <a:headEnd len="med" w="med" type="none"/>
            <a:tailEnd len="med" w="med" type="none"/>
          </a:ln>
        </p:spPr>
      </p:cxnSp>
      <p:cxnSp>
        <p:nvCxnSpPr>
          <p:cNvPr id="318" name="Google Shape;318;p28"/>
          <p:cNvCxnSpPr/>
          <p:nvPr/>
        </p:nvCxnSpPr>
        <p:spPr>
          <a:xfrm rot="10800000">
            <a:off x="5975925" y="1337626"/>
            <a:ext cx="0" cy="156000"/>
          </a:xfrm>
          <a:prstGeom prst="straightConnector1">
            <a:avLst/>
          </a:prstGeom>
          <a:noFill/>
          <a:ln cap="flat" cmpd="sng" w="28575">
            <a:solidFill>
              <a:srgbClr val="98000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9"/>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PROCESS</a:t>
            </a:r>
            <a:endParaRPr b="1" sz="2000">
              <a:latin typeface="Arial"/>
              <a:ea typeface="Arial"/>
              <a:cs typeface="Arial"/>
              <a:sym typeface="Arial"/>
            </a:endParaRPr>
          </a:p>
        </p:txBody>
      </p:sp>
      <p:sp>
        <p:nvSpPr>
          <p:cNvPr id="325" name="Google Shape;325;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326" name="Google Shape;326;p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327" name="Google Shape;327;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328" name="Google Shape;328;p29"/>
          <p:cNvSpPr txBox="1"/>
          <p:nvPr/>
        </p:nvSpPr>
        <p:spPr>
          <a:xfrm>
            <a:off x="0" y="792525"/>
            <a:ext cx="12192000" cy="62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900" u="sng">
                <a:solidFill>
                  <a:srgbClr val="990000"/>
                </a:solidFill>
              </a:rPr>
              <a:t>Recomendações</a:t>
            </a:r>
            <a:endParaRPr b="1" sz="1900" u="sng">
              <a:solidFill>
                <a:srgbClr val="990000"/>
              </a:solidFill>
            </a:endParaRPr>
          </a:p>
        </p:txBody>
      </p:sp>
      <p:sp>
        <p:nvSpPr>
          <p:cNvPr id="329" name="Google Shape;329;p29"/>
          <p:cNvSpPr/>
          <p:nvPr/>
        </p:nvSpPr>
        <p:spPr>
          <a:xfrm>
            <a:off x="5734559" y="1440600"/>
            <a:ext cx="3837900" cy="3672000"/>
          </a:xfrm>
          <a:prstGeom prst="ellipse">
            <a:avLst/>
          </a:prstGeom>
          <a:solidFill>
            <a:srgbClr val="E06666">
              <a:alpha val="5224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chemeClr val="lt1"/>
              </a:solidFill>
              <a:latin typeface="Calibri"/>
              <a:ea typeface="Calibri"/>
              <a:cs typeface="Calibri"/>
              <a:sym typeface="Calibri"/>
            </a:endParaRPr>
          </a:p>
        </p:txBody>
      </p:sp>
      <p:sp>
        <p:nvSpPr>
          <p:cNvPr id="330" name="Google Shape;330;p29"/>
          <p:cNvSpPr/>
          <p:nvPr/>
        </p:nvSpPr>
        <p:spPr>
          <a:xfrm>
            <a:off x="2619550" y="1440604"/>
            <a:ext cx="3672000" cy="3672000"/>
          </a:xfrm>
          <a:prstGeom prst="ellipse">
            <a:avLst/>
          </a:prstGeom>
          <a:solidFill>
            <a:srgbClr val="CC0000">
              <a:alpha val="533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chemeClr val="lt1"/>
              </a:solidFill>
              <a:latin typeface="Calibri"/>
              <a:ea typeface="Calibri"/>
              <a:cs typeface="Calibri"/>
              <a:sym typeface="Calibri"/>
            </a:endParaRPr>
          </a:p>
        </p:txBody>
      </p:sp>
      <p:sp>
        <p:nvSpPr>
          <p:cNvPr id="331" name="Google Shape;331;p29"/>
          <p:cNvSpPr txBox="1"/>
          <p:nvPr/>
        </p:nvSpPr>
        <p:spPr>
          <a:xfrm>
            <a:off x="2959048" y="2818886"/>
            <a:ext cx="27756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900">
                <a:solidFill>
                  <a:srgbClr val="FFFFFF"/>
                </a:solidFill>
              </a:rPr>
              <a:t>REDESIGN</a:t>
            </a:r>
            <a:r>
              <a:rPr b="1" lang="pt-BR" sz="1900">
                <a:solidFill>
                  <a:srgbClr val="FFFFFF"/>
                </a:solidFill>
              </a:rPr>
              <a:t> DO PROCESSO ATUAL</a:t>
            </a:r>
            <a:endParaRPr b="1" sz="1900">
              <a:solidFill>
                <a:srgbClr val="FFFFFF"/>
              </a:solidFill>
            </a:endParaRPr>
          </a:p>
        </p:txBody>
      </p:sp>
      <p:sp>
        <p:nvSpPr>
          <p:cNvPr id="332" name="Google Shape;332;p29"/>
          <p:cNvSpPr txBox="1"/>
          <p:nvPr/>
        </p:nvSpPr>
        <p:spPr>
          <a:xfrm>
            <a:off x="6362352" y="2818886"/>
            <a:ext cx="2979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1900">
                <a:solidFill>
                  <a:srgbClr val="FFFFFF"/>
                </a:solidFill>
              </a:rPr>
              <a:t>MUDANÇAS PARA AJUDAR A INDÚSTRIA</a:t>
            </a:r>
            <a:endParaRPr b="1" sz="1900">
              <a:solidFill>
                <a:srgbClr val="FFFFFF"/>
              </a:solidFill>
            </a:endParaRPr>
          </a:p>
        </p:txBody>
      </p:sp>
      <p:cxnSp>
        <p:nvCxnSpPr>
          <p:cNvPr id="333" name="Google Shape;333;p29"/>
          <p:cNvCxnSpPr/>
          <p:nvPr/>
        </p:nvCxnSpPr>
        <p:spPr>
          <a:xfrm>
            <a:off x="6026560" y="3308103"/>
            <a:ext cx="0" cy="1942800"/>
          </a:xfrm>
          <a:prstGeom prst="straightConnector1">
            <a:avLst/>
          </a:prstGeom>
          <a:noFill/>
          <a:ln cap="flat" cmpd="sng" w="9525">
            <a:solidFill>
              <a:schemeClr val="dk2"/>
            </a:solidFill>
            <a:prstDash val="solid"/>
            <a:round/>
            <a:headEnd len="med" w="med" type="none"/>
            <a:tailEnd len="med" w="med" type="triangle"/>
          </a:ln>
        </p:spPr>
      </p:cxnSp>
      <p:sp>
        <p:nvSpPr>
          <p:cNvPr id="334" name="Google Shape;334;p29"/>
          <p:cNvSpPr txBox="1"/>
          <p:nvPr/>
        </p:nvSpPr>
        <p:spPr>
          <a:xfrm>
            <a:off x="4260000" y="5180075"/>
            <a:ext cx="3672000" cy="12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BR" sz="1500">
                <a:solidFill>
                  <a:schemeClr val="dk1"/>
                </a:solidFill>
              </a:rPr>
              <a:t>DESENVOLVIMENTO DA CADEIA</a:t>
            </a:r>
            <a:endParaRPr sz="1500">
              <a:solidFill>
                <a:schemeClr val="dk1"/>
              </a:solidFill>
            </a:endParaRPr>
          </a:p>
          <a:p>
            <a:pPr indent="0" lvl="0" marL="0" rtl="0" algn="ctr">
              <a:spcBef>
                <a:spcPts val="0"/>
              </a:spcBef>
              <a:spcAft>
                <a:spcPts val="0"/>
              </a:spcAft>
              <a:buNone/>
            </a:pPr>
            <a:r>
              <a:rPr lang="pt-BR" sz="1500">
                <a:solidFill>
                  <a:schemeClr val="dk1"/>
                </a:solidFill>
              </a:rPr>
              <a:t>COMPETITIVIDADE </a:t>
            </a:r>
            <a:endParaRPr sz="1500">
              <a:solidFill>
                <a:schemeClr val="dk1"/>
              </a:solidFill>
            </a:endParaRPr>
          </a:p>
          <a:p>
            <a:pPr indent="0" lvl="0" marL="0" rtl="0" algn="ctr">
              <a:spcBef>
                <a:spcPts val="0"/>
              </a:spcBef>
              <a:spcAft>
                <a:spcPts val="0"/>
              </a:spcAft>
              <a:buNone/>
            </a:pPr>
            <a:r>
              <a:rPr lang="pt-BR" sz="1500">
                <a:solidFill>
                  <a:schemeClr val="dk1"/>
                </a:solidFill>
              </a:rPr>
              <a:t>AVANÇO TECNOLÓGICO</a:t>
            </a:r>
            <a:endParaRPr sz="1500">
              <a:solidFill>
                <a:schemeClr val="dk1"/>
              </a:solidFill>
            </a:endParaRPr>
          </a:p>
          <a:p>
            <a:pPr indent="0" lvl="0" marL="0" rtl="0" algn="ctr">
              <a:spcBef>
                <a:spcPts val="0"/>
              </a:spcBef>
              <a:spcAft>
                <a:spcPts val="0"/>
              </a:spcAft>
              <a:buNone/>
            </a:pPr>
            <a:r>
              <a:rPr lang="pt-BR" sz="1500">
                <a:solidFill>
                  <a:schemeClr val="dk1"/>
                </a:solidFill>
              </a:rPr>
              <a:t>...</a:t>
            </a:r>
            <a:endParaRPr sz="15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0"/>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SUMMARY</a:t>
            </a:r>
            <a:endParaRPr b="1" sz="2000">
              <a:latin typeface="Arial"/>
              <a:ea typeface="Arial"/>
              <a:cs typeface="Arial"/>
              <a:sym typeface="Arial"/>
            </a:endParaRPr>
          </a:p>
        </p:txBody>
      </p:sp>
      <p:sp>
        <p:nvSpPr>
          <p:cNvPr id="341" name="Google Shape;341;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342" name="Google Shape;342;p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343" name="Google Shape;343;p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pic>
        <p:nvPicPr>
          <p:cNvPr id="344" name="Google Shape;344;p30"/>
          <p:cNvPicPr preferRelativeResize="0"/>
          <p:nvPr/>
        </p:nvPicPr>
        <p:blipFill>
          <a:blip r:embed="rId3">
            <a:alphaModFix/>
          </a:blip>
          <a:stretch>
            <a:fillRect/>
          </a:stretch>
        </p:blipFill>
        <p:spPr>
          <a:xfrm>
            <a:off x="8185138" y="2203525"/>
            <a:ext cx="3594126" cy="3340775"/>
          </a:xfrm>
          <a:prstGeom prst="rect">
            <a:avLst/>
          </a:prstGeom>
          <a:noFill/>
          <a:ln>
            <a:noFill/>
          </a:ln>
        </p:spPr>
      </p:pic>
      <p:sp>
        <p:nvSpPr>
          <p:cNvPr id="345" name="Google Shape;345;p30"/>
          <p:cNvSpPr txBox="1"/>
          <p:nvPr/>
        </p:nvSpPr>
        <p:spPr>
          <a:xfrm>
            <a:off x="460900" y="2371593"/>
            <a:ext cx="7251900" cy="35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pt-BR" sz="1900">
                <a:latin typeface="Calibri"/>
                <a:ea typeface="Calibri"/>
                <a:cs typeface="Calibri"/>
                <a:sym typeface="Calibri"/>
              </a:rPr>
              <a:t>Inovação - Atrair as pessoas por meio de melhorias </a:t>
            </a:r>
            <a:r>
              <a:rPr lang="pt-BR" sz="1900">
                <a:latin typeface="Calibri"/>
                <a:ea typeface="Calibri"/>
                <a:cs typeface="Calibri"/>
                <a:sym typeface="Calibri"/>
              </a:rPr>
              <a:t>políticas públicas</a:t>
            </a:r>
            <a:r>
              <a:rPr lang="pt-BR" sz="1900">
                <a:latin typeface="Calibri"/>
                <a:ea typeface="Calibri"/>
                <a:cs typeface="Calibri"/>
                <a:sym typeface="Calibri"/>
              </a:rPr>
              <a:t>, aumento de demandas, planos de carreira, instituições educacionais, inclusão de imigrantes e igualdade de gênero. </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pt-BR" sz="1900">
                <a:latin typeface="Calibri"/>
                <a:ea typeface="Calibri"/>
                <a:cs typeface="Calibri"/>
                <a:sym typeface="Calibri"/>
              </a:rPr>
              <a:t>Tecnologia - Com máquinas e ferramentas que despertam o interesse no mais jovens. </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pt-BR" sz="1900">
                <a:latin typeface="Calibri"/>
                <a:ea typeface="Calibri"/>
                <a:cs typeface="Calibri"/>
                <a:sym typeface="Calibri"/>
              </a:rPr>
              <a:t>Processos - Industrializar a construção, diminuindo o esforço físico e  criando trabalhos remotos que </a:t>
            </a:r>
            <a:r>
              <a:rPr lang="pt-BR" sz="1900">
                <a:solidFill>
                  <a:schemeClr val="dk1"/>
                </a:solidFill>
                <a:latin typeface="Calibri"/>
                <a:ea typeface="Calibri"/>
                <a:cs typeface="Calibri"/>
                <a:sym typeface="Calibri"/>
              </a:rPr>
              <a:t>aumentando as demandas de mão de obra.</a:t>
            </a:r>
            <a:endParaRPr sz="1900">
              <a:latin typeface="Calibri"/>
              <a:ea typeface="Calibri"/>
              <a:cs typeface="Calibri"/>
              <a:sym typeface="Calibri"/>
            </a:endParaRPr>
          </a:p>
        </p:txBody>
      </p:sp>
      <p:pic>
        <p:nvPicPr>
          <p:cNvPr id="346" name="Google Shape;346;p30"/>
          <p:cNvPicPr preferRelativeResize="0"/>
          <p:nvPr/>
        </p:nvPicPr>
        <p:blipFill rotWithShape="1">
          <a:blip r:embed="rId4">
            <a:alphaModFix/>
          </a:blip>
          <a:srcRect b="16970" l="3521" r="0" t="4425"/>
          <a:stretch/>
        </p:blipFill>
        <p:spPr>
          <a:xfrm>
            <a:off x="10136132" y="841500"/>
            <a:ext cx="2055869" cy="1170399"/>
          </a:xfrm>
          <a:prstGeom prst="rect">
            <a:avLst/>
          </a:prstGeom>
          <a:noFill/>
          <a:ln>
            <a:noFill/>
          </a:ln>
        </p:spPr>
      </p:pic>
      <p:sp>
        <p:nvSpPr>
          <p:cNvPr id="347" name="Google Shape;347;p30"/>
          <p:cNvSpPr txBox="1"/>
          <p:nvPr/>
        </p:nvSpPr>
        <p:spPr>
          <a:xfrm>
            <a:off x="287425" y="1021125"/>
            <a:ext cx="8892300" cy="9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900">
                <a:solidFill>
                  <a:schemeClr val="dk1"/>
                </a:solidFill>
                <a:latin typeface="Calibri"/>
                <a:ea typeface="Calibri"/>
                <a:cs typeface="Calibri"/>
                <a:sym typeface="Calibri"/>
              </a:rPr>
              <a:t>O plano estratégico principal da Nova </a:t>
            </a:r>
            <a:r>
              <a:rPr lang="pt-BR" sz="1900">
                <a:solidFill>
                  <a:schemeClr val="dk1"/>
                </a:solidFill>
                <a:latin typeface="Calibri"/>
                <a:ea typeface="Calibri"/>
                <a:cs typeface="Calibri"/>
                <a:sym typeface="Calibri"/>
              </a:rPr>
              <a:t>Zelândia</a:t>
            </a:r>
            <a:r>
              <a:rPr lang="pt-BR" sz="1900">
                <a:solidFill>
                  <a:schemeClr val="dk1"/>
                </a:solidFill>
                <a:latin typeface="Calibri"/>
                <a:ea typeface="Calibri"/>
                <a:cs typeface="Calibri"/>
                <a:sym typeface="Calibri"/>
              </a:rPr>
              <a:t> são as p</a:t>
            </a:r>
            <a:r>
              <a:rPr lang="pt-BR" sz="1900">
                <a:solidFill>
                  <a:schemeClr val="dk1"/>
                </a:solidFill>
                <a:latin typeface="Calibri"/>
                <a:ea typeface="Calibri"/>
                <a:cs typeface="Calibri"/>
                <a:sym typeface="Calibri"/>
              </a:rPr>
              <a:t>essoas, o setor civil em 2017 seria capaz de produzir apenas 60% das moradias necessárias por </a:t>
            </a:r>
            <a:r>
              <a:rPr lang="pt-BR" sz="1900">
                <a:solidFill>
                  <a:schemeClr val="dk1"/>
                </a:solidFill>
                <a:latin typeface="Calibri"/>
                <a:ea typeface="Calibri"/>
                <a:cs typeface="Calibri"/>
                <a:sym typeface="Calibri"/>
              </a:rPr>
              <a:t>escassez</a:t>
            </a:r>
            <a:r>
              <a:rPr lang="pt-BR" sz="1900">
                <a:solidFill>
                  <a:schemeClr val="dk1"/>
                </a:solidFill>
                <a:latin typeface="Calibri"/>
                <a:ea typeface="Calibri"/>
                <a:cs typeface="Calibri"/>
                <a:sym typeface="Calibri"/>
              </a:rPr>
              <a:t> de mão de obra.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CONTENT</a:t>
            </a:r>
            <a:endParaRPr b="1" sz="2000">
              <a:latin typeface="Arial"/>
              <a:ea typeface="Arial"/>
              <a:cs typeface="Arial"/>
              <a:sym typeface="Arial"/>
            </a:endParaRPr>
          </a:p>
        </p:txBody>
      </p:sp>
      <p:sp>
        <p:nvSpPr>
          <p:cNvPr id="113" name="Google Shape;113;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14" name="Google Shape;114;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15" name="Google Shape;115;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116" name="Google Shape;116;p14"/>
          <p:cNvSpPr txBox="1"/>
          <p:nvPr/>
        </p:nvSpPr>
        <p:spPr>
          <a:xfrm>
            <a:off x="1256750" y="1289300"/>
            <a:ext cx="10526100" cy="448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1000"/>
              </a:spcBef>
              <a:spcAft>
                <a:spcPts val="0"/>
              </a:spcAft>
              <a:buNone/>
            </a:pPr>
            <a:r>
              <a:rPr b="1" lang="pt-BR" sz="2100">
                <a:solidFill>
                  <a:schemeClr val="dk1"/>
                </a:solidFill>
              </a:rPr>
              <a:t>1</a:t>
            </a:r>
            <a:r>
              <a:rPr lang="pt-BR" sz="2100">
                <a:solidFill>
                  <a:schemeClr val="dk1"/>
                </a:solidFill>
              </a:rPr>
              <a:t>…………………...…… Introduction</a:t>
            </a:r>
            <a:endParaRPr sz="2100">
              <a:solidFill>
                <a:schemeClr val="dk1"/>
              </a:solidFill>
            </a:endParaRPr>
          </a:p>
          <a:p>
            <a:pPr indent="0" lvl="0" marL="0" rtl="0" algn="l">
              <a:lnSpc>
                <a:spcPct val="200000"/>
              </a:lnSpc>
              <a:spcBef>
                <a:spcPts val="1000"/>
              </a:spcBef>
              <a:spcAft>
                <a:spcPts val="0"/>
              </a:spcAft>
              <a:buNone/>
            </a:pPr>
            <a:r>
              <a:rPr b="1" lang="pt-BR" sz="2100">
                <a:solidFill>
                  <a:schemeClr val="dk1"/>
                </a:solidFill>
              </a:rPr>
              <a:t>2</a:t>
            </a:r>
            <a:r>
              <a:rPr lang="pt-BR" sz="2100">
                <a:solidFill>
                  <a:schemeClr val="dk1"/>
                </a:solidFill>
              </a:rPr>
              <a:t>…………………..….… Innovation</a:t>
            </a:r>
            <a:endParaRPr sz="2100">
              <a:solidFill>
                <a:schemeClr val="dk1"/>
              </a:solidFill>
            </a:endParaRPr>
          </a:p>
          <a:p>
            <a:pPr indent="0" lvl="0" marL="0" rtl="0" algn="l">
              <a:lnSpc>
                <a:spcPct val="200000"/>
              </a:lnSpc>
              <a:spcBef>
                <a:spcPts val="1000"/>
              </a:spcBef>
              <a:spcAft>
                <a:spcPts val="0"/>
              </a:spcAft>
              <a:buNone/>
            </a:pPr>
            <a:r>
              <a:rPr b="1" lang="pt-BR" sz="2100">
                <a:solidFill>
                  <a:schemeClr val="dk1"/>
                </a:solidFill>
              </a:rPr>
              <a:t>3</a:t>
            </a:r>
            <a:r>
              <a:rPr lang="pt-BR" sz="2100">
                <a:solidFill>
                  <a:schemeClr val="dk1"/>
                </a:solidFill>
              </a:rPr>
              <a:t>…………………..….… </a:t>
            </a:r>
            <a:r>
              <a:rPr lang="pt-BR" sz="2100">
                <a:solidFill>
                  <a:schemeClr val="dk1"/>
                </a:solidFill>
              </a:rPr>
              <a:t>People</a:t>
            </a:r>
            <a:endParaRPr sz="2100">
              <a:solidFill>
                <a:schemeClr val="dk1"/>
              </a:solidFill>
            </a:endParaRPr>
          </a:p>
          <a:p>
            <a:pPr indent="0" lvl="0" marL="0" rtl="0" algn="l">
              <a:lnSpc>
                <a:spcPct val="200000"/>
              </a:lnSpc>
              <a:spcBef>
                <a:spcPts val="1000"/>
              </a:spcBef>
              <a:spcAft>
                <a:spcPts val="0"/>
              </a:spcAft>
              <a:buNone/>
            </a:pPr>
            <a:r>
              <a:rPr b="1" lang="pt-BR" sz="2100">
                <a:solidFill>
                  <a:schemeClr val="dk1"/>
                </a:solidFill>
              </a:rPr>
              <a:t>4</a:t>
            </a:r>
            <a:r>
              <a:rPr lang="pt-BR" sz="2100">
                <a:solidFill>
                  <a:schemeClr val="dk1"/>
                </a:solidFill>
              </a:rPr>
              <a:t>………….……...……...Technology</a:t>
            </a:r>
            <a:endParaRPr sz="2100">
              <a:solidFill>
                <a:schemeClr val="dk1"/>
              </a:solidFill>
            </a:endParaRPr>
          </a:p>
          <a:p>
            <a:pPr indent="0" lvl="0" marL="0" rtl="0" algn="l">
              <a:lnSpc>
                <a:spcPct val="200000"/>
              </a:lnSpc>
              <a:spcBef>
                <a:spcPts val="1000"/>
              </a:spcBef>
              <a:spcAft>
                <a:spcPts val="0"/>
              </a:spcAft>
              <a:buNone/>
            </a:pPr>
            <a:r>
              <a:rPr b="1" lang="pt-BR" sz="2100">
                <a:solidFill>
                  <a:schemeClr val="dk1"/>
                </a:solidFill>
              </a:rPr>
              <a:t>5</a:t>
            </a:r>
            <a:r>
              <a:rPr lang="pt-BR" sz="2100">
                <a:solidFill>
                  <a:schemeClr val="dk1"/>
                </a:solidFill>
              </a:rPr>
              <a:t>……………………....... </a:t>
            </a:r>
            <a:r>
              <a:rPr lang="pt-BR" sz="2100">
                <a:solidFill>
                  <a:schemeClr val="dk1"/>
                </a:solidFill>
              </a:rPr>
              <a:t>Process</a:t>
            </a:r>
            <a:endParaRPr sz="2100">
              <a:solidFill>
                <a:schemeClr val="dk1"/>
              </a:solidFill>
            </a:endParaRPr>
          </a:p>
          <a:p>
            <a:pPr indent="0" lvl="0" marL="0" rtl="0" algn="l">
              <a:lnSpc>
                <a:spcPct val="200000"/>
              </a:lnSpc>
              <a:spcBef>
                <a:spcPts val="1000"/>
              </a:spcBef>
              <a:spcAft>
                <a:spcPts val="0"/>
              </a:spcAft>
              <a:buNone/>
            </a:pPr>
            <a:r>
              <a:rPr b="1" lang="pt-BR" sz="2100">
                <a:solidFill>
                  <a:schemeClr val="dk1"/>
                </a:solidFill>
              </a:rPr>
              <a:t>6</a:t>
            </a:r>
            <a:r>
              <a:rPr lang="pt-BR" sz="2100">
                <a:solidFill>
                  <a:schemeClr val="dk1"/>
                </a:solidFill>
              </a:rPr>
              <a:t>…………………..….… </a:t>
            </a:r>
            <a:r>
              <a:rPr lang="pt-BR" sz="2100">
                <a:solidFill>
                  <a:schemeClr val="dk1"/>
                </a:solidFill>
              </a:rPr>
              <a:t>Summary</a:t>
            </a:r>
            <a:endParaRPr sz="2100">
              <a:solidFill>
                <a:schemeClr val="dk1"/>
              </a:solidFill>
            </a:endParaRPr>
          </a:p>
          <a:p>
            <a:pPr indent="0" lvl="0" marL="457200" rtl="0" algn="l">
              <a:lnSpc>
                <a:spcPct val="115000"/>
              </a:lnSpc>
              <a:spcBef>
                <a:spcPts val="1000"/>
              </a:spcBef>
              <a:spcAft>
                <a:spcPts val="0"/>
              </a:spcAft>
              <a:buNone/>
            </a:pPr>
            <a:r>
              <a:t/>
            </a:r>
            <a:endParaRPr sz="1500">
              <a:solidFill>
                <a:schemeClr val="dk1"/>
              </a:solidFill>
            </a:endParaRPr>
          </a:p>
          <a:p>
            <a:pPr indent="0" lvl="0" marL="0" rtl="0" algn="l">
              <a:lnSpc>
                <a:spcPct val="115000"/>
              </a:lnSpc>
              <a:spcBef>
                <a:spcPts val="1000"/>
              </a:spcBef>
              <a:spcAft>
                <a:spcPts val="0"/>
              </a:spcAft>
              <a:buNone/>
            </a:pPr>
            <a:r>
              <a:t/>
            </a:r>
            <a:endParaRPr>
              <a:solidFill>
                <a:schemeClr val="dk1"/>
              </a:solidFill>
            </a:endParaRPr>
          </a:p>
          <a:p>
            <a:pPr indent="0" lvl="0" marL="0" rtl="0" algn="l">
              <a:spcBef>
                <a:spcPts val="1000"/>
              </a:spcBef>
              <a:spcAft>
                <a:spcPts val="1000"/>
              </a:spcAft>
              <a:buNone/>
            </a:pPr>
            <a:r>
              <a:t/>
            </a:r>
            <a:endParaRPr sz="2500">
              <a:solidFill>
                <a:srgbClr val="CC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INTRODUCTION</a:t>
            </a:r>
            <a:endParaRPr b="1" sz="2000">
              <a:latin typeface="Arial"/>
              <a:ea typeface="Arial"/>
              <a:cs typeface="Arial"/>
              <a:sym typeface="Arial"/>
            </a:endParaRPr>
          </a:p>
        </p:txBody>
      </p:sp>
      <p:sp>
        <p:nvSpPr>
          <p:cNvPr id="123" name="Google Shape;12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24" name="Google Shape;1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25" name="Google Shape;125;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126" name="Google Shape;126;p15"/>
          <p:cNvSpPr txBox="1"/>
          <p:nvPr/>
        </p:nvSpPr>
        <p:spPr>
          <a:xfrm>
            <a:off x="581400" y="1365900"/>
            <a:ext cx="11010000" cy="46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t>O trabalho é parte do programa National Science Challenge (NSC 11) encabeçado por universidades e entidades de pesquisa.</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Resolver problemas como baixa produtividade, imprevisibilidade e obras com baixa qualidade são alguns dos guias deste programa.</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As dificuldades relacionadas aos sismos, dificuldades logísticas, custos dos insumos (em sua maioria importados) e garantir uma infraestrutura urbana eficiente são desafios constantes a serem entendidos e superados pelo programa.</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As iniciativas governamentais em fomentar boas práticas de outros setores na indústria da construção e proporcionar um ambiente seguro para o desenvolvimento de práticas inovadoras são um ponto crucial do programa visando aumentar a competitividade do setor.</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A preocupação com a formação, sucessão e profissionalização da mão de obra produtiva e inovadora é um dos pilares que visa gerar valor para o país e para as comunidades locais.</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As dificuldades em implantar novas tecnologias de maneira completa no setor ainda é um desafio importante para o setor, frente a outras nações com velocidade muito maior na implantação completa.</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A integração genuína e fortalecida entre as universidades e pesquisadores promovida pelo programa é a cereja do bolo do material estudado. Esta integração reflete a confiança e comprometimento do setor da construção nas tecnologias inovadoras e sua necessidade para perpetuidade do setor.</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   </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INNOVATION</a:t>
            </a:r>
            <a:endParaRPr b="1" sz="2000">
              <a:latin typeface="Arial"/>
              <a:ea typeface="Arial"/>
              <a:cs typeface="Arial"/>
              <a:sym typeface="Arial"/>
            </a:endParaRPr>
          </a:p>
        </p:txBody>
      </p:sp>
      <p:sp>
        <p:nvSpPr>
          <p:cNvPr id="133" name="Google Shape;133;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34" name="Google Shape;134;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35" name="Google Shape;135;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136" name="Google Shape;136;p16"/>
          <p:cNvSpPr txBox="1"/>
          <p:nvPr/>
        </p:nvSpPr>
        <p:spPr>
          <a:xfrm>
            <a:off x="591000" y="1715925"/>
            <a:ext cx="11010000" cy="854400"/>
          </a:xfrm>
          <a:prstGeom prst="rect">
            <a:avLst/>
          </a:prstGeom>
          <a:noFill/>
          <a:ln cap="flat" cmpd="sng" w="9525">
            <a:solidFill>
              <a:srgbClr val="76A5A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pt-BR"/>
              <a:t>Contextualização</a:t>
            </a:r>
            <a:endParaRPr b="1"/>
          </a:p>
          <a:p>
            <a:pPr indent="0" lvl="0" marL="0" rtl="0" algn="l">
              <a:spcBef>
                <a:spcPts val="0"/>
              </a:spcBef>
              <a:spcAft>
                <a:spcPts val="0"/>
              </a:spcAft>
              <a:buNone/>
            </a:pPr>
            <a:r>
              <a:rPr lang="pt-BR"/>
              <a:t>Indústria da construção civil é um dos maiores setores do país, representando 8% do total de empregos, porém fica atrás no quesito produtividade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7" name="Google Shape;137;p16"/>
          <p:cNvSpPr txBox="1"/>
          <p:nvPr/>
        </p:nvSpPr>
        <p:spPr>
          <a:xfrm>
            <a:off x="591000" y="2841725"/>
            <a:ext cx="11010000" cy="1521000"/>
          </a:xfrm>
          <a:prstGeom prst="rect">
            <a:avLst/>
          </a:prstGeom>
          <a:noFill/>
          <a:ln cap="flat" cmpd="sng" w="9525">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pt-BR"/>
              <a:t>Building and Construction Sector Productivity Partnership </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Char char="●"/>
            </a:pPr>
            <a:r>
              <a:rPr lang="pt-BR"/>
              <a:t>identificar e quantificar os problemas que levaram à baixa produtividade</a:t>
            </a:r>
            <a:endParaRPr/>
          </a:p>
          <a:p>
            <a:pPr indent="-317500" lvl="0" marL="457200" rtl="0" algn="l">
              <a:spcBef>
                <a:spcPts val="0"/>
              </a:spcBef>
              <a:spcAft>
                <a:spcPts val="0"/>
              </a:spcAft>
              <a:buSzPts val="1400"/>
              <a:buChar char="●"/>
            </a:pPr>
            <a:r>
              <a:rPr lang="pt-BR"/>
              <a:t>resolver de problemas, abordar a mudança cultural e gerar dados </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Objetivo - 20% de melhora da produtividade em 2020</a:t>
            </a:r>
            <a:endParaRPr/>
          </a:p>
          <a:p>
            <a:pPr indent="0" lvl="0" marL="0" rtl="0" algn="l">
              <a:lnSpc>
                <a:spcPct val="115000"/>
              </a:lnSpc>
              <a:spcBef>
                <a:spcPts val="1200"/>
              </a:spcBef>
              <a:spcAft>
                <a:spcPts val="0"/>
              </a:spcAft>
              <a:buNone/>
            </a:pPr>
            <a:r>
              <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sp>
        <p:nvSpPr>
          <p:cNvPr id="138" name="Google Shape;138;p16"/>
          <p:cNvSpPr txBox="1"/>
          <p:nvPr/>
        </p:nvSpPr>
        <p:spPr>
          <a:xfrm>
            <a:off x="591000" y="4576998"/>
            <a:ext cx="11010000" cy="1404300"/>
          </a:xfrm>
          <a:prstGeom prst="rect">
            <a:avLst/>
          </a:prstGeom>
          <a:noFill/>
          <a:ln cap="flat" cmpd="sng" w="9525">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pt-BR"/>
              <a:t>Inovação</a:t>
            </a:r>
            <a:endParaRPr b="1"/>
          </a:p>
          <a:p>
            <a:pPr indent="0" lvl="0" marL="0" rtl="0" algn="l">
              <a:spcBef>
                <a:spcPts val="0"/>
              </a:spcBef>
              <a:spcAft>
                <a:spcPts val="0"/>
              </a:spcAft>
              <a:buNone/>
            </a:pPr>
            <a:r>
              <a:rPr b="1" lang="pt-BR"/>
              <a:t> </a:t>
            </a:r>
            <a:endParaRPr b="1"/>
          </a:p>
          <a:p>
            <a:pPr indent="0" lvl="0" marL="0" rtl="0" algn="l">
              <a:spcBef>
                <a:spcPts val="0"/>
              </a:spcBef>
              <a:spcAft>
                <a:spcPts val="0"/>
              </a:spcAft>
              <a:buNone/>
            </a:pPr>
            <a:r>
              <a:rPr lang="pt-BR"/>
              <a:t>Representa o rompimento com reprodução idêntica e tradicional. </a:t>
            </a:r>
            <a:endParaRPr/>
          </a:p>
          <a:p>
            <a:pPr indent="0" lvl="0" marL="0" rtl="0" algn="l">
              <a:spcBef>
                <a:spcPts val="0"/>
              </a:spcBef>
              <a:spcAft>
                <a:spcPts val="0"/>
              </a:spcAft>
              <a:buNone/>
            </a:pPr>
            <a:r>
              <a:rPr lang="pt-BR"/>
              <a:t>Abordagens inovadoras podem representar melhoras significativas de desempenho com o mesmo custo, ou seja, elevação de produtividade</a:t>
            </a:r>
            <a:r>
              <a:rPr lang="pt-BR"/>
              <a:t>.</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INNOVATION</a:t>
            </a:r>
            <a:endParaRPr b="1" sz="2000">
              <a:latin typeface="Arial"/>
              <a:ea typeface="Arial"/>
              <a:cs typeface="Arial"/>
              <a:sym typeface="Arial"/>
            </a:endParaRPr>
          </a:p>
        </p:txBody>
      </p:sp>
      <p:sp>
        <p:nvSpPr>
          <p:cNvPr id="145" name="Google Shape;145;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46" name="Google Shape;146;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47" name="Google Shape;147;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148" name="Google Shape;148;p17"/>
          <p:cNvSpPr txBox="1"/>
          <p:nvPr/>
        </p:nvSpPr>
        <p:spPr>
          <a:xfrm>
            <a:off x="709800" y="1246900"/>
            <a:ext cx="10171500" cy="4169400"/>
          </a:xfrm>
          <a:prstGeom prst="rect">
            <a:avLst/>
          </a:prstGeom>
          <a:noFill/>
          <a:ln cap="flat" cmpd="sng" w="38100">
            <a:solidFill>
              <a:srgbClr val="45818E"/>
            </a:solidFill>
            <a:prstDash val="lg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pt-BR"/>
              <a:t>O </a:t>
            </a:r>
            <a:r>
              <a:rPr b="1" lang="pt-BR"/>
              <a:t>Projeto Stronger Christchurch Infrastructure Rebuild Team (SCIRT)</a:t>
            </a:r>
            <a:r>
              <a:rPr lang="pt-BR"/>
              <a:t> permitiu o acesso para pesquisadores a uma grande série de projetos de infraestrutura na Nova Zelândia. </a:t>
            </a:r>
            <a:endParaRPr/>
          </a:p>
          <a:p>
            <a:pPr indent="0" lvl="0" marL="0" rtl="0" algn="l">
              <a:lnSpc>
                <a:spcPct val="115000"/>
              </a:lnSpc>
              <a:spcBef>
                <a:spcPts val="1200"/>
              </a:spcBef>
              <a:spcAft>
                <a:spcPts val="0"/>
              </a:spcAft>
              <a:buNone/>
            </a:pPr>
            <a:r>
              <a:rPr lang="pt-BR"/>
              <a:t>Desenvolvido a fim de abordar a Christchurch de 2012 que sofreu danos do terremoto nas estradas, pontes e túneis subterrâneos. </a:t>
            </a:r>
            <a:endParaRPr/>
          </a:p>
          <a:p>
            <a:pPr indent="0" lvl="0" marL="0" rtl="0" algn="l">
              <a:lnSpc>
                <a:spcPct val="115000"/>
              </a:lnSpc>
              <a:spcBef>
                <a:spcPts val="1200"/>
              </a:spcBef>
              <a:spcAft>
                <a:spcPts val="0"/>
              </a:spcAft>
              <a:buNone/>
            </a:pPr>
            <a:r>
              <a:rPr lang="pt-BR"/>
              <a:t>Aliança entre Câmara Municipal de Christchurch, Autoridade de Recuperação de Terremotos de Canterbury (CERA), Nova Zelândia Agência de Transporte (NZTA), City Care, Downer, Fletcher Construction, Fulton Hogan e McConnell Dowell.</a:t>
            </a:r>
            <a:endParaRPr/>
          </a:p>
          <a:p>
            <a:pPr indent="0" lvl="0" marL="0" rtl="0" algn="just">
              <a:lnSpc>
                <a:spcPct val="115000"/>
              </a:lnSpc>
              <a:spcBef>
                <a:spcPts val="1200"/>
              </a:spcBef>
              <a:spcAft>
                <a:spcPts val="0"/>
              </a:spcAft>
              <a:buNone/>
            </a:pPr>
            <a:r>
              <a:rPr lang="pt-BR"/>
              <a:t>Considerado um estudo de caso perfeito devido ao grande sucesso no desenvolvimento de inovação, tendo mais de 500 inovações construtivas desenvolvidas por meio de um plano estratégico. Ficou claro através da pesquisa inicial realizada em torno da série de projetos SCIRT que a inovação foi um aspecto crítico do sucesso alcançado pelo SCIRT. A inovação levou a melhorias de produtividade, gerando um aumento significativo no número de obras de infraestrutura colocadas em operação enquanto os custos eram mantidos sob controle. </a:t>
            </a:r>
            <a:endParaRPr/>
          </a:p>
          <a:p>
            <a:pPr indent="0" lvl="0" marL="0" rtl="0" algn="just">
              <a:lnSpc>
                <a:spcPct val="115000"/>
              </a:lnSpc>
              <a:spcBef>
                <a:spcPts val="1200"/>
              </a:spcBef>
              <a:spcAft>
                <a:spcPts val="1200"/>
              </a:spcAft>
              <a:buNone/>
            </a:pPr>
            <a:r>
              <a:rPr lang="pt-BR"/>
              <a:t>Resultando em uma base fundamental para o crescimento da cultura de inovação.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000">
                <a:latin typeface="Arial"/>
                <a:ea typeface="Arial"/>
                <a:cs typeface="Arial"/>
                <a:sym typeface="Arial"/>
              </a:rPr>
              <a:t>INNOVATION</a:t>
            </a:r>
            <a:endParaRPr b="1" sz="2000">
              <a:latin typeface="Arial"/>
              <a:ea typeface="Arial"/>
              <a:cs typeface="Arial"/>
              <a:sym typeface="Arial"/>
            </a:endParaRPr>
          </a:p>
        </p:txBody>
      </p:sp>
      <p:sp>
        <p:nvSpPr>
          <p:cNvPr id="155" name="Google Shape;155;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56" name="Google Shape;156;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57" name="Google Shape;157;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158" name="Google Shape;158;p18"/>
          <p:cNvSpPr txBox="1"/>
          <p:nvPr/>
        </p:nvSpPr>
        <p:spPr>
          <a:xfrm>
            <a:off x="1273050" y="1591050"/>
            <a:ext cx="4338000" cy="3836100"/>
          </a:xfrm>
          <a:prstGeom prst="rect">
            <a:avLst/>
          </a:prstGeom>
          <a:solidFill>
            <a:srgbClr val="D9EAD3"/>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pt-BR" sz="1600"/>
              <a:t>Barreiras</a:t>
            </a:r>
            <a:endParaRPr b="1" sz="1600"/>
          </a:p>
          <a:p>
            <a:pPr indent="-317500" lvl="0" marL="457200" rtl="0" algn="l">
              <a:lnSpc>
                <a:spcPct val="115000"/>
              </a:lnSpc>
              <a:spcBef>
                <a:spcPts val="1200"/>
              </a:spcBef>
              <a:spcAft>
                <a:spcPts val="0"/>
              </a:spcAft>
              <a:buSzPts val="1400"/>
              <a:buChar char="●"/>
            </a:pPr>
            <a:r>
              <a:rPr lang="pt-BR"/>
              <a:t>Financeira</a:t>
            </a:r>
            <a:endParaRPr/>
          </a:p>
          <a:p>
            <a:pPr indent="-317500" lvl="0" marL="457200" rtl="0" algn="l">
              <a:lnSpc>
                <a:spcPct val="115000"/>
              </a:lnSpc>
              <a:spcBef>
                <a:spcPts val="0"/>
              </a:spcBef>
              <a:spcAft>
                <a:spcPts val="0"/>
              </a:spcAft>
              <a:buSzPts val="1400"/>
              <a:buChar char="●"/>
            </a:pPr>
            <a:r>
              <a:rPr lang="pt-BR"/>
              <a:t>Falta de informações e dados</a:t>
            </a:r>
            <a:endParaRPr/>
          </a:p>
          <a:p>
            <a:pPr indent="-317500" lvl="0" marL="457200" rtl="0" algn="l">
              <a:lnSpc>
                <a:spcPct val="115000"/>
              </a:lnSpc>
              <a:spcBef>
                <a:spcPts val="0"/>
              </a:spcBef>
              <a:spcAft>
                <a:spcPts val="0"/>
              </a:spcAft>
              <a:buSzPts val="1400"/>
              <a:buChar char="●"/>
            </a:pPr>
            <a:r>
              <a:rPr lang="pt-BR"/>
              <a:t>Clientes desinformados</a:t>
            </a:r>
            <a:endParaRPr/>
          </a:p>
          <a:p>
            <a:pPr indent="-317500" lvl="0" marL="457200" rtl="0" algn="l">
              <a:lnSpc>
                <a:spcPct val="115000"/>
              </a:lnSpc>
              <a:spcBef>
                <a:spcPts val="0"/>
              </a:spcBef>
              <a:spcAft>
                <a:spcPts val="0"/>
              </a:spcAft>
              <a:buSzPts val="1400"/>
              <a:buChar char="●"/>
            </a:pPr>
            <a:r>
              <a:rPr lang="pt-BR"/>
              <a:t>Indústria tradicional</a:t>
            </a:r>
            <a:endParaRPr/>
          </a:p>
          <a:p>
            <a:pPr indent="-317500" lvl="0" marL="457200" rtl="0" algn="l">
              <a:lnSpc>
                <a:spcPct val="115000"/>
              </a:lnSpc>
              <a:spcBef>
                <a:spcPts val="0"/>
              </a:spcBef>
              <a:spcAft>
                <a:spcPts val="0"/>
              </a:spcAft>
              <a:buSzPts val="1400"/>
              <a:buChar char="●"/>
            </a:pPr>
            <a:r>
              <a:rPr lang="pt-BR"/>
              <a:t>Ameaça do novo</a:t>
            </a:r>
            <a:endParaRPr/>
          </a:p>
          <a:p>
            <a:pPr indent="-317500" lvl="0" marL="457200" rtl="0" algn="l">
              <a:lnSpc>
                <a:spcPct val="115000"/>
              </a:lnSpc>
              <a:spcBef>
                <a:spcPts val="0"/>
              </a:spcBef>
              <a:spcAft>
                <a:spcPts val="0"/>
              </a:spcAft>
              <a:buSzPts val="1400"/>
              <a:buChar char="●"/>
            </a:pPr>
            <a:r>
              <a:rPr lang="pt-BR"/>
              <a:t>Questões regulatórias</a:t>
            </a:r>
            <a:endParaRPr/>
          </a:p>
          <a:p>
            <a:pPr indent="0" lvl="0" marL="0" rtl="0" algn="l">
              <a:lnSpc>
                <a:spcPct val="115000"/>
              </a:lnSpc>
              <a:spcBef>
                <a:spcPts val="1200"/>
              </a:spcBef>
              <a:spcAft>
                <a:spcPts val="0"/>
              </a:spcAft>
              <a:buNone/>
            </a:pPr>
            <a:r>
              <a:t/>
            </a:r>
            <a:endParaRPr/>
          </a:p>
          <a:p>
            <a:pPr indent="0" lvl="0" marL="0" rtl="0" algn="just">
              <a:lnSpc>
                <a:spcPct val="115000"/>
              </a:lnSpc>
              <a:spcBef>
                <a:spcPts val="1200"/>
              </a:spcBef>
              <a:spcAft>
                <a:spcPts val="0"/>
              </a:spcAft>
              <a:buNone/>
            </a:pPr>
            <a:r>
              <a:rPr lang="pt-BR"/>
              <a:t>TRANSFORMAR as barreiras em força motriz para impulsionar a inovação, que deve ser vista como SOLUÇÃO</a:t>
            </a:r>
            <a:endParaRPr/>
          </a:p>
          <a:p>
            <a:pPr indent="0" lvl="0" marL="0" rtl="0" algn="l">
              <a:lnSpc>
                <a:spcPct val="115000"/>
              </a:lnSpc>
              <a:spcBef>
                <a:spcPts val="1200"/>
              </a:spcBef>
              <a:spcAft>
                <a:spcPts val="0"/>
              </a:spcAft>
              <a:buNone/>
            </a:pPr>
            <a:r>
              <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sp>
        <p:nvSpPr>
          <p:cNvPr id="159" name="Google Shape;159;p18"/>
          <p:cNvSpPr txBox="1"/>
          <p:nvPr/>
        </p:nvSpPr>
        <p:spPr>
          <a:xfrm>
            <a:off x="6319125" y="1591050"/>
            <a:ext cx="4902900" cy="3787200"/>
          </a:xfrm>
          <a:prstGeom prst="rect">
            <a:avLst/>
          </a:prstGeom>
          <a:solidFill>
            <a:srgbClr val="D9EAD3"/>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pt-BR" sz="1600"/>
              <a:t>Solução</a:t>
            </a:r>
            <a:endParaRPr b="1" sz="1600"/>
          </a:p>
          <a:p>
            <a:pPr indent="0" lvl="0" marL="0" rtl="0" algn="just">
              <a:lnSpc>
                <a:spcPct val="115000"/>
              </a:lnSpc>
              <a:spcBef>
                <a:spcPts val="1200"/>
              </a:spcBef>
              <a:spcAft>
                <a:spcPts val="0"/>
              </a:spcAft>
              <a:buNone/>
            </a:pPr>
            <a:r>
              <a:rPr lang="pt-BR"/>
              <a:t>Não existe uma maneira única de transformar a indústria da construção civil. As principais mudanças necessárias são CULTURAL, TECNOLÓGICA e de PROCESSO. </a:t>
            </a:r>
            <a:endParaRPr/>
          </a:p>
          <a:p>
            <a:pPr indent="0" lvl="0" marL="0" rtl="0" algn="just">
              <a:lnSpc>
                <a:spcPct val="115000"/>
              </a:lnSpc>
              <a:spcBef>
                <a:spcPts val="1200"/>
              </a:spcBef>
              <a:spcAft>
                <a:spcPts val="0"/>
              </a:spcAft>
              <a:buNone/>
            </a:pPr>
            <a:r>
              <a:rPr lang="pt-BR"/>
              <a:t>Criar uma cultura de inovação que influencia todas as partes interessadas,  toda a indústria e cadeia produtiva. </a:t>
            </a:r>
            <a:endParaRPr/>
          </a:p>
          <a:p>
            <a:pPr indent="0" lvl="0" marL="0" rtl="0" algn="just">
              <a:lnSpc>
                <a:spcPct val="115000"/>
              </a:lnSpc>
              <a:spcBef>
                <a:spcPts val="1200"/>
              </a:spcBef>
              <a:spcAft>
                <a:spcPts val="0"/>
              </a:spcAft>
              <a:buNone/>
            </a:pPr>
            <a:r>
              <a:rPr lang="pt-BR"/>
              <a:t>Investir em PESSOAS, TECNOLOGIA e PROCESSO, bem como iniciativas convencionais de Pesquisa e Desenvolvimento (P&amp;D), criando um ambiente onde a </a:t>
            </a:r>
            <a:r>
              <a:rPr b="1" lang="pt-BR"/>
              <a:t>inovação</a:t>
            </a:r>
            <a:r>
              <a:rPr lang="pt-BR"/>
              <a:t> possa ajudar a </a:t>
            </a:r>
            <a:r>
              <a:rPr b="1" lang="pt-BR"/>
              <a:t>indústria da construção a prosperar.</a:t>
            </a:r>
            <a:endParaRPr b="1"/>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200">
                <a:latin typeface="Arial"/>
                <a:ea typeface="Arial"/>
                <a:cs typeface="Arial"/>
                <a:sym typeface="Arial"/>
              </a:rPr>
              <a:t>PESSOAS</a:t>
            </a:r>
            <a:endParaRPr b="1" sz="2200">
              <a:latin typeface="Arial"/>
              <a:ea typeface="Arial"/>
              <a:cs typeface="Arial"/>
              <a:sym typeface="Arial"/>
            </a:endParaRPr>
          </a:p>
        </p:txBody>
      </p:sp>
      <p:sp>
        <p:nvSpPr>
          <p:cNvPr id="166" name="Google Shape;16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67" name="Google Shape;167;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68" name="Google Shape;168;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169" name="Google Shape;169;p19"/>
          <p:cNvSpPr txBox="1"/>
          <p:nvPr/>
        </p:nvSpPr>
        <p:spPr>
          <a:xfrm>
            <a:off x="952500" y="1191275"/>
            <a:ext cx="10287000" cy="13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2200">
                <a:solidFill>
                  <a:srgbClr val="CC0000"/>
                </a:solidFill>
                <a:latin typeface="Calibri"/>
                <a:ea typeface="Calibri"/>
                <a:cs typeface="Calibri"/>
                <a:sym typeface="Calibri"/>
              </a:rPr>
              <a:t>As pessoas são o maior ativo e o centro da indústria da construção em todos os níveis e estágios do processo.</a:t>
            </a:r>
            <a:endParaRPr b="1" sz="2500">
              <a:solidFill>
                <a:srgbClr val="CC0000"/>
              </a:solidFill>
              <a:latin typeface="Calibri"/>
              <a:ea typeface="Calibri"/>
              <a:cs typeface="Calibri"/>
              <a:sym typeface="Calibri"/>
            </a:endParaRPr>
          </a:p>
        </p:txBody>
      </p:sp>
      <p:sp>
        <p:nvSpPr>
          <p:cNvPr id="170" name="Google Shape;170;p19"/>
          <p:cNvSpPr txBox="1"/>
          <p:nvPr/>
        </p:nvSpPr>
        <p:spPr>
          <a:xfrm>
            <a:off x="952500" y="2417550"/>
            <a:ext cx="10401300" cy="14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2200" u="sng">
                <a:solidFill>
                  <a:schemeClr val="dk1"/>
                </a:solidFill>
                <a:latin typeface="Calibri"/>
                <a:ea typeface="Calibri"/>
                <a:cs typeface="Calibri"/>
                <a:sym typeface="Calibri"/>
              </a:rPr>
              <a:t>DESAFIO:</a:t>
            </a:r>
            <a:r>
              <a:rPr lang="pt-BR" sz="2200">
                <a:solidFill>
                  <a:schemeClr val="dk1"/>
                </a:solidFill>
                <a:latin typeface="Calibri"/>
                <a:ea typeface="Calibri"/>
                <a:cs typeface="Calibri"/>
                <a:sym typeface="Calibri"/>
              </a:rPr>
              <a:t> disponibilidade de mão de obra.</a:t>
            </a:r>
            <a:endParaRPr sz="2200">
              <a:solidFill>
                <a:schemeClr val="dk1"/>
              </a:solidFill>
              <a:latin typeface="Calibri"/>
              <a:ea typeface="Calibri"/>
              <a:cs typeface="Calibri"/>
              <a:sym typeface="Calibri"/>
            </a:endParaRPr>
          </a:p>
          <a:p>
            <a:pPr indent="0" lvl="0" marL="0" rtl="0" algn="ctr">
              <a:spcBef>
                <a:spcPts val="0"/>
              </a:spcBef>
              <a:spcAft>
                <a:spcPts val="0"/>
              </a:spcAft>
              <a:buNone/>
            </a:pPr>
            <a:r>
              <a:t/>
            </a:r>
            <a:endParaRPr sz="2200">
              <a:solidFill>
                <a:schemeClr val="dk1"/>
              </a:solidFill>
              <a:latin typeface="Calibri"/>
              <a:ea typeface="Calibri"/>
              <a:cs typeface="Calibri"/>
              <a:sym typeface="Calibri"/>
            </a:endParaRPr>
          </a:p>
          <a:p>
            <a:pPr indent="0" lvl="0" marL="0" rtl="0" algn="ctr">
              <a:spcBef>
                <a:spcPts val="0"/>
              </a:spcBef>
              <a:spcAft>
                <a:spcPts val="0"/>
              </a:spcAft>
              <a:buNone/>
            </a:pPr>
            <a:r>
              <a:rPr b="1" lang="pt-BR" sz="2200" u="sng">
                <a:solidFill>
                  <a:schemeClr val="dk1"/>
                </a:solidFill>
                <a:latin typeface="Calibri"/>
                <a:ea typeface="Calibri"/>
                <a:cs typeface="Calibri"/>
                <a:sym typeface="Calibri"/>
              </a:rPr>
              <a:t>NECESSÁRIO:</a:t>
            </a:r>
            <a:r>
              <a:rPr lang="pt-BR" sz="2200">
                <a:solidFill>
                  <a:schemeClr val="dk1"/>
                </a:solidFill>
                <a:latin typeface="Calibri"/>
                <a:ea typeface="Calibri"/>
                <a:cs typeface="Calibri"/>
                <a:sym typeface="Calibri"/>
              </a:rPr>
              <a:t> entender as raízes do problema e criar urgentemente um plano estratégico.</a:t>
            </a:r>
            <a:endParaRPr sz="2200">
              <a:solidFill>
                <a:schemeClr val="dk1"/>
              </a:solidFill>
              <a:latin typeface="Calibri"/>
              <a:ea typeface="Calibri"/>
              <a:cs typeface="Calibri"/>
              <a:sym typeface="Calibri"/>
            </a:endParaRPr>
          </a:p>
        </p:txBody>
      </p:sp>
      <p:pic>
        <p:nvPicPr>
          <p:cNvPr id="171" name="Google Shape;171;p19"/>
          <p:cNvPicPr preferRelativeResize="0"/>
          <p:nvPr/>
        </p:nvPicPr>
        <p:blipFill rotWithShape="1">
          <a:blip r:embed="rId3">
            <a:alphaModFix/>
          </a:blip>
          <a:srcRect b="9362" l="0" r="0" t="0"/>
          <a:stretch/>
        </p:blipFill>
        <p:spPr>
          <a:xfrm>
            <a:off x="1726550" y="3896150"/>
            <a:ext cx="4679575" cy="2301975"/>
          </a:xfrm>
          <a:prstGeom prst="rect">
            <a:avLst/>
          </a:prstGeom>
          <a:noFill/>
          <a:ln>
            <a:noFill/>
          </a:ln>
        </p:spPr>
      </p:pic>
      <p:pic>
        <p:nvPicPr>
          <p:cNvPr id="172" name="Google Shape;172;p19"/>
          <p:cNvPicPr preferRelativeResize="0"/>
          <p:nvPr/>
        </p:nvPicPr>
        <p:blipFill rotWithShape="1">
          <a:blip r:embed="rId4">
            <a:alphaModFix/>
          </a:blip>
          <a:srcRect b="16970" l="3521" r="0" t="4425"/>
          <a:stretch/>
        </p:blipFill>
        <p:spPr>
          <a:xfrm>
            <a:off x="6256425" y="3936225"/>
            <a:ext cx="3973174" cy="2261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200">
                <a:latin typeface="Arial"/>
                <a:ea typeface="Arial"/>
                <a:cs typeface="Arial"/>
                <a:sym typeface="Arial"/>
              </a:rPr>
              <a:t>PESSOAS - </a:t>
            </a:r>
            <a:r>
              <a:rPr b="1" lang="pt-BR" sz="2200" u="sng">
                <a:latin typeface="Arial"/>
                <a:ea typeface="Arial"/>
                <a:cs typeface="Arial"/>
                <a:sym typeface="Arial"/>
              </a:rPr>
              <a:t>Raízes dos problemas</a:t>
            </a:r>
            <a:endParaRPr b="1" sz="2200" u="sng">
              <a:latin typeface="Arial"/>
              <a:ea typeface="Arial"/>
              <a:cs typeface="Arial"/>
              <a:sym typeface="Arial"/>
            </a:endParaRPr>
          </a:p>
        </p:txBody>
      </p:sp>
      <p:sp>
        <p:nvSpPr>
          <p:cNvPr id="179" name="Google Shape;179;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180" name="Google Shape;180;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181" name="Google Shape;181;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182" name="Google Shape;182;p20"/>
          <p:cNvSpPr txBox="1"/>
          <p:nvPr/>
        </p:nvSpPr>
        <p:spPr>
          <a:xfrm>
            <a:off x="467575" y="1038875"/>
            <a:ext cx="10467000" cy="49479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1200"/>
              </a:spcBef>
              <a:spcAft>
                <a:spcPts val="0"/>
              </a:spcAft>
              <a:buClr>
                <a:schemeClr val="dk1"/>
              </a:buClr>
              <a:buSzPts val="2100"/>
              <a:buChar char="●"/>
            </a:pPr>
            <a:r>
              <a:rPr lang="pt-BR" sz="2100">
                <a:solidFill>
                  <a:schemeClr val="dk1"/>
                </a:solidFill>
              </a:rPr>
              <a:t>Demanda de construção</a:t>
            </a:r>
            <a:endParaRPr sz="2100">
              <a:solidFill>
                <a:schemeClr val="dk1"/>
              </a:solidFill>
            </a:endParaRPr>
          </a:p>
          <a:p>
            <a:pPr indent="0" lvl="0" marL="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chemeClr val="dk1"/>
              </a:buClr>
              <a:buSzPts val="2100"/>
              <a:buChar char="●"/>
            </a:pPr>
            <a:r>
              <a:rPr lang="pt-BR" sz="2100">
                <a:solidFill>
                  <a:schemeClr val="dk1"/>
                </a:solidFill>
              </a:rPr>
              <a:t>Mudanças demográficas</a:t>
            </a:r>
            <a:endParaRPr sz="2100">
              <a:solidFill>
                <a:schemeClr val="dk1"/>
              </a:solidFill>
            </a:endParaRPr>
          </a:p>
          <a:p>
            <a:pPr indent="0" lvl="0" marL="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chemeClr val="dk1"/>
              </a:buClr>
              <a:buSzPts val="2100"/>
              <a:buChar char="●"/>
            </a:pPr>
            <a:r>
              <a:rPr lang="pt-BR" sz="2100">
                <a:solidFill>
                  <a:schemeClr val="dk1"/>
                </a:solidFill>
              </a:rPr>
              <a:t>Não atratividade para a geração jovem</a:t>
            </a:r>
            <a:endParaRPr sz="2100">
              <a:solidFill>
                <a:schemeClr val="dk1"/>
              </a:solidFill>
            </a:endParaRPr>
          </a:p>
          <a:p>
            <a:pPr indent="0" lvl="0" marL="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chemeClr val="dk1"/>
              </a:buClr>
              <a:buSzPts val="2100"/>
              <a:buChar char="●"/>
            </a:pPr>
            <a:r>
              <a:rPr lang="pt-BR" sz="2100">
                <a:solidFill>
                  <a:schemeClr val="dk1"/>
                </a:solidFill>
              </a:rPr>
              <a:t>Natureza cíclica da indústria</a:t>
            </a:r>
            <a:endParaRPr sz="2100">
              <a:solidFill>
                <a:schemeClr val="dk1"/>
              </a:solidFill>
            </a:endParaRPr>
          </a:p>
          <a:p>
            <a:pPr indent="0" lvl="0" marL="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chemeClr val="dk1"/>
              </a:buClr>
              <a:buSzPts val="2100"/>
              <a:buChar char="●"/>
            </a:pPr>
            <a:r>
              <a:rPr lang="pt-BR" sz="2100">
                <a:solidFill>
                  <a:schemeClr val="dk1"/>
                </a:solidFill>
              </a:rPr>
              <a:t>Escassez de habilidades</a:t>
            </a:r>
            <a:endParaRPr sz="2100">
              <a:solidFill>
                <a:schemeClr val="dk1"/>
              </a:solidFill>
            </a:endParaRPr>
          </a:p>
          <a:p>
            <a:pPr indent="0" lvl="0" marL="0" rtl="0" algn="l">
              <a:lnSpc>
                <a:spcPct val="115000"/>
              </a:lnSpc>
              <a:spcBef>
                <a:spcPts val="1200"/>
              </a:spcBef>
              <a:spcAft>
                <a:spcPts val="0"/>
              </a:spcAft>
              <a:buNone/>
            </a:pPr>
            <a:r>
              <a:t/>
            </a:r>
            <a:endParaRPr sz="2100">
              <a:solidFill>
                <a:schemeClr val="dk1"/>
              </a:solidFill>
            </a:endParaRPr>
          </a:p>
          <a:p>
            <a:pPr indent="0" lvl="0" marL="0" rtl="0" algn="l">
              <a:spcBef>
                <a:spcPts val="1200"/>
              </a:spcBef>
              <a:spcAft>
                <a:spcPts val="0"/>
              </a:spcAft>
              <a:buNone/>
            </a:pPr>
            <a:r>
              <a:t/>
            </a:r>
            <a:endParaRPr sz="3200">
              <a:solidFill>
                <a:srgbClr val="CC0000"/>
              </a:solidFill>
              <a:latin typeface="Calibri"/>
              <a:ea typeface="Calibri"/>
              <a:cs typeface="Calibri"/>
              <a:sym typeface="Calibri"/>
            </a:endParaRPr>
          </a:p>
        </p:txBody>
      </p:sp>
      <p:sp>
        <p:nvSpPr>
          <p:cNvPr id="183" name="Google Shape;183;p20"/>
          <p:cNvSpPr/>
          <p:nvPr/>
        </p:nvSpPr>
        <p:spPr>
          <a:xfrm>
            <a:off x="5943600" y="1369950"/>
            <a:ext cx="986100" cy="279600"/>
          </a:xfrm>
          <a:prstGeom prst="rightArrow">
            <a:avLst>
              <a:gd fmla="val 50000" name="adj1"/>
              <a:gd fmla="val 50000" name="adj2"/>
            </a:avLst>
          </a:prstGeom>
          <a:solidFill>
            <a:srgbClr val="CC0000"/>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p:nvPr/>
        </p:nvSpPr>
        <p:spPr>
          <a:xfrm>
            <a:off x="5943600" y="2389417"/>
            <a:ext cx="986100" cy="279600"/>
          </a:xfrm>
          <a:prstGeom prst="rightArrow">
            <a:avLst>
              <a:gd fmla="val 50000" name="adj1"/>
              <a:gd fmla="val 50000" name="adj2"/>
            </a:avLst>
          </a:prstGeom>
          <a:solidFill>
            <a:srgbClr val="E06666"/>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
          <p:cNvSpPr/>
          <p:nvPr/>
        </p:nvSpPr>
        <p:spPr>
          <a:xfrm>
            <a:off x="5943600" y="3408904"/>
            <a:ext cx="986100" cy="279600"/>
          </a:xfrm>
          <a:prstGeom prst="rightArrow">
            <a:avLst>
              <a:gd fmla="val 50000" name="adj1"/>
              <a:gd fmla="val 50000" name="adj2"/>
            </a:avLst>
          </a:prstGeom>
          <a:solidFill>
            <a:srgbClr val="CC0000"/>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0"/>
          <p:cNvSpPr/>
          <p:nvPr/>
        </p:nvSpPr>
        <p:spPr>
          <a:xfrm>
            <a:off x="5943600" y="4451630"/>
            <a:ext cx="986100" cy="279600"/>
          </a:xfrm>
          <a:prstGeom prst="rightArrow">
            <a:avLst>
              <a:gd fmla="val 50000" name="adj1"/>
              <a:gd fmla="val 50000" name="adj2"/>
            </a:avLst>
          </a:prstGeom>
          <a:solidFill>
            <a:srgbClr val="E06666"/>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a:off x="5943600" y="5494357"/>
            <a:ext cx="986100" cy="279600"/>
          </a:xfrm>
          <a:prstGeom prst="rightArrow">
            <a:avLst>
              <a:gd fmla="val 50000" name="adj1"/>
              <a:gd fmla="val 50000" name="adj2"/>
            </a:avLst>
          </a:prstGeom>
          <a:solidFill>
            <a:srgbClr val="CC0000"/>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txBox="1"/>
          <p:nvPr/>
        </p:nvSpPr>
        <p:spPr>
          <a:xfrm>
            <a:off x="7736600" y="1129800"/>
            <a:ext cx="3700500" cy="880800"/>
          </a:xfrm>
          <a:prstGeom prst="rect">
            <a:avLst/>
          </a:prstGeom>
          <a:solidFill>
            <a:srgbClr val="CC0000"/>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800">
                <a:solidFill>
                  <a:schemeClr val="lt1"/>
                </a:solidFill>
                <a:latin typeface="Calibri"/>
                <a:ea typeface="Calibri"/>
                <a:cs typeface="Calibri"/>
                <a:sym typeface="Calibri"/>
              </a:rPr>
              <a:t>Indústria lutando para lidar com a demanda por uma força de trabalho qualificada</a:t>
            </a:r>
            <a:endParaRPr b="1" sz="1800">
              <a:solidFill>
                <a:schemeClr val="lt1"/>
              </a:solidFill>
              <a:latin typeface="Calibri"/>
              <a:ea typeface="Calibri"/>
              <a:cs typeface="Calibri"/>
              <a:sym typeface="Calibri"/>
            </a:endParaRPr>
          </a:p>
        </p:txBody>
      </p:sp>
      <p:sp>
        <p:nvSpPr>
          <p:cNvPr id="189" name="Google Shape;189;p20"/>
          <p:cNvSpPr txBox="1"/>
          <p:nvPr/>
        </p:nvSpPr>
        <p:spPr>
          <a:xfrm>
            <a:off x="7736600" y="2279000"/>
            <a:ext cx="3700500" cy="618600"/>
          </a:xfrm>
          <a:prstGeom prst="rect">
            <a:avLst/>
          </a:prstGeom>
          <a:solidFill>
            <a:srgbClr val="E06666"/>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800">
                <a:solidFill>
                  <a:schemeClr val="lt1"/>
                </a:solidFill>
                <a:latin typeface="Calibri"/>
                <a:ea typeface="Calibri"/>
                <a:cs typeface="Calibri"/>
                <a:sym typeface="Calibri"/>
              </a:rPr>
              <a:t>Força de trabalho não renovada no setor</a:t>
            </a:r>
            <a:endParaRPr b="1" sz="1800">
              <a:solidFill>
                <a:schemeClr val="lt1"/>
              </a:solidFill>
              <a:latin typeface="Calibri"/>
              <a:ea typeface="Calibri"/>
              <a:cs typeface="Calibri"/>
              <a:sym typeface="Calibri"/>
            </a:endParaRPr>
          </a:p>
        </p:txBody>
      </p:sp>
      <p:sp>
        <p:nvSpPr>
          <p:cNvPr id="190" name="Google Shape;190;p20"/>
          <p:cNvSpPr txBox="1"/>
          <p:nvPr/>
        </p:nvSpPr>
        <p:spPr>
          <a:xfrm>
            <a:off x="7736550" y="3275800"/>
            <a:ext cx="3700500" cy="673500"/>
          </a:xfrm>
          <a:prstGeom prst="rect">
            <a:avLst/>
          </a:prstGeom>
          <a:solidFill>
            <a:srgbClr val="CC0000"/>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800">
                <a:solidFill>
                  <a:schemeClr val="lt1"/>
                </a:solidFill>
                <a:latin typeface="Calibri"/>
                <a:ea typeface="Calibri"/>
                <a:cs typeface="Calibri"/>
                <a:sym typeface="Calibri"/>
              </a:rPr>
              <a:t>Falta de tecnologia e inovação, setor que carece diversidade</a:t>
            </a:r>
            <a:endParaRPr b="1" sz="1800">
              <a:solidFill>
                <a:schemeClr val="lt1"/>
              </a:solidFill>
              <a:latin typeface="Calibri"/>
              <a:ea typeface="Calibri"/>
              <a:cs typeface="Calibri"/>
              <a:sym typeface="Calibri"/>
            </a:endParaRPr>
          </a:p>
        </p:txBody>
      </p:sp>
      <p:sp>
        <p:nvSpPr>
          <p:cNvPr id="191" name="Google Shape;191;p20"/>
          <p:cNvSpPr txBox="1"/>
          <p:nvPr/>
        </p:nvSpPr>
        <p:spPr>
          <a:xfrm>
            <a:off x="7736600" y="4399438"/>
            <a:ext cx="3700500" cy="455100"/>
          </a:xfrm>
          <a:prstGeom prst="rect">
            <a:avLst/>
          </a:prstGeom>
          <a:solidFill>
            <a:srgbClr val="E06666"/>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800">
                <a:solidFill>
                  <a:schemeClr val="lt1"/>
                </a:solidFill>
                <a:latin typeface="Calibri"/>
                <a:ea typeface="Calibri"/>
                <a:cs typeface="Calibri"/>
                <a:sym typeface="Calibri"/>
              </a:rPr>
              <a:t>Setor com altos níveis de incertezas</a:t>
            </a:r>
            <a:endParaRPr b="1" sz="1800">
              <a:solidFill>
                <a:schemeClr val="lt1"/>
              </a:solidFill>
              <a:latin typeface="Calibri"/>
              <a:ea typeface="Calibri"/>
              <a:cs typeface="Calibri"/>
              <a:sym typeface="Calibri"/>
            </a:endParaRPr>
          </a:p>
        </p:txBody>
      </p:sp>
      <p:sp>
        <p:nvSpPr>
          <p:cNvPr id="192" name="Google Shape;192;p20"/>
          <p:cNvSpPr txBox="1"/>
          <p:nvPr/>
        </p:nvSpPr>
        <p:spPr>
          <a:xfrm>
            <a:off x="7736600" y="5339800"/>
            <a:ext cx="3700500" cy="673500"/>
          </a:xfrm>
          <a:prstGeom prst="rect">
            <a:avLst/>
          </a:prstGeom>
          <a:solidFill>
            <a:srgbClr val="CC0000"/>
          </a:soli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800">
                <a:solidFill>
                  <a:schemeClr val="lt1"/>
                </a:solidFill>
                <a:latin typeface="Calibri"/>
                <a:ea typeface="Calibri"/>
                <a:cs typeface="Calibri"/>
                <a:sym typeface="Calibri"/>
              </a:rPr>
              <a:t>Necessidade de qualificação e treinamento</a:t>
            </a:r>
            <a:endParaRPr b="1"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838200" y="270225"/>
            <a:ext cx="8892300" cy="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pt-BR" sz="2200">
                <a:latin typeface="Arial"/>
                <a:ea typeface="Arial"/>
                <a:cs typeface="Arial"/>
                <a:sym typeface="Arial"/>
              </a:rPr>
              <a:t>PESSOAS - </a:t>
            </a:r>
            <a:r>
              <a:rPr b="1" lang="pt-BR" sz="2200" u="sng">
                <a:latin typeface="Arial"/>
                <a:ea typeface="Arial"/>
                <a:cs typeface="Arial"/>
                <a:sym typeface="Arial"/>
              </a:rPr>
              <a:t>Recomendações </a:t>
            </a:r>
            <a:endParaRPr b="1" sz="2200" u="sng">
              <a:latin typeface="Arial"/>
              <a:ea typeface="Arial"/>
              <a:cs typeface="Arial"/>
              <a:sym typeface="Arial"/>
            </a:endParaRPr>
          </a:p>
        </p:txBody>
      </p:sp>
      <p:sp>
        <p:nvSpPr>
          <p:cNvPr id="199" name="Google Shape;199;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sp>
        <p:nvSpPr>
          <p:cNvPr id="200" name="Google Shape;200;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BR"/>
              <a:t>PCC5963 - Cadeia Produtiva da Construção: Tecnologia, Sustentabilidade e Inovação</a:t>
            </a:r>
            <a:endParaRPr/>
          </a:p>
          <a:p>
            <a:pPr indent="0" lvl="0" marL="0" rtl="0" algn="ctr">
              <a:lnSpc>
                <a:spcPct val="100000"/>
              </a:lnSpc>
              <a:spcBef>
                <a:spcPts val="0"/>
              </a:spcBef>
              <a:spcAft>
                <a:spcPts val="0"/>
              </a:spcAft>
              <a:buSzPts val="1400"/>
              <a:buNone/>
            </a:pPr>
            <a:r>
              <a:t/>
            </a:r>
            <a:endParaRPr/>
          </a:p>
        </p:txBody>
      </p:sp>
      <p:sp>
        <p:nvSpPr>
          <p:cNvPr id="201" name="Google Shape;201;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BR"/>
              <a:t>05/11/2020</a:t>
            </a:r>
            <a:endParaRPr/>
          </a:p>
        </p:txBody>
      </p:sp>
      <p:sp>
        <p:nvSpPr>
          <p:cNvPr id="202" name="Google Shape;202;p21"/>
          <p:cNvSpPr txBox="1"/>
          <p:nvPr/>
        </p:nvSpPr>
        <p:spPr>
          <a:xfrm>
            <a:off x="650650" y="962675"/>
            <a:ext cx="11061300" cy="52506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1200"/>
              </a:spcBef>
              <a:spcAft>
                <a:spcPts val="0"/>
              </a:spcAft>
              <a:buClr>
                <a:srgbClr val="FF0000"/>
              </a:buClr>
              <a:buSzPts val="2100"/>
              <a:buAutoNum type="arabicPeriod"/>
            </a:pPr>
            <a:r>
              <a:rPr lang="pt-BR" sz="2100">
                <a:solidFill>
                  <a:schemeClr val="dk1"/>
                </a:solidFill>
              </a:rPr>
              <a:t>Criar um plano estratégico da mão de obra.</a:t>
            </a:r>
            <a:endParaRPr sz="2100">
              <a:solidFill>
                <a:schemeClr val="dk1"/>
              </a:solidFill>
            </a:endParaRPr>
          </a:p>
          <a:p>
            <a:pPr indent="0" lvl="0" marL="45720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rgbClr val="FF0000"/>
              </a:buClr>
              <a:buSzPts val="2100"/>
              <a:buAutoNum type="arabicPeriod"/>
            </a:pPr>
            <a:r>
              <a:rPr lang="pt-BR" sz="2100">
                <a:solidFill>
                  <a:schemeClr val="dk1"/>
                </a:solidFill>
              </a:rPr>
              <a:t>Estabelecer uma colaboração entre o setor privado e público.</a:t>
            </a:r>
            <a:endParaRPr sz="2100">
              <a:solidFill>
                <a:schemeClr val="dk1"/>
              </a:solidFill>
            </a:endParaRPr>
          </a:p>
          <a:p>
            <a:pPr indent="0" lvl="0" marL="45720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rgbClr val="FF0000"/>
              </a:buClr>
              <a:buSzPts val="2100"/>
              <a:buAutoNum type="arabicPeriod"/>
            </a:pPr>
            <a:r>
              <a:rPr lang="pt-BR" sz="2100">
                <a:solidFill>
                  <a:schemeClr val="dk1"/>
                </a:solidFill>
              </a:rPr>
              <a:t>Criar uma indústria inclusiva e com mão de obra diversificada.</a:t>
            </a:r>
            <a:endParaRPr sz="2100">
              <a:solidFill>
                <a:schemeClr val="dk1"/>
              </a:solidFill>
            </a:endParaRPr>
          </a:p>
          <a:p>
            <a:pPr indent="0" lvl="0" marL="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rgbClr val="FF0000"/>
              </a:buClr>
              <a:buSzPts val="2100"/>
              <a:buAutoNum type="arabicPeriod"/>
            </a:pPr>
            <a:r>
              <a:rPr lang="pt-BR" sz="2100">
                <a:solidFill>
                  <a:schemeClr val="dk1"/>
                </a:solidFill>
              </a:rPr>
              <a:t>Investir em treinamento do pessoal.</a:t>
            </a:r>
            <a:endParaRPr sz="2100">
              <a:solidFill>
                <a:schemeClr val="dk1"/>
              </a:solidFill>
            </a:endParaRPr>
          </a:p>
          <a:p>
            <a:pPr indent="0" lvl="0" marL="457200" rtl="0" algn="l">
              <a:lnSpc>
                <a:spcPct val="115000"/>
              </a:lnSpc>
              <a:spcBef>
                <a:spcPts val="1200"/>
              </a:spcBef>
              <a:spcAft>
                <a:spcPts val="0"/>
              </a:spcAft>
              <a:buNone/>
            </a:pPr>
            <a:r>
              <a:t/>
            </a:r>
            <a:endParaRPr sz="2100">
              <a:solidFill>
                <a:schemeClr val="dk1"/>
              </a:solidFill>
            </a:endParaRPr>
          </a:p>
          <a:p>
            <a:pPr indent="-361950" lvl="0" marL="457200" rtl="0" algn="l">
              <a:lnSpc>
                <a:spcPct val="115000"/>
              </a:lnSpc>
              <a:spcBef>
                <a:spcPts val="1200"/>
              </a:spcBef>
              <a:spcAft>
                <a:spcPts val="0"/>
              </a:spcAft>
              <a:buClr>
                <a:srgbClr val="FF0000"/>
              </a:buClr>
              <a:buSzPts val="2100"/>
              <a:buAutoNum type="arabicPeriod"/>
            </a:pPr>
            <a:r>
              <a:rPr lang="pt-BR" sz="2100">
                <a:solidFill>
                  <a:schemeClr val="dk1"/>
                </a:solidFill>
              </a:rPr>
              <a:t>Buscar a implementação de inovações tecnológicas e atividades mais industrializadas.</a:t>
            </a:r>
            <a:endParaRPr sz="2100">
              <a:solidFill>
                <a:schemeClr val="dk1"/>
              </a:solidFill>
            </a:endParaRPr>
          </a:p>
          <a:p>
            <a:pPr indent="0" lvl="0" marL="0" rtl="0" algn="l">
              <a:lnSpc>
                <a:spcPct val="115000"/>
              </a:lnSpc>
              <a:spcBef>
                <a:spcPts val="1200"/>
              </a:spcBef>
              <a:spcAft>
                <a:spcPts val="0"/>
              </a:spcAft>
              <a:buNone/>
            </a:pPr>
            <a:r>
              <a:t/>
            </a:r>
            <a:endParaRPr sz="2100">
              <a:solidFill>
                <a:schemeClr val="dk1"/>
              </a:solidFill>
            </a:endParaRPr>
          </a:p>
          <a:p>
            <a:pPr indent="0" lvl="0" marL="0" rtl="0" algn="l">
              <a:spcBef>
                <a:spcPts val="1200"/>
              </a:spcBef>
              <a:spcAft>
                <a:spcPts val="0"/>
              </a:spcAft>
              <a:buNone/>
            </a:pPr>
            <a:r>
              <a:t/>
            </a:r>
            <a:endParaRPr sz="3200">
              <a:solidFill>
                <a:srgbClr val="CC0000"/>
              </a:solidFill>
              <a:latin typeface="Calibri"/>
              <a:ea typeface="Calibri"/>
              <a:cs typeface="Calibri"/>
              <a:sym typeface="Calibri"/>
            </a:endParaRPr>
          </a:p>
        </p:txBody>
      </p:sp>
      <p:sp>
        <p:nvSpPr>
          <p:cNvPr id="203" name="Google Shape;203;p21"/>
          <p:cNvSpPr/>
          <p:nvPr/>
        </p:nvSpPr>
        <p:spPr>
          <a:xfrm>
            <a:off x="498250" y="1145400"/>
            <a:ext cx="637500" cy="501000"/>
          </a:xfrm>
          <a:prstGeom prst="flowChartConnector">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498250" y="2161950"/>
            <a:ext cx="637500" cy="501000"/>
          </a:xfrm>
          <a:prstGeom prst="flowChartConnector">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498250" y="3178500"/>
            <a:ext cx="637500" cy="501000"/>
          </a:xfrm>
          <a:prstGeom prst="flowChartConnector">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498250" y="4259150"/>
            <a:ext cx="637500" cy="501000"/>
          </a:xfrm>
          <a:prstGeom prst="flowChartConnector">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498250" y="5307750"/>
            <a:ext cx="637500" cy="501000"/>
          </a:xfrm>
          <a:prstGeom prst="flowChartConnector">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