
<file path=[Content_Types].xml><?xml version="1.0" encoding="utf-8"?>
<Types xmlns="http://schemas.openxmlformats.org/package/2006/content-types">
  <Override PartName="/_rels/.rels" ContentType="application/vnd.openxmlformats-package.relationships+xml"/>
  <Override PartName="/ppt/notesSlides/notesSlide19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_rels/notesSlide22.xml.rels" ContentType="application/vnd.openxmlformats-package.relationships+xml"/>
  <Override PartName="/ppt/notesSlides/_rels/notesSlide19.xml.rels" ContentType="application/vnd.openxmlformats-package.relationships+xml"/>
  <Override PartName="/ppt/notesSlides/_rels/notesSlide18.xml.rels" ContentType="application/vnd.openxmlformats-package.relationships+xml"/>
  <Override PartName="/ppt/notesSlides/_rels/notesSlide17.xml.rels" ContentType="application/vnd.openxmlformats-package.relationships+xml"/>
  <Override PartName="/ppt/notesSlides/_rels/notesSlide16.xml.rels" ContentType="application/vnd.openxmlformats-package.relationships+xml"/>
  <Override PartName="/ppt/notesSlides/_rels/notesSlide15.xml.rels" ContentType="application/vnd.openxmlformats-package.relationships+xml"/>
  <Override PartName="/ppt/notesSlides/_rels/notesSlide14.xml.rels" ContentType="application/vnd.openxmlformats-package.relationships+xml"/>
  <Override PartName="/ppt/notesSlides/_rels/notesSlide13.xml.rels" ContentType="application/vnd.openxmlformats-package.relationships+xml"/>
  <Override PartName="/ppt/notesSlides/_rels/notesSlide12.xml.rels" ContentType="application/vnd.openxmlformats-package.relationships+xml"/>
  <Override PartName="/ppt/notesSlides/_rels/notesSlide11.xml.rels" ContentType="application/vnd.openxmlformats-package.relationships+xml"/>
  <Override PartName="/ppt/notesSlides/_rels/notesSlide10.xml.rels" ContentType="application/vnd.openxmlformats-package.relationships+xml"/>
  <Override PartName="/ppt/notesSlides/notesSlide11.xml" ContentType="application/vnd.openxmlformats-officedocument.presentationml.notesSlide+xml"/>
  <Override PartName="/ppt/notesSlides/notesSlide10.xml" ContentType="application/vnd.openxmlformats-officedocument.presentationml.notesSlide+xml"/>
  <Override PartName="/ppt/_rels/presentation.xml.rels" ContentType="application/vnd.openxmlformats-package.relationships+xml"/>
  <Override PartName="/ppt/media/image7.png" ContentType="image/png"/>
  <Override PartName="/ppt/media/image6.png" ContentType="image/png"/>
  <Override PartName="/ppt/media/image5.png" ContentType="image/png"/>
  <Override PartName="/ppt/media/image4.png" ContentType="image/png"/>
  <Override PartName="/ppt/media/image3.png" ContentType="image/png"/>
  <Override PartName="/ppt/media/image2.png" ContentType="image/png"/>
  <Override PartName="/ppt/media/image1.png" ContentType="image/png"/>
  <Override PartName="/ppt/slides/_rels/slide28.xml.rels" ContentType="application/vnd.openxmlformats-package.relationships+xml"/>
  <Override PartName="/ppt/slides/_rels/slide24.xml.rels" ContentType="application/vnd.openxmlformats-package.relationships+xml"/>
  <Override PartName="/ppt/slides/_rels/slide23.xml.rels" ContentType="application/vnd.openxmlformats-package.relationships+xml"/>
  <Override PartName="/ppt/slides/_rels/slide22.xml.rels" ContentType="application/vnd.openxmlformats-package.relationships+xml"/>
  <Override PartName="/ppt/slides/_rels/slide19.xml.rels" ContentType="application/vnd.openxmlformats-package.relationships+xml"/>
  <Override PartName="/ppt/slides/_rels/slide18.xml.rels" ContentType="application/vnd.openxmlformats-package.relationships+xml"/>
  <Override PartName="/ppt/slides/_rels/slide17.xml.rels" ContentType="application/vnd.openxmlformats-package.relationships+xml"/>
  <Override PartName="/ppt/slides/_rels/slide16.xml.rels" ContentType="application/vnd.openxmlformats-package.relationships+xml"/>
  <Override PartName="/ppt/slides/_rels/slide15.xml.rels" ContentType="application/vnd.openxmlformats-package.relationships+xml"/>
  <Override PartName="/ppt/slides/_rels/slide14.xml.rels" ContentType="application/vnd.openxmlformats-package.relationships+xml"/>
  <Override PartName="/ppt/slides/_rels/slide13.xml.rels" ContentType="application/vnd.openxmlformats-package.relationships+xml"/>
  <Override PartName="/ppt/slides/_rels/slide12.xml.rels" ContentType="application/vnd.openxmlformats-package.relationships+xml"/>
  <Override PartName="/ppt/slides/_rels/slide26.xml.rels" ContentType="application/vnd.openxmlformats-package.relationships+xml"/>
  <Override PartName="/ppt/slides/_rels/slide11.xml.rels" ContentType="application/vnd.openxmlformats-package.relationships+xml"/>
  <Override PartName="/ppt/slides/_rels/slide25.xml.rels" ContentType="application/vnd.openxmlformats-package.relationships+xml"/>
  <Override PartName="/ppt/slides/_rels/slide10.xml.rels" ContentType="application/vnd.openxmlformats-package.relationships+xml"/>
  <Override PartName="/ppt/slides/_rels/slide1.xml.rels" ContentType="application/vnd.openxmlformats-package.relationships+xml"/>
  <Override PartName="/ppt/slides/_rels/slide27.xml.rels" ContentType="application/vnd.openxmlformats-package.relationships+xml"/>
  <Override PartName="/ppt/slides/_rels/slide9.xml.rels" ContentType="application/vnd.openxmlformats-package.relationships+xml"/>
  <Override PartName="/ppt/slides/_rels/slide8.xml.rels" ContentType="application/vnd.openxmlformats-package.relationships+xml"/>
  <Override PartName="/ppt/slides/_rels/slide7.xml.rels" ContentType="application/vnd.openxmlformats-package.relationships+xml"/>
  <Override PartName="/ppt/slides/_rels/slide6.xml.rels" ContentType="application/vnd.openxmlformats-package.relationships+xml"/>
  <Override PartName="/ppt/slides/_rels/slide5.xml.rels" ContentType="application/vnd.openxmlformats-package.relationships+xml"/>
  <Override PartName="/ppt/slides/_rels/slide4.xml.rels" ContentType="application/vnd.openxmlformats-package.relationships+xml"/>
  <Override PartName="/ppt/slides/_rels/slide21.xml.rels" ContentType="application/vnd.openxmlformats-package.relationships+xml"/>
  <Override PartName="/ppt/slides/_rels/slide3.xml.rels" ContentType="application/vnd.openxmlformats-package.relationships+xml"/>
  <Override PartName="/ppt/slides/_rels/slide20.xml.rels" ContentType="application/vnd.openxmlformats-package.relationships+xml"/>
  <Override PartName="/ppt/slides/_rels/slide2.xml.rels" ContentType="application/vnd.openxmlformats-package.relationships+xml"/>
  <Override PartName="/ppt/slides/slide28.xml" ContentType="application/vnd.openxmlformats-officedocument.presentationml.slide+xml"/>
  <Override PartName="/ppt/slides/slide27.xml" ContentType="application/vnd.openxmlformats-officedocument.presentationml.slide+xml"/>
  <Override PartName="/ppt/slides/slide26.xml" ContentType="application/vnd.openxmlformats-officedocument.presentationml.slide+xml"/>
  <Override PartName="/ppt/slides/slide25.xml" ContentType="application/vnd.openxmlformats-officedocument.presentationml.slide+xml"/>
  <Override PartName="/ppt/slides/slide24.xml" ContentType="application/vnd.openxmlformats-officedocument.presentationml.slide+xml"/>
  <Override PartName="/ppt/slides/slide23.xml" ContentType="application/vnd.openxmlformats-officedocument.presentationml.slide+xml"/>
  <Override PartName="/ppt/slides/slide22.xml" ContentType="application/vnd.openxmlformats-officedocument.presentationml.slide+xml"/>
  <Override PartName="/ppt/slides/slide21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9.xml" ContentType="application/vnd.openxmlformats-officedocument.presentationml.slide+xml"/>
  <Override PartName="/ppt/slides/slide18.xml" ContentType="application/vnd.openxmlformats-officedocument.presentationml.slide+xml"/>
  <Override PartName="/ppt/slides/slide8.xml" ContentType="application/vnd.openxmlformats-officedocument.presentationml.slide+xml"/>
  <Override PartName="/ppt/slides/slide17.xml" ContentType="application/vnd.openxmlformats-officedocument.presentationml.slide+xml"/>
  <Override PartName="/ppt/slides/slide7.xml" ContentType="application/vnd.openxmlformats-officedocument.presentationml.slide+xml"/>
  <Override PartName="/ppt/slides/slide16.xml" ContentType="application/vnd.openxmlformats-officedocument.presentationml.slide+xml"/>
  <Override PartName="/ppt/slides/slide6.xml" ContentType="application/vnd.openxmlformats-officedocument.presentationml.slide+xml"/>
  <Override PartName="/ppt/slides/slide15.xml" ContentType="application/vnd.openxmlformats-officedocument.presentationml.slide+xml"/>
  <Override PartName="/ppt/slides/slide5.xml" ContentType="application/vnd.openxmlformats-officedocument.presentationml.slide+xml"/>
  <Override PartName="/ppt/slides/slide14.xml" ContentType="application/vnd.openxmlformats-officedocument.presentationml.slide+xml"/>
  <Override PartName="/ppt/slides/slide4.xml" ContentType="application/vnd.openxmlformats-officedocument.presentationml.slide+xml"/>
  <Override PartName="/ppt/slides/slide13.xml" ContentType="application/vnd.openxmlformats-officedocument.presentationml.slide+xml"/>
  <Override PartName="/ppt/slides/slide3.xml" ContentType="application/vnd.openxmlformats-officedocument.presentationml.slide+xml"/>
  <Override PartName="/ppt/slides/slide12.xml" ContentType="application/vnd.openxmlformats-officedocument.presentationml.slide+xml"/>
  <Override PartName="/ppt/slides/slide2.xml" ContentType="application/vnd.openxmlformats-officedocument.presentationml.slide+xml"/>
  <Override PartName="/ppt/slides/slide11.xml" ContentType="application/vnd.openxmlformats-officedocument.presentationml.slide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Layouts/slideLayout15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_rels/slideLayout20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24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11.xml.rels" ContentType="application/vnd.openxmlformats-package.relationships+xml"/>
  <Override PartName="/ppt/slideLayouts/slideLayout2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.xml" ContentType="application/vnd.openxmlformats-officedocument.presentationml.slideLayout+xml"/>
  <Override PartName="/ppt/theme/theme3.xml" ContentType="application/vnd.openxmlformats-officedocument.theme+xml"/>
  <Override PartName="/ppt/theme/theme2.xml" ContentType="application/vnd.openxmlformats-officedocument.theme+xml"/>
  <Override PartName="/ppt/theme/theme1.xml" ContentType="application/vnd.openxmlformats-officedocument.theme+xml"/>
  <Override PartName="/ppt/slideMasters/_rels/slideMaster2.xml.rels" ContentType="application/vnd.openxmlformats-package.relationships+xml"/>
  <Override PartName="/ppt/slideMasters/_rels/slideMaster1.xml.rels" ContentType="application/vnd.openxmlformats-package.relationships+xml"/>
  <Override PartName="/ppt/slideMasters/slideMaster2.xml" ContentType="application/vnd.openxmlformats-officedocument.presentationml.slideMaster+xml"/>
  <Override PartName="/ppt/slideMasters/slideMaster1.xml" ContentType="application/vnd.openxmlformats-officedocument.presentationml.slideMaster+xml"/>
  <Override PartName="/ppt/notesMasters/_rels/notesMaster1.xml.rels" ContentType="application/vnd.openxmlformats-package.relationships+xml"/>
  <Override PartName="/ppt/notesMasters/notesMaster1.xml" ContentType="application/vnd.openxmlformats-officedocument.presentationml.notesMaster+xml"/>
  <Override PartName="/ppt/presentation.xml" ContentType="application/vnd.openxmlformats-officedocument.presentationml.presentation.main+xml"/>
</Types>
</file>

<file path=_rels/.rels><?xml version="1.0" encoding="UTF-8"?>
<Relationships xmlns="http://schemas.openxmlformats.org/package/2006/relationships"><Relationship Id="rId1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>
  <p:sldMasterIdLst>
    <p:sldMasterId id="2147483648" r:id="rId2"/>
    <p:sldMasterId id="2147483661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3" r:id="rId22"/>
    <p:sldId id="274" r:id="rId23"/>
    <p:sldId id="275" r:id="rId24"/>
    <p:sldId id="276" r:id="rId25"/>
    <p:sldId id="277" r:id="rId26"/>
    <p:sldId id="278" r:id="rId27"/>
    <p:sldId id="279" r:id="rId28"/>
    <p:sldId id="280" r:id="rId29"/>
    <p:sldId id="281" r:id="rId30"/>
    <p:sldId id="282" r:id="rId31"/>
    <p:sldId id="283" r:id="rId32"/>
  </p:sldIdLst>
  <p:sldSz cx="9144000" cy="6858000"/>
  <p:notesSz cx="6858000" cy="9144000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Relationship Id="rId9" Type="http://schemas.openxmlformats.org/officeDocument/2006/relationships/slide" Target="slides/slide5.xml"/><Relationship Id="rId10" Type="http://schemas.openxmlformats.org/officeDocument/2006/relationships/slide" Target="slides/slide6.xml"/><Relationship Id="rId11" Type="http://schemas.openxmlformats.org/officeDocument/2006/relationships/slide" Target="slides/slide7.xml"/><Relationship Id="rId12" Type="http://schemas.openxmlformats.org/officeDocument/2006/relationships/slide" Target="slides/slide8.xml"/><Relationship Id="rId13" Type="http://schemas.openxmlformats.org/officeDocument/2006/relationships/slide" Target="slides/slide9.xml"/><Relationship Id="rId14" Type="http://schemas.openxmlformats.org/officeDocument/2006/relationships/slide" Target="slides/slide10.xml"/><Relationship Id="rId15" Type="http://schemas.openxmlformats.org/officeDocument/2006/relationships/slide" Target="slides/slide11.xml"/><Relationship Id="rId16" Type="http://schemas.openxmlformats.org/officeDocument/2006/relationships/slide" Target="slides/slide12.xml"/><Relationship Id="rId17" Type="http://schemas.openxmlformats.org/officeDocument/2006/relationships/slide" Target="slides/slide13.xml"/><Relationship Id="rId18" Type="http://schemas.openxmlformats.org/officeDocument/2006/relationships/slide" Target="slides/slide14.xml"/><Relationship Id="rId19" Type="http://schemas.openxmlformats.org/officeDocument/2006/relationships/slide" Target="slides/slide15.xml"/><Relationship Id="rId20" Type="http://schemas.openxmlformats.org/officeDocument/2006/relationships/slide" Target="slides/slide16.xml"/><Relationship Id="rId21" Type="http://schemas.openxmlformats.org/officeDocument/2006/relationships/slide" Target="slides/slide17.xml"/><Relationship Id="rId22" Type="http://schemas.openxmlformats.org/officeDocument/2006/relationships/slide" Target="slides/slide18.xml"/><Relationship Id="rId23" Type="http://schemas.openxmlformats.org/officeDocument/2006/relationships/slide" Target="slides/slide19.xml"/><Relationship Id="rId24" Type="http://schemas.openxmlformats.org/officeDocument/2006/relationships/slide" Target="slides/slide20.xml"/><Relationship Id="rId25" Type="http://schemas.openxmlformats.org/officeDocument/2006/relationships/slide" Target="slides/slide21.xml"/><Relationship Id="rId26" Type="http://schemas.openxmlformats.org/officeDocument/2006/relationships/slide" Target="slides/slide22.xml"/><Relationship Id="rId27" Type="http://schemas.openxmlformats.org/officeDocument/2006/relationships/slide" Target="slides/slide23.xml"/><Relationship Id="rId28" Type="http://schemas.openxmlformats.org/officeDocument/2006/relationships/slide" Target="slides/slide24.xml"/><Relationship Id="rId29" Type="http://schemas.openxmlformats.org/officeDocument/2006/relationships/slide" Target="slides/slide25.xml"/><Relationship Id="rId30" Type="http://schemas.openxmlformats.org/officeDocument/2006/relationships/slide" Target="slides/slide26.xml"/><Relationship Id="rId31" Type="http://schemas.openxmlformats.org/officeDocument/2006/relationships/slide" Target="slides/slide27.xml"/><Relationship Id="rId32" Type="http://schemas.openxmlformats.org/officeDocument/2006/relationships/slide" Target="slides/slide28.xml"/>
</Relationships>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3.xml"/>
</Relationships>
</file>

<file path=ppt/notesMasters/notesMaster1.xml><?xml version="1.0" encoding="utf-8"?>
<p:notesMaster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PlaceHolder 1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</p:spPr>
        <p:txBody>
          <a:bodyPr bIns="0" lIns="0" rIns="0" tIns="0" wrap="none"/>
          <a:p>
            <a:r>
              <a:rPr lang="pt-BR"/>
              <a:t>Clique para editar o formato de notas</a:t>
            </a:r>
            <a:endParaRPr/>
          </a:p>
        </p:txBody>
      </p:sp>
      <p:sp>
        <p:nvSpPr>
          <p:cNvPr id="73" name="PlaceHolder 2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</p:spPr>
        <p:txBody>
          <a:bodyPr bIns="0" lIns="0" rIns="0" tIns="0" wrap="none"/>
          <a:p>
            <a:r>
              <a:rPr lang="pt-BR"/>
              <a:t>&lt;cabeçalho&gt;</a:t>
            </a:r>
            <a:endParaRPr/>
          </a:p>
        </p:txBody>
      </p:sp>
      <p:sp>
        <p:nvSpPr>
          <p:cNvPr id="74" name="PlaceHolder 3"/>
          <p:cNvSpPr>
            <a:spLocks noGrp="1"/>
          </p:cNvSpPr>
          <p:nvPr>
            <p:ph type="dt"/>
          </p:nvPr>
        </p:nvSpPr>
        <p:spPr>
          <a:xfrm>
            <a:off x="4278960" y="0"/>
            <a:ext cx="3280680" cy="534240"/>
          </a:xfrm>
          <a:prstGeom prst="rect">
            <a:avLst/>
          </a:prstGeom>
        </p:spPr>
        <p:txBody>
          <a:bodyPr bIns="0" lIns="0" rIns="0" tIns="0" wrap="none"/>
          <a:p>
            <a:pPr algn="r"/>
            <a:r>
              <a:rPr lang="pt-BR"/>
              <a:t>&lt;data/hora&gt;</a:t>
            </a:r>
            <a:endParaRPr/>
          </a:p>
        </p:txBody>
      </p:sp>
      <p:sp>
        <p:nvSpPr>
          <p:cNvPr id="75" name="PlaceHolder 4"/>
          <p:cNvSpPr>
            <a:spLocks noGrp="1"/>
          </p:cNvSpPr>
          <p:nvPr>
            <p:ph type="ftr"/>
          </p:nvPr>
        </p:nvSpPr>
        <p:spPr>
          <a:xfrm>
            <a:off x="0" y="10157400"/>
            <a:ext cx="3280680" cy="534240"/>
          </a:xfrm>
          <a:prstGeom prst="rect">
            <a:avLst/>
          </a:prstGeom>
        </p:spPr>
        <p:txBody>
          <a:bodyPr anchor="b" bIns="0" lIns="0" rIns="0" tIns="0" wrap="none"/>
          <a:p>
            <a:r>
              <a:rPr lang="pt-BR"/>
              <a:t>&lt;rodapé&gt;</a:t>
            </a:r>
            <a:endParaRPr/>
          </a:p>
        </p:txBody>
      </p:sp>
      <p:sp>
        <p:nvSpPr>
          <p:cNvPr id="76" name="PlaceHolder 5"/>
          <p:cNvSpPr>
            <a:spLocks noGrp="1"/>
          </p:cNvSpPr>
          <p:nvPr>
            <p:ph type="sldNum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</p:spPr>
        <p:txBody>
          <a:bodyPr anchor="b" bIns="0" lIns="0" rIns="0" tIns="0" wrap="none"/>
          <a:p>
            <a:pPr algn="r"/>
            <a:fld id="{0587BBE4-A4A5-4093-AB59-BAB962D2F12F}" type="slidenum">
              <a:rPr lang="pt-BR"/>
              <a:t>&lt;número&gt;</a:t>
            </a:fld>
            <a:endParaRPr/>
          </a:p>
        </p:txBody>
      </p:sp>
    </p:spTree>
  </p:cSld>
  <p:clrMap accent1="accent1" accent2="accent2" accent3="accent3" accent4="accent4" accent5="accent5" accent6="accent6" bg1="lt1" bg2="lt2" folHlink="folHlink" hlink="hlink" tx1="dk1" tx2="dk2"/>
</p:notesMaster>
</file>

<file path=ppt/notesSlides/_rels/notesSlide10.xml.rels><?xml version="1.0" encoding="UTF-8"?>
<Relationships xmlns="http://schemas.openxmlformats.org/package/2006/relationships"><Relationship Id="rId1" Type="http://schemas.openxmlformats.org/officeDocument/2006/relationships/slide" Target="../slides/slide10.xml"/><Relationship Id="rId2" Type="http://schemas.openxmlformats.org/officeDocument/2006/relationships/notesMaster" Target="../notesMasters/notesMaster1.xml"/>
</Relationships>
</file>

<file path=ppt/notesSlides/_rels/notesSlide11.xml.rels><?xml version="1.0" encoding="UTF-8"?>
<Relationships xmlns="http://schemas.openxmlformats.org/package/2006/relationships"><Relationship Id="rId1" Type="http://schemas.openxmlformats.org/officeDocument/2006/relationships/slide" Target="../slides/slide11.xml"/><Relationship Id="rId2" Type="http://schemas.openxmlformats.org/officeDocument/2006/relationships/notesMaster" Target="../notesMasters/notesMaster1.xml"/>
</Relationships>
</file>

<file path=ppt/notesSlides/_rels/notesSlide12.xml.rels><?xml version="1.0" encoding="UTF-8"?>
<Relationships xmlns="http://schemas.openxmlformats.org/package/2006/relationships"><Relationship Id="rId1" Type="http://schemas.openxmlformats.org/officeDocument/2006/relationships/slide" Target="../slides/slide12.xml"/><Relationship Id="rId2" Type="http://schemas.openxmlformats.org/officeDocument/2006/relationships/notesMaster" Target="../notesMasters/notesMaster1.xml"/>
</Relationships>
</file>

<file path=ppt/notesSlides/_rels/notesSlide13.xml.rels><?xml version="1.0" encoding="UTF-8"?>
<Relationships xmlns="http://schemas.openxmlformats.org/package/2006/relationships"><Relationship Id="rId1" Type="http://schemas.openxmlformats.org/officeDocument/2006/relationships/slide" Target="../slides/slide13.xml"/><Relationship Id="rId2" Type="http://schemas.openxmlformats.org/officeDocument/2006/relationships/notesMaster" Target="../notesMasters/notesMaster1.xml"/>
</Relationships>
</file>

<file path=ppt/notesSlides/_rels/notesSlide14.xml.rels><?xml version="1.0" encoding="UTF-8"?>
<Relationships xmlns="http://schemas.openxmlformats.org/package/2006/relationships"><Relationship Id="rId1" Type="http://schemas.openxmlformats.org/officeDocument/2006/relationships/slide" Target="../slides/slide14.xml"/><Relationship Id="rId2" Type="http://schemas.openxmlformats.org/officeDocument/2006/relationships/notesMaster" Target="../notesMasters/notesMaster1.xml"/>
</Relationships>
</file>

<file path=ppt/notesSlides/_rels/notesSlide15.xml.rels><?xml version="1.0" encoding="UTF-8"?>
<Relationships xmlns="http://schemas.openxmlformats.org/package/2006/relationships"><Relationship Id="rId1" Type="http://schemas.openxmlformats.org/officeDocument/2006/relationships/slide" Target="../slides/slide15.xml"/><Relationship Id="rId2" Type="http://schemas.openxmlformats.org/officeDocument/2006/relationships/notesMaster" Target="../notesMasters/notesMaster1.xml"/>
</Relationships>
</file>

<file path=ppt/notesSlides/_rels/notesSlide16.xml.rels><?xml version="1.0" encoding="UTF-8"?>
<Relationships xmlns="http://schemas.openxmlformats.org/package/2006/relationships"><Relationship Id="rId1" Type="http://schemas.openxmlformats.org/officeDocument/2006/relationships/slide" Target="../slides/slide16.xml"/><Relationship Id="rId2" Type="http://schemas.openxmlformats.org/officeDocument/2006/relationships/notesMaster" Target="../notesMasters/notesMaster1.xml"/>
</Relationships>
</file>

<file path=ppt/notesSlides/_rels/notesSlide17.xml.rels><?xml version="1.0" encoding="UTF-8"?>
<Relationships xmlns="http://schemas.openxmlformats.org/package/2006/relationships"><Relationship Id="rId1" Type="http://schemas.openxmlformats.org/officeDocument/2006/relationships/slide" Target="../slides/slide17.xml"/><Relationship Id="rId2" Type="http://schemas.openxmlformats.org/officeDocument/2006/relationships/notesMaster" Target="../notesMasters/notesMaster1.xml"/>
</Relationships>
</file>

<file path=ppt/notesSlides/_rels/notesSlide18.xml.rels><?xml version="1.0" encoding="UTF-8"?>
<Relationships xmlns="http://schemas.openxmlformats.org/package/2006/relationships"><Relationship Id="rId1" Type="http://schemas.openxmlformats.org/officeDocument/2006/relationships/slide" Target="../slides/slide18.xml"/><Relationship Id="rId2" Type="http://schemas.openxmlformats.org/officeDocument/2006/relationships/notesMaster" Target="../notesMasters/notesMaster1.xml"/>
</Relationships>
</file>

<file path=ppt/notesSlides/_rels/notesSlide19.xml.rels><?xml version="1.0" encoding="UTF-8"?>
<Relationships xmlns="http://schemas.openxmlformats.org/package/2006/relationships"><Relationship Id="rId1" Type="http://schemas.openxmlformats.org/officeDocument/2006/relationships/slide" Target="../slides/slide19.xml"/><Relationship Id="rId2" Type="http://schemas.openxmlformats.org/officeDocument/2006/relationships/notesMaster" Target="../notesMasters/notesMaster1.xml"/>
</Relationships>
</file>

<file path=ppt/notesSlides/_rels/notesSlide22.xml.rels><?xml version="1.0" encoding="UTF-8"?>
<Relationships xmlns="http://schemas.openxmlformats.org/package/2006/relationships"><Relationship Id="rId1" Type="http://schemas.openxmlformats.org/officeDocument/2006/relationships/slide" Target="../slides/slide22.xml"/><Relationship Id="rId2" Type="http://schemas.openxmlformats.org/officeDocument/2006/relationships/notesMaster" Target="../notesMasters/notesMaster1.xml"/>
</Relationships>
</file>

<file path=ppt/notesSlides/notesSlide10.xml><?xml version="1.0" encoding="utf-8"?>
<p:notes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PlaceHolder 1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</p:spPr>
        <p:txBody>
          <a:bodyPr bIns="91440" tIns="91440"/>
          <a:p>
            <a:pPr>
              <a:lnSpc>
                <a:spcPct val="100000"/>
              </a:lnSpc>
            </a:pPr>
            <a:r>
              <a:rPr lang="pt-BR" sz="1600"/>
              <a:t>Citar impacto da implementação.</a:t>
            </a:r>
            <a:endParaRPr/>
          </a:p>
          <a:p>
            <a:pPr>
              <a:lnSpc>
                <a:spcPct val="100000"/>
              </a:lnSpc>
            </a:pPr>
            <a:r>
              <a:rPr lang="pt-BR" sz="1600"/>
              <a:t>Projeto de arquitetura – Importância das decisões de projeto de arquitetura na proteção de sistemas.</a:t>
            </a:r>
            <a:endParaRPr/>
          </a:p>
          <a:p>
            <a:pPr>
              <a:lnSpc>
                <a:spcPct val="100000"/>
              </a:lnSpc>
            </a:pPr>
            <a:r>
              <a:rPr lang="pt-BR" sz="1600"/>
              <a:t>Boas práticas – Foram exploradas pelo autor como diretrizes de projeto.</a:t>
            </a:r>
            <a:endParaRPr/>
          </a:p>
          <a:p>
            <a:pPr>
              <a:lnSpc>
                <a:spcPct val="100000"/>
              </a:lnSpc>
            </a:pPr>
            <a:r>
              <a:rPr lang="pt-BR" sz="1600"/>
              <a:t>Projeto para implantação – Ações para evitar a introdução de vulnerabilidades quando o sistema for implantado.</a:t>
            </a:r>
            <a:endParaRPr/>
          </a:p>
        </p:txBody>
      </p:sp>
    </p:spTree>
  </p:cSld>
</p:notes>
</file>

<file path=ppt/notesSlides/notesSlide11.xml><?xml version="1.0" encoding="utf-8"?>
<p:notes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PlaceHolder 1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</p:spPr>
        <p:txBody>
          <a:bodyPr bIns="91440" tIns="91440"/>
          <a:p>
            <a:pPr>
              <a:lnSpc>
                <a:spcPct val="100000"/>
              </a:lnSpc>
            </a:pPr>
            <a:r>
              <a:rPr lang="pt-BR" sz="1100"/>
              <a:t>Se uma arquitetura inadequada é usada, pode ser muito difícil manter a confidencialidade e a integridade das informações do sistema ou garantir um nível desejado de disponibilidade de sistema.</a:t>
            </a:r>
            <a:endParaRPr/>
          </a:p>
          <a:p>
            <a:pPr>
              <a:lnSpc>
                <a:spcPct val="100000"/>
              </a:lnSpc>
            </a:pPr>
            <a:r>
              <a:rPr lang="pt-BR" sz="1100"/>
              <a:t>Proteção – Organização do sistema para que os ativos críticos sejam protegidos.</a:t>
            </a:r>
            <a:endParaRPr/>
          </a:p>
          <a:p>
            <a:pPr>
              <a:lnSpc>
                <a:spcPct val="100000"/>
              </a:lnSpc>
            </a:pPr>
            <a:r>
              <a:rPr lang="pt-BR" sz="1100"/>
              <a:t>Distribuição – Como os ativos do sistema devem ser distribuídos para que ataques bem sucedidos sejam minimizados.</a:t>
            </a:r>
            <a:endParaRPr/>
          </a:p>
        </p:txBody>
      </p:sp>
    </p:spTree>
  </p:cSld>
</p:notes>
</file>

<file path=ppt/notesSlides/notesSlide12.xml><?xml version="1.0" encoding="utf-8"?>
<p:notes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PlaceHolder 1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</p:spPr>
        <p:txBody>
          <a:bodyPr bIns="91440" tIns="91440"/>
          <a:p>
            <a:pPr>
              <a:lnSpc>
                <a:spcPct val="100000"/>
              </a:lnSpc>
            </a:pPr>
            <a:r>
              <a:rPr lang="pt-BR" sz="1100"/>
              <a:t>Sistema de registro de pacientes</a:t>
            </a:r>
            <a:endParaRPr/>
          </a:p>
          <a:p>
            <a:pPr>
              <a:lnSpc>
                <a:spcPct val="100000"/>
              </a:lnSpc>
            </a:pPr>
            <a:r>
              <a:rPr lang="pt-BR" sz="1100"/>
              <a:t>Neste exemplo o sistema foi dividido em três camadas de proteção, ou seja, para que um invasor consiga chegar ao ativo, que nesse caso é o registro do paciente, ele deve conseguir penetrar todas elas.</a:t>
            </a:r>
            <a:endParaRPr/>
          </a:p>
          <a:p>
            <a:pPr>
              <a:lnSpc>
                <a:spcPct val="100000"/>
              </a:lnSpc>
            </a:pPr>
            <a:r>
              <a:rPr lang="pt-BR" sz="1100"/>
              <a:t>Em nível de plataforma: Controla o acesso à plataforma em que o sistema é executado. Geralmente a plataforma prove um recurso para o gerenciamento de integridade dos arquivos do sistema. (Backup)</a:t>
            </a:r>
            <a:endParaRPr/>
          </a:p>
          <a:p>
            <a:pPr>
              <a:lnSpc>
                <a:spcPct val="100000"/>
              </a:lnSpc>
            </a:pPr>
            <a:r>
              <a:rPr lang="pt-BR" sz="1100"/>
              <a:t>Em nível de aplicação: Construído dentro da própria aplicação. Envolve um usuário acessando a aplicação, sendo autenticado e obtendo autorização para realizar operações.</a:t>
            </a:r>
            <a:endParaRPr/>
          </a:p>
          <a:p>
            <a:pPr>
              <a:lnSpc>
                <a:spcPct val="100000"/>
              </a:lnSpc>
            </a:pPr>
            <a:r>
              <a:rPr lang="pt-BR" sz="1100"/>
              <a:t>Em nível de registro: Verificar se um usuário está autorizado a realizar as operações solicitadas sobre um registro. Criptografia e controle de integridade também podem ser usados.</a:t>
            </a:r>
            <a:endParaRPr/>
          </a:p>
          <a:p>
            <a:pPr>
              <a:lnSpc>
                <a:spcPct val="100000"/>
              </a:lnSpc>
            </a:pPr>
            <a:r>
              <a:rPr lang="pt-BR" sz="1100"/>
              <a:t>Se a proteção de dados for um requisito essencial, uma arquitetura C-S deve ser usada, com mecanismos de proteção incorporados no servidor. No entanto, se a proteção for comprometida, as perdas associadas ao ataque podem ser altas, assim como os custos de recuperação. Vulnerável a ataques de negação de serviços.</a:t>
            </a:r>
            <a:endParaRPr/>
          </a:p>
        </p:txBody>
      </p:sp>
    </p:spTree>
  </p:cSld>
</p:notes>
</file>

<file path=ppt/notesSlides/notesSlide13.xml><?xml version="1.0" encoding="utf-8"?>
<p:notes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PlaceHolder 1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</p:spPr>
        <p:txBody>
          <a:bodyPr bIns="91440" tIns="91440"/>
          <a:p>
            <a:pPr>
              <a:lnSpc>
                <a:spcPct val="100000"/>
              </a:lnSpc>
            </a:pPr>
            <a:r>
              <a:rPr lang="pt-BR" sz="1100"/>
              <a:t>Os ativos do sistema podem ser distribuídos em varias plataformas diferentes, com mecanismos de proteção separados para cada um delas. Um ataque a um nó deixara apenas alguns ativos indisponíveis, fazendo com que  ativos não afetados continuem operacionais. Os dados também podem ser replicados em todos os nós do sistema, de modo que a recuperação de ataques seja simplificada.</a:t>
            </a:r>
            <a:endParaRPr/>
          </a:p>
          <a:p>
            <a:pPr>
              <a:lnSpc>
                <a:spcPct val="100000"/>
              </a:lnSpc>
            </a:pPr>
            <a:r>
              <a:rPr lang="pt-BR" sz="1100"/>
              <a:t>Atividade crítica de compra e venda de acões.</a:t>
            </a:r>
            <a:endParaRPr/>
          </a:p>
        </p:txBody>
      </p:sp>
    </p:spTree>
  </p:cSld>
</p:notes>
</file>

<file path=ppt/notesSlides/notesSlide14.xml><?xml version="1.0" encoding="utf-8"?>
<p:notes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PlaceHolder 1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</p:spPr>
        <p:txBody>
          <a:bodyPr bIns="91440" tIns="91440"/>
          <a:p>
            <a:pPr>
              <a:lnSpc>
                <a:spcPct val="100000"/>
              </a:lnSpc>
            </a:pPr>
            <a:r>
              <a:rPr lang="pt-BR" sz="1100"/>
              <a:t>Problema com processos ágeis.</a:t>
            </a:r>
            <a:endParaRPr/>
          </a:p>
          <a:p>
            <a:pPr>
              <a:lnSpc>
                <a:spcPct val="100000"/>
              </a:lnSpc>
            </a:pPr>
            <a:r>
              <a:rPr lang="pt-BR" sz="1100"/>
              <a:t>Dar exemplo de checklist.</a:t>
            </a:r>
            <a:endParaRPr/>
          </a:p>
        </p:txBody>
      </p:sp>
    </p:spTree>
  </p:cSld>
</p:notes>
</file>

<file path=ppt/notesSlides/notesSlide15.xml><?xml version="1.0" encoding="utf-8"?>
<p:notes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PlaceHolder 1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297680"/>
          </a:xfrm>
          <a:prstGeom prst="rect">
            <a:avLst/>
          </a:prstGeom>
        </p:spPr>
        <p:txBody>
          <a:bodyPr bIns="91440" tIns="91440"/>
          <a:p>
            <a:pPr>
              <a:lnSpc>
                <a:spcPct val="100000"/>
              </a:lnSpc>
            </a:pPr>
            <a:r>
              <a:rPr lang="pt-BR" sz="1100"/>
              <a:t>1: Política de proteção de um hospital.</a:t>
            </a:r>
            <a:endParaRPr/>
          </a:p>
          <a:p>
            <a:pPr>
              <a:lnSpc>
                <a:spcPct val="100000"/>
              </a:lnSpc>
            </a:pPr>
            <a:r>
              <a:rPr lang="pt-BR" sz="1100"/>
              <a:t>    </a:t>
            </a:r>
            <a:r>
              <a:rPr lang="pt-BR" sz="1100"/>
              <a:t>Uma organização sem uma política explícita de proteção.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r>
              <a:rPr lang="pt-BR" sz="1100"/>
              <a:t>2: Autenticação com senha e resposta secreta.</a:t>
            </a:r>
            <a:endParaRPr/>
          </a:p>
          <a:p>
            <a:pPr>
              <a:lnSpc>
                <a:spcPct val="100000"/>
              </a:lnSpc>
            </a:pPr>
            <a:r>
              <a:rPr lang="pt-BR" sz="1100"/>
              <a:t>    </a:t>
            </a:r>
            <a:r>
              <a:rPr lang="pt-BR" sz="1100"/>
              <a:t>Manter um log executável.</a:t>
            </a:r>
            <a:endParaRPr/>
          </a:p>
          <a:p>
            <a:pPr>
              <a:lnSpc>
                <a:spcPct val="100000"/>
              </a:lnSpc>
            </a:pPr>
            <a:r>
              <a:rPr lang="pt-BR" sz="1100"/>
              <a:t>	</a:t>
            </a:r>
            <a:endParaRPr/>
          </a:p>
        </p:txBody>
      </p:sp>
    </p:spTree>
  </p:cSld>
</p:notes>
</file>

<file path=ppt/notesSlides/notesSlide16.xml><?xml version="1.0" encoding="utf-8"?>
<p:notes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PlaceHolder 1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</p:spPr>
        <p:txBody>
          <a:bodyPr bIns="91440" tIns="91440"/>
          <a:p>
            <a:pPr>
              <a:lnSpc>
                <a:spcPct val="100000"/>
              </a:lnSpc>
            </a:pPr>
            <a:r>
              <a:rPr lang="pt-BR" sz="1100"/>
              <a:t>3: Em outras palavras uma falha no sistema não deve significar que um invasor terá acesso a dados aos quais ele não deveria ter acesso.</a:t>
            </a:r>
            <a:endParaRPr/>
          </a:p>
          <a:p>
            <a:pPr>
              <a:lnSpc>
                <a:spcPct val="100000"/>
              </a:lnSpc>
            </a:pPr>
            <a:r>
              <a:rPr lang="pt-BR" sz="1100"/>
              <a:t>    </a:t>
            </a:r>
            <a:r>
              <a:rPr lang="pt-BR" sz="1100"/>
              <a:t>Procedimento de contingência geralmente são menos protegidos que o sistema em si.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r>
              <a:rPr lang="pt-BR" sz="1100"/>
              <a:t>4: Forçar o usuário a alterar as senhas fortes em curtos espaços de tempo (Possibilidade de invasor interno)</a:t>
            </a:r>
            <a:endParaRPr/>
          </a:p>
          <a:p>
            <a:pPr>
              <a:lnSpc>
                <a:spcPct val="100000"/>
              </a:lnSpc>
            </a:pPr>
            <a:r>
              <a:rPr lang="pt-BR" sz="1100"/>
              <a:t>    </a:t>
            </a:r>
            <a:r>
              <a:rPr lang="pt-BR" sz="1100"/>
              <a:t>Isso pode fazer com que um sistema não seja aceito por seus usuários.</a:t>
            </a:r>
            <a:endParaRPr/>
          </a:p>
          <a:p>
            <a:pPr>
              <a:lnSpc>
                <a:spcPct val="100000"/>
              </a:lnSpc>
            </a:pPr>
            <a:endParaRPr/>
          </a:p>
        </p:txBody>
      </p:sp>
    </p:spTree>
  </p:cSld>
</p:notes>
</file>

<file path=ppt/notesSlides/notesSlide17.xml><?xml version="1.0" encoding="utf-8"?>
<p:notes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PlaceHolder 1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297680"/>
          </a:xfrm>
          <a:prstGeom prst="rect">
            <a:avLst/>
          </a:prstGeom>
        </p:spPr>
        <p:txBody>
          <a:bodyPr bIns="91440" tIns="91440"/>
          <a:p>
            <a:pPr>
              <a:lnSpc>
                <a:spcPct val="100000"/>
              </a:lnSpc>
            </a:pPr>
            <a:r>
              <a:rPr lang="pt-BR" sz="1100"/>
              <a:t>5: Intimida ataques internos.</a:t>
            </a:r>
            <a:endParaRPr/>
          </a:p>
          <a:p>
            <a:pPr>
              <a:lnSpc>
                <a:spcPct val="100000"/>
              </a:lnSpc>
            </a:pPr>
            <a:r>
              <a:rPr lang="pt-BR" sz="1100"/>
              <a:t>    </a:t>
            </a:r>
            <a:r>
              <a:rPr lang="pt-BR" sz="1100"/>
              <a:t>Este meio não é integralmente infalível, uma vez que um invasor pode invadir o servidor e alterar o log, portanto deve-se levar em conta as outras diretrizes.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r>
              <a:rPr lang="pt-BR" sz="1100"/>
              <a:t>6: Redundância – Versões de software ou dados.</a:t>
            </a:r>
            <a:endParaRPr/>
          </a:p>
          <a:p>
            <a:pPr>
              <a:lnSpc>
                <a:spcPct val="100000"/>
              </a:lnSpc>
            </a:pPr>
            <a:r>
              <a:rPr lang="pt-BR" sz="1100"/>
              <a:t>    </a:t>
            </a:r>
            <a:r>
              <a:rPr lang="pt-BR" sz="1100"/>
              <a:t>Diversidade – Aceitação de multiplas plataformas.</a:t>
            </a:r>
            <a:endParaRPr/>
          </a:p>
          <a:p>
            <a:pPr>
              <a:lnSpc>
                <a:spcPct val="100000"/>
              </a:lnSpc>
            </a:pPr>
            <a:r>
              <a:rPr lang="pt-BR" sz="1100"/>
              <a:t>    </a:t>
            </a:r>
            <a:r>
              <a:rPr lang="pt-BR" sz="1100"/>
              <a:t>Ex: Ataques baseados em vulnerabilidade de SO.</a:t>
            </a:r>
            <a:endParaRPr/>
          </a:p>
        </p:txBody>
      </p:sp>
    </p:spTree>
  </p:cSld>
</p:notes>
</file>

<file path=ppt/notesSlides/notesSlide18.xml><?xml version="1.0" encoding="utf-8"?>
<p:notes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PlaceHolder 1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297680"/>
          </a:xfrm>
          <a:prstGeom prst="rect">
            <a:avLst/>
          </a:prstGeom>
        </p:spPr>
        <p:txBody>
          <a:bodyPr bIns="91440" tIns="91440"/>
          <a:p>
            <a:pPr>
              <a:lnSpc>
                <a:spcPct val="100000"/>
              </a:lnSpc>
            </a:pPr>
            <a:r>
              <a:rPr b="1" lang="pt-BR" sz="1100">
                <a:solidFill>
                  <a:srgbClr val="000000"/>
                </a:solidFill>
                <a:latin typeface="+mn-lt"/>
                <a:ea typeface="+mn-ea"/>
              </a:rPr>
              <a:t>Tratamento em nível de aplicação: Prepared Statement (Java)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r>
              <a:rPr b="1" lang="pt-BR" sz="1100">
                <a:solidFill>
                  <a:srgbClr val="000000"/>
                </a:solidFill>
                <a:latin typeface="+mn-lt"/>
                <a:ea typeface="+mn-ea"/>
              </a:rPr>
              <a:t>Code Red - 2001</a:t>
            </a:r>
            <a:r>
              <a:rPr lang="pt-BR" sz="1100">
                <a:solidFill>
                  <a:srgbClr val="000000"/>
                </a:solidFill>
                <a:latin typeface="+mn-lt"/>
                <a:ea typeface="+mn-ea"/>
              </a:rPr>
              <a:t>
</a:t>
            </a:r>
            <a:r>
              <a:rPr lang="pt-BR" sz="1100">
                <a:solidFill>
                  <a:srgbClr val="000000"/>
                </a:solidFill>
                <a:latin typeface="+mn-lt"/>
                <a:ea typeface="+mn-ea"/>
              </a:rPr>
              <a:t>O Code Red era um worm que foi liberado em servidores de rede em 13 de julho. Era um bug particularmente perigoso por causa do seu alvo: servidores rodando Microsoft's Internet Information Server (IIS). O worm explorava uma vulnerabilidade no sistema operacional do IIS. Também conhecido como Bady, o Code Red foi criado para causar o máximo de danos. Na infecção, sites controlados por um servidor atacado exibiriam a mensagem "HELLO! Welcome to http://www.worm.com! Hacked By Chinese!". PCs controlados pelo vírus dirigiram ataques a determinados endereços IP, incluindo a Casa Branca. Em menos de uma semana, o vírus infectou quase 400 mil servidores pelo mundo. As estimativas dão conta de um milhão de computadores infectados, e danos de US$ 2,6 bilhões.</a:t>
            </a:r>
            <a:endParaRPr/>
          </a:p>
        </p:txBody>
      </p:sp>
    </p:spTree>
  </p:cSld>
</p:notes>
</file>

<file path=ppt/notesSlides/notesSlide19.xml><?xml version="1.0" encoding="utf-8"?>
<p:notes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PlaceHolder 1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</p:spPr>
        <p:txBody>
          <a:bodyPr bIns="91440" tIns="91440"/>
          <a:p>
            <a:pPr>
              <a:lnSpc>
                <a:spcPct val="100000"/>
              </a:lnSpc>
            </a:pPr>
            <a:r>
              <a:rPr lang="pt-BR" sz="1100"/>
              <a:t>10: Login e senha de acesso obtida por um invasor.</a:t>
            </a:r>
            <a:endParaRPr/>
          </a:p>
        </p:txBody>
      </p:sp>
    </p:spTree>
  </p:cSld>
</p:notes>
</file>

<file path=ppt/notesSlides/notesSlide22.xml><?xml version="1.0" encoding="utf-8"?>
<p:notes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PlaceHolder 1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</p:spPr>
        <p:txBody>
          <a:bodyPr bIns="91440" tIns="91440"/>
          <a:p>
            <a:pPr>
              <a:lnSpc>
                <a:spcPct val="100000"/>
              </a:lnSpc>
            </a:pPr>
            <a:r>
              <a:rPr lang="pt-BR" sz="1100"/>
              <a:t>Disponibilizar de forma intuitiva opções de configuração.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r>
              <a:rPr lang="pt-BR" sz="1100"/>
              <a:t>Garantir que os usuários não ignorem o mecanismo de atualização.</a:t>
            </a:r>
            <a:endParaRPr/>
          </a:p>
        </p:txBody>
      </p:sp>
    </p:spTree>
  </p:cSld>
</p:note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blank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OverTx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26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23691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27" name="PlaceHolder 3"/>
          <p:cNvSpPr>
            <a:spLocks noGrp="1"/>
          </p:cNvSpPr>
          <p:nvPr>
            <p:ph type="body"/>
          </p:nvPr>
        </p:nvSpPr>
        <p:spPr>
          <a:xfrm>
            <a:off x="457200" y="4194720"/>
            <a:ext cx="8229240" cy="23691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fourObj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29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440" cy="23691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30" name="PlaceHolder 3"/>
          <p:cNvSpPr>
            <a:spLocks noGrp="1"/>
          </p:cNvSpPr>
          <p:nvPr>
            <p:ph type="body"/>
          </p:nvPr>
        </p:nvSpPr>
        <p:spPr>
          <a:xfrm>
            <a:off x="4673520" y="1600200"/>
            <a:ext cx="4015440" cy="23691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31" name="PlaceHolder 4"/>
          <p:cNvSpPr>
            <a:spLocks noGrp="1"/>
          </p:cNvSpPr>
          <p:nvPr>
            <p:ph type="body"/>
          </p:nvPr>
        </p:nvSpPr>
        <p:spPr>
          <a:xfrm>
            <a:off x="4673520" y="4194720"/>
            <a:ext cx="4015440" cy="23691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32" name="PlaceHolder 5"/>
          <p:cNvSpPr>
            <a:spLocks noGrp="1"/>
          </p:cNvSpPr>
          <p:nvPr>
            <p:ph type="body"/>
          </p:nvPr>
        </p:nvSpPr>
        <p:spPr>
          <a:xfrm>
            <a:off x="457200" y="4194720"/>
            <a:ext cx="4015440" cy="23691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blank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34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440" cy="23691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35" name="PlaceHolder 3"/>
          <p:cNvSpPr>
            <a:spLocks noGrp="1"/>
          </p:cNvSpPr>
          <p:nvPr>
            <p:ph type="body"/>
          </p:nvPr>
        </p:nvSpPr>
        <p:spPr>
          <a:xfrm>
            <a:off x="4673520" y="1600200"/>
            <a:ext cx="4015440" cy="23691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blank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x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41" name="PlaceHolder 2"/>
          <p:cNvSpPr>
            <a:spLocks noGrp="1"/>
          </p:cNvSpPr>
          <p:nvPr>
            <p:ph type="subTitle"/>
          </p:nvPr>
        </p:nvSpPr>
        <p:spPr>
          <a:xfrm>
            <a:off x="457200" y="1600200"/>
            <a:ext cx="8229240" cy="496764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43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9672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45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440" cy="49672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46" name="PlaceHolder 3"/>
          <p:cNvSpPr>
            <a:spLocks noGrp="1"/>
          </p:cNvSpPr>
          <p:nvPr>
            <p:ph type="body"/>
          </p:nvPr>
        </p:nvSpPr>
        <p:spPr>
          <a:xfrm>
            <a:off x="4673520" y="1600200"/>
            <a:ext cx="4015440" cy="49672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Only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subTitle"/>
          </p:nvPr>
        </p:nvSpPr>
        <p:spPr>
          <a:xfrm>
            <a:off x="457200" y="274680"/>
            <a:ext cx="8229240" cy="629280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AndObj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50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440" cy="23691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51" name="PlaceHolder 3"/>
          <p:cNvSpPr>
            <a:spLocks noGrp="1"/>
          </p:cNvSpPr>
          <p:nvPr>
            <p:ph type="body"/>
          </p:nvPr>
        </p:nvSpPr>
        <p:spPr>
          <a:xfrm>
            <a:off x="457200" y="4194720"/>
            <a:ext cx="4015440" cy="23691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52" name="PlaceHolder 4"/>
          <p:cNvSpPr>
            <a:spLocks noGrp="1"/>
          </p:cNvSpPr>
          <p:nvPr>
            <p:ph type="body"/>
          </p:nvPr>
        </p:nvSpPr>
        <p:spPr>
          <a:xfrm>
            <a:off x="4673520" y="1600200"/>
            <a:ext cx="4015440" cy="49672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x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5" name="PlaceHolder 2"/>
          <p:cNvSpPr>
            <a:spLocks noGrp="1"/>
          </p:cNvSpPr>
          <p:nvPr>
            <p:ph type="subTitle"/>
          </p:nvPr>
        </p:nvSpPr>
        <p:spPr>
          <a:xfrm>
            <a:off x="457200" y="1600200"/>
            <a:ext cx="8229240" cy="496764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AndTwoObj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54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440" cy="49672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55" name="PlaceHolder 3"/>
          <p:cNvSpPr>
            <a:spLocks noGrp="1"/>
          </p:cNvSpPr>
          <p:nvPr>
            <p:ph type="body"/>
          </p:nvPr>
        </p:nvSpPr>
        <p:spPr>
          <a:xfrm>
            <a:off x="4673520" y="1600200"/>
            <a:ext cx="4015440" cy="23691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56" name="PlaceHolder 4"/>
          <p:cNvSpPr>
            <a:spLocks noGrp="1"/>
          </p:cNvSpPr>
          <p:nvPr>
            <p:ph type="body"/>
          </p:nvPr>
        </p:nvSpPr>
        <p:spPr>
          <a:xfrm>
            <a:off x="4673520" y="4194720"/>
            <a:ext cx="4015440" cy="23691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OverTx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58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440" cy="23691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59" name="PlaceHolder 3"/>
          <p:cNvSpPr>
            <a:spLocks noGrp="1"/>
          </p:cNvSpPr>
          <p:nvPr>
            <p:ph type="body"/>
          </p:nvPr>
        </p:nvSpPr>
        <p:spPr>
          <a:xfrm>
            <a:off x="4673520" y="1600200"/>
            <a:ext cx="4015440" cy="23691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60" name="PlaceHolder 4"/>
          <p:cNvSpPr>
            <a:spLocks noGrp="1"/>
          </p:cNvSpPr>
          <p:nvPr>
            <p:ph type="body"/>
          </p:nvPr>
        </p:nvSpPr>
        <p:spPr>
          <a:xfrm>
            <a:off x="457200" y="4194720"/>
            <a:ext cx="8228520" cy="23691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OverTx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62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23691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63" name="PlaceHolder 3"/>
          <p:cNvSpPr>
            <a:spLocks noGrp="1"/>
          </p:cNvSpPr>
          <p:nvPr>
            <p:ph type="body"/>
          </p:nvPr>
        </p:nvSpPr>
        <p:spPr>
          <a:xfrm>
            <a:off x="457200" y="4194720"/>
            <a:ext cx="8229240" cy="23691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fourObj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65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440" cy="23691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66" name="PlaceHolder 3"/>
          <p:cNvSpPr>
            <a:spLocks noGrp="1"/>
          </p:cNvSpPr>
          <p:nvPr>
            <p:ph type="body"/>
          </p:nvPr>
        </p:nvSpPr>
        <p:spPr>
          <a:xfrm>
            <a:off x="4673520" y="1600200"/>
            <a:ext cx="4015440" cy="23691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67" name="PlaceHolder 4"/>
          <p:cNvSpPr>
            <a:spLocks noGrp="1"/>
          </p:cNvSpPr>
          <p:nvPr>
            <p:ph type="body"/>
          </p:nvPr>
        </p:nvSpPr>
        <p:spPr>
          <a:xfrm>
            <a:off x="4673520" y="4194720"/>
            <a:ext cx="4015440" cy="23691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68" name="PlaceHolder 5"/>
          <p:cNvSpPr>
            <a:spLocks noGrp="1"/>
          </p:cNvSpPr>
          <p:nvPr>
            <p:ph type="body"/>
          </p:nvPr>
        </p:nvSpPr>
        <p:spPr>
          <a:xfrm>
            <a:off x="457200" y="4194720"/>
            <a:ext cx="4015440" cy="23691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blank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70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440" cy="23691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71" name="PlaceHolder 3"/>
          <p:cNvSpPr>
            <a:spLocks noGrp="1"/>
          </p:cNvSpPr>
          <p:nvPr>
            <p:ph type="body"/>
          </p:nvPr>
        </p:nvSpPr>
        <p:spPr>
          <a:xfrm>
            <a:off x="4673520" y="1600200"/>
            <a:ext cx="4015440" cy="23691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7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9672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9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440" cy="49672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0" name="PlaceHolder 3"/>
          <p:cNvSpPr>
            <a:spLocks noGrp="1"/>
          </p:cNvSpPr>
          <p:nvPr>
            <p:ph type="body"/>
          </p:nvPr>
        </p:nvSpPr>
        <p:spPr>
          <a:xfrm>
            <a:off x="4673520" y="1600200"/>
            <a:ext cx="4015440" cy="49672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Only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subTitle"/>
          </p:nvPr>
        </p:nvSpPr>
        <p:spPr>
          <a:xfrm>
            <a:off x="457200" y="274680"/>
            <a:ext cx="8229240" cy="629280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AndObj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14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440" cy="23691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5" name="PlaceHolder 3"/>
          <p:cNvSpPr>
            <a:spLocks noGrp="1"/>
          </p:cNvSpPr>
          <p:nvPr>
            <p:ph type="body"/>
          </p:nvPr>
        </p:nvSpPr>
        <p:spPr>
          <a:xfrm>
            <a:off x="457200" y="4194720"/>
            <a:ext cx="4015440" cy="23691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6" name="PlaceHolder 4"/>
          <p:cNvSpPr>
            <a:spLocks noGrp="1"/>
          </p:cNvSpPr>
          <p:nvPr>
            <p:ph type="body"/>
          </p:nvPr>
        </p:nvSpPr>
        <p:spPr>
          <a:xfrm>
            <a:off x="4673520" y="1600200"/>
            <a:ext cx="4015440" cy="49672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AndTwoObj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18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440" cy="49672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9" name="PlaceHolder 3"/>
          <p:cNvSpPr>
            <a:spLocks noGrp="1"/>
          </p:cNvSpPr>
          <p:nvPr>
            <p:ph type="body"/>
          </p:nvPr>
        </p:nvSpPr>
        <p:spPr>
          <a:xfrm>
            <a:off x="4673520" y="1600200"/>
            <a:ext cx="4015440" cy="23691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20" name="PlaceHolder 4"/>
          <p:cNvSpPr>
            <a:spLocks noGrp="1"/>
          </p:cNvSpPr>
          <p:nvPr>
            <p:ph type="body"/>
          </p:nvPr>
        </p:nvSpPr>
        <p:spPr>
          <a:xfrm>
            <a:off x="4673520" y="4194720"/>
            <a:ext cx="4015440" cy="23691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OverTx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22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440" cy="23691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23" name="PlaceHolder 3"/>
          <p:cNvSpPr>
            <a:spLocks noGrp="1"/>
          </p:cNvSpPr>
          <p:nvPr>
            <p:ph type="body"/>
          </p:nvPr>
        </p:nvSpPr>
        <p:spPr>
          <a:xfrm>
            <a:off x="4673520" y="1600200"/>
            <a:ext cx="4015440" cy="23691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24" name="PlaceHolder 4"/>
          <p:cNvSpPr>
            <a:spLocks noGrp="1"/>
          </p:cNvSpPr>
          <p:nvPr>
            <p:ph type="body"/>
          </p:nvPr>
        </p:nvSpPr>
        <p:spPr>
          <a:xfrm>
            <a:off x="457200" y="4194720"/>
            <a:ext cx="8228520" cy="23691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4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CustomShape 1"/>
          <p:cNvSpPr/>
          <p:nvPr/>
        </p:nvSpPr>
        <p:spPr>
          <a:xfrm>
            <a:off x="0" y="0"/>
            <a:ext cx="9143640" cy="4691160"/>
          </a:xfrm>
          <a:prstGeom prst="rect">
            <a:avLst/>
          </a:prstGeom>
          <a:solidFill>
            <a:srgbClr val="2388db"/>
          </a:solidFill>
        </p:spPr>
      </p:sp>
      <p:sp>
        <p:nvSpPr>
          <p:cNvPr id="1" name="CustomShape 2"/>
          <p:cNvSpPr/>
          <p:nvPr/>
        </p:nvSpPr>
        <p:spPr>
          <a:xfrm>
            <a:off x="0" y="4662000"/>
            <a:ext cx="9143640" cy="360"/>
          </a:xfrm>
          <a:prstGeom prst="straightConnector1">
            <a:avLst/>
          </a:prstGeom>
          <a:ln w="57240">
            <a:solidFill>
              <a:srgbClr val="000000"/>
            </a:solidFill>
            <a:round/>
          </a:ln>
        </p:spPr>
      </p:sp>
      <p:sp>
        <p:nvSpPr>
          <p:cNvPr id="2" name="PlaceHolder 3"/>
          <p:cNvSpPr>
            <a:spLocks noGrp="1"/>
          </p:cNvSpPr>
          <p:nvPr>
            <p:ph type="title"/>
          </p:nvPr>
        </p:nvSpPr>
        <p:spPr>
          <a:xfrm>
            <a:off x="685800" y="2490480"/>
            <a:ext cx="7772040" cy="2198160"/>
          </a:xfrm>
          <a:prstGeom prst="rect">
            <a:avLst/>
          </a:prstGeom>
        </p:spPr>
        <p:txBody>
          <a:bodyPr anchor="b" bIns="91440" tIns="91440"/>
          <a:p>
            <a:r>
              <a:rPr lang="pt-BR"/>
              <a:t>Clique para editar o formato do texto do título</a:t>
            </a:r>
            <a:endParaRPr/>
          </a:p>
        </p:txBody>
      </p:sp>
      <p:sp>
        <p:nvSpPr>
          <p:cNvPr id="3" name="PlaceHolder 4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bIns="0" lIns="0" rIns="0" tIns="0" wrap="none"/>
          <a:p>
            <a:pPr>
              <a:buSzPct val="25000"/>
              <a:buFont typeface="StarSymbol"/>
              <a:buChar char=""/>
            </a:pPr>
            <a:r>
              <a:rPr lang="pt-BR"/>
              <a:t>Clique para editar o formato do texto da estrutura de tópicos</a:t>
            </a:r>
            <a:endParaRPr/>
          </a:p>
          <a:p>
            <a:pPr lvl="1">
              <a:buSzPct val="25000"/>
              <a:buFont typeface="StarSymbol"/>
              <a:buChar char=""/>
            </a:pPr>
            <a:r>
              <a:rPr lang="pt-BR"/>
              <a:t>2.º Nível da estrutura de tópicos</a:t>
            </a:r>
            <a:endParaRPr/>
          </a:p>
          <a:p>
            <a:pPr lvl="2">
              <a:buSzPct val="25000"/>
              <a:buFont typeface="StarSymbol"/>
              <a:buChar char=""/>
            </a:pPr>
            <a:r>
              <a:rPr lang="pt-BR"/>
              <a:t>3.º Nível da estrutura de tópicos</a:t>
            </a:r>
            <a:endParaRPr/>
          </a:p>
          <a:p>
            <a:pPr lvl="3">
              <a:buSzPct val="25000"/>
              <a:buFont typeface="StarSymbol"/>
              <a:buChar char=""/>
            </a:pPr>
            <a:r>
              <a:rPr lang="pt-BR"/>
              <a:t>4.º Nível da estrutura de tópicos</a:t>
            </a:r>
            <a:endParaRPr/>
          </a:p>
          <a:p>
            <a:pPr lvl="4">
              <a:buSzPct val="25000"/>
              <a:buFont typeface="StarSymbol"/>
              <a:buChar char=""/>
            </a:pPr>
            <a:r>
              <a:rPr lang="pt-BR"/>
              <a:t>5.º Nível da estrutura de tópicos</a:t>
            </a:r>
            <a:endParaRPr/>
          </a:p>
          <a:p>
            <a:pPr lvl="5">
              <a:buSzPct val="25000"/>
              <a:buFont typeface="StarSymbol"/>
              <a:buChar char=""/>
            </a:pPr>
            <a:r>
              <a:rPr lang="pt-BR"/>
              <a:t>6.º Nível da estrutura de tópicos</a:t>
            </a:r>
            <a:endParaRPr/>
          </a:p>
          <a:p>
            <a:pPr lvl="6">
              <a:buSzPct val="25000"/>
              <a:buFont typeface="StarSymbol"/>
              <a:buChar char=""/>
            </a:pPr>
            <a:r>
              <a:rPr lang="pt-BR"/>
              <a:t>7.º Nível da estrutura de tópicos</a:t>
            </a:r>
            <a:endParaRPr/>
          </a:p>
        </p:txBody>
      </p:sp>
    </p:spTree>
  </p:cSld>
  <p:clrMap accent1="accent1" accent2="accent2" accent3="accent3" accent4="accent4" accent5="accent5" accent6="accent6" bg1="lt1" bg2="lt2" folHlink="folHlink" hlink="hlink" tx1="dk1" tx2="dk2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CustomShape 1"/>
          <p:cNvSpPr/>
          <p:nvPr/>
        </p:nvSpPr>
        <p:spPr>
          <a:xfrm>
            <a:off x="0" y="0"/>
            <a:ext cx="9143640" cy="1532520"/>
          </a:xfrm>
          <a:prstGeom prst="rect">
            <a:avLst/>
          </a:prstGeom>
          <a:solidFill>
            <a:srgbClr val="2388db"/>
          </a:solidFill>
        </p:spPr>
      </p:sp>
      <p:sp>
        <p:nvSpPr>
          <p:cNvPr id="37" name="CustomShape 2"/>
          <p:cNvSpPr/>
          <p:nvPr/>
        </p:nvSpPr>
        <p:spPr>
          <a:xfrm>
            <a:off x="0" y="1503720"/>
            <a:ext cx="9143640" cy="360"/>
          </a:xfrm>
          <a:prstGeom prst="straightConnector1">
            <a:avLst/>
          </a:prstGeom>
          <a:ln w="57240">
            <a:solidFill>
              <a:srgbClr val="000000"/>
            </a:solidFill>
            <a:round/>
          </a:ln>
        </p:spPr>
      </p:sp>
      <p:sp>
        <p:nvSpPr>
          <p:cNvPr id="38" name="PlaceHolder 3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anchor="b" bIns="91440" tIns="91440"/>
          <a:p>
            <a:r>
              <a:rPr lang="pt-BR"/>
              <a:t>Clique para editar o formato do texto do título</a:t>
            </a:r>
            <a:endParaRPr/>
          </a:p>
        </p:txBody>
      </p:sp>
      <p:sp>
        <p:nvSpPr>
          <p:cNvPr id="39" name="PlaceHolder 4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967280"/>
          </a:xfrm>
          <a:prstGeom prst="rect">
            <a:avLst/>
          </a:prstGeom>
        </p:spPr>
        <p:txBody>
          <a:bodyPr bIns="91440" tIns="91440"/>
          <a:p>
            <a:pPr>
              <a:buSzPct val="25000"/>
              <a:buFont typeface="StarSymbol"/>
              <a:buChar char=""/>
            </a:pPr>
            <a:r>
              <a:rPr lang="pt-BR"/>
              <a:t>Clique para editar o formato do texto da estrutura de tópicos</a:t>
            </a:r>
            <a:endParaRPr/>
          </a:p>
          <a:p>
            <a:pPr lvl="1">
              <a:buSzPct val="25000"/>
              <a:buFont typeface="StarSymbol"/>
              <a:buChar char=""/>
            </a:pPr>
            <a:r>
              <a:rPr lang="pt-BR"/>
              <a:t>2.º Nível da estrutura de tópicos</a:t>
            </a:r>
            <a:endParaRPr/>
          </a:p>
          <a:p>
            <a:pPr lvl="2">
              <a:buSzPct val="25000"/>
              <a:buFont typeface="StarSymbol"/>
              <a:buChar char=""/>
            </a:pPr>
            <a:r>
              <a:rPr lang="pt-BR"/>
              <a:t>3.º Nível da estrutura de tópicos</a:t>
            </a:r>
            <a:endParaRPr/>
          </a:p>
          <a:p>
            <a:pPr lvl="3">
              <a:buSzPct val="25000"/>
              <a:buFont typeface="StarSymbol"/>
              <a:buChar char=""/>
            </a:pPr>
            <a:r>
              <a:rPr lang="pt-BR"/>
              <a:t>4.º Nível da estrutura de tópicos</a:t>
            </a:r>
            <a:endParaRPr/>
          </a:p>
          <a:p>
            <a:pPr lvl="4">
              <a:buSzPct val="25000"/>
              <a:buFont typeface="StarSymbol"/>
              <a:buChar char=""/>
            </a:pPr>
            <a:r>
              <a:rPr lang="pt-BR"/>
              <a:t>5.º Nível da estrutura de tópicos</a:t>
            </a:r>
            <a:endParaRPr/>
          </a:p>
          <a:p>
            <a:pPr lvl="5">
              <a:buSzPct val="25000"/>
              <a:buFont typeface="StarSymbol"/>
              <a:buChar char=""/>
            </a:pPr>
            <a:r>
              <a:rPr lang="pt-BR"/>
              <a:t>6.º Nível da estrutura de tópicos</a:t>
            </a:r>
            <a:endParaRPr/>
          </a:p>
          <a:p>
            <a:pPr lvl="6">
              <a:buSzPct val="25000"/>
              <a:buFont typeface="StarSymbol"/>
              <a:buChar char=""/>
            </a:pPr>
            <a:r>
              <a:rPr lang="pt-BR"/>
              <a:t>7.º Nível da estrutura de tópicos</a:t>
            </a:r>
            <a:endParaRPr/>
          </a:p>
        </p:txBody>
      </p:sp>
    </p:spTree>
  </p:cSld>
  <p:clrMap accent1="accent1" accent2="accent2" accent3="accent3" accent4="accent4" accent5="accent5" accent6="accent6" bg1="lt1" bg2="lt2" folHlink="folHlink" hlink="hlink" tx1="dk1" tx2="dk2"/>
  <p:sldLayoutIdLst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notesSlide" Target="../notesSlides/notesSlide10.xml"/>
</Relationships>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notesSlide" Target="../notesSlides/notesSlide11.xml"/>
</Relationships>
</file>

<file path=ppt/slides/_rels/slide12.xml.rels><?xml version="1.0" encoding="UTF-8"?>
<Relationships xmlns="http://schemas.openxmlformats.org/package/2006/relationships"><Relationship Id="rId1" Type="http://schemas.openxmlformats.org/officeDocument/2006/relationships/image" Target="../media/image4.png"/><Relationship Id="rId2" Type="http://schemas.openxmlformats.org/officeDocument/2006/relationships/slideLayout" Target="../slideLayouts/slideLayout15.xml"/><Relationship Id="rId3" Type="http://schemas.openxmlformats.org/officeDocument/2006/relationships/notesSlide" Target="../notesSlides/notesSlide12.xml"/>
</Relationships>
</file>

<file path=ppt/slides/_rels/slide13.xml.rels><?xml version="1.0" encoding="UTF-8"?>
<Relationships xmlns="http://schemas.openxmlformats.org/package/2006/relationships"><Relationship Id="rId1" Type="http://schemas.openxmlformats.org/officeDocument/2006/relationships/image" Target="../media/image5.png"/><Relationship Id="rId2" Type="http://schemas.openxmlformats.org/officeDocument/2006/relationships/slideLayout" Target="../slideLayouts/slideLayout15.xml"/><Relationship Id="rId3" Type="http://schemas.openxmlformats.org/officeDocument/2006/relationships/notesSlide" Target="../notesSlides/notesSlide13.xml"/>
</Relationships>
</file>

<file path=ppt/slides/_rels/slide1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notesSlide" Target="../notesSlides/notesSlide14.xml"/>
</Relationships>
</file>

<file path=ppt/slides/_rels/slide1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notesSlide" Target="../notesSlides/notesSlide15.xml"/>
</Relationships>
</file>

<file path=ppt/slides/_rels/slide1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notesSlide" Target="../notesSlides/notesSlide16.xml"/>
</Relationships>
</file>

<file path=ppt/slides/_rels/slide1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notesSlide" Target="../notesSlides/notesSlide17.xml"/>
</Relationships>
</file>

<file path=ppt/slides/_rels/slide1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notesSlide" Target="../notesSlides/notesSlide18.xml"/>
</Relationships>
</file>

<file path=ppt/slides/_rels/slide1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notesSlide" Target="../notesSlides/notesSlide19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5.xml"/>
</Relationships>
</file>

<file path=ppt/slides/_rels/slide20.xml.rels><?xml version="1.0" encoding="UTF-8"?>
<Relationships xmlns="http://schemas.openxmlformats.org/package/2006/relationships"><Relationship Id="rId1" Type="http://schemas.openxmlformats.org/officeDocument/2006/relationships/image" Target="../media/image6.png"/><Relationship Id="rId2" Type="http://schemas.openxmlformats.org/officeDocument/2006/relationships/slideLayout" Target="../slideLayouts/slideLayout15.xml"/>
</Relationships>
</file>

<file path=ppt/slides/_rels/slide2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5.xml"/>
</Relationships>
</file>

<file path=ppt/slides/_rels/slide2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notesSlide" Target="../notesSlides/notesSlide22.xml"/>
</Relationships>
</file>

<file path=ppt/slides/_rels/slide2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5.xml"/>
</Relationships>
</file>

<file path=ppt/slides/_rels/slide2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5.xml"/>
</Relationships>
</file>

<file path=ppt/slides/_rels/slide2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5.xml"/>
</Relationships>
</file>

<file path=ppt/slides/_rels/slide2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5.xml"/>
</Relationships>
</file>

<file path=ppt/slides/_rels/slide27.xml.rels><?xml version="1.0" encoding="UTF-8"?>
<Relationships xmlns="http://schemas.openxmlformats.org/package/2006/relationships"><Relationship Id="rId1" Type="http://schemas.openxmlformats.org/officeDocument/2006/relationships/image" Target="../media/image7.png"/><Relationship Id="rId2" Type="http://schemas.openxmlformats.org/officeDocument/2006/relationships/slideLayout" Target="../slideLayouts/slideLayout15.xml"/>
</Relationships>
</file>

<file path=ppt/slides/_rels/slide2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5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5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5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5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5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15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slideLayout" Target="../slideLayouts/slideLayout15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5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TextShape 1"/>
          <p:cNvSpPr txBox="1"/>
          <p:nvPr/>
        </p:nvSpPr>
        <p:spPr>
          <a:xfrm>
            <a:off x="685800" y="2310480"/>
            <a:ext cx="7772040" cy="2377800"/>
          </a:xfrm>
          <a:prstGeom prst="rect">
            <a:avLst/>
          </a:prstGeom>
        </p:spPr>
        <p:txBody>
          <a:bodyPr anchor="b" bIns="91440" tIns="91440"/>
          <a:p>
            <a:pPr>
              <a:lnSpc>
                <a:spcPct val="100000"/>
              </a:lnSpc>
            </a:pPr>
            <a:r>
              <a:rPr b="1" lang="pt-BR" sz="7200">
                <a:solidFill>
                  <a:srgbClr val="ffffff"/>
                </a:solidFill>
                <a:latin typeface="Arial"/>
                <a:ea typeface="Arial"/>
              </a:rPr>
              <a:t>Engenharia de Proteção</a:t>
            </a:r>
            <a:endParaRPr/>
          </a:p>
        </p:txBody>
      </p:sp>
      <p:sp>
        <p:nvSpPr>
          <p:cNvPr id="78" name="TextShape 2"/>
          <p:cNvSpPr txBox="1"/>
          <p:nvPr/>
        </p:nvSpPr>
        <p:spPr>
          <a:xfrm>
            <a:off x="685800" y="4835880"/>
            <a:ext cx="7772040" cy="4160520"/>
          </a:xfrm>
          <a:prstGeom prst="rect">
            <a:avLst/>
          </a:prstGeom>
        </p:spPr>
        <p:txBody>
          <a:bodyPr bIns="91440" tIns="91440"/>
          <a:p>
            <a:pPr algn="r">
              <a:lnSpc>
                <a:spcPct val="100000"/>
              </a:lnSpc>
            </a:pPr>
            <a:r>
              <a:rPr lang="pt-BR" sz="3000">
                <a:solidFill>
                  <a:srgbClr val="2388db"/>
                </a:solidFill>
                <a:latin typeface="Arial"/>
                <a:ea typeface="Arial"/>
              </a:rPr>
              <a:t>Dario Pintor</a:t>
            </a:r>
            <a:endParaRPr/>
          </a:p>
          <a:p>
            <a:pPr algn="r">
              <a:lnSpc>
                <a:spcPct val="100000"/>
              </a:lnSpc>
            </a:pPr>
            <a:r>
              <a:rPr lang="pt-BR" sz="3000">
                <a:solidFill>
                  <a:srgbClr val="2388db"/>
                </a:solidFill>
                <a:latin typeface="Arial"/>
                <a:ea typeface="Arial"/>
              </a:rPr>
              <a:t>Venilton Falvo Júnior</a:t>
            </a:r>
            <a:endParaRPr/>
          </a:p>
        </p:txBody>
      </p:sp>
    </p:spTree>
  </p:cSld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anchor="b" bIns="91440" tIns="91440"/>
          <a:p>
            <a:pPr>
              <a:lnSpc>
                <a:spcPct val="100000"/>
              </a:lnSpc>
            </a:pPr>
            <a:r>
              <a:rPr b="1" lang="pt-BR" sz="3600">
                <a:solidFill>
                  <a:srgbClr val="ffffff"/>
                </a:solidFill>
                <a:latin typeface="Arial"/>
                <a:ea typeface="Arial"/>
              </a:rPr>
              <a:t>Projeto para proteção</a:t>
            </a:r>
            <a:endParaRPr/>
          </a:p>
        </p:txBody>
      </p:sp>
      <p:sp>
        <p:nvSpPr>
          <p:cNvPr id="102" name="TextShape 2"/>
          <p:cNvSpPr txBox="1"/>
          <p:nvPr/>
        </p:nvSpPr>
        <p:spPr>
          <a:xfrm>
            <a:off x="457200" y="1600200"/>
            <a:ext cx="8229240" cy="4967280"/>
          </a:xfrm>
          <a:prstGeom prst="rect">
            <a:avLst/>
          </a:prstGeom>
        </p:spPr>
        <p:txBody>
          <a:bodyPr bIns="91440" tIns="91440"/>
          <a:p>
            <a:pPr algn="just">
              <a:lnSpc>
                <a:spcPct val="100000"/>
              </a:lnSpc>
              <a:buFont typeface="Arial"/>
              <a:buChar char="•"/>
            </a:pPr>
            <a:r>
              <a:rPr lang="pt-BR" sz="3000">
                <a:solidFill>
                  <a:srgbClr val="000000"/>
                </a:solidFill>
                <a:latin typeface="Arial"/>
                <a:ea typeface="Arial"/>
              </a:rPr>
              <a:t>É difícil adicionar proteção a um sistema já implementado.</a:t>
            </a:r>
            <a:endParaRPr/>
          </a:p>
          <a:p>
            <a:pPr algn="just">
              <a:lnSpc>
                <a:spcPct val="100000"/>
              </a:lnSpc>
            </a:pPr>
            <a:endParaRPr/>
          </a:p>
          <a:p>
            <a:pPr algn="just">
              <a:lnSpc>
                <a:spcPct val="100000"/>
              </a:lnSpc>
              <a:buFont typeface="Arial"/>
              <a:buChar char="•"/>
            </a:pPr>
            <a:r>
              <a:rPr lang="pt-BR" sz="3000">
                <a:solidFill>
                  <a:srgbClr val="000000"/>
                </a:solidFill>
                <a:latin typeface="Arial"/>
                <a:ea typeface="Arial"/>
              </a:rPr>
              <a:t>Portanto, é importante levar em conta questões de proteção durante o processo de projeto de sistemas:</a:t>
            </a:r>
            <a:endParaRPr/>
          </a:p>
          <a:p>
            <a:pPr algn="just" lvl="1">
              <a:lnSpc>
                <a:spcPct val="100000"/>
              </a:lnSpc>
              <a:buSzPct val="25000"/>
              <a:buFont typeface="StarSymbol"/>
              <a:buChar char=""/>
            </a:pPr>
            <a:r>
              <a:rPr lang="pt-BR" sz="2400">
                <a:solidFill>
                  <a:srgbClr val="000000"/>
                </a:solidFill>
                <a:latin typeface="Arial"/>
                <a:ea typeface="Arial"/>
              </a:rPr>
              <a:t>Projeto de arquitetura</a:t>
            </a:r>
            <a:endParaRPr/>
          </a:p>
          <a:p>
            <a:pPr algn="just" lvl="1">
              <a:lnSpc>
                <a:spcPct val="100000"/>
              </a:lnSpc>
              <a:buSzPct val="25000"/>
              <a:buFont typeface="StarSymbol"/>
              <a:buChar char=""/>
            </a:pPr>
            <a:r>
              <a:rPr lang="pt-BR" sz="2400">
                <a:solidFill>
                  <a:srgbClr val="000000"/>
                </a:solidFill>
                <a:latin typeface="Arial"/>
                <a:ea typeface="Arial"/>
              </a:rPr>
              <a:t>Boas práticas (Diretrizes)</a:t>
            </a:r>
            <a:endParaRPr/>
          </a:p>
          <a:p>
            <a:pPr algn="just" lvl="1">
              <a:lnSpc>
                <a:spcPct val="100000"/>
              </a:lnSpc>
              <a:buSzPct val="25000"/>
              <a:buFont typeface="StarSymbol"/>
              <a:buChar char=""/>
            </a:pPr>
            <a:r>
              <a:rPr lang="pt-BR" sz="2400">
                <a:solidFill>
                  <a:srgbClr val="000000"/>
                </a:solidFill>
                <a:latin typeface="Arial"/>
                <a:ea typeface="Arial"/>
              </a:rPr>
              <a:t>Projeto para implantação.</a:t>
            </a:r>
            <a:endParaRPr/>
          </a:p>
        </p:txBody>
      </p:sp>
    </p:spTree>
  </p:cSld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anchor="b" bIns="91440" tIns="91440"/>
          <a:p>
            <a:pPr>
              <a:lnSpc>
                <a:spcPct val="100000"/>
              </a:lnSpc>
            </a:pPr>
            <a:r>
              <a:rPr b="1" lang="pt-BR" sz="3600">
                <a:solidFill>
                  <a:srgbClr val="ffffff"/>
                </a:solidFill>
                <a:latin typeface="Arial"/>
                <a:ea typeface="Arial"/>
              </a:rPr>
              <a:t>Projeto de arquitetura</a:t>
            </a:r>
            <a:endParaRPr/>
          </a:p>
        </p:txBody>
      </p:sp>
      <p:sp>
        <p:nvSpPr>
          <p:cNvPr id="104" name="TextShape 2"/>
          <p:cNvSpPr txBox="1"/>
          <p:nvPr/>
        </p:nvSpPr>
        <p:spPr>
          <a:xfrm>
            <a:off x="457200" y="1600200"/>
            <a:ext cx="8229240" cy="4967280"/>
          </a:xfrm>
          <a:prstGeom prst="rect">
            <a:avLst/>
          </a:prstGeom>
        </p:spPr>
        <p:txBody>
          <a:bodyPr bIns="91440" tIns="91440"/>
          <a:p>
            <a:pPr algn="just">
              <a:lnSpc>
                <a:spcPct val="100000"/>
              </a:lnSpc>
            </a:pPr>
            <a:endParaRPr/>
          </a:p>
          <a:p>
            <a:pPr algn="just">
              <a:lnSpc>
                <a:spcPct val="100000"/>
              </a:lnSpc>
              <a:buFont typeface="Arial"/>
              <a:buChar char="•"/>
            </a:pPr>
            <a:r>
              <a:rPr lang="pt-BR" sz="3000">
                <a:solidFill>
                  <a:srgbClr val="000000"/>
                </a:solidFill>
                <a:latin typeface="Arial"/>
                <a:ea typeface="Arial"/>
              </a:rPr>
              <a:t>A escolha da arquitetura de software pode ter efeitos profundos sobre as propriedades emergentes de um sistema.</a:t>
            </a:r>
            <a:endParaRPr/>
          </a:p>
          <a:p>
            <a:pPr algn="just">
              <a:lnSpc>
                <a:spcPct val="100000"/>
              </a:lnSpc>
            </a:pPr>
            <a:endParaRPr/>
          </a:p>
          <a:p>
            <a:pPr algn="just">
              <a:lnSpc>
                <a:spcPct val="100000"/>
              </a:lnSpc>
              <a:buFont typeface="Arial"/>
              <a:buChar char="•"/>
            </a:pPr>
            <a:r>
              <a:rPr lang="pt-BR" sz="3000">
                <a:solidFill>
                  <a:srgbClr val="000000"/>
                </a:solidFill>
                <a:latin typeface="Arial"/>
                <a:ea typeface="Arial"/>
              </a:rPr>
              <a:t>Portanto, é necessário considerar duas questões fundamentais:</a:t>
            </a:r>
            <a:endParaRPr/>
          </a:p>
          <a:p>
            <a:pPr algn="just" lvl="1">
              <a:lnSpc>
                <a:spcPct val="100000"/>
              </a:lnSpc>
              <a:buSzPct val="25000"/>
              <a:buFont typeface="StarSymbol"/>
              <a:buChar char=""/>
            </a:pPr>
            <a:r>
              <a:rPr lang="pt-BR" sz="2400">
                <a:solidFill>
                  <a:srgbClr val="000000"/>
                </a:solidFill>
                <a:latin typeface="Arial"/>
                <a:ea typeface="Arial"/>
              </a:rPr>
              <a:t>Proteção</a:t>
            </a:r>
            <a:endParaRPr/>
          </a:p>
          <a:p>
            <a:pPr algn="just" lvl="1">
              <a:lnSpc>
                <a:spcPct val="100000"/>
              </a:lnSpc>
              <a:buSzPct val="25000"/>
              <a:buFont typeface="StarSymbol"/>
              <a:buChar char=""/>
            </a:pPr>
            <a:r>
              <a:rPr lang="pt-BR" sz="2400">
                <a:solidFill>
                  <a:srgbClr val="000000"/>
                </a:solidFill>
                <a:latin typeface="Arial"/>
                <a:ea typeface="Arial"/>
              </a:rPr>
              <a:t>Distribuição</a:t>
            </a:r>
            <a:endParaRPr/>
          </a:p>
        </p:txBody>
      </p:sp>
    </p:spTree>
  </p:cSld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anchor="b" bIns="91440" tIns="91440"/>
          <a:p>
            <a:pPr>
              <a:lnSpc>
                <a:spcPct val="100000"/>
              </a:lnSpc>
            </a:pPr>
            <a:r>
              <a:rPr b="1" lang="pt-BR" sz="3600">
                <a:solidFill>
                  <a:srgbClr val="ffffff"/>
                </a:solidFill>
                <a:latin typeface="Arial"/>
                <a:ea typeface="Arial"/>
              </a:rPr>
              <a:t>Projeto de arquitetura</a:t>
            </a:r>
            <a:endParaRPr/>
          </a:p>
        </p:txBody>
      </p:sp>
      <p:pic>
        <p:nvPicPr>
          <p:cNvPr descr="" id="106" name="Picture 2"/>
          <p:cNvPicPr/>
          <p:nvPr/>
        </p:nvPicPr>
        <p:blipFill>
          <a:blip r:embed="rId1"/>
          <a:stretch>
            <a:fillRect/>
          </a:stretch>
        </p:blipFill>
        <p:spPr>
          <a:xfrm>
            <a:off x="251640" y="1628640"/>
            <a:ext cx="8640720" cy="4680000"/>
          </a:xfrm>
          <a:prstGeom prst="rect">
            <a:avLst/>
          </a:prstGeom>
        </p:spPr>
      </p:pic>
      <p:sp>
        <p:nvSpPr>
          <p:cNvPr id="107" name="CustomShape 2"/>
          <p:cNvSpPr/>
          <p:nvPr/>
        </p:nvSpPr>
        <p:spPr>
          <a:xfrm>
            <a:off x="683640" y="6309360"/>
            <a:ext cx="7848360" cy="364680"/>
          </a:xfrm>
          <a:prstGeom prst="rect">
            <a:avLst/>
          </a:prstGeom>
        </p:spPr>
        <p:txBody>
          <a:bodyPr bIns="45000" lIns="90000" rIns="90000" tIns="45000"/>
          <a:p>
            <a:pPr algn="ctr">
              <a:lnSpc>
                <a:spcPct val="100000"/>
              </a:lnSpc>
            </a:pPr>
            <a:r>
              <a:rPr lang="pt-BR">
                <a:solidFill>
                  <a:srgbClr val="000000"/>
                </a:solidFill>
                <a:latin typeface="Arial"/>
                <a:ea typeface="Arial"/>
              </a:rPr>
              <a:t>Figura 4. Uma arquitetura de proteção em camadas</a:t>
            </a:r>
            <a:endParaRPr/>
          </a:p>
        </p:txBody>
      </p:sp>
    </p:spTree>
  </p:cSld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anchor="b" bIns="91440" tIns="91440"/>
          <a:p>
            <a:pPr>
              <a:lnSpc>
                <a:spcPct val="100000"/>
              </a:lnSpc>
            </a:pPr>
            <a:r>
              <a:rPr b="1" lang="pt-BR" sz="3600">
                <a:solidFill>
                  <a:srgbClr val="ffffff"/>
                </a:solidFill>
                <a:latin typeface="Arial"/>
                <a:ea typeface="Arial"/>
              </a:rPr>
              <a:t>Projeto de arquitetura</a:t>
            </a:r>
            <a:endParaRPr/>
          </a:p>
        </p:txBody>
      </p:sp>
      <p:pic>
        <p:nvPicPr>
          <p:cNvPr descr="" id="109" name="Picture 2"/>
          <p:cNvPicPr/>
          <p:nvPr/>
        </p:nvPicPr>
        <p:blipFill>
          <a:blip r:embed="rId1"/>
          <a:stretch>
            <a:fillRect/>
          </a:stretch>
        </p:blipFill>
        <p:spPr>
          <a:xfrm>
            <a:off x="2123640" y="1601280"/>
            <a:ext cx="4969440" cy="4926240"/>
          </a:xfrm>
          <a:prstGeom prst="rect">
            <a:avLst/>
          </a:prstGeom>
        </p:spPr>
      </p:pic>
      <p:sp>
        <p:nvSpPr>
          <p:cNvPr id="110" name="CustomShape 2"/>
          <p:cNvSpPr/>
          <p:nvPr/>
        </p:nvSpPr>
        <p:spPr>
          <a:xfrm>
            <a:off x="683640" y="6488640"/>
            <a:ext cx="7848360" cy="364680"/>
          </a:xfrm>
          <a:prstGeom prst="rect">
            <a:avLst/>
          </a:prstGeom>
        </p:spPr>
        <p:txBody>
          <a:bodyPr bIns="45000" lIns="90000" rIns="90000" tIns="45000"/>
          <a:p>
            <a:pPr algn="ctr">
              <a:lnSpc>
                <a:spcPct val="100000"/>
              </a:lnSpc>
            </a:pPr>
            <a:r>
              <a:rPr lang="pt-BR">
                <a:solidFill>
                  <a:srgbClr val="000000"/>
                </a:solidFill>
                <a:latin typeface="Arial"/>
                <a:ea typeface="Arial"/>
              </a:rPr>
              <a:t>Figura 5. Ativos distribuídos em um sistema de negociação de ações</a:t>
            </a:r>
            <a:endParaRPr/>
          </a:p>
        </p:txBody>
      </p:sp>
    </p:spTree>
  </p:cSld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anchor="b" bIns="91440" tIns="91440"/>
          <a:p>
            <a:pPr>
              <a:lnSpc>
                <a:spcPct val="100000"/>
              </a:lnSpc>
            </a:pPr>
            <a:r>
              <a:rPr b="1" lang="pt-BR" sz="3600">
                <a:solidFill>
                  <a:srgbClr val="ffffff"/>
                </a:solidFill>
                <a:latin typeface="Arial"/>
                <a:ea typeface="Arial"/>
              </a:rPr>
              <a:t>Diretrizes de projeto</a:t>
            </a:r>
            <a:endParaRPr/>
          </a:p>
        </p:txBody>
      </p:sp>
      <p:sp>
        <p:nvSpPr>
          <p:cNvPr id="112" name="TextShape 2"/>
          <p:cNvSpPr txBox="1"/>
          <p:nvPr/>
        </p:nvSpPr>
        <p:spPr>
          <a:xfrm>
            <a:off x="457200" y="1600200"/>
            <a:ext cx="8229240" cy="4967280"/>
          </a:xfrm>
          <a:prstGeom prst="rect">
            <a:avLst/>
          </a:prstGeom>
        </p:spPr>
        <p:txBody>
          <a:bodyPr bIns="91440" tIns="91440"/>
          <a:p>
            <a:pPr algn="just">
              <a:lnSpc>
                <a:spcPct val="100000"/>
              </a:lnSpc>
              <a:buFont typeface="Arial"/>
              <a:buChar char="•"/>
            </a:pPr>
            <a:r>
              <a:rPr lang="pt-BR" sz="3000">
                <a:solidFill>
                  <a:srgbClr val="000000"/>
                </a:solidFill>
                <a:latin typeface="Arial"/>
                <a:ea typeface="Arial"/>
              </a:rPr>
              <a:t>Têm ampla aplicabilidade durante o projeto de soluções de proteção de sistemas. Elas encapsulam boas práticas de projetos para a engenharia de sistemas de proteção.</a:t>
            </a:r>
            <a:endParaRPr/>
          </a:p>
          <a:p>
            <a:pPr algn="just">
              <a:lnSpc>
                <a:spcPct val="100000"/>
              </a:lnSpc>
            </a:pPr>
            <a:endParaRPr/>
          </a:p>
          <a:p>
            <a:pPr algn="just">
              <a:lnSpc>
                <a:spcPct val="100000"/>
              </a:lnSpc>
              <a:buFont typeface="Arial"/>
              <a:buChar char="•"/>
            </a:pPr>
            <a:r>
              <a:rPr lang="pt-BR" sz="3000">
                <a:solidFill>
                  <a:srgbClr val="000000"/>
                </a:solidFill>
                <a:latin typeface="Arial"/>
                <a:ea typeface="Arial"/>
              </a:rPr>
              <a:t>Dois usos principais:</a:t>
            </a:r>
            <a:endParaRPr/>
          </a:p>
          <a:p>
            <a:pPr algn="just" lvl="1">
              <a:lnSpc>
                <a:spcPct val="100000"/>
              </a:lnSpc>
              <a:buSzPct val="25000"/>
              <a:buFont typeface="StarSymbol"/>
              <a:buChar char=""/>
            </a:pPr>
            <a:r>
              <a:rPr lang="pt-BR" sz="2400">
                <a:solidFill>
                  <a:srgbClr val="000000"/>
                </a:solidFill>
                <a:latin typeface="Arial"/>
                <a:ea typeface="Arial"/>
              </a:rPr>
              <a:t>Ajudam aumentar a consciência para as questões de proteção em uma equipe de engenharia de software.</a:t>
            </a:r>
            <a:endParaRPr/>
          </a:p>
          <a:p>
            <a:pPr algn="just" lvl="1">
              <a:lnSpc>
                <a:spcPct val="100000"/>
              </a:lnSpc>
              <a:buSzPct val="25000"/>
              <a:buFont typeface="StarSymbol"/>
              <a:buChar char=""/>
            </a:pPr>
            <a:r>
              <a:rPr lang="pt-BR" sz="2400">
                <a:solidFill>
                  <a:srgbClr val="000000"/>
                </a:solidFill>
                <a:latin typeface="Arial"/>
                <a:ea typeface="Arial"/>
              </a:rPr>
              <a:t>Podem ser usadas como </a:t>
            </a:r>
            <a:r>
              <a:rPr i="1" lang="pt-BR" sz="2400">
                <a:solidFill>
                  <a:srgbClr val="000000"/>
                </a:solidFill>
                <a:latin typeface="Arial"/>
                <a:ea typeface="Arial"/>
              </a:rPr>
              <a:t>checklist</a:t>
            </a:r>
            <a:r>
              <a:rPr lang="pt-BR" sz="2400">
                <a:solidFill>
                  <a:srgbClr val="000000"/>
                </a:solidFill>
                <a:latin typeface="Arial"/>
                <a:ea typeface="Arial"/>
              </a:rPr>
              <a:t>  de revisão no processo de avaliação do sistema.</a:t>
            </a:r>
            <a:endParaRPr/>
          </a:p>
        </p:txBody>
      </p:sp>
    </p:spTree>
  </p:cSld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TextShape 1"/>
          <p:cNvSpPr txBox="1"/>
          <p:nvPr/>
        </p:nvSpPr>
        <p:spPr>
          <a:xfrm>
            <a:off x="467640" y="1600200"/>
            <a:ext cx="8424720" cy="4797000"/>
          </a:xfrm>
          <a:prstGeom prst="rect">
            <a:avLst/>
          </a:prstGeom>
        </p:spPr>
        <p:txBody>
          <a:bodyPr bIns="91440" tIns="91440"/>
          <a:p>
            <a:pPr algn="just">
              <a:lnSpc>
                <a:spcPct val="100000"/>
              </a:lnSpc>
            </a:pPr>
            <a:endParaRPr/>
          </a:p>
          <a:p>
            <a:pPr algn="just">
              <a:lnSpc>
                <a:spcPct val="100000"/>
              </a:lnSpc>
            </a:pPr>
            <a:r>
              <a:rPr lang="pt-BR" sz="3000">
                <a:solidFill>
                  <a:srgbClr val="000000"/>
                </a:solidFill>
                <a:latin typeface="Arial"/>
                <a:ea typeface="Arial"/>
              </a:rPr>
              <a:t>1. Basear as decisões de proteção em uma política explícita de proteção</a:t>
            </a:r>
            <a:endParaRPr/>
          </a:p>
          <a:p>
            <a:pPr algn="just" lvl="1">
              <a:lnSpc>
                <a:spcPct val="100000"/>
              </a:lnSpc>
              <a:buSzPct val="25000"/>
              <a:buFont typeface="StarSymbol"/>
              <a:buChar char=""/>
            </a:pPr>
            <a:r>
              <a:rPr lang="pt-BR" sz="2400">
                <a:solidFill>
                  <a:srgbClr val="000000"/>
                </a:solidFill>
                <a:latin typeface="Arial"/>
                <a:ea typeface="Arial"/>
              </a:rPr>
              <a:t>Uma política de proteção define o “quê” de proteção, ao invés de “como”. Estabelece um </a:t>
            </a:r>
            <a:r>
              <a:rPr i="1" lang="pt-BR" sz="2400">
                <a:solidFill>
                  <a:srgbClr val="000000"/>
                </a:solidFill>
                <a:latin typeface="Arial"/>
                <a:ea typeface="Arial"/>
              </a:rPr>
              <a:t>framework</a:t>
            </a:r>
            <a:r>
              <a:rPr lang="pt-BR" sz="2400">
                <a:solidFill>
                  <a:srgbClr val="000000"/>
                </a:solidFill>
                <a:latin typeface="Arial"/>
                <a:ea typeface="Arial"/>
              </a:rPr>
              <a:t> para a tomada e avaliação de decisões de projeto.</a:t>
            </a:r>
            <a:endParaRPr/>
          </a:p>
          <a:p>
            <a:endParaRPr/>
          </a:p>
          <a:p>
            <a:pPr algn="just">
              <a:lnSpc>
                <a:spcPct val="100000"/>
              </a:lnSpc>
            </a:pPr>
            <a:r>
              <a:rPr lang="pt-BR" sz="3000">
                <a:solidFill>
                  <a:srgbClr val="000000"/>
                </a:solidFill>
                <a:latin typeface="Arial"/>
                <a:ea typeface="Arial"/>
              </a:rPr>
              <a:t>2. Evitar um único ponto de falha</a:t>
            </a:r>
            <a:endParaRPr/>
          </a:p>
          <a:p>
            <a:pPr algn="just" lvl="1">
              <a:lnSpc>
                <a:spcPct val="100000"/>
              </a:lnSpc>
              <a:buSzPct val="25000"/>
              <a:buFont typeface="StarSymbol"/>
              <a:buChar char=""/>
            </a:pPr>
            <a:r>
              <a:rPr lang="pt-BR" sz="2400">
                <a:solidFill>
                  <a:srgbClr val="000000"/>
                </a:solidFill>
                <a:latin typeface="Arial"/>
                <a:ea typeface="Arial"/>
              </a:rPr>
              <a:t>Nunca confie em um único mecanismo de garantia de proteção, sempre utilize várias técnicas diferentes. (Defesa em profundidade)</a:t>
            </a:r>
            <a:endParaRPr/>
          </a:p>
        </p:txBody>
      </p:sp>
      <p:sp>
        <p:nvSpPr>
          <p:cNvPr id="114" name="TextShape 2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anchor="b" bIns="91440" tIns="91440"/>
          <a:p>
            <a:pPr>
              <a:lnSpc>
                <a:spcPct val="100000"/>
              </a:lnSpc>
            </a:pPr>
            <a:r>
              <a:rPr b="1" lang="pt-BR" sz="3600">
                <a:solidFill>
                  <a:srgbClr val="ffffff"/>
                </a:solidFill>
                <a:latin typeface="Arial"/>
                <a:ea typeface="Arial"/>
              </a:rPr>
              <a:t>Diretrizes de proteção</a:t>
            </a:r>
            <a:endParaRPr/>
          </a:p>
        </p:txBody>
      </p:sp>
    </p:spTree>
  </p:cSld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anchor="b" bIns="91440" tIns="91440"/>
          <a:p>
            <a:pPr>
              <a:lnSpc>
                <a:spcPct val="100000"/>
              </a:lnSpc>
            </a:pPr>
            <a:r>
              <a:rPr b="1" lang="pt-BR" sz="3600">
                <a:solidFill>
                  <a:srgbClr val="ffffff"/>
                </a:solidFill>
                <a:latin typeface="Arial"/>
                <a:ea typeface="Arial"/>
              </a:rPr>
              <a:t>Diretrizes de proteção</a:t>
            </a:r>
            <a:endParaRPr/>
          </a:p>
        </p:txBody>
      </p:sp>
      <p:sp>
        <p:nvSpPr>
          <p:cNvPr id="116" name="TextShape 2"/>
          <p:cNvSpPr txBox="1"/>
          <p:nvPr/>
        </p:nvSpPr>
        <p:spPr>
          <a:xfrm>
            <a:off x="457200" y="1600200"/>
            <a:ext cx="8229240" cy="4967280"/>
          </a:xfrm>
          <a:prstGeom prst="rect">
            <a:avLst/>
          </a:prstGeom>
        </p:spPr>
        <p:txBody>
          <a:bodyPr bIns="91440" tIns="91440"/>
          <a:p>
            <a:pPr algn="just">
              <a:lnSpc>
                <a:spcPct val="100000"/>
              </a:lnSpc>
            </a:pPr>
            <a:endParaRPr/>
          </a:p>
          <a:p>
            <a:pPr algn="just">
              <a:lnSpc>
                <a:spcPct val="100000"/>
              </a:lnSpc>
            </a:pPr>
            <a:r>
              <a:rPr lang="pt-BR" sz="3000">
                <a:solidFill>
                  <a:srgbClr val="000000"/>
                </a:solidFill>
                <a:latin typeface="Arial"/>
                <a:ea typeface="Arial"/>
              </a:rPr>
              <a:t>3. Falhar de maneira protegida</a:t>
            </a:r>
            <a:endParaRPr/>
          </a:p>
          <a:p>
            <a:pPr algn="just" lvl="1">
              <a:lnSpc>
                <a:spcPct val="100000"/>
              </a:lnSpc>
              <a:buSzPct val="25000"/>
              <a:buFont typeface="StarSymbol"/>
              <a:buChar char=""/>
            </a:pPr>
            <a:r>
              <a:rPr lang="pt-BR" sz="2400">
                <a:solidFill>
                  <a:srgbClr val="000000"/>
                </a:solidFill>
                <a:latin typeface="Arial"/>
                <a:ea typeface="Arial"/>
              </a:rPr>
              <a:t>Sistemas críticos de proteção sempre devem ser do tipo falha-protegida (</a:t>
            </a:r>
            <a:r>
              <a:rPr i="1" lang="pt-BR" sz="2400">
                <a:solidFill>
                  <a:srgbClr val="000000"/>
                </a:solidFill>
                <a:latin typeface="Arial"/>
                <a:ea typeface="Arial"/>
              </a:rPr>
              <a:t>fail-secure</a:t>
            </a:r>
            <a:r>
              <a:rPr lang="pt-BR" sz="2400">
                <a:solidFill>
                  <a:srgbClr val="000000"/>
                </a:solidFill>
                <a:latin typeface="Arial"/>
                <a:ea typeface="Arial"/>
              </a:rPr>
              <a:t>), ou seja, uma falha não deve implicar em instabilidade de acesso dos dados. </a:t>
            </a:r>
            <a:endParaRPr/>
          </a:p>
          <a:p>
            <a:pPr algn="just" lvl="1">
              <a:lnSpc>
                <a:spcPct val="100000"/>
              </a:lnSpc>
              <a:buSzPct val="25000"/>
              <a:buFont typeface="StarSymbol"/>
              <a:buChar char=""/>
            </a:pPr>
            <a:r>
              <a:rPr lang="pt-BR" sz="2400">
                <a:solidFill>
                  <a:srgbClr val="000000"/>
                </a:solidFill>
                <a:latin typeface="Arial"/>
                <a:ea typeface="Arial"/>
              </a:rPr>
              <a:t>Procedimento de contingência não devem ser usados.</a:t>
            </a:r>
            <a:endParaRPr/>
          </a:p>
          <a:p>
            <a:endParaRPr/>
          </a:p>
          <a:p>
            <a:pPr algn="just">
              <a:lnSpc>
                <a:spcPct val="100000"/>
              </a:lnSpc>
            </a:pPr>
            <a:r>
              <a:rPr lang="pt-BR" sz="3000">
                <a:solidFill>
                  <a:srgbClr val="000000"/>
                </a:solidFill>
                <a:latin typeface="Arial"/>
                <a:ea typeface="Arial"/>
              </a:rPr>
              <a:t>4. Equilibrar a proteção e a usabilidade</a:t>
            </a:r>
            <a:endParaRPr/>
          </a:p>
          <a:p>
            <a:pPr algn="just" lvl="1">
              <a:lnSpc>
                <a:spcPct val="100000"/>
              </a:lnSpc>
              <a:buSzPct val="25000"/>
              <a:buFont typeface="StarSymbol"/>
              <a:buChar char=""/>
            </a:pPr>
            <a:r>
              <a:rPr lang="pt-BR" sz="2400">
                <a:solidFill>
                  <a:srgbClr val="000000"/>
                </a:solidFill>
                <a:latin typeface="Arial"/>
                <a:ea typeface="Arial"/>
              </a:rPr>
              <a:t>A medida que um sistema incorpora recursos de proteção, é inevitável que ele se torne menos usável.</a:t>
            </a:r>
            <a:endParaRPr/>
          </a:p>
          <a:p>
            <a:endParaRPr/>
          </a:p>
          <a:p>
            <a:pPr>
              <a:lnSpc>
                <a:spcPct val="100000"/>
              </a:lnSpc>
            </a:pPr>
            <a:endParaRPr/>
          </a:p>
        </p:txBody>
      </p:sp>
    </p:spTree>
  </p:cSld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TextShape 1"/>
          <p:cNvSpPr txBox="1"/>
          <p:nvPr/>
        </p:nvSpPr>
        <p:spPr>
          <a:xfrm>
            <a:off x="457200" y="89280"/>
            <a:ext cx="8229240" cy="1328040"/>
          </a:xfrm>
          <a:prstGeom prst="rect">
            <a:avLst/>
          </a:prstGeom>
        </p:spPr>
        <p:txBody>
          <a:bodyPr anchor="b" bIns="91440" tIns="91440"/>
          <a:p>
            <a:pPr>
              <a:lnSpc>
                <a:spcPct val="100000"/>
              </a:lnSpc>
            </a:pPr>
            <a:r>
              <a:rPr b="1" lang="pt-BR" sz="3600">
                <a:solidFill>
                  <a:srgbClr val="ffffff"/>
                </a:solidFill>
                <a:latin typeface="Arial"/>
                <a:ea typeface="Arial"/>
              </a:rPr>
              <a:t>Diretrizes de proteção</a:t>
            </a:r>
            <a:endParaRPr/>
          </a:p>
        </p:txBody>
      </p:sp>
      <p:sp>
        <p:nvSpPr>
          <p:cNvPr id="118" name="TextShape 2"/>
          <p:cNvSpPr txBox="1"/>
          <p:nvPr/>
        </p:nvSpPr>
        <p:spPr>
          <a:xfrm>
            <a:off x="457200" y="1600200"/>
            <a:ext cx="8229240" cy="5162760"/>
          </a:xfrm>
          <a:prstGeom prst="rect">
            <a:avLst/>
          </a:prstGeom>
        </p:spPr>
        <p:txBody>
          <a:bodyPr bIns="91440" tIns="91440"/>
          <a:p>
            <a:pPr algn="just">
              <a:lnSpc>
                <a:spcPct val="100000"/>
              </a:lnSpc>
            </a:pPr>
            <a:endParaRPr/>
          </a:p>
          <a:p>
            <a:pPr algn="just">
              <a:lnSpc>
                <a:spcPct val="100000"/>
              </a:lnSpc>
            </a:pPr>
            <a:r>
              <a:rPr lang="pt-BR" sz="3000">
                <a:solidFill>
                  <a:srgbClr val="000000"/>
                </a:solidFill>
                <a:latin typeface="Arial"/>
                <a:ea typeface="Arial"/>
              </a:rPr>
              <a:t>5. Registrar ações do usuário</a:t>
            </a:r>
            <a:endParaRPr/>
          </a:p>
          <a:p>
            <a:pPr algn="just" lvl="1">
              <a:lnSpc>
                <a:spcPct val="100000"/>
              </a:lnSpc>
              <a:buSzPct val="25000"/>
              <a:buFont typeface="StarSymbol"/>
              <a:buChar char=""/>
            </a:pPr>
            <a:r>
              <a:rPr lang="pt-BR" sz="2400">
                <a:solidFill>
                  <a:srgbClr val="000000"/>
                </a:solidFill>
                <a:latin typeface="Arial"/>
                <a:ea typeface="Arial"/>
              </a:rPr>
              <a:t>Manter um registro de ações dos usuários, o qual deve, pelo menos, armazenar quem fez o que, os ativos usados, a hora e a data da ação.</a:t>
            </a:r>
            <a:endParaRPr/>
          </a:p>
          <a:p>
            <a:endParaRPr/>
          </a:p>
          <a:p>
            <a:pPr algn="just">
              <a:lnSpc>
                <a:spcPct val="100000"/>
              </a:lnSpc>
            </a:pPr>
            <a:r>
              <a:rPr lang="pt-BR" sz="3000">
                <a:solidFill>
                  <a:srgbClr val="000000"/>
                </a:solidFill>
                <a:latin typeface="Arial"/>
                <a:ea typeface="Arial"/>
              </a:rPr>
              <a:t>6. Usar redundância e diversidade para reduzir os riscos</a:t>
            </a:r>
            <a:endParaRPr/>
          </a:p>
          <a:p>
            <a:pPr algn="just" lvl="1">
              <a:lnSpc>
                <a:spcPct val="100000"/>
              </a:lnSpc>
              <a:buSzPct val="25000"/>
              <a:buFont typeface="StarSymbol"/>
              <a:buChar char=""/>
            </a:pPr>
            <a:r>
              <a:rPr lang="pt-BR" sz="2400">
                <a:solidFill>
                  <a:srgbClr val="000000"/>
                </a:solidFill>
                <a:latin typeface="Arial"/>
                <a:ea typeface="Arial"/>
              </a:rPr>
              <a:t>Tem como principal benefício garantir que uma vulnerabilidade de plataforma ou tecnologia não afete todas as versões e consequentemente os usuários.</a:t>
            </a:r>
            <a:endParaRPr/>
          </a:p>
        </p:txBody>
      </p:sp>
    </p:spTree>
  </p:cSld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TextShape 1"/>
          <p:cNvSpPr txBox="1"/>
          <p:nvPr/>
        </p:nvSpPr>
        <p:spPr>
          <a:xfrm>
            <a:off x="457200" y="89280"/>
            <a:ext cx="8229240" cy="1328040"/>
          </a:xfrm>
          <a:prstGeom prst="rect">
            <a:avLst/>
          </a:prstGeom>
        </p:spPr>
        <p:txBody>
          <a:bodyPr anchor="b" bIns="91440" tIns="91440"/>
          <a:p>
            <a:pPr>
              <a:lnSpc>
                <a:spcPct val="100000"/>
              </a:lnSpc>
            </a:pPr>
            <a:r>
              <a:rPr b="1" lang="pt-BR" sz="3600">
                <a:solidFill>
                  <a:srgbClr val="ffffff"/>
                </a:solidFill>
                <a:latin typeface="Arial"/>
                <a:ea typeface="Arial"/>
              </a:rPr>
              <a:t>Diretrizes de proteção</a:t>
            </a:r>
            <a:endParaRPr/>
          </a:p>
        </p:txBody>
      </p:sp>
      <p:sp>
        <p:nvSpPr>
          <p:cNvPr id="120" name="TextShape 2"/>
          <p:cNvSpPr txBox="1"/>
          <p:nvPr/>
        </p:nvSpPr>
        <p:spPr>
          <a:xfrm>
            <a:off x="457200" y="1600200"/>
            <a:ext cx="8229240" cy="4492080"/>
          </a:xfrm>
          <a:prstGeom prst="rect">
            <a:avLst/>
          </a:prstGeom>
        </p:spPr>
        <p:txBody>
          <a:bodyPr bIns="91440" tIns="91440"/>
          <a:p>
            <a:pPr>
              <a:lnSpc>
                <a:spcPct val="100000"/>
              </a:lnSpc>
            </a:pPr>
            <a:endParaRPr/>
          </a:p>
          <a:p>
            <a:pPr algn="just">
              <a:lnSpc>
                <a:spcPct val="100000"/>
              </a:lnSpc>
            </a:pPr>
            <a:r>
              <a:rPr lang="pt-BR" sz="3000">
                <a:solidFill>
                  <a:srgbClr val="000000"/>
                </a:solidFill>
                <a:latin typeface="Arial"/>
                <a:ea typeface="Arial"/>
              </a:rPr>
              <a:t>7. Validar todas as entradas</a:t>
            </a:r>
            <a:endParaRPr/>
          </a:p>
          <a:p>
            <a:pPr algn="just" lvl="1">
              <a:lnSpc>
                <a:spcPct val="100000"/>
              </a:lnSpc>
              <a:buSzPct val="25000"/>
              <a:buFont typeface="StarSymbol"/>
              <a:buChar char=""/>
            </a:pPr>
            <a:r>
              <a:rPr lang="pt-BR" sz="2400">
                <a:solidFill>
                  <a:srgbClr val="000000"/>
                </a:solidFill>
                <a:latin typeface="Arial"/>
                <a:ea typeface="Arial"/>
              </a:rPr>
              <a:t>Prevenir o sistema contra ataques baseados em entradas, como por exemplo, “envenenamento de SQL”, </a:t>
            </a:r>
            <a:r>
              <a:rPr i="1" lang="pt-BR" sz="2400">
                <a:solidFill>
                  <a:srgbClr val="000000"/>
                </a:solidFill>
                <a:latin typeface="Arial"/>
                <a:ea typeface="Arial"/>
              </a:rPr>
              <a:t>overflow de buffer </a:t>
            </a:r>
            <a:r>
              <a:rPr lang="pt-BR" sz="2400">
                <a:solidFill>
                  <a:srgbClr val="000000"/>
                </a:solidFill>
                <a:latin typeface="Arial"/>
                <a:ea typeface="Arial"/>
              </a:rPr>
              <a:t>(</a:t>
            </a:r>
            <a:r>
              <a:rPr i="1" lang="pt-BR" sz="2400">
                <a:solidFill>
                  <a:srgbClr val="000000"/>
                </a:solidFill>
                <a:latin typeface="Arial"/>
                <a:ea typeface="Arial"/>
              </a:rPr>
              <a:t>worm</a:t>
            </a:r>
            <a:r>
              <a:rPr lang="pt-BR" sz="2400">
                <a:solidFill>
                  <a:srgbClr val="000000"/>
                </a:solidFill>
                <a:latin typeface="Arial"/>
                <a:ea typeface="Arial"/>
              </a:rPr>
              <a:t> Code Red).</a:t>
            </a:r>
            <a:endParaRPr/>
          </a:p>
          <a:p>
            <a:endParaRPr/>
          </a:p>
          <a:p>
            <a:pPr algn="just">
              <a:lnSpc>
                <a:spcPct val="100000"/>
              </a:lnSpc>
            </a:pPr>
            <a:r>
              <a:rPr lang="pt-BR" sz="3000">
                <a:solidFill>
                  <a:srgbClr val="000000"/>
                </a:solidFill>
                <a:latin typeface="Arial"/>
                <a:ea typeface="Arial"/>
              </a:rPr>
              <a:t>8. Compartimentar seus ativos</a:t>
            </a:r>
            <a:endParaRPr/>
          </a:p>
          <a:p>
            <a:pPr algn="just" lvl="1">
              <a:lnSpc>
                <a:spcPct val="100000"/>
              </a:lnSpc>
              <a:buSzPct val="25000"/>
              <a:buFont typeface="StarSymbol"/>
              <a:buChar char=""/>
            </a:pPr>
            <a:r>
              <a:rPr lang="pt-BR" sz="2400">
                <a:solidFill>
                  <a:srgbClr val="000000"/>
                </a:solidFill>
                <a:latin typeface="Arial"/>
                <a:ea typeface="Arial"/>
              </a:rPr>
              <a:t>Nunca fornecer acesso “tudo-ou-nada”. Somente informações solicitadas e permitidas devem ser enviadas ao usuário.</a:t>
            </a:r>
            <a:endParaRPr/>
          </a:p>
        </p:txBody>
      </p:sp>
    </p:spTree>
  </p:cSld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anchor="b" bIns="91440" tIns="91440"/>
          <a:p>
            <a:pPr>
              <a:lnSpc>
                <a:spcPct val="100000"/>
              </a:lnSpc>
            </a:pPr>
            <a:r>
              <a:rPr b="1" lang="pt-BR" sz="3600">
                <a:solidFill>
                  <a:srgbClr val="ffffff"/>
                </a:solidFill>
                <a:latin typeface="Arial"/>
                <a:ea typeface="Arial"/>
              </a:rPr>
              <a:t>Diretrizes de proteção</a:t>
            </a:r>
            <a:endParaRPr/>
          </a:p>
        </p:txBody>
      </p:sp>
      <p:sp>
        <p:nvSpPr>
          <p:cNvPr id="122" name="TextShape 2"/>
          <p:cNvSpPr txBox="1"/>
          <p:nvPr/>
        </p:nvSpPr>
        <p:spPr>
          <a:xfrm>
            <a:off x="457200" y="1600200"/>
            <a:ext cx="8229240" cy="4967280"/>
          </a:xfrm>
          <a:prstGeom prst="rect">
            <a:avLst/>
          </a:prstGeom>
        </p:spPr>
        <p:txBody>
          <a:bodyPr bIns="91440" tIns="91440"/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r>
              <a:rPr lang="pt-BR" sz="3000">
                <a:solidFill>
                  <a:srgbClr val="000000"/>
                </a:solidFill>
                <a:latin typeface="Arial"/>
                <a:ea typeface="Arial"/>
              </a:rPr>
              <a:t>9. Projetar para implantação</a:t>
            </a:r>
            <a:endParaRPr/>
          </a:p>
          <a:p>
            <a:pPr algn="just" lvl="1">
              <a:lnSpc>
                <a:spcPct val="100000"/>
              </a:lnSpc>
              <a:buSzPct val="25000"/>
              <a:buFont typeface="StarSymbol"/>
              <a:buChar char=""/>
            </a:pPr>
            <a:r>
              <a:rPr lang="pt-BR" sz="2400">
                <a:solidFill>
                  <a:srgbClr val="000000"/>
                </a:solidFill>
                <a:latin typeface="Arial"/>
                <a:ea typeface="Arial"/>
              </a:rPr>
              <a:t>Incluir recursos para simplificar a implantação no ambiente do cliente, verificando continuamente possíveis erros e omissões.</a:t>
            </a:r>
            <a:endParaRPr/>
          </a:p>
          <a:p>
            <a:endParaRPr/>
          </a:p>
          <a:p>
            <a:pPr>
              <a:lnSpc>
                <a:spcPct val="100000"/>
              </a:lnSpc>
            </a:pPr>
            <a:r>
              <a:rPr lang="pt-BR" sz="3000">
                <a:solidFill>
                  <a:srgbClr val="000000"/>
                </a:solidFill>
                <a:latin typeface="Arial"/>
                <a:ea typeface="Arial"/>
              </a:rPr>
              <a:t>10. Projetar para recuperabilidade</a:t>
            </a:r>
            <a:endParaRPr/>
          </a:p>
          <a:p>
            <a:pPr algn="just" lvl="1">
              <a:lnSpc>
                <a:spcPct val="100000"/>
              </a:lnSpc>
              <a:buSzPct val="25000"/>
              <a:buFont typeface="StarSymbol"/>
              <a:buChar char=""/>
            </a:pPr>
            <a:r>
              <a:rPr lang="pt-BR" sz="2400">
                <a:solidFill>
                  <a:srgbClr val="000000"/>
                </a:solidFill>
                <a:latin typeface="Arial"/>
                <a:ea typeface="Arial"/>
              </a:rPr>
              <a:t>Pensar em ações de recuperação contra possíveis falhas, restaurando o sistema para um estado operacional protegido. </a:t>
            </a:r>
            <a:endParaRPr/>
          </a:p>
          <a:p>
            <a:pPr>
              <a:lnSpc>
                <a:spcPct val="100000"/>
              </a:lnSpc>
            </a:pPr>
            <a:endParaRPr/>
          </a:p>
        </p:txBody>
      </p:sp>
    </p:spTree>
  </p:cSld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TextShape 1"/>
          <p:cNvSpPr txBox="1"/>
          <p:nvPr/>
        </p:nvSpPr>
        <p:spPr>
          <a:xfrm>
            <a:off x="457200" y="89280"/>
            <a:ext cx="8229240" cy="1328040"/>
          </a:xfrm>
          <a:prstGeom prst="rect">
            <a:avLst/>
          </a:prstGeom>
        </p:spPr>
        <p:txBody>
          <a:bodyPr anchor="b" bIns="91440" tIns="91440"/>
          <a:p>
            <a:pPr>
              <a:lnSpc>
                <a:spcPct val="100000"/>
              </a:lnSpc>
            </a:pPr>
            <a:r>
              <a:rPr b="1" lang="pt-BR" sz="3600">
                <a:solidFill>
                  <a:srgbClr val="ffffff"/>
                </a:solidFill>
                <a:latin typeface="Arial"/>
                <a:ea typeface="Arial"/>
              </a:rPr>
              <a:t>Contextualização</a:t>
            </a:r>
            <a:endParaRPr/>
          </a:p>
        </p:txBody>
      </p:sp>
      <p:sp>
        <p:nvSpPr>
          <p:cNvPr id="80" name="TextShape 2"/>
          <p:cNvSpPr txBox="1"/>
          <p:nvPr/>
        </p:nvSpPr>
        <p:spPr>
          <a:xfrm>
            <a:off x="323640" y="1651320"/>
            <a:ext cx="8229240" cy="4478400"/>
          </a:xfrm>
          <a:prstGeom prst="rect">
            <a:avLst/>
          </a:prstGeom>
        </p:spPr>
        <p:txBody>
          <a:bodyPr anchor="ctr" bIns="91440" tIns="91440"/>
          <a:p>
            <a:pPr>
              <a:lnSpc>
                <a:spcPct val="100000"/>
              </a:lnSpc>
              <a:buFont typeface="Arial"/>
              <a:buChar char="•"/>
            </a:pPr>
            <a:r>
              <a:rPr lang="pt-BR" sz="3000">
                <a:solidFill>
                  <a:srgbClr val="000000"/>
                </a:solidFill>
                <a:latin typeface="Arial"/>
                <a:ea typeface="Arial"/>
              </a:rPr>
              <a:t>Objetivo</a:t>
            </a:r>
            <a:endParaRPr/>
          </a:p>
          <a:p>
            <a:pPr algn="just" lvl="1">
              <a:lnSpc>
                <a:spcPct val="100000"/>
              </a:lnSpc>
              <a:buSzPct val="25000"/>
              <a:buFont typeface="StarSymbol"/>
              <a:buChar char=""/>
            </a:pPr>
            <a:r>
              <a:rPr lang="pt-BR" sz="2400">
                <a:solidFill>
                  <a:srgbClr val="000000"/>
                </a:solidFill>
                <a:latin typeface="Arial"/>
                <a:ea typeface="Arial"/>
              </a:rPr>
              <a:t>Introduzir questões que devem ser consideradas durante a fase de projeto em sistemas de aplicação protegidos.</a:t>
            </a:r>
            <a:endParaRPr/>
          </a:p>
          <a:p>
            <a:pPr algn="just">
              <a:lnSpc>
                <a:spcPct val="100000"/>
              </a:lnSpc>
              <a:buFont typeface="Arial"/>
              <a:buChar char="•"/>
            </a:pPr>
            <a:r>
              <a:rPr lang="pt-BR" sz="3000">
                <a:solidFill>
                  <a:srgbClr val="000000"/>
                </a:solidFill>
                <a:latin typeface="Arial"/>
                <a:ea typeface="Arial"/>
              </a:rPr>
              <a:t>Desafio dos engenheiros de software: projetar e implementar sistemas protegidos.</a:t>
            </a:r>
            <a:endParaRPr/>
          </a:p>
          <a:p>
            <a:pPr algn="just">
              <a:lnSpc>
                <a:spcPct val="100000"/>
              </a:lnSpc>
              <a:buFont typeface="Arial"/>
              <a:buChar char="•"/>
            </a:pPr>
            <a:r>
              <a:rPr lang="pt-BR" sz="3000">
                <a:solidFill>
                  <a:srgbClr val="000000"/>
                </a:solidFill>
                <a:latin typeface="Arial"/>
                <a:ea typeface="Arial"/>
              </a:rPr>
              <a:t>Engenharia de proteção está preocupada com o desenvolvimento e a evolução de sistemas que possam resistir a ataques.</a:t>
            </a:r>
            <a:endParaRPr/>
          </a:p>
        </p:txBody>
      </p:sp>
    </p:spTree>
  </p:cSld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anchor="b" bIns="91440" tIns="91440"/>
          <a:p>
            <a:pPr>
              <a:lnSpc>
                <a:spcPct val="100000"/>
              </a:lnSpc>
            </a:pPr>
            <a:r>
              <a:rPr b="1" lang="pt-BR" sz="3600">
                <a:solidFill>
                  <a:srgbClr val="ffffff"/>
                </a:solidFill>
                <a:latin typeface="Arial"/>
                <a:ea typeface="Arial"/>
              </a:rPr>
              <a:t>Projetar para implantação</a:t>
            </a:r>
            <a:endParaRPr/>
          </a:p>
        </p:txBody>
      </p:sp>
      <p:pic>
        <p:nvPicPr>
          <p:cNvPr descr="" id="124" name="Picture 2"/>
          <p:cNvPicPr/>
          <p:nvPr/>
        </p:nvPicPr>
        <p:blipFill>
          <a:blip r:embed="rId1"/>
          <a:stretch>
            <a:fillRect/>
          </a:stretch>
        </p:blipFill>
        <p:spPr>
          <a:xfrm>
            <a:off x="107640" y="2887920"/>
            <a:ext cx="8903160" cy="2340720"/>
          </a:xfrm>
          <a:prstGeom prst="rect">
            <a:avLst/>
          </a:prstGeom>
        </p:spPr>
      </p:pic>
      <p:sp>
        <p:nvSpPr>
          <p:cNvPr id="125" name="CustomShape 2"/>
          <p:cNvSpPr/>
          <p:nvPr/>
        </p:nvSpPr>
        <p:spPr>
          <a:xfrm>
            <a:off x="683640" y="5923800"/>
            <a:ext cx="7848360" cy="364680"/>
          </a:xfrm>
          <a:prstGeom prst="rect">
            <a:avLst/>
          </a:prstGeom>
        </p:spPr>
        <p:txBody>
          <a:bodyPr bIns="45000" lIns="90000" rIns="90000" tIns="45000"/>
          <a:p>
            <a:pPr algn="ctr">
              <a:lnSpc>
                <a:spcPct val="100000"/>
              </a:lnSpc>
            </a:pPr>
            <a:r>
              <a:rPr lang="pt-BR">
                <a:solidFill>
                  <a:srgbClr val="000000"/>
                </a:solidFill>
                <a:latin typeface="Arial"/>
                <a:ea typeface="Arial"/>
              </a:rPr>
              <a:t>Figura 6. Implantação de um sistema</a:t>
            </a:r>
            <a:endParaRPr/>
          </a:p>
        </p:txBody>
      </p:sp>
    </p:spTree>
  </p:cSld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anchor="b" bIns="91440" tIns="91440"/>
          <a:p>
            <a:pPr>
              <a:lnSpc>
                <a:spcPct val="100000"/>
              </a:lnSpc>
            </a:pPr>
            <a:r>
              <a:rPr b="1" lang="pt-BR" sz="3600">
                <a:solidFill>
                  <a:srgbClr val="ffffff"/>
                </a:solidFill>
                <a:latin typeface="Arial"/>
                <a:ea typeface="Arial"/>
              </a:rPr>
              <a:t>Suporte de implantação</a:t>
            </a:r>
            <a:endParaRPr/>
          </a:p>
        </p:txBody>
      </p:sp>
      <p:sp>
        <p:nvSpPr>
          <p:cNvPr id="127" name="TextShape 2"/>
          <p:cNvSpPr txBox="1"/>
          <p:nvPr/>
        </p:nvSpPr>
        <p:spPr>
          <a:xfrm>
            <a:off x="457200" y="1600200"/>
            <a:ext cx="8229240" cy="4967280"/>
          </a:xfrm>
          <a:prstGeom prst="rect">
            <a:avLst/>
          </a:prstGeom>
        </p:spPr>
        <p:txBody>
          <a:bodyPr bIns="91440" tIns="91440"/>
          <a:p>
            <a:pPr algn="just">
              <a:lnSpc>
                <a:spcPct val="100000"/>
              </a:lnSpc>
              <a:buFont typeface="Arial"/>
              <a:buChar char="•"/>
            </a:pPr>
            <a:r>
              <a:rPr lang="pt-BR" sz="3000">
                <a:solidFill>
                  <a:srgbClr val="000000"/>
                </a:solidFill>
                <a:latin typeface="Arial"/>
                <a:ea typeface="Arial"/>
              </a:rPr>
              <a:t>Incluir suporte para visualização e análise de configuração</a:t>
            </a:r>
            <a:endParaRPr/>
          </a:p>
          <a:p>
            <a:pPr algn="just" lvl="1">
              <a:lnSpc>
                <a:spcPct val="100000"/>
              </a:lnSpc>
              <a:buSzPct val="25000"/>
              <a:buFont typeface="StarSymbol"/>
              <a:buChar char=""/>
            </a:pPr>
            <a:r>
              <a:rPr lang="pt-BR" sz="2400">
                <a:solidFill>
                  <a:srgbClr val="000000"/>
                </a:solidFill>
                <a:latin typeface="Arial"/>
                <a:ea typeface="Arial"/>
              </a:rPr>
              <a:t>Sempre incluir, em um sistema recursos que permitam aos administradores ou usuários autorizados examinarem a configuração atual do sistema.</a:t>
            </a:r>
            <a:endParaRPr/>
          </a:p>
          <a:p>
            <a:endParaRPr/>
          </a:p>
          <a:p>
            <a:pPr algn="just">
              <a:lnSpc>
                <a:spcPct val="100000"/>
              </a:lnSpc>
              <a:buFont typeface="Arial"/>
              <a:buChar char="•"/>
            </a:pPr>
            <a:r>
              <a:rPr lang="pt-BR" sz="3000">
                <a:solidFill>
                  <a:srgbClr val="000000"/>
                </a:solidFill>
                <a:latin typeface="Arial"/>
                <a:ea typeface="Arial"/>
              </a:rPr>
              <a:t>Minimizar privilégios </a:t>
            </a:r>
            <a:r>
              <a:rPr i="1" lang="pt-BR" sz="3000">
                <a:solidFill>
                  <a:srgbClr val="000000"/>
                </a:solidFill>
                <a:latin typeface="Arial"/>
                <a:ea typeface="Arial"/>
              </a:rPr>
              <a:t>default</a:t>
            </a:r>
            <a:endParaRPr/>
          </a:p>
          <a:p>
            <a:pPr algn="just" lvl="1">
              <a:lnSpc>
                <a:spcPct val="100000"/>
              </a:lnSpc>
              <a:buSzPct val="25000"/>
              <a:buFont typeface="StarSymbol"/>
              <a:buChar char=""/>
            </a:pPr>
            <a:r>
              <a:rPr lang="pt-BR" sz="2400">
                <a:solidFill>
                  <a:srgbClr val="000000"/>
                </a:solidFill>
                <a:latin typeface="Arial"/>
                <a:ea typeface="Arial"/>
              </a:rPr>
              <a:t>Projetar </a:t>
            </a:r>
            <a:r>
              <a:rPr i="1" lang="pt-BR" sz="2400">
                <a:solidFill>
                  <a:srgbClr val="000000"/>
                </a:solidFill>
                <a:latin typeface="Arial"/>
                <a:ea typeface="Arial"/>
              </a:rPr>
              <a:t>softwares</a:t>
            </a:r>
            <a:r>
              <a:rPr lang="pt-BR" sz="2400">
                <a:solidFill>
                  <a:srgbClr val="000000"/>
                </a:solidFill>
                <a:latin typeface="Arial"/>
                <a:ea typeface="Arial"/>
              </a:rPr>
              <a:t> em que a configuração </a:t>
            </a:r>
            <a:r>
              <a:rPr i="1" lang="pt-BR" sz="2400">
                <a:solidFill>
                  <a:srgbClr val="000000"/>
                </a:solidFill>
                <a:latin typeface="Arial"/>
                <a:ea typeface="Arial"/>
              </a:rPr>
              <a:t>default</a:t>
            </a:r>
            <a:r>
              <a:rPr lang="pt-BR" sz="2400">
                <a:solidFill>
                  <a:srgbClr val="000000"/>
                </a:solidFill>
                <a:latin typeface="Arial"/>
                <a:ea typeface="Arial"/>
              </a:rPr>
              <a:t> de um sistema forneçam privilégios essenciais mínimos. Isso diminui a chance de intrusos e usuários inexperientes causarem danos.</a:t>
            </a:r>
            <a:endParaRPr/>
          </a:p>
        </p:txBody>
      </p:sp>
    </p:spTree>
  </p:cSld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anchor="b" bIns="91440" tIns="91440"/>
          <a:p>
            <a:pPr>
              <a:lnSpc>
                <a:spcPct val="100000"/>
              </a:lnSpc>
            </a:pPr>
            <a:r>
              <a:rPr b="1" lang="pt-BR" sz="3600">
                <a:solidFill>
                  <a:srgbClr val="ffffff"/>
                </a:solidFill>
                <a:latin typeface="Arial"/>
                <a:ea typeface="Arial"/>
              </a:rPr>
              <a:t>Suporte de implantação</a:t>
            </a:r>
            <a:endParaRPr/>
          </a:p>
        </p:txBody>
      </p:sp>
      <p:sp>
        <p:nvSpPr>
          <p:cNvPr id="129" name="TextShape 2"/>
          <p:cNvSpPr txBox="1"/>
          <p:nvPr/>
        </p:nvSpPr>
        <p:spPr>
          <a:xfrm>
            <a:off x="457200" y="1600200"/>
            <a:ext cx="8229240" cy="4967280"/>
          </a:xfrm>
          <a:prstGeom prst="rect">
            <a:avLst/>
          </a:prstGeom>
        </p:spPr>
        <p:txBody>
          <a:bodyPr bIns="91440" tIns="91440"/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pt-BR" sz="3000">
                <a:solidFill>
                  <a:srgbClr val="000000"/>
                </a:solidFill>
                <a:latin typeface="Arial"/>
                <a:ea typeface="Arial"/>
              </a:rPr>
              <a:t>Localizar definições de configuração</a:t>
            </a:r>
            <a:endParaRPr/>
          </a:p>
          <a:p>
            <a:pPr algn="just" lvl="1">
              <a:lnSpc>
                <a:spcPct val="100000"/>
              </a:lnSpc>
              <a:buSzPct val="25000"/>
              <a:buFont typeface="StarSymbol"/>
              <a:buChar char=""/>
            </a:pPr>
            <a:r>
              <a:rPr lang="pt-BR" sz="2400">
                <a:solidFill>
                  <a:srgbClr val="000000"/>
                </a:solidFill>
                <a:latin typeface="Arial"/>
                <a:ea typeface="Arial"/>
              </a:rPr>
              <a:t>Ao projetar um suporte de configuração, você deve garantir que, em uma configuração, tudo o que afeta a mesma parte de um sistema seja configurado no mesmo lugar.</a:t>
            </a:r>
            <a:endParaRPr/>
          </a:p>
          <a:p>
            <a:endParaRPr/>
          </a:p>
          <a:p>
            <a:pPr algn="just">
              <a:lnSpc>
                <a:spcPct val="100000"/>
              </a:lnSpc>
              <a:buFont typeface="Arial"/>
              <a:buChar char="•"/>
            </a:pPr>
            <a:r>
              <a:rPr lang="pt-BR" sz="3000">
                <a:solidFill>
                  <a:srgbClr val="000000"/>
                </a:solidFill>
                <a:latin typeface="Arial"/>
                <a:ea typeface="Arial"/>
              </a:rPr>
              <a:t>Fornecer maneiras fáceis de corrigir vulnerabilidades de proteção</a:t>
            </a:r>
            <a:endParaRPr/>
          </a:p>
          <a:p>
            <a:pPr algn="just" lvl="1">
              <a:lnSpc>
                <a:spcPct val="100000"/>
              </a:lnSpc>
              <a:buSzPct val="25000"/>
              <a:buFont typeface="StarSymbol"/>
              <a:buChar char=""/>
            </a:pPr>
            <a:r>
              <a:rPr lang="pt-BR" sz="2400">
                <a:solidFill>
                  <a:srgbClr val="000000"/>
                </a:solidFill>
                <a:latin typeface="Arial"/>
                <a:ea typeface="Arial"/>
              </a:rPr>
              <a:t>Incluir mecanismos simples para atualizar o sistema a fim de corrigir vulnerabilidades de proteção descobertas.</a:t>
            </a:r>
            <a:endParaRPr/>
          </a:p>
        </p:txBody>
      </p:sp>
    </p:spTree>
  </p:cSld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TextShape 1"/>
          <p:cNvSpPr txBox="1"/>
          <p:nvPr/>
        </p:nvSpPr>
        <p:spPr>
          <a:xfrm>
            <a:off x="457200" y="89280"/>
            <a:ext cx="8229240" cy="1328040"/>
          </a:xfrm>
          <a:prstGeom prst="rect">
            <a:avLst/>
          </a:prstGeom>
        </p:spPr>
        <p:txBody>
          <a:bodyPr anchor="b" bIns="91440" tIns="91440"/>
          <a:p>
            <a:pPr>
              <a:lnSpc>
                <a:spcPct val="100000"/>
              </a:lnSpc>
            </a:pPr>
            <a:r>
              <a:rPr b="1" lang="pt-BR" sz="3600">
                <a:solidFill>
                  <a:srgbClr val="ffffff"/>
                </a:solidFill>
                <a:latin typeface="Arial"/>
                <a:ea typeface="Arial"/>
              </a:rPr>
              <a:t>Sobrevivência de sistema</a:t>
            </a:r>
            <a:endParaRPr/>
          </a:p>
        </p:txBody>
      </p:sp>
      <p:sp>
        <p:nvSpPr>
          <p:cNvPr id="131" name="TextShape 2"/>
          <p:cNvSpPr txBox="1"/>
          <p:nvPr/>
        </p:nvSpPr>
        <p:spPr>
          <a:xfrm>
            <a:off x="457200" y="1600200"/>
            <a:ext cx="8229240" cy="4447440"/>
          </a:xfrm>
          <a:prstGeom prst="rect">
            <a:avLst/>
          </a:prstGeom>
        </p:spPr>
        <p:txBody>
          <a:bodyPr bIns="91440" tIns="91440"/>
          <a:p>
            <a:pPr algn="just">
              <a:lnSpc>
                <a:spcPct val="100000"/>
              </a:lnSpc>
              <a:buFont typeface="Arial"/>
              <a:buChar char="•"/>
            </a:pPr>
            <a:r>
              <a:rPr lang="pt-BR" sz="3000">
                <a:solidFill>
                  <a:srgbClr val="000000"/>
                </a:solidFill>
                <a:latin typeface="Arial"/>
                <a:ea typeface="Arial"/>
              </a:rPr>
              <a:t>A capacidade de sobrevivência ou resistência (WESTMARK,2004) é uma propriedade emergente de um sistema como um todo, e não uma propriedade de componentes individuais.</a:t>
            </a:r>
            <a:endParaRPr/>
          </a:p>
          <a:p>
            <a:pPr algn="just">
              <a:lnSpc>
                <a:spcPct val="100000"/>
              </a:lnSpc>
            </a:pPr>
            <a:endParaRPr/>
          </a:p>
          <a:p>
            <a:pPr algn="just">
              <a:lnSpc>
                <a:spcPct val="100000"/>
              </a:lnSpc>
              <a:buFont typeface="Arial"/>
              <a:buChar char="•"/>
            </a:pPr>
            <a:r>
              <a:rPr lang="pt-BR" sz="3000">
                <a:solidFill>
                  <a:srgbClr val="000000"/>
                </a:solidFill>
                <a:latin typeface="Arial"/>
                <a:ea typeface="Arial"/>
              </a:rPr>
              <a:t>Reflete sua capacidade de continuar a fornecer serviços de negócios essenciais ou de missão crítica para os usuários.</a:t>
            </a:r>
            <a:endParaRPr/>
          </a:p>
        </p:txBody>
      </p:sp>
    </p:spTree>
  </p:cSld>
</p:sld>
</file>

<file path=ppt/slides/slide2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TextShape 1"/>
          <p:cNvSpPr txBox="1"/>
          <p:nvPr/>
        </p:nvSpPr>
        <p:spPr>
          <a:xfrm>
            <a:off x="457200" y="89280"/>
            <a:ext cx="8229240" cy="1328040"/>
          </a:xfrm>
          <a:prstGeom prst="rect">
            <a:avLst/>
          </a:prstGeom>
        </p:spPr>
        <p:txBody>
          <a:bodyPr anchor="b" bIns="91440" tIns="91440"/>
          <a:p>
            <a:pPr>
              <a:lnSpc>
                <a:spcPct val="100000"/>
              </a:lnSpc>
            </a:pPr>
            <a:r>
              <a:rPr b="1" lang="pt-BR" sz="3600">
                <a:solidFill>
                  <a:srgbClr val="ffffff"/>
                </a:solidFill>
                <a:latin typeface="Arial"/>
                <a:ea typeface="Arial"/>
              </a:rPr>
              <a:t>Sobrevivência de sistema</a:t>
            </a:r>
            <a:endParaRPr/>
          </a:p>
        </p:txBody>
      </p:sp>
      <p:sp>
        <p:nvSpPr>
          <p:cNvPr id="133" name="TextShape 2"/>
          <p:cNvSpPr txBox="1"/>
          <p:nvPr/>
        </p:nvSpPr>
        <p:spPr>
          <a:xfrm>
            <a:off x="457200" y="1600200"/>
            <a:ext cx="8362800" cy="4889880"/>
          </a:xfrm>
          <a:prstGeom prst="rect">
            <a:avLst/>
          </a:prstGeom>
        </p:spPr>
        <p:txBody>
          <a:bodyPr bIns="91440" tIns="91440"/>
          <a:p>
            <a:pPr algn="just">
              <a:lnSpc>
                <a:spcPct val="100000"/>
              </a:lnSpc>
              <a:buFont typeface="Arial"/>
              <a:buChar char="•"/>
            </a:pPr>
            <a:r>
              <a:rPr lang="pt-BR" sz="3000">
                <a:solidFill>
                  <a:srgbClr val="000000"/>
                </a:solidFill>
                <a:latin typeface="Arial"/>
                <a:ea typeface="Arial"/>
              </a:rPr>
              <a:t>Ellison et al. (2002) desenvolveram um método de análise chamado Análise de Sobrevivência de Sistemas (ASS), que depende de três estratégias complementares: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pt-BR" sz="3000">
                <a:solidFill>
                  <a:srgbClr val="000000"/>
                </a:solidFill>
                <a:latin typeface="Arial"/>
                <a:ea typeface="Arial"/>
              </a:rPr>
              <a:t>Resistência</a:t>
            </a:r>
            <a:endParaRPr/>
          </a:p>
          <a:p>
            <a:pPr lvl="1">
              <a:lnSpc>
                <a:spcPct val="100000"/>
              </a:lnSpc>
              <a:buSzPct val="25000"/>
              <a:buFont typeface="StarSymbol"/>
              <a:buChar char=""/>
            </a:pPr>
            <a:r>
              <a:rPr lang="pt-BR" sz="2400">
                <a:solidFill>
                  <a:srgbClr val="000000"/>
                </a:solidFill>
                <a:latin typeface="Arial"/>
                <a:ea typeface="Arial"/>
              </a:rPr>
              <a:t>Ex. Usar certificados digitais para autenticar usuário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pt-BR" sz="3000">
                <a:solidFill>
                  <a:srgbClr val="000000"/>
                </a:solidFill>
                <a:latin typeface="Arial"/>
                <a:ea typeface="Arial"/>
              </a:rPr>
              <a:t>Reconhecimento</a:t>
            </a:r>
            <a:endParaRPr/>
          </a:p>
          <a:p>
            <a:pPr lvl="1">
              <a:lnSpc>
                <a:spcPct val="100000"/>
              </a:lnSpc>
              <a:buSzPct val="25000"/>
              <a:buFont typeface="StarSymbol"/>
              <a:buChar char=""/>
            </a:pPr>
            <a:r>
              <a:rPr lang="pt-BR" sz="2400">
                <a:solidFill>
                  <a:srgbClr val="000000"/>
                </a:solidFill>
                <a:latin typeface="Arial"/>
                <a:ea typeface="Arial"/>
              </a:rPr>
              <a:t>Ex. </a:t>
            </a:r>
            <a:r>
              <a:rPr i="1" lang="pt-BR" sz="2400">
                <a:solidFill>
                  <a:srgbClr val="000000"/>
                </a:solidFill>
                <a:latin typeface="Arial"/>
                <a:ea typeface="Arial"/>
              </a:rPr>
              <a:t>Checksums</a:t>
            </a:r>
            <a:r>
              <a:rPr lang="pt-BR" sz="2400">
                <a:solidFill>
                  <a:srgbClr val="000000"/>
                </a:solidFill>
                <a:latin typeface="Arial"/>
                <a:ea typeface="Arial"/>
              </a:rPr>
              <a:t> para verificar a integridade 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pt-BR" sz="3000">
                <a:solidFill>
                  <a:srgbClr val="000000"/>
                </a:solidFill>
                <a:latin typeface="Arial"/>
                <a:ea typeface="Arial"/>
              </a:rPr>
              <a:t>Recuperação</a:t>
            </a:r>
            <a:endParaRPr/>
          </a:p>
          <a:p>
            <a:pPr lvl="1">
              <a:lnSpc>
                <a:spcPct val="100000"/>
              </a:lnSpc>
              <a:buSzPct val="25000"/>
              <a:buFont typeface="StarSymbol"/>
              <a:buChar char=""/>
            </a:pPr>
            <a:r>
              <a:rPr lang="pt-BR" sz="2400">
                <a:solidFill>
                  <a:srgbClr val="000000"/>
                </a:solidFill>
                <a:latin typeface="Arial"/>
                <a:ea typeface="Arial"/>
              </a:rPr>
              <a:t>Implementações da mesma funcionalidade</a:t>
            </a:r>
            <a:endParaRPr/>
          </a:p>
        </p:txBody>
      </p:sp>
    </p:spTree>
  </p:cSld>
</p:sld>
</file>

<file path=ppt/slides/slide2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TextShape 1"/>
          <p:cNvSpPr txBox="1"/>
          <p:nvPr/>
        </p:nvSpPr>
        <p:spPr>
          <a:xfrm>
            <a:off x="457200" y="89280"/>
            <a:ext cx="8229240" cy="1328040"/>
          </a:xfrm>
          <a:prstGeom prst="rect">
            <a:avLst/>
          </a:prstGeom>
        </p:spPr>
        <p:txBody>
          <a:bodyPr anchor="b" bIns="91440" tIns="91440"/>
          <a:p>
            <a:pPr>
              <a:lnSpc>
                <a:spcPct val="100000"/>
              </a:lnSpc>
            </a:pPr>
            <a:r>
              <a:rPr b="1" lang="pt-BR" sz="3600">
                <a:solidFill>
                  <a:srgbClr val="ffffff"/>
                </a:solidFill>
                <a:latin typeface="Arial"/>
                <a:ea typeface="Arial"/>
              </a:rPr>
              <a:t>Sobrevivência de sistema</a:t>
            </a:r>
            <a:endParaRPr/>
          </a:p>
        </p:txBody>
      </p:sp>
      <p:sp>
        <p:nvSpPr>
          <p:cNvPr id="135" name="TextShape 2"/>
          <p:cNvSpPr txBox="1"/>
          <p:nvPr/>
        </p:nvSpPr>
        <p:spPr>
          <a:xfrm>
            <a:off x="251640" y="1600200"/>
            <a:ext cx="8892000" cy="4875480"/>
          </a:xfrm>
          <a:prstGeom prst="rect">
            <a:avLst/>
          </a:prstGeom>
        </p:spPr>
        <p:txBody>
          <a:bodyPr bIns="91440" tIns="91440"/>
          <a:p>
            <a:pPr>
              <a:lnSpc>
                <a:spcPct val="100000"/>
              </a:lnSpc>
              <a:buFont typeface="Arial"/>
              <a:buChar char="•"/>
            </a:pPr>
            <a:r>
              <a:rPr lang="pt-BR" sz="3000">
                <a:solidFill>
                  <a:srgbClr val="000000"/>
                </a:solidFill>
                <a:latin typeface="Arial"/>
                <a:ea typeface="Arial"/>
              </a:rPr>
              <a:t>A ASS é um processo de quatro estágios que analisa os requisitos e a arquitetura do sistema:</a:t>
            </a:r>
            <a:endParaRPr/>
          </a:p>
          <a:p>
            <a:pPr lvl="1">
              <a:lnSpc>
                <a:spcPct val="100000"/>
              </a:lnSpc>
              <a:buSzPct val="25000"/>
              <a:buFont typeface="StarSymbol"/>
              <a:buChar char=""/>
            </a:pPr>
            <a:r>
              <a:rPr b="1" lang="pt-BR" sz="2400">
                <a:solidFill>
                  <a:srgbClr val="000000"/>
                </a:solidFill>
                <a:latin typeface="Arial"/>
                <a:ea typeface="Arial"/>
              </a:rPr>
              <a:t>Compreensão do sistema</a:t>
            </a:r>
            <a:endParaRPr/>
          </a:p>
          <a:p>
            <a:pPr lvl="2">
              <a:lnSpc>
                <a:spcPct val="100000"/>
              </a:lnSpc>
              <a:buSzPct val="25000"/>
              <a:buFont typeface="StarSymbol"/>
              <a:buChar char=""/>
            </a:pPr>
            <a:r>
              <a:rPr lang="pt-BR" sz="2400">
                <a:solidFill>
                  <a:srgbClr val="000000"/>
                </a:solidFill>
                <a:latin typeface="Arial"/>
                <a:ea typeface="Arial"/>
              </a:rPr>
              <a:t>revisa metas</a:t>
            </a:r>
            <a:endParaRPr/>
          </a:p>
          <a:p>
            <a:pPr lvl="1">
              <a:lnSpc>
                <a:spcPct val="100000"/>
              </a:lnSpc>
              <a:buSzPct val="25000"/>
              <a:buFont typeface="StarSymbol"/>
              <a:buChar char=""/>
            </a:pPr>
            <a:r>
              <a:rPr b="1" lang="pt-BR" sz="2400">
                <a:solidFill>
                  <a:srgbClr val="000000"/>
                </a:solidFill>
                <a:latin typeface="Arial"/>
                <a:ea typeface="Arial"/>
              </a:rPr>
              <a:t>Identificação de serviços críticos</a:t>
            </a:r>
            <a:endParaRPr/>
          </a:p>
          <a:p>
            <a:pPr lvl="2">
              <a:lnSpc>
                <a:spcPct val="100000"/>
              </a:lnSpc>
              <a:buSzPct val="25000"/>
              <a:buFont typeface="StarSymbol"/>
              <a:buChar char=""/>
            </a:pPr>
            <a:r>
              <a:rPr lang="pt-BR" sz="2400">
                <a:solidFill>
                  <a:srgbClr val="000000"/>
                </a:solidFill>
                <a:latin typeface="Arial"/>
                <a:ea typeface="Arial"/>
              </a:rPr>
              <a:t>serviços que sempre devem ser mantidos</a:t>
            </a:r>
            <a:endParaRPr/>
          </a:p>
          <a:p>
            <a:pPr lvl="1">
              <a:lnSpc>
                <a:spcPct val="100000"/>
              </a:lnSpc>
              <a:buSzPct val="25000"/>
              <a:buFont typeface="StarSymbol"/>
              <a:buChar char=""/>
            </a:pPr>
            <a:r>
              <a:rPr b="1" lang="pt-BR" sz="2400">
                <a:solidFill>
                  <a:srgbClr val="000000"/>
                </a:solidFill>
                <a:latin typeface="Arial"/>
                <a:ea typeface="Arial"/>
              </a:rPr>
              <a:t>Simulação de ataques</a:t>
            </a:r>
            <a:endParaRPr/>
          </a:p>
          <a:p>
            <a:pPr lvl="2">
              <a:lnSpc>
                <a:spcPct val="100000"/>
              </a:lnSpc>
              <a:buSzPct val="25000"/>
              <a:buFont typeface="StarSymbol"/>
              <a:buChar char=""/>
            </a:pPr>
            <a:r>
              <a:rPr lang="pt-BR" sz="2400">
                <a:solidFill>
                  <a:srgbClr val="000000"/>
                </a:solidFill>
                <a:latin typeface="Arial"/>
                <a:ea typeface="Arial"/>
              </a:rPr>
              <a:t>possíveis ataques são identificados</a:t>
            </a:r>
            <a:endParaRPr/>
          </a:p>
          <a:p>
            <a:pPr lvl="1">
              <a:lnSpc>
                <a:spcPct val="100000"/>
              </a:lnSpc>
              <a:buSzPct val="25000"/>
              <a:buFont typeface="StarSymbol"/>
              <a:buChar char=""/>
            </a:pPr>
            <a:r>
              <a:rPr b="1" lang="pt-BR" sz="2400">
                <a:solidFill>
                  <a:srgbClr val="000000"/>
                </a:solidFill>
                <a:latin typeface="Arial"/>
                <a:ea typeface="Arial"/>
              </a:rPr>
              <a:t>Análise de sobrevivência</a:t>
            </a:r>
            <a:endParaRPr/>
          </a:p>
          <a:p>
            <a:pPr lvl="2">
              <a:lnSpc>
                <a:spcPct val="100000"/>
              </a:lnSpc>
              <a:buSzPct val="25000"/>
              <a:buFont typeface="StarSymbol"/>
              <a:buChar char=""/>
            </a:pPr>
            <a:r>
              <a:rPr lang="pt-BR" sz="2400">
                <a:solidFill>
                  <a:srgbClr val="000000"/>
                </a:solidFill>
                <a:latin typeface="Arial"/>
                <a:ea typeface="Arial"/>
              </a:rPr>
              <a:t>identifica componentes essenciais e que podem ser comprometidos com ataques</a:t>
            </a:r>
            <a:endParaRPr/>
          </a:p>
        </p:txBody>
      </p:sp>
    </p:spTree>
  </p:cSld>
</p:sld>
</file>

<file path=ppt/slides/slide2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anchor="b" bIns="91440" tIns="91440"/>
          <a:p>
            <a:pPr>
              <a:lnSpc>
                <a:spcPct val="100000"/>
              </a:lnSpc>
            </a:pPr>
            <a:r>
              <a:rPr b="1" lang="pt-BR" sz="3600">
                <a:solidFill>
                  <a:srgbClr val="ffffff"/>
                </a:solidFill>
                <a:latin typeface="Arial"/>
                <a:ea typeface="Arial"/>
              </a:rPr>
              <a:t>Sobrevivência de sistema</a:t>
            </a:r>
            <a:endParaRPr/>
          </a:p>
        </p:txBody>
      </p:sp>
      <p:sp>
        <p:nvSpPr>
          <p:cNvPr id="137" name="TextShape 2"/>
          <p:cNvSpPr txBox="1"/>
          <p:nvPr/>
        </p:nvSpPr>
        <p:spPr>
          <a:xfrm>
            <a:off x="457200" y="1600200"/>
            <a:ext cx="8229240" cy="4967280"/>
          </a:xfrm>
          <a:prstGeom prst="rect">
            <a:avLst/>
          </a:prstGeom>
        </p:spPr>
        <p:txBody>
          <a:bodyPr bIns="91440" tIns="91440"/>
          <a:p>
            <a:pPr>
              <a:lnSpc>
                <a:spcPct val="100000"/>
              </a:lnSpc>
              <a:buFont typeface="Arial"/>
              <a:buChar char="•"/>
            </a:pPr>
            <a:r>
              <a:rPr lang="pt-BR" sz="3000">
                <a:solidFill>
                  <a:srgbClr val="000000"/>
                </a:solidFill>
                <a:latin typeface="Arial"/>
                <a:ea typeface="Arial"/>
              </a:rPr>
              <a:t>Existem vários tipos de ataque ao sistema. </a:t>
            </a:r>
            <a:r>
              <a:rPr lang="pt-BR" sz="3000">
                <a:solidFill>
                  <a:srgbClr val="000000"/>
                </a:solidFill>
                <a:latin typeface="Arial"/>
                <a:ea typeface="Arial"/>
              </a:rPr>
              <a:t>
</a:t>
            </a:r>
            <a:r>
              <a:rPr lang="pt-BR" sz="3000">
                <a:solidFill>
                  <a:srgbClr val="000000"/>
                </a:solidFill>
                <a:latin typeface="Arial"/>
                <a:ea typeface="Arial"/>
              </a:rPr>
              <a:t>No contexto de um programa de negociação de ações temos:</a:t>
            </a:r>
            <a:endParaRPr/>
          </a:p>
          <a:p>
            <a:pPr lvl="1">
              <a:lnSpc>
                <a:spcPct val="100000"/>
              </a:lnSpc>
              <a:buSzPct val="25000"/>
              <a:buFont typeface="StarSymbol"/>
              <a:buChar char=""/>
            </a:pPr>
            <a:r>
              <a:rPr lang="pt-BR" sz="2400">
                <a:solidFill>
                  <a:srgbClr val="000000"/>
                </a:solidFill>
                <a:latin typeface="Arial"/>
                <a:ea typeface="Arial"/>
              </a:rPr>
              <a:t>Um usuário mal intencionado sente raiva de um usuário autorizado de um sistema e consegue acesso ao sistema usando as credenciais desse usuário.</a:t>
            </a:r>
            <a:endParaRPr/>
          </a:p>
          <a:p>
            <a:pPr lvl="1">
              <a:lnSpc>
                <a:spcPct val="100000"/>
              </a:lnSpc>
              <a:buSzPct val="25000"/>
              <a:buFont typeface="StarSymbol"/>
              <a:buChar char=""/>
            </a:pPr>
            <a:r>
              <a:rPr lang="pt-BR" sz="2400">
                <a:solidFill>
                  <a:srgbClr val="000000"/>
                </a:solidFill>
                <a:latin typeface="Arial"/>
                <a:ea typeface="Arial"/>
              </a:rPr>
              <a:t>Um usuário não autorizado corrompe o banco de dados de transações, obtendo permissão para emitir diretamente comandos SQL.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pt-BR" sz="3000">
                <a:solidFill>
                  <a:srgbClr val="000000"/>
                </a:solidFill>
                <a:latin typeface="Arial"/>
                <a:ea typeface="Arial"/>
              </a:rPr>
              <a:t>A tabela a seguir mostra estratégias de resistência.</a:t>
            </a:r>
            <a:endParaRPr/>
          </a:p>
          <a:p>
            <a:endParaRPr/>
          </a:p>
        </p:txBody>
      </p:sp>
    </p:spTree>
  </p:cSld>
</p:sld>
</file>

<file path=ppt/slides/slide2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" id="138" name="Picture 2"/>
          <p:cNvPicPr/>
          <p:nvPr/>
        </p:nvPicPr>
        <p:blipFill>
          <a:blip r:embed="rId1"/>
          <a:stretch>
            <a:fillRect/>
          </a:stretch>
        </p:blipFill>
        <p:spPr>
          <a:xfrm>
            <a:off x="0" y="1556640"/>
            <a:ext cx="9143640" cy="4819320"/>
          </a:xfrm>
          <a:prstGeom prst="rect">
            <a:avLst/>
          </a:prstGeom>
        </p:spPr>
      </p:pic>
      <p:sp>
        <p:nvSpPr>
          <p:cNvPr id="139" name="TextShape 1"/>
          <p:cNvSpPr txBox="1"/>
          <p:nvPr/>
        </p:nvSpPr>
        <p:spPr>
          <a:xfrm>
            <a:off x="457200" y="89280"/>
            <a:ext cx="8229240" cy="1328040"/>
          </a:xfrm>
          <a:prstGeom prst="rect">
            <a:avLst/>
          </a:prstGeom>
        </p:spPr>
        <p:txBody>
          <a:bodyPr anchor="b" bIns="91440" tIns="91440"/>
          <a:p>
            <a:pPr>
              <a:lnSpc>
                <a:spcPct val="100000"/>
              </a:lnSpc>
            </a:pPr>
            <a:r>
              <a:rPr b="1" lang="pt-BR" sz="3600">
                <a:solidFill>
                  <a:srgbClr val="ffffff"/>
                </a:solidFill>
                <a:latin typeface="Arial"/>
                <a:ea typeface="Arial"/>
              </a:rPr>
              <a:t>Sobrevivência de sistema</a:t>
            </a:r>
            <a:endParaRPr/>
          </a:p>
        </p:txBody>
      </p:sp>
      <p:sp>
        <p:nvSpPr>
          <p:cNvPr id="140" name="TextShape 2"/>
          <p:cNvSpPr txBox="1"/>
          <p:nvPr/>
        </p:nvSpPr>
        <p:spPr>
          <a:xfrm>
            <a:off x="0" y="6365520"/>
            <a:ext cx="9143640" cy="4160520"/>
          </a:xfrm>
          <a:prstGeom prst="rect">
            <a:avLst/>
          </a:prstGeom>
        </p:spPr>
        <p:txBody>
          <a:bodyPr bIns="91440" tIns="91440"/>
          <a:p>
            <a:pPr>
              <a:lnSpc>
                <a:spcPct val="100000"/>
              </a:lnSpc>
            </a:pPr>
            <a:r>
              <a:rPr lang="pt-BR">
                <a:solidFill>
                  <a:srgbClr val="000000"/>
                </a:solidFill>
                <a:latin typeface="Arial"/>
                <a:ea typeface="Arial"/>
              </a:rPr>
              <a:t>Tabela 1. Análise de sobrevivência em um sistema de negociação de ações</a:t>
            </a:r>
            <a:endParaRPr/>
          </a:p>
        </p:txBody>
      </p:sp>
    </p:spTree>
  </p:cSld>
</p:sld>
</file>

<file path=ppt/slides/slide2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anchor="b" bIns="91440" tIns="91440"/>
          <a:p>
            <a:pPr>
              <a:lnSpc>
                <a:spcPct val="100000"/>
              </a:lnSpc>
            </a:pPr>
            <a:r>
              <a:rPr b="1" lang="pt-BR" sz="3600">
                <a:solidFill>
                  <a:srgbClr val="ffffff"/>
                </a:solidFill>
                <a:latin typeface="Arial"/>
                <a:ea typeface="Arial"/>
              </a:rPr>
              <a:t>Sobrevivência de Sistema</a:t>
            </a:r>
            <a:endParaRPr/>
          </a:p>
        </p:txBody>
      </p:sp>
      <p:sp>
        <p:nvSpPr>
          <p:cNvPr id="142" name="TextShape 2"/>
          <p:cNvSpPr txBox="1"/>
          <p:nvPr/>
        </p:nvSpPr>
        <p:spPr>
          <a:xfrm>
            <a:off x="457200" y="1600200"/>
            <a:ext cx="8229240" cy="4967280"/>
          </a:xfrm>
          <a:prstGeom prst="rect">
            <a:avLst/>
          </a:prstGeom>
        </p:spPr>
        <p:txBody>
          <a:bodyPr bIns="91440" tIns="91440"/>
          <a:p>
            <a:pPr algn="just">
              <a:lnSpc>
                <a:spcPct val="100000"/>
              </a:lnSpc>
            </a:pPr>
            <a:endParaRPr/>
          </a:p>
          <a:p>
            <a:pPr algn="just">
              <a:lnSpc>
                <a:spcPct val="100000"/>
              </a:lnSpc>
              <a:buFont typeface="Arial"/>
              <a:buChar char="•"/>
            </a:pPr>
            <a:r>
              <a:rPr lang="pt-BR" sz="3000">
                <a:solidFill>
                  <a:srgbClr val="000000"/>
                </a:solidFill>
                <a:latin typeface="Arial"/>
                <a:ea typeface="Arial"/>
              </a:rPr>
              <a:t>Possui alto custo de ampliação.</a:t>
            </a:r>
            <a:endParaRPr/>
          </a:p>
          <a:p>
            <a:pPr algn="just">
              <a:lnSpc>
                <a:spcPct val="100000"/>
              </a:lnSpc>
              <a:buFont typeface="Arial"/>
              <a:buChar char="•"/>
            </a:pPr>
            <a:r>
              <a:rPr lang="pt-BR" sz="3000">
                <a:solidFill>
                  <a:srgbClr val="000000"/>
                </a:solidFill>
                <a:latin typeface="Arial"/>
                <a:ea typeface="Arial"/>
              </a:rPr>
              <a:t>Em casos de pouco ataque, empresas são relutantes em fazer investimento.</a:t>
            </a:r>
            <a:endParaRPr/>
          </a:p>
          <a:p>
            <a:pPr algn="just">
              <a:lnSpc>
                <a:spcPct val="100000"/>
              </a:lnSpc>
              <a:buFont typeface="Arial"/>
              <a:buChar char="•"/>
            </a:pPr>
            <a:r>
              <a:rPr lang="pt-BR" sz="3000">
                <a:solidFill>
                  <a:srgbClr val="000000"/>
                </a:solidFill>
                <a:latin typeface="Arial"/>
                <a:ea typeface="Arial"/>
              </a:rPr>
              <a:t>É melhor comprar boas fechaduras e um alarme antes de sua casa ser assaltada e não após um ataque bem-sucedido.</a:t>
            </a:r>
            <a:endParaRPr/>
          </a:p>
          <a:p>
            <a:pPr algn="just">
              <a:lnSpc>
                <a:spcPct val="100000"/>
              </a:lnSpc>
              <a:buFont typeface="Arial"/>
              <a:buChar char="•"/>
            </a:pPr>
            <a:r>
              <a:rPr lang="pt-BR" sz="3000">
                <a:solidFill>
                  <a:srgbClr val="000000"/>
                </a:solidFill>
                <a:latin typeface="Arial"/>
                <a:ea typeface="Arial"/>
              </a:rPr>
              <a:t>Conclusão:</a:t>
            </a:r>
            <a:r>
              <a:rPr lang="pt-BR" sz="3000">
                <a:solidFill>
                  <a:srgbClr val="000000"/>
                </a:solidFill>
                <a:latin typeface="Arial"/>
                <a:ea typeface="Arial"/>
              </a:rPr>
              <a:t> é melhor investir em capacidade de sobrevivência.</a:t>
            </a:r>
            <a:endParaRPr/>
          </a:p>
          <a:p>
            <a:pPr algn="just">
              <a:lnSpc>
                <a:spcPct val="100000"/>
              </a:lnSpc>
            </a:pPr>
            <a:endParaRPr/>
          </a:p>
        </p:txBody>
      </p:sp>
    </p:spTree>
  </p:cSld>
  <p:timing>
    <p:tnLst>
      <p:par>
        <p:cTn dur="indefinite" id="3" nodeType="tmRoot" restart="never">
          <p:childTnLst>
            <p:seq>
              <p:cTn id="4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TextShape 1"/>
          <p:cNvSpPr txBox="1"/>
          <p:nvPr/>
        </p:nvSpPr>
        <p:spPr>
          <a:xfrm>
            <a:off x="457200" y="89280"/>
            <a:ext cx="8229240" cy="1328040"/>
          </a:xfrm>
          <a:prstGeom prst="rect">
            <a:avLst/>
          </a:prstGeom>
        </p:spPr>
        <p:txBody>
          <a:bodyPr anchor="b" bIns="91440" tIns="91440"/>
          <a:p>
            <a:pPr>
              <a:lnSpc>
                <a:spcPct val="100000"/>
              </a:lnSpc>
            </a:pPr>
            <a:r>
              <a:rPr b="1" lang="pt-BR" sz="3600">
                <a:solidFill>
                  <a:srgbClr val="ffffff"/>
                </a:solidFill>
                <a:latin typeface="Arial"/>
                <a:ea typeface="Arial"/>
              </a:rPr>
              <a:t>Contextualização</a:t>
            </a:r>
            <a:endParaRPr/>
          </a:p>
        </p:txBody>
      </p:sp>
      <p:sp>
        <p:nvSpPr>
          <p:cNvPr id="82" name="TextShape 2"/>
          <p:cNvSpPr txBox="1"/>
          <p:nvPr/>
        </p:nvSpPr>
        <p:spPr>
          <a:xfrm>
            <a:off x="251640" y="549360"/>
            <a:ext cx="8229240" cy="4160520"/>
          </a:xfrm>
          <a:prstGeom prst="rect">
            <a:avLst/>
          </a:prstGeom>
        </p:spPr>
        <p:txBody>
          <a:bodyPr anchor="ctr" bIns="91440" tIns="91440"/>
          <a:p>
            <a:pPr algn="just">
              <a:lnSpc>
                <a:spcPct val="100000"/>
              </a:lnSpc>
              <a:buFont typeface="Arial"/>
              <a:buChar char="•"/>
            </a:pPr>
            <a:r>
              <a:rPr lang="pt-BR" sz="3000">
                <a:solidFill>
                  <a:srgbClr val="000000"/>
                </a:solidFill>
                <a:latin typeface="Arial"/>
                <a:ea typeface="Arial"/>
              </a:rPr>
              <a:t>Questões de proteção consideram o software de aplicação e a infraestrutura sobre a qual este sistema foi construído.</a:t>
            </a:r>
            <a:endParaRPr/>
          </a:p>
        </p:txBody>
      </p:sp>
      <p:pic>
        <p:nvPicPr>
          <p:cNvPr descr="" id="83" name="Picture 2"/>
          <p:cNvPicPr/>
          <p:nvPr/>
        </p:nvPicPr>
        <p:blipFill>
          <a:blip r:embed="rId1"/>
          <a:stretch>
            <a:fillRect/>
          </a:stretch>
        </p:blipFill>
        <p:spPr>
          <a:xfrm>
            <a:off x="1691640" y="3501000"/>
            <a:ext cx="5333760" cy="2771280"/>
          </a:xfrm>
          <a:prstGeom prst="rect">
            <a:avLst/>
          </a:prstGeom>
        </p:spPr>
      </p:pic>
      <p:sp>
        <p:nvSpPr>
          <p:cNvPr id="84" name="CustomShape 3"/>
          <p:cNvSpPr/>
          <p:nvPr/>
        </p:nvSpPr>
        <p:spPr>
          <a:xfrm>
            <a:off x="611640" y="6296760"/>
            <a:ext cx="7776360" cy="364680"/>
          </a:xfrm>
          <a:prstGeom prst="rect">
            <a:avLst/>
          </a:prstGeom>
        </p:spPr>
        <p:txBody>
          <a:bodyPr bIns="45000" lIns="90000" rIns="90000" tIns="45000"/>
          <a:p>
            <a:pPr>
              <a:lnSpc>
                <a:spcPct val="100000"/>
              </a:lnSpc>
            </a:pPr>
            <a:r>
              <a:rPr lang="pt-BR">
                <a:solidFill>
                  <a:srgbClr val="000000"/>
                </a:solidFill>
                <a:latin typeface="Arial"/>
                <a:ea typeface="Arial"/>
              </a:rPr>
              <a:t>Figura 1. Camadas de sistema em que a proteção pode ser comprometida</a:t>
            </a:r>
            <a:endParaRPr/>
          </a:p>
        </p:txBody>
      </p:sp>
    </p:spTree>
  </p:cSld>
  <p:timing>
    <p:tnLst>
      <p:par>
        <p:cTn dur="indefinite" id="1" nodeType="tmRoot" restart="never">
          <p:childTnLst>
            <p:seq>
              <p:cTn id="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TextShape 1"/>
          <p:cNvSpPr txBox="1"/>
          <p:nvPr/>
        </p:nvSpPr>
        <p:spPr>
          <a:xfrm>
            <a:off x="457200" y="89280"/>
            <a:ext cx="8506800" cy="1328040"/>
          </a:xfrm>
          <a:prstGeom prst="rect">
            <a:avLst/>
          </a:prstGeom>
        </p:spPr>
        <p:txBody>
          <a:bodyPr anchor="b" bIns="91440" tIns="91440"/>
          <a:p>
            <a:pPr>
              <a:lnSpc>
                <a:spcPct val="100000"/>
              </a:lnSpc>
            </a:pPr>
            <a:r>
              <a:rPr b="1" lang="pt-BR" sz="3600">
                <a:solidFill>
                  <a:srgbClr val="ffffff"/>
                </a:solidFill>
                <a:latin typeface="Arial"/>
                <a:ea typeface="Arial"/>
              </a:rPr>
              <a:t>Gerenciamento de riscos de Proteção</a:t>
            </a:r>
            <a:endParaRPr/>
          </a:p>
        </p:txBody>
      </p:sp>
      <p:sp>
        <p:nvSpPr>
          <p:cNvPr id="86" name="TextShape 2"/>
          <p:cNvSpPr txBox="1"/>
          <p:nvPr/>
        </p:nvSpPr>
        <p:spPr>
          <a:xfrm>
            <a:off x="457200" y="1600200"/>
            <a:ext cx="8229240" cy="4599360"/>
          </a:xfrm>
          <a:prstGeom prst="rect">
            <a:avLst/>
          </a:prstGeom>
        </p:spPr>
        <p:txBody>
          <a:bodyPr bIns="91440" tIns="91440"/>
          <a:p>
            <a:pPr algn="just">
              <a:lnSpc>
                <a:spcPct val="100000"/>
              </a:lnSpc>
              <a:buFont typeface="Arial"/>
              <a:buChar char="•"/>
            </a:pPr>
            <a:r>
              <a:rPr lang="pt-BR" sz="3000">
                <a:solidFill>
                  <a:srgbClr val="000000"/>
                </a:solidFill>
                <a:latin typeface="Arial"/>
                <a:ea typeface="Arial"/>
              </a:rPr>
              <a:t>Preocupa-se com possíveis perdas que possam resultar de ataques a ativos do sistema e os custos dessas perdas em relação a procedimentos que possam reduzi-las.</a:t>
            </a:r>
            <a:endParaRPr/>
          </a:p>
          <a:p>
            <a:pPr algn="just">
              <a:lnSpc>
                <a:spcPct val="100000"/>
              </a:lnSpc>
              <a:buFont typeface="Arial"/>
              <a:buChar char="•"/>
            </a:pPr>
            <a:r>
              <a:rPr lang="pt-BR" sz="3000">
                <a:solidFill>
                  <a:srgbClr val="000000"/>
                </a:solidFill>
                <a:latin typeface="Arial"/>
                <a:ea typeface="Arial"/>
              </a:rPr>
              <a:t>É um problema de negócio e não um problema técnico.</a:t>
            </a:r>
            <a:endParaRPr/>
          </a:p>
          <a:p>
            <a:pPr algn="just">
              <a:lnSpc>
                <a:spcPct val="100000"/>
              </a:lnSpc>
              <a:buFont typeface="Arial"/>
              <a:buChar char="•"/>
            </a:pPr>
            <a:r>
              <a:rPr lang="pt-BR" sz="3000">
                <a:solidFill>
                  <a:srgbClr val="000000"/>
                </a:solidFill>
                <a:latin typeface="Arial"/>
                <a:ea typeface="Arial"/>
              </a:rPr>
              <a:t>A política de proteção define o que é e o que não é permitido.</a:t>
            </a:r>
            <a:endParaRPr/>
          </a:p>
        </p:txBody>
      </p:sp>
    </p:spTree>
  </p:cSld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TextShape 1"/>
          <p:cNvSpPr txBox="1"/>
          <p:nvPr/>
        </p:nvSpPr>
        <p:spPr>
          <a:xfrm>
            <a:off x="457200" y="89280"/>
            <a:ext cx="8229240" cy="1328040"/>
          </a:xfrm>
          <a:prstGeom prst="rect">
            <a:avLst/>
          </a:prstGeom>
        </p:spPr>
        <p:txBody>
          <a:bodyPr anchor="b" bIns="91440" tIns="91440"/>
          <a:p>
            <a:pPr>
              <a:lnSpc>
                <a:spcPct val="100000"/>
              </a:lnSpc>
            </a:pPr>
            <a:r>
              <a:rPr b="1" lang="pt-BR" sz="3600">
                <a:solidFill>
                  <a:srgbClr val="ffffff"/>
                </a:solidFill>
                <a:latin typeface="Arial"/>
                <a:ea typeface="Arial"/>
              </a:rPr>
              <a:t>Gerenciamento de riscos de Proteção</a:t>
            </a:r>
            <a:endParaRPr/>
          </a:p>
        </p:txBody>
      </p:sp>
      <p:sp>
        <p:nvSpPr>
          <p:cNvPr id="88" name="TextShape 2"/>
          <p:cNvSpPr txBox="1"/>
          <p:nvPr/>
        </p:nvSpPr>
        <p:spPr>
          <a:xfrm>
            <a:off x="457200" y="1600200"/>
            <a:ext cx="8229240" cy="5210640"/>
          </a:xfrm>
          <a:prstGeom prst="rect">
            <a:avLst/>
          </a:prstGeom>
        </p:spPr>
        <p:txBody>
          <a:bodyPr bIns="91440" tIns="91440"/>
          <a:p>
            <a:pPr algn="just">
              <a:lnSpc>
                <a:spcPct val="100000"/>
              </a:lnSpc>
              <a:buFont typeface="Arial"/>
              <a:buChar char="•"/>
            </a:pPr>
            <a:r>
              <a:rPr lang="pt-BR" sz="3000">
                <a:solidFill>
                  <a:srgbClr val="000000"/>
                </a:solidFill>
                <a:latin typeface="Arial"/>
                <a:ea typeface="Arial"/>
              </a:rPr>
              <a:t>A avaliação de riscos começa antes da decisão de adquirir o sistemas e continua durante e depois. É dividida em estágios:</a:t>
            </a:r>
            <a:endParaRPr/>
          </a:p>
          <a:p>
            <a:pPr lvl="1">
              <a:lnSpc>
                <a:spcPct val="100000"/>
              </a:lnSpc>
              <a:buSzPct val="25000"/>
              <a:buFont typeface="StarSymbol"/>
              <a:buChar char=""/>
            </a:pPr>
            <a:r>
              <a:rPr b="1" lang="pt-BR" sz="2400">
                <a:solidFill>
                  <a:srgbClr val="000000"/>
                </a:solidFill>
                <a:latin typeface="Arial"/>
                <a:ea typeface="Arial"/>
              </a:rPr>
              <a:t>Avaliação preliminar de riscos: </a:t>
            </a:r>
            <a:endParaRPr/>
          </a:p>
          <a:p>
            <a:pPr algn="just" lvl="2">
              <a:lnSpc>
                <a:spcPct val="100000"/>
              </a:lnSpc>
              <a:buSzPct val="25000"/>
              <a:buFont typeface="StarSymbol"/>
              <a:buChar char=""/>
            </a:pPr>
            <a:r>
              <a:rPr lang="pt-BR" sz="2400">
                <a:solidFill>
                  <a:srgbClr val="000000"/>
                </a:solidFill>
                <a:latin typeface="Arial"/>
                <a:ea typeface="Arial"/>
              </a:rPr>
              <a:t>com o objetivo de decidir se pode ser atingido um nível adequado de proteção a um custo razoável</a:t>
            </a:r>
            <a:endParaRPr/>
          </a:p>
          <a:p>
            <a:pPr algn="just" lvl="1">
              <a:lnSpc>
                <a:spcPct val="100000"/>
              </a:lnSpc>
              <a:buSzPct val="25000"/>
              <a:buFont typeface="StarSymbol"/>
              <a:buChar char=""/>
            </a:pPr>
            <a:r>
              <a:rPr b="1" lang="pt-BR" sz="2400">
                <a:solidFill>
                  <a:srgbClr val="000000"/>
                </a:solidFill>
                <a:latin typeface="Arial"/>
                <a:ea typeface="Arial"/>
              </a:rPr>
              <a:t>Avaliação de riscos de ciclo de vida: </a:t>
            </a:r>
            <a:endParaRPr/>
          </a:p>
          <a:p>
            <a:pPr algn="just" lvl="2">
              <a:lnSpc>
                <a:spcPct val="100000"/>
              </a:lnSpc>
              <a:buSzPct val="25000"/>
              <a:buFont typeface="StarSymbol"/>
              <a:buChar char=""/>
            </a:pPr>
            <a:r>
              <a:rPr lang="pt-BR" sz="2400">
                <a:solidFill>
                  <a:srgbClr val="000000"/>
                </a:solidFill>
                <a:latin typeface="Arial"/>
                <a:ea typeface="Arial"/>
              </a:rPr>
              <a:t>Ocorre durante o ciclo de vida de desenvolvimento</a:t>
            </a:r>
            <a:endParaRPr/>
          </a:p>
          <a:p>
            <a:pPr algn="just" lvl="1">
              <a:lnSpc>
                <a:spcPct val="100000"/>
              </a:lnSpc>
              <a:buSzPct val="25000"/>
              <a:buFont typeface="StarSymbol"/>
              <a:buChar char=""/>
            </a:pPr>
            <a:r>
              <a:rPr b="1" lang="pt-BR" sz="2400">
                <a:solidFill>
                  <a:srgbClr val="000000"/>
                </a:solidFill>
                <a:latin typeface="Arial"/>
                <a:ea typeface="Arial"/>
              </a:rPr>
              <a:t>Avaliação de riscos operacionais:</a:t>
            </a:r>
            <a:endParaRPr/>
          </a:p>
          <a:p>
            <a:pPr algn="just" lvl="2">
              <a:lnSpc>
                <a:spcPct val="100000"/>
              </a:lnSpc>
              <a:buSzPct val="25000"/>
              <a:buFont typeface="StarSymbol"/>
              <a:buChar char=""/>
            </a:pPr>
            <a:r>
              <a:rPr lang="pt-BR" sz="2400">
                <a:solidFill>
                  <a:srgbClr val="000000"/>
                </a:solidFill>
                <a:latin typeface="Arial"/>
                <a:ea typeface="Arial"/>
              </a:rPr>
              <a:t>Estimula requisitos de proteção que devem ser implementados conforme o sistema evolui</a:t>
            </a:r>
            <a:endParaRPr/>
          </a:p>
        </p:txBody>
      </p:sp>
    </p:spTree>
  </p:cSld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TextShape 1"/>
          <p:cNvSpPr txBox="1"/>
          <p:nvPr/>
        </p:nvSpPr>
        <p:spPr>
          <a:xfrm>
            <a:off x="457200" y="89280"/>
            <a:ext cx="8229240" cy="1328040"/>
          </a:xfrm>
          <a:prstGeom prst="rect">
            <a:avLst/>
          </a:prstGeom>
        </p:spPr>
        <p:txBody>
          <a:bodyPr anchor="b" bIns="91440" tIns="91440"/>
          <a:p>
            <a:pPr>
              <a:lnSpc>
                <a:spcPct val="100000"/>
              </a:lnSpc>
            </a:pPr>
            <a:r>
              <a:rPr b="1" lang="pt-BR" sz="3600">
                <a:solidFill>
                  <a:srgbClr val="ffffff"/>
                </a:solidFill>
                <a:latin typeface="Arial"/>
                <a:ea typeface="Arial"/>
              </a:rPr>
              <a:t>Avaliação de riscos de ciclo de vida</a:t>
            </a:r>
            <a:endParaRPr/>
          </a:p>
        </p:txBody>
      </p:sp>
      <p:sp>
        <p:nvSpPr>
          <p:cNvPr id="90" name="TextShape 2"/>
          <p:cNvSpPr txBox="1"/>
          <p:nvPr/>
        </p:nvSpPr>
        <p:spPr>
          <a:xfrm>
            <a:off x="457200" y="1600200"/>
            <a:ext cx="8434800" cy="5132520"/>
          </a:xfrm>
          <a:prstGeom prst="rect">
            <a:avLst/>
          </a:prstGeom>
        </p:spPr>
        <p:txBody>
          <a:bodyPr bIns="91440" tIns="91440"/>
          <a:p>
            <a:pPr algn="just">
              <a:lnSpc>
                <a:spcPct val="100000"/>
              </a:lnSpc>
              <a:buFont typeface="Arial"/>
              <a:buChar char="•"/>
            </a:pPr>
            <a:r>
              <a:rPr lang="pt-BR" sz="3000">
                <a:solidFill>
                  <a:srgbClr val="000000"/>
                </a:solidFill>
                <a:latin typeface="Arial"/>
                <a:ea typeface="Arial"/>
              </a:rPr>
              <a:t>Identifica detalhes de projeto e de implementação  que afetam a proteção.</a:t>
            </a:r>
            <a:endParaRPr/>
          </a:p>
          <a:p>
            <a:pPr algn="just">
              <a:lnSpc>
                <a:spcPct val="100000"/>
              </a:lnSpc>
              <a:buFont typeface="Arial"/>
              <a:buChar char="•"/>
            </a:pPr>
            <a:r>
              <a:rPr lang="pt-BR" sz="3000">
                <a:solidFill>
                  <a:srgbClr val="000000"/>
                </a:solidFill>
                <a:latin typeface="Arial"/>
                <a:ea typeface="Arial"/>
              </a:rPr>
              <a:t>Conhecer informações mais detalhadas sobre o que deve ser protegido e também sobre as vulnerabilidades do sistema.</a:t>
            </a:r>
            <a:endParaRPr/>
          </a:p>
          <a:p>
            <a:pPr algn="just">
              <a:lnSpc>
                <a:spcPct val="100000"/>
              </a:lnSpc>
              <a:buFont typeface="Arial"/>
              <a:buChar char="•"/>
            </a:pPr>
            <a:r>
              <a:rPr lang="pt-BR" sz="3000">
                <a:solidFill>
                  <a:srgbClr val="000000"/>
                </a:solidFill>
                <a:latin typeface="Arial"/>
                <a:ea typeface="Arial"/>
              </a:rPr>
              <a:t>Avaliação de riscos de proteção deve ser parte de todas as atividades do ciclo de vida, desde a engenharia de requisitos até a implementação do sistema.</a:t>
            </a:r>
            <a:endParaRPr/>
          </a:p>
          <a:p>
            <a:pPr>
              <a:lnSpc>
                <a:spcPct val="100000"/>
              </a:lnSpc>
            </a:pPr>
            <a:endParaRPr/>
          </a:p>
        </p:txBody>
      </p:sp>
    </p:spTree>
  </p:cSld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TextShape 1"/>
          <p:cNvSpPr txBox="1"/>
          <p:nvPr/>
        </p:nvSpPr>
        <p:spPr>
          <a:xfrm>
            <a:off x="457200" y="89280"/>
            <a:ext cx="8229240" cy="1328040"/>
          </a:xfrm>
          <a:prstGeom prst="rect">
            <a:avLst/>
          </a:prstGeom>
        </p:spPr>
        <p:txBody>
          <a:bodyPr anchor="b" bIns="91440" tIns="91440"/>
          <a:p>
            <a:pPr>
              <a:lnSpc>
                <a:spcPct val="100000"/>
              </a:lnSpc>
            </a:pPr>
            <a:r>
              <a:rPr b="1" lang="pt-BR" sz="3600">
                <a:solidFill>
                  <a:srgbClr val="ffffff"/>
                </a:solidFill>
                <a:latin typeface="Arial"/>
                <a:ea typeface="Arial"/>
              </a:rPr>
              <a:t>Avaliação de riscos de ciclo de vida</a:t>
            </a:r>
            <a:endParaRPr/>
          </a:p>
        </p:txBody>
      </p:sp>
      <p:sp>
        <p:nvSpPr>
          <p:cNvPr id="92" name="TextShape 2"/>
          <p:cNvSpPr txBox="1"/>
          <p:nvPr/>
        </p:nvSpPr>
        <p:spPr>
          <a:xfrm>
            <a:off x="457200" y="1600200"/>
            <a:ext cx="8229240" cy="4160520"/>
          </a:xfrm>
          <a:prstGeom prst="rect">
            <a:avLst/>
          </a:prstGeom>
        </p:spPr>
        <p:txBody>
          <a:bodyPr bIns="91440" tIns="91440"/>
          <a:p>
            <a:pPr>
              <a:lnSpc>
                <a:spcPct val="100000"/>
              </a:lnSpc>
            </a:pPr>
            <a:r>
              <a:rPr b="1" lang="pt-BR" sz="3600">
                <a:solidFill>
                  <a:srgbClr val="ffffff"/>
                </a:solidFill>
                <a:latin typeface="Arial"/>
                <a:ea typeface="Arial"/>
              </a:rPr>
              <a:t>Avaliação de riscos de ciclo de vida</a:t>
            </a:r>
            <a:endParaRPr/>
          </a:p>
        </p:txBody>
      </p:sp>
      <p:pic>
        <p:nvPicPr>
          <p:cNvPr descr="" id="93" name="Picture 2"/>
          <p:cNvPicPr/>
          <p:nvPr/>
        </p:nvPicPr>
        <p:blipFill>
          <a:blip r:embed="rId1"/>
          <a:stretch>
            <a:fillRect/>
          </a:stretch>
        </p:blipFill>
        <p:spPr>
          <a:xfrm>
            <a:off x="1475640" y="1772640"/>
            <a:ext cx="6428880" cy="4238280"/>
          </a:xfrm>
          <a:prstGeom prst="rect">
            <a:avLst/>
          </a:prstGeom>
        </p:spPr>
      </p:pic>
      <p:sp>
        <p:nvSpPr>
          <p:cNvPr id="94" name="CustomShape 3"/>
          <p:cNvSpPr/>
          <p:nvPr/>
        </p:nvSpPr>
        <p:spPr>
          <a:xfrm>
            <a:off x="1187640" y="6237360"/>
            <a:ext cx="6840360" cy="364680"/>
          </a:xfrm>
          <a:prstGeom prst="rect">
            <a:avLst/>
          </a:prstGeom>
        </p:spPr>
        <p:txBody>
          <a:bodyPr bIns="45000" lIns="90000" rIns="90000" tIns="45000"/>
          <a:p>
            <a:pPr algn="ctr">
              <a:lnSpc>
                <a:spcPct val="100000"/>
              </a:lnSpc>
            </a:pPr>
            <a:r>
              <a:rPr lang="pt-BR">
                <a:solidFill>
                  <a:srgbClr val="000000"/>
                </a:solidFill>
                <a:latin typeface="Arial"/>
                <a:ea typeface="Arial"/>
              </a:rPr>
              <a:t>Figura 2. Análise de risco de ciclo de vida</a:t>
            </a:r>
            <a:endParaRPr/>
          </a:p>
        </p:txBody>
      </p:sp>
    </p:spTree>
  </p:cSld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TextShape 1"/>
          <p:cNvSpPr txBox="1"/>
          <p:nvPr/>
        </p:nvSpPr>
        <p:spPr>
          <a:xfrm>
            <a:off x="457200" y="89280"/>
            <a:ext cx="8229240" cy="1328040"/>
          </a:xfrm>
          <a:prstGeom prst="rect">
            <a:avLst/>
          </a:prstGeom>
        </p:spPr>
        <p:txBody>
          <a:bodyPr anchor="b" bIns="91440" tIns="91440"/>
          <a:p>
            <a:pPr>
              <a:lnSpc>
                <a:spcPct val="100000"/>
              </a:lnSpc>
            </a:pPr>
            <a:r>
              <a:rPr b="1" lang="pt-BR" sz="3600">
                <a:solidFill>
                  <a:srgbClr val="ffffff"/>
                </a:solidFill>
                <a:latin typeface="Arial"/>
                <a:ea typeface="Arial"/>
              </a:rPr>
              <a:t>Avaliação de riscos de ciclo de vida</a:t>
            </a:r>
            <a:endParaRPr/>
          </a:p>
        </p:txBody>
      </p:sp>
      <p:sp>
        <p:nvSpPr>
          <p:cNvPr id="96" name="TextShape 2"/>
          <p:cNvSpPr txBox="1"/>
          <p:nvPr/>
        </p:nvSpPr>
        <p:spPr>
          <a:xfrm>
            <a:off x="457200" y="1600200"/>
            <a:ext cx="8229240" cy="4160520"/>
          </a:xfrm>
          <a:prstGeom prst="rect">
            <a:avLst/>
          </a:prstGeom>
        </p:spPr>
        <p:txBody>
          <a:bodyPr bIns="91440" tIns="91440"/>
          <a:p>
            <a:pPr>
              <a:lnSpc>
                <a:spcPct val="100000"/>
              </a:lnSpc>
            </a:pPr>
            <a:r>
              <a:rPr b="1" lang="pt-BR" sz="3600">
                <a:solidFill>
                  <a:srgbClr val="ffffff"/>
                </a:solidFill>
                <a:latin typeface="Arial"/>
                <a:ea typeface="Arial"/>
              </a:rPr>
              <a:t>Avaliação de riscos de ciclo de vida</a:t>
            </a:r>
            <a:endParaRPr/>
          </a:p>
        </p:txBody>
      </p:sp>
      <p:sp>
        <p:nvSpPr>
          <p:cNvPr id="97" name="CustomShape 3"/>
          <p:cNvSpPr/>
          <p:nvPr/>
        </p:nvSpPr>
        <p:spPr>
          <a:xfrm>
            <a:off x="1259640" y="6309360"/>
            <a:ext cx="7272360" cy="364680"/>
          </a:xfrm>
          <a:prstGeom prst="rect">
            <a:avLst/>
          </a:prstGeom>
        </p:spPr>
        <p:txBody>
          <a:bodyPr bIns="45000" lIns="90000" rIns="90000" tIns="45000"/>
          <a:p>
            <a:pPr>
              <a:lnSpc>
                <a:spcPct val="100000"/>
              </a:lnSpc>
            </a:pPr>
            <a:r>
              <a:rPr lang="pt-BR">
                <a:solidFill>
                  <a:srgbClr val="000000"/>
                </a:solidFill>
                <a:latin typeface="Arial"/>
                <a:ea typeface="Arial"/>
              </a:rPr>
              <a:t>Figura 3. Vulnerabilidade associadas com escolhas de tecnologias</a:t>
            </a:r>
            <a:endParaRPr/>
          </a:p>
        </p:txBody>
      </p:sp>
      <p:pic>
        <p:nvPicPr>
          <p:cNvPr descr="" id="98" name="Picture 2"/>
          <p:cNvPicPr/>
          <p:nvPr/>
        </p:nvPicPr>
        <p:blipFill>
          <a:blip r:embed="rId1"/>
          <a:stretch>
            <a:fillRect/>
          </a:stretch>
        </p:blipFill>
        <p:spPr>
          <a:xfrm>
            <a:off x="1331640" y="2061000"/>
            <a:ext cx="6840360" cy="4308840"/>
          </a:xfrm>
          <a:prstGeom prst="rect">
            <a:avLst/>
          </a:prstGeom>
        </p:spPr>
      </p:pic>
    </p:spTree>
  </p:cSld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TextShape 1"/>
          <p:cNvSpPr txBox="1"/>
          <p:nvPr/>
        </p:nvSpPr>
        <p:spPr>
          <a:xfrm>
            <a:off x="457200" y="89280"/>
            <a:ext cx="8229240" cy="1328040"/>
          </a:xfrm>
          <a:prstGeom prst="rect">
            <a:avLst/>
          </a:prstGeom>
        </p:spPr>
        <p:txBody>
          <a:bodyPr anchor="b" bIns="91440" tIns="91440"/>
          <a:p>
            <a:pPr>
              <a:lnSpc>
                <a:spcPct val="100000"/>
              </a:lnSpc>
            </a:pPr>
            <a:r>
              <a:rPr b="1" lang="pt-BR" sz="3600">
                <a:solidFill>
                  <a:srgbClr val="ffffff"/>
                </a:solidFill>
                <a:latin typeface="Arial"/>
                <a:ea typeface="Arial"/>
              </a:rPr>
              <a:t>Avaliação de riscos operacional</a:t>
            </a:r>
            <a:endParaRPr/>
          </a:p>
        </p:txBody>
      </p:sp>
      <p:sp>
        <p:nvSpPr>
          <p:cNvPr id="100" name="TextShape 2"/>
          <p:cNvSpPr txBox="1"/>
          <p:nvPr/>
        </p:nvSpPr>
        <p:spPr>
          <a:xfrm>
            <a:off x="457200" y="1600200"/>
            <a:ext cx="8229240" cy="4751640"/>
          </a:xfrm>
          <a:prstGeom prst="rect">
            <a:avLst/>
          </a:prstGeom>
        </p:spPr>
        <p:txBody>
          <a:bodyPr bIns="91440" tIns="91440"/>
          <a:p>
            <a:pPr algn="just">
              <a:lnSpc>
                <a:spcPct val="100000"/>
              </a:lnSpc>
            </a:pPr>
            <a:endParaRPr/>
          </a:p>
          <a:p>
            <a:pPr algn="just">
              <a:lnSpc>
                <a:spcPct val="100000"/>
              </a:lnSpc>
              <a:buFont typeface="Arial"/>
              <a:buChar char="•"/>
            </a:pPr>
            <a:r>
              <a:rPr lang="pt-BR" sz="3000">
                <a:solidFill>
                  <a:srgbClr val="000000"/>
                </a:solidFill>
                <a:latin typeface="Arial"/>
                <a:ea typeface="Arial"/>
              </a:rPr>
              <a:t>A avaliação de risco de proteção deve continuar durante toda a vida do sistema, a fim de identificar riscos emergentes.</a:t>
            </a:r>
            <a:endParaRPr/>
          </a:p>
          <a:p>
            <a:pPr algn="just">
              <a:lnSpc>
                <a:spcPct val="100000"/>
              </a:lnSpc>
            </a:pPr>
            <a:endParaRPr/>
          </a:p>
          <a:p>
            <a:pPr algn="just">
              <a:lnSpc>
                <a:spcPct val="100000"/>
              </a:lnSpc>
              <a:buFont typeface="Arial"/>
              <a:buChar char="•"/>
            </a:pPr>
            <a:r>
              <a:rPr lang="pt-BR" sz="3000">
                <a:solidFill>
                  <a:srgbClr val="000000"/>
                </a:solidFill>
                <a:latin typeface="Arial"/>
                <a:ea typeface="Arial"/>
              </a:rPr>
              <a:t>É semelhante ao processo de avaliação de risco de ciclo de vida, porém com mais informações sobre o ambiente em que o sistema é usado.</a:t>
            </a:r>
            <a:endParaRPr/>
          </a:p>
        </p:txBody>
      </p:sp>
    </p:spTree>
  </p:cSld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