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_rels/notesSlide22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_rels/presentation.xml.rels" ContentType="application/vnd.openxmlformats-package.relationships+xml"/>
  <Override PartName="/ppt/media/image7.png" ContentType="image/pn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s/_rels/slide28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2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0.xml.rels" ContentType="application/vnd.openxmlformats-package.relationships+xml"/>
  <Override PartName="/ppt/slides/_rels/slide2.xml.rels" ContentType="application/vnd.openxmlformats-package.relationships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Clique para editar o formato de notas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pt-BR"/>
              <a:t>&lt;cabeçalho&gt;</a:t>
            </a:r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pt-BR"/>
              <a:t>&lt;data/hora&gt;</a:t>
            </a:r>
            <a:endParaRPr/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pt-BR"/>
              <a:t>&lt;rodapé&gt;</a:t>
            </a:r>
            <a:endParaRPr/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0587BBE4-A4A5-4093-AB59-BAB962D2F12F}" type="slidenum">
              <a:rPr lang="pt-BR"/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pt-BR" sz="1600"/>
              <a:t>Citar impacto da implementação.</a:t>
            </a:r>
            <a:endParaRPr/>
          </a:p>
          <a:p>
            <a:pPr>
              <a:lnSpc>
                <a:spcPct val="100000"/>
              </a:lnSpc>
            </a:pPr>
            <a:r>
              <a:rPr lang="pt-BR" sz="1600"/>
              <a:t>Projeto de arquitetura – Importância das decisões de projeto de arquitetura na proteção de sistemas.</a:t>
            </a:r>
            <a:endParaRPr/>
          </a:p>
          <a:p>
            <a:pPr>
              <a:lnSpc>
                <a:spcPct val="100000"/>
              </a:lnSpc>
            </a:pPr>
            <a:r>
              <a:rPr lang="pt-BR" sz="1600"/>
              <a:t>Boas práticas – Foram exploradas pelo autor como diretrizes de projeto.</a:t>
            </a:r>
            <a:endParaRPr/>
          </a:p>
          <a:p>
            <a:pPr>
              <a:lnSpc>
                <a:spcPct val="100000"/>
              </a:lnSpc>
            </a:pPr>
            <a:r>
              <a:rPr lang="pt-BR" sz="1600"/>
              <a:t>Projeto para implantação – Ações para evitar a introdução de vulnerabilidades quando o sistema for implantado.</a:t>
            </a:r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pt-BR" sz="1100"/>
              <a:t>Se uma arquitetura inadequada é usada, pode ser muito difícil manter a confidencialidade e a integridade das informações do sistema ou garantir um nível desejado de disponibilidade de sistema.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Proteção – Organização do sistema para que os ativos críticos sejam protegidos.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Distribuição – Como os ativos do sistema devem ser distribuídos para que ataques bem sucedidos sejam minimizados.</a:t>
            </a:r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pt-BR" sz="1100"/>
              <a:t>Sistema de registro de pacientes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Neste exemplo o sistema foi dividido em três camadas de proteção, ou seja, para que um invasor consiga chegar ao ativo, que nesse caso é o registro do paciente, ele deve conseguir penetrar todas elas.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Em nível de plataforma: Controla o acesso à plataforma em que o sistema é executado. Geralmente a plataforma prove um recurso para o gerenciamento de integridade dos arquivos do sistema. (Backup)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Em nível de aplicação: Construído dentro da própria aplicação. Envolve um usuário acessando a aplicação, sendo autenticado e obtendo autorização para realizar operações.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Em nível de registro: Verificar se um usuário está autorizado a realizar as operações solicitadas sobre um registro. Criptografia e controle de integridade também podem ser usados.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Se a proteção de dados for um requisito essencial, uma arquitetura C-S deve ser usada, com mecanismos de proteção incorporados no servidor. No entanto, se a proteção for comprometida, as perdas associadas ao ataque podem ser altas, assim como os custos de recuperação. Vulnerável a ataques de negação de serviços.</a:t>
            </a:r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pt-BR" sz="1100"/>
              <a:t>Os ativos do sistema podem ser distribuídos em varias plataformas diferentes, com mecanismos de proteção separados para cada um delas. Um ataque a um nó deixara apenas alguns ativos indisponíveis, fazendo com que  ativos não afetados continuem operacionais. Os dados também podem ser replicados em todos os nós do sistema, de modo que a recuperação de ataques seja simplificada.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Atividade crítica de compra e venda de acões.</a:t>
            </a:r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pt-BR" sz="1100"/>
              <a:t>Problema com processos ágeis.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Dar exemplo de checklist.</a:t>
            </a:r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2976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pt-BR" sz="1100"/>
              <a:t>1: Política de proteção de um hospital.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    </a:t>
            </a:r>
            <a:r>
              <a:rPr lang="pt-BR" sz="1100"/>
              <a:t>Uma organização sem uma política explícita de proteção.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1100"/>
              <a:t>2: Autenticação com senha e resposta secreta.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    </a:t>
            </a:r>
            <a:r>
              <a:rPr lang="pt-BR" sz="1100"/>
              <a:t>Manter um log executável.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	</a:t>
            </a:r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pt-BR" sz="1100"/>
              <a:t>3: Em outras palavras uma falha no sistema não deve significar que um invasor terá acesso a dados aos quais ele não deveria ter acesso.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    </a:t>
            </a:r>
            <a:r>
              <a:rPr lang="pt-BR" sz="1100"/>
              <a:t>Procedimento de contingência geralmente são menos protegidos que o sistema em si.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1100"/>
              <a:t>4: Forçar o usuário a alterar as senhas fortes em curtos espaços de tempo (Possibilidade de invasor interno)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    </a:t>
            </a:r>
            <a:r>
              <a:rPr lang="pt-BR" sz="1100"/>
              <a:t>Isso pode fazer com que um sistema não seja aceito por seus usuários.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2976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pt-BR" sz="1100"/>
              <a:t>5: Intimida ataques internos.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    </a:t>
            </a:r>
            <a:r>
              <a:rPr lang="pt-BR" sz="1100"/>
              <a:t>Este meio não é integralmente infalível, uma vez que um invasor pode invadir o servidor e alterar o log, portanto deve-se levar em conta as outras diretrizes.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1100"/>
              <a:t>6: Redundância – Versões de software ou dados.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    </a:t>
            </a:r>
            <a:r>
              <a:rPr lang="pt-BR" sz="1100"/>
              <a:t>Diversidade – Aceitação de multiplas plataformas.</a:t>
            </a:r>
            <a:endParaRPr/>
          </a:p>
          <a:p>
            <a:pPr>
              <a:lnSpc>
                <a:spcPct val="100000"/>
              </a:lnSpc>
            </a:pPr>
            <a:r>
              <a:rPr lang="pt-BR" sz="1100"/>
              <a:t>    </a:t>
            </a:r>
            <a:r>
              <a:rPr lang="pt-BR" sz="1100"/>
              <a:t>Ex: Ataques baseados em vulnerabilidade de SO.</a:t>
            </a:r>
            <a:endParaRPr/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2976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b="1" lang="pt-BR" sz="1100">
                <a:solidFill>
                  <a:srgbClr val="000000"/>
                </a:solidFill>
                <a:latin typeface="+mn-lt"/>
                <a:ea typeface="+mn-ea"/>
              </a:rPr>
              <a:t>Tratamento em nível de aplicação: Prepared Statement (Java)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pt-BR" sz="1100">
                <a:solidFill>
                  <a:srgbClr val="000000"/>
                </a:solidFill>
                <a:latin typeface="+mn-lt"/>
                <a:ea typeface="+mn-ea"/>
              </a:rPr>
              <a:t>Code Red - 2001</a:t>
            </a:r>
            <a:r>
              <a:rPr lang="pt-BR" sz="1100">
                <a:solidFill>
                  <a:srgbClr val="000000"/>
                </a:solidFill>
                <a:latin typeface="+mn-lt"/>
                <a:ea typeface="+mn-ea"/>
              </a:rPr>
              <a:t>
</a:t>
            </a:r>
            <a:r>
              <a:rPr lang="pt-BR" sz="1100">
                <a:solidFill>
                  <a:srgbClr val="000000"/>
                </a:solidFill>
                <a:latin typeface="+mn-lt"/>
                <a:ea typeface="+mn-ea"/>
              </a:rPr>
              <a:t>O Code Red era um worm que foi liberado em servidores de rede em 13 de julho. Era um bug particularmente perigoso por causa do seu alvo: servidores rodando Microsoft's Internet Information Server (IIS). O worm explorava uma vulnerabilidade no sistema operacional do IIS. Também conhecido como Bady, o Code Red foi criado para causar o máximo de danos. Na infecção, sites controlados por um servidor atacado exibiriam a mensagem "HELLO! Welcome to http://www.worm.com! Hacked By Chinese!". PCs controlados pelo vírus dirigiram ataques a determinados endereços IP, incluindo a Casa Branca. Em menos de uma semana, o vírus infectou quase 400 mil servidores pelo mundo. As estimativas dão conta de um milhão de computadores infectados, e danos de US$ 2,6 bilhões.</a:t>
            </a:r>
            <a:endParaRPr/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pt-BR" sz="1100"/>
              <a:t>10: Login e senha de acesso obtida por um invasor.</a:t>
            </a:r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pt-BR" sz="1100"/>
              <a:t>Disponibilizar de forma intuitiva opções de configuração.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1100"/>
              <a:t>Garantir que os usuários não ignorem o mecanismo de atualização.</a:t>
            </a:r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352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96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6292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96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852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92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352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6292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96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3520" y="419472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4194720"/>
            <a:ext cx="8228520" cy="23691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9143640" cy="4691160"/>
          </a:xfrm>
          <a:prstGeom prst="rect">
            <a:avLst/>
          </a:prstGeom>
          <a:solidFill>
            <a:srgbClr val="2388db"/>
          </a:solidFill>
        </p:spPr>
      </p:sp>
      <p:sp>
        <p:nvSpPr>
          <p:cNvPr id="1" name="CustomShape 2"/>
          <p:cNvSpPr/>
          <p:nvPr/>
        </p:nvSpPr>
        <p:spPr>
          <a:xfrm>
            <a:off x="0" y="4662000"/>
            <a:ext cx="9143640" cy="360"/>
          </a:xfrm>
          <a:prstGeom prst="straightConnector1">
            <a:avLst/>
          </a:prstGeom>
          <a:ln w="57240">
            <a:solidFill>
              <a:srgbClr val="000000"/>
            </a:solidFill>
            <a:round/>
          </a:ln>
        </p:spPr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2490480"/>
            <a:ext cx="7772040" cy="2198160"/>
          </a:xfrm>
          <a:prstGeom prst="rect">
            <a:avLst/>
          </a:prstGeom>
        </p:spPr>
        <p:txBody>
          <a:bodyPr anchor="b" bIns="91440" tIns="91440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0" y="0"/>
            <a:ext cx="9143640" cy="1532520"/>
          </a:xfrm>
          <a:prstGeom prst="rect">
            <a:avLst/>
          </a:prstGeom>
          <a:solidFill>
            <a:srgbClr val="2388db"/>
          </a:solidFill>
        </p:spPr>
      </p:sp>
      <p:sp>
        <p:nvSpPr>
          <p:cNvPr id="37" name="CustomShape 2"/>
          <p:cNvSpPr/>
          <p:nvPr/>
        </p:nvSpPr>
        <p:spPr>
          <a:xfrm>
            <a:off x="0" y="1503720"/>
            <a:ext cx="9143640" cy="360"/>
          </a:xfrm>
          <a:prstGeom prst="straightConnector1">
            <a:avLst/>
          </a:prstGeom>
          <a:ln w="57240">
            <a:solidFill>
              <a:srgbClr val="000000"/>
            </a:solidFill>
            <a:round/>
          </a:ln>
        </p:spPr>
      </p:sp>
      <p:sp>
        <p:nvSpPr>
          <p:cNvPr id="38" name="PlaceHolder 3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91440" tIns="91440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5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685800" y="2310480"/>
            <a:ext cx="7772040" cy="237780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7200">
                <a:solidFill>
                  <a:srgbClr val="ffffff"/>
                </a:solidFill>
                <a:latin typeface="Arial"/>
                <a:ea typeface="Arial"/>
              </a:rPr>
              <a:t>Engenharia de Proteção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685800" y="4835880"/>
            <a:ext cx="7772040" cy="4160520"/>
          </a:xfrm>
          <a:prstGeom prst="rect">
            <a:avLst/>
          </a:prstGeom>
        </p:spPr>
        <p:txBody>
          <a:bodyPr bIns="91440" tIns="91440"/>
          <a:p>
            <a:pPr algn="r">
              <a:lnSpc>
                <a:spcPct val="100000"/>
              </a:lnSpc>
            </a:pPr>
            <a:r>
              <a:rPr lang="pt-BR" sz="3000">
                <a:solidFill>
                  <a:srgbClr val="2388db"/>
                </a:solidFill>
                <a:latin typeface="Arial"/>
                <a:ea typeface="Arial"/>
              </a:rPr>
              <a:t>Dario Pintor</a:t>
            </a:r>
            <a:endParaRPr/>
          </a:p>
          <a:p>
            <a:pPr algn="r">
              <a:lnSpc>
                <a:spcPct val="100000"/>
              </a:lnSpc>
            </a:pPr>
            <a:r>
              <a:rPr lang="pt-BR" sz="3000">
                <a:solidFill>
                  <a:srgbClr val="2388db"/>
                </a:solidFill>
                <a:latin typeface="Arial"/>
                <a:ea typeface="Arial"/>
              </a:rPr>
              <a:t>Venilton Falvo Júnior</a:t>
            </a:r>
            <a:endParaRPr/>
          </a:p>
        </p:txBody>
      </p:sp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Projeto para proteção</a:t>
            </a:r>
            <a:endParaRPr/>
          </a:p>
        </p:txBody>
      </p:sp>
      <p:sp>
        <p:nvSpPr>
          <p:cNvPr id="102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É difícil adicionar proteção a um sistema já implementado.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Portanto, é importante levar em conta questões de proteção durante o processo de projeto de sistemas: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Projeto de arquitetura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Boas práticas (Diretrizes)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Projeto para implantação.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Projeto de arquitetura</a:t>
            </a:r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A escolha da arquitetura de software pode ter efeitos profundos sobre as propriedades emergentes de um sistema.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Portanto, é necessário considerar duas questões fundamentais: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Proteção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Distribuição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Projeto de arquitetura</a:t>
            </a:r>
            <a:endParaRPr/>
          </a:p>
        </p:txBody>
      </p:sp>
      <p:pic>
        <p:nvPicPr>
          <p:cNvPr descr="" id="10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51640" y="1628640"/>
            <a:ext cx="8640720" cy="4680000"/>
          </a:xfrm>
          <a:prstGeom prst="rect">
            <a:avLst/>
          </a:prstGeom>
        </p:spPr>
      </p:pic>
      <p:sp>
        <p:nvSpPr>
          <p:cNvPr id="107" name="CustomShape 2"/>
          <p:cNvSpPr/>
          <p:nvPr/>
        </p:nvSpPr>
        <p:spPr>
          <a:xfrm>
            <a:off x="683640" y="6309360"/>
            <a:ext cx="7848360" cy="3646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  <a:ea typeface="Arial"/>
              </a:rPr>
              <a:t>Figura 4. Uma arquitetura de proteção em camadas</a:t>
            </a:r>
            <a:endParaRPr/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Projeto de arquitetura</a:t>
            </a:r>
            <a:endParaRPr/>
          </a:p>
        </p:txBody>
      </p:sp>
      <p:pic>
        <p:nvPicPr>
          <p:cNvPr descr="" id="10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2123640" y="1601280"/>
            <a:ext cx="4969440" cy="4926240"/>
          </a:xfrm>
          <a:prstGeom prst="rect">
            <a:avLst/>
          </a:prstGeom>
        </p:spPr>
      </p:pic>
      <p:sp>
        <p:nvSpPr>
          <p:cNvPr id="110" name="CustomShape 2"/>
          <p:cNvSpPr/>
          <p:nvPr/>
        </p:nvSpPr>
        <p:spPr>
          <a:xfrm>
            <a:off x="683640" y="6488640"/>
            <a:ext cx="7848360" cy="3646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  <a:ea typeface="Arial"/>
              </a:rPr>
              <a:t>Figura 5. Ativos distribuídos em um sistema de negociação de ações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Diretrizes de projeto</a:t>
            </a:r>
            <a:endParaRPr/>
          </a:p>
        </p:txBody>
      </p:sp>
      <p:sp>
        <p:nvSpPr>
          <p:cNvPr id="112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Têm ampla aplicabilidade durante o projeto de soluções de proteção de sistemas. Elas encapsulam boas práticas de projetos para a engenharia de sistemas de proteção.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Dois usos principais: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Ajudam aumentar a consciência para as questões de proteção em uma equipe de engenharia de software.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Podem ser usadas como </a:t>
            </a:r>
            <a:r>
              <a:rPr i="1" lang="pt-BR" sz="2400">
                <a:solidFill>
                  <a:srgbClr val="000000"/>
                </a:solidFill>
                <a:latin typeface="Arial"/>
                <a:ea typeface="Arial"/>
              </a:rPr>
              <a:t>checklist</a:t>
            </a: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  de revisão no processo de avaliação do sistema.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67640" y="1600200"/>
            <a:ext cx="8424720" cy="479700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1. Basear as decisões de proteção em uma política explícita de proteção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Uma política de proteção define o “quê” de proteção, ao invés de “como”. Estabelece um </a:t>
            </a:r>
            <a:r>
              <a:rPr i="1" lang="pt-BR" sz="2400">
                <a:solidFill>
                  <a:srgbClr val="000000"/>
                </a:solidFill>
                <a:latin typeface="Arial"/>
                <a:ea typeface="Arial"/>
              </a:rPr>
              <a:t>framework</a:t>
            </a: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 para a tomada e avaliação de decisões de projeto.</a:t>
            </a:r>
            <a:endParaRPr/>
          </a:p>
          <a:p>
            <a:endParaRPr/>
          </a:p>
          <a:p>
            <a:pPr algn="just">
              <a:lnSpc>
                <a:spcPct val="100000"/>
              </a:lnSpc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2. Evitar um único ponto de falha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Nunca confie em um único mecanismo de garantia de proteção, sempre utilize várias técnicas diferentes. (Defesa em profundidade)</a:t>
            </a:r>
            <a:endParaRPr/>
          </a:p>
        </p:txBody>
      </p:sp>
      <p:sp>
        <p:nvSpPr>
          <p:cNvPr id="114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Diretrizes de proteção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Diretrizes de proteção</a:t>
            </a:r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3. Falhar de maneira protegida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Sistemas críticos de proteção sempre devem ser do tipo falha-protegida (</a:t>
            </a:r>
            <a:r>
              <a:rPr i="1" lang="pt-BR" sz="2400">
                <a:solidFill>
                  <a:srgbClr val="000000"/>
                </a:solidFill>
                <a:latin typeface="Arial"/>
                <a:ea typeface="Arial"/>
              </a:rPr>
              <a:t>fail-secure</a:t>
            </a: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), ou seja, uma falha não deve implicar em instabilidade de acesso dos dados. 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Procedimento de contingência não devem ser usados.</a:t>
            </a:r>
            <a:endParaRPr/>
          </a:p>
          <a:p>
            <a:endParaRPr/>
          </a:p>
          <a:p>
            <a:pPr algn="just">
              <a:lnSpc>
                <a:spcPct val="100000"/>
              </a:lnSpc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4. Equilibrar a proteção e a usabilidade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A medida que um sistema incorpora recursos de proteção, é inevitável que ele se torne menos usável.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Diretrizes de proteção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457200" y="1600200"/>
            <a:ext cx="8229240" cy="516276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5. Registrar ações do usuário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Manter um registro de ações dos usuários, o qual deve, pelo menos, armazenar quem fez o que, os ativos usados, a hora e a data da ação.</a:t>
            </a:r>
            <a:endParaRPr/>
          </a:p>
          <a:p>
            <a:endParaRPr/>
          </a:p>
          <a:p>
            <a:pPr algn="just">
              <a:lnSpc>
                <a:spcPct val="100000"/>
              </a:lnSpc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6. Usar redundância e diversidade para reduzir os riscos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Tem como principal benefício garantir que uma vulnerabilidade de plataforma ou tecnologia não afete todas as versões e consequentemente os usuários.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Diretrizes de proteção</a:t>
            </a:r>
            <a:endParaRPr/>
          </a:p>
        </p:txBody>
      </p:sp>
      <p:sp>
        <p:nvSpPr>
          <p:cNvPr id="120" name="TextShape 2"/>
          <p:cNvSpPr txBox="1"/>
          <p:nvPr/>
        </p:nvSpPr>
        <p:spPr>
          <a:xfrm>
            <a:off x="457200" y="1600200"/>
            <a:ext cx="8229240" cy="44920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7. Validar todas as entradas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Prevenir o sistema contra ataques baseados em entradas, como por exemplo, “envenenamento de SQL”, </a:t>
            </a:r>
            <a:r>
              <a:rPr i="1" lang="pt-BR" sz="2400">
                <a:solidFill>
                  <a:srgbClr val="000000"/>
                </a:solidFill>
                <a:latin typeface="Arial"/>
                <a:ea typeface="Arial"/>
              </a:rPr>
              <a:t>overflow de buffer </a:t>
            </a: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i="1" lang="pt-BR" sz="2400">
                <a:solidFill>
                  <a:srgbClr val="000000"/>
                </a:solidFill>
                <a:latin typeface="Arial"/>
                <a:ea typeface="Arial"/>
              </a:rPr>
              <a:t>worm</a:t>
            </a: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 Code Red).</a:t>
            </a:r>
            <a:endParaRPr/>
          </a:p>
          <a:p>
            <a:endParaRPr/>
          </a:p>
          <a:p>
            <a:pPr algn="just">
              <a:lnSpc>
                <a:spcPct val="100000"/>
              </a:lnSpc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8. Compartimentar seus ativos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Nunca fornecer acesso “tudo-ou-nada”. Somente informações solicitadas e permitidas devem ser enviadas ao usuário.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Diretrizes de proteção</a:t>
            </a:r>
            <a:endParaRPr/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9. Projetar para implantação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Incluir recursos para simplificar a implantação no ambiente do cliente, verificando continuamente possíveis erros e omissões.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10. Projetar para recuperabilidade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Pensar em ações de recuperação contra possíveis falhas, restaurando o sistema para um estado operacional protegido.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Contextualização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323640" y="1651320"/>
            <a:ext cx="8229240" cy="4478400"/>
          </a:xfrm>
          <a:prstGeom prst="rect">
            <a:avLst/>
          </a:prstGeom>
        </p:spPr>
        <p:txBody>
          <a:bodyPr anchor="ctr" bIns="91440" tIns="91440"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Objetivo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Introduzir questões que devem ser consideradas durante a fase de projeto em sistemas de aplicação protegidos.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Desafio dos engenheiros de software: projetar e implementar sistemas protegidos.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Engenharia de proteção está preocupada com o desenvolvimento e a evolução de sistemas que possam resistir a ataques.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Projetar para implantação</a:t>
            </a:r>
            <a:endParaRPr/>
          </a:p>
        </p:txBody>
      </p:sp>
      <p:pic>
        <p:nvPicPr>
          <p:cNvPr descr="" id="12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07640" y="2887920"/>
            <a:ext cx="8903160" cy="2340720"/>
          </a:xfrm>
          <a:prstGeom prst="rect">
            <a:avLst/>
          </a:prstGeom>
        </p:spPr>
      </p:pic>
      <p:sp>
        <p:nvSpPr>
          <p:cNvPr id="125" name="CustomShape 2"/>
          <p:cNvSpPr/>
          <p:nvPr/>
        </p:nvSpPr>
        <p:spPr>
          <a:xfrm>
            <a:off x="683640" y="5923800"/>
            <a:ext cx="7848360" cy="3646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  <a:ea typeface="Arial"/>
              </a:rPr>
              <a:t>Figura 6. Implantação de um sistema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Suporte de implantação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Incluir suporte para visualização e análise de configuração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Sempre incluir, em um sistema recursos que permitam aos administradores ou usuários autorizados examinarem a configuração atual do sistema.</a:t>
            </a:r>
            <a:endParaRPr/>
          </a:p>
          <a:p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Minimizar privilégios </a:t>
            </a:r>
            <a:r>
              <a:rPr i="1" lang="pt-BR" sz="3000">
                <a:solidFill>
                  <a:srgbClr val="000000"/>
                </a:solidFill>
                <a:latin typeface="Arial"/>
                <a:ea typeface="Arial"/>
              </a:rPr>
              <a:t>default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Projetar </a:t>
            </a:r>
            <a:r>
              <a:rPr i="1" lang="pt-BR" sz="2400">
                <a:solidFill>
                  <a:srgbClr val="000000"/>
                </a:solidFill>
                <a:latin typeface="Arial"/>
                <a:ea typeface="Arial"/>
              </a:rPr>
              <a:t>softwares</a:t>
            </a: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 em que a configuração </a:t>
            </a:r>
            <a:r>
              <a:rPr i="1" lang="pt-BR" sz="2400">
                <a:solidFill>
                  <a:srgbClr val="000000"/>
                </a:solidFill>
                <a:latin typeface="Arial"/>
                <a:ea typeface="Arial"/>
              </a:rPr>
              <a:t>default</a:t>
            </a: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 de um sistema forneçam privilégios essenciais mínimos. Isso diminui a chance de intrusos e usuários inexperientes causarem danos.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Suporte de implantação</a:t>
            </a:r>
            <a:endParaRPr/>
          </a:p>
        </p:txBody>
      </p:sp>
      <p:sp>
        <p:nvSpPr>
          <p:cNvPr id="129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Localizar definições de configuração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Ao projetar um suporte de configuração, você deve garantir que, em uma configuração, tudo o que afeta a mesma parte de um sistema seja configurado no mesmo lugar.</a:t>
            </a:r>
            <a:endParaRPr/>
          </a:p>
          <a:p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Fornecer maneiras fáceis de corrigir vulnerabilidades de proteção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Incluir mecanismos simples para atualizar o sistema a fim de corrigir vulnerabilidades de proteção descobertas.</a:t>
            </a:r>
            <a:endParaRPr/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Sobrevivência de sistema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457200" y="1600200"/>
            <a:ext cx="8229240" cy="444744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A capacidade de sobrevivência ou resistência (WESTMARK,2004) é uma propriedade emergente de um sistema como um todo, e não uma propriedade de componentes individuais.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Reflete sua capacidade de continuar a fornecer serviços de negócios essenciais ou de missão crítica para os usuários.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Sobrevivência de sistema</a:t>
            </a:r>
            <a:endParaRPr/>
          </a:p>
        </p:txBody>
      </p:sp>
      <p:sp>
        <p:nvSpPr>
          <p:cNvPr id="133" name="TextShape 2"/>
          <p:cNvSpPr txBox="1"/>
          <p:nvPr/>
        </p:nvSpPr>
        <p:spPr>
          <a:xfrm>
            <a:off x="457200" y="1600200"/>
            <a:ext cx="8362800" cy="488988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Ellison et al. (2002) desenvolveram um método de análise chamado Análise de Sobrevivência de Sistemas (ASS), que depende de três estratégias complementares: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Resistência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Ex. Usar certificados digitais para autenticar usuário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Reconhecimento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Ex. </a:t>
            </a:r>
            <a:r>
              <a:rPr i="1" lang="pt-BR" sz="2400">
                <a:solidFill>
                  <a:srgbClr val="000000"/>
                </a:solidFill>
                <a:latin typeface="Arial"/>
                <a:ea typeface="Arial"/>
              </a:rPr>
              <a:t>Checksums</a:t>
            </a: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 para verificar a integridade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Recuperação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Implementações da mesma funcionalidade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Sobrevivência de sistema</a:t>
            </a:r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251640" y="1600200"/>
            <a:ext cx="8892000" cy="48754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A ASS é um processo de quatro estágios que analisa os requisitos e a arquitetura do sistema: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b="1" lang="pt-BR" sz="2400">
                <a:solidFill>
                  <a:srgbClr val="000000"/>
                </a:solidFill>
                <a:latin typeface="Arial"/>
                <a:ea typeface="Arial"/>
              </a:rPr>
              <a:t>Compreensão do sistema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revisa metas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b="1" lang="pt-BR" sz="2400">
                <a:solidFill>
                  <a:srgbClr val="000000"/>
                </a:solidFill>
                <a:latin typeface="Arial"/>
                <a:ea typeface="Arial"/>
              </a:rPr>
              <a:t>Identificação de serviços críticos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serviços que sempre devem ser mantidos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b="1" lang="pt-BR" sz="2400">
                <a:solidFill>
                  <a:srgbClr val="000000"/>
                </a:solidFill>
                <a:latin typeface="Arial"/>
                <a:ea typeface="Arial"/>
              </a:rPr>
              <a:t>Simulação de ataques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possíveis ataques são identificados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b="1" lang="pt-BR" sz="2400">
                <a:solidFill>
                  <a:srgbClr val="000000"/>
                </a:solidFill>
                <a:latin typeface="Arial"/>
                <a:ea typeface="Arial"/>
              </a:rPr>
              <a:t>Análise de sobrevivência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identifica componentes essenciais e que podem ser comprometidos com ataques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Sobrevivência de sistema</a:t>
            </a:r>
            <a:endParaRPr/>
          </a:p>
        </p:txBody>
      </p:sp>
      <p:sp>
        <p:nvSpPr>
          <p:cNvPr id="137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Existem vários tipos de ataque ao sistema. </a:t>
            </a: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No contexto de um programa de negociação de ações temos: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Um usuário mal intencionado sente raiva de um usuário autorizado de um sistema e consegue acesso ao sistema usando as credenciais desse usuário.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Um usuário não autorizado corrompe o banco de dados de transações, obtendo permissão para emitir diretamente comandos SQL.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A tabela a seguir mostra estratégias de resistência.</a:t>
            </a:r>
            <a:endParaRPr/>
          </a:p>
          <a:p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3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1556640"/>
            <a:ext cx="9143640" cy="4819320"/>
          </a:xfrm>
          <a:prstGeom prst="rect">
            <a:avLst/>
          </a:prstGeom>
        </p:spPr>
      </p:pic>
      <p:sp>
        <p:nvSpPr>
          <p:cNvPr id="139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Sobrevivência de sistema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0" y="6365520"/>
            <a:ext cx="9143640" cy="416052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  <a:ea typeface="Arial"/>
              </a:rPr>
              <a:t>Tabela 1. Análise de sobrevivência em um sistema de negociação de ações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Sobrevivência de Sistema</a:t>
            </a:r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457200" y="1600200"/>
            <a:ext cx="8229240" cy="496728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Possui alto custo de ampliação.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Em casos de pouco ataque, empresas são relutantes em fazer investimento.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É melhor comprar boas fechaduras e um alarme antes de sua casa ser assaltada e não após um ataque bem-sucedido.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Conclusão:</a:t>
            </a: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 é melhor investir em capacidade de sobrevivência.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Contextualização</a:t>
            </a:r>
            <a:endParaRPr/>
          </a:p>
        </p:txBody>
      </p:sp>
      <p:sp>
        <p:nvSpPr>
          <p:cNvPr id="82" name="TextShape 2"/>
          <p:cNvSpPr txBox="1"/>
          <p:nvPr/>
        </p:nvSpPr>
        <p:spPr>
          <a:xfrm>
            <a:off x="251640" y="549360"/>
            <a:ext cx="8229240" cy="4160520"/>
          </a:xfrm>
          <a:prstGeom prst="rect">
            <a:avLst/>
          </a:prstGeom>
        </p:spPr>
        <p:txBody>
          <a:bodyPr anchor="ctr" bIns="91440" tIns="9144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Questões de proteção consideram o software de aplicação e a infraestrutura sobre a qual este sistema foi construído.</a:t>
            </a:r>
            <a:endParaRPr/>
          </a:p>
        </p:txBody>
      </p:sp>
      <p:pic>
        <p:nvPicPr>
          <p:cNvPr descr="" id="8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691640" y="3501000"/>
            <a:ext cx="5333760" cy="2771280"/>
          </a:xfrm>
          <a:prstGeom prst="rect">
            <a:avLst/>
          </a:prstGeom>
        </p:spPr>
      </p:pic>
      <p:sp>
        <p:nvSpPr>
          <p:cNvPr id="84" name="CustomShape 3"/>
          <p:cNvSpPr/>
          <p:nvPr/>
        </p:nvSpPr>
        <p:spPr>
          <a:xfrm>
            <a:off x="611640" y="6296760"/>
            <a:ext cx="77763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  <a:ea typeface="Arial"/>
              </a:rPr>
              <a:t>Figura 1. Camadas de sistema em que a proteção pode ser comprometida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89280"/>
            <a:ext cx="850680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Gerenciamento de riscos de Proteção</a:t>
            </a:r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457200" y="1600200"/>
            <a:ext cx="8229240" cy="459936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Preocupa-se com possíveis perdas que possam resultar de ataques a ativos do sistema e os custos dessas perdas em relação a procedimentos que possam reduzi-las.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É um problema de negócio e não um problema técnico.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A política de proteção define o que é e o que não é permitido.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Gerenciamento de riscos de Proteção</a:t>
            </a:r>
            <a:endParaRPr/>
          </a:p>
        </p:txBody>
      </p:sp>
      <p:sp>
        <p:nvSpPr>
          <p:cNvPr id="88" name="TextShape 2"/>
          <p:cNvSpPr txBox="1"/>
          <p:nvPr/>
        </p:nvSpPr>
        <p:spPr>
          <a:xfrm>
            <a:off x="457200" y="1600200"/>
            <a:ext cx="8229240" cy="521064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A avaliação de riscos começa antes da decisão de adquirir o sistemas e continua durante e depois. É dividida em estágios: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b="1" lang="pt-BR" sz="2400">
                <a:solidFill>
                  <a:srgbClr val="000000"/>
                </a:solidFill>
                <a:latin typeface="Arial"/>
                <a:ea typeface="Arial"/>
              </a:rPr>
              <a:t>Avaliação preliminar de riscos: </a:t>
            </a:r>
            <a:endParaRPr/>
          </a:p>
          <a:p>
            <a:pPr algn="just"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com o objetivo de decidir se pode ser atingido um nível adequado de proteção a um custo razoável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b="1" lang="pt-BR" sz="2400">
                <a:solidFill>
                  <a:srgbClr val="000000"/>
                </a:solidFill>
                <a:latin typeface="Arial"/>
                <a:ea typeface="Arial"/>
              </a:rPr>
              <a:t>Avaliação de riscos de ciclo de vida: </a:t>
            </a:r>
            <a:endParaRPr/>
          </a:p>
          <a:p>
            <a:pPr algn="just"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Ocorre durante o ciclo de vida de desenvolvimento</a:t>
            </a:r>
            <a:endParaRPr/>
          </a:p>
          <a:p>
            <a:pPr algn="just"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b="1" lang="pt-BR" sz="2400">
                <a:solidFill>
                  <a:srgbClr val="000000"/>
                </a:solidFill>
                <a:latin typeface="Arial"/>
                <a:ea typeface="Arial"/>
              </a:rPr>
              <a:t>Avaliação de riscos operacionais:</a:t>
            </a:r>
            <a:endParaRPr/>
          </a:p>
          <a:p>
            <a:pPr algn="just"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pt-BR" sz="2400">
                <a:solidFill>
                  <a:srgbClr val="000000"/>
                </a:solidFill>
                <a:latin typeface="Arial"/>
                <a:ea typeface="Arial"/>
              </a:rPr>
              <a:t>Estimula requisitos de proteção que devem ser implementados conforme o sistema evolui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Avaliação de riscos de ciclo de vida</a:t>
            </a:r>
            <a:endParaRPr/>
          </a:p>
        </p:txBody>
      </p:sp>
      <p:sp>
        <p:nvSpPr>
          <p:cNvPr id="90" name="TextShape 2"/>
          <p:cNvSpPr txBox="1"/>
          <p:nvPr/>
        </p:nvSpPr>
        <p:spPr>
          <a:xfrm>
            <a:off x="457200" y="1600200"/>
            <a:ext cx="8434800" cy="513252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Identifica detalhes de projeto e de implementação  que afetam a proteção.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Conhecer informações mais detalhadas sobre o que deve ser protegido e também sobre as vulnerabilidades do sistema.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Avaliação de riscos de proteção deve ser parte de todas as atividades do ciclo de vida, desde a engenharia de requisitos até a implementação do sistema.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Avaliação de riscos de ciclo de vida</a:t>
            </a:r>
            <a:endParaRPr/>
          </a:p>
        </p:txBody>
      </p:sp>
      <p:sp>
        <p:nvSpPr>
          <p:cNvPr id="92" name="TextShape 2"/>
          <p:cNvSpPr txBox="1"/>
          <p:nvPr/>
        </p:nvSpPr>
        <p:spPr>
          <a:xfrm>
            <a:off x="457200" y="1600200"/>
            <a:ext cx="8229240" cy="416052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Avaliação de riscos de ciclo de vida</a:t>
            </a:r>
            <a:endParaRPr/>
          </a:p>
        </p:txBody>
      </p:sp>
      <p:pic>
        <p:nvPicPr>
          <p:cNvPr descr="" id="93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475640" y="1772640"/>
            <a:ext cx="6428880" cy="4238280"/>
          </a:xfrm>
          <a:prstGeom prst="rect">
            <a:avLst/>
          </a:prstGeom>
        </p:spPr>
      </p:pic>
      <p:sp>
        <p:nvSpPr>
          <p:cNvPr id="94" name="CustomShape 3"/>
          <p:cNvSpPr/>
          <p:nvPr/>
        </p:nvSpPr>
        <p:spPr>
          <a:xfrm>
            <a:off x="1187640" y="6237360"/>
            <a:ext cx="6840360" cy="364680"/>
          </a:xfrm>
          <a:prstGeom prst="rect">
            <a:avLst/>
          </a:prstGeom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  <a:ea typeface="Arial"/>
              </a:rPr>
              <a:t>Figura 2. Análise de risco de ciclo de vida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Avaliação de riscos de ciclo de vida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457200" y="1600200"/>
            <a:ext cx="8229240" cy="4160520"/>
          </a:xfrm>
          <a:prstGeom prst="rect">
            <a:avLst/>
          </a:prstGeom>
        </p:spPr>
        <p:txBody>
          <a:bodyPr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Avaliação de riscos de ciclo de vida</a:t>
            </a:r>
            <a:endParaRPr/>
          </a:p>
        </p:txBody>
      </p:sp>
      <p:sp>
        <p:nvSpPr>
          <p:cNvPr id="97" name="CustomShape 3"/>
          <p:cNvSpPr/>
          <p:nvPr/>
        </p:nvSpPr>
        <p:spPr>
          <a:xfrm>
            <a:off x="1259640" y="6309360"/>
            <a:ext cx="7272360" cy="3646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Arial"/>
                <a:ea typeface="Arial"/>
              </a:rPr>
              <a:t>Figura 3. Vulnerabilidade associadas com escolhas de tecnologias</a:t>
            </a:r>
            <a:endParaRPr/>
          </a:p>
        </p:txBody>
      </p:sp>
      <p:pic>
        <p:nvPicPr>
          <p:cNvPr descr="" id="98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331640" y="2061000"/>
            <a:ext cx="6840360" cy="4308840"/>
          </a:xfrm>
          <a:prstGeom prst="rect">
            <a:avLst/>
          </a:prstGeom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57200" y="89280"/>
            <a:ext cx="8229240" cy="1328040"/>
          </a:xfrm>
          <a:prstGeom prst="rect">
            <a:avLst/>
          </a:prstGeom>
        </p:spPr>
        <p:txBody>
          <a:bodyPr anchor="b" bIns="91440" tIns="91440"/>
          <a:p>
            <a:pPr>
              <a:lnSpc>
                <a:spcPct val="100000"/>
              </a:lnSpc>
            </a:pPr>
            <a:r>
              <a:rPr b="1" lang="pt-BR" sz="3600">
                <a:solidFill>
                  <a:srgbClr val="ffffff"/>
                </a:solidFill>
                <a:latin typeface="Arial"/>
                <a:ea typeface="Arial"/>
              </a:rPr>
              <a:t>Avaliação de riscos operacional</a:t>
            </a:r>
            <a:endParaRPr/>
          </a:p>
        </p:txBody>
      </p:sp>
      <p:sp>
        <p:nvSpPr>
          <p:cNvPr id="100" name="TextShape 2"/>
          <p:cNvSpPr txBox="1"/>
          <p:nvPr/>
        </p:nvSpPr>
        <p:spPr>
          <a:xfrm>
            <a:off x="457200" y="1600200"/>
            <a:ext cx="8229240" cy="4751640"/>
          </a:xfrm>
          <a:prstGeom prst="rect">
            <a:avLst/>
          </a:prstGeom>
        </p:spPr>
        <p:txBody>
          <a:bodyPr bIns="91440" tIns="91440"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A avaliação de risco de proteção deve continuar durante toda a vida do sistema, a fim de identificar riscos emergentes.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000">
                <a:solidFill>
                  <a:srgbClr val="000000"/>
                </a:solidFill>
                <a:latin typeface="Arial"/>
                <a:ea typeface="Arial"/>
              </a:rPr>
              <a:t>É semelhante ao processo de avaliação de risco de ciclo de vida, porém com mais informações sobre o ambiente em que o sistema é usado.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