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Retângulo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02983B-05A8-4691-B89F-76FBBB5BF5DA}" type="datetimeFigureOut">
              <a:rPr lang="pt-BR" smtClean="0"/>
              <a:t>30/11/2020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B6DED0D-C6BE-40A6-953B-BC9A38ACF42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Formação econômica do Brasil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1412776"/>
            <a:ext cx="8077200" cy="1499616"/>
          </a:xfrm>
        </p:spPr>
        <p:txBody>
          <a:bodyPr/>
          <a:lstStyle/>
          <a:p>
            <a:r>
              <a:rPr lang="pt-BR" dirty="0"/>
              <a:t>Celso Furtado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problema da mão de obra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512169"/>
            <a:ext cx="8568952" cy="5229199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Oferta interna potencial</a:t>
            </a:r>
          </a:p>
          <a:p>
            <a:pPr lvl="1"/>
            <a:r>
              <a:rPr lang="pt-BR" dirty="0"/>
              <a:t>Oferta de trabalho: inelástica</a:t>
            </a:r>
          </a:p>
          <a:p>
            <a:pPr lvl="2"/>
            <a:r>
              <a:rPr lang="pt-BR" dirty="0"/>
              <a:t>1,5 milhão de escravos: encerrado o tráfico atlântico, apresentava taxas negativas de crescimento.</a:t>
            </a:r>
          </a:p>
          <a:p>
            <a:pPr lvl="1"/>
            <a:r>
              <a:rPr lang="pt-BR" dirty="0"/>
              <a:t>Mão de obra e natureza da economia brasileira</a:t>
            </a:r>
          </a:p>
          <a:p>
            <a:pPr lvl="2"/>
            <a:r>
              <a:rPr lang="pt-BR" dirty="0"/>
              <a:t>Expansão da economia: crescimento pela expansão das unidades produtivas (i.e. ampliação da utilização do fator de produção: terra); mediante a incorporação (contínua) de mão de obra.</a:t>
            </a:r>
          </a:p>
          <a:p>
            <a:pPr lvl="1"/>
            <a:r>
              <a:rPr lang="pt-BR" dirty="0"/>
              <a:t>Oferta interna de mão de obra: problema</a:t>
            </a:r>
          </a:p>
          <a:p>
            <a:pPr lvl="2"/>
            <a:r>
              <a:rPr lang="pt-BR" dirty="0"/>
              <a:t>Setor de subsistência: </a:t>
            </a:r>
          </a:p>
          <a:p>
            <a:pPr lvl="3"/>
            <a:r>
              <a:rPr lang="pt-BR" dirty="0"/>
              <a:t>Dispersão: mínima densidade econômica;</a:t>
            </a:r>
          </a:p>
          <a:p>
            <a:pPr lvl="3"/>
            <a:r>
              <a:rPr lang="pt-BR" dirty="0"/>
              <a:t>Roça: base da economia de subsistência;</a:t>
            </a:r>
          </a:p>
          <a:p>
            <a:pPr lvl="3"/>
            <a:r>
              <a:rPr lang="pt-BR" dirty="0"/>
              <a:t>Relações sociais: clientelismo e relações de poder.</a:t>
            </a:r>
          </a:p>
          <a:p>
            <a:pPr lvl="2"/>
            <a:r>
              <a:rPr lang="pt-BR" dirty="0"/>
              <a:t>População urbana:</a:t>
            </a:r>
          </a:p>
          <a:p>
            <a:pPr lvl="3"/>
            <a:r>
              <a:rPr lang="pt-BR" dirty="0"/>
              <a:t>Dificuldades de adaptação à disciplina do trabalho agrícola.</a:t>
            </a:r>
          </a:p>
          <a:p>
            <a:pPr>
              <a:buFont typeface="Wingdings" pitchFamily="2" charset="2"/>
              <a:buChar char="v"/>
            </a:pPr>
            <a:r>
              <a:rPr lang="pt-BR" dirty="0"/>
              <a:t>Defesa: mercado de mão de obra livre nacional não servia para a grande lavoura.</a:t>
            </a:r>
          </a:p>
          <a:p>
            <a:pPr lvl="3">
              <a:buFont typeface="Wingdings" pitchFamily="2" charset="2"/>
              <a:buChar char="v"/>
            </a:pPr>
            <a:endParaRPr lang="pt-BR" dirty="0"/>
          </a:p>
          <a:p>
            <a:pPr lvl="3">
              <a:buFont typeface="Wingdings" pitchFamily="2" charset="2"/>
              <a:buChar char="v"/>
            </a:pPr>
            <a:endParaRPr lang="pt-BR" dirty="0"/>
          </a:p>
          <a:p>
            <a:pPr lvl="1">
              <a:buFont typeface="Wingdings" pitchFamily="2" charset="2"/>
              <a:buChar char="v"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395536" y="332656"/>
            <a:ext cx="8229600" cy="6336704"/>
          </a:xfrm>
        </p:spPr>
        <p:txBody>
          <a:bodyPr>
            <a:normAutofit fontScale="85000" lnSpcReduction="20000"/>
          </a:bodyPr>
          <a:lstStyle/>
          <a:p>
            <a:r>
              <a:rPr lang="pt-BR" dirty="0"/>
              <a:t>A imigração europeia</a:t>
            </a:r>
          </a:p>
          <a:p>
            <a:pPr lvl="2"/>
            <a:r>
              <a:rPr lang="pt-BR" dirty="0"/>
              <a:t>Solução alternativa para o problema da mão de obra.</a:t>
            </a:r>
          </a:p>
          <a:p>
            <a:pPr lvl="2"/>
            <a:r>
              <a:rPr lang="pt-BR" dirty="0"/>
              <a:t>Aumentar a oferta da força de trabalho disponível para a </a:t>
            </a:r>
            <a:r>
              <a:rPr lang="pt-BR" i="1" dirty="0"/>
              <a:t>grande lavoura </a:t>
            </a:r>
            <a:r>
              <a:rPr lang="pt-BR" dirty="0"/>
              <a:t>(café).</a:t>
            </a:r>
          </a:p>
          <a:p>
            <a:pPr lvl="1"/>
            <a:r>
              <a:rPr lang="pt-BR" dirty="0"/>
              <a:t>Fluxo migratório da Europa para os EUA: expansão da economia americana e desdobramentos do avanço da industrialização.</a:t>
            </a:r>
          </a:p>
          <a:p>
            <a:pPr lvl="1"/>
            <a:r>
              <a:rPr lang="pt-BR" dirty="0"/>
              <a:t>Brasil: iniciativas governamentais</a:t>
            </a:r>
          </a:p>
          <a:p>
            <a:pPr lvl="2"/>
            <a:r>
              <a:rPr lang="pt-BR" dirty="0"/>
              <a:t>Dom João VI: Nova </a:t>
            </a:r>
            <a:r>
              <a:rPr lang="pt-BR" dirty="0" err="1"/>
              <a:t>Frigurbo</a:t>
            </a:r>
            <a:r>
              <a:rPr lang="pt-BR" dirty="0"/>
              <a:t>, RJ.</a:t>
            </a:r>
          </a:p>
          <a:p>
            <a:pPr lvl="2"/>
            <a:r>
              <a:rPr lang="pt-BR" dirty="0"/>
              <a:t>Dom Pedro I: São Leopoldo, RS.</a:t>
            </a:r>
          </a:p>
          <a:p>
            <a:pPr lvl="2"/>
            <a:r>
              <a:rPr lang="pt-BR" dirty="0"/>
              <a:t>Projetos: economias de subsistência.</a:t>
            </a:r>
          </a:p>
          <a:p>
            <a:pPr lvl="3"/>
            <a:r>
              <a:rPr lang="pt-BR" dirty="0"/>
              <a:t>Prosperar: inserir nas linhas de produção de artigos para exportação; produção de artigos que dispusessem de mercado consumidor interno.</a:t>
            </a:r>
          </a:p>
          <a:p>
            <a:pPr lvl="1"/>
            <a:r>
              <a:rPr lang="pt-BR" dirty="0"/>
              <a:t>Projetos de colonização: oferta de mão de obra para a </a:t>
            </a:r>
            <a:r>
              <a:rPr lang="pt-BR" i="1" dirty="0"/>
              <a:t>grande lavoura</a:t>
            </a:r>
            <a:endParaRPr lang="pt-BR" dirty="0"/>
          </a:p>
          <a:p>
            <a:pPr lvl="2"/>
            <a:r>
              <a:rPr lang="pt-BR" dirty="0"/>
              <a:t>1852: Senador Vergueiro, fazenda de café em Limeira</a:t>
            </a:r>
          </a:p>
          <a:p>
            <a:pPr lvl="3"/>
            <a:r>
              <a:rPr lang="pt-BR" dirty="0"/>
              <a:t>Adaptação do modelo de imigração para as colônias inglesas e EUA</a:t>
            </a:r>
          </a:p>
          <a:p>
            <a:pPr lvl="4"/>
            <a:r>
              <a:rPr lang="pt-BR" dirty="0"/>
              <a:t>Venda futura da força de trabalho do migrante e sua família (servidão temporária).</a:t>
            </a:r>
          </a:p>
          <a:p>
            <a:pPr lvl="4"/>
            <a:r>
              <a:rPr lang="pt-BR" dirty="0"/>
              <a:t>No Brasil: escravidão disfarçada.</a:t>
            </a:r>
          </a:p>
          <a:p>
            <a:pPr lvl="3"/>
            <a:endParaRPr lang="pt-BR" dirty="0"/>
          </a:p>
          <a:p>
            <a:pPr lvl="1"/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229600" cy="5904656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pt-BR" dirty="0"/>
              <a:t>1860: expansão das exportações de algodão</a:t>
            </a:r>
          </a:p>
          <a:p>
            <a:pPr lvl="1"/>
            <a:r>
              <a:rPr lang="pt-BR" dirty="0"/>
              <a:t>Agravamento do problema da mão de obra: medidas amplas</a:t>
            </a:r>
          </a:p>
          <a:p>
            <a:pPr lvl="2"/>
            <a:r>
              <a:rPr lang="pt-BR" dirty="0"/>
              <a:t>Revisão no sistema de parcerias:</a:t>
            </a:r>
          </a:p>
          <a:p>
            <a:pPr lvl="3"/>
            <a:r>
              <a:rPr lang="pt-BR" dirty="0"/>
              <a:t>Renda do colono era incerta; </a:t>
            </a:r>
          </a:p>
          <a:p>
            <a:pPr lvl="3"/>
            <a:r>
              <a:rPr lang="pt-BR" dirty="0"/>
              <a:t>Sistema misto: assegurava uma renda para o colono (salários);</a:t>
            </a:r>
          </a:p>
          <a:p>
            <a:pPr lvl="2"/>
            <a:r>
              <a:rPr lang="pt-BR" dirty="0"/>
              <a:t> Pagamento das despesas de viagens:</a:t>
            </a:r>
          </a:p>
          <a:p>
            <a:pPr lvl="3"/>
            <a:r>
              <a:rPr lang="pt-BR" dirty="0"/>
              <a:t>Gastos de transportes ficaram a cargo do Estado;</a:t>
            </a:r>
          </a:p>
          <a:p>
            <a:pPr lvl="3"/>
            <a:r>
              <a:rPr lang="pt-BR" dirty="0"/>
              <a:t>Fazendeiro: gastos de instalação do colono e disposição de terras para o cultivo das famílias dos colonos</a:t>
            </a:r>
          </a:p>
          <a:p>
            <a:pPr lvl="3"/>
            <a:r>
              <a:rPr lang="pt-BR" dirty="0"/>
              <a:t>Colono: obrigação de prestação de serviço na fazenda por tempo determinado.</a:t>
            </a:r>
          </a:p>
          <a:p>
            <a:pPr lvl="1"/>
            <a:r>
              <a:rPr lang="pt-BR" dirty="0"/>
              <a:t>Volume de trabalhadores imigrantes para as grandes plantações agrícolas</a:t>
            </a:r>
          </a:p>
          <a:p>
            <a:pPr lvl="2"/>
            <a:r>
              <a:rPr lang="pt-BR" dirty="0"/>
              <a:t>Fazendas de café em São Paulo:</a:t>
            </a:r>
          </a:p>
          <a:p>
            <a:pPr lvl="1">
              <a:buNone/>
            </a:pPr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endParaRPr lang="pt-BR" dirty="0"/>
          </a:p>
          <a:p>
            <a:pPr lvl="1"/>
            <a:r>
              <a:rPr lang="pt-BR" dirty="0"/>
              <a:t>Questões políticas e econômicas na Europa: Itália</a:t>
            </a:r>
          </a:p>
          <a:p>
            <a:pPr lvl="1"/>
            <a:endParaRPr lang="pt-BR" dirty="0"/>
          </a:p>
          <a:p>
            <a:pPr lvl="1">
              <a:buNone/>
            </a:pP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1547664" y="4221088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184 mil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609 mil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Transumância amazônica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</p:spPr>
        <p:txBody>
          <a:bodyPr>
            <a:normAutofit fontScale="70000" lnSpcReduction="20000"/>
          </a:bodyPr>
          <a:lstStyle/>
          <a:p>
            <a:r>
              <a:rPr lang="pt-BR" dirty="0"/>
              <a:t>1875-1900: fluxo migratório da região nordestina para a amazônica</a:t>
            </a:r>
          </a:p>
          <a:p>
            <a:r>
              <a:rPr lang="pt-BR" dirty="0"/>
              <a:t>Expansão da exportação da borracha: indústria de veículos terrestres a motor de combustão interna.</a:t>
            </a:r>
          </a:p>
          <a:p>
            <a:pPr lvl="1"/>
            <a:r>
              <a:rPr lang="pt-BR" dirty="0"/>
              <a:t>Procura de matéria prima (borracha): rápida expansão no mercado mundial</a:t>
            </a:r>
          </a:p>
          <a:p>
            <a:pPr lvl="2"/>
            <a:r>
              <a:rPr lang="pt-BR" dirty="0"/>
              <a:t>Oferta: inadequada</a:t>
            </a:r>
          </a:p>
          <a:p>
            <a:pPr lvl="2"/>
            <a:r>
              <a:rPr lang="pt-BR" dirty="0"/>
              <a:t>Elevação dos preços: </a:t>
            </a:r>
          </a:p>
          <a:p>
            <a:pPr lvl="2"/>
            <a:endParaRPr lang="pt-BR" dirty="0"/>
          </a:p>
          <a:p>
            <a:pPr lvl="2">
              <a:buNone/>
            </a:pPr>
            <a:endParaRPr lang="pt-BR" dirty="0"/>
          </a:p>
          <a:p>
            <a:pPr lvl="2"/>
            <a:endParaRPr lang="pt-BR" dirty="0"/>
          </a:p>
          <a:p>
            <a:pPr lvl="2"/>
            <a:endParaRPr lang="pt-BR" dirty="0"/>
          </a:p>
          <a:p>
            <a:pPr lvl="2"/>
            <a:r>
              <a:rPr lang="pt-BR" dirty="0"/>
              <a:t>Evolução  da economia mundial da borracha: produção extrativista (região amazônica), solução a curto prazo; produção organizada em bases racionais (oferta elástica), solução a longo prazo.</a:t>
            </a:r>
          </a:p>
          <a:p>
            <a:r>
              <a:rPr lang="pt-BR" dirty="0"/>
              <a:t>Região amazônica: organização da economia da borracha (curto prazo)</a:t>
            </a:r>
          </a:p>
          <a:p>
            <a:pPr lvl="1"/>
            <a:r>
              <a:rPr lang="pt-BR" dirty="0"/>
              <a:t>Problema da mão de obra: enorme transumância;</a:t>
            </a:r>
          </a:p>
          <a:p>
            <a:pPr lvl="2"/>
            <a:r>
              <a:rPr lang="pt-BR" dirty="0"/>
              <a:t>Condições nordestina: pressão demográfica; grande seca (1877-80).</a:t>
            </a:r>
          </a:p>
          <a:p>
            <a:pPr lvl="2"/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1" y="3501008"/>
          <a:ext cx="62646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4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4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44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44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4036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1870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1909/11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36">
                <a:tc>
                  <a:txBody>
                    <a:bodyPr/>
                    <a:lstStyle/>
                    <a:p>
                      <a:r>
                        <a:rPr lang="pt-BR" dirty="0"/>
                        <a:t>45 £/t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118 £/t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125£/t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182 £/t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512£/t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Dois grandes movimentos de população no Brasil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Europeu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/>
              <a:t>Migrante europeu, com auxílio do Estado</a:t>
            </a:r>
          </a:p>
          <a:p>
            <a:pPr lvl="1"/>
            <a:r>
              <a:rPr lang="pt-BR" dirty="0"/>
              <a:t>Gastos pagos;</a:t>
            </a:r>
          </a:p>
          <a:p>
            <a:pPr lvl="1"/>
            <a:r>
              <a:rPr lang="pt-BR" dirty="0"/>
              <a:t>Residência garantida;</a:t>
            </a:r>
          </a:p>
          <a:p>
            <a:pPr lvl="1"/>
            <a:r>
              <a:rPr lang="pt-BR" dirty="0"/>
              <a:t>Gastos de manutenção assegurados até a colheita;</a:t>
            </a:r>
          </a:p>
          <a:p>
            <a:pPr lvl="1"/>
            <a:r>
              <a:rPr lang="pt-BR" dirty="0"/>
              <a:t>1 ano de serviço;</a:t>
            </a:r>
          </a:p>
          <a:p>
            <a:pPr lvl="1"/>
            <a:r>
              <a:rPr lang="pt-BR" dirty="0"/>
              <a:t>Livres da especulação de comerciantes (sobrevivência básica)</a:t>
            </a:r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Nordestino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Migrante nordestino, sem auxílio do governo</a:t>
            </a:r>
          </a:p>
          <a:p>
            <a:pPr lvl="1"/>
            <a:r>
              <a:rPr lang="pt-BR" dirty="0"/>
              <a:t>Endividado, obrigado a reembolsar o total ou parte da viagem, com os instrumentos de trabalho e outras despesas de instalação;</a:t>
            </a:r>
          </a:p>
          <a:p>
            <a:pPr lvl="1"/>
            <a:r>
              <a:rPr lang="pt-BR" dirty="0"/>
              <a:t>Alimentação: dependia do suprimento disponibilizado na venda da fazenda;</a:t>
            </a:r>
          </a:p>
          <a:p>
            <a:pPr lvl="1"/>
            <a:r>
              <a:rPr lang="pt-BR" dirty="0"/>
              <a:t>Regime de servidão (distância e isolamento).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Eliminação do trabalho escravo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“Questão do trabalho servil”: expansão da economia brasileira (exportação e mercado interno)</a:t>
            </a:r>
          </a:p>
          <a:p>
            <a:r>
              <a:rPr lang="pt-BR" dirty="0"/>
              <a:t>Sistema escravista: estabilidade estrutural</a:t>
            </a:r>
          </a:p>
          <a:p>
            <a:pPr lvl="1"/>
            <a:r>
              <a:rPr lang="pt-BR" dirty="0"/>
              <a:t>Abolição: “hecatombe social”</a:t>
            </a:r>
          </a:p>
          <a:p>
            <a:pPr lvl="2"/>
            <a:r>
              <a:rPr lang="pt-BR" dirty="0"/>
              <a:t>Escravo: riqueza; produtor da riqueza.</a:t>
            </a:r>
          </a:p>
          <a:p>
            <a:pPr lvl="2"/>
            <a:r>
              <a:rPr lang="pt-BR" dirty="0"/>
              <a:t>Abolição: empobrecimento e desarticulação da </a:t>
            </a:r>
            <a:r>
              <a:rPr lang="pt-BR" dirty="0" err="1"/>
              <a:t>agroexportação</a:t>
            </a:r>
            <a:r>
              <a:rPr lang="pt-BR" dirty="0"/>
              <a:t>.</a:t>
            </a:r>
          </a:p>
          <a:p>
            <a:pPr lvl="1"/>
            <a:r>
              <a:rPr lang="pt-BR" dirty="0"/>
              <a:t>Abolição: redistribuição da propriedade dentro de uma coletividade</a:t>
            </a:r>
          </a:p>
          <a:p>
            <a:pPr lvl="2"/>
            <a:r>
              <a:rPr lang="pt-BR" dirty="0"/>
              <a:t>Ponto de vista econômico: organização da produção, aproveitamento dos fatores disponíveis, na distribuição da renda e na utilização final dessa renda.</a:t>
            </a:r>
          </a:p>
          <a:p>
            <a:pPr lvl="2"/>
            <a:r>
              <a:rPr lang="pt-BR" dirty="0"/>
              <a:t>Redistribuição da riqueza: terra (fronteira fechada; fronteira aberta).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Brasil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Região açucareira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/>
              <a:t>Terra: fronteira fechada;</a:t>
            </a:r>
          </a:p>
          <a:p>
            <a:r>
              <a:rPr lang="pt-BR" dirty="0"/>
              <a:t>Melhores terras ocupadas;</a:t>
            </a:r>
          </a:p>
          <a:p>
            <a:r>
              <a:rPr lang="pt-BR" dirty="0"/>
              <a:t>Deslocamento para o interior e pressão demográfica no sertão;</a:t>
            </a:r>
          </a:p>
          <a:p>
            <a:r>
              <a:rPr lang="pt-BR" dirty="0"/>
              <a:t>Limitação de movimentação para </a:t>
            </a:r>
            <a:r>
              <a:rPr lang="pt-BR" dirty="0" err="1"/>
              <a:t>ex-escravos</a:t>
            </a:r>
            <a:r>
              <a:rPr lang="pt-BR" dirty="0"/>
              <a:t>: salários baixos;</a:t>
            </a:r>
          </a:p>
          <a:p>
            <a:r>
              <a:rPr lang="pt-BR" dirty="0"/>
              <a:t>Inovações tecnológicas: usinas;</a:t>
            </a:r>
          </a:p>
          <a:p>
            <a:r>
              <a:rPr lang="pt-BR" dirty="0"/>
              <a:t>Não provocou qualquer modificação sensível na distribuição da renda.</a:t>
            </a:r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/>
              <a:t>Região cafeeira</a:t>
            </a:r>
          </a:p>
        </p:txBody>
      </p:sp>
      <p:sp>
        <p:nvSpPr>
          <p:cNvPr id="7" name="Espaço Reservado para Conteúdo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Terra: fronteira aberta;</a:t>
            </a:r>
          </a:p>
          <a:p>
            <a:r>
              <a:rPr lang="pt-BR" dirty="0"/>
              <a:t>Migração da população para as zonas de fronteira em rápida expansão;</a:t>
            </a:r>
          </a:p>
          <a:p>
            <a:r>
              <a:rPr lang="pt-BR" dirty="0"/>
              <a:t>Oportunidades para </a:t>
            </a:r>
            <a:r>
              <a:rPr lang="pt-BR" dirty="0" err="1"/>
              <a:t>ex-escravos</a:t>
            </a:r>
            <a:r>
              <a:rPr lang="pt-BR" dirty="0"/>
              <a:t>: setor de subsistência;</a:t>
            </a:r>
          </a:p>
          <a:p>
            <a:r>
              <a:rPr lang="pt-BR" dirty="0"/>
              <a:t>Pressão sobre salários: mais elevados.</a:t>
            </a:r>
          </a:p>
          <a:p>
            <a:r>
              <a:rPr lang="pt-BR" dirty="0"/>
              <a:t>Modificação na distribuição da renda: efeitos negativos devido a comportamentos sociais (permanência de traços culturais da sociedade escravista)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6262456"/>
          </a:xfrm>
        </p:spPr>
        <p:txBody>
          <a:bodyPr>
            <a:normAutofit/>
          </a:bodyPr>
          <a:lstStyle/>
          <a:p>
            <a:r>
              <a:rPr lang="pt-BR" sz="2800" dirty="0"/>
              <a:t>Observada a abolição de uma perspectiva ampla, comprova-se que a mesma constitui uma medida de caráter mais político que econômico. A escravidão tinha mais importância como base de um sistema regional de poder que como forma de organização da produção. Abolido o trabalho escravo, praticamente em nenhuma parte houve modificações de real significação na forma de organização da produção e mesmo na distribuição da renda. Sem embargo, havia-se eliminado uma das vigas básicas do sistema de poder formado na época colonial e que, ao perpetuar-se no século XIX, constituía um fator de entorpecimento do desenvolvimento econômico do país.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102</TotalTime>
  <Words>941</Words>
  <Application>Microsoft Office PowerPoint</Application>
  <PresentationFormat>Apresentação na tela (4:3)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Corbel</vt:lpstr>
      <vt:lpstr>Wingdings</vt:lpstr>
      <vt:lpstr>Wingdings 2</vt:lpstr>
      <vt:lpstr>Wingdings 3</vt:lpstr>
      <vt:lpstr>Módulo</vt:lpstr>
      <vt:lpstr>Formação econômica do Brasil</vt:lpstr>
      <vt:lpstr>O problema da mão de obra</vt:lpstr>
      <vt:lpstr>Apresentação do PowerPoint</vt:lpstr>
      <vt:lpstr>Apresentação do PowerPoint</vt:lpstr>
      <vt:lpstr>Transumância amazônica</vt:lpstr>
      <vt:lpstr>Dois grandes movimentos de população no Brasil</vt:lpstr>
      <vt:lpstr>Eliminação do trabalho escravo</vt:lpstr>
      <vt:lpstr>Brasil</vt:lpstr>
      <vt:lpstr>Observada a abolição de uma perspectiva ampla, comprova-se que a mesma constitui uma medida de caráter mais político que econômico. A escravidão tinha mais importância como base de um sistema regional de poder que como forma de organização da produção. Abolido o trabalho escravo, praticamente em nenhuma parte houve modificações de real significação na forma de organização da produção e mesmo na distribuição da renda. Sem embargo, havia-se eliminado uma das vigas básicas do sistema de poder formado na época colonial e que, ao perpetuar-se no século XIX, constituía um fator de entorpecimento do desenvolvimento econômico do país.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Formação econômica do Brasil</dc:title>
  <dc:creator>Paula</dc:creator>
  <cp:lastModifiedBy>Jáder Camilo Pinto</cp:lastModifiedBy>
  <cp:revision>24</cp:revision>
  <dcterms:created xsi:type="dcterms:W3CDTF">2020-11-30T20:14:30Z</dcterms:created>
  <dcterms:modified xsi:type="dcterms:W3CDTF">2020-11-30T22:02:55Z</dcterms:modified>
</cp:coreProperties>
</file>