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5" r:id="rId3"/>
    <p:sldId id="257" r:id="rId4"/>
    <p:sldId id="258" r:id="rId5"/>
    <p:sldId id="260" r:id="rId6"/>
    <p:sldId id="261" r:id="rId7"/>
    <p:sldId id="266" r:id="rId8"/>
    <p:sldId id="263" r:id="rId9"/>
    <p:sldId id="278" r:id="rId10"/>
    <p:sldId id="262" r:id="rId11"/>
    <p:sldId id="264" r:id="rId12"/>
    <p:sldId id="267" r:id="rId13"/>
    <p:sldId id="268" r:id="rId14"/>
    <p:sldId id="280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4480A3-0AE3-4525-BE95-B18DD16ACFA9}" type="datetimeFigureOut">
              <a:rPr lang="pt-BR"/>
              <a:pPr>
                <a:defRPr/>
              </a:pPr>
              <a:t>27/02/2014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F76F75-A8D0-4643-A141-0601F0B7E7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406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8282A0-9B54-4E70-890D-4E35D98D7571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686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0E2DA0-69F7-4B05-ACB4-269706023BA9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891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248EDD-18E4-4D03-93CA-687FD614397F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096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38977D-242B-4693-B217-9D084B032005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301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61473-793F-4CF2-BEB5-C72C74BD4C2F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505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40B99C-C7E9-470F-80F3-55D7DF69D48B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71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AC51E9-42BA-44BC-BEA1-8DE366816639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915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CFA6A5-DE99-4890-A730-B7C14693C9BB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71AADA-05EF-44A4-B712-D8103D06A611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325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C8B0F1-0DDF-49F7-92EF-2FD3396182AD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529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9CB3F3-237E-435F-9844-6EA3C56B6676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741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8BCEC6-90B9-4513-B154-2EB093E01C7E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734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1ABDC3-118A-4E93-B9A2-A066AB596F08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945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065CE4-938A-4D74-A495-77722ABDBDA9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15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BADEF-31C8-4047-9812-420E9DFE4B0F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560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1D709C-9DBB-44D4-9C21-BF62716FF49E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765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A5718-94A8-4E3A-B394-573A09D3A62F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969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030CEE-71CC-4B16-B9F7-A58301A72C0B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174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876E0B-20BF-41D3-AD7F-79ED6E5A94CD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481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BEEBFF-F46C-4EAB-9718-6F672DC42FCF}" type="slidenum">
              <a:rPr lang="pt-BR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t-B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7A8111-E832-43CD-A848-28B7D99D93BE}" type="datetimeFigureOut">
              <a:rPr lang="pt-BR"/>
              <a:pPr>
                <a:defRPr/>
              </a:pPr>
              <a:t>27/02/2014</a:t>
            </a:fld>
            <a:endParaRPr lang="pt-BR"/>
          </a:p>
        </p:txBody>
      </p:sp>
      <p:sp>
        <p:nvSpPr>
          <p:cNvPr id="10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DD8118-0E60-467F-BA65-109A8987FD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BD408-D53B-4E3A-A3B8-BB82022DFD98}" type="datetimeFigureOut">
              <a:rPr lang="pt-BR"/>
              <a:pPr>
                <a:defRPr/>
              </a:pPr>
              <a:t>27/02/2014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A2978-AF06-4260-A279-11C41E5AED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B6CD5-9671-41EA-BB5F-163AA21C7C0D}" type="datetimeFigureOut">
              <a:rPr lang="pt-BR"/>
              <a:pPr>
                <a:defRPr/>
              </a:pPr>
              <a:t>27/02/2014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8E65D-5ABA-4EF0-A23D-B23A199B80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A03C9-8DC1-4587-8B19-247C4F15B077}" type="datetimeFigureOut">
              <a:rPr lang="pt-BR"/>
              <a:pPr>
                <a:defRPr/>
              </a:pPr>
              <a:t>27/02/2014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08354-F06E-49F9-B38E-E7248DB43C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7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CF1AB-0C6E-41FE-AFFA-F2EA76918203}" type="datetimeFigureOut">
              <a:rPr lang="pt-BR"/>
              <a:pPr>
                <a:defRPr/>
              </a:pPr>
              <a:t>27/02/2014</a:t>
            </a:fld>
            <a:endParaRPr lang="pt-BR"/>
          </a:p>
        </p:txBody>
      </p:sp>
      <p:sp>
        <p:nvSpPr>
          <p:cNvPr id="8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72570E-211A-4553-8C1B-4DFC864367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19BDD8-FAED-4CFF-94A8-DA425FC4201C}" type="datetimeFigureOut">
              <a:rPr lang="pt-BR"/>
              <a:pPr>
                <a:defRPr/>
              </a:pPr>
              <a:t>27/02/2014</a:t>
            </a:fld>
            <a:endParaRPr lang="pt-BR"/>
          </a:p>
        </p:txBody>
      </p:sp>
      <p:sp>
        <p:nvSpPr>
          <p:cNvPr id="6" name="Espaço Reservado para Número de Slid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AB485F-2EF1-44DE-898D-ED696E503D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D3E1E2-38E2-4FEC-9AEC-AB83E5992FFB}" type="datetimeFigureOut">
              <a:rPr lang="pt-BR"/>
              <a:pPr>
                <a:defRPr/>
              </a:pPr>
              <a:t>27/02/2014</a:t>
            </a:fld>
            <a:endParaRPr lang="pt-BR"/>
          </a:p>
        </p:txBody>
      </p:sp>
      <p:sp>
        <p:nvSpPr>
          <p:cNvPr id="8" name="Espaço Reservado para Número de Slid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4BC66F-EC30-46B8-A9A6-93C562F6E0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67820-03F0-4D16-87B4-43DC26E834EC}" type="datetimeFigureOut">
              <a:rPr lang="pt-BR"/>
              <a:pPr>
                <a:defRPr/>
              </a:pPr>
              <a:t>27/02/2014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BEF30-958D-409A-84AB-AF4A643541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907DF-AF0D-4AEB-B729-A38ABF8967A6}" type="datetimeFigureOut">
              <a:rPr lang="pt-BR"/>
              <a:pPr>
                <a:defRPr/>
              </a:pPr>
              <a:t>27/02/2014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0F0D527-C62F-45FA-BCFF-11F8BFF804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DB323-0DBF-471A-AF86-AFEE3E86EC9F}" type="datetimeFigureOut">
              <a:rPr lang="pt-BR"/>
              <a:pPr>
                <a:defRPr/>
              </a:pPr>
              <a:t>27/02/2014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6526D-7C00-4360-8E5A-04772BC5BD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ângulo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446BAC-ADC6-495A-804F-6E13730437E6}" type="datetimeFigureOut">
              <a:rPr lang="pt-BR"/>
              <a:pPr>
                <a:defRPr/>
              </a:pPr>
              <a:t>27/02/2014</a:t>
            </a:fld>
            <a:endParaRPr lang="pt-BR"/>
          </a:p>
        </p:txBody>
      </p:sp>
      <p:sp>
        <p:nvSpPr>
          <p:cNvPr id="10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07E4F3B-3465-4E21-A943-D6E4B4F1EA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9E9579-26FD-423E-BF94-3E92936E67E1}" type="datetimeFigureOut">
              <a:rPr lang="pt-BR"/>
              <a:pPr>
                <a:defRPr/>
              </a:pPr>
              <a:t>27/02/2014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571826-5184-4563-8B74-BB447FE2D0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6" r:id="rId2"/>
    <p:sldLayoutId id="2147483691" r:id="rId3"/>
    <p:sldLayoutId id="2147483692" r:id="rId4"/>
    <p:sldLayoutId id="2147483693" r:id="rId5"/>
    <p:sldLayoutId id="2147483687" r:id="rId6"/>
    <p:sldLayoutId id="2147483694" r:id="rId7"/>
    <p:sldLayoutId id="2147483688" r:id="rId8"/>
    <p:sldLayoutId id="2147483695" r:id="rId9"/>
    <p:sldLayoutId id="2147483689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39752" y="4005064"/>
            <a:ext cx="6477000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INTERNATIONAL CONTRACTS</a:t>
            </a:r>
            <a:endParaRPr lang="pt-BR" dirty="0"/>
          </a:p>
        </p:txBody>
      </p:sp>
      <p:sp>
        <p:nvSpPr>
          <p:cNvPr id="9219" name="Subtítulo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Purpose of principles</a:t>
            </a:r>
            <a:endParaRPr lang="en-US" dirty="0" smtClean="0"/>
          </a:p>
        </p:txBody>
      </p:sp>
      <p:sp>
        <p:nvSpPr>
          <p:cNvPr id="1843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Application on International Commerce contracts.</a:t>
            </a:r>
          </a:p>
          <a:p>
            <a:pPr eaLnBrk="1" hangingPunct="1"/>
            <a:r>
              <a:rPr lang="en-US" dirty="0" smtClean="0"/>
              <a:t>Rules that govern the contracts.</a:t>
            </a:r>
          </a:p>
          <a:p>
            <a:pPr eaLnBrk="1" hangingPunct="1"/>
            <a:r>
              <a:rPr lang="en-US" dirty="0" smtClean="0"/>
              <a:t>Models for national and international legislators.</a:t>
            </a:r>
          </a:p>
          <a:p>
            <a:pPr eaLnBrk="1" hangingPunct="1"/>
            <a:r>
              <a:rPr lang="en-US" dirty="0" smtClean="0"/>
              <a:t> Way of clarifying negotiations.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19459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Terms and Conditions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Contracts Elaboration</a:t>
            </a:r>
            <a:endParaRPr lang="en-US" dirty="0" smtClean="0"/>
          </a:p>
        </p:txBody>
      </p:sp>
      <p:sp>
        <p:nvSpPr>
          <p:cNvPr id="20483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Cultural issues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Planning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Pre-Contractual instruments:</a:t>
            </a:r>
          </a:p>
          <a:p>
            <a:pPr lvl="1" eaLnBrk="1" hangingPunct="1"/>
            <a:r>
              <a:rPr lang="en-US" dirty="0" smtClean="0"/>
              <a:t>Invitation Letter</a:t>
            </a:r>
          </a:p>
          <a:p>
            <a:pPr lvl="1" eaLnBrk="1" hangingPunct="1"/>
            <a:r>
              <a:rPr lang="en-US" dirty="0" smtClean="0"/>
              <a:t>Confidentiality agreement</a:t>
            </a:r>
          </a:p>
          <a:p>
            <a:pPr lvl="1" eaLnBrk="1" hangingPunct="1">
              <a:buFont typeface="Wingdings 2" pitchFamily="18" charset="2"/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Structure of International Contracts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Name of the Contract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Qualification of parties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Preamble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Definition Clauses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Interpretation Clauses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Contractual Object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Obligations of parties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Payment Clauses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Taxes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Declaratory Clauses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General dispositions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pt-B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Qualification</a:t>
            </a:r>
            <a:endParaRPr lang="en-US" dirty="0" smtClean="0"/>
          </a:p>
        </p:txBody>
      </p:sp>
      <p:sp>
        <p:nvSpPr>
          <p:cNvPr id="2253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Name</a:t>
            </a:r>
          </a:p>
          <a:p>
            <a:pPr eaLnBrk="1" hangingPunct="1"/>
            <a:r>
              <a:rPr lang="en-US" dirty="0" smtClean="0"/>
              <a:t>Nationality</a:t>
            </a:r>
          </a:p>
          <a:p>
            <a:pPr eaLnBrk="1" hangingPunct="1"/>
            <a:r>
              <a:rPr lang="en-US" dirty="0" smtClean="0"/>
              <a:t>Profession / Type of company</a:t>
            </a:r>
          </a:p>
          <a:p>
            <a:pPr eaLnBrk="1" hangingPunct="1"/>
            <a:r>
              <a:rPr lang="en-US" dirty="0" smtClean="0"/>
              <a:t>Identifying Numbers: ID, CPF, RNE, CNPJ.</a:t>
            </a:r>
          </a:p>
          <a:p>
            <a:pPr eaLnBrk="1" hangingPunct="1"/>
            <a:r>
              <a:rPr lang="en-US" dirty="0" smtClean="0"/>
              <a:t>Address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In case of companies: in this act represented by (representative’s qualification)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Declaratory Clauses</a:t>
            </a:r>
            <a:endParaRPr lang="en-US" dirty="0" smtClean="0"/>
          </a:p>
        </p:txBody>
      </p:sp>
      <p:sp>
        <p:nvSpPr>
          <p:cNvPr id="2355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Related</a:t>
            </a:r>
            <a:r>
              <a:rPr lang="pt-BR" dirty="0" smtClean="0"/>
              <a:t> </a:t>
            </a:r>
            <a:r>
              <a:rPr lang="en-US" dirty="0" smtClean="0"/>
              <a:t>to the capacity of parties</a:t>
            </a:r>
          </a:p>
          <a:p>
            <a:pPr eaLnBrk="1" hangingPunct="1"/>
            <a:r>
              <a:rPr lang="en-US" dirty="0" smtClean="0"/>
              <a:t>Legal</a:t>
            </a:r>
            <a:r>
              <a:rPr lang="pt-BR" dirty="0" smtClean="0"/>
              <a:t> </a:t>
            </a:r>
            <a:r>
              <a:rPr lang="en-US" dirty="0" smtClean="0"/>
              <a:t>linking</a:t>
            </a:r>
          </a:p>
          <a:p>
            <a:pPr eaLnBrk="1" hangingPunct="1"/>
            <a:r>
              <a:rPr lang="en-US" dirty="0" smtClean="0"/>
              <a:t>Specifics </a:t>
            </a:r>
            <a:r>
              <a:rPr lang="en-US" dirty="0"/>
              <a:t>for the legal validity and enforceability of the </a:t>
            </a:r>
            <a:r>
              <a:rPr lang="en-US" dirty="0" smtClean="0"/>
              <a:t>contract</a:t>
            </a:r>
          </a:p>
          <a:p>
            <a:pPr eaLnBrk="1" hangingPunct="1"/>
            <a:r>
              <a:rPr lang="en-US" dirty="0" smtClean="0"/>
              <a:t>Non-occurrence of default</a:t>
            </a:r>
            <a:endParaRPr lang="pt-BR" dirty="0" smtClean="0"/>
          </a:p>
          <a:p>
            <a:pPr eaLnBrk="1" hangingPunct="1"/>
            <a:r>
              <a:rPr lang="en-US" dirty="0" smtClean="0"/>
              <a:t>Veracity and integrity of information</a:t>
            </a:r>
          </a:p>
          <a:p>
            <a:pPr eaLnBrk="1" hangingPunct="1"/>
            <a:r>
              <a:rPr lang="en-US" dirty="0" smtClean="0"/>
              <a:t>Absence of lawsuits</a:t>
            </a:r>
          </a:p>
          <a:p>
            <a:pPr eaLnBrk="1" hangingPunct="1"/>
            <a:r>
              <a:rPr lang="pt-BR" dirty="0" smtClean="0"/>
              <a:t>Environmental </a:t>
            </a:r>
            <a:r>
              <a:rPr lang="en-US" dirty="0" smtClean="0"/>
              <a:t>issues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dirty="0" smtClean="0"/>
              <a:t>General </a:t>
            </a:r>
            <a:r>
              <a:rPr lang="en-US" dirty="0" smtClean="0"/>
              <a:t>Dispositions</a:t>
            </a:r>
            <a:endParaRPr lang="en-US" dirty="0" smtClean="0"/>
          </a:p>
        </p:txBody>
      </p:sp>
      <p:sp>
        <p:nvSpPr>
          <p:cNvPr id="2457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Advances</a:t>
            </a:r>
          </a:p>
          <a:p>
            <a:pPr eaLnBrk="1" hangingPunct="1"/>
            <a:r>
              <a:rPr lang="en-US" dirty="0" smtClean="0"/>
              <a:t>Non-resignation</a:t>
            </a:r>
          </a:p>
          <a:p>
            <a:pPr eaLnBrk="1" hangingPunct="1"/>
            <a:r>
              <a:rPr lang="en-US" dirty="0" smtClean="0"/>
              <a:t>Notifications</a:t>
            </a:r>
          </a:p>
          <a:p>
            <a:pPr eaLnBrk="1" hangingPunct="1"/>
            <a:r>
              <a:rPr lang="en-US" dirty="0" smtClean="0"/>
              <a:t>Disposal</a:t>
            </a:r>
          </a:p>
          <a:p>
            <a:pPr eaLnBrk="1" hangingPunct="1"/>
            <a:r>
              <a:rPr lang="en-US" dirty="0" smtClean="0"/>
              <a:t>Titles</a:t>
            </a:r>
          </a:p>
          <a:p>
            <a:pPr eaLnBrk="1" hangingPunct="1"/>
            <a:r>
              <a:rPr lang="en-US" dirty="0" smtClean="0"/>
              <a:t>Law and venue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Judicial </a:t>
            </a:r>
            <a:r>
              <a:rPr lang="en-US" dirty="0" smtClean="0"/>
              <a:t>Solution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Arbitral </a:t>
            </a:r>
            <a:r>
              <a:rPr lang="en-US" dirty="0" smtClean="0"/>
              <a:t>Solution</a:t>
            </a:r>
            <a:endParaRPr lang="en-US" dirty="0" smtClean="0"/>
          </a:p>
        </p:txBody>
      </p:sp>
      <p:sp>
        <p:nvSpPr>
          <p:cNvPr id="25603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Controversy Solution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Juridical Solution</a:t>
            </a:r>
            <a:endParaRPr lang="en-US" dirty="0" smtClean="0"/>
          </a:p>
        </p:txBody>
      </p:sp>
      <p:sp>
        <p:nvSpPr>
          <p:cNvPr id="26627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395288" y="1600200"/>
            <a:ext cx="8370887" cy="4495800"/>
          </a:xfrm>
        </p:spPr>
        <p:txBody>
          <a:bodyPr/>
          <a:lstStyle/>
          <a:p>
            <a:pPr eaLnBrk="1" hangingPunct="1"/>
            <a:r>
              <a:rPr lang="en-US" u="sng" dirty="0" smtClean="0"/>
              <a:t>Article 9th of Introduction to the Standards of Brazilian Law</a:t>
            </a:r>
            <a:r>
              <a:rPr lang="en-US" dirty="0" smtClean="0"/>
              <a:t>: the regency law of the contract will be the one of the place where the obligations are constituted. </a:t>
            </a:r>
          </a:p>
          <a:p>
            <a:pPr eaLnBrk="1" hangingPunct="1"/>
            <a:r>
              <a:rPr lang="en-US" dirty="0" smtClean="0"/>
              <a:t>Some scholars defend that the applicable law of the international contracts done in Brazil will be the one of the celebration place or of the proponent’s residence. </a:t>
            </a:r>
          </a:p>
          <a:p>
            <a:pPr eaLnBrk="1" hangingPunct="1"/>
            <a:r>
              <a:rPr lang="en-US" dirty="0" smtClean="0"/>
              <a:t>Others defend the autonomy of contracting parties’ will</a:t>
            </a:r>
            <a:r>
              <a:rPr lang="pt-BR" dirty="0" smtClean="0"/>
              <a:t>.</a:t>
            </a:r>
            <a:endParaRPr lang="pt-B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Arbitrage</a:t>
            </a:r>
            <a:endParaRPr lang="en-US" dirty="0" smtClean="0"/>
          </a:p>
        </p:txBody>
      </p:sp>
      <p:sp>
        <p:nvSpPr>
          <p:cNvPr id="2765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b="1" dirty="0" smtClean="0"/>
              <a:t>Charles Rousseau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A third part settles the divergence that opposes two or more parties.</a:t>
            </a:r>
          </a:p>
          <a:p>
            <a:pPr eaLnBrk="1" hangingPunct="1"/>
            <a:r>
              <a:rPr lang="en-US" dirty="0" smtClean="0"/>
              <a:t>It’s a private jurisdictional modality.</a:t>
            </a:r>
          </a:p>
          <a:p>
            <a:pPr eaLnBrk="1" hangingPunct="1"/>
            <a:r>
              <a:rPr lang="en-US" dirty="0" smtClean="0"/>
              <a:t>Some scholars put it as the new </a:t>
            </a:r>
            <a:r>
              <a:rPr lang="en-US" i="1" dirty="0" err="1" smtClean="0"/>
              <a:t>lex</a:t>
            </a:r>
            <a:r>
              <a:rPr lang="en-US" i="1" dirty="0" smtClean="0"/>
              <a:t> </a:t>
            </a:r>
            <a:r>
              <a:rPr lang="en-US" i="1" dirty="0" err="1" smtClean="0"/>
              <a:t>mercatoria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/>
              <a:t>merchant </a:t>
            </a:r>
            <a:r>
              <a:rPr lang="en-US" dirty="0" smtClean="0"/>
              <a:t>law)</a:t>
            </a:r>
            <a:r>
              <a:rPr lang="en-US" dirty="0" smtClean="0"/>
              <a:t> due to its frequent international utilization, for attending the needs of a law with its own standards. </a:t>
            </a:r>
          </a:p>
          <a:p>
            <a:pPr eaLnBrk="1" hangingPunct="1"/>
            <a:r>
              <a:rPr lang="en-US" dirty="0" smtClean="0"/>
              <a:t>Advantages: Speed and confidence in the decisions, further the referee’ specialty. 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10243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err="1" smtClean="0"/>
              <a:t>Introduction</a:t>
            </a:r>
            <a:endParaRPr lang="pt-B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dirty="0" smtClean="0"/>
              <a:t>Law </a:t>
            </a:r>
            <a:r>
              <a:rPr lang="pt-BR" dirty="0" smtClean="0"/>
              <a:t>nº 9.307/96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5817" y="2173560"/>
            <a:ext cx="8586663" cy="4495800"/>
          </a:xfrm>
        </p:spPr>
        <p:txBody>
          <a:bodyPr/>
          <a:lstStyle/>
          <a:p>
            <a:pPr eaLnBrk="1" hangingPunct="1"/>
            <a:r>
              <a:rPr lang="en-US" dirty="0"/>
              <a:t>Before regulation, the arbitrage presented the lack of the commitment clause, binding effect and need of ratification of the referee’s appraisal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Article 2º: prioritizes the autonomy of parties’ will.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Arbitrage Nature</a:t>
            </a:r>
            <a:endParaRPr lang="en-US" dirty="0" smtClean="0"/>
          </a:p>
        </p:txBody>
      </p:sp>
      <p:sp>
        <p:nvSpPr>
          <p:cNvPr id="2969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2245568"/>
            <a:ext cx="8153400" cy="4495800"/>
          </a:xfrm>
        </p:spPr>
        <p:txBody>
          <a:bodyPr/>
          <a:lstStyle/>
          <a:p>
            <a:pPr eaLnBrk="1" hangingPunct="1"/>
            <a:r>
              <a:rPr lang="en-US" b="1" dirty="0" smtClean="0"/>
              <a:t>Contractual Element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Need of interested parties in submitting the solution of their litigation to arbitral judge. 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b="1" dirty="0" smtClean="0"/>
              <a:t>Jurisdictional Element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Effects that the arbitral sentence produces between parties and their successors.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Limitations</a:t>
            </a:r>
            <a:endParaRPr lang="en-US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816224"/>
            <a:ext cx="8153400" cy="4853136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The involved parties will have the right of choice, however there won’t be violation of good customs and public order.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The autonomy of the will reflects even in substantial law as in applicable rules of the arbitral procedure.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The arbitral decision can be grounded in equity.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General principles of Law: guiding rules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Arbitrage based in uses and customs;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In the case of International Law, we have, also, the  International Standards of Commerce.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dirty="0" smtClean="0"/>
              <a:t>Lex</a:t>
            </a:r>
            <a:r>
              <a:rPr lang="en-US" dirty="0" smtClean="0"/>
              <a:t> </a:t>
            </a:r>
            <a:r>
              <a:rPr lang="en-US" dirty="0" err="1" smtClean="0"/>
              <a:t>Mercatoria</a:t>
            </a:r>
            <a:r>
              <a:rPr lang="en-US" i="1" dirty="0" smtClean="0"/>
              <a:t> </a:t>
            </a:r>
            <a:r>
              <a:rPr lang="pt-BR" dirty="0" smtClean="0"/>
              <a:t>(</a:t>
            </a:r>
            <a:r>
              <a:rPr lang="en-US" dirty="0" smtClean="0"/>
              <a:t>Merchant Law)</a:t>
            </a:r>
            <a:endParaRPr lang="pt-BR" dirty="0" smtClean="0"/>
          </a:p>
        </p:txBody>
      </p:sp>
      <p:sp>
        <p:nvSpPr>
          <p:cNvPr id="3174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Set of rules and customs produced by privates and destined to relations between traders.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Their origin is from commercial practices and not from standards of specific legal systems. 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Involves contractual practices, the commerce uses and general principles of Law.</a:t>
            </a: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Espaço Reservado para Conteúdo 3" descr="Incoterms-Char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925" y="1039813"/>
            <a:ext cx="9037638" cy="47275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dirty="0" err="1" smtClean="0"/>
              <a:t>Contract</a:t>
            </a:r>
            <a:endParaRPr lang="pt-BR" dirty="0" smtClean="0"/>
          </a:p>
        </p:txBody>
      </p:sp>
      <p:sp>
        <p:nvSpPr>
          <p:cNvPr id="1126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pt-BR" b="1" dirty="0" err="1" smtClean="0"/>
              <a:t>Aristotle</a:t>
            </a:r>
            <a:endParaRPr lang="pt-BR" dirty="0"/>
          </a:p>
          <a:p>
            <a:pPr marL="0" indent="0" eaLnBrk="1" hangingPunct="1">
              <a:buNone/>
            </a:pPr>
            <a:r>
              <a:rPr lang="pt-BR" dirty="0" smtClean="0"/>
              <a:t>Law </a:t>
            </a:r>
            <a:r>
              <a:rPr lang="pt-BR" dirty="0" err="1" smtClean="0"/>
              <a:t>made</a:t>
            </a:r>
            <a:r>
              <a:rPr lang="pt-BR" dirty="0" smtClean="0"/>
              <a:t> </a:t>
            </a:r>
            <a:r>
              <a:rPr lang="en-US" dirty="0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individuals</a:t>
            </a:r>
            <a:r>
              <a:rPr lang="pt-BR" dirty="0" smtClean="0"/>
              <a:t> </a:t>
            </a:r>
            <a:r>
              <a:rPr lang="pt-BR" dirty="0" err="1" smtClean="0"/>
              <a:t>considering</a:t>
            </a:r>
            <a:r>
              <a:rPr lang="pt-BR" dirty="0" smtClean="0"/>
              <a:t> a </a:t>
            </a:r>
            <a:r>
              <a:rPr lang="pt-BR" dirty="0" smtClean="0"/>
              <a:t>business.</a:t>
            </a:r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b="1" dirty="0" smtClean="0"/>
              <a:t>Orlando </a:t>
            </a:r>
            <a:r>
              <a:rPr lang="pt-BR" b="1" dirty="0" smtClean="0"/>
              <a:t>Gomes</a:t>
            </a:r>
            <a:endParaRPr lang="pt-BR" dirty="0"/>
          </a:p>
          <a:p>
            <a:pPr marL="0" indent="0" eaLnBrk="1" hangingPunct="1">
              <a:buNone/>
            </a:pPr>
            <a:r>
              <a:rPr lang="pt-BR" dirty="0" smtClean="0"/>
              <a:t>Bilateral </a:t>
            </a:r>
            <a:r>
              <a:rPr lang="pt-BR" dirty="0" err="1" smtClean="0"/>
              <a:t>or</a:t>
            </a:r>
            <a:r>
              <a:rPr lang="pt-BR" dirty="0" smtClean="0"/>
              <a:t> plurilateral judicial business </a:t>
            </a:r>
            <a:r>
              <a:rPr lang="pt-BR" dirty="0" err="1" smtClean="0"/>
              <a:t>that</a:t>
            </a:r>
            <a:r>
              <a:rPr lang="pt-BR" dirty="0" smtClean="0"/>
              <a:t> </a:t>
            </a:r>
            <a:r>
              <a:rPr lang="pt-BR" dirty="0" err="1" smtClean="0"/>
              <a:t>generates</a:t>
            </a:r>
            <a:r>
              <a:rPr lang="pt-BR" dirty="0" smtClean="0"/>
              <a:t> </a:t>
            </a:r>
            <a:r>
              <a:rPr lang="pt-BR" dirty="0" err="1" smtClean="0"/>
              <a:t>obligations</a:t>
            </a:r>
            <a:r>
              <a:rPr lang="pt-BR" dirty="0" smtClean="0"/>
              <a:t>.</a:t>
            </a:r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i="1" dirty="0" err="1" smtClean="0"/>
              <a:t>Contract</a:t>
            </a:r>
            <a:r>
              <a:rPr lang="pt-BR" dirty="0" smtClean="0"/>
              <a:t> X </a:t>
            </a:r>
            <a:r>
              <a:rPr lang="pt-BR" i="1" dirty="0" err="1" smtClean="0"/>
              <a:t>Convention</a:t>
            </a:r>
            <a:r>
              <a:rPr lang="pt-BR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dirty="0" err="1" smtClean="0"/>
              <a:t>Intern</a:t>
            </a:r>
            <a:r>
              <a:rPr lang="pt-BR" dirty="0" smtClean="0"/>
              <a:t> </a:t>
            </a:r>
            <a:r>
              <a:rPr lang="pt-BR" dirty="0" err="1" smtClean="0"/>
              <a:t>Contract</a:t>
            </a:r>
            <a:r>
              <a:rPr lang="pt-BR" dirty="0" smtClean="0"/>
              <a:t> X </a:t>
            </a:r>
            <a:r>
              <a:rPr lang="pt-BR" dirty="0" err="1" smtClean="0"/>
              <a:t>International</a:t>
            </a:r>
            <a:endParaRPr lang="pt-BR" dirty="0" smtClean="0"/>
          </a:p>
        </p:txBody>
      </p:sp>
      <p:sp>
        <p:nvSpPr>
          <p:cNvPr id="1229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pt-BR" b="1" dirty="0" err="1" smtClean="0"/>
              <a:t>Intern</a:t>
            </a:r>
            <a:r>
              <a:rPr lang="pt-BR" b="1" dirty="0" smtClean="0"/>
              <a:t> </a:t>
            </a:r>
            <a:r>
              <a:rPr lang="pt-BR" b="1" dirty="0" err="1" smtClean="0"/>
              <a:t>Contract</a:t>
            </a:r>
            <a:endParaRPr lang="pt-BR" dirty="0" smtClean="0"/>
          </a:p>
          <a:p>
            <a:pPr marL="0" indent="0" eaLnBrk="1" hangingPunct="1">
              <a:buNone/>
            </a:pPr>
            <a:r>
              <a:rPr lang="pt-BR" dirty="0" err="1"/>
              <a:t>C</a:t>
            </a:r>
            <a:r>
              <a:rPr lang="pt-BR" dirty="0" err="1" smtClean="0"/>
              <a:t>ontracting</a:t>
            </a:r>
            <a:r>
              <a:rPr lang="pt-BR" dirty="0" smtClean="0"/>
              <a:t> </a:t>
            </a:r>
            <a:r>
              <a:rPr lang="pt-BR" dirty="0" err="1" smtClean="0"/>
              <a:t>parties</a:t>
            </a:r>
            <a:r>
              <a:rPr lang="pt-BR" dirty="0" smtClean="0"/>
              <a:t>, </a:t>
            </a:r>
            <a:r>
              <a:rPr lang="pt-BR" dirty="0" err="1" smtClean="0"/>
              <a:t>contractual</a:t>
            </a:r>
            <a:r>
              <a:rPr lang="pt-BR" dirty="0" smtClean="0"/>
              <a:t> </a:t>
            </a:r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all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elements</a:t>
            </a:r>
            <a:r>
              <a:rPr lang="pt-BR" dirty="0" smtClean="0"/>
              <a:t> </a:t>
            </a:r>
            <a:r>
              <a:rPr lang="pt-BR" dirty="0" err="1" smtClean="0"/>
              <a:t>involved</a:t>
            </a:r>
            <a:r>
              <a:rPr lang="pt-BR" dirty="0" smtClean="0"/>
              <a:t> are </a:t>
            </a:r>
            <a:r>
              <a:rPr lang="pt-BR" dirty="0" err="1" smtClean="0"/>
              <a:t>under</a:t>
            </a:r>
            <a:r>
              <a:rPr lang="pt-BR" dirty="0" smtClean="0"/>
              <a:t> a single </a:t>
            </a:r>
            <a:r>
              <a:rPr lang="pt-BR" dirty="0" err="1" smtClean="0"/>
              <a:t>juridical</a:t>
            </a:r>
            <a:r>
              <a:rPr lang="pt-BR" dirty="0" smtClean="0"/>
              <a:t> </a:t>
            </a:r>
            <a:r>
              <a:rPr lang="pt-BR" dirty="0" err="1" smtClean="0"/>
              <a:t>order</a:t>
            </a:r>
            <a:r>
              <a:rPr lang="pt-BR" dirty="0" smtClean="0"/>
              <a:t>. 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b="1" dirty="0" err="1" smtClean="0"/>
              <a:t>International</a:t>
            </a:r>
            <a:r>
              <a:rPr lang="pt-BR" b="1" dirty="0" smtClean="0"/>
              <a:t> </a:t>
            </a:r>
            <a:r>
              <a:rPr lang="pt-BR" b="1" dirty="0" err="1" smtClean="0"/>
              <a:t>Contract</a:t>
            </a:r>
            <a:endParaRPr lang="pt-BR" dirty="0" err="1" smtClean="0"/>
          </a:p>
          <a:p>
            <a:pPr marL="0" indent="0" eaLnBrk="1" hangingPunct="1">
              <a:buNone/>
            </a:pPr>
            <a:r>
              <a:rPr lang="pt-BR" dirty="0" err="1" smtClean="0"/>
              <a:t>Emerged</a:t>
            </a:r>
            <a:r>
              <a:rPr lang="pt-BR" dirty="0" smtClean="0"/>
              <a:t> </a:t>
            </a:r>
            <a:r>
              <a:rPr lang="pt-BR" dirty="0" smtClean="0"/>
              <a:t>as a </a:t>
            </a:r>
            <a:r>
              <a:rPr lang="pt-BR" dirty="0" err="1" smtClean="0"/>
              <a:t>consequence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exchange</a:t>
            </a:r>
            <a:r>
              <a:rPr lang="pt-BR" dirty="0" smtClean="0"/>
              <a:t> </a:t>
            </a:r>
            <a:r>
              <a:rPr lang="pt-BR" dirty="0" err="1" smtClean="0"/>
              <a:t>between</a:t>
            </a:r>
            <a:r>
              <a:rPr lang="pt-BR" dirty="0" smtClean="0"/>
              <a:t> </a:t>
            </a:r>
            <a:r>
              <a:rPr lang="pt-BR" dirty="0" err="1" smtClean="0"/>
              <a:t>people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State</a:t>
            </a:r>
            <a:r>
              <a:rPr lang="pt-BR" dirty="0" smtClean="0"/>
              <a:t>, </a:t>
            </a:r>
            <a:r>
              <a:rPr lang="pt-BR" dirty="0" err="1" smtClean="0"/>
              <a:t>liable</a:t>
            </a:r>
            <a:r>
              <a:rPr lang="pt-BR" dirty="0" smtClean="0"/>
              <a:t> to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complexity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international</a:t>
            </a:r>
            <a:r>
              <a:rPr lang="pt-BR" dirty="0" smtClean="0"/>
              <a:t> </a:t>
            </a:r>
            <a:r>
              <a:rPr lang="pt-BR" dirty="0" err="1" smtClean="0"/>
              <a:t>relations</a:t>
            </a:r>
            <a:r>
              <a:rPr lang="pt-BR" dirty="0" smtClean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Characteristics</a:t>
            </a:r>
            <a:endParaRPr lang="en-US" dirty="0" smtClean="0"/>
          </a:p>
        </p:txBody>
      </p:sp>
      <p:sp>
        <p:nvSpPr>
          <p:cNvPr id="1331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495800"/>
          </a:xfrm>
        </p:spPr>
        <p:txBody>
          <a:bodyPr/>
          <a:lstStyle/>
          <a:p>
            <a:pPr eaLnBrk="1" hangingPunct="1"/>
            <a:r>
              <a:rPr lang="en-US" b="1" dirty="0" smtClean="0"/>
              <a:t>Alberto Xavier</a:t>
            </a:r>
          </a:p>
          <a:p>
            <a:pPr lvl="1" eaLnBrk="1" hangingPunct="1"/>
            <a:r>
              <a:rPr lang="en-US" dirty="0" smtClean="0"/>
              <a:t>Importation and Exportation Operations.</a:t>
            </a:r>
          </a:p>
          <a:p>
            <a:pPr lvl="1" eaLnBrk="1" hangingPunct="1"/>
            <a:r>
              <a:rPr lang="en-US" dirty="0" smtClean="0"/>
              <a:t>One of the parts has residence abroad.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Linked to one or more foreign juridical systems.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dirty="0" smtClean="0"/>
              <a:t>Connection </a:t>
            </a:r>
            <a:r>
              <a:rPr lang="en-US" dirty="0" smtClean="0"/>
              <a:t>Elements</a:t>
            </a:r>
            <a:endParaRPr lang="en-US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Have the function of conducting which law will be applied to a certain juridical relation: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 Related to the capacity of private and juridical people: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Personal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Nationality x Domicile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Related to extrinsic or formal aspects.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Related to intrinsic or background aspects.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15363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Conventions and Principles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Standardization of Law in International Contracts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856983" cy="4925144"/>
          </a:xfrm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Conventions: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/>
              <a:t>Convention of Vienna</a:t>
            </a:r>
            <a:r>
              <a:rPr lang="en-US" dirty="0" smtClean="0"/>
              <a:t> - about international buying and selling.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/>
              <a:t>Convention of Rome</a:t>
            </a:r>
            <a:r>
              <a:rPr lang="en-US" dirty="0" smtClean="0"/>
              <a:t> - about the applicable law to the contractual obligations.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/>
              <a:t>International Private Law Convention (Bustamante Code)</a:t>
            </a:r>
            <a:r>
              <a:rPr lang="en-US" dirty="0" smtClean="0"/>
              <a:t>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/>
              <a:t>Inter-</a:t>
            </a:r>
            <a:r>
              <a:rPr lang="en-US" b="1" dirty="0" err="1" smtClean="0"/>
              <a:t>american</a:t>
            </a:r>
            <a:r>
              <a:rPr lang="en-US" b="1" dirty="0" smtClean="0"/>
              <a:t> Convention -</a:t>
            </a:r>
            <a:r>
              <a:rPr lang="en-US" dirty="0" smtClean="0"/>
              <a:t> about the applicable law to contractual obligations.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Principles: autonomy of parties, good faith, mandatory.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i="1" dirty="0" smtClean="0"/>
              <a:t>Principles</a:t>
            </a:r>
            <a:r>
              <a:rPr lang="en-US" dirty="0" smtClean="0"/>
              <a:t> x </a:t>
            </a:r>
            <a:r>
              <a:rPr lang="en-US" i="1" dirty="0" smtClean="0"/>
              <a:t>Rules</a:t>
            </a:r>
            <a:endParaRPr lang="en-US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smtClean="0"/>
              <a:t>UNIDROIT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b="1" dirty="0" smtClean="0"/>
              <a:t>International Institute for the Unification of Private Law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Organization that seeks the uniformity of international commerce regulation.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Responsible for elaborating Principles about International Commerce Contracts, as an alternative way to dispute resolution in international contracts.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589</TotalTime>
  <Words>766</Words>
  <Application>Microsoft Office PowerPoint</Application>
  <PresentationFormat>Apresentação na tela (4:3)</PresentationFormat>
  <Paragraphs>152</Paragraphs>
  <Slides>24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Mediano</vt:lpstr>
      <vt:lpstr>INTERNATIONAL CONTRACTS</vt:lpstr>
      <vt:lpstr>Introduction</vt:lpstr>
      <vt:lpstr>Contract</vt:lpstr>
      <vt:lpstr>Intern Contract X International</vt:lpstr>
      <vt:lpstr>Characteristics</vt:lpstr>
      <vt:lpstr>Connection Elements</vt:lpstr>
      <vt:lpstr>Conventions and Principles</vt:lpstr>
      <vt:lpstr>Standardization of Law in International Contracts</vt:lpstr>
      <vt:lpstr>UNIDROIT</vt:lpstr>
      <vt:lpstr>Purpose of principles</vt:lpstr>
      <vt:lpstr>Terms and Conditions</vt:lpstr>
      <vt:lpstr>Contracts Elaboration</vt:lpstr>
      <vt:lpstr>Structure of International Contracts</vt:lpstr>
      <vt:lpstr>Qualification</vt:lpstr>
      <vt:lpstr>Declaratory Clauses</vt:lpstr>
      <vt:lpstr>General Dispositions</vt:lpstr>
      <vt:lpstr>Controversy Solution</vt:lpstr>
      <vt:lpstr>Juridical Solution</vt:lpstr>
      <vt:lpstr>Arbitrage</vt:lpstr>
      <vt:lpstr>Law nº 9.307/96</vt:lpstr>
      <vt:lpstr>Arbitrage Nature</vt:lpstr>
      <vt:lpstr>Limitations</vt:lpstr>
      <vt:lpstr>Lex Mercatoria (Merchant Law)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Contratos internacionais</dc:title>
  <dc:creator>Laura</dc:creator>
  <cp:lastModifiedBy>padrao</cp:lastModifiedBy>
  <cp:revision>55</cp:revision>
  <dcterms:created xsi:type="dcterms:W3CDTF">2011-08-06T16:22:27Z</dcterms:created>
  <dcterms:modified xsi:type="dcterms:W3CDTF">2014-02-27T14:07:04Z</dcterms:modified>
</cp:coreProperties>
</file>