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6" r:id="rId3"/>
    <p:sldId id="259" r:id="rId4"/>
    <p:sldId id="257" r:id="rId5"/>
    <p:sldId id="258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06A27-FF03-B9A8-B33A-21216FC73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3ADDC2-E9BD-07F7-7AF6-AAF4E74EE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9CF611-8845-B531-4A65-4A9DF537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AC6E-C0D5-E449-BE1F-F3B23B3E1551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0B024D-921F-CC27-762E-D05C403DD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943E7E-1219-DCB3-E0F3-59178806B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B057-33D8-D040-8DE7-2E4EE6740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18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61EA4-4533-97B7-126D-AD36B1AC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8C6044E-77D2-6558-7058-F051AC061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00E000-09B3-480F-B025-4E008DDED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AC6E-C0D5-E449-BE1F-F3B23B3E1551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72AD6B-5D68-61F8-99E7-D8405FF2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80B4DF-A2F4-A5D1-8A3F-D49CE080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B057-33D8-D040-8DE7-2E4EE6740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78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F342D7B-F28F-A9B5-FCBF-E76B75DFFE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87A35B8-87D9-12EE-1D5F-5701322DE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B4973-D7C3-9C5F-1D1F-B49F0936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AC6E-C0D5-E449-BE1F-F3B23B3E1551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4EB2B7-2BDE-BDE9-DBCE-7AFF8F1D3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C81F9E-FA41-A6AD-C482-158B4477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B057-33D8-D040-8DE7-2E4EE6740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97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BBA33-B0BA-AADD-EA23-C4DDB3F04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216CFE-21B4-D853-CF25-89406AF96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3EEF24-6FFB-03B9-E34F-596C5991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AC6E-C0D5-E449-BE1F-F3B23B3E1551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FA2239-2EEF-8323-147D-EB725110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4ED3E6-211A-7074-45CD-D663F904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B057-33D8-D040-8DE7-2E4EE6740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82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B5A69-08FA-8AD3-88D8-4A903E88A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183F76-AFB2-F216-ADCB-CCDB707A3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9C1CE4-6AD7-5988-BBDE-B196C473D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AC6E-C0D5-E449-BE1F-F3B23B3E1551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F19DBE-FF0C-829E-7D93-8FA4929E1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42B343-D73B-CD43-8674-9F81F51A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B057-33D8-D040-8DE7-2E4EE6740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71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387D2-E5A9-CA54-FA06-035E06C50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4EE8AE-DA27-7AF3-5D60-8C51DC940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D094F37-956F-2074-A258-12C8D7249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CE0AC2B-28D7-A47D-59A0-ADA579236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AC6E-C0D5-E449-BE1F-F3B23B3E1551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3C7107-EBE2-C256-48E4-CBE98D29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B80372-7976-A921-6DA1-69FE954C9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B057-33D8-D040-8DE7-2E4EE6740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33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7F1CE-5792-878D-FEE9-3491A0C1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94AC52-031B-8DE8-3B94-2CA7EFE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7AEF2A-FAE2-E2EF-9E37-6DE83BC5A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F841780-3C70-0801-5C0A-154502A47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6F704AD-00BA-380F-15FA-DA86529451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B4BA1D6-D968-0A92-D03A-0835146A8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AC6E-C0D5-E449-BE1F-F3B23B3E1551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CB19F80-6CF2-1FCC-D68F-A1EE3EDA3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5408F69-D50A-BE49-5F08-9D7C30978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B057-33D8-D040-8DE7-2E4EE6740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20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CB5FD-0583-E52B-103A-4FC620CF2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8DBCA80-E59C-BB89-9279-1207BAA2E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AC6E-C0D5-E449-BE1F-F3B23B3E1551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72D0EA7-82BD-BC5D-3BB8-BEDB921F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2CB8F7D-527B-CF69-D66C-DCD9D8A5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B057-33D8-D040-8DE7-2E4EE6740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56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66C3121-CAE4-36AA-F968-72CE3953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AC6E-C0D5-E449-BE1F-F3B23B3E1551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ECCCC68-3BDE-89B1-537E-E1FE9766A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860685D-059A-E9EA-696E-24D89731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B057-33D8-D040-8DE7-2E4EE6740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44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B526E-9ED4-8640-13E2-B0EBA22DB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ED8303-405F-F48C-CFCE-63EBBBD58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76E9EC8-97D7-5FEC-F5F4-AB2F004ED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C469FF-352B-6053-7272-946F4433B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AC6E-C0D5-E449-BE1F-F3B23B3E1551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72ABA9-33FB-3502-103B-9A1F7E5B3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E5DAF4-6E99-A1E8-BD9C-29682EBB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B057-33D8-D040-8DE7-2E4EE6740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86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D7FF92-F690-2783-EFD9-2348C43A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AFE0F3E-EF7C-B614-1488-7F89716F94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DA9B74-DEB1-BDC6-1DB4-D49F5B6BD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9DE998-F406-7EA8-F87F-09525A0A8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AC6E-C0D5-E449-BE1F-F3B23B3E1551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094B79-208D-CDE4-C11F-5FE2B860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F19F02-39CF-3247-1FC2-1B89C5D8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B057-33D8-D040-8DE7-2E4EE6740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72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2A554FD-6D0F-94CB-2327-0A84669A9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06356F-CC1D-B59C-7156-1F40FE280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0BEEB-A402-3A0F-41FA-83C4CFE2A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AAC6E-C0D5-E449-BE1F-F3B23B3E1551}" type="datetimeFigureOut">
              <a:rPr lang="pt-BR" smtClean="0"/>
              <a:t>09/06/2022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F16634-72E3-8607-95DC-88B830A57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ECC60D-80EF-31FF-BBF7-D97B5D320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EB057-33D8-D040-8DE7-2E4EE6740C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73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5c7vwk9w" TargetMode="External"/><Relationship Id="rId2" Type="http://schemas.openxmlformats.org/officeDocument/2006/relationships/hyperlink" Target="https://www.ohchr.org/en/what-are-human-rights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590/S1517-4522200600020000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ndicators.ohchr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ckjxhn3" TargetMode="External"/><Relationship Id="rId2" Type="http://schemas.openxmlformats.org/officeDocument/2006/relationships/hyperlink" Target="https://tinyurl.com/3dhsc84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D564453-F2B3-6CB0-244C-B447030091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49342"/>
            <a:ext cx="1051560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Direitos humanos, respostas institucionais e políticas públicas: </a:t>
            </a:r>
            <a:br>
              <a:rPr lang="pt-BR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pt-BR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exemplos, limites e alcances</a:t>
            </a:r>
            <a:endParaRPr lang="pt-BR" sz="2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A92664B-E723-7985-AA7A-4E67B75B46BD}"/>
              </a:ext>
            </a:extLst>
          </p:cNvPr>
          <p:cNvSpPr txBox="1"/>
          <p:nvPr/>
        </p:nvSpPr>
        <p:spPr>
          <a:xfrm>
            <a:off x="1531917" y="4768803"/>
            <a:ext cx="9987148" cy="1167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Universidade de São Paulo - Faculdade de Saúde Pública - Departamento Saúde, Ciclos de Vida e Sociedade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Disciplina: HCV 0113 - Gênero, Raça/Etnia, Sexualidades e Saúde Pública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800" b="1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Professoras Responsáveis</a:t>
            </a:r>
            <a:r>
              <a:rPr lang="pt-BR" sz="18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Simone G. Diniz e Cristiane S. Cabral </a:t>
            </a:r>
            <a:endParaRPr lang="pt-BR" dirty="0"/>
          </a:p>
        </p:txBody>
      </p:sp>
      <p:pic>
        <p:nvPicPr>
          <p:cNvPr id="1026" name="Picture 2" descr="5 livros sobre Direitos Humanos para reflexão — Blog - PUCRS Online">
            <a:extLst>
              <a:ext uri="{FF2B5EF4-FFF2-40B4-BE49-F238E27FC236}">
                <a16:creationId xmlns:a16="http://schemas.microsoft.com/office/drawing/2014/main" id="{F99167B3-D79F-7F37-83FB-DD74048A6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66950"/>
            <a:ext cx="35052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30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296CFC3-4069-6FEC-15F2-3B669597E329}"/>
              </a:ext>
            </a:extLst>
          </p:cNvPr>
          <p:cNvSpPr txBox="1"/>
          <p:nvPr/>
        </p:nvSpPr>
        <p:spPr>
          <a:xfrm>
            <a:off x="130630" y="849523"/>
            <a:ext cx="119347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Direitos humanos, respostas institucionais e políticas públicas: exemplos, limites e </a:t>
            </a:r>
            <a:br>
              <a:rPr lang="pt-BR" sz="2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pt-BR" sz="2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                                                                                                                                     alcances</a:t>
            </a:r>
            <a:endParaRPr lang="pt-BR" sz="2200" b="1" dirty="0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C0C4CFBE-9ADC-7173-082D-947267B7FD2C}"/>
              </a:ext>
            </a:extLst>
          </p:cNvPr>
          <p:cNvGrpSpPr/>
          <p:nvPr/>
        </p:nvGrpSpPr>
        <p:grpSpPr>
          <a:xfrm>
            <a:off x="166258" y="759784"/>
            <a:ext cx="3177393" cy="1500959"/>
            <a:chOff x="166258" y="759784"/>
            <a:chExt cx="3177393" cy="1500959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937FB30E-C7C9-BD6E-9AED-39D8C7A1E246}"/>
                </a:ext>
              </a:extLst>
            </p:cNvPr>
            <p:cNvSpPr txBox="1"/>
            <p:nvPr/>
          </p:nvSpPr>
          <p:spPr>
            <a:xfrm>
              <a:off x="2112224" y="1891411"/>
              <a:ext cx="1231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O que são?</a:t>
              </a:r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B7D44022-919F-650A-04E6-DC2D77F571F9}"/>
                </a:ext>
              </a:extLst>
            </p:cNvPr>
            <p:cNvGrpSpPr/>
            <p:nvPr/>
          </p:nvGrpSpPr>
          <p:grpSpPr>
            <a:xfrm>
              <a:off x="166258" y="759784"/>
              <a:ext cx="2448355" cy="1356581"/>
              <a:chOff x="166258" y="759784"/>
              <a:chExt cx="2448355" cy="1356581"/>
            </a:xfrm>
          </p:grpSpPr>
          <p:sp>
            <p:nvSpPr>
              <p:cNvPr id="2" name="Seta Dobrada 1">
                <a:extLst>
                  <a:ext uri="{FF2B5EF4-FFF2-40B4-BE49-F238E27FC236}">
                    <a16:creationId xmlns:a16="http://schemas.microsoft.com/office/drawing/2014/main" id="{1153F79D-C55A-64B1-5762-750E13E9E7A3}"/>
                  </a:ext>
                </a:extLst>
              </p:cNvPr>
              <p:cNvSpPr/>
              <p:nvPr/>
            </p:nvSpPr>
            <p:spPr>
              <a:xfrm flipV="1">
                <a:off x="1971304" y="1346925"/>
                <a:ext cx="166254" cy="769440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60C19706-A5B3-11E7-970D-467D4FAE26C9}"/>
                  </a:ext>
                </a:extLst>
              </p:cNvPr>
              <p:cNvSpPr/>
              <p:nvPr/>
            </p:nvSpPr>
            <p:spPr>
              <a:xfrm>
                <a:off x="166258" y="759784"/>
                <a:ext cx="2448355" cy="640391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DF585189-9987-F8E8-ECCB-CFAA6CC0FE8B}"/>
              </a:ext>
            </a:extLst>
          </p:cNvPr>
          <p:cNvGrpSpPr/>
          <p:nvPr/>
        </p:nvGrpSpPr>
        <p:grpSpPr>
          <a:xfrm>
            <a:off x="6173801" y="774072"/>
            <a:ext cx="2716862" cy="1984072"/>
            <a:chOff x="6173801" y="774072"/>
            <a:chExt cx="2716862" cy="1984072"/>
          </a:xfrm>
        </p:grpSpPr>
        <p:sp>
          <p:nvSpPr>
            <p:cNvPr id="6" name="Seta Dobrada 5">
              <a:extLst>
                <a:ext uri="{FF2B5EF4-FFF2-40B4-BE49-F238E27FC236}">
                  <a16:creationId xmlns:a16="http://schemas.microsoft.com/office/drawing/2014/main" id="{EE0B17A4-ACA3-734D-B127-9B226A70B3AE}"/>
                </a:ext>
              </a:extLst>
            </p:cNvPr>
            <p:cNvSpPr/>
            <p:nvPr/>
          </p:nvSpPr>
          <p:spPr>
            <a:xfrm flipV="1">
              <a:off x="7397979" y="1389789"/>
              <a:ext cx="166254" cy="1222782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5A2DA5C7-017D-112D-CA0D-DD31C36F1939}"/>
                </a:ext>
              </a:extLst>
            </p:cNvPr>
            <p:cNvSpPr txBox="1"/>
            <p:nvPr/>
          </p:nvSpPr>
          <p:spPr>
            <a:xfrm>
              <a:off x="7659236" y="2388812"/>
              <a:ext cx="1231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O que são?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CEBC3C0-4571-97B7-8F34-1A87B68675C8}"/>
                </a:ext>
              </a:extLst>
            </p:cNvPr>
            <p:cNvSpPr/>
            <p:nvPr/>
          </p:nvSpPr>
          <p:spPr>
            <a:xfrm>
              <a:off x="6173801" y="774072"/>
              <a:ext cx="2448355" cy="64039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61DC3B2-4763-D99C-C641-3DD511BD97E7}"/>
              </a:ext>
            </a:extLst>
          </p:cNvPr>
          <p:cNvSpPr txBox="1"/>
          <p:nvPr/>
        </p:nvSpPr>
        <p:spPr>
          <a:xfrm>
            <a:off x="230202" y="2254683"/>
            <a:ext cx="609797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Os direitos humanos são direitos que temos simplesmente porque existimos como seres humanos - eles não são concedidos por nenhum estado. Esses direitos universais são inerentes a todos nós, independentemente de nacionalidade, sexo, origem nacional ou étnica, cor, religião, idioma ou qualquer outro status. Eles vão desde os mais fundamentais - o direito à vida - até aqueles que fazem a vida valer a pena, como o direito à alimentação, educação, trabalho, saúde e liberdade.</a:t>
            </a:r>
          </a:p>
          <a:p>
            <a:r>
              <a:rPr lang="pt-BR" sz="1400" dirty="0"/>
              <a:t>Fonte: </a:t>
            </a:r>
            <a:r>
              <a:rPr lang="pt-BR" sz="1400" dirty="0">
                <a:hlinkClick r:id="rId2"/>
              </a:rPr>
              <a:t>https://www.ohchr.org/en/what-are-human-rights</a:t>
            </a:r>
            <a:r>
              <a:rPr lang="pt-BR" sz="1400" dirty="0"/>
              <a:t>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B5AA847-8D75-F1D6-D81D-B0D56E845FEA}"/>
              </a:ext>
            </a:extLst>
          </p:cNvPr>
          <p:cNvSpPr txBox="1"/>
          <p:nvPr/>
        </p:nvSpPr>
        <p:spPr>
          <a:xfrm>
            <a:off x="230202" y="4826675"/>
            <a:ext cx="7267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Existem 9 principais instrumentos internacionais de direitos humanos. </a:t>
            </a:r>
            <a:br>
              <a:rPr lang="pt-BR" dirty="0"/>
            </a:br>
            <a:r>
              <a:rPr lang="pt-BR" dirty="0"/>
              <a:t>Cada um desses instrumentos estabeleceu um comitê de especialistas para monitorar a implementação das disposições do tratado por seus Estados Partes. Alguns dos tratados são complementados por protocolos opcionais que tratam de questões específicas, enquanto o Protocolo Facultativo à Convenção contra a Tortura estabelece um comitê de especialistas.</a:t>
            </a:r>
            <a:br>
              <a:rPr lang="pt-BR" dirty="0"/>
            </a:br>
            <a:r>
              <a:rPr lang="pt-BR" sz="1400" dirty="0"/>
              <a:t>Fonte: </a:t>
            </a:r>
            <a:r>
              <a:rPr lang="pt-BR" sz="1400" dirty="0">
                <a:hlinkClick r:id="rId3"/>
              </a:rPr>
              <a:t>https://tinyurl.com/5c7vwk9w</a:t>
            </a:r>
            <a:r>
              <a:rPr lang="pt-BR" sz="1400" dirty="0"/>
              <a:t>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C57E568-1951-3033-74A5-F9B2442D0DF8}"/>
              </a:ext>
            </a:extLst>
          </p:cNvPr>
          <p:cNvSpPr txBox="1"/>
          <p:nvPr/>
        </p:nvSpPr>
        <p:spPr>
          <a:xfrm>
            <a:off x="7659236" y="2790719"/>
            <a:ext cx="39429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/>
              <a:t>“A definição mais conhecida continua sendo a de </a:t>
            </a:r>
            <a:r>
              <a:rPr lang="pt-BR" dirty="0" err="1"/>
              <a:t>Laswell</a:t>
            </a:r>
            <a:r>
              <a:rPr lang="pt-BR" dirty="0"/>
              <a:t>, ou seja, decisões e análises sobre política pública implicam responder às seguintes questões: </a:t>
            </a:r>
            <a:r>
              <a:rPr lang="pt-BR" u="sng" dirty="0"/>
              <a:t>quem ganha o quê</a:t>
            </a:r>
            <a:r>
              <a:rPr lang="pt-BR" dirty="0"/>
              <a:t>, </a:t>
            </a:r>
            <a:r>
              <a:rPr lang="pt-BR" u="sng" dirty="0"/>
              <a:t>por quê </a:t>
            </a:r>
            <a:r>
              <a:rPr lang="pt-BR" dirty="0"/>
              <a:t>e </a:t>
            </a:r>
            <a:r>
              <a:rPr lang="pt-BR" u="sng" dirty="0"/>
              <a:t>que diferença faz</a:t>
            </a:r>
            <a:r>
              <a:rPr lang="pt-BR" dirty="0"/>
              <a:t>.”</a:t>
            </a:r>
          </a:p>
          <a:p>
            <a:pPr lvl="0"/>
            <a:r>
              <a:rPr lang="pt-BR" dirty="0"/>
              <a:t>“... a essência da política pública, isto é, o embate em torno </a:t>
            </a:r>
            <a:r>
              <a:rPr lang="pt-BR"/>
              <a:t>de ideias </a:t>
            </a:r>
            <a:r>
              <a:rPr lang="pt-BR" dirty="0"/>
              <a:t>e interesses.”</a:t>
            </a:r>
            <a:br>
              <a:rPr lang="pt-BR" dirty="0"/>
            </a:br>
            <a:r>
              <a:rPr lang="pt-BR" sz="1400" dirty="0">
                <a:solidFill>
                  <a:prstClr val="black"/>
                </a:solidFill>
              </a:rPr>
              <a:t>Fonte: Souza 2006 </a:t>
            </a:r>
            <a:r>
              <a:rPr lang="pt-BR" sz="1400" dirty="0">
                <a:solidFill>
                  <a:prstClr val="black"/>
                </a:solidFill>
                <a:hlinkClick r:id="rId4"/>
              </a:rPr>
              <a:t>https://doi.org/10.1590/S1517-45222006000200003</a:t>
            </a:r>
            <a:r>
              <a:rPr lang="pt-BR" sz="1400" dirty="0">
                <a:solidFill>
                  <a:prstClr val="black"/>
                </a:solidFill>
              </a:rPr>
              <a:t>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899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D90664B-FACC-5AC3-0876-55B31512A2F2}"/>
              </a:ext>
            </a:extLst>
          </p:cNvPr>
          <p:cNvSpPr txBox="1"/>
          <p:nvPr/>
        </p:nvSpPr>
        <p:spPr>
          <a:xfrm>
            <a:off x="1401288" y="665018"/>
            <a:ext cx="409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/>
              <a:t>Direitos Humanos na ONU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8ED75A2-70A3-1F43-CA8F-4E5684CAF6C4}"/>
              </a:ext>
            </a:extLst>
          </p:cNvPr>
          <p:cNvSpPr txBox="1"/>
          <p:nvPr/>
        </p:nvSpPr>
        <p:spPr>
          <a:xfrm>
            <a:off x="1686296" y="1757548"/>
            <a:ext cx="9610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Há pactos, tratados ou convenções que preveem o seu “direito”?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8C6CDFE-75BF-54E4-D800-CD2A4E9987B0}"/>
              </a:ext>
            </a:extLst>
          </p:cNvPr>
          <p:cNvSpPr txBox="1"/>
          <p:nvPr/>
        </p:nvSpPr>
        <p:spPr>
          <a:xfrm>
            <a:off x="1686296" y="2715186"/>
            <a:ext cx="52599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O país avaliado assinou? Ratificou?</a:t>
            </a:r>
          </a:p>
          <a:p>
            <a:r>
              <a:rPr lang="pt-BR" sz="2800" dirty="0">
                <a:hlinkClick r:id="rId2"/>
              </a:rPr>
              <a:t>https://indicators.ohchr.org/</a:t>
            </a:r>
            <a:r>
              <a:rPr lang="pt-BR" sz="2800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3622920-A077-C9A0-5A03-E14AC5B29CC1}"/>
              </a:ext>
            </a:extLst>
          </p:cNvPr>
          <p:cNvSpPr txBox="1"/>
          <p:nvPr/>
        </p:nvSpPr>
        <p:spPr>
          <a:xfrm>
            <a:off x="1686296" y="4042156"/>
            <a:ext cx="6965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Após ratificar, o país avaliado enviou relatório?</a:t>
            </a:r>
          </a:p>
        </p:txBody>
      </p:sp>
      <p:pic>
        <p:nvPicPr>
          <p:cNvPr id="2050" name="Picture 2" descr="Dia Internacional dos Direitos Humanos escancara desigualdade e  vulnerabilidade social - CRP09">
            <a:extLst>
              <a:ext uri="{FF2B5EF4-FFF2-40B4-BE49-F238E27FC236}">
                <a16:creationId xmlns:a16="http://schemas.microsoft.com/office/drawing/2014/main" id="{22C89731-32C8-E34E-5BBD-C5B30724F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05" y="4868763"/>
            <a:ext cx="4940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24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658F0-3E78-612A-8308-155BABC3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758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/>
              <a:t>Como avaliar direitos humanos na lógica da ONU?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1F37B3B2-64CB-D6B1-3BBC-A4DFBBFCD2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78091"/>
              </p:ext>
            </p:extLst>
          </p:nvPr>
        </p:nvGraphicFramePr>
        <p:xfrm>
          <a:off x="838200" y="1338742"/>
          <a:ext cx="10515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068127865"/>
                    </a:ext>
                  </a:extLst>
                </a:gridCol>
                <a:gridCol w="2473643">
                  <a:extLst>
                    <a:ext uri="{9D8B030D-6E8A-4147-A177-3AD203B41FA5}">
                      <a16:colId xmlns:a16="http://schemas.microsoft.com/office/drawing/2014/main" val="2179406400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22103032"/>
                    </a:ext>
                  </a:extLst>
                </a:gridCol>
                <a:gridCol w="2300287">
                  <a:extLst>
                    <a:ext uri="{9D8B030D-6E8A-4147-A177-3AD203B41FA5}">
                      <a16:colId xmlns:a16="http://schemas.microsoft.com/office/drawing/2014/main" val="3991705064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844087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Direito Humano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Respeitar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Proteger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Respeitar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Fonte de dados</a:t>
                      </a:r>
                      <a:endParaRPr lang="pt-BR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63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/>
                        <a:t>Alimentação adequada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aseline="30000" dirty="0"/>
                        <a:t>1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007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Discriminação racial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569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225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874649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E0BEFED1-DA93-2D4F-161F-D1F46C70048B}"/>
              </a:ext>
            </a:extLst>
          </p:cNvPr>
          <p:cNvSpPr txBox="1"/>
          <p:nvPr/>
        </p:nvSpPr>
        <p:spPr>
          <a:xfrm>
            <a:off x="957263" y="3785079"/>
            <a:ext cx="322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1. </a:t>
            </a:r>
            <a:r>
              <a:rPr lang="pt-BR" dirty="0">
                <a:hlinkClick r:id="rId2"/>
              </a:rPr>
              <a:t>https://tinyurl.com/3dhsc84c</a:t>
            </a:r>
            <a:r>
              <a:rPr lang="pt-BR" dirty="0"/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FB55D5B-8C4F-9A53-53C3-D58779173CA2}"/>
              </a:ext>
            </a:extLst>
          </p:cNvPr>
          <p:cNvSpPr txBox="1"/>
          <p:nvPr/>
        </p:nvSpPr>
        <p:spPr>
          <a:xfrm>
            <a:off x="966783" y="4137511"/>
            <a:ext cx="316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2. </a:t>
            </a:r>
            <a:r>
              <a:rPr lang="pt-BR" dirty="0">
                <a:hlinkClick r:id="rId3"/>
              </a:rPr>
              <a:t>https://tinyurl.com/yckjxhn3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230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2382618-0C9F-DC9E-5A85-CA070CC74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8520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F1DBBD8-0D22-7A6F-3C22-E1D16F72EE6E}"/>
              </a:ext>
            </a:extLst>
          </p:cNvPr>
          <p:cNvSpPr txBox="1"/>
          <p:nvPr/>
        </p:nvSpPr>
        <p:spPr>
          <a:xfrm>
            <a:off x="106877" y="6550223"/>
            <a:ext cx="5134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Fonte: Botelho e </a:t>
            </a:r>
            <a:r>
              <a:rPr lang="pt-BR" sz="1400" dirty="0" err="1"/>
              <a:t>cols</a:t>
            </a:r>
            <a:r>
              <a:rPr lang="pt-BR" sz="1400" dirty="0"/>
              <a:t> 2018 https://</a:t>
            </a:r>
            <a:r>
              <a:rPr lang="pt-BR" sz="1400" dirty="0" err="1"/>
              <a:t>doi.org</a:t>
            </a:r>
            <a:r>
              <a:rPr lang="pt-BR" sz="1400" dirty="0"/>
              <a:t>/10.26633/RPSP.2018.159</a:t>
            </a:r>
          </a:p>
        </p:txBody>
      </p:sp>
    </p:spTree>
    <p:extLst>
      <p:ext uri="{BB962C8B-B14F-4D97-AF65-F5344CB8AC3E}">
        <p14:creationId xmlns:p14="http://schemas.microsoft.com/office/powerpoint/2010/main" val="1864193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3462</TotalTime>
  <Words>426</Words>
  <Application>Microsoft Macintosh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Tema do Office</vt:lpstr>
      <vt:lpstr>Direitos humanos, respostas institucionais e políticas públicas:  exemplos, limites e alcances</vt:lpstr>
      <vt:lpstr>Apresentação do PowerPoint</vt:lpstr>
      <vt:lpstr>Apresentação do PowerPoint</vt:lpstr>
      <vt:lpstr>Como avaliar direitos humanos na lógica da ONU?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Ivan Franca Junior</dc:creator>
  <cp:lastModifiedBy>Ivan Franca Junior</cp:lastModifiedBy>
  <cp:revision>22</cp:revision>
  <dcterms:created xsi:type="dcterms:W3CDTF">2022-05-14T19:19:58Z</dcterms:created>
  <dcterms:modified xsi:type="dcterms:W3CDTF">2022-06-09T11:46:29Z</dcterms:modified>
</cp:coreProperties>
</file>