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4" r:id="rId3"/>
    <p:sldId id="259" r:id="rId4"/>
    <p:sldId id="273" r:id="rId5"/>
    <p:sldId id="260" r:id="rId6"/>
    <p:sldId id="261" r:id="rId7"/>
    <p:sldId id="280" r:id="rId8"/>
    <p:sldId id="281" r:id="rId9"/>
    <p:sldId id="282" r:id="rId10"/>
    <p:sldId id="283" r:id="rId11"/>
    <p:sldId id="279" r:id="rId12"/>
    <p:sldId id="264" r:id="rId13"/>
    <p:sldId id="265" r:id="rId14"/>
    <p:sldId id="275" r:id="rId15"/>
    <p:sldId id="276" r:id="rId16"/>
    <p:sldId id="277" r:id="rId17"/>
    <p:sldId id="268" r:id="rId18"/>
    <p:sldId id="278" r:id="rId19"/>
    <p:sldId id="269" r:id="rId20"/>
    <p:sldId id="270" r:id="rId21"/>
    <p:sldId id="271" r:id="rId22"/>
    <p:sldId id="272"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CFBB295-361F-4AF9-A40B-BE6B4B258E1B}" type="datetimeFigureOut">
              <a:rPr lang="pt-BR" smtClean="0"/>
              <a:t>20/09/2017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4A43B2-7699-4893-B637-74E9A4119E38}" type="slidenum">
              <a:rPr lang="pt-BR" smtClean="0"/>
              <a:t>‹nº›</a:t>
            </a:fld>
            <a:endParaRPr lang="pt-BR"/>
          </a:p>
        </p:txBody>
      </p:sp>
    </p:spTree>
    <p:extLst>
      <p:ext uri="{BB962C8B-B14F-4D97-AF65-F5344CB8AC3E}">
        <p14:creationId xmlns:p14="http://schemas.microsoft.com/office/powerpoint/2010/main" val="291037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CFBB295-361F-4AF9-A40B-BE6B4B258E1B}" type="datetimeFigureOut">
              <a:rPr lang="pt-BR" smtClean="0"/>
              <a:t>20/09/2017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4A43B2-7699-4893-B637-74E9A4119E38}" type="slidenum">
              <a:rPr lang="pt-BR" smtClean="0"/>
              <a:t>‹nº›</a:t>
            </a:fld>
            <a:endParaRPr lang="pt-BR"/>
          </a:p>
        </p:txBody>
      </p:sp>
    </p:spTree>
    <p:extLst>
      <p:ext uri="{BB962C8B-B14F-4D97-AF65-F5344CB8AC3E}">
        <p14:creationId xmlns:p14="http://schemas.microsoft.com/office/powerpoint/2010/main" val="109557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CFBB295-361F-4AF9-A40B-BE6B4B258E1B}" type="datetimeFigureOut">
              <a:rPr lang="pt-BR" smtClean="0"/>
              <a:t>20/09/2017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4A43B2-7699-4893-B637-74E9A4119E38}" type="slidenum">
              <a:rPr lang="pt-BR" smtClean="0"/>
              <a:t>‹nº›</a:t>
            </a:fld>
            <a:endParaRPr lang="pt-BR"/>
          </a:p>
        </p:txBody>
      </p:sp>
    </p:spTree>
    <p:extLst>
      <p:ext uri="{BB962C8B-B14F-4D97-AF65-F5344CB8AC3E}">
        <p14:creationId xmlns:p14="http://schemas.microsoft.com/office/powerpoint/2010/main" val="43714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CFBB295-361F-4AF9-A40B-BE6B4B258E1B}" type="datetimeFigureOut">
              <a:rPr lang="pt-BR" smtClean="0"/>
              <a:t>20/09/2017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4A43B2-7699-4893-B637-74E9A4119E38}" type="slidenum">
              <a:rPr lang="pt-BR" smtClean="0"/>
              <a:t>‹nº›</a:t>
            </a:fld>
            <a:endParaRPr lang="pt-BR"/>
          </a:p>
        </p:txBody>
      </p:sp>
    </p:spTree>
    <p:extLst>
      <p:ext uri="{BB962C8B-B14F-4D97-AF65-F5344CB8AC3E}">
        <p14:creationId xmlns:p14="http://schemas.microsoft.com/office/powerpoint/2010/main" val="272971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CFBB295-361F-4AF9-A40B-BE6B4B258E1B}" type="datetimeFigureOut">
              <a:rPr lang="pt-BR" smtClean="0"/>
              <a:t>20/09/2017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44A43B2-7699-4893-B637-74E9A4119E38}" type="slidenum">
              <a:rPr lang="pt-BR" smtClean="0"/>
              <a:t>‹nº›</a:t>
            </a:fld>
            <a:endParaRPr lang="pt-BR"/>
          </a:p>
        </p:txBody>
      </p:sp>
    </p:spTree>
    <p:extLst>
      <p:ext uri="{BB962C8B-B14F-4D97-AF65-F5344CB8AC3E}">
        <p14:creationId xmlns:p14="http://schemas.microsoft.com/office/powerpoint/2010/main" val="135451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CFBB295-361F-4AF9-A40B-BE6B4B258E1B}" type="datetimeFigureOut">
              <a:rPr lang="pt-BR" smtClean="0"/>
              <a:t>20/09/2017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44A43B2-7699-4893-B637-74E9A4119E38}" type="slidenum">
              <a:rPr lang="pt-BR" smtClean="0"/>
              <a:t>‹nº›</a:t>
            </a:fld>
            <a:endParaRPr lang="pt-BR"/>
          </a:p>
        </p:txBody>
      </p:sp>
    </p:spTree>
    <p:extLst>
      <p:ext uri="{BB962C8B-B14F-4D97-AF65-F5344CB8AC3E}">
        <p14:creationId xmlns:p14="http://schemas.microsoft.com/office/powerpoint/2010/main" val="157469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CFBB295-361F-4AF9-A40B-BE6B4B258E1B}" type="datetimeFigureOut">
              <a:rPr lang="pt-BR" smtClean="0"/>
              <a:t>20/09/2017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44A43B2-7699-4893-B637-74E9A4119E38}" type="slidenum">
              <a:rPr lang="pt-BR" smtClean="0"/>
              <a:t>‹nº›</a:t>
            </a:fld>
            <a:endParaRPr lang="pt-BR"/>
          </a:p>
        </p:txBody>
      </p:sp>
    </p:spTree>
    <p:extLst>
      <p:ext uri="{BB962C8B-B14F-4D97-AF65-F5344CB8AC3E}">
        <p14:creationId xmlns:p14="http://schemas.microsoft.com/office/powerpoint/2010/main" val="250287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CFBB295-361F-4AF9-A40B-BE6B4B258E1B}" type="datetimeFigureOut">
              <a:rPr lang="pt-BR" smtClean="0"/>
              <a:t>20/09/2017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44A43B2-7699-4893-B637-74E9A4119E38}" type="slidenum">
              <a:rPr lang="pt-BR" smtClean="0"/>
              <a:t>‹nº›</a:t>
            </a:fld>
            <a:endParaRPr lang="pt-BR"/>
          </a:p>
        </p:txBody>
      </p:sp>
    </p:spTree>
    <p:extLst>
      <p:ext uri="{BB962C8B-B14F-4D97-AF65-F5344CB8AC3E}">
        <p14:creationId xmlns:p14="http://schemas.microsoft.com/office/powerpoint/2010/main" val="412200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CFBB295-361F-4AF9-A40B-BE6B4B258E1B}" type="datetimeFigureOut">
              <a:rPr lang="pt-BR" smtClean="0"/>
              <a:t>20/09/2017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44A43B2-7699-4893-B637-74E9A4119E38}" type="slidenum">
              <a:rPr lang="pt-BR" smtClean="0"/>
              <a:t>‹nº›</a:t>
            </a:fld>
            <a:endParaRPr lang="pt-BR"/>
          </a:p>
        </p:txBody>
      </p:sp>
    </p:spTree>
    <p:extLst>
      <p:ext uri="{BB962C8B-B14F-4D97-AF65-F5344CB8AC3E}">
        <p14:creationId xmlns:p14="http://schemas.microsoft.com/office/powerpoint/2010/main" val="38296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CFBB295-361F-4AF9-A40B-BE6B4B258E1B}" type="datetimeFigureOut">
              <a:rPr lang="pt-BR" smtClean="0"/>
              <a:t>20/09/2017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44A43B2-7699-4893-B637-74E9A4119E38}" type="slidenum">
              <a:rPr lang="pt-BR" smtClean="0"/>
              <a:t>‹nº›</a:t>
            </a:fld>
            <a:endParaRPr lang="pt-BR"/>
          </a:p>
        </p:txBody>
      </p:sp>
    </p:spTree>
    <p:extLst>
      <p:ext uri="{BB962C8B-B14F-4D97-AF65-F5344CB8AC3E}">
        <p14:creationId xmlns:p14="http://schemas.microsoft.com/office/powerpoint/2010/main" val="105269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CFBB295-361F-4AF9-A40B-BE6B4B258E1B}" type="datetimeFigureOut">
              <a:rPr lang="pt-BR" smtClean="0"/>
              <a:t>20/09/2017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44A43B2-7699-4893-B637-74E9A4119E38}" type="slidenum">
              <a:rPr lang="pt-BR" smtClean="0"/>
              <a:t>‹nº›</a:t>
            </a:fld>
            <a:endParaRPr lang="pt-BR"/>
          </a:p>
        </p:txBody>
      </p:sp>
    </p:spTree>
    <p:extLst>
      <p:ext uri="{BB962C8B-B14F-4D97-AF65-F5344CB8AC3E}">
        <p14:creationId xmlns:p14="http://schemas.microsoft.com/office/powerpoint/2010/main" val="158214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BB295-361F-4AF9-A40B-BE6B4B258E1B}" type="datetimeFigureOut">
              <a:rPr lang="pt-BR" smtClean="0"/>
              <a:t>20/09/2017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A43B2-7699-4893-B637-74E9A4119E38}" type="slidenum">
              <a:rPr lang="pt-BR" smtClean="0"/>
              <a:t>‹nº›</a:t>
            </a:fld>
            <a:endParaRPr lang="pt-BR"/>
          </a:p>
        </p:txBody>
      </p:sp>
    </p:spTree>
    <p:extLst>
      <p:ext uri="{BB962C8B-B14F-4D97-AF65-F5344CB8AC3E}">
        <p14:creationId xmlns:p14="http://schemas.microsoft.com/office/powerpoint/2010/main" val="163382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260648"/>
            <a:ext cx="8229600" cy="846138"/>
          </a:xfrm>
        </p:spPr>
        <p:txBody>
          <a:bodyPr>
            <a:normAutofit/>
          </a:bodyPr>
          <a:lstStyle/>
          <a:p>
            <a:pPr>
              <a:defRPr/>
            </a:pPr>
            <a:r>
              <a:rPr lang="pt-BR" altLang="pt-BR" dirty="0" smtClean="0">
                <a:latin typeface="Tw Cen MT"/>
              </a:rPr>
              <a:t>Extensões</a:t>
            </a:r>
            <a:endParaRPr lang="en-US" altLang="pt-BR" dirty="0" smtClean="0"/>
          </a:p>
        </p:txBody>
      </p:sp>
      <p:sp>
        <p:nvSpPr>
          <p:cNvPr id="12291" name="Rectangle 3"/>
          <p:cNvSpPr>
            <a:spLocks noGrp="1" noChangeArrowheads="1"/>
          </p:cNvSpPr>
          <p:nvPr>
            <p:ph idx="1"/>
          </p:nvPr>
        </p:nvSpPr>
        <p:spPr>
          <a:xfrm>
            <a:off x="251396" y="1484784"/>
            <a:ext cx="8785100" cy="4679950"/>
          </a:xfrm>
        </p:spPr>
        <p:txBody>
          <a:bodyPr>
            <a:normAutofit lnSpcReduction="10000"/>
          </a:bodyPr>
          <a:lstStyle/>
          <a:p>
            <a:pPr marL="514350" indent="-514350">
              <a:lnSpc>
                <a:spcPct val="90000"/>
              </a:lnSpc>
              <a:buFont typeface="+mj-lt"/>
              <a:buAutoNum type="alphaUcPeriod"/>
            </a:pPr>
            <a:r>
              <a:rPr lang="pt-BR" altLang="pt-BR" sz="3100" u="sng" dirty="0" smtClean="0">
                <a:latin typeface="Tw Cen MT"/>
              </a:rPr>
              <a:t>Modelo de efeitos fixos em painel</a:t>
            </a:r>
            <a:r>
              <a:rPr lang="pt-BR" altLang="pt-BR" sz="3100" dirty="0" smtClean="0">
                <a:latin typeface="Tw Cen MT"/>
              </a:rPr>
              <a:t> </a:t>
            </a:r>
            <a:r>
              <a:rPr lang="pt-BR" altLang="pt-BR" sz="2200" dirty="0" smtClean="0">
                <a:latin typeface="Tw Cen MT"/>
              </a:rPr>
              <a:t>(períodos múltiplos)</a:t>
            </a:r>
          </a:p>
          <a:p>
            <a:pPr marL="0" indent="0">
              <a:lnSpc>
                <a:spcPct val="90000"/>
              </a:lnSpc>
              <a:buNone/>
            </a:pPr>
            <a:r>
              <a:rPr lang="pt-BR" altLang="pt-BR" sz="2500" dirty="0" smtClean="0">
                <a:latin typeface="Tw Cen MT"/>
              </a:rPr>
              <a:t>Imagine que tenho </a:t>
            </a:r>
            <a:r>
              <a:rPr lang="pt-BR" altLang="pt-BR" sz="2500" dirty="0" smtClean="0">
                <a:latin typeface="Cambria Math" panose="02040503050406030204" pitchFamily="18" charset="0"/>
                <a:ea typeface="Cambria Math" panose="02040503050406030204" pitchFamily="18" charset="0"/>
              </a:rPr>
              <a:t>t &gt; 2 </a:t>
            </a:r>
            <a:r>
              <a:rPr lang="pt-BR" altLang="pt-BR" sz="2500" dirty="0" smtClean="0">
                <a:latin typeface="Tw Cen MT"/>
              </a:rPr>
              <a:t>e que quero também corrigir por </a:t>
            </a:r>
            <a:r>
              <a:rPr lang="pt-BR" altLang="pt-BR" sz="2500" dirty="0" smtClean="0">
                <a:latin typeface="Cambria Math" panose="02040503050406030204" pitchFamily="18" charset="0"/>
                <a:ea typeface="Cambria Math" panose="02040503050406030204" pitchFamily="18" charset="0"/>
              </a:rPr>
              <a:t>X</a:t>
            </a:r>
            <a:r>
              <a:rPr lang="pt-BR" altLang="pt-BR" sz="2500" dirty="0" smtClean="0">
                <a:latin typeface="Tw Cen MT"/>
              </a:rPr>
              <a:t> variando no tempo e estado.</a:t>
            </a:r>
          </a:p>
          <a:p>
            <a:pPr marL="0" indent="0">
              <a:lnSpc>
                <a:spcPct val="90000"/>
              </a:lnSpc>
              <a:buNone/>
            </a:pPr>
            <a:r>
              <a:rPr lang="pt-BR" altLang="pt-BR" sz="2500" dirty="0" err="1" smtClean="0">
                <a:latin typeface="Cambria Math" panose="02040503050406030204" pitchFamily="18" charset="0"/>
                <a:ea typeface="Cambria Math" panose="02040503050406030204" pitchFamily="18" charset="0"/>
              </a:rPr>
              <a:t>Y</a:t>
            </a:r>
            <a:r>
              <a:rPr lang="pt-BR" altLang="pt-BR" sz="2500" baseline="-25000" dirty="0" err="1" smtClean="0">
                <a:latin typeface="Cambria Math" panose="02040503050406030204" pitchFamily="18" charset="0"/>
                <a:ea typeface="Cambria Math" panose="02040503050406030204" pitchFamily="18" charset="0"/>
              </a:rPr>
              <a:t>it</a:t>
            </a:r>
            <a:r>
              <a:rPr lang="pt-BR" altLang="pt-BR" sz="2500" dirty="0" smtClean="0">
                <a:latin typeface="Cambria Math" panose="02040503050406030204" pitchFamily="18" charset="0"/>
                <a:ea typeface="Cambria Math" panose="02040503050406030204" pitchFamily="18" charset="0"/>
              </a:rPr>
              <a:t>= </a:t>
            </a:r>
            <a:r>
              <a:rPr lang="el-GR" sz="2800" dirty="0" smtClean="0">
                <a:latin typeface="Cambria Math" panose="02040503050406030204" pitchFamily="18" charset="0"/>
                <a:ea typeface="Cambria Math" panose="02040503050406030204" pitchFamily="18" charset="0"/>
              </a:rPr>
              <a:t>Φ</a:t>
            </a:r>
            <a:r>
              <a:rPr lang="pt-BR" sz="2800" dirty="0" smtClean="0">
                <a:latin typeface="Cambria Math" panose="02040503050406030204" pitchFamily="18" charset="0"/>
                <a:ea typeface="Cambria Math" panose="02040503050406030204" pitchFamily="18" charset="0"/>
              </a:rPr>
              <a:t>.</a:t>
            </a:r>
            <a:r>
              <a:rPr lang="pt-BR" sz="2800" dirty="0" err="1" smtClean="0">
                <a:latin typeface="Cambria Math" panose="02040503050406030204" pitchFamily="18" charset="0"/>
                <a:ea typeface="Cambria Math" panose="02040503050406030204" pitchFamily="18" charset="0"/>
              </a:rPr>
              <a:t>T</a:t>
            </a:r>
            <a:r>
              <a:rPr lang="pt-BR" sz="2800" baseline="-25000" dirty="0" err="1" smtClean="0">
                <a:latin typeface="Cambria Math" panose="02040503050406030204" pitchFamily="18" charset="0"/>
                <a:ea typeface="Cambria Math" panose="02040503050406030204" pitchFamily="18" charset="0"/>
              </a:rPr>
              <a:t>it</a:t>
            </a:r>
            <a:r>
              <a:rPr lang="pt-BR" sz="2800" dirty="0" smtClean="0">
                <a:latin typeface="Cambria Math" panose="02040503050406030204" pitchFamily="18" charset="0"/>
                <a:ea typeface="Cambria Math" panose="02040503050406030204" pitchFamily="18" charset="0"/>
              </a:rPr>
              <a:t> + </a:t>
            </a:r>
            <a:r>
              <a:rPr lang="el-GR" sz="2800" dirty="0" smtClean="0">
                <a:latin typeface="Cambria Math" panose="02040503050406030204" pitchFamily="18" charset="0"/>
                <a:ea typeface="Cambria Math" panose="02040503050406030204" pitchFamily="18" charset="0"/>
              </a:rPr>
              <a:t>δ</a:t>
            </a:r>
            <a:r>
              <a:rPr lang="pt-BR" sz="2800" dirty="0" smtClean="0">
                <a:latin typeface="Cambria Math" panose="02040503050406030204" pitchFamily="18" charset="0"/>
                <a:ea typeface="Cambria Math" panose="02040503050406030204" pitchFamily="18" charset="0"/>
              </a:rPr>
              <a:t> </a:t>
            </a:r>
            <a:r>
              <a:rPr lang="pt-BR" sz="2800" dirty="0" err="1" smtClean="0">
                <a:latin typeface="Cambria Math" panose="02040503050406030204" pitchFamily="18" charset="0"/>
                <a:ea typeface="Cambria Math" panose="02040503050406030204" pitchFamily="18" charset="0"/>
              </a:rPr>
              <a:t>X</a:t>
            </a:r>
            <a:r>
              <a:rPr lang="pt-BR" sz="2800" baseline="-25000" dirty="0" err="1" smtClean="0">
                <a:latin typeface="Cambria Math" panose="02040503050406030204" pitchFamily="18" charset="0"/>
                <a:ea typeface="Cambria Math" panose="02040503050406030204" pitchFamily="18" charset="0"/>
              </a:rPr>
              <a:t>it</a:t>
            </a:r>
            <a:r>
              <a:rPr lang="pt-BR" sz="2800" dirty="0" smtClean="0">
                <a:latin typeface="Cambria Math" panose="02040503050406030204" pitchFamily="18" charset="0"/>
                <a:ea typeface="Cambria Math" panose="02040503050406030204" pitchFamily="18" charset="0"/>
              </a:rPr>
              <a:t> + </a:t>
            </a:r>
            <a:r>
              <a:rPr lang="el-GR" sz="2800" dirty="0" smtClean="0">
                <a:latin typeface="Cambria Math" panose="02040503050406030204" pitchFamily="18" charset="0"/>
                <a:ea typeface="Cambria Math" panose="02040503050406030204" pitchFamily="18" charset="0"/>
              </a:rPr>
              <a:t>η</a:t>
            </a:r>
            <a:r>
              <a:rPr lang="pt-BR" sz="2800" baseline="-25000" dirty="0" smtClean="0">
                <a:latin typeface="Cambria Math" panose="02040503050406030204" pitchFamily="18" charset="0"/>
                <a:ea typeface="Cambria Math" panose="02040503050406030204" pitchFamily="18" charset="0"/>
              </a:rPr>
              <a:t>i</a:t>
            </a:r>
            <a:r>
              <a:rPr lang="pt-BR" sz="2800" dirty="0" smtClean="0">
                <a:latin typeface="Cambria Math" panose="02040503050406030204" pitchFamily="18" charset="0"/>
                <a:ea typeface="Cambria Math" panose="02040503050406030204" pitchFamily="18" charset="0"/>
              </a:rPr>
              <a:t> + </a:t>
            </a:r>
            <a:r>
              <a:rPr lang="el-GR" sz="2800" dirty="0" smtClean="0">
                <a:latin typeface="Cambria Math" panose="02040503050406030204" pitchFamily="18" charset="0"/>
                <a:ea typeface="Cambria Math" panose="02040503050406030204" pitchFamily="18" charset="0"/>
              </a:rPr>
              <a:t>ε</a:t>
            </a:r>
            <a:r>
              <a:rPr lang="pt-BR" sz="2800" baseline="-25000" dirty="0" smtClean="0">
                <a:latin typeface="Cambria Math" panose="02040503050406030204" pitchFamily="18" charset="0"/>
                <a:ea typeface="Cambria Math" panose="02040503050406030204" pitchFamily="18" charset="0"/>
              </a:rPr>
              <a:t>it</a:t>
            </a:r>
          </a:p>
          <a:p>
            <a:pPr marL="0" indent="0">
              <a:lnSpc>
                <a:spcPct val="90000"/>
              </a:lnSpc>
              <a:buNone/>
            </a:pPr>
            <a:endParaRPr lang="pt-BR" altLang="pt-BR" sz="2800" dirty="0" smtClean="0">
              <a:latin typeface="Cambria Math" panose="02040503050406030204" pitchFamily="18" charset="0"/>
              <a:ea typeface="Cambria Math" panose="02040503050406030204" pitchFamily="18" charset="0"/>
            </a:endParaRPr>
          </a:p>
          <a:p>
            <a:pPr marL="0" indent="0">
              <a:lnSpc>
                <a:spcPct val="90000"/>
              </a:lnSpc>
              <a:buNone/>
            </a:pPr>
            <a:r>
              <a:rPr lang="pt-BR" altLang="pt-BR" sz="2800" dirty="0" smtClean="0">
                <a:latin typeface="Cambria Math" panose="02040503050406030204" pitchFamily="18" charset="0"/>
                <a:ea typeface="Cambria Math" panose="02040503050406030204" pitchFamily="18" charset="0"/>
              </a:rPr>
              <a:t>Y</a:t>
            </a:r>
            <a:r>
              <a:rPr lang="pt-BR" altLang="pt-BR" sz="2800" baseline="-25000" dirty="0" smtClean="0">
                <a:latin typeface="Cambria Math" panose="02040503050406030204" pitchFamily="18" charset="0"/>
                <a:ea typeface="Cambria Math" panose="02040503050406030204" pitchFamily="18" charset="0"/>
              </a:rPr>
              <a:t>it</a:t>
            </a:r>
            <a:r>
              <a:rPr lang="pt-BR" altLang="pt-BR" sz="2800" dirty="0" smtClean="0">
                <a:latin typeface="Cambria Math" panose="02040503050406030204" pitchFamily="18" charset="0"/>
                <a:ea typeface="Cambria Math" panose="02040503050406030204" pitchFamily="18" charset="0"/>
              </a:rPr>
              <a:t>-Y</a:t>
            </a:r>
            <a:r>
              <a:rPr lang="pt-BR" altLang="pt-BR" sz="2800" baseline="-25000" dirty="0" smtClean="0">
                <a:latin typeface="Cambria Math" panose="02040503050406030204" pitchFamily="18" charset="0"/>
                <a:ea typeface="Cambria Math" panose="02040503050406030204" pitchFamily="18" charset="0"/>
              </a:rPr>
              <a:t>it-1</a:t>
            </a:r>
            <a:r>
              <a:rPr lang="pt-BR" altLang="pt-BR" sz="2800" dirty="0" smtClean="0">
                <a:latin typeface="Cambria Math" panose="02040503050406030204" pitchFamily="18" charset="0"/>
                <a:ea typeface="Cambria Math" panose="02040503050406030204" pitchFamily="18" charset="0"/>
              </a:rPr>
              <a:t>= </a:t>
            </a:r>
            <a:r>
              <a:rPr lang="el-GR" sz="2800" dirty="0">
                <a:latin typeface="Cambria Math" panose="02040503050406030204" pitchFamily="18" charset="0"/>
                <a:ea typeface="Cambria Math" panose="02040503050406030204" pitchFamily="18" charset="0"/>
              </a:rPr>
              <a:t>Φ</a:t>
            </a:r>
            <a:r>
              <a:rPr lang="pt-BR" sz="2800" dirty="0" smtClean="0">
                <a:latin typeface="Cambria Math" panose="02040503050406030204" pitchFamily="18" charset="0"/>
                <a:ea typeface="Cambria Math" panose="02040503050406030204" pitchFamily="18" charset="0"/>
              </a:rPr>
              <a:t>.(T</a:t>
            </a:r>
            <a:r>
              <a:rPr lang="pt-BR" sz="2800" baseline="-25000" dirty="0" smtClean="0">
                <a:latin typeface="Cambria Math" panose="02040503050406030204" pitchFamily="18" charset="0"/>
                <a:ea typeface="Cambria Math" panose="02040503050406030204" pitchFamily="18" charset="0"/>
              </a:rPr>
              <a:t>it</a:t>
            </a:r>
            <a:r>
              <a:rPr lang="pt-BR" sz="2800" dirty="0" smtClean="0">
                <a:latin typeface="Cambria Math" panose="02040503050406030204" pitchFamily="18" charset="0"/>
                <a:ea typeface="Cambria Math" panose="02040503050406030204" pitchFamily="18" charset="0"/>
              </a:rPr>
              <a:t>-T</a:t>
            </a:r>
            <a:r>
              <a:rPr lang="pt-BR" sz="2800" baseline="-25000" dirty="0" smtClean="0">
                <a:latin typeface="Cambria Math" panose="02040503050406030204" pitchFamily="18" charset="0"/>
                <a:ea typeface="Cambria Math" panose="02040503050406030204" pitchFamily="18" charset="0"/>
              </a:rPr>
              <a:t>it-1</a:t>
            </a:r>
            <a:r>
              <a:rPr lang="pt-BR" sz="2800" dirty="0" smtClean="0">
                <a:latin typeface="Cambria Math" panose="02040503050406030204" pitchFamily="18" charset="0"/>
                <a:ea typeface="Cambria Math" panose="02040503050406030204" pitchFamily="18" charset="0"/>
              </a:rPr>
              <a:t>) </a:t>
            </a:r>
            <a:r>
              <a:rPr lang="pt-BR" sz="2800" dirty="0">
                <a:latin typeface="Cambria Math" panose="02040503050406030204" pitchFamily="18" charset="0"/>
                <a:ea typeface="Cambria Math" panose="02040503050406030204" pitchFamily="18" charset="0"/>
              </a:rPr>
              <a:t>+ </a:t>
            </a:r>
            <a:r>
              <a:rPr lang="el-GR" sz="2800" dirty="0">
                <a:latin typeface="Cambria Math" panose="02040503050406030204" pitchFamily="18" charset="0"/>
                <a:ea typeface="Cambria Math" panose="02040503050406030204" pitchFamily="18" charset="0"/>
              </a:rPr>
              <a:t>δ</a:t>
            </a:r>
            <a:r>
              <a:rPr lang="pt-BR" sz="2800" dirty="0">
                <a:latin typeface="Cambria Math" panose="02040503050406030204" pitchFamily="18" charset="0"/>
                <a:ea typeface="Cambria Math" panose="02040503050406030204" pitchFamily="18" charset="0"/>
              </a:rPr>
              <a:t> </a:t>
            </a:r>
            <a:r>
              <a:rPr lang="pt-BR" sz="2800" dirty="0" smtClean="0">
                <a:latin typeface="Cambria Math" panose="02040503050406030204" pitchFamily="18" charset="0"/>
                <a:ea typeface="Cambria Math" panose="02040503050406030204" pitchFamily="18" charset="0"/>
              </a:rPr>
              <a:t>(X</a:t>
            </a:r>
            <a:r>
              <a:rPr lang="pt-BR" sz="2800" baseline="-25000" dirty="0" smtClean="0">
                <a:latin typeface="Cambria Math" panose="02040503050406030204" pitchFamily="18" charset="0"/>
                <a:ea typeface="Cambria Math" panose="02040503050406030204" pitchFamily="18" charset="0"/>
              </a:rPr>
              <a:t>it</a:t>
            </a:r>
            <a:r>
              <a:rPr lang="pt-BR" sz="2800" dirty="0" smtClean="0">
                <a:latin typeface="Cambria Math" panose="02040503050406030204" pitchFamily="18" charset="0"/>
                <a:ea typeface="Cambria Math" panose="02040503050406030204" pitchFamily="18" charset="0"/>
              </a:rPr>
              <a:t>-X</a:t>
            </a:r>
            <a:r>
              <a:rPr lang="pt-BR" sz="2800" baseline="-25000" dirty="0" smtClean="0">
                <a:latin typeface="Cambria Math" panose="02040503050406030204" pitchFamily="18" charset="0"/>
                <a:ea typeface="Cambria Math" panose="02040503050406030204" pitchFamily="18" charset="0"/>
              </a:rPr>
              <a:t>it-1</a:t>
            </a:r>
            <a:r>
              <a:rPr lang="pt-BR" sz="2800" dirty="0" smtClean="0">
                <a:latin typeface="Cambria Math" panose="02040503050406030204" pitchFamily="18" charset="0"/>
                <a:ea typeface="Cambria Math" panose="02040503050406030204" pitchFamily="18" charset="0"/>
              </a:rPr>
              <a:t>) </a:t>
            </a:r>
            <a:r>
              <a:rPr lang="pt-BR" sz="2800" dirty="0">
                <a:latin typeface="Cambria Math" panose="02040503050406030204" pitchFamily="18" charset="0"/>
                <a:ea typeface="Cambria Math" panose="02040503050406030204" pitchFamily="18" charset="0"/>
              </a:rPr>
              <a:t>+ </a:t>
            </a:r>
            <a:r>
              <a:rPr lang="el-GR" sz="2800" dirty="0">
                <a:latin typeface="Cambria Math" panose="02040503050406030204" pitchFamily="18" charset="0"/>
                <a:ea typeface="Cambria Math" panose="02040503050406030204" pitchFamily="18" charset="0"/>
              </a:rPr>
              <a:t>ε</a:t>
            </a:r>
            <a:r>
              <a:rPr lang="pt-BR" sz="2800" baseline="-25000" dirty="0" smtClean="0">
                <a:latin typeface="Cambria Math" panose="02040503050406030204" pitchFamily="18" charset="0"/>
                <a:ea typeface="Cambria Math" panose="02040503050406030204" pitchFamily="18" charset="0"/>
              </a:rPr>
              <a:t>it</a:t>
            </a:r>
            <a:r>
              <a:rPr lang="pt-BR" sz="2800" dirty="0" smtClean="0">
                <a:latin typeface="Cambria Math" panose="02040503050406030204" pitchFamily="18" charset="0"/>
                <a:ea typeface="Cambria Math" panose="02040503050406030204" pitchFamily="18" charset="0"/>
              </a:rPr>
              <a:t>-</a:t>
            </a:r>
            <a:r>
              <a:rPr lang="el-GR" sz="2800" dirty="0">
                <a:latin typeface="Cambria Math" panose="02040503050406030204" pitchFamily="18" charset="0"/>
                <a:ea typeface="Cambria Math" panose="02040503050406030204" pitchFamily="18" charset="0"/>
              </a:rPr>
              <a:t>ε</a:t>
            </a:r>
            <a:r>
              <a:rPr lang="pt-BR" sz="2800" baseline="-25000" dirty="0" smtClean="0">
                <a:latin typeface="Cambria Math" panose="02040503050406030204" pitchFamily="18" charset="0"/>
                <a:ea typeface="Cambria Math" panose="02040503050406030204" pitchFamily="18" charset="0"/>
              </a:rPr>
              <a:t>it-1</a:t>
            </a:r>
            <a:endParaRPr lang="pt-BR" sz="2800" baseline="-25000" dirty="0">
              <a:latin typeface="Cambria Math" panose="02040503050406030204" pitchFamily="18" charset="0"/>
              <a:ea typeface="Cambria Math" panose="02040503050406030204" pitchFamily="18" charset="0"/>
            </a:endParaRPr>
          </a:p>
          <a:p>
            <a:pPr marL="0" indent="0">
              <a:lnSpc>
                <a:spcPct val="90000"/>
              </a:lnSpc>
              <a:buNone/>
            </a:pPr>
            <a:endParaRPr lang="pt-BR" altLang="pt-BR" sz="2500" dirty="0" smtClean="0">
              <a:latin typeface="Cambria Math" panose="02040503050406030204" pitchFamily="18" charset="0"/>
              <a:ea typeface="Cambria Math" panose="02040503050406030204" pitchFamily="18" charset="0"/>
            </a:endParaRPr>
          </a:p>
          <a:p>
            <a:pPr marL="0" indent="0">
              <a:lnSpc>
                <a:spcPct val="90000"/>
              </a:lnSpc>
              <a:buNone/>
            </a:pPr>
            <a:endParaRPr lang="pt-BR" altLang="pt-BR" sz="2000" dirty="0" smtClean="0">
              <a:ea typeface="Cambria Math" panose="02040503050406030204" pitchFamily="18" charset="0"/>
            </a:endParaRPr>
          </a:p>
          <a:p>
            <a:pPr marL="0" indent="0">
              <a:lnSpc>
                <a:spcPct val="90000"/>
              </a:lnSpc>
              <a:buNone/>
            </a:pPr>
            <a:r>
              <a:rPr lang="pt-BR" altLang="pt-BR" sz="2500" dirty="0" smtClean="0">
                <a:ea typeface="Cambria Math" panose="02040503050406030204" pitchFamily="18" charset="0"/>
              </a:rPr>
              <a:t>Que pode ser estimado por </a:t>
            </a:r>
            <a:r>
              <a:rPr lang="pt-BR" altLang="pt-BR" sz="2500" dirty="0" smtClean="0">
                <a:latin typeface="Cambria Math" panose="02040503050406030204" pitchFamily="18" charset="0"/>
                <a:ea typeface="Cambria Math" panose="02040503050406030204" pitchFamily="18" charset="0"/>
              </a:rPr>
              <a:t>MQO</a:t>
            </a:r>
            <a:r>
              <a:rPr lang="pt-BR" altLang="pt-BR" sz="2500" dirty="0" smtClean="0">
                <a:ea typeface="Cambria Math" panose="02040503050406030204" pitchFamily="18" charset="0"/>
              </a:rPr>
              <a:t> se </a:t>
            </a:r>
            <a:r>
              <a:rPr lang="pt-BR" altLang="pt-BR" sz="2500" dirty="0" err="1" smtClean="0">
                <a:latin typeface="Cambria Math" panose="02040503050406030204" pitchFamily="18" charset="0"/>
                <a:ea typeface="Cambria Math" panose="02040503050406030204" pitchFamily="18" charset="0"/>
              </a:rPr>
              <a:t>c</a:t>
            </a:r>
            <a:r>
              <a:rPr lang="pt-BR" sz="2500" dirty="0" err="1" smtClean="0">
                <a:latin typeface="Cambria Math" panose="02040503050406030204" pitchFamily="18" charset="0"/>
                <a:ea typeface="Cambria Math" panose="02040503050406030204" pitchFamily="18" charset="0"/>
              </a:rPr>
              <a:t>ov</a:t>
            </a:r>
            <a:r>
              <a:rPr lang="pt-BR" sz="2500" dirty="0" smtClean="0">
                <a:latin typeface="Cambria Math" panose="02040503050406030204" pitchFamily="18" charset="0"/>
                <a:ea typeface="Cambria Math" panose="02040503050406030204" pitchFamily="18" charset="0"/>
              </a:rPr>
              <a:t>(</a:t>
            </a:r>
            <a:r>
              <a:rPr lang="pt-BR" sz="2500" dirty="0">
                <a:latin typeface="Cambria Math" panose="02040503050406030204" pitchFamily="18" charset="0"/>
                <a:ea typeface="Cambria Math" panose="02040503050406030204" pitchFamily="18" charset="0"/>
              </a:rPr>
              <a:t>∆</a:t>
            </a:r>
            <a:r>
              <a:rPr lang="el-GR" sz="2500" dirty="0">
                <a:latin typeface="Cambria Math" panose="02040503050406030204" pitchFamily="18" charset="0"/>
                <a:ea typeface="Cambria Math" panose="02040503050406030204" pitchFamily="18" charset="0"/>
              </a:rPr>
              <a:t> ε </a:t>
            </a:r>
            <a:r>
              <a:rPr lang="pt-BR" sz="2500" baseline="-25000" dirty="0" smtClean="0">
                <a:latin typeface="Cambria Math" panose="02040503050406030204" pitchFamily="18" charset="0"/>
                <a:ea typeface="Cambria Math" panose="02040503050406030204" pitchFamily="18" charset="0"/>
              </a:rPr>
              <a:t>it </a:t>
            </a:r>
            <a:r>
              <a:rPr lang="pt-BR" sz="2500" dirty="0" smtClean="0">
                <a:latin typeface="Cambria Math" panose="02040503050406030204" pitchFamily="18" charset="0"/>
                <a:ea typeface="Cambria Math" panose="02040503050406030204" pitchFamily="18" charset="0"/>
              </a:rPr>
              <a:t>, </a:t>
            </a:r>
            <a:r>
              <a:rPr lang="pt-BR" sz="2500" dirty="0">
                <a:latin typeface="Cambria Math" panose="02040503050406030204" pitchFamily="18" charset="0"/>
                <a:ea typeface="Cambria Math" panose="02040503050406030204" pitchFamily="18" charset="0"/>
              </a:rPr>
              <a:t>∆</a:t>
            </a:r>
            <a:r>
              <a:rPr lang="el-GR" sz="2500" dirty="0">
                <a:latin typeface="Cambria Math" panose="02040503050406030204" pitchFamily="18" charset="0"/>
                <a:ea typeface="Cambria Math" panose="02040503050406030204" pitchFamily="18" charset="0"/>
              </a:rPr>
              <a:t> </a:t>
            </a:r>
            <a:r>
              <a:rPr lang="pt-BR" sz="2500" dirty="0" err="1">
                <a:latin typeface="Cambria Math" panose="02040503050406030204" pitchFamily="18" charset="0"/>
                <a:ea typeface="Cambria Math" panose="02040503050406030204" pitchFamily="18" charset="0"/>
              </a:rPr>
              <a:t>T</a:t>
            </a:r>
            <a:r>
              <a:rPr lang="pt-BR" sz="2500" baseline="-25000" dirty="0" err="1">
                <a:latin typeface="Cambria Math" panose="02040503050406030204" pitchFamily="18" charset="0"/>
                <a:ea typeface="Cambria Math" panose="02040503050406030204" pitchFamily="18" charset="0"/>
              </a:rPr>
              <a:t>it</a:t>
            </a:r>
            <a:r>
              <a:rPr lang="pt-BR" sz="2500" dirty="0">
                <a:latin typeface="Cambria Math" panose="02040503050406030204" pitchFamily="18" charset="0"/>
                <a:ea typeface="Cambria Math" panose="02040503050406030204" pitchFamily="18" charset="0"/>
              </a:rPr>
              <a:t>)=</a:t>
            </a:r>
            <a:r>
              <a:rPr lang="pt-BR" sz="2500" dirty="0" smtClean="0">
                <a:latin typeface="Cambria Math" panose="02040503050406030204" pitchFamily="18" charset="0"/>
                <a:ea typeface="Cambria Math" panose="02040503050406030204" pitchFamily="18" charset="0"/>
              </a:rPr>
              <a:t>0 </a:t>
            </a:r>
            <a:r>
              <a:rPr lang="pt-BR" sz="2500" dirty="0" smtClean="0">
                <a:ea typeface="Cambria Math" panose="02040503050406030204" pitchFamily="18" charset="0"/>
              </a:rPr>
              <a:t>e</a:t>
            </a:r>
            <a:r>
              <a:rPr lang="pt-BR" sz="2500" dirty="0" smtClean="0">
                <a:latin typeface="Cambria Math" panose="02040503050406030204" pitchFamily="18" charset="0"/>
                <a:ea typeface="Cambria Math" panose="02040503050406030204" pitchFamily="18" charset="0"/>
              </a:rPr>
              <a:t> </a:t>
            </a:r>
            <a:r>
              <a:rPr lang="pt-BR" sz="2500" dirty="0" err="1" smtClean="0">
                <a:latin typeface="Cambria Math" panose="02040503050406030204" pitchFamily="18" charset="0"/>
                <a:ea typeface="Cambria Math" panose="02040503050406030204" pitchFamily="18" charset="0"/>
              </a:rPr>
              <a:t>cov</a:t>
            </a:r>
            <a:r>
              <a:rPr lang="pt-BR" sz="2500" dirty="0" smtClean="0">
                <a:latin typeface="Cambria Math" panose="02040503050406030204" pitchFamily="18" charset="0"/>
                <a:ea typeface="Cambria Math" panose="02040503050406030204" pitchFamily="18" charset="0"/>
              </a:rPr>
              <a:t>(</a:t>
            </a:r>
            <a:r>
              <a:rPr lang="pt-BR" sz="2500" dirty="0">
                <a:latin typeface="Cambria Math" panose="02040503050406030204" pitchFamily="18" charset="0"/>
                <a:ea typeface="Cambria Math" panose="02040503050406030204" pitchFamily="18" charset="0"/>
              </a:rPr>
              <a:t>∆</a:t>
            </a:r>
            <a:r>
              <a:rPr lang="el-GR" sz="2500" dirty="0">
                <a:latin typeface="Cambria Math" panose="02040503050406030204" pitchFamily="18" charset="0"/>
                <a:ea typeface="Cambria Math" panose="02040503050406030204" pitchFamily="18" charset="0"/>
              </a:rPr>
              <a:t> ε </a:t>
            </a:r>
            <a:r>
              <a:rPr lang="pt-BR" sz="2500" baseline="-25000" dirty="0" smtClean="0">
                <a:latin typeface="Cambria Math" panose="02040503050406030204" pitchFamily="18" charset="0"/>
                <a:ea typeface="Cambria Math" panose="02040503050406030204" pitchFamily="18" charset="0"/>
              </a:rPr>
              <a:t>it </a:t>
            </a:r>
            <a:r>
              <a:rPr lang="pt-BR" sz="2500" dirty="0" smtClean="0">
                <a:latin typeface="Cambria Math" panose="02040503050406030204" pitchFamily="18" charset="0"/>
                <a:ea typeface="Cambria Math" panose="02040503050406030204" pitchFamily="18" charset="0"/>
              </a:rPr>
              <a:t>, </a:t>
            </a:r>
            <a:r>
              <a:rPr lang="pt-BR" sz="2500" dirty="0">
                <a:latin typeface="Cambria Math" panose="02040503050406030204" pitchFamily="18" charset="0"/>
                <a:ea typeface="Cambria Math" panose="02040503050406030204" pitchFamily="18" charset="0"/>
              </a:rPr>
              <a:t>∆</a:t>
            </a:r>
            <a:r>
              <a:rPr lang="el-GR" sz="2500" dirty="0">
                <a:latin typeface="Cambria Math" panose="02040503050406030204" pitchFamily="18" charset="0"/>
                <a:ea typeface="Cambria Math" panose="02040503050406030204" pitchFamily="18" charset="0"/>
              </a:rPr>
              <a:t> </a:t>
            </a:r>
            <a:r>
              <a:rPr lang="pt-BR" sz="2500" dirty="0" err="1" smtClean="0">
                <a:latin typeface="Cambria Math" panose="02040503050406030204" pitchFamily="18" charset="0"/>
                <a:ea typeface="Cambria Math" panose="02040503050406030204" pitchFamily="18" charset="0"/>
              </a:rPr>
              <a:t>X</a:t>
            </a:r>
            <a:r>
              <a:rPr lang="pt-BR" sz="2500" baseline="-25000" dirty="0" err="1" smtClean="0">
                <a:latin typeface="Cambria Math" panose="02040503050406030204" pitchFamily="18" charset="0"/>
                <a:ea typeface="Cambria Math" panose="02040503050406030204" pitchFamily="18" charset="0"/>
              </a:rPr>
              <a:t>it</a:t>
            </a:r>
            <a:r>
              <a:rPr lang="pt-BR" sz="2500" dirty="0">
                <a:latin typeface="Cambria Math" panose="02040503050406030204" pitchFamily="18" charset="0"/>
                <a:ea typeface="Cambria Math" panose="02040503050406030204" pitchFamily="18" charset="0"/>
              </a:rPr>
              <a:t>)=</a:t>
            </a:r>
            <a:r>
              <a:rPr lang="pt-BR" sz="2500" dirty="0" smtClean="0">
                <a:latin typeface="Cambria Math" panose="02040503050406030204" pitchFamily="18" charset="0"/>
                <a:ea typeface="Cambria Math" panose="02040503050406030204" pitchFamily="18" charset="0"/>
              </a:rPr>
              <a:t>0. </a:t>
            </a:r>
            <a:r>
              <a:rPr lang="pt-BR" sz="2500" dirty="0" smtClean="0">
                <a:ea typeface="Cambria Math" panose="02040503050406030204" pitchFamily="18" charset="0"/>
              </a:rPr>
              <a:t>Bertrand, </a:t>
            </a:r>
            <a:r>
              <a:rPr lang="pt-BR" sz="2500" dirty="0" err="1" smtClean="0">
                <a:ea typeface="Cambria Math" panose="02040503050406030204" pitchFamily="18" charset="0"/>
              </a:rPr>
              <a:t>Duflo</a:t>
            </a:r>
            <a:r>
              <a:rPr lang="pt-BR" sz="2500" dirty="0" smtClean="0">
                <a:ea typeface="Cambria Math" panose="02040503050406030204" pitchFamily="18" charset="0"/>
              </a:rPr>
              <a:t> et. al (2004) mostram que a estimação do erro-padrão tem que ser corrigido pela correlação serial do erro.</a:t>
            </a:r>
            <a:endParaRPr lang="pt-BR" sz="2500" dirty="0">
              <a:ea typeface="Cambria Math" panose="02040503050406030204" pitchFamily="18" charset="0"/>
            </a:endParaRPr>
          </a:p>
          <a:p>
            <a:pPr marL="0" indent="0">
              <a:lnSpc>
                <a:spcPct val="90000"/>
              </a:lnSpc>
              <a:buNone/>
            </a:pPr>
            <a:endParaRPr lang="pt-BR" altLang="pt-BR" sz="2500" dirty="0" smtClean="0">
              <a:latin typeface="Cambria Math" panose="02040503050406030204" pitchFamily="18" charset="0"/>
              <a:ea typeface="Cambria Math" panose="02040503050406030204" pitchFamily="18" charset="0"/>
            </a:endParaRPr>
          </a:p>
        </p:txBody>
      </p:sp>
      <p:grpSp>
        <p:nvGrpSpPr>
          <p:cNvPr id="8" name="Grupo 7"/>
          <p:cNvGrpSpPr/>
          <p:nvPr/>
        </p:nvGrpSpPr>
        <p:grpSpPr>
          <a:xfrm>
            <a:off x="395536" y="3923764"/>
            <a:ext cx="6264696" cy="513348"/>
            <a:chOff x="323528" y="4067780"/>
            <a:chExt cx="6264696" cy="513348"/>
          </a:xfrm>
        </p:grpSpPr>
        <p:sp>
          <p:nvSpPr>
            <p:cNvPr id="6" name="AutoShape 6"/>
            <p:cNvSpPr>
              <a:spLocks/>
            </p:cNvSpPr>
            <p:nvPr/>
          </p:nvSpPr>
          <p:spPr bwMode="auto">
            <a:xfrm rot="16200000">
              <a:off x="4535884" y="3681141"/>
              <a:ext cx="72232" cy="864096"/>
            </a:xfrm>
            <a:prstGeom prst="leftBrace">
              <a:avLst>
                <a:gd name="adj1" fmla="val 128847"/>
                <a:gd name="adj2" fmla="val 5090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accent1"/>
                  </a:solidFill>
                  <a:latin typeface="Tw Cen MT"/>
                </a:defRPr>
              </a:lvl1pPr>
              <a:lvl2pPr marL="742950" indent="-285750">
                <a:spcBef>
                  <a:spcPct val="20000"/>
                </a:spcBef>
                <a:buFont typeface="Arial" panose="020B0604020202020204" pitchFamily="34" charset="0"/>
                <a:buChar char="–"/>
                <a:defRPr sz="2800">
                  <a:solidFill>
                    <a:schemeClr val="accent1"/>
                  </a:solidFill>
                  <a:latin typeface="Tw Cen MT"/>
                </a:defRPr>
              </a:lvl2pPr>
              <a:lvl3pPr marL="1143000" indent="-228600">
                <a:spcBef>
                  <a:spcPct val="20000"/>
                </a:spcBef>
                <a:buFont typeface="Arial" panose="020B0604020202020204" pitchFamily="34" charset="0"/>
                <a:buChar char="•"/>
                <a:defRPr sz="2400">
                  <a:solidFill>
                    <a:schemeClr val="accent1"/>
                  </a:solidFill>
                  <a:latin typeface="Tw Cen MT"/>
                </a:defRPr>
              </a:lvl3pPr>
              <a:lvl4pPr marL="1600200" indent="-228600">
                <a:spcBef>
                  <a:spcPct val="20000"/>
                </a:spcBef>
                <a:buFont typeface="Arial" panose="020B0604020202020204" pitchFamily="34" charset="0"/>
                <a:buChar char="–"/>
                <a:defRPr sz="2000">
                  <a:solidFill>
                    <a:schemeClr val="accent1"/>
                  </a:solidFill>
                  <a:latin typeface="Tw Cen MT"/>
                </a:defRPr>
              </a:lvl4pPr>
              <a:lvl5pPr marL="2057400" indent="-228600">
                <a:spcBef>
                  <a:spcPct val="20000"/>
                </a:spcBef>
                <a:buFont typeface="Arial" panose="020B0604020202020204" pitchFamily="34" charset="0"/>
                <a:buChar char="»"/>
                <a:defRPr sz="2000">
                  <a:solidFill>
                    <a:schemeClr val="accent1"/>
                  </a:solidFill>
                  <a:latin typeface="Tw Cen MT"/>
                </a:defRPr>
              </a:lvl5pPr>
              <a:lvl6pPr marL="2514600" indent="-228600" fontAlgn="base">
                <a:spcBef>
                  <a:spcPct val="20000"/>
                </a:spcBef>
                <a:spcAft>
                  <a:spcPct val="0"/>
                </a:spcAft>
                <a:buFont typeface="Arial" panose="020B0604020202020204" pitchFamily="34" charset="0"/>
                <a:buChar char="»"/>
                <a:defRPr sz="2000">
                  <a:solidFill>
                    <a:schemeClr val="accent1"/>
                  </a:solidFill>
                  <a:latin typeface="Tw Cen MT"/>
                </a:defRPr>
              </a:lvl6pPr>
              <a:lvl7pPr marL="2971800" indent="-228600" fontAlgn="base">
                <a:spcBef>
                  <a:spcPct val="20000"/>
                </a:spcBef>
                <a:spcAft>
                  <a:spcPct val="0"/>
                </a:spcAft>
                <a:buFont typeface="Arial" panose="020B0604020202020204" pitchFamily="34" charset="0"/>
                <a:buChar char="»"/>
                <a:defRPr sz="2000">
                  <a:solidFill>
                    <a:schemeClr val="accent1"/>
                  </a:solidFill>
                  <a:latin typeface="Tw Cen MT"/>
                </a:defRPr>
              </a:lvl7pPr>
              <a:lvl8pPr marL="3429000" indent="-228600" fontAlgn="base">
                <a:spcBef>
                  <a:spcPct val="20000"/>
                </a:spcBef>
                <a:spcAft>
                  <a:spcPct val="0"/>
                </a:spcAft>
                <a:buFont typeface="Arial" panose="020B0604020202020204" pitchFamily="34" charset="0"/>
                <a:buChar char="»"/>
                <a:defRPr sz="2000">
                  <a:solidFill>
                    <a:schemeClr val="accent1"/>
                  </a:solidFill>
                  <a:latin typeface="Tw Cen MT"/>
                </a:defRPr>
              </a:lvl8pPr>
              <a:lvl9pPr marL="3886200" indent="-228600" fontAlgn="base">
                <a:spcBef>
                  <a:spcPct val="20000"/>
                </a:spcBef>
                <a:spcAft>
                  <a:spcPct val="0"/>
                </a:spcAft>
                <a:buFont typeface="Arial" panose="020B0604020202020204" pitchFamily="34" charset="0"/>
                <a:buChar char="»"/>
                <a:defRPr sz="2000">
                  <a:solidFill>
                    <a:schemeClr val="accent1"/>
                  </a:solidFill>
                  <a:latin typeface="Tw Cen MT"/>
                </a:defRPr>
              </a:lvl9pPr>
            </a:lstStyle>
            <a:p>
              <a:pPr eaLnBrk="1" hangingPunct="1">
                <a:spcBef>
                  <a:spcPct val="0"/>
                </a:spcBef>
                <a:buFontTx/>
                <a:buNone/>
              </a:pPr>
              <a:endParaRPr lang="pt-BR" altLang="pt-BR" sz="1800">
                <a:solidFill>
                  <a:schemeClr val="tx1"/>
                </a:solidFill>
                <a:latin typeface="Times New Roman" panose="02020603050405020304" pitchFamily="18" charset="0"/>
              </a:endParaRPr>
            </a:p>
          </p:txBody>
        </p:sp>
        <p:grpSp>
          <p:nvGrpSpPr>
            <p:cNvPr id="3" name="Grupo 2"/>
            <p:cNvGrpSpPr/>
            <p:nvPr/>
          </p:nvGrpSpPr>
          <p:grpSpPr>
            <a:xfrm>
              <a:off x="323528" y="4067780"/>
              <a:ext cx="6264696" cy="513348"/>
              <a:chOff x="323528" y="4355812"/>
              <a:chExt cx="6264696" cy="513348"/>
            </a:xfrm>
          </p:grpSpPr>
          <p:sp>
            <p:nvSpPr>
              <p:cNvPr id="4" name="AutoShape 6"/>
              <p:cNvSpPr>
                <a:spLocks/>
              </p:cNvSpPr>
              <p:nvPr/>
            </p:nvSpPr>
            <p:spPr bwMode="auto">
              <a:xfrm rot="16200000">
                <a:off x="719460" y="4040956"/>
                <a:ext cx="72232" cy="864096"/>
              </a:xfrm>
              <a:prstGeom prst="leftBrace">
                <a:avLst>
                  <a:gd name="adj1" fmla="val 128847"/>
                  <a:gd name="adj2" fmla="val 5090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accent1"/>
                    </a:solidFill>
                    <a:latin typeface="Tw Cen MT"/>
                  </a:defRPr>
                </a:lvl1pPr>
                <a:lvl2pPr marL="742950" indent="-285750">
                  <a:spcBef>
                    <a:spcPct val="20000"/>
                  </a:spcBef>
                  <a:buFont typeface="Arial" panose="020B0604020202020204" pitchFamily="34" charset="0"/>
                  <a:buChar char="–"/>
                  <a:defRPr sz="2800">
                    <a:solidFill>
                      <a:schemeClr val="accent1"/>
                    </a:solidFill>
                    <a:latin typeface="Tw Cen MT"/>
                  </a:defRPr>
                </a:lvl2pPr>
                <a:lvl3pPr marL="1143000" indent="-228600">
                  <a:spcBef>
                    <a:spcPct val="20000"/>
                  </a:spcBef>
                  <a:buFont typeface="Arial" panose="020B0604020202020204" pitchFamily="34" charset="0"/>
                  <a:buChar char="•"/>
                  <a:defRPr sz="2400">
                    <a:solidFill>
                      <a:schemeClr val="accent1"/>
                    </a:solidFill>
                    <a:latin typeface="Tw Cen MT"/>
                  </a:defRPr>
                </a:lvl3pPr>
                <a:lvl4pPr marL="1600200" indent="-228600">
                  <a:spcBef>
                    <a:spcPct val="20000"/>
                  </a:spcBef>
                  <a:buFont typeface="Arial" panose="020B0604020202020204" pitchFamily="34" charset="0"/>
                  <a:buChar char="–"/>
                  <a:defRPr sz="2000">
                    <a:solidFill>
                      <a:schemeClr val="accent1"/>
                    </a:solidFill>
                    <a:latin typeface="Tw Cen MT"/>
                  </a:defRPr>
                </a:lvl4pPr>
                <a:lvl5pPr marL="2057400" indent="-228600">
                  <a:spcBef>
                    <a:spcPct val="20000"/>
                  </a:spcBef>
                  <a:buFont typeface="Arial" panose="020B0604020202020204" pitchFamily="34" charset="0"/>
                  <a:buChar char="»"/>
                  <a:defRPr sz="2000">
                    <a:solidFill>
                      <a:schemeClr val="accent1"/>
                    </a:solidFill>
                    <a:latin typeface="Tw Cen MT"/>
                  </a:defRPr>
                </a:lvl5pPr>
                <a:lvl6pPr marL="2514600" indent="-228600" fontAlgn="base">
                  <a:spcBef>
                    <a:spcPct val="20000"/>
                  </a:spcBef>
                  <a:spcAft>
                    <a:spcPct val="0"/>
                  </a:spcAft>
                  <a:buFont typeface="Arial" panose="020B0604020202020204" pitchFamily="34" charset="0"/>
                  <a:buChar char="»"/>
                  <a:defRPr sz="2000">
                    <a:solidFill>
                      <a:schemeClr val="accent1"/>
                    </a:solidFill>
                    <a:latin typeface="Tw Cen MT"/>
                  </a:defRPr>
                </a:lvl6pPr>
                <a:lvl7pPr marL="2971800" indent="-228600" fontAlgn="base">
                  <a:spcBef>
                    <a:spcPct val="20000"/>
                  </a:spcBef>
                  <a:spcAft>
                    <a:spcPct val="0"/>
                  </a:spcAft>
                  <a:buFont typeface="Arial" panose="020B0604020202020204" pitchFamily="34" charset="0"/>
                  <a:buChar char="»"/>
                  <a:defRPr sz="2000">
                    <a:solidFill>
                      <a:schemeClr val="accent1"/>
                    </a:solidFill>
                    <a:latin typeface="Tw Cen MT"/>
                  </a:defRPr>
                </a:lvl7pPr>
                <a:lvl8pPr marL="3429000" indent="-228600" fontAlgn="base">
                  <a:spcBef>
                    <a:spcPct val="20000"/>
                  </a:spcBef>
                  <a:spcAft>
                    <a:spcPct val="0"/>
                  </a:spcAft>
                  <a:buFont typeface="Arial" panose="020B0604020202020204" pitchFamily="34" charset="0"/>
                  <a:buChar char="»"/>
                  <a:defRPr sz="2000">
                    <a:solidFill>
                      <a:schemeClr val="accent1"/>
                    </a:solidFill>
                    <a:latin typeface="Tw Cen MT"/>
                  </a:defRPr>
                </a:lvl8pPr>
                <a:lvl9pPr marL="3886200" indent="-228600" fontAlgn="base">
                  <a:spcBef>
                    <a:spcPct val="20000"/>
                  </a:spcBef>
                  <a:spcAft>
                    <a:spcPct val="0"/>
                  </a:spcAft>
                  <a:buFont typeface="Arial" panose="020B0604020202020204" pitchFamily="34" charset="0"/>
                  <a:buChar char="»"/>
                  <a:defRPr sz="2000">
                    <a:solidFill>
                      <a:schemeClr val="accent1"/>
                    </a:solidFill>
                    <a:latin typeface="Tw Cen MT"/>
                  </a:defRPr>
                </a:lvl9pPr>
              </a:lstStyle>
              <a:p>
                <a:pPr eaLnBrk="1" hangingPunct="1">
                  <a:spcBef>
                    <a:spcPct val="0"/>
                  </a:spcBef>
                  <a:buFontTx/>
                  <a:buNone/>
                </a:pPr>
                <a:endParaRPr lang="pt-BR" altLang="pt-BR" sz="1800">
                  <a:solidFill>
                    <a:schemeClr val="tx1"/>
                  </a:solidFill>
                  <a:latin typeface="Times New Roman" panose="02020603050405020304" pitchFamily="18" charset="0"/>
                </a:endParaRPr>
              </a:p>
            </p:txBody>
          </p:sp>
          <p:sp>
            <p:nvSpPr>
              <p:cNvPr id="5" name="AutoShape 6"/>
              <p:cNvSpPr>
                <a:spLocks/>
              </p:cNvSpPr>
              <p:nvPr/>
            </p:nvSpPr>
            <p:spPr bwMode="auto">
              <a:xfrm rot="16200000">
                <a:off x="2591668" y="3968948"/>
                <a:ext cx="72232" cy="864096"/>
              </a:xfrm>
              <a:prstGeom prst="leftBrace">
                <a:avLst>
                  <a:gd name="adj1" fmla="val 128847"/>
                  <a:gd name="adj2" fmla="val 5090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accent1"/>
                    </a:solidFill>
                    <a:latin typeface="Tw Cen MT"/>
                  </a:defRPr>
                </a:lvl1pPr>
                <a:lvl2pPr marL="742950" indent="-285750">
                  <a:spcBef>
                    <a:spcPct val="20000"/>
                  </a:spcBef>
                  <a:buFont typeface="Arial" panose="020B0604020202020204" pitchFamily="34" charset="0"/>
                  <a:buChar char="–"/>
                  <a:defRPr sz="2800">
                    <a:solidFill>
                      <a:schemeClr val="accent1"/>
                    </a:solidFill>
                    <a:latin typeface="Tw Cen MT"/>
                  </a:defRPr>
                </a:lvl2pPr>
                <a:lvl3pPr marL="1143000" indent="-228600">
                  <a:spcBef>
                    <a:spcPct val="20000"/>
                  </a:spcBef>
                  <a:buFont typeface="Arial" panose="020B0604020202020204" pitchFamily="34" charset="0"/>
                  <a:buChar char="•"/>
                  <a:defRPr sz="2400">
                    <a:solidFill>
                      <a:schemeClr val="accent1"/>
                    </a:solidFill>
                    <a:latin typeface="Tw Cen MT"/>
                  </a:defRPr>
                </a:lvl3pPr>
                <a:lvl4pPr marL="1600200" indent="-228600">
                  <a:spcBef>
                    <a:spcPct val="20000"/>
                  </a:spcBef>
                  <a:buFont typeface="Arial" panose="020B0604020202020204" pitchFamily="34" charset="0"/>
                  <a:buChar char="–"/>
                  <a:defRPr sz="2000">
                    <a:solidFill>
                      <a:schemeClr val="accent1"/>
                    </a:solidFill>
                    <a:latin typeface="Tw Cen MT"/>
                  </a:defRPr>
                </a:lvl4pPr>
                <a:lvl5pPr marL="2057400" indent="-228600">
                  <a:spcBef>
                    <a:spcPct val="20000"/>
                  </a:spcBef>
                  <a:buFont typeface="Arial" panose="020B0604020202020204" pitchFamily="34" charset="0"/>
                  <a:buChar char="»"/>
                  <a:defRPr sz="2000">
                    <a:solidFill>
                      <a:schemeClr val="accent1"/>
                    </a:solidFill>
                    <a:latin typeface="Tw Cen MT"/>
                  </a:defRPr>
                </a:lvl5pPr>
                <a:lvl6pPr marL="2514600" indent="-228600" fontAlgn="base">
                  <a:spcBef>
                    <a:spcPct val="20000"/>
                  </a:spcBef>
                  <a:spcAft>
                    <a:spcPct val="0"/>
                  </a:spcAft>
                  <a:buFont typeface="Arial" panose="020B0604020202020204" pitchFamily="34" charset="0"/>
                  <a:buChar char="»"/>
                  <a:defRPr sz="2000">
                    <a:solidFill>
                      <a:schemeClr val="accent1"/>
                    </a:solidFill>
                    <a:latin typeface="Tw Cen MT"/>
                  </a:defRPr>
                </a:lvl6pPr>
                <a:lvl7pPr marL="2971800" indent="-228600" fontAlgn="base">
                  <a:spcBef>
                    <a:spcPct val="20000"/>
                  </a:spcBef>
                  <a:spcAft>
                    <a:spcPct val="0"/>
                  </a:spcAft>
                  <a:buFont typeface="Arial" panose="020B0604020202020204" pitchFamily="34" charset="0"/>
                  <a:buChar char="»"/>
                  <a:defRPr sz="2000">
                    <a:solidFill>
                      <a:schemeClr val="accent1"/>
                    </a:solidFill>
                    <a:latin typeface="Tw Cen MT"/>
                  </a:defRPr>
                </a:lvl7pPr>
                <a:lvl8pPr marL="3429000" indent="-228600" fontAlgn="base">
                  <a:spcBef>
                    <a:spcPct val="20000"/>
                  </a:spcBef>
                  <a:spcAft>
                    <a:spcPct val="0"/>
                  </a:spcAft>
                  <a:buFont typeface="Arial" panose="020B0604020202020204" pitchFamily="34" charset="0"/>
                  <a:buChar char="»"/>
                  <a:defRPr sz="2000">
                    <a:solidFill>
                      <a:schemeClr val="accent1"/>
                    </a:solidFill>
                    <a:latin typeface="Tw Cen MT"/>
                  </a:defRPr>
                </a:lvl8pPr>
                <a:lvl9pPr marL="3886200" indent="-228600" fontAlgn="base">
                  <a:spcBef>
                    <a:spcPct val="20000"/>
                  </a:spcBef>
                  <a:spcAft>
                    <a:spcPct val="0"/>
                  </a:spcAft>
                  <a:buFont typeface="Arial" panose="020B0604020202020204" pitchFamily="34" charset="0"/>
                  <a:buChar char="»"/>
                  <a:defRPr sz="2000">
                    <a:solidFill>
                      <a:schemeClr val="accent1"/>
                    </a:solidFill>
                    <a:latin typeface="Tw Cen MT"/>
                  </a:defRPr>
                </a:lvl9pPr>
              </a:lstStyle>
              <a:p>
                <a:pPr eaLnBrk="1" hangingPunct="1">
                  <a:spcBef>
                    <a:spcPct val="0"/>
                  </a:spcBef>
                  <a:buFontTx/>
                  <a:buNone/>
                </a:pPr>
                <a:endParaRPr lang="pt-BR" altLang="pt-BR" sz="1800">
                  <a:solidFill>
                    <a:schemeClr val="tx1"/>
                  </a:solidFill>
                  <a:latin typeface="Times New Roman" panose="02020603050405020304" pitchFamily="18" charset="0"/>
                </a:endParaRPr>
              </a:p>
            </p:txBody>
          </p:sp>
          <p:sp>
            <p:nvSpPr>
              <p:cNvPr id="7" name="AutoShape 6"/>
              <p:cNvSpPr>
                <a:spLocks/>
              </p:cNvSpPr>
              <p:nvPr/>
            </p:nvSpPr>
            <p:spPr bwMode="auto">
              <a:xfrm rot="16200000">
                <a:off x="6120060" y="3968948"/>
                <a:ext cx="72232" cy="864096"/>
              </a:xfrm>
              <a:prstGeom prst="leftBrace">
                <a:avLst>
                  <a:gd name="adj1" fmla="val 128847"/>
                  <a:gd name="adj2" fmla="val 5090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accent1"/>
                    </a:solidFill>
                    <a:latin typeface="Tw Cen MT"/>
                  </a:defRPr>
                </a:lvl1pPr>
                <a:lvl2pPr marL="742950" indent="-285750">
                  <a:spcBef>
                    <a:spcPct val="20000"/>
                  </a:spcBef>
                  <a:buFont typeface="Arial" panose="020B0604020202020204" pitchFamily="34" charset="0"/>
                  <a:buChar char="–"/>
                  <a:defRPr sz="2800">
                    <a:solidFill>
                      <a:schemeClr val="accent1"/>
                    </a:solidFill>
                    <a:latin typeface="Tw Cen MT"/>
                  </a:defRPr>
                </a:lvl2pPr>
                <a:lvl3pPr marL="1143000" indent="-228600">
                  <a:spcBef>
                    <a:spcPct val="20000"/>
                  </a:spcBef>
                  <a:buFont typeface="Arial" panose="020B0604020202020204" pitchFamily="34" charset="0"/>
                  <a:buChar char="•"/>
                  <a:defRPr sz="2400">
                    <a:solidFill>
                      <a:schemeClr val="accent1"/>
                    </a:solidFill>
                    <a:latin typeface="Tw Cen MT"/>
                  </a:defRPr>
                </a:lvl3pPr>
                <a:lvl4pPr marL="1600200" indent="-228600">
                  <a:spcBef>
                    <a:spcPct val="20000"/>
                  </a:spcBef>
                  <a:buFont typeface="Arial" panose="020B0604020202020204" pitchFamily="34" charset="0"/>
                  <a:buChar char="–"/>
                  <a:defRPr sz="2000">
                    <a:solidFill>
                      <a:schemeClr val="accent1"/>
                    </a:solidFill>
                    <a:latin typeface="Tw Cen MT"/>
                  </a:defRPr>
                </a:lvl4pPr>
                <a:lvl5pPr marL="2057400" indent="-228600">
                  <a:spcBef>
                    <a:spcPct val="20000"/>
                  </a:spcBef>
                  <a:buFont typeface="Arial" panose="020B0604020202020204" pitchFamily="34" charset="0"/>
                  <a:buChar char="»"/>
                  <a:defRPr sz="2000">
                    <a:solidFill>
                      <a:schemeClr val="accent1"/>
                    </a:solidFill>
                    <a:latin typeface="Tw Cen MT"/>
                  </a:defRPr>
                </a:lvl5pPr>
                <a:lvl6pPr marL="2514600" indent="-228600" fontAlgn="base">
                  <a:spcBef>
                    <a:spcPct val="20000"/>
                  </a:spcBef>
                  <a:spcAft>
                    <a:spcPct val="0"/>
                  </a:spcAft>
                  <a:buFont typeface="Arial" panose="020B0604020202020204" pitchFamily="34" charset="0"/>
                  <a:buChar char="»"/>
                  <a:defRPr sz="2000">
                    <a:solidFill>
                      <a:schemeClr val="accent1"/>
                    </a:solidFill>
                    <a:latin typeface="Tw Cen MT"/>
                  </a:defRPr>
                </a:lvl6pPr>
                <a:lvl7pPr marL="2971800" indent="-228600" fontAlgn="base">
                  <a:spcBef>
                    <a:spcPct val="20000"/>
                  </a:spcBef>
                  <a:spcAft>
                    <a:spcPct val="0"/>
                  </a:spcAft>
                  <a:buFont typeface="Arial" panose="020B0604020202020204" pitchFamily="34" charset="0"/>
                  <a:buChar char="»"/>
                  <a:defRPr sz="2000">
                    <a:solidFill>
                      <a:schemeClr val="accent1"/>
                    </a:solidFill>
                    <a:latin typeface="Tw Cen MT"/>
                  </a:defRPr>
                </a:lvl7pPr>
                <a:lvl8pPr marL="3429000" indent="-228600" fontAlgn="base">
                  <a:spcBef>
                    <a:spcPct val="20000"/>
                  </a:spcBef>
                  <a:spcAft>
                    <a:spcPct val="0"/>
                  </a:spcAft>
                  <a:buFont typeface="Arial" panose="020B0604020202020204" pitchFamily="34" charset="0"/>
                  <a:buChar char="»"/>
                  <a:defRPr sz="2000">
                    <a:solidFill>
                      <a:schemeClr val="accent1"/>
                    </a:solidFill>
                    <a:latin typeface="Tw Cen MT"/>
                  </a:defRPr>
                </a:lvl8pPr>
                <a:lvl9pPr marL="3886200" indent="-228600" fontAlgn="base">
                  <a:spcBef>
                    <a:spcPct val="20000"/>
                  </a:spcBef>
                  <a:spcAft>
                    <a:spcPct val="0"/>
                  </a:spcAft>
                  <a:buFont typeface="Arial" panose="020B0604020202020204" pitchFamily="34" charset="0"/>
                  <a:buChar char="»"/>
                  <a:defRPr sz="2000">
                    <a:solidFill>
                      <a:schemeClr val="accent1"/>
                    </a:solidFill>
                    <a:latin typeface="Tw Cen MT"/>
                  </a:defRPr>
                </a:lvl9pPr>
              </a:lstStyle>
              <a:p>
                <a:pPr eaLnBrk="1" hangingPunct="1">
                  <a:spcBef>
                    <a:spcPct val="0"/>
                  </a:spcBef>
                  <a:buFontTx/>
                  <a:buNone/>
                </a:pPr>
                <a:endParaRPr lang="pt-BR" altLang="pt-BR" sz="1800">
                  <a:solidFill>
                    <a:schemeClr val="tx1"/>
                  </a:solidFill>
                  <a:latin typeface="Times New Roman" panose="02020603050405020304" pitchFamily="18" charset="0"/>
                </a:endParaRPr>
              </a:p>
            </p:txBody>
          </p:sp>
          <p:sp>
            <p:nvSpPr>
              <p:cNvPr id="2" name="CaixaDeTexto 1"/>
              <p:cNvSpPr txBox="1"/>
              <p:nvPr/>
            </p:nvSpPr>
            <p:spPr>
              <a:xfrm>
                <a:off x="472452" y="4499828"/>
                <a:ext cx="566245" cy="369332"/>
              </a:xfrm>
              <a:prstGeom prst="rect">
                <a:avLst/>
              </a:prstGeom>
              <a:noFill/>
            </p:spPr>
            <p:txBody>
              <a:bodyPr wrap="none" rtlCol="0">
                <a:spAutoFit/>
              </a:bodyPr>
              <a:lstStyle/>
              <a:p>
                <a:r>
                  <a:rPr lang="pt-BR" dirty="0" smtClean="0"/>
                  <a:t>∆</a:t>
                </a:r>
                <a:r>
                  <a:rPr lang="pt-BR" dirty="0" err="1" smtClean="0"/>
                  <a:t>Y</a:t>
                </a:r>
                <a:r>
                  <a:rPr lang="pt-BR" baseline="-25000" dirty="0" err="1" smtClean="0"/>
                  <a:t>it</a:t>
                </a:r>
                <a:endParaRPr lang="pt-BR" dirty="0"/>
              </a:p>
            </p:txBody>
          </p:sp>
          <p:sp>
            <p:nvSpPr>
              <p:cNvPr id="9" name="CaixaDeTexto 8"/>
              <p:cNvSpPr txBox="1"/>
              <p:nvPr/>
            </p:nvSpPr>
            <p:spPr>
              <a:xfrm>
                <a:off x="2355177" y="4427820"/>
                <a:ext cx="545214" cy="369332"/>
              </a:xfrm>
              <a:prstGeom prst="rect">
                <a:avLst/>
              </a:prstGeom>
              <a:noFill/>
            </p:spPr>
            <p:txBody>
              <a:bodyPr wrap="none" rtlCol="0">
                <a:spAutoFit/>
              </a:bodyPr>
              <a:lstStyle/>
              <a:p>
                <a:r>
                  <a:rPr lang="pt-BR" dirty="0" smtClean="0"/>
                  <a:t>∆</a:t>
                </a:r>
                <a:r>
                  <a:rPr lang="pt-BR" dirty="0" err="1"/>
                  <a:t>T</a:t>
                </a:r>
                <a:r>
                  <a:rPr lang="pt-BR" baseline="-25000" dirty="0" err="1" smtClean="0"/>
                  <a:t>it</a:t>
                </a:r>
                <a:endParaRPr lang="pt-BR" dirty="0"/>
              </a:p>
            </p:txBody>
          </p:sp>
          <p:sp>
            <p:nvSpPr>
              <p:cNvPr id="10" name="CaixaDeTexto 9"/>
              <p:cNvSpPr txBox="1"/>
              <p:nvPr/>
            </p:nvSpPr>
            <p:spPr>
              <a:xfrm>
                <a:off x="4282497" y="4427820"/>
                <a:ext cx="579005" cy="369332"/>
              </a:xfrm>
              <a:prstGeom prst="rect">
                <a:avLst/>
              </a:prstGeom>
              <a:noFill/>
            </p:spPr>
            <p:txBody>
              <a:bodyPr wrap="none" rtlCol="0">
                <a:spAutoFit/>
              </a:bodyPr>
              <a:lstStyle/>
              <a:p>
                <a:r>
                  <a:rPr lang="pt-BR" dirty="0" smtClean="0"/>
                  <a:t>∆</a:t>
                </a:r>
                <a:r>
                  <a:rPr lang="pt-BR" dirty="0" err="1" smtClean="0"/>
                  <a:t>X</a:t>
                </a:r>
                <a:r>
                  <a:rPr lang="pt-BR" baseline="-25000" dirty="0" err="1" smtClean="0"/>
                  <a:t>it</a:t>
                </a:r>
                <a:endParaRPr lang="pt-BR" dirty="0"/>
              </a:p>
            </p:txBody>
          </p:sp>
          <p:sp>
            <p:nvSpPr>
              <p:cNvPr id="11" name="CaixaDeTexto 10"/>
              <p:cNvSpPr txBox="1"/>
              <p:nvPr/>
            </p:nvSpPr>
            <p:spPr>
              <a:xfrm>
                <a:off x="5898739" y="4355812"/>
                <a:ext cx="617477" cy="369332"/>
              </a:xfrm>
              <a:prstGeom prst="rect">
                <a:avLst/>
              </a:prstGeom>
              <a:noFill/>
            </p:spPr>
            <p:txBody>
              <a:bodyPr wrap="none" rtlCol="0">
                <a:spAutoFit/>
              </a:bodyPr>
              <a:lstStyle/>
              <a:p>
                <a:r>
                  <a:rPr lang="pt-BR" dirty="0" smtClean="0"/>
                  <a:t>∆</a:t>
                </a:r>
                <a:r>
                  <a:rPr lang="el-GR" dirty="0">
                    <a:latin typeface="Cambria Math" panose="02040503050406030204" pitchFamily="18" charset="0"/>
                    <a:ea typeface="Cambria Math" panose="02040503050406030204" pitchFamily="18" charset="0"/>
                  </a:rPr>
                  <a:t> ε </a:t>
                </a:r>
                <a:r>
                  <a:rPr lang="pt-BR" baseline="-25000" dirty="0" smtClean="0"/>
                  <a:t>it</a:t>
                </a:r>
                <a:endParaRPr lang="pt-BR" dirty="0"/>
              </a:p>
            </p:txBody>
          </p:sp>
        </p:grpSp>
      </p:grpSp>
    </p:spTree>
    <p:extLst>
      <p:ext uri="{BB962C8B-B14F-4D97-AF65-F5344CB8AC3E}">
        <p14:creationId xmlns:p14="http://schemas.microsoft.com/office/powerpoint/2010/main" val="3980577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 y="1452053"/>
            <a:ext cx="9033731" cy="3417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797152"/>
            <a:ext cx="9086100"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1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Diferenças triplas - exemplo</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O método de Diferenças em Diferenças pressupõe que a nota média das escolas estaduais paulistas tenha a mesma trajetória (Hipótese de tendência comum) da nota do grupo de controle. Todavia, ainda pode haver fatores (não relacionados ao programa de bonificação) que afetem as notas dos grupos de forma desigual. Para eliminar essas possíveis diferenças, podemos combinar mais de um grupo de controle por meio das diferenças triplas (DDD):</a:t>
            </a:r>
          </a:p>
        </p:txBody>
      </p:sp>
    </p:spTree>
    <p:extLst>
      <p:ext uri="{BB962C8B-B14F-4D97-AF65-F5344CB8AC3E}">
        <p14:creationId xmlns:p14="http://schemas.microsoft.com/office/powerpoint/2010/main" val="1822222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29685" t="12109" r="29465" b="45899"/>
          <a:stretch/>
        </p:blipFill>
        <p:spPr>
          <a:xfrm>
            <a:off x="35495" y="871940"/>
            <a:ext cx="9034157" cy="5221356"/>
          </a:xfrm>
          <a:prstGeom prst="rect">
            <a:avLst/>
          </a:prstGeom>
        </p:spPr>
      </p:pic>
    </p:spTree>
    <p:extLst>
      <p:ext uri="{BB962C8B-B14F-4D97-AF65-F5344CB8AC3E}">
        <p14:creationId xmlns:p14="http://schemas.microsoft.com/office/powerpoint/2010/main" val="3806582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60648"/>
            <a:ext cx="8229600" cy="846138"/>
          </a:xfrm>
        </p:spPr>
        <p:txBody>
          <a:bodyPr>
            <a:normAutofit/>
          </a:bodyPr>
          <a:lstStyle/>
          <a:p>
            <a:pPr>
              <a:defRPr/>
            </a:pPr>
            <a:r>
              <a:rPr lang="pt-BR" altLang="pt-BR" dirty="0" smtClean="0">
                <a:latin typeface="Tw Cen MT"/>
              </a:rPr>
              <a:t>Controle sintético</a:t>
            </a:r>
            <a:endParaRPr lang="en-US" altLang="pt-BR" dirty="0" smtClean="0"/>
          </a:p>
        </p:txBody>
      </p:sp>
      <p:sp>
        <p:nvSpPr>
          <p:cNvPr id="12291" name="Rectangle 3"/>
          <p:cNvSpPr>
            <a:spLocks noGrp="1" noChangeArrowheads="1"/>
          </p:cNvSpPr>
          <p:nvPr>
            <p:ph idx="1"/>
          </p:nvPr>
        </p:nvSpPr>
        <p:spPr>
          <a:xfrm>
            <a:off x="107504" y="1484784"/>
            <a:ext cx="8964612" cy="5184576"/>
          </a:xfrm>
        </p:spPr>
        <p:txBody>
          <a:bodyPr>
            <a:normAutofit/>
          </a:bodyPr>
          <a:lstStyle/>
          <a:p>
            <a:pPr marL="0" indent="0">
              <a:lnSpc>
                <a:spcPct val="90000"/>
              </a:lnSpc>
              <a:buNone/>
            </a:pPr>
            <a:r>
              <a:rPr lang="pt-BR" altLang="pt-BR" sz="2300" dirty="0" smtClean="0">
                <a:ea typeface="Cambria Math" panose="02040503050406030204" pitchFamily="18" charset="0"/>
              </a:rPr>
              <a:t>Abadie, Diamond e </a:t>
            </a:r>
            <a:r>
              <a:rPr lang="pt-BR" altLang="pt-BR" sz="2300" dirty="0" err="1" smtClean="0">
                <a:ea typeface="Cambria Math" panose="02040503050406030204" pitchFamily="18" charset="0"/>
              </a:rPr>
              <a:t>Hainmueller</a:t>
            </a:r>
            <a:r>
              <a:rPr lang="pt-BR" altLang="pt-BR" sz="2300" dirty="0" smtClean="0">
                <a:ea typeface="Cambria Math" panose="02040503050406030204" pitchFamily="18" charset="0"/>
              </a:rPr>
              <a:t> (2010), </a:t>
            </a:r>
            <a:r>
              <a:rPr lang="pt-BR" altLang="pt-BR" sz="2300" dirty="0" err="1" smtClean="0">
                <a:ea typeface="Cambria Math" panose="02040503050406030204" pitchFamily="18" charset="0"/>
              </a:rPr>
              <a:t>Journal</a:t>
            </a:r>
            <a:r>
              <a:rPr lang="pt-BR" altLang="pt-BR" sz="2300" dirty="0" smtClean="0">
                <a:ea typeface="Cambria Math" panose="02040503050406030204" pitchFamily="18" charset="0"/>
              </a:rPr>
              <a:t> </a:t>
            </a:r>
            <a:r>
              <a:rPr lang="pt-BR" altLang="pt-BR" sz="2300" dirty="0" err="1" smtClean="0">
                <a:ea typeface="Cambria Math" panose="02040503050406030204" pitchFamily="18" charset="0"/>
              </a:rPr>
              <a:t>of</a:t>
            </a:r>
            <a:r>
              <a:rPr lang="pt-BR" altLang="pt-BR" sz="2300" dirty="0" smtClean="0">
                <a:ea typeface="Cambria Math" panose="02040503050406030204" pitchFamily="18" charset="0"/>
              </a:rPr>
              <a:t> </a:t>
            </a:r>
            <a:r>
              <a:rPr lang="pt-BR" altLang="pt-BR" sz="2300" dirty="0" err="1" smtClean="0">
                <a:ea typeface="Cambria Math" panose="02040503050406030204" pitchFamily="18" charset="0"/>
              </a:rPr>
              <a:t>the</a:t>
            </a:r>
            <a:r>
              <a:rPr lang="pt-BR" altLang="pt-BR" sz="2300" dirty="0" smtClean="0">
                <a:ea typeface="Cambria Math" panose="02040503050406030204" pitchFamily="18" charset="0"/>
              </a:rPr>
              <a:t> American </a:t>
            </a:r>
            <a:r>
              <a:rPr lang="pt-BR" altLang="pt-BR" sz="2300" dirty="0" err="1" smtClean="0">
                <a:ea typeface="Cambria Math" panose="02040503050406030204" pitchFamily="18" charset="0"/>
              </a:rPr>
              <a:t>Statistical</a:t>
            </a:r>
            <a:r>
              <a:rPr lang="pt-BR" altLang="pt-BR" sz="2300" dirty="0" smtClean="0">
                <a:ea typeface="Cambria Math" panose="02040503050406030204" pitchFamily="18" charset="0"/>
              </a:rPr>
              <a:t> </a:t>
            </a:r>
            <a:r>
              <a:rPr lang="pt-BR" altLang="pt-BR" sz="2300" dirty="0" err="1" smtClean="0">
                <a:ea typeface="Cambria Math" panose="02040503050406030204" pitchFamily="18" charset="0"/>
              </a:rPr>
              <a:t>Association</a:t>
            </a:r>
            <a:r>
              <a:rPr lang="pt-BR" altLang="pt-BR" sz="2300" dirty="0" smtClean="0">
                <a:ea typeface="Cambria Math" panose="02040503050406030204" pitchFamily="18" charset="0"/>
              </a:rPr>
              <a:t>.</a:t>
            </a:r>
          </a:p>
          <a:p>
            <a:pPr marL="0" indent="0">
              <a:lnSpc>
                <a:spcPct val="90000"/>
              </a:lnSpc>
              <a:buNone/>
            </a:pPr>
            <a:endParaRPr lang="pt-BR" altLang="pt-BR" sz="2300" dirty="0" smtClean="0">
              <a:ea typeface="Cambria Math" panose="02040503050406030204" pitchFamily="18" charset="0"/>
            </a:endParaRPr>
          </a:p>
          <a:p>
            <a:pPr>
              <a:lnSpc>
                <a:spcPct val="90000"/>
              </a:lnSpc>
            </a:pPr>
            <a:r>
              <a:rPr lang="pt-BR" altLang="pt-BR" sz="2500" dirty="0" smtClean="0">
                <a:ea typeface="Cambria Math" panose="02040503050406030204" pitchFamily="18" charset="0"/>
              </a:rPr>
              <a:t>Efeito de intervenções em nível mais agregado</a:t>
            </a:r>
          </a:p>
          <a:p>
            <a:pPr marL="0" indent="0">
              <a:lnSpc>
                <a:spcPct val="90000"/>
              </a:lnSpc>
              <a:buNone/>
            </a:pPr>
            <a:r>
              <a:rPr lang="pt-BR" altLang="pt-BR" sz="2500" dirty="0" err="1" smtClean="0">
                <a:ea typeface="Cambria Math" panose="02040503050406030204" pitchFamily="18" charset="0"/>
              </a:rPr>
              <a:t>Ex</a:t>
            </a:r>
            <a:r>
              <a:rPr lang="pt-BR" altLang="pt-BR" sz="2500" dirty="0" smtClean="0">
                <a:ea typeface="Cambria Math" panose="02040503050406030204" pitchFamily="18" charset="0"/>
              </a:rPr>
              <a:t>: Efeito de lei estadual, política estadual específica.</a:t>
            </a:r>
          </a:p>
          <a:p>
            <a:pPr marL="0" indent="0">
              <a:lnSpc>
                <a:spcPct val="90000"/>
              </a:lnSpc>
              <a:buNone/>
            </a:pPr>
            <a:r>
              <a:rPr lang="pt-BR" altLang="pt-BR" sz="2500" dirty="0" smtClean="0">
                <a:ea typeface="Cambria Math" panose="02040503050406030204" pitchFamily="18" charset="0"/>
              </a:rPr>
              <a:t>Ao invés de escolher 1 UF como controle, ou estados fronteiriços, que poderia ser “contaminado” pela política, construo média ponderada dos estados no período anterior ao tratamento que melhor represente o comportamento passado do estado tratado.</a:t>
            </a:r>
          </a:p>
          <a:p>
            <a:pPr>
              <a:lnSpc>
                <a:spcPct val="90000"/>
              </a:lnSpc>
            </a:pPr>
            <a:r>
              <a:rPr lang="pt-BR" altLang="pt-BR" sz="2500" dirty="0" smtClean="0">
                <a:ea typeface="Cambria Math" panose="02040503050406030204" pitchFamily="18" charset="0"/>
              </a:rPr>
              <a:t>Suponha T períodos; T</a:t>
            </a:r>
            <a:r>
              <a:rPr lang="pt-BR" altLang="pt-BR" sz="2500" baseline="-25000" dirty="0" smtClean="0">
                <a:ea typeface="Cambria Math" panose="02040503050406030204" pitchFamily="18" charset="0"/>
              </a:rPr>
              <a:t>0</a:t>
            </a:r>
            <a:r>
              <a:rPr lang="pt-BR" altLang="pt-BR" sz="2500" dirty="0" smtClean="0">
                <a:ea typeface="Cambria Math" panose="02040503050406030204" pitchFamily="18" charset="0"/>
              </a:rPr>
              <a:t> é o número de períodos </a:t>
            </a:r>
            <a:r>
              <a:rPr lang="pt-BR" altLang="pt-BR" sz="2500" dirty="0" err="1" smtClean="0">
                <a:ea typeface="Cambria Math" panose="02040503050406030204" pitchFamily="18" charset="0"/>
              </a:rPr>
              <a:t>pré</a:t>
            </a:r>
            <a:r>
              <a:rPr lang="pt-BR" altLang="pt-BR" sz="2500" dirty="0" smtClean="0">
                <a:ea typeface="Cambria Math" panose="02040503050406030204" pitchFamily="18" charset="0"/>
              </a:rPr>
              <a:t>-intervenção [1&lt;= T</a:t>
            </a:r>
            <a:r>
              <a:rPr lang="pt-BR" altLang="pt-BR" sz="2500" baseline="-25000" dirty="0" smtClean="0">
                <a:ea typeface="Cambria Math" panose="02040503050406030204" pitchFamily="18" charset="0"/>
              </a:rPr>
              <a:t>0</a:t>
            </a:r>
            <a:r>
              <a:rPr lang="pt-BR" altLang="pt-BR" sz="2500" dirty="0" smtClean="0">
                <a:ea typeface="Cambria Math" panose="02040503050406030204" pitchFamily="18" charset="0"/>
              </a:rPr>
              <a:t> &lt; T</a:t>
            </a:r>
            <a:r>
              <a:rPr lang="pt-BR" altLang="pt-BR" sz="2500" dirty="0">
                <a:ea typeface="Cambria Math" panose="02040503050406030204" pitchFamily="18" charset="0"/>
              </a:rPr>
              <a:t>]; </a:t>
            </a:r>
            <a:r>
              <a:rPr lang="pt-BR" altLang="pt-BR" sz="2500" dirty="0" smtClean="0">
                <a:ea typeface="Cambria Math" panose="02040503050406030204" pitchFamily="18" charset="0"/>
              </a:rPr>
              <a:t>T</a:t>
            </a:r>
            <a:r>
              <a:rPr lang="pt-BR" altLang="pt-BR" sz="2500" baseline="-25000" dirty="0" smtClean="0">
                <a:ea typeface="Cambria Math" panose="02040503050406030204" pitchFamily="18" charset="0"/>
              </a:rPr>
              <a:t>0</a:t>
            </a:r>
            <a:r>
              <a:rPr lang="pt-BR" altLang="pt-BR" sz="2500" dirty="0" smtClean="0">
                <a:ea typeface="Cambria Math" panose="02040503050406030204" pitchFamily="18" charset="0"/>
              </a:rPr>
              <a:t>+1 até T é o período pós-intervenção.</a:t>
            </a:r>
          </a:p>
          <a:p>
            <a:pPr>
              <a:lnSpc>
                <a:spcPct val="90000"/>
              </a:lnSpc>
            </a:pPr>
            <a:r>
              <a:rPr lang="pt-BR" altLang="pt-BR" sz="2500" dirty="0" smtClean="0">
                <a:ea typeface="Cambria Math" panose="02040503050406030204" pitchFamily="18" charset="0"/>
              </a:rPr>
              <a:t>Suponha J+1 regiões, J=1 é a região exposta e as demais são não tratadas. </a:t>
            </a:r>
          </a:p>
        </p:txBody>
      </p:sp>
    </p:spTree>
    <p:extLst>
      <p:ext uri="{BB962C8B-B14F-4D97-AF65-F5344CB8AC3E}">
        <p14:creationId xmlns:p14="http://schemas.microsoft.com/office/powerpoint/2010/main" val="1260432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260389"/>
            <a:ext cx="7776863" cy="633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550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3456384" cy="142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467544" y="530677"/>
            <a:ext cx="8136904" cy="954107"/>
          </a:xfrm>
          <a:prstGeom prst="rect">
            <a:avLst/>
          </a:prstGeom>
          <a:noFill/>
        </p:spPr>
        <p:txBody>
          <a:bodyPr wrap="square" rtlCol="0">
            <a:spAutoFit/>
          </a:bodyPr>
          <a:lstStyle/>
          <a:p>
            <a:r>
              <a:rPr lang="pt-BR" sz="2800" dirty="0" smtClean="0"/>
              <a:t>Ideia é usar como </a:t>
            </a:r>
            <a:r>
              <a:rPr lang="pt-BR" sz="2800" dirty="0" err="1" smtClean="0"/>
              <a:t>contrafactual</a:t>
            </a:r>
            <a:r>
              <a:rPr lang="pt-BR" sz="2800" dirty="0" smtClean="0"/>
              <a:t> a media de resultados dos controles ponderados por </a:t>
            </a:r>
            <a:r>
              <a:rPr lang="pt-BR" sz="2800" dirty="0" err="1" smtClean="0"/>
              <a:t>wj</a:t>
            </a:r>
            <a:endParaRPr lang="pt-BR" sz="2800" dirty="0"/>
          </a:p>
        </p:txBody>
      </p:sp>
      <p:sp>
        <p:nvSpPr>
          <p:cNvPr id="5" name="CaixaDeTexto 4"/>
          <p:cNvSpPr txBox="1"/>
          <p:nvPr/>
        </p:nvSpPr>
        <p:spPr>
          <a:xfrm>
            <a:off x="251520" y="2852936"/>
            <a:ext cx="8712968" cy="3539430"/>
          </a:xfrm>
          <a:prstGeom prst="rect">
            <a:avLst/>
          </a:prstGeom>
          <a:noFill/>
        </p:spPr>
        <p:txBody>
          <a:bodyPr wrap="square" rtlCol="0">
            <a:spAutoFit/>
          </a:bodyPr>
          <a:lstStyle/>
          <a:p>
            <a:r>
              <a:rPr lang="pt-BR" sz="2800" dirty="0" smtClean="0"/>
              <a:t>Vetor de pesos </a:t>
            </a:r>
            <a:r>
              <a:rPr lang="pt-BR" sz="2800" dirty="0" err="1" smtClean="0"/>
              <a:t>wj</a:t>
            </a:r>
            <a:r>
              <a:rPr lang="pt-BR" sz="2800" dirty="0" smtClean="0"/>
              <a:t> tem que ser &gt;=0 para j&gt;=2 e somatório dos pesos deve ser igual a 1.</a:t>
            </a:r>
          </a:p>
          <a:p>
            <a:r>
              <a:rPr lang="pt-BR" altLang="pt-BR" sz="2800" dirty="0">
                <a:ea typeface="Cambria Math" panose="02040503050406030204" pitchFamily="18" charset="0"/>
              </a:rPr>
              <a:t>Os pesos são escolhidos </a:t>
            </a:r>
            <a:r>
              <a:rPr lang="pt-BR" altLang="pt-BR" sz="2800" dirty="0" smtClean="0">
                <a:ea typeface="Cambria Math" panose="02040503050406030204" pitchFamily="18" charset="0"/>
              </a:rPr>
              <a:t>tal que </a:t>
            </a:r>
            <a:r>
              <a:rPr lang="pt-BR" altLang="pt-BR" sz="2800" dirty="0">
                <a:ea typeface="Cambria Math" panose="02040503050406030204" pitchFamily="18" charset="0"/>
              </a:rPr>
              <a:t>minimizem a distância entre o grupo de tratamento e o grupo de controle sintético antes do tratamento</a:t>
            </a:r>
            <a:r>
              <a:rPr lang="pt-BR" altLang="pt-BR" sz="2800" dirty="0" smtClean="0">
                <a:ea typeface="Cambria Math" panose="02040503050406030204" pitchFamily="18" charset="0"/>
              </a:rPr>
              <a:t>.</a:t>
            </a:r>
          </a:p>
          <a:p>
            <a:r>
              <a:rPr lang="pt-BR" altLang="pt-BR" sz="2800" dirty="0">
                <a:ea typeface="Cambria Math" panose="02040503050406030204" pitchFamily="18" charset="0"/>
              </a:rPr>
              <a:t>Para inferência, os autores propõe teste de permutação de Fisher, que requer estimar um efeito tratamento placebo para cada UF com o mesmo método usado inicialmente</a:t>
            </a:r>
            <a:r>
              <a:rPr lang="pt-BR" altLang="pt-BR" sz="2800" dirty="0" smtClean="0">
                <a:ea typeface="Cambria Math" panose="02040503050406030204" pitchFamily="18" charset="0"/>
              </a:rPr>
              <a:t>.</a:t>
            </a:r>
            <a:endParaRPr lang="pt-BR" sz="2800" dirty="0"/>
          </a:p>
        </p:txBody>
      </p:sp>
    </p:spTree>
    <p:extLst>
      <p:ext uri="{BB962C8B-B14F-4D97-AF65-F5344CB8AC3E}">
        <p14:creationId xmlns:p14="http://schemas.microsoft.com/office/powerpoint/2010/main" val="716297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4664"/>
            <a:ext cx="5956727" cy="303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241" y="3501008"/>
            <a:ext cx="584506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247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04664"/>
            <a:ext cx="8229600" cy="846138"/>
          </a:xfrm>
        </p:spPr>
        <p:txBody>
          <a:bodyPr>
            <a:normAutofit/>
          </a:bodyPr>
          <a:lstStyle/>
          <a:p>
            <a:pPr>
              <a:defRPr/>
            </a:pPr>
            <a:r>
              <a:rPr lang="pt-BR" altLang="pt-BR" dirty="0" smtClean="0">
                <a:latin typeface="Tw Cen MT"/>
              </a:rPr>
              <a:t>Controle sintético</a:t>
            </a:r>
            <a:endParaRPr lang="en-US" altLang="pt-BR" dirty="0" smtClean="0"/>
          </a:p>
        </p:txBody>
      </p:sp>
      <p:pic>
        <p:nvPicPr>
          <p:cNvPr id="3" name="Imagem 2"/>
          <p:cNvPicPr>
            <a:picLocks noChangeAspect="1"/>
          </p:cNvPicPr>
          <p:nvPr/>
        </p:nvPicPr>
        <p:blipFill rotWithShape="1">
          <a:blip r:embed="rId2"/>
          <a:srcRect l="58391" t="22528" r="6995" b="17957"/>
          <a:stretch/>
        </p:blipFill>
        <p:spPr>
          <a:xfrm>
            <a:off x="2123728" y="1196752"/>
            <a:ext cx="4680520" cy="4524504"/>
          </a:xfrm>
          <a:prstGeom prst="rect">
            <a:avLst/>
          </a:prstGeom>
        </p:spPr>
      </p:pic>
      <p:sp>
        <p:nvSpPr>
          <p:cNvPr id="2" name="CaixaDeTexto 1"/>
          <p:cNvSpPr txBox="1"/>
          <p:nvPr/>
        </p:nvSpPr>
        <p:spPr>
          <a:xfrm>
            <a:off x="467544" y="5949280"/>
            <a:ext cx="8496944" cy="769441"/>
          </a:xfrm>
          <a:prstGeom prst="rect">
            <a:avLst/>
          </a:prstGeom>
          <a:noFill/>
        </p:spPr>
        <p:txBody>
          <a:bodyPr wrap="square" rtlCol="0">
            <a:spAutoFit/>
          </a:bodyPr>
          <a:lstStyle/>
          <a:p>
            <a:r>
              <a:rPr lang="pt-BR" sz="2200" dirty="0" smtClean="0"/>
              <a:t>Variável de interesse (Y): venda per capita anual de maços/pacotes de cigarro por estado</a:t>
            </a:r>
            <a:endParaRPr lang="pt-BR" sz="2200" dirty="0"/>
          </a:p>
        </p:txBody>
      </p:sp>
    </p:spTree>
    <p:extLst>
      <p:ext uri="{BB962C8B-B14F-4D97-AF65-F5344CB8AC3E}">
        <p14:creationId xmlns:p14="http://schemas.microsoft.com/office/powerpoint/2010/main" val="1359895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988840"/>
            <a:ext cx="7998073"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651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92150"/>
            <a:ext cx="8229600" cy="846138"/>
          </a:xfrm>
        </p:spPr>
        <p:txBody>
          <a:bodyPr>
            <a:normAutofit/>
          </a:bodyPr>
          <a:lstStyle/>
          <a:p>
            <a:pPr>
              <a:defRPr/>
            </a:pPr>
            <a:r>
              <a:rPr lang="pt-BR" altLang="pt-BR" dirty="0" smtClean="0">
                <a:latin typeface="Tw Cen MT"/>
              </a:rPr>
              <a:t>Controle sintético</a:t>
            </a:r>
            <a:endParaRPr lang="en-US" altLang="pt-BR" dirty="0" smtClean="0"/>
          </a:p>
        </p:txBody>
      </p:sp>
      <p:pic>
        <p:nvPicPr>
          <p:cNvPr id="2" name="Imagem 1"/>
          <p:cNvPicPr>
            <a:picLocks noChangeAspect="1"/>
          </p:cNvPicPr>
          <p:nvPr/>
        </p:nvPicPr>
        <p:blipFill rotWithShape="1">
          <a:blip r:embed="rId2"/>
          <a:srcRect l="58077" t="44115" r="6155" b="14413"/>
          <a:stretch/>
        </p:blipFill>
        <p:spPr>
          <a:xfrm>
            <a:off x="971600" y="1556792"/>
            <a:ext cx="6840760" cy="4459350"/>
          </a:xfrm>
          <a:prstGeom prst="rect">
            <a:avLst/>
          </a:prstGeom>
        </p:spPr>
      </p:pic>
    </p:spTree>
    <p:extLst>
      <p:ext uri="{BB962C8B-B14F-4D97-AF65-F5344CB8AC3E}">
        <p14:creationId xmlns:p14="http://schemas.microsoft.com/office/powerpoint/2010/main" val="3331371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observação</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2 períodos de tempo:</a:t>
            </a:r>
          </a:p>
          <a:p>
            <a:r>
              <a:rPr lang="pt-BR" dirty="0" smtClean="0"/>
              <a:t>rodar com </a:t>
            </a:r>
            <a:r>
              <a:rPr lang="pt-BR" dirty="0" err="1" smtClean="0"/>
              <a:t>microdados</a:t>
            </a:r>
            <a:r>
              <a:rPr lang="pt-BR" dirty="0" smtClean="0"/>
              <a:t>, um modelo do tipo y = a + </a:t>
            </a:r>
            <a:r>
              <a:rPr lang="pt-BR" dirty="0" err="1" smtClean="0"/>
              <a:t>bT</a:t>
            </a:r>
            <a:r>
              <a:rPr lang="pt-BR" dirty="0" smtClean="0"/>
              <a:t> + </a:t>
            </a:r>
            <a:r>
              <a:rPr lang="pt-BR" dirty="0" err="1" smtClean="0"/>
              <a:t>ct</a:t>
            </a:r>
            <a:r>
              <a:rPr lang="pt-BR" dirty="0" smtClean="0"/>
              <a:t> + </a:t>
            </a:r>
            <a:r>
              <a:rPr lang="pt-BR" dirty="0" err="1" smtClean="0"/>
              <a:t>dTt</a:t>
            </a:r>
            <a:r>
              <a:rPr lang="pt-BR" dirty="0" smtClean="0"/>
              <a:t> , dá no mesmo que rodar um modelo de efeito fixo ou rodar um modelo em 1as diferenças.</a:t>
            </a:r>
          </a:p>
          <a:p>
            <a:r>
              <a:rPr lang="pt-BR" dirty="0" smtClean="0"/>
              <a:t>Se fizer a diferença de médias na mão, também vai dar a mesma coisa, desde que as médias sejam ponderadas pelo tamanho dos grupos. </a:t>
            </a:r>
            <a:endParaRPr lang="pt-BR" dirty="0"/>
          </a:p>
        </p:txBody>
      </p:sp>
    </p:spTree>
    <p:extLst>
      <p:ext uri="{BB962C8B-B14F-4D97-AF65-F5344CB8AC3E}">
        <p14:creationId xmlns:p14="http://schemas.microsoft.com/office/powerpoint/2010/main" val="3422227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92150"/>
            <a:ext cx="8229600" cy="846138"/>
          </a:xfrm>
        </p:spPr>
        <p:txBody>
          <a:bodyPr>
            <a:normAutofit/>
          </a:bodyPr>
          <a:lstStyle/>
          <a:p>
            <a:pPr>
              <a:defRPr/>
            </a:pPr>
            <a:r>
              <a:rPr lang="pt-BR" altLang="pt-BR" dirty="0" smtClean="0">
                <a:latin typeface="Tw Cen MT"/>
              </a:rPr>
              <a:t>Controle sintético</a:t>
            </a:r>
            <a:endParaRPr lang="en-US" altLang="pt-BR" dirty="0" smtClean="0"/>
          </a:p>
        </p:txBody>
      </p:sp>
      <p:pic>
        <p:nvPicPr>
          <p:cNvPr id="3" name="Imagem 2"/>
          <p:cNvPicPr>
            <a:picLocks noChangeAspect="1"/>
          </p:cNvPicPr>
          <p:nvPr/>
        </p:nvPicPr>
        <p:blipFill rotWithShape="1">
          <a:blip r:embed="rId2"/>
          <a:srcRect l="22623" t="15998" r="43392" b="24861"/>
          <a:stretch/>
        </p:blipFill>
        <p:spPr>
          <a:xfrm>
            <a:off x="1374260" y="1550931"/>
            <a:ext cx="4637900" cy="4537697"/>
          </a:xfrm>
          <a:prstGeom prst="rect">
            <a:avLst/>
          </a:prstGeom>
        </p:spPr>
      </p:pic>
    </p:spTree>
    <p:extLst>
      <p:ext uri="{BB962C8B-B14F-4D97-AF65-F5344CB8AC3E}">
        <p14:creationId xmlns:p14="http://schemas.microsoft.com/office/powerpoint/2010/main" val="1001445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92150"/>
            <a:ext cx="8229600" cy="846138"/>
          </a:xfrm>
        </p:spPr>
        <p:txBody>
          <a:bodyPr>
            <a:normAutofit/>
          </a:bodyPr>
          <a:lstStyle/>
          <a:p>
            <a:pPr>
              <a:defRPr/>
            </a:pPr>
            <a:r>
              <a:rPr lang="pt-BR" altLang="pt-BR" dirty="0" smtClean="0">
                <a:latin typeface="Tw Cen MT"/>
              </a:rPr>
              <a:t>Controle sintético</a:t>
            </a:r>
            <a:endParaRPr lang="en-US" altLang="pt-BR" dirty="0" smtClean="0"/>
          </a:p>
        </p:txBody>
      </p:sp>
      <p:pic>
        <p:nvPicPr>
          <p:cNvPr id="2" name="Imagem 1"/>
          <p:cNvPicPr>
            <a:picLocks noChangeAspect="1"/>
          </p:cNvPicPr>
          <p:nvPr/>
        </p:nvPicPr>
        <p:blipFill rotWithShape="1">
          <a:blip r:embed="rId2"/>
          <a:srcRect l="59335" t="23933" r="5783" b="13852"/>
          <a:stretch/>
        </p:blipFill>
        <p:spPr>
          <a:xfrm>
            <a:off x="2049753" y="1484784"/>
            <a:ext cx="4538471" cy="4551099"/>
          </a:xfrm>
          <a:prstGeom prst="rect">
            <a:avLst/>
          </a:prstGeom>
        </p:spPr>
      </p:pic>
    </p:spTree>
    <p:extLst>
      <p:ext uri="{BB962C8B-B14F-4D97-AF65-F5344CB8AC3E}">
        <p14:creationId xmlns:p14="http://schemas.microsoft.com/office/powerpoint/2010/main" val="1726963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92150"/>
            <a:ext cx="8229600" cy="846138"/>
          </a:xfrm>
        </p:spPr>
        <p:txBody>
          <a:bodyPr>
            <a:normAutofit/>
          </a:bodyPr>
          <a:lstStyle/>
          <a:p>
            <a:pPr>
              <a:defRPr/>
            </a:pPr>
            <a:r>
              <a:rPr lang="pt-BR" altLang="pt-BR" dirty="0" smtClean="0">
                <a:latin typeface="Tw Cen MT"/>
              </a:rPr>
              <a:t>Controle sintético</a:t>
            </a:r>
            <a:endParaRPr lang="en-US" altLang="pt-BR" dirty="0" smtClean="0"/>
          </a:p>
        </p:txBody>
      </p:sp>
      <p:sp>
        <p:nvSpPr>
          <p:cNvPr id="12291" name="Rectangle 3"/>
          <p:cNvSpPr>
            <a:spLocks noGrp="1" noChangeArrowheads="1"/>
          </p:cNvSpPr>
          <p:nvPr>
            <p:ph idx="1"/>
          </p:nvPr>
        </p:nvSpPr>
        <p:spPr>
          <a:xfrm>
            <a:off x="179388" y="1628801"/>
            <a:ext cx="8964612" cy="4176464"/>
          </a:xfrm>
        </p:spPr>
        <p:txBody>
          <a:bodyPr/>
          <a:lstStyle/>
          <a:p>
            <a:pPr marL="0" indent="0">
              <a:lnSpc>
                <a:spcPct val="90000"/>
              </a:lnSpc>
              <a:buNone/>
            </a:pPr>
            <a:endParaRPr lang="pt-BR" altLang="pt-BR" sz="3000" dirty="0">
              <a:ea typeface="Cambria Math" panose="02040503050406030204" pitchFamily="18" charset="0"/>
            </a:endParaRPr>
          </a:p>
          <a:p>
            <a:pPr>
              <a:lnSpc>
                <a:spcPct val="90000"/>
              </a:lnSpc>
            </a:pPr>
            <a:r>
              <a:rPr lang="pt-BR" altLang="pt-BR" sz="2800" dirty="0" smtClean="0">
                <a:ea typeface="Cambria Math" panose="02040503050406030204" pitchFamily="18" charset="0"/>
              </a:rPr>
              <a:t>Força pesquisador a demonstrar afinidade entre unidades afetadas e não afetadas pela intervenção</a:t>
            </a:r>
          </a:p>
          <a:p>
            <a:pPr>
              <a:lnSpc>
                <a:spcPct val="90000"/>
              </a:lnSpc>
            </a:pPr>
            <a:endParaRPr lang="pt-BR" altLang="pt-BR" sz="2800" dirty="0">
              <a:ea typeface="Cambria Math" panose="02040503050406030204" pitchFamily="18" charset="0"/>
            </a:endParaRPr>
          </a:p>
          <a:p>
            <a:pPr>
              <a:lnSpc>
                <a:spcPct val="90000"/>
              </a:lnSpc>
            </a:pPr>
            <a:r>
              <a:rPr lang="pt-BR" altLang="pt-BR" sz="2800" dirty="0" smtClean="0">
                <a:ea typeface="Cambria Math" panose="02040503050406030204" pitchFamily="18" charset="0"/>
              </a:rPr>
              <a:t>A inferência é válida independentemente do número de unidades disponíveis para comparação. </a:t>
            </a:r>
          </a:p>
          <a:p>
            <a:pPr>
              <a:lnSpc>
                <a:spcPct val="90000"/>
              </a:lnSpc>
            </a:pPr>
            <a:endParaRPr lang="pt-BR" altLang="pt-BR" sz="2800" dirty="0">
              <a:ea typeface="Cambria Math" panose="02040503050406030204" pitchFamily="18" charset="0"/>
            </a:endParaRPr>
          </a:p>
          <a:p>
            <a:pPr>
              <a:lnSpc>
                <a:spcPct val="90000"/>
              </a:lnSpc>
            </a:pPr>
            <a:r>
              <a:rPr lang="pt-BR" altLang="pt-BR" sz="2800" dirty="0" smtClean="0">
                <a:ea typeface="Cambria Math" panose="02040503050406030204" pitchFamily="18" charset="0"/>
              </a:rPr>
              <a:t>Permite avaliar intervenções em nível mais agregado.</a:t>
            </a:r>
          </a:p>
        </p:txBody>
      </p:sp>
    </p:spTree>
    <p:extLst>
      <p:ext uri="{BB962C8B-B14F-4D97-AF65-F5344CB8AC3E}">
        <p14:creationId xmlns:p14="http://schemas.microsoft.com/office/powerpoint/2010/main" val="1843398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92150"/>
            <a:ext cx="8229600" cy="846138"/>
          </a:xfrm>
        </p:spPr>
        <p:txBody>
          <a:bodyPr>
            <a:normAutofit/>
          </a:bodyPr>
          <a:lstStyle/>
          <a:p>
            <a:pPr>
              <a:defRPr/>
            </a:pPr>
            <a:r>
              <a:rPr lang="pt-BR" altLang="pt-BR" dirty="0" smtClean="0">
                <a:latin typeface="Tw Cen MT"/>
              </a:rPr>
              <a:t>Extensões</a:t>
            </a:r>
            <a:endParaRPr lang="en-US" altLang="pt-BR" dirty="0" smtClean="0"/>
          </a:p>
        </p:txBody>
      </p:sp>
      <p:sp>
        <p:nvSpPr>
          <p:cNvPr id="12291" name="Rectangle 3"/>
          <p:cNvSpPr>
            <a:spLocks noGrp="1" noChangeArrowheads="1"/>
          </p:cNvSpPr>
          <p:nvPr>
            <p:ph idx="1"/>
          </p:nvPr>
        </p:nvSpPr>
        <p:spPr>
          <a:xfrm>
            <a:off x="179388" y="1844675"/>
            <a:ext cx="8857108" cy="4679950"/>
          </a:xfrm>
        </p:spPr>
        <p:txBody>
          <a:bodyPr/>
          <a:lstStyle/>
          <a:p>
            <a:pPr marL="0" indent="0">
              <a:lnSpc>
                <a:spcPct val="90000"/>
              </a:lnSpc>
              <a:buNone/>
            </a:pPr>
            <a:r>
              <a:rPr lang="pt-BR" altLang="pt-BR" sz="3100" dirty="0" smtClean="0">
                <a:ea typeface="Cambria Math" panose="02040503050406030204" pitchFamily="18" charset="0"/>
              </a:rPr>
              <a:t>B. Mais cuidado com a hipótese de identificação.</a:t>
            </a:r>
          </a:p>
          <a:p>
            <a:pPr marL="0" indent="0">
              <a:lnSpc>
                <a:spcPct val="90000"/>
              </a:lnSpc>
              <a:buNone/>
            </a:pPr>
            <a:r>
              <a:rPr lang="pt-BR" altLang="pt-BR" sz="3100" dirty="0" smtClean="0">
                <a:ea typeface="Cambria Math" panose="02040503050406030204" pitchFamily="18" charset="0"/>
              </a:rPr>
              <a:t>“</a:t>
            </a:r>
            <a:r>
              <a:rPr lang="pt-BR" altLang="pt-BR" sz="3100" dirty="0" err="1" smtClean="0">
                <a:ea typeface="Cambria Math" panose="02040503050406030204" pitchFamily="18" charset="0"/>
              </a:rPr>
              <a:t>Ashenfelter’s</a:t>
            </a:r>
            <a:r>
              <a:rPr lang="pt-BR" altLang="pt-BR" sz="3100" dirty="0" smtClean="0">
                <a:ea typeface="Cambria Math" panose="02040503050406030204" pitchFamily="18" charset="0"/>
              </a:rPr>
              <a:t> </a:t>
            </a:r>
            <a:r>
              <a:rPr lang="pt-BR" altLang="pt-BR" sz="3100" dirty="0" err="1" smtClean="0">
                <a:ea typeface="Cambria Math" panose="02040503050406030204" pitchFamily="18" charset="0"/>
              </a:rPr>
              <a:t>dip</a:t>
            </a:r>
            <a:r>
              <a:rPr lang="pt-BR" altLang="pt-BR" sz="3100" dirty="0" smtClean="0">
                <a:ea typeface="Cambria Math" panose="02040503050406030204" pitchFamily="18" charset="0"/>
              </a:rPr>
              <a:t>” </a:t>
            </a:r>
            <a:r>
              <a:rPr lang="pt-BR" altLang="pt-BR" sz="3100" dirty="0" smtClean="0">
                <a:ea typeface="Cambria Math" panose="02040503050406030204" pitchFamily="18" charset="0"/>
                <a:sym typeface="Wingdings" panose="05000000000000000000" pitchFamily="2" charset="2"/>
              </a:rPr>
              <a:t> </a:t>
            </a:r>
            <a:r>
              <a:rPr lang="pt-BR" altLang="pt-BR" sz="3100" dirty="0" smtClean="0">
                <a:ea typeface="Cambria Math" panose="02040503050406030204" pitchFamily="18" charset="0"/>
              </a:rPr>
              <a:t>efeito do treinamento sobre salário.</a:t>
            </a:r>
          </a:p>
          <a:p>
            <a:pPr>
              <a:lnSpc>
                <a:spcPct val="90000"/>
              </a:lnSpc>
            </a:pPr>
            <a:r>
              <a:rPr lang="pt-BR" altLang="pt-BR" sz="2400" dirty="0" smtClean="0">
                <a:ea typeface="Cambria Math" panose="02040503050406030204" pitchFamily="18" charset="0"/>
              </a:rPr>
              <a:t>Fazer o curso é o mais provável se uma diminuição temporária de renda ocorreu logo antes da introdução do programa.</a:t>
            </a:r>
          </a:p>
          <a:p>
            <a:pPr>
              <a:lnSpc>
                <a:spcPct val="90000"/>
              </a:lnSpc>
            </a:pPr>
            <a:r>
              <a:rPr lang="pt-BR" altLang="pt-BR" sz="2400" dirty="0" smtClean="0">
                <a:ea typeface="Cambria Math" panose="02040503050406030204" pitchFamily="18" charset="0"/>
              </a:rPr>
              <a:t>Assim, os tratados teriam crescimento de renda, mesmo sem o treinamento (reversão a média).</a:t>
            </a:r>
          </a:p>
          <a:p>
            <a:pPr>
              <a:lnSpc>
                <a:spcPct val="90000"/>
              </a:lnSpc>
            </a:pPr>
            <a:r>
              <a:rPr lang="pt-BR" altLang="pt-BR" sz="2400" dirty="0">
                <a:ea typeface="Cambria Math" panose="02040503050406030204" pitchFamily="18" charset="0"/>
              </a:rPr>
              <a:t>D-D superestima o impacto do programa nesse caso (diferença entre controle e contrafactual muda no tempo)</a:t>
            </a:r>
          </a:p>
          <a:p>
            <a:pPr>
              <a:lnSpc>
                <a:spcPct val="90000"/>
              </a:lnSpc>
            </a:pPr>
            <a:endParaRPr lang="pt-BR" altLang="pt-BR" sz="3100" dirty="0" smtClean="0">
              <a:ea typeface="Cambria Math" panose="02040503050406030204" pitchFamily="18" charset="0"/>
            </a:endParaRPr>
          </a:p>
        </p:txBody>
      </p:sp>
    </p:spTree>
    <p:extLst>
      <p:ext uri="{BB962C8B-B14F-4D97-AF65-F5344CB8AC3E}">
        <p14:creationId xmlns:p14="http://schemas.microsoft.com/office/powerpoint/2010/main" val="2748558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dirty="0" err="1">
                <a:ea typeface="Cambria Math" panose="02040503050406030204" pitchFamily="18" charset="0"/>
              </a:rPr>
              <a:t>Ashenfelter’s</a:t>
            </a:r>
            <a:r>
              <a:rPr lang="pt-BR" altLang="pt-BR" dirty="0">
                <a:ea typeface="Cambria Math" panose="02040503050406030204" pitchFamily="18" charset="0"/>
              </a:rPr>
              <a:t> </a:t>
            </a:r>
            <a:r>
              <a:rPr lang="pt-BR" altLang="pt-BR" dirty="0" err="1">
                <a:ea typeface="Cambria Math" panose="02040503050406030204" pitchFamily="18" charset="0"/>
              </a:rPr>
              <a:t>dip</a:t>
            </a:r>
            <a:endParaRPr lang="pt-BR" dirty="0"/>
          </a:p>
        </p:txBody>
      </p:sp>
      <p:sp>
        <p:nvSpPr>
          <p:cNvPr id="3" name="Espaço Reservado para Conteúdo 2"/>
          <p:cNvSpPr>
            <a:spLocks noGrp="1"/>
          </p:cNvSpPr>
          <p:nvPr>
            <p:ph idx="1"/>
          </p:nvPr>
        </p:nvSpPr>
        <p:spPr/>
        <p:txBody>
          <a:bodyPr/>
          <a:lstStyle/>
          <a:p>
            <a:r>
              <a:rPr lang="pt-BR" dirty="0" smtClean="0"/>
              <a:t>Na verdade, o que acontece é que a história de rendimentos passados não é constante no tempo. </a:t>
            </a:r>
          </a:p>
          <a:p>
            <a:r>
              <a:rPr lang="pt-BR" i="1" dirty="0" err="1" smtClean="0"/>
              <a:t>Past</a:t>
            </a:r>
            <a:r>
              <a:rPr lang="pt-BR" i="1" dirty="0" smtClean="0"/>
              <a:t> </a:t>
            </a:r>
            <a:r>
              <a:rPr lang="pt-BR" i="1" dirty="0" err="1" smtClean="0"/>
              <a:t>earnings</a:t>
            </a:r>
            <a:r>
              <a:rPr lang="pt-BR" i="1" dirty="0" smtClean="0"/>
              <a:t> </a:t>
            </a:r>
            <a:r>
              <a:rPr lang="pt-BR" i="1" dirty="0" err="1" smtClean="0"/>
              <a:t>is</a:t>
            </a:r>
            <a:r>
              <a:rPr lang="pt-BR" i="1" dirty="0" smtClean="0"/>
              <a:t> a time-</a:t>
            </a:r>
            <a:r>
              <a:rPr lang="pt-BR" i="1" dirty="0" err="1" smtClean="0"/>
              <a:t>varying</a:t>
            </a:r>
            <a:r>
              <a:rPr lang="pt-BR" i="1" dirty="0" smtClean="0"/>
              <a:t> </a:t>
            </a:r>
            <a:r>
              <a:rPr lang="pt-BR" i="1" dirty="0" err="1" smtClean="0"/>
              <a:t>confounding</a:t>
            </a:r>
            <a:r>
              <a:rPr lang="pt-BR" i="1" dirty="0" smtClean="0"/>
              <a:t> </a:t>
            </a:r>
            <a:r>
              <a:rPr lang="pt-BR" i="1" dirty="0" err="1" smtClean="0"/>
              <a:t>variable</a:t>
            </a:r>
            <a:r>
              <a:rPr lang="pt-BR" i="1" dirty="0" smtClean="0"/>
              <a:t> </a:t>
            </a:r>
            <a:r>
              <a:rPr lang="pt-BR" i="1" dirty="0" err="1" smtClean="0"/>
              <a:t>that</a:t>
            </a:r>
            <a:r>
              <a:rPr lang="pt-BR" i="1" dirty="0" smtClean="0"/>
              <a:t> </a:t>
            </a:r>
            <a:r>
              <a:rPr lang="pt-BR" i="1" dirty="0" err="1" smtClean="0"/>
              <a:t>cannot</a:t>
            </a:r>
            <a:r>
              <a:rPr lang="pt-BR" i="1" dirty="0" smtClean="0"/>
              <a:t> </a:t>
            </a:r>
            <a:r>
              <a:rPr lang="pt-BR" i="1" dirty="0" err="1" smtClean="0"/>
              <a:t>be</a:t>
            </a:r>
            <a:r>
              <a:rPr lang="pt-BR" i="1" dirty="0" smtClean="0"/>
              <a:t> </a:t>
            </a:r>
            <a:r>
              <a:rPr lang="pt-BR" i="1" dirty="0" err="1" smtClean="0"/>
              <a:t>subsumed</a:t>
            </a:r>
            <a:r>
              <a:rPr lang="pt-BR" i="1" dirty="0" smtClean="0"/>
              <a:t> in a  time-</a:t>
            </a:r>
            <a:r>
              <a:rPr lang="pt-BR" i="1" dirty="0" err="1" smtClean="0"/>
              <a:t>invariant</a:t>
            </a:r>
            <a:r>
              <a:rPr lang="pt-BR" i="1" dirty="0" smtClean="0"/>
              <a:t> </a:t>
            </a:r>
            <a:r>
              <a:rPr lang="pt-BR" i="1" dirty="0" err="1" smtClean="0"/>
              <a:t>omitted</a:t>
            </a:r>
            <a:r>
              <a:rPr lang="pt-BR" i="1" dirty="0" smtClean="0"/>
              <a:t> </a:t>
            </a:r>
            <a:r>
              <a:rPr lang="pt-BR" i="1" dirty="0" err="1" smtClean="0"/>
              <a:t>variable</a:t>
            </a:r>
            <a:r>
              <a:rPr lang="pt-BR" i="1" dirty="0" smtClean="0"/>
              <a:t> as </a:t>
            </a:r>
            <a:r>
              <a:rPr lang="pt-BR" i="1" dirty="0" smtClean="0">
                <a:sym typeface="Symbol"/>
              </a:rPr>
              <a:t></a:t>
            </a:r>
            <a:r>
              <a:rPr lang="pt-BR" i="1" baseline="-25000" dirty="0" smtClean="0">
                <a:sym typeface="Symbol"/>
              </a:rPr>
              <a:t>i</a:t>
            </a:r>
            <a:r>
              <a:rPr lang="pt-BR" dirty="0" smtClean="0">
                <a:sym typeface="Symbol"/>
              </a:rPr>
              <a:t>.</a:t>
            </a:r>
            <a:r>
              <a:rPr lang="pt-BR" dirty="0" smtClean="0"/>
              <a:t> </a:t>
            </a:r>
          </a:p>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97151"/>
            <a:ext cx="6048672" cy="106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728494"/>
            <a:ext cx="7286707" cy="94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067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60648"/>
            <a:ext cx="8229600" cy="846138"/>
          </a:xfrm>
        </p:spPr>
        <p:txBody>
          <a:bodyPr>
            <a:normAutofit/>
          </a:bodyPr>
          <a:lstStyle/>
          <a:p>
            <a:pPr>
              <a:defRPr/>
            </a:pPr>
            <a:r>
              <a:rPr lang="pt-BR" altLang="pt-BR" dirty="0" smtClean="0">
                <a:latin typeface="Tw Cen MT"/>
              </a:rPr>
              <a:t>Extensões</a:t>
            </a:r>
            <a:endParaRPr lang="en-US" altLang="pt-BR" dirty="0" smtClean="0"/>
          </a:p>
        </p:txBody>
      </p:sp>
      <p:sp>
        <p:nvSpPr>
          <p:cNvPr id="12291" name="Rectangle 3"/>
          <p:cNvSpPr>
            <a:spLocks noGrp="1" noChangeArrowheads="1"/>
          </p:cNvSpPr>
          <p:nvPr>
            <p:ph idx="1"/>
          </p:nvPr>
        </p:nvSpPr>
        <p:spPr>
          <a:xfrm>
            <a:off x="179388" y="1268760"/>
            <a:ext cx="8507412" cy="5184576"/>
          </a:xfrm>
        </p:spPr>
        <p:txBody>
          <a:bodyPr>
            <a:normAutofit/>
          </a:bodyPr>
          <a:lstStyle/>
          <a:p>
            <a:pPr marL="0" indent="0">
              <a:lnSpc>
                <a:spcPct val="90000"/>
              </a:lnSpc>
              <a:buNone/>
            </a:pPr>
            <a:r>
              <a:rPr lang="pt-BR" altLang="pt-BR" sz="3100" dirty="0">
                <a:ea typeface="Cambria Math" panose="02040503050406030204" pitchFamily="18" charset="0"/>
              </a:rPr>
              <a:t>C</a:t>
            </a:r>
            <a:r>
              <a:rPr lang="pt-BR" altLang="pt-BR" sz="3100" dirty="0" smtClean="0">
                <a:ea typeface="Cambria Math" panose="02040503050406030204" pitchFamily="18" charset="0"/>
              </a:rPr>
              <a:t>. </a:t>
            </a:r>
            <a:r>
              <a:rPr lang="pt-BR" altLang="pt-BR" sz="2800" u="sng" dirty="0" smtClean="0">
                <a:ea typeface="Cambria Math" panose="02040503050406030204" pitchFamily="18" charset="0"/>
              </a:rPr>
              <a:t>PSM com D-D [5.5.2 – Livro de Avaliação </a:t>
            </a:r>
            <a:r>
              <a:rPr lang="pt-BR" altLang="pt-BR" sz="2800" u="sng" dirty="0" err="1" smtClean="0">
                <a:ea typeface="Cambria Math" panose="02040503050406030204" pitchFamily="18" charset="0"/>
              </a:rPr>
              <a:t>Economica</a:t>
            </a:r>
            <a:r>
              <a:rPr lang="pt-BR" altLang="pt-BR" sz="2800" u="sng" dirty="0" smtClean="0">
                <a:ea typeface="Cambria Math" panose="02040503050406030204" pitchFamily="18" charset="0"/>
              </a:rPr>
              <a:t> de Projetos Sociais da Fundação </a:t>
            </a:r>
            <a:r>
              <a:rPr lang="pt-BR" altLang="pt-BR" sz="2800" u="sng" dirty="0" err="1" smtClean="0">
                <a:ea typeface="Cambria Math" panose="02040503050406030204" pitchFamily="18" charset="0"/>
              </a:rPr>
              <a:t>Itau</a:t>
            </a:r>
            <a:r>
              <a:rPr lang="pt-BR" altLang="pt-BR" sz="2800" u="sng" dirty="0" smtClean="0">
                <a:ea typeface="Cambria Math" panose="02040503050406030204" pitchFamily="18" charset="0"/>
              </a:rPr>
              <a:t> Social]</a:t>
            </a:r>
          </a:p>
          <a:p>
            <a:pPr marL="0" indent="0">
              <a:lnSpc>
                <a:spcPct val="90000"/>
              </a:lnSpc>
              <a:buNone/>
            </a:pPr>
            <a:r>
              <a:rPr lang="pt-BR" altLang="pt-BR" sz="2400" dirty="0" smtClean="0">
                <a:ea typeface="Cambria Math" panose="02040503050406030204" pitchFamily="18" charset="0"/>
              </a:rPr>
              <a:t>Antes de fazer D-D, usa PSM para casar melhor </a:t>
            </a:r>
            <a:r>
              <a:rPr lang="pt-BR" altLang="pt-BR" sz="2400" dirty="0" smtClean="0">
                <a:latin typeface="Cambria Math" panose="02040503050406030204" pitchFamily="18" charset="0"/>
                <a:ea typeface="Cambria Math" panose="02040503050406030204" pitchFamily="18" charset="0"/>
              </a:rPr>
              <a:t>T</a:t>
            </a:r>
            <a:r>
              <a:rPr lang="pt-BR" altLang="pt-BR" sz="2400" dirty="0" smtClean="0">
                <a:ea typeface="Cambria Math" panose="02040503050406030204" pitchFamily="18" charset="0"/>
              </a:rPr>
              <a:t> e </a:t>
            </a:r>
            <a:r>
              <a:rPr lang="pt-BR" altLang="pt-BR" sz="2400" dirty="0" smtClean="0">
                <a:latin typeface="Cambria Math" panose="02040503050406030204" pitchFamily="18" charset="0"/>
                <a:ea typeface="Cambria Math" panose="02040503050406030204" pitchFamily="18" charset="0"/>
              </a:rPr>
              <a:t>C</a:t>
            </a:r>
            <a:r>
              <a:rPr lang="pt-BR" altLang="pt-BR" sz="2400" dirty="0" smtClean="0">
                <a:ea typeface="Cambria Math" panose="02040503050406030204" pitchFamily="18" charset="0"/>
              </a:rPr>
              <a:t>, </a:t>
            </a:r>
            <a:r>
              <a:rPr lang="pt-BR" altLang="pt-BR" sz="2400" dirty="0" err="1" smtClean="0">
                <a:ea typeface="Cambria Math" panose="02040503050406030204" pitchFamily="18" charset="0"/>
              </a:rPr>
              <a:t>pré</a:t>
            </a:r>
            <a:r>
              <a:rPr lang="pt-BR" altLang="pt-BR" sz="2400" dirty="0" smtClean="0">
                <a:ea typeface="Cambria Math" panose="02040503050406030204" pitchFamily="18" charset="0"/>
              </a:rPr>
              <a:t>-tratamento. Depois, aplico D-D na amostra “casada”.</a:t>
            </a:r>
          </a:p>
          <a:p>
            <a:pPr marL="0" indent="0">
              <a:lnSpc>
                <a:spcPct val="90000"/>
              </a:lnSpc>
              <a:buNone/>
            </a:pPr>
            <a:r>
              <a:rPr lang="pt-BR" altLang="pt-BR" sz="2400" dirty="0" smtClean="0">
                <a:ea typeface="Cambria Math" panose="02040503050406030204" pitchFamily="18" charset="0"/>
              </a:rPr>
              <a:t>Estimador do ATT via </a:t>
            </a:r>
            <a:r>
              <a:rPr lang="pt-BR" altLang="pt-BR" sz="2400" dirty="0" err="1" smtClean="0">
                <a:ea typeface="Cambria Math" panose="02040503050406030204" pitchFamily="18" charset="0"/>
              </a:rPr>
              <a:t>pareamento+dd</a:t>
            </a:r>
            <a:r>
              <a:rPr lang="pt-BR" altLang="pt-BR" sz="2400" dirty="0" smtClean="0">
                <a:ea typeface="Cambria Math" panose="02040503050406030204" pitchFamily="18" charset="0"/>
              </a:rPr>
              <a:t>: </a:t>
            </a:r>
            <a:endParaRPr lang="pt-BR" altLang="pt-BR" sz="2400" dirty="0">
              <a:ea typeface="Cambria Math" panose="02040503050406030204" pitchFamily="18" charset="0"/>
            </a:endParaRPr>
          </a:p>
          <a:p>
            <a:pPr marL="0" indent="0">
              <a:lnSpc>
                <a:spcPct val="90000"/>
              </a:lnSpc>
              <a:buNone/>
            </a:pPr>
            <a:r>
              <a:rPr lang="pt-BR" altLang="pt-BR" sz="2800" dirty="0" smtClean="0">
                <a:ea typeface="Cambria Math" panose="02040503050406030204" pitchFamily="18" charset="0"/>
              </a:rPr>
              <a:t> </a:t>
            </a:r>
          </a:p>
          <a:p>
            <a:pPr marL="0" indent="0">
              <a:lnSpc>
                <a:spcPct val="90000"/>
              </a:lnSpc>
              <a:buNone/>
            </a:pPr>
            <a:endParaRPr lang="pt-BR" altLang="pt-BR" sz="2800" dirty="0">
              <a:ea typeface="Cambria Math" panose="02040503050406030204" pitchFamily="18" charset="0"/>
            </a:endParaRPr>
          </a:p>
          <a:p>
            <a:pPr marL="0" indent="0">
              <a:lnSpc>
                <a:spcPct val="90000"/>
              </a:lnSpc>
              <a:buNone/>
            </a:pPr>
            <a:endParaRPr lang="pt-BR" altLang="pt-BR" sz="2800" dirty="0" smtClean="0">
              <a:ea typeface="Cambria Math" panose="02040503050406030204" pitchFamily="18" charset="0"/>
            </a:endParaRPr>
          </a:p>
          <a:p>
            <a:pPr marL="0" indent="0">
              <a:lnSpc>
                <a:spcPct val="90000"/>
              </a:lnSpc>
              <a:buNone/>
            </a:pPr>
            <a:r>
              <a:rPr lang="pt-BR" altLang="pt-BR" sz="2800" dirty="0" smtClean="0">
                <a:ea typeface="Cambria Math" panose="02040503050406030204" pitchFamily="18" charset="0"/>
              </a:rPr>
              <a:t>Hipótese mais fraca que a do pareamento pois permite que não-observáveis fixos no tempo também afetem a decisão de participar e o Y. Porém, lembrar também que é necessário aqui a hipótese de suporte comum.</a:t>
            </a:r>
            <a:endParaRPr lang="pt-BR" altLang="pt-BR" sz="2400" dirty="0" smtClean="0">
              <a:ea typeface="Cambria Math" panose="020405030504060302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3251447"/>
            <a:ext cx="8712968" cy="106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374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04664"/>
            <a:ext cx="8229600" cy="846138"/>
          </a:xfrm>
        </p:spPr>
        <p:txBody>
          <a:bodyPr>
            <a:normAutofit/>
          </a:bodyPr>
          <a:lstStyle/>
          <a:p>
            <a:pPr>
              <a:defRPr/>
            </a:pPr>
            <a:r>
              <a:rPr lang="pt-BR" altLang="pt-BR" dirty="0" smtClean="0">
                <a:latin typeface="Tw Cen MT"/>
              </a:rPr>
              <a:t>Extensões</a:t>
            </a:r>
            <a:endParaRPr lang="en-US" altLang="pt-BR" dirty="0" smtClean="0"/>
          </a:p>
        </p:txBody>
      </p:sp>
      <p:sp>
        <p:nvSpPr>
          <p:cNvPr id="12291" name="Rectangle 3"/>
          <p:cNvSpPr>
            <a:spLocks noGrp="1" noChangeArrowheads="1"/>
          </p:cNvSpPr>
          <p:nvPr>
            <p:ph idx="1"/>
          </p:nvPr>
        </p:nvSpPr>
        <p:spPr>
          <a:xfrm>
            <a:off x="179388" y="1484784"/>
            <a:ext cx="8964612" cy="4679950"/>
          </a:xfrm>
        </p:spPr>
        <p:txBody>
          <a:bodyPr>
            <a:normAutofit/>
          </a:bodyPr>
          <a:lstStyle/>
          <a:p>
            <a:pPr marL="0" indent="0">
              <a:lnSpc>
                <a:spcPct val="90000"/>
              </a:lnSpc>
              <a:buNone/>
            </a:pPr>
            <a:r>
              <a:rPr lang="pt-BR" altLang="pt-BR" sz="3100" dirty="0" smtClean="0">
                <a:ea typeface="Cambria Math" panose="02040503050406030204" pitchFamily="18" charset="0"/>
              </a:rPr>
              <a:t>D. </a:t>
            </a:r>
            <a:r>
              <a:rPr lang="pt-BR" altLang="pt-BR" sz="3100" u="sng" dirty="0" smtClean="0">
                <a:ea typeface="Cambria Math" panose="02040503050406030204" pitchFamily="18" charset="0"/>
              </a:rPr>
              <a:t>Diferenças Triplas</a:t>
            </a:r>
          </a:p>
          <a:p>
            <a:pPr marL="0" indent="0">
              <a:lnSpc>
                <a:spcPct val="90000"/>
              </a:lnSpc>
              <a:buNone/>
            </a:pPr>
            <a:r>
              <a:rPr lang="pt-BR" altLang="pt-BR" sz="3100" dirty="0" err="1" smtClean="0">
                <a:ea typeface="Cambria Math" panose="02040503050406030204" pitchFamily="18" charset="0"/>
              </a:rPr>
              <a:t>Ravallion</a:t>
            </a:r>
            <a:r>
              <a:rPr lang="pt-BR" altLang="pt-BR" sz="3100" dirty="0" smtClean="0">
                <a:ea typeface="Cambria Math" panose="02040503050406030204" pitchFamily="18" charset="0"/>
              </a:rPr>
              <a:t>, M.; </a:t>
            </a:r>
            <a:r>
              <a:rPr lang="pt-BR" altLang="pt-BR" sz="3100" dirty="0" err="1" smtClean="0">
                <a:ea typeface="Cambria Math" panose="02040503050406030204" pitchFamily="18" charset="0"/>
              </a:rPr>
              <a:t>Galasso</a:t>
            </a:r>
            <a:r>
              <a:rPr lang="pt-BR" altLang="pt-BR" sz="3100" dirty="0" smtClean="0">
                <a:ea typeface="Cambria Math" panose="02040503050406030204" pitchFamily="18" charset="0"/>
              </a:rPr>
              <a:t>, E.; </a:t>
            </a:r>
            <a:r>
              <a:rPr lang="pt-BR" altLang="pt-BR" sz="3100" dirty="0" err="1" smtClean="0">
                <a:ea typeface="Cambria Math" panose="02040503050406030204" pitchFamily="18" charset="0"/>
              </a:rPr>
              <a:t>Lazo</a:t>
            </a:r>
            <a:r>
              <a:rPr lang="pt-BR" altLang="pt-BR" sz="3100" dirty="0" smtClean="0">
                <a:ea typeface="Cambria Math" panose="02040503050406030204" pitchFamily="18" charset="0"/>
              </a:rPr>
              <a:t>, T. </a:t>
            </a:r>
            <a:r>
              <a:rPr lang="pt-BR" altLang="pt-BR" sz="3100" dirty="0" err="1" smtClean="0">
                <a:ea typeface="Cambria Math" panose="02040503050406030204" pitchFamily="18" charset="0"/>
              </a:rPr>
              <a:t>and</a:t>
            </a:r>
            <a:r>
              <a:rPr lang="pt-BR" altLang="pt-BR" sz="3100" dirty="0" smtClean="0">
                <a:ea typeface="Cambria Math" panose="02040503050406030204" pitchFamily="18" charset="0"/>
              </a:rPr>
              <a:t> </a:t>
            </a:r>
            <a:r>
              <a:rPr lang="pt-BR" altLang="pt-BR" sz="3100" dirty="0" err="1" smtClean="0">
                <a:ea typeface="Cambria Math" panose="02040503050406030204" pitchFamily="18" charset="0"/>
              </a:rPr>
              <a:t>Philipp</a:t>
            </a:r>
            <a:r>
              <a:rPr lang="pt-BR" altLang="pt-BR" sz="3100" dirty="0" smtClean="0">
                <a:ea typeface="Cambria Math" panose="02040503050406030204" pitchFamily="18" charset="0"/>
              </a:rPr>
              <a:t>, E.. </a:t>
            </a:r>
            <a:r>
              <a:rPr lang="pt-BR" altLang="pt-BR" sz="3100" dirty="0" err="1" smtClean="0">
                <a:ea typeface="Cambria Math" panose="02040503050406030204" pitchFamily="18" charset="0"/>
              </a:rPr>
              <a:t>What</a:t>
            </a:r>
            <a:r>
              <a:rPr lang="pt-BR" altLang="pt-BR" sz="3100" dirty="0" smtClean="0">
                <a:ea typeface="Cambria Math" panose="02040503050406030204" pitchFamily="18" charset="0"/>
              </a:rPr>
              <a:t> </a:t>
            </a:r>
            <a:r>
              <a:rPr lang="pt-BR" altLang="pt-BR" sz="3100" dirty="0" err="1">
                <a:ea typeface="Cambria Math" panose="02040503050406030204" pitchFamily="18" charset="0"/>
              </a:rPr>
              <a:t>Can</a:t>
            </a:r>
            <a:r>
              <a:rPr lang="pt-BR" altLang="pt-BR" sz="3100" dirty="0">
                <a:ea typeface="Cambria Math" panose="02040503050406030204" pitchFamily="18" charset="0"/>
              </a:rPr>
              <a:t> </a:t>
            </a:r>
            <a:r>
              <a:rPr lang="pt-BR" altLang="pt-BR" sz="3100" dirty="0" err="1">
                <a:ea typeface="Cambria Math" panose="02040503050406030204" pitchFamily="18" charset="0"/>
              </a:rPr>
              <a:t>Ex-Participants</a:t>
            </a:r>
            <a:r>
              <a:rPr lang="pt-BR" altLang="pt-BR" sz="3100" dirty="0">
                <a:ea typeface="Cambria Math" panose="02040503050406030204" pitchFamily="18" charset="0"/>
              </a:rPr>
              <a:t> </a:t>
            </a:r>
            <a:r>
              <a:rPr lang="pt-BR" altLang="pt-BR" sz="3100" dirty="0" err="1">
                <a:ea typeface="Cambria Math" panose="02040503050406030204" pitchFamily="18" charset="0"/>
              </a:rPr>
              <a:t>Reveal</a:t>
            </a:r>
            <a:r>
              <a:rPr lang="pt-BR" altLang="pt-BR" sz="3100" dirty="0">
                <a:ea typeface="Cambria Math" panose="02040503050406030204" pitchFamily="18" charset="0"/>
              </a:rPr>
              <a:t> </a:t>
            </a:r>
            <a:r>
              <a:rPr lang="pt-BR" altLang="pt-BR" sz="3100" dirty="0" err="1">
                <a:ea typeface="Cambria Math" panose="02040503050406030204" pitchFamily="18" charset="0"/>
              </a:rPr>
              <a:t>about</a:t>
            </a:r>
            <a:r>
              <a:rPr lang="pt-BR" altLang="pt-BR" sz="3100" dirty="0">
                <a:ea typeface="Cambria Math" panose="02040503050406030204" pitchFamily="18" charset="0"/>
              </a:rPr>
              <a:t> a </a:t>
            </a:r>
            <a:r>
              <a:rPr lang="pt-BR" altLang="pt-BR" sz="3100" dirty="0" err="1">
                <a:ea typeface="Cambria Math" panose="02040503050406030204" pitchFamily="18" charset="0"/>
              </a:rPr>
              <a:t>Program's</a:t>
            </a:r>
            <a:r>
              <a:rPr lang="pt-BR" altLang="pt-BR" sz="3100" dirty="0">
                <a:ea typeface="Cambria Math" panose="02040503050406030204" pitchFamily="18" charset="0"/>
              </a:rPr>
              <a:t> </a:t>
            </a:r>
            <a:r>
              <a:rPr lang="pt-BR" altLang="pt-BR" sz="3100" dirty="0" err="1">
                <a:ea typeface="Cambria Math" panose="02040503050406030204" pitchFamily="18" charset="0"/>
              </a:rPr>
              <a:t>Impact</a:t>
            </a:r>
            <a:r>
              <a:rPr lang="pt-BR" altLang="pt-BR" sz="3100" dirty="0" smtClean="0">
                <a:ea typeface="Cambria Math" panose="02040503050406030204" pitchFamily="18" charset="0"/>
              </a:rPr>
              <a:t>? The </a:t>
            </a:r>
            <a:r>
              <a:rPr lang="pt-BR" altLang="pt-BR" sz="3100" dirty="0" err="1">
                <a:ea typeface="Cambria Math" panose="02040503050406030204" pitchFamily="18" charset="0"/>
              </a:rPr>
              <a:t>Journal</a:t>
            </a:r>
            <a:r>
              <a:rPr lang="pt-BR" altLang="pt-BR" sz="3100" dirty="0">
                <a:ea typeface="Cambria Math" panose="02040503050406030204" pitchFamily="18" charset="0"/>
              </a:rPr>
              <a:t> </a:t>
            </a:r>
            <a:r>
              <a:rPr lang="pt-BR" altLang="pt-BR" sz="3100" dirty="0" err="1">
                <a:ea typeface="Cambria Math" panose="02040503050406030204" pitchFamily="18" charset="0"/>
              </a:rPr>
              <a:t>of</a:t>
            </a:r>
            <a:r>
              <a:rPr lang="pt-BR" altLang="pt-BR" sz="3100" dirty="0">
                <a:ea typeface="Cambria Math" panose="02040503050406030204" pitchFamily="18" charset="0"/>
              </a:rPr>
              <a:t> </a:t>
            </a:r>
            <a:r>
              <a:rPr lang="pt-BR" altLang="pt-BR" sz="3100" dirty="0" err="1">
                <a:ea typeface="Cambria Math" panose="02040503050406030204" pitchFamily="18" charset="0"/>
              </a:rPr>
              <a:t>Human</a:t>
            </a:r>
            <a:r>
              <a:rPr lang="pt-BR" altLang="pt-BR" sz="3100" dirty="0">
                <a:ea typeface="Cambria Math" panose="02040503050406030204" pitchFamily="18" charset="0"/>
              </a:rPr>
              <a:t> </a:t>
            </a:r>
            <a:r>
              <a:rPr lang="pt-BR" altLang="pt-BR" sz="3100" dirty="0" err="1">
                <a:ea typeface="Cambria Math" panose="02040503050406030204" pitchFamily="18" charset="0"/>
              </a:rPr>
              <a:t>Resources</a:t>
            </a:r>
            <a:r>
              <a:rPr lang="pt-BR" altLang="pt-BR" sz="3100" dirty="0" smtClean="0">
                <a:ea typeface="Cambria Math" panose="02040503050406030204" pitchFamily="18" charset="0"/>
              </a:rPr>
              <a:t>,  </a:t>
            </a:r>
            <a:r>
              <a:rPr lang="pt-BR" altLang="pt-BR" sz="3100" dirty="0">
                <a:ea typeface="Cambria Math" panose="02040503050406030204" pitchFamily="18" charset="0"/>
              </a:rPr>
              <a:t>Vol. 40, No. </a:t>
            </a:r>
            <a:r>
              <a:rPr lang="pt-BR" altLang="pt-BR" sz="3100" dirty="0" smtClean="0">
                <a:ea typeface="Cambria Math" panose="02040503050406030204" pitchFamily="18" charset="0"/>
              </a:rPr>
              <a:t>1, (</a:t>
            </a:r>
            <a:r>
              <a:rPr lang="pt-BR" altLang="pt-BR" sz="3100" dirty="0" err="1">
                <a:ea typeface="Cambria Math" panose="02040503050406030204" pitchFamily="18" charset="0"/>
              </a:rPr>
              <a:t>Winter</a:t>
            </a:r>
            <a:r>
              <a:rPr lang="pt-BR" altLang="pt-BR" sz="3100" dirty="0">
                <a:ea typeface="Cambria Math" panose="02040503050406030204" pitchFamily="18" charset="0"/>
              </a:rPr>
              <a:t>, 2005), pp. </a:t>
            </a:r>
            <a:r>
              <a:rPr lang="pt-BR" altLang="pt-BR" sz="3100" dirty="0" smtClean="0">
                <a:ea typeface="Cambria Math" panose="02040503050406030204" pitchFamily="18" charset="0"/>
              </a:rPr>
              <a:t>208-230.</a:t>
            </a:r>
          </a:p>
          <a:p>
            <a:pPr marL="0" indent="0">
              <a:lnSpc>
                <a:spcPct val="90000"/>
              </a:lnSpc>
              <a:buNone/>
            </a:pPr>
            <a:endParaRPr lang="pt-BR" altLang="pt-BR" sz="2800" dirty="0" smtClean="0">
              <a:ea typeface="Cambria Math" panose="02040503050406030204" pitchFamily="18" charset="0"/>
            </a:endParaRPr>
          </a:p>
          <a:p>
            <a:pPr marL="0" indent="0">
              <a:lnSpc>
                <a:spcPct val="90000"/>
              </a:lnSpc>
              <a:buNone/>
            </a:pPr>
            <a:r>
              <a:rPr lang="pt-BR" altLang="pt-BR" sz="2800" dirty="0" smtClean="0">
                <a:ea typeface="Cambria Math" panose="02040503050406030204" pitchFamily="18" charset="0"/>
              </a:rPr>
              <a:t>Não tem dados de </a:t>
            </a:r>
            <a:r>
              <a:rPr lang="pt-BR" altLang="pt-BR" sz="2800" dirty="0" err="1" smtClean="0">
                <a:ea typeface="Cambria Math" panose="02040503050406030204" pitchFamily="18" charset="0"/>
              </a:rPr>
              <a:t>baseline</a:t>
            </a:r>
            <a:r>
              <a:rPr lang="pt-BR" altLang="pt-BR" sz="2800" dirty="0" smtClean="0">
                <a:ea typeface="Cambria Math" panose="02040503050406030204" pitchFamily="18" charset="0"/>
              </a:rPr>
              <a:t> mas tem os dados dos trabalhadores que desistiram do tratamento, bem como de participantes e não participantes a partir do tratamento. </a:t>
            </a:r>
          </a:p>
        </p:txBody>
      </p:sp>
    </p:spTree>
    <p:extLst>
      <p:ext uri="{BB962C8B-B14F-4D97-AF65-F5344CB8AC3E}">
        <p14:creationId xmlns:p14="http://schemas.microsoft.com/office/powerpoint/2010/main" val="2482100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143000"/>
          </a:xfrm>
        </p:spPr>
        <p:txBody>
          <a:bodyPr/>
          <a:lstStyle/>
          <a:p>
            <a:r>
              <a:rPr lang="pt-BR" dirty="0" smtClean="0"/>
              <a:t>Ideia básica</a:t>
            </a:r>
            <a:endParaRPr lang="pt-BR" dirty="0"/>
          </a:p>
        </p:txBody>
      </p:sp>
      <p:sp>
        <p:nvSpPr>
          <p:cNvPr id="3" name="Espaço Reservado para Conteúdo 2"/>
          <p:cNvSpPr>
            <a:spLocks noGrp="1"/>
          </p:cNvSpPr>
          <p:nvPr>
            <p:ph idx="1"/>
          </p:nvPr>
        </p:nvSpPr>
        <p:spPr>
          <a:xfrm>
            <a:off x="457200" y="1340768"/>
            <a:ext cx="8229600" cy="5256584"/>
          </a:xfrm>
        </p:spPr>
        <p:txBody>
          <a:bodyPr>
            <a:normAutofit fontScale="85000" lnSpcReduction="10000"/>
          </a:bodyPr>
          <a:lstStyle/>
          <a:p>
            <a:r>
              <a:rPr lang="pt-BR" dirty="0" smtClean="0"/>
              <a:t>Programa começa em maio/1997.</a:t>
            </a:r>
          </a:p>
          <a:p>
            <a:r>
              <a:rPr lang="pt-BR" dirty="0" smtClean="0"/>
              <a:t>São </a:t>
            </a:r>
            <a:r>
              <a:rPr lang="pt-BR" dirty="0" smtClean="0"/>
              <a:t>feitas três coletas</a:t>
            </a:r>
          </a:p>
          <a:p>
            <a:pPr>
              <a:buFont typeface="Wingdings" panose="05000000000000000000" pitchFamily="2" charset="2"/>
              <a:buChar char="ü"/>
            </a:pPr>
            <a:r>
              <a:rPr lang="pt-BR" dirty="0" smtClean="0"/>
              <a:t>Maio/junho – 1999 </a:t>
            </a:r>
            <a:r>
              <a:rPr lang="pt-BR" dirty="0" smtClean="0">
                <a:sym typeface="Wingdings" panose="05000000000000000000" pitchFamily="2" charset="2"/>
              </a:rPr>
              <a:t> define participantes e também não-participantes </a:t>
            </a:r>
          </a:p>
          <a:p>
            <a:pPr lvl="1">
              <a:buFont typeface="Wingdings" panose="05000000000000000000" pitchFamily="2" charset="2"/>
              <a:buChar char="§"/>
            </a:pPr>
            <a:r>
              <a:rPr lang="pt-BR" dirty="0" smtClean="0">
                <a:sym typeface="Wingdings" panose="05000000000000000000" pitchFamily="2" charset="2"/>
              </a:rPr>
              <a:t>Não-participantes são da PHS (</a:t>
            </a:r>
            <a:r>
              <a:rPr lang="pt-BR" dirty="0" err="1" smtClean="0">
                <a:sym typeface="Wingdings" panose="05000000000000000000" pitchFamily="2" charset="2"/>
              </a:rPr>
              <a:t>Permanent</a:t>
            </a:r>
            <a:r>
              <a:rPr lang="pt-BR" dirty="0" smtClean="0">
                <a:sym typeface="Wingdings" panose="05000000000000000000" pitchFamily="2" charset="2"/>
              </a:rPr>
              <a:t> </a:t>
            </a:r>
            <a:r>
              <a:rPr lang="pt-BR" dirty="0" err="1" smtClean="0">
                <a:sym typeface="Wingdings" panose="05000000000000000000" pitchFamily="2" charset="2"/>
              </a:rPr>
              <a:t>Household</a:t>
            </a:r>
            <a:r>
              <a:rPr lang="pt-BR" dirty="0" smtClean="0">
                <a:sym typeface="Wingdings" panose="05000000000000000000" pitchFamily="2" charset="2"/>
              </a:rPr>
              <a:t> </a:t>
            </a:r>
            <a:r>
              <a:rPr lang="pt-BR" dirty="0" err="1" smtClean="0">
                <a:sym typeface="Wingdings" panose="05000000000000000000" pitchFamily="2" charset="2"/>
              </a:rPr>
              <a:t>Survey</a:t>
            </a:r>
            <a:r>
              <a:rPr lang="pt-BR" dirty="0" smtClean="0">
                <a:sym typeface="Wingdings" panose="05000000000000000000" pitchFamily="2" charset="2"/>
              </a:rPr>
              <a:t>) – é feito </a:t>
            </a:r>
            <a:r>
              <a:rPr lang="pt-BR" dirty="0" err="1" smtClean="0">
                <a:sym typeface="Wingdings" panose="05000000000000000000" pitchFamily="2" charset="2"/>
              </a:rPr>
              <a:t>matching</a:t>
            </a:r>
            <a:r>
              <a:rPr lang="pt-BR" dirty="0" smtClean="0">
                <a:sym typeface="Wingdings" panose="05000000000000000000" pitchFamily="2" charset="2"/>
              </a:rPr>
              <a:t> para selecionar os mais parecidos com os participantes – serão acompanhados</a:t>
            </a:r>
            <a:endParaRPr lang="pt-BR" dirty="0" smtClean="0"/>
          </a:p>
          <a:p>
            <a:pPr>
              <a:buFont typeface="Wingdings" panose="05000000000000000000" pitchFamily="2" charset="2"/>
              <a:buChar char="ü"/>
            </a:pPr>
            <a:r>
              <a:rPr lang="pt-BR" dirty="0" smtClean="0"/>
              <a:t>Outubro/novembro – 1999 </a:t>
            </a:r>
            <a:r>
              <a:rPr lang="pt-BR" dirty="0" smtClean="0">
                <a:sym typeface="Wingdings" panose="05000000000000000000" pitchFamily="2" charset="2"/>
              </a:rPr>
              <a:t> uma grande parte dos participantes desistiu. 2º </a:t>
            </a:r>
            <a:r>
              <a:rPr lang="pt-BR" dirty="0" err="1" smtClean="0">
                <a:sym typeface="Wingdings" panose="05000000000000000000" pitchFamily="2" charset="2"/>
              </a:rPr>
              <a:t>matching</a:t>
            </a:r>
            <a:r>
              <a:rPr lang="pt-BR" dirty="0" smtClean="0">
                <a:sym typeface="Wingdings" panose="05000000000000000000" pitchFamily="2" charset="2"/>
              </a:rPr>
              <a:t>: </a:t>
            </a:r>
            <a:r>
              <a:rPr lang="pt-BR" dirty="0" err="1" smtClean="0">
                <a:sym typeface="Wingdings" panose="05000000000000000000" pitchFamily="2" charset="2"/>
              </a:rPr>
              <a:t>stayers</a:t>
            </a:r>
            <a:r>
              <a:rPr lang="pt-BR" dirty="0" smtClean="0">
                <a:sym typeface="Wingdings" panose="05000000000000000000" pitchFamily="2" charset="2"/>
              </a:rPr>
              <a:t> x </a:t>
            </a:r>
            <a:r>
              <a:rPr lang="pt-BR" dirty="0" err="1" smtClean="0">
                <a:sym typeface="Wingdings" panose="05000000000000000000" pitchFamily="2" charset="2"/>
              </a:rPr>
              <a:t>leavers</a:t>
            </a:r>
            <a:endParaRPr lang="pt-BR" dirty="0" smtClean="0"/>
          </a:p>
          <a:p>
            <a:pPr>
              <a:buFont typeface="Wingdings" panose="05000000000000000000" pitchFamily="2" charset="2"/>
              <a:buChar char="ü"/>
            </a:pPr>
            <a:r>
              <a:rPr lang="pt-BR" dirty="0" smtClean="0"/>
              <a:t>Maio/junho – 2000 </a:t>
            </a:r>
            <a:r>
              <a:rPr lang="pt-BR" dirty="0" smtClean="0">
                <a:sym typeface="Wingdings" panose="05000000000000000000" pitchFamily="2" charset="2"/>
              </a:rPr>
              <a:t> será utilizada para ajudar a testar hipóteses – nessa terceira pesquisa (2º </a:t>
            </a:r>
            <a:r>
              <a:rPr lang="pt-BR" dirty="0" err="1" smtClean="0">
                <a:sym typeface="Wingdings" panose="05000000000000000000" pitchFamily="2" charset="2"/>
              </a:rPr>
              <a:t>follow</a:t>
            </a:r>
            <a:r>
              <a:rPr lang="pt-BR" dirty="0" smtClean="0">
                <a:sym typeface="Wingdings" panose="05000000000000000000" pitchFamily="2" charset="2"/>
              </a:rPr>
              <a:t> </a:t>
            </a:r>
            <a:r>
              <a:rPr lang="pt-BR" dirty="0" err="1" smtClean="0">
                <a:sym typeface="Wingdings" panose="05000000000000000000" pitchFamily="2" charset="2"/>
              </a:rPr>
              <a:t>up</a:t>
            </a:r>
            <a:r>
              <a:rPr lang="pt-BR" dirty="0" smtClean="0">
                <a:sym typeface="Wingdings" panose="05000000000000000000" pitchFamily="2" charset="2"/>
              </a:rPr>
              <a:t>) 16% dos participantes ainda continuavam no programa.</a:t>
            </a:r>
            <a:endParaRPr lang="pt-BR" dirty="0"/>
          </a:p>
        </p:txBody>
      </p:sp>
    </p:spTree>
    <p:extLst>
      <p:ext uri="{BB962C8B-B14F-4D97-AF65-F5344CB8AC3E}">
        <p14:creationId xmlns:p14="http://schemas.microsoft.com/office/powerpoint/2010/main" val="142024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Ideia básica</a:t>
            </a: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19" y="1556792"/>
            <a:ext cx="822552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140968"/>
            <a:ext cx="895968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7882" y="6165304"/>
            <a:ext cx="545660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2771800" y="6238473"/>
            <a:ext cx="936104" cy="430887"/>
          </a:xfrm>
          <a:prstGeom prst="rect">
            <a:avLst/>
          </a:prstGeom>
          <a:noFill/>
        </p:spPr>
        <p:txBody>
          <a:bodyPr wrap="square" rtlCol="0">
            <a:spAutoFit/>
          </a:bodyPr>
          <a:lstStyle/>
          <a:p>
            <a:r>
              <a:rPr lang="pt-BR" sz="2200" dirty="0" smtClean="0"/>
              <a:t>OBS:</a:t>
            </a:r>
            <a:endParaRPr lang="pt-BR" sz="2200" dirty="0"/>
          </a:p>
        </p:txBody>
      </p:sp>
    </p:spTree>
    <p:extLst>
      <p:ext uri="{BB962C8B-B14F-4D97-AF65-F5344CB8AC3E}">
        <p14:creationId xmlns:p14="http://schemas.microsoft.com/office/powerpoint/2010/main" val="253900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82695"/>
            <a:ext cx="8712968" cy="329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688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TotalTime>
  <Words>930</Words>
  <Application>Microsoft Office PowerPoint</Application>
  <PresentationFormat>Apresentação na tela (4:3)</PresentationFormat>
  <Paragraphs>75</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Extensões</vt:lpstr>
      <vt:lpstr>observação</vt:lpstr>
      <vt:lpstr>Extensões</vt:lpstr>
      <vt:lpstr>Ashenfelter’s dip</vt:lpstr>
      <vt:lpstr>Extensões</vt:lpstr>
      <vt:lpstr>Extensões</vt:lpstr>
      <vt:lpstr>Ideia básica</vt:lpstr>
      <vt:lpstr>Ideia básica</vt:lpstr>
      <vt:lpstr>Apresentação do PowerPoint</vt:lpstr>
      <vt:lpstr>Resultados</vt:lpstr>
      <vt:lpstr>Diferenças triplas - exemplo</vt:lpstr>
      <vt:lpstr>Apresentação do PowerPoint</vt:lpstr>
      <vt:lpstr>Controle sintético</vt:lpstr>
      <vt:lpstr>Apresentação do PowerPoint</vt:lpstr>
      <vt:lpstr>Apresentação do PowerPoint</vt:lpstr>
      <vt:lpstr>Apresentação do PowerPoint</vt:lpstr>
      <vt:lpstr>Controle sintético</vt:lpstr>
      <vt:lpstr>Apresentação do PowerPoint</vt:lpstr>
      <vt:lpstr>Controle sintético</vt:lpstr>
      <vt:lpstr>Controle sintético</vt:lpstr>
      <vt:lpstr>Controle sintético</vt:lpstr>
      <vt:lpstr>Controle sintético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Elaine</dc:creator>
  <cp:lastModifiedBy>Elaine</cp:lastModifiedBy>
  <cp:revision>24</cp:revision>
  <dcterms:created xsi:type="dcterms:W3CDTF">2017-09-13T18:22:50Z</dcterms:created>
  <dcterms:modified xsi:type="dcterms:W3CDTF">2017-09-20T18:43:58Z</dcterms:modified>
</cp:coreProperties>
</file>