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85DF1-3D81-41F9-9D8B-A104DE3EFB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0CE158-7E31-411F-B364-987FB580F40D}">
      <dgm:prSet phldrT="[Texto]"/>
      <dgm:spPr>
        <a:solidFill>
          <a:srgbClr val="219D93"/>
        </a:solidFill>
      </dgm:spPr>
      <dgm:t>
        <a:bodyPr/>
        <a:lstStyle/>
        <a:p>
          <a:r>
            <a:rPr lang="pt-BR" dirty="0" smtClean="0"/>
            <a:t>POLARIDADE DA CADEIA LATERAL</a:t>
          </a:r>
        </a:p>
      </dgm:t>
    </dgm:pt>
    <dgm:pt modelId="{B875D0C5-9794-4444-AA7E-04AD25A03441}" type="parTrans" cxnId="{B04B72F8-FCD6-45B3-A3CF-BA9271B341E3}">
      <dgm:prSet/>
      <dgm:spPr/>
      <dgm:t>
        <a:bodyPr/>
        <a:lstStyle/>
        <a:p>
          <a:endParaRPr lang="pt-BR"/>
        </a:p>
      </dgm:t>
    </dgm:pt>
    <dgm:pt modelId="{6D1A98A0-9705-4D6B-B0AC-5E4C0634FBE0}" type="sibTrans" cxnId="{B04B72F8-FCD6-45B3-A3CF-BA9271B341E3}">
      <dgm:prSet/>
      <dgm:spPr/>
      <dgm:t>
        <a:bodyPr/>
        <a:lstStyle/>
        <a:p>
          <a:endParaRPr lang="pt-BR"/>
        </a:p>
      </dgm:t>
    </dgm:pt>
    <dgm:pt modelId="{D695831F-7331-42D1-A9D5-40D0949A9182}">
      <dgm:prSet phldrT="[Texto]"/>
      <dgm:spPr>
        <a:solidFill>
          <a:srgbClr val="213F5E"/>
        </a:solidFill>
      </dgm:spPr>
      <dgm:t>
        <a:bodyPr/>
        <a:lstStyle/>
        <a:p>
          <a:r>
            <a:rPr lang="pt-BR" dirty="0" smtClean="0"/>
            <a:t>BASICIDADE/ALCALINIDADE DA CADEIA LATERAL </a:t>
          </a:r>
        </a:p>
      </dgm:t>
    </dgm:pt>
    <dgm:pt modelId="{9BCD592A-7098-4646-8C34-412739F81DF4}" type="parTrans" cxnId="{6BDE739E-BEBC-4EBC-BAA4-E98934D18F6D}">
      <dgm:prSet/>
      <dgm:spPr/>
      <dgm:t>
        <a:bodyPr/>
        <a:lstStyle/>
        <a:p>
          <a:endParaRPr lang="pt-BR"/>
        </a:p>
      </dgm:t>
    </dgm:pt>
    <dgm:pt modelId="{1BD3368F-C732-440F-8112-7C074643D51A}" type="sibTrans" cxnId="{6BDE739E-BEBC-4EBC-BAA4-E98934D18F6D}">
      <dgm:prSet/>
      <dgm:spPr/>
      <dgm:t>
        <a:bodyPr/>
        <a:lstStyle/>
        <a:p>
          <a:endParaRPr lang="pt-BR"/>
        </a:p>
      </dgm:t>
    </dgm:pt>
    <dgm:pt modelId="{726BA49F-8C3C-4BAC-8AB1-0B939CD25DEB}">
      <dgm:prSet phldrT="[Texto]"/>
      <dgm:spPr>
        <a:solidFill>
          <a:srgbClr val="3ABCCA"/>
        </a:solidFill>
      </dgm:spPr>
      <dgm:t>
        <a:bodyPr/>
        <a:lstStyle/>
        <a:p>
          <a:r>
            <a:rPr lang="pt-BR" dirty="0" smtClean="0"/>
            <a:t>ESSENCIALIDADE</a:t>
          </a:r>
        </a:p>
      </dgm:t>
    </dgm:pt>
    <dgm:pt modelId="{3E83D488-4EE9-4114-A6F4-DDEDB80AE60A}" type="parTrans" cxnId="{5DF55BC0-4DEF-4307-9713-2B92BDF0A51E}">
      <dgm:prSet/>
      <dgm:spPr/>
      <dgm:t>
        <a:bodyPr/>
        <a:lstStyle/>
        <a:p>
          <a:endParaRPr lang="pt-BR"/>
        </a:p>
      </dgm:t>
    </dgm:pt>
    <dgm:pt modelId="{9CB6EC25-1455-4BE1-AF1D-BC9564B58AD9}" type="sibTrans" cxnId="{5DF55BC0-4DEF-4307-9713-2B92BDF0A51E}">
      <dgm:prSet/>
      <dgm:spPr/>
      <dgm:t>
        <a:bodyPr/>
        <a:lstStyle/>
        <a:p>
          <a:endParaRPr lang="pt-BR"/>
        </a:p>
      </dgm:t>
    </dgm:pt>
    <dgm:pt modelId="{4208DB46-A638-4929-823D-5BB4A8A78F2A}">
      <dgm:prSet/>
      <dgm:spPr>
        <a:ln>
          <a:solidFill>
            <a:srgbClr val="219D93"/>
          </a:solidFill>
        </a:ln>
      </dgm:spPr>
      <dgm:t>
        <a:bodyPr/>
        <a:lstStyle/>
        <a:p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A24BF2-4A2F-4CD4-8AED-B25C2E0ADC6F}" type="parTrans" cxnId="{BA9D4871-4678-43E3-BACD-F28FAEC3F416}">
      <dgm:prSet/>
      <dgm:spPr/>
      <dgm:t>
        <a:bodyPr/>
        <a:lstStyle/>
        <a:p>
          <a:endParaRPr lang="pt-BR"/>
        </a:p>
      </dgm:t>
    </dgm:pt>
    <dgm:pt modelId="{8361A724-FDD4-41FF-A662-3854A133FD9A}" type="sibTrans" cxnId="{BA9D4871-4678-43E3-BACD-F28FAEC3F416}">
      <dgm:prSet/>
      <dgm:spPr/>
      <dgm:t>
        <a:bodyPr/>
        <a:lstStyle/>
        <a:p>
          <a:endParaRPr lang="pt-BR"/>
        </a:p>
      </dgm:t>
    </dgm:pt>
    <dgm:pt modelId="{41E5AF06-CEC5-443A-AD73-F6DB1C33A6C7}">
      <dgm:prSet/>
      <dgm:spPr>
        <a:ln>
          <a:solidFill>
            <a:srgbClr val="213F5E"/>
          </a:solidFill>
        </a:ln>
      </dgm:spPr>
      <dgm:t>
        <a:bodyPr/>
        <a:lstStyle/>
        <a:p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1C37BC1-E43C-4DAA-A5D5-766FA52F3C2C}" type="parTrans" cxnId="{2C4C389C-B0B3-44ED-AD01-133ED7061F06}">
      <dgm:prSet/>
      <dgm:spPr/>
      <dgm:t>
        <a:bodyPr/>
        <a:lstStyle/>
        <a:p>
          <a:endParaRPr lang="pt-BR"/>
        </a:p>
      </dgm:t>
    </dgm:pt>
    <dgm:pt modelId="{D6AA12ED-C784-4EC5-8ACF-145FD8AE601C}" type="sibTrans" cxnId="{2C4C389C-B0B3-44ED-AD01-133ED7061F06}">
      <dgm:prSet/>
      <dgm:spPr/>
      <dgm:t>
        <a:bodyPr/>
        <a:lstStyle/>
        <a:p>
          <a:endParaRPr lang="pt-BR"/>
        </a:p>
      </dgm:t>
    </dgm:pt>
    <dgm:pt modelId="{F3639512-C759-4C95-975D-3DA9C218B1B8}">
      <dgm:prSet/>
      <dgm:spPr>
        <a:noFill/>
        <a:ln>
          <a:solidFill>
            <a:srgbClr val="74E2DA"/>
          </a:solidFill>
        </a:ln>
      </dgm:spPr>
      <dgm:t>
        <a:bodyPr/>
        <a:lstStyle/>
        <a:p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3F52FC0-4AB9-4667-94F5-BE97E25FA821}" type="parTrans" cxnId="{CCEA0544-9838-488E-9923-15AC4843D902}">
      <dgm:prSet/>
      <dgm:spPr/>
      <dgm:t>
        <a:bodyPr/>
        <a:lstStyle/>
        <a:p>
          <a:endParaRPr lang="pt-BR"/>
        </a:p>
      </dgm:t>
    </dgm:pt>
    <dgm:pt modelId="{C5DC463E-1F80-4FA2-BEEA-8FEC1859C064}" type="sibTrans" cxnId="{CCEA0544-9838-488E-9923-15AC4843D902}">
      <dgm:prSet/>
      <dgm:spPr/>
      <dgm:t>
        <a:bodyPr/>
        <a:lstStyle/>
        <a:p>
          <a:endParaRPr lang="pt-BR"/>
        </a:p>
      </dgm:t>
    </dgm:pt>
    <dgm:pt modelId="{6497BDF1-9E34-4DA0-9769-F245A231DCF6}" type="pres">
      <dgm:prSet presAssocID="{D8885DF1-3D81-41F9-9D8B-A104DE3EFB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6F5CB5-0605-425F-9DB7-755EDEF720FC}" type="pres">
      <dgm:prSet presAssocID="{E00CE158-7E31-411F-B364-987FB580F40D}" presName="parentLin" presStyleCnt="0"/>
      <dgm:spPr/>
    </dgm:pt>
    <dgm:pt modelId="{766A807C-4AE7-4A69-80D3-F8F72E446A7C}" type="pres">
      <dgm:prSet presAssocID="{E00CE158-7E31-411F-B364-987FB580F40D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A61C10D-AF8E-444D-9C33-592BEAD74675}" type="pres">
      <dgm:prSet presAssocID="{E00CE158-7E31-411F-B364-987FB580F4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3A059A-9D96-4319-8554-A3141D4DFB96}" type="pres">
      <dgm:prSet presAssocID="{E00CE158-7E31-411F-B364-987FB580F40D}" presName="negativeSpace" presStyleCnt="0"/>
      <dgm:spPr/>
    </dgm:pt>
    <dgm:pt modelId="{7377EC86-61C2-4933-843B-80F2CF7D4376}" type="pres">
      <dgm:prSet presAssocID="{E00CE158-7E31-411F-B364-987FB580F40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6E842D-06E4-4F15-A01B-C50197D81415}" type="pres">
      <dgm:prSet presAssocID="{6D1A98A0-9705-4D6B-B0AC-5E4C0634FBE0}" presName="spaceBetweenRectangles" presStyleCnt="0"/>
      <dgm:spPr/>
    </dgm:pt>
    <dgm:pt modelId="{0303C102-3BDF-4044-BA77-1A1BC74BCF79}" type="pres">
      <dgm:prSet presAssocID="{D695831F-7331-42D1-A9D5-40D0949A9182}" presName="parentLin" presStyleCnt="0"/>
      <dgm:spPr/>
    </dgm:pt>
    <dgm:pt modelId="{D1154E3F-96CD-465D-8CC5-6FB3C0578515}" type="pres">
      <dgm:prSet presAssocID="{D695831F-7331-42D1-A9D5-40D0949A9182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84974940-5754-4848-8235-2CBC7560F0DA}" type="pres">
      <dgm:prSet presAssocID="{D695831F-7331-42D1-A9D5-40D0949A91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A71A1B-41B2-4C6E-978C-43558F645850}" type="pres">
      <dgm:prSet presAssocID="{D695831F-7331-42D1-A9D5-40D0949A9182}" presName="negativeSpace" presStyleCnt="0"/>
      <dgm:spPr/>
    </dgm:pt>
    <dgm:pt modelId="{F4CD180D-8DD7-444E-847F-4E2F34515C36}" type="pres">
      <dgm:prSet presAssocID="{D695831F-7331-42D1-A9D5-40D0949A918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A7AA4B-F785-4AAB-90C5-C7E9FB6538DE}" type="pres">
      <dgm:prSet presAssocID="{1BD3368F-C732-440F-8112-7C074643D51A}" presName="spaceBetweenRectangles" presStyleCnt="0"/>
      <dgm:spPr/>
    </dgm:pt>
    <dgm:pt modelId="{B09B1083-2233-44C9-BDD2-0C5C06501515}" type="pres">
      <dgm:prSet presAssocID="{726BA49F-8C3C-4BAC-8AB1-0B939CD25DEB}" presName="parentLin" presStyleCnt="0"/>
      <dgm:spPr/>
    </dgm:pt>
    <dgm:pt modelId="{1FBEAEB5-F18B-4963-9D83-B4A25F7E9D91}" type="pres">
      <dgm:prSet presAssocID="{726BA49F-8C3C-4BAC-8AB1-0B939CD25DE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523FEA2B-2FED-4251-8AEE-0AFFA430EFBF}" type="pres">
      <dgm:prSet presAssocID="{726BA49F-8C3C-4BAC-8AB1-0B939CD25D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597358-9F74-42FA-919B-85FA4943790C}" type="pres">
      <dgm:prSet presAssocID="{726BA49F-8C3C-4BAC-8AB1-0B939CD25DEB}" presName="negativeSpace" presStyleCnt="0"/>
      <dgm:spPr/>
    </dgm:pt>
    <dgm:pt modelId="{CC97F613-C469-4295-8C9A-B8F49474DD75}" type="pres">
      <dgm:prSet presAssocID="{726BA49F-8C3C-4BAC-8AB1-0B939CD25DE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4C389C-B0B3-44ED-AD01-133ED7061F06}" srcId="{D695831F-7331-42D1-A9D5-40D0949A9182}" destId="{41E5AF06-CEC5-443A-AD73-F6DB1C33A6C7}" srcOrd="0" destOrd="0" parTransId="{81C37BC1-E43C-4DAA-A5D5-766FA52F3C2C}" sibTransId="{D6AA12ED-C784-4EC5-8ACF-145FD8AE601C}"/>
    <dgm:cxn modelId="{6BDE739E-BEBC-4EBC-BAA4-E98934D18F6D}" srcId="{D8885DF1-3D81-41F9-9D8B-A104DE3EFB76}" destId="{D695831F-7331-42D1-A9D5-40D0949A9182}" srcOrd="1" destOrd="0" parTransId="{9BCD592A-7098-4646-8C34-412739F81DF4}" sibTransId="{1BD3368F-C732-440F-8112-7C074643D51A}"/>
    <dgm:cxn modelId="{AFF61AB9-2041-4A5D-AEED-0F87D94669C3}" type="presOf" srcId="{41E5AF06-CEC5-443A-AD73-F6DB1C33A6C7}" destId="{F4CD180D-8DD7-444E-847F-4E2F34515C36}" srcOrd="0" destOrd="0" presId="urn:microsoft.com/office/officeart/2005/8/layout/list1"/>
    <dgm:cxn modelId="{F1A2D5A7-231F-4992-84AD-D695BB0FA92C}" type="presOf" srcId="{F3639512-C759-4C95-975D-3DA9C218B1B8}" destId="{CC97F613-C469-4295-8C9A-B8F49474DD75}" srcOrd="0" destOrd="0" presId="urn:microsoft.com/office/officeart/2005/8/layout/list1"/>
    <dgm:cxn modelId="{CCEA0544-9838-488E-9923-15AC4843D902}" srcId="{726BA49F-8C3C-4BAC-8AB1-0B939CD25DEB}" destId="{F3639512-C759-4C95-975D-3DA9C218B1B8}" srcOrd="0" destOrd="0" parTransId="{F3F52FC0-4AB9-4667-94F5-BE97E25FA821}" sibTransId="{C5DC463E-1F80-4FA2-BEEA-8FEC1859C064}"/>
    <dgm:cxn modelId="{59A0A73E-AC81-47F4-994D-0B99B0CEE2F7}" type="presOf" srcId="{726BA49F-8C3C-4BAC-8AB1-0B939CD25DEB}" destId="{523FEA2B-2FED-4251-8AEE-0AFFA430EFBF}" srcOrd="1" destOrd="0" presId="urn:microsoft.com/office/officeart/2005/8/layout/list1"/>
    <dgm:cxn modelId="{42E51FBB-5E82-42A4-ABBF-0247E9196BF4}" type="presOf" srcId="{726BA49F-8C3C-4BAC-8AB1-0B939CD25DEB}" destId="{1FBEAEB5-F18B-4963-9D83-B4A25F7E9D91}" srcOrd="0" destOrd="0" presId="urn:microsoft.com/office/officeart/2005/8/layout/list1"/>
    <dgm:cxn modelId="{F243F8A8-0BC3-4B68-A37E-10F6678EA12B}" type="presOf" srcId="{E00CE158-7E31-411F-B364-987FB580F40D}" destId="{766A807C-4AE7-4A69-80D3-F8F72E446A7C}" srcOrd="0" destOrd="0" presId="urn:microsoft.com/office/officeart/2005/8/layout/list1"/>
    <dgm:cxn modelId="{B04B72F8-FCD6-45B3-A3CF-BA9271B341E3}" srcId="{D8885DF1-3D81-41F9-9D8B-A104DE3EFB76}" destId="{E00CE158-7E31-411F-B364-987FB580F40D}" srcOrd="0" destOrd="0" parTransId="{B875D0C5-9794-4444-AA7E-04AD25A03441}" sibTransId="{6D1A98A0-9705-4D6B-B0AC-5E4C0634FBE0}"/>
    <dgm:cxn modelId="{5F3BDCCD-3C82-4A10-945E-DD029959D89C}" type="presOf" srcId="{4208DB46-A638-4929-823D-5BB4A8A78F2A}" destId="{7377EC86-61C2-4933-843B-80F2CF7D4376}" srcOrd="0" destOrd="0" presId="urn:microsoft.com/office/officeart/2005/8/layout/list1"/>
    <dgm:cxn modelId="{51CA036C-382C-4E74-97E9-033666A6D267}" type="presOf" srcId="{D695831F-7331-42D1-A9D5-40D0949A9182}" destId="{84974940-5754-4848-8235-2CBC7560F0DA}" srcOrd="1" destOrd="0" presId="urn:microsoft.com/office/officeart/2005/8/layout/list1"/>
    <dgm:cxn modelId="{C42F65A1-57A3-4295-AAF1-8C618584A7F3}" type="presOf" srcId="{D695831F-7331-42D1-A9D5-40D0949A9182}" destId="{D1154E3F-96CD-465D-8CC5-6FB3C0578515}" srcOrd="0" destOrd="0" presId="urn:microsoft.com/office/officeart/2005/8/layout/list1"/>
    <dgm:cxn modelId="{5DF55BC0-4DEF-4307-9713-2B92BDF0A51E}" srcId="{D8885DF1-3D81-41F9-9D8B-A104DE3EFB76}" destId="{726BA49F-8C3C-4BAC-8AB1-0B939CD25DEB}" srcOrd="2" destOrd="0" parTransId="{3E83D488-4EE9-4114-A6F4-DDEDB80AE60A}" sibTransId="{9CB6EC25-1455-4BE1-AF1D-BC9564B58AD9}"/>
    <dgm:cxn modelId="{EBC25F99-8206-4CC6-81A7-B9EF4D595F48}" type="presOf" srcId="{E00CE158-7E31-411F-B364-987FB580F40D}" destId="{FA61C10D-AF8E-444D-9C33-592BEAD74675}" srcOrd="1" destOrd="0" presId="urn:microsoft.com/office/officeart/2005/8/layout/list1"/>
    <dgm:cxn modelId="{BA9D4871-4678-43E3-BACD-F28FAEC3F416}" srcId="{E00CE158-7E31-411F-B364-987FB580F40D}" destId="{4208DB46-A638-4929-823D-5BB4A8A78F2A}" srcOrd="0" destOrd="0" parTransId="{EDA24BF2-4A2F-4CD4-8AED-B25C2E0ADC6F}" sibTransId="{8361A724-FDD4-41FF-A662-3854A133FD9A}"/>
    <dgm:cxn modelId="{7AFC0D17-5567-426B-A32F-FB3C3EB54262}" type="presOf" srcId="{D8885DF1-3D81-41F9-9D8B-A104DE3EFB76}" destId="{6497BDF1-9E34-4DA0-9769-F245A231DCF6}" srcOrd="0" destOrd="0" presId="urn:microsoft.com/office/officeart/2005/8/layout/list1"/>
    <dgm:cxn modelId="{8356D785-073D-48D3-A7A5-DD0F330E5CF0}" type="presParOf" srcId="{6497BDF1-9E34-4DA0-9769-F245A231DCF6}" destId="{F96F5CB5-0605-425F-9DB7-755EDEF720FC}" srcOrd="0" destOrd="0" presId="urn:microsoft.com/office/officeart/2005/8/layout/list1"/>
    <dgm:cxn modelId="{615DE251-14FF-458C-8462-D3D7EA773971}" type="presParOf" srcId="{F96F5CB5-0605-425F-9DB7-755EDEF720FC}" destId="{766A807C-4AE7-4A69-80D3-F8F72E446A7C}" srcOrd="0" destOrd="0" presId="urn:microsoft.com/office/officeart/2005/8/layout/list1"/>
    <dgm:cxn modelId="{B84A2B11-9974-46F6-A848-CFF2BA6B5829}" type="presParOf" srcId="{F96F5CB5-0605-425F-9DB7-755EDEF720FC}" destId="{FA61C10D-AF8E-444D-9C33-592BEAD74675}" srcOrd="1" destOrd="0" presId="urn:microsoft.com/office/officeart/2005/8/layout/list1"/>
    <dgm:cxn modelId="{B294EA41-7332-49F6-84DD-D07C09AAF296}" type="presParOf" srcId="{6497BDF1-9E34-4DA0-9769-F245A231DCF6}" destId="{793A059A-9D96-4319-8554-A3141D4DFB96}" srcOrd="1" destOrd="0" presId="urn:microsoft.com/office/officeart/2005/8/layout/list1"/>
    <dgm:cxn modelId="{BC3CEA8B-E71B-4958-8F8D-E7A77BF830BE}" type="presParOf" srcId="{6497BDF1-9E34-4DA0-9769-F245A231DCF6}" destId="{7377EC86-61C2-4933-843B-80F2CF7D4376}" srcOrd="2" destOrd="0" presId="urn:microsoft.com/office/officeart/2005/8/layout/list1"/>
    <dgm:cxn modelId="{201406A9-3567-4E75-BFFA-1471A33C8FDE}" type="presParOf" srcId="{6497BDF1-9E34-4DA0-9769-F245A231DCF6}" destId="{BA6E842D-06E4-4F15-A01B-C50197D81415}" srcOrd="3" destOrd="0" presId="urn:microsoft.com/office/officeart/2005/8/layout/list1"/>
    <dgm:cxn modelId="{5935CB98-AC72-4F28-8EB5-A087A6FD158A}" type="presParOf" srcId="{6497BDF1-9E34-4DA0-9769-F245A231DCF6}" destId="{0303C102-3BDF-4044-BA77-1A1BC74BCF79}" srcOrd="4" destOrd="0" presId="urn:microsoft.com/office/officeart/2005/8/layout/list1"/>
    <dgm:cxn modelId="{9DE3C0ED-0277-4816-81C9-A7D255052789}" type="presParOf" srcId="{0303C102-3BDF-4044-BA77-1A1BC74BCF79}" destId="{D1154E3F-96CD-465D-8CC5-6FB3C0578515}" srcOrd="0" destOrd="0" presId="urn:microsoft.com/office/officeart/2005/8/layout/list1"/>
    <dgm:cxn modelId="{DB5C96CC-50E2-4BFF-B0CF-906C6149F932}" type="presParOf" srcId="{0303C102-3BDF-4044-BA77-1A1BC74BCF79}" destId="{84974940-5754-4848-8235-2CBC7560F0DA}" srcOrd="1" destOrd="0" presId="urn:microsoft.com/office/officeart/2005/8/layout/list1"/>
    <dgm:cxn modelId="{547D7F14-24E5-4041-9FB3-C19DE82494F8}" type="presParOf" srcId="{6497BDF1-9E34-4DA0-9769-F245A231DCF6}" destId="{88A71A1B-41B2-4C6E-978C-43558F645850}" srcOrd="5" destOrd="0" presId="urn:microsoft.com/office/officeart/2005/8/layout/list1"/>
    <dgm:cxn modelId="{49BF5365-35C5-44A3-8C5A-395F4E2D1AEA}" type="presParOf" srcId="{6497BDF1-9E34-4DA0-9769-F245A231DCF6}" destId="{F4CD180D-8DD7-444E-847F-4E2F34515C36}" srcOrd="6" destOrd="0" presId="urn:microsoft.com/office/officeart/2005/8/layout/list1"/>
    <dgm:cxn modelId="{F16FFA26-E8E3-44A6-AA79-18282D00E129}" type="presParOf" srcId="{6497BDF1-9E34-4DA0-9769-F245A231DCF6}" destId="{7FA7AA4B-F785-4AAB-90C5-C7E9FB6538DE}" srcOrd="7" destOrd="0" presId="urn:microsoft.com/office/officeart/2005/8/layout/list1"/>
    <dgm:cxn modelId="{E3AE974E-A9DC-4C2E-B6AB-A2A65994D8BE}" type="presParOf" srcId="{6497BDF1-9E34-4DA0-9769-F245A231DCF6}" destId="{B09B1083-2233-44C9-BDD2-0C5C06501515}" srcOrd="8" destOrd="0" presId="urn:microsoft.com/office/officeart/2005/8/layout/list1"/>
    <dgm:cxn modelId="{EDEE7A9F-BDCE-4F0C-85BA-712681E6D428}" type="presParOf" srcId="{B09B1083-2233-44C9-BDD2-0C5C06501515}" destId="{1FBEAEB5-F18B-4963-9D83-B4A25F7E9D91}" srcOrd="0" destOrd="0" presId="urn:microsoft.com/office/officeart/2005/8/layout/list1"/>
    <dgm:cxn modelId="{74AF34FE-C386-4839-8DCC-C1091B997D74}" type="presParOf" srcId="{B09B1083-2233-44C9-BDD2-0C5C06501515}" destId="{523FEA2B-2FED-4251-8AEE-0AFFA430EFBF}" srcOrd="1" destOrd="0" presId="urn:microsoft.com/office/officeart/2005/8/layout/list1"/>
    <dgm:cxn modelId="{5B2652A6-1C6B-45B4-8E60-473BD17DE2EE}" type="presParOf" srcId="{6497BDF1-9E34-4DA0-9769-F245A231DCF6}" destId="{4B597358-9F74-42FA-919B-85FA4943790C}" srcOrd="9" destOrd="0" presId="urn:microsoft.com/office/officeart/2005/8/layout/list1"/>
    <dgm:cxn modelId="{AE2A4057-D3AA-4B30-B610-A96F856A1589}" type="presParOf" srcId="{6497BDF1-9E34-4DA0-9769-F245A231DCF6}" destId="{CC97F613-C469-4295-8C9A-B8F49474DD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885DF1-3D81-41F9-9D8B-A104DE3EFB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0CE158-7E31-411F-B364-987FB580F40D}">
      <dgm:prSet phldrT="[Texto]"/>
      <dgm:spPr>
        <a:solidFill>
          <a:srgbClr val="219D93"/>
        </a:solidFill>
      </dgm:spPr>
      <dgm:t>
        <a:bodyPr/>
        <a:lstStyle/>
        <a:p>
          <a:r>
            <a:rPr lang="pt-BR" dirty="0" smtClean="0"/>
            <a:t>ESSENCIAIS</a:t>
          </a:r>
        </a:p>
      </dgm:t>
    </dgm:pt>
    <dgm:pt modelId="{B875D0C5-9794-4444-AA7E-04AD25A03441}" type="parTrans" cxnId="{B04B72F8-FCD6-45B3-A3CF-BA9271B341E3}">
      <dgm:prSet/>
      <dgm:spPr/>
      <dgm:t>
        <a:bodyPr/>
        <a:lstStyle/>
        <a:p>
          <a:endParaRPr lang="pt-BR"/>
        </a:p>
      </dgm:t>
    </dgm:pt>
    <dgm:pt modelId="{6D1A98A0-9705-4D6B-B0AC-5E4C0634FBE0}" type="sibTrans" cxnId="{B04B72F8-FCD6-45B3-A3CF-BA9271B341E3}">
      <dgm:prSet/>
      <dgm:spPr/>
      <dgm:t>
        <a:bodyPr/>
        <a:lstStyle/>
        <a:p>
          <a:endParaRPr lang="pt-BR"/>
        </a:p>
      </dgm:t>
    </dgm:pt>
    <dgm:pt modelId="{D695831F-7331-42D1-A9D5-40D0949A9182}">
      <dgm:prSet phldrT="[Texto]"/>
      <dgm:spPr>
        <a:solidFill>
          <a:srgbClr val="213F5E"/>
        </a:solidFill>
      </dgm:spPr>
      <dgm:t>
        <a:bodyPr/>
        <a:lstStyle/>
        <a:p>
          <a:r>
            <a:rPr lang="pt-BR" dirty="0" smtClean="0"/>
            <a:t>CONDICIONALMENTE ESSENCIAIS</a:t>
          </a:r>
        </a:p>
      </dgm:t>
    </dgm:pt>
    <dgm:pt modelId="{9BCD592A-7098-4646-8C34-412739F81DF4}" type="parTrans" cxnId="{6BDE739E-BEBC-4EBC-BAA4-E98934D18F6D}">
      <dgm:prSet/>
      <dgm:spPr/>
      <dgm:t>
        <a:bodyPr/>
        <a:lstStyle/>
        <a:p>
          <a:endParaRPr lang="pt-BR"/>
        </a:p>
      </dgm:t>
    </dgm:pt>
    <dgm:pt modelId="{1BD3368F-C732-440F-8112-7C074643D51A}" type="sibTrans" cxnId="{6BDE739E-BEBC-4EBC-BAA4-E98934D18F6D}">
      <dgm:prSet/>
      <dgm:spPr/>
      <dgm:t>
        <a:bodyPr/>
        <a:lstStyle/>
        <a:p>
          <a:endParaRPr lang="pt-BR"/>
        </a:p>
      </dgm:t>
    </dgm:pt>
    <dgm:pt modelId="{726BA49F-8C3C-4BAC-8AB1-0B939CD25DEB}">
      <dgm:prSet phldrT="[Texto]"/>
      <dgm:spPr>
        <a:solidFill>
          <a:srgbClr val="3ABCCA"/>
        </a:solidFill>
      </dgm:spPr>
      <dgm:t>
        <a:bodyPr/>
        <a:lstStyle/>
        <a:p>
          <a:r>
            <a:rPr lang="pt-BR" dirty="0" smtClean="0"/>
            <a:t>NÃO ESSENCIAIS</a:t>
          </a:r>
        </a:p>
      </dgm:t>
    </dgm:pt>
    <dgm:pt modelId="{3E83D488-4EE9-4114-A6F4-DDEDB80AE60A}" type="parTrans" cxnId="{5DF55BC0-4DEF-4307-9713-2B92BDF0A51E}">
      <dgm:prSet/>
      <dgm:spPr/>
      <dgm:t>
        <a:bodyPr/>
        <a:lstStyle/>
        <a:p>
          <a:endParaRPr lang="pt-BR"/>
        </a:p>
      </dgm:t>
    </dgm:pt>
    <dgm:pt modelId="{9CB6EC25-1455-4BE1-AF1D-BC9564B58AD9}" type="sibTrans" cxnId="{5DF55BC0-4DEF-4307-9713-2B92BDF0A51E}">
      <dgm:prSet/>
      <dgm:spPr/>
      <dgm:t>
        <a:bodyPr/>
        <a:lstStyle/>
        <a:p>
          <a:endParaRPr lang="pt-BR"/>
        </a:p>
      </dgm:t>
    </dgm:pt>
    <dgm:pt modelId="{4208DB46-A638-4929-823D-5BB4A8A78F2A}">
      <dgm:prSet/>
      <dgm:spPr>
        <a:ln>
          <a:solidFill>
            <a:srgbClr val="219D93"/>
          </a:solidFill>
        </a:ln>
      </dgm:spPr>
      <dgm:t>
        <a:bodyPr/>
        <a:lstStyle/>
        <a:p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Thr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Phe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Lys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Trp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Val,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Met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Leu,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Ile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His</a:t>
          </a:r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A24BF2-4A2F-4CD4-8AED-B25C2E0ADC6F}" type="parTrans" cxnId="{BA9D4871-4678-43E3-BACD-F28FAEC3F416}">
      <dgm:prSet/>
      <dgm:spPr/>
      <dgm:t>
        <a:bodyPr/>
        <a:lstStyle/>
        <a:p>
          <a:endParaRPr lang="pt-BR"/>
        </a:p>
      </dgm:t>
    </dgm:pt>
    <dgm:pt modelId="{8361A724-FDD4-41FF-A662-3854A133FD9A}" type="sibTrans" cxnId="{BA9D4871-4678-43E3-BACD-F28FAEC3F416}">
      <dgm:prSet/>
      <dgm:spPr/>
      <dgm:t>
        <a:bodyPr/>
        <a:lstStyle/>
        <a:p>
          <a:endParaRPr lang="pt-BR"/>
        </a:p>
      </dgm:t>
    </dgm:pt>
    <dgm:pt modelId="{41E5AF06-CEC5-443A-AD73-F6DB1C33A6C7}">
      <dgm:prSet/>
      <dgm:spPr>
        <a:ln>
          <a:solidFill>
            <a:srgbClr val="213F5E"/>
          </a:solidFill>
        </a:ln>
      </dgm:spPr>
      <dgm:t>
        <a:bodyPr/>
        <a:lstStyle/>
        <a:p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Tyr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 e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Cys</a:t>
          </a:r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1C37BC1-E43C-4DAA-A5D5-766FA52F3C2C}" type="parTrans" cxnId="{2C4C389C-B0B3-44ED-AD01-133ED7061F06}">
      <dgm:prSet/>
      <dgm:spPr/>
      <dgm:t>
        <a:bodyPr/>
        <a:lstStyle/>
        <a:p>
          <a:endParaRPr lang="pt-BR"/>
        </a:p>
      </dgm:t>
    </dgm:pt>
    <dgm:pt modelId="{D6AA12ED-C784-4EC5-8ACF-145FD8AE601C}" type="sibTrans" cxnId="{2C4C389C-B0B3-44ED-AD01-133ED7061F06}">
      <dgm:prSet/>
      <dgm:spPr/>
      <dgm:t>
        <a:bodyPr/>
        <a:lstStyle/>
        <a:p>
          <a:endParaRPr lang="pt-BR"/>
        </a:p>
      </dgm:t>
    </dgm:pt>
    <dgm:pt modelId="{F3639512-C759-4C95-975D-3DA9C218B1B8}">
      <dgm:prSet/>
      <dgm:spPr>
        <a:noFill/>
        <a:ln>
          <a:solidFill>
            <a:srgbClr val="74E2DA"/>
          </a:solidFill>
        </a:ln>
      </dgm:spPr>
      <dgm:t>
        <a:bodyPr/>
        <a:lstStyle/>
        <a:p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Gly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Ala, Pro, Ser,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Asn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Gln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Arg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Asp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Glu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3F52FC0-4AB9-4667-94F5-BE97E25FA821}" type="parTrans" cxnId="{CCEA0544-9838-488E-9923-15AC4843D902}">
      <dgm:prSet/>
      <dgm:spPr/>
      <dgm:t>
        <a:bodyPr/>
        <a:lstStyle/>
        <a:p>
          <a:endParaRPr lang="pt-BR"/>
        </a:p>
      </dgm:t>
    </dgm:pt>
    <dgm:pt modelId="{C5DC463E-1F80-4FA2-BEEA-8FEC1859C064}" type="sibTrans" cxnId="{CCEA0544-9838-488E-9923-15AC4843D902}">
      <dgm:prSet/>
      <dgm:spPr/>
      <dgm:t>
        <a:bodyPr/>
        <a:lstStyle/>
        <a:p>
          <a:endParaRPr lang="pt-BR"/>
        </a:p>
      </dgm:t>
    </dgm:pt>
    <dgm:pt modelId="{6497BDF1-9E34-4DA0-9769-F245A231DCF6}" type="pres">
      <dgm:prSet presAssocID="{D8885DF1-3D81-41F9-9D8B-A104DE3EFB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6F5CB5-0605-425F-9DB7-755EDEF720FC}" type="pres">
      <dgm:prSet presAssocID="{E00CE158-7E31-411F-B364-987FB580F40D}" presName="parentLin" presStyleCnt="0"/>
      <dgm:spPr/>
    </dgm:pt>
    <dgm:pt modelId="{766A807C-4AE7-4A69-80D3-F8F72E446A7C}" type="pres">
      <dgm:prSet presAssocID="{E00CE158-7E31-411F-B364-987FB580F40D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A61C10D-AF8E-444D-9C33-592BEAD74675}" type="pres">
      <dgm:prSet presAssocID="{E00CE158-7E31-411F-B364-987FB580F4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3A059A-9D96-4319-8554-A3141D4DFB96}" type="pres">
      <dgm:prSet presAssocID="{E00CE158-7E31-411F-B364-987FB580F40D}" presName="negativeSpace" presStyleCnt="0"/>
      <dgm:spPr/>
    </dgm:pt>
    <dgm:pt modelId="{7377EC86-61C2-4933-843B-80F2CF7D4376}" type="pres">
      <dgm:prSet presAssocID="{E00CE158-7E31-411F-B364-987FB580F40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6E842D-06E4-4F15-A01B-C50197D81415}" type="pres">
      <dgm:prSet presAssocID="{6D1A98A0-9705-4D6B-B0AC-5E4C0634FBE0}" presName="spaceBetweenRectangles" presStyleCnt="0"/>
      <dgm:spPr/>
    </dgm:pt>
    <dgm:pt modelId="{0303C102-3BDF-4044-BA77-1A1BC74BCF79}" type="pres">
      <dgm:prSet presAssocID="{D695831F-7331-42D1-A9D5-40D0949A9182}" presName="parentLin" presStyleCnt="0"/>
      <dgm:spPr/>
    </dgm:pt>
    <dgm:pt modelId="{D1154E3F-96CD-465D-8CC5-6FB3C0578515}" type="pres">
      <dgm:prSet presAssocID="{D695831F-7331-42D1-A9D5-40D0949A9182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84974940-5754-4848-8235-2CBC7560F0DA}" type="pres">
      <dgm:prSet presAssocID="{D695831F-7331-42D1-A9D5-40D0949A91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A71A1B-41B2-4C6E-978C-43558F645850}" type="pres">
      <dgm:prSet presAssocID="{D695831F-7331-42D1-A9D5-40D0949A9182}" presName="negativeSpace" presStyleCnt="0"/>
      <dgm:spPr/>
    </dgm:pt>
    <dgm:pt modelId="{F4CD180D-8DD7-444E-847F-4E2F34515C36}" type="pres">
      <dgm:prSet presAssocID="{D695831F-7331-42D1-A9D5-40D0949A918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A7AA4B-F785-4AAB-90C5-C7E9FB6538DE}" type="pres">
      <dgm:prSet presAssocID="{1BD3368F-C732-440F-8112-7C074643D51A}" presName="spaceBetweenRectangles" presStyleCnt="0"/>
      <dgm:spPr/>
    </dgm:pt>
    <dgm:pt modelId="{B09B1083-2233-44C9-BDD2-0C5C06501515}" type="pres">
      <dgm:prSet presAssocID="{726BA49F-8C3C-4BAC-8AB1-0B939CD25DEB}" presName="parentLin" presStyleCnt="0"/>
      <dgm:spPr/>
    </dgm:pt>
    <dgm:pt modelId="{1FBEAEB5-F18B-4963-9D83-B4A25F7E9D91}" type="pres">
      <dgm:prSet presAssocID="{726BA49F-8C3C-4BAC-8AB1-0B939CD25DE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523FEA2B-2FED-4251-8AEE-0AFFA430EFBF}" type="pres">
      <dgm:prSet presAssocID="{726BA49F-8C3C-4BAC-8AB1-0B939CD25D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597358-9F74-42FA-919B-85FA4943790C}" type="pres">
      <dgm:prSet presAssocID="{726BA49F-8C3C-4BAC-8AB1-0B939CD25DEB}" presName="negativeSpace" presStyleCnt="0"/>
      <dgm:spPr/>
    </dgm:pt>
    <dgm:pt modelId="{CC97F613-C469-4295-8C9A-B8F49474DD75}" type="pres">
      <dgm:prSet presAssocID="{726BA49F-8C3C-4BAC-8AB1-0B939CD25DE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8A808F6-A89B-4DA5-A2AD-3A5BE0D8EBC1}" type="presOf" srcId="{D8885DF1-3D81-41F9-9D8B-A104DE3EFB76}" destId="{6497BDF1-9E34-4DA0-9769-F245A231DCF6}" srcOrd="0" destOrd="0" presId="urn:microsoft.com/office/officeart/2005/8/layout/list1"/>
    <dgm:cxn modelId="{2C4C389C-B0B3-44ED-AD01-133ED7061F06}" srcId="{D695831F-7331-42D1-A9D5-40D0949A9182}" destId="{41E5AF06-CEC5-443A-AD73-F6DB1C33A6C7}" srcOrd="0" destOrd="0" parTransId="{81C37BC1-E43C-4DAA-A5D5-766FA52F3C2C}" sibTransId="{D6AA12ED-C784-4EC5-8ACF-145FD8AE601C}"/>
    <dgm:cxn modelId="{6BDE739E-BEBC-4EBC-BAA4-E98934D18F6D}" srcId="{D8885DF1-3D81-41F9-9D8B-A104DE3EFB76}" destId="{D695831F-7331-42D1-A9D5-40D0949A9182}" srcOrd="1" destOrd="0" parTransId="{9BCD592A-7098-4646-8C34-412739F81DF4}" sibTransId="{1BD3368F-C732-440F-8112-7C074643D51A}"/>
    <dgm:cxn modelId="{159F9A6B-BC7A-4184-9A7A-737416F7A0C2}" type="presOf" srcId="{F3639512-C759-4C95-975D-3DA9C218B1B8}" destId="{CC97F613-C469-4295-8C9A-B8F49474DD75}" srcOrd="0" destOrd="0" presId="urn:microsoft.com/office/officeart/2005/8/layout/list1"/>
    <dgm:cxn modelId="{CCEA0544-9838-488E-9923-15AC4843D902}" srcId="{726BA49F-8C3C-4BAC-8AB1-0B939CD25DEB}" destId="{F3639512-C759-4C95-975D-3DA9C218B1B8}" srcOrd="0" destOrd="0" parTransId="{F3F52FC0-4AB9-4667-94F5-BE97E25FA821}" sibTransId="{C5DC463E-1F80-4FA2-BEEA-8FEC1859C064}"/>
    <dgm:cxn modelId="{6C8966D4-51B4-4879-A1EC-5A437FAD1A32}" type="presOf" srcId="{726BA49F-8C3C-4BAC-8AB1-0B939CD25DEB}" destId="{1FBEAEB5-F18B-4963-9D83-B4A25F7E9D91}" srcOrd="0" destOrd="0" presId="urn:microsoft.com/office/officeart/2005/8/layout/list1"/>
    <dgm:cxn modelId="{7CA880F7-EF72-4B59-8D1C-09AFC6857BF2}" type="presOf" srcId="{41E5AF06-CEC5-443A-AD73-F6DB1C33A6C7}" destId="{F4CD180D-8DD7-444E-847F-4E2F34515C36}" srcOrd="0" destOrd="0" presId="urn:microsoft.com/office/officeart/2005/8/layout/list1"/>
    <dgm:cxn modelId="{82A12EC6-5A5A-46FC-B876-835C7F1B59D6}" type="presOf" srcId="{4208DB46-A638-4929-823D-5BB4A8A78F2A}" destId="{7377EC86-61C2-4933-843B-80F2CF7D4376}" srcOrd="0" destOrd="0" presId="urn:microsoft.com/office/officeart/2005/8/layout/list1"/>
    <dgm:cxn modelId="{B04B72F8-FCD6-45B3-A3CF-BA9271B341E3}" srcId="{D8885DF1-3D81-41F9-9D8B-A104DE3EFB76}" destId="{E00CE158-7E31-411F-B364-987FB580F40D}" srcOrd="0" destOrd="0" parTransId="{B875D0C5-9794-4444-AA7E-04AD25A03441}" sibTransId="{6D1A98A0-9705-4D6B-B0AC-5E4C0634FBE0}"/>
    <dgm:cxn modelId="{F6F0FAD5-E5BE-4C4D-8C14-9590247CCB01}" type="presOf" srcId="{E00CE158-7E31-411F-B364-987FB580F40D}" destId="{FA61C10D-AF8E-444D-9C33-592BEAD74675}" srcOrd="1" destOrd="0" presId="urn:microsoft.com/office/officeart/2005/8/layout/list1"/>
    <dgm:cxn modelId="{3F2F4872-6C89-4CA2-A4A9-D57CC58BD0B4}" type="presOf" srcId="{726BA49F-8C3C-4BAC-8AB1-0B939CD25DEB}" destId="{523FEA2B-2FED-4251-8AEE-0AFFA430EFBF}" srcOrd="1" destOrd="0" presId="urn:microsoft.com/office/officeart/2005/8/layout/list1"/>
    <dgm:cxn modelId="{01B2133A-D123-4BB2-9C8A-F78976CA539F}" type="presOf" srcId="{D695831F-7331-42D1-A9D5-40D0949A9182}" destId="{D1154E3F-96CD-465D-8CC5-6FB3C0578515}" srcOrd="0" destOrd="0" presId="urn:microsoft.com/office/officeart/2005/8/layout/list1"/>
    <dgm:cxn modelId="{5BA1D3A6-17EA-42A9-9421-8D2E68641C7B}" type="presOf" srcId="{D695831F-7331-42D1-A9D5-40D0949A9182}" destId="{84974940-5754-4848-8235-2CBC7560F0DA}" srcOrd="1" destOrd="0" presId="urn:microsoft.com/office/officeart/2005/8/layout/list1"/>
    <dgm:cxn modelId="{5DF55BC0-4DEF-4307-9713-2B92BDF0A51E}" srcId="{D8885DF1-3D81-41F9-9D8B-A104DE3EFB76}" destId="{726BA49F-8C3C-4BAC-8AB1-0B939CD25DEB}" srcOrd="2" destOrd="0" parTransId="{3E83D488-4EE9-4114-A6F4-DDEDB80AE60A}" sibTransId="{9CB6EC25-1455-4BE1-AF1D-BC9564B58AD9}"/>
    <dgm:cxn modelId="{BA9D4871-4678-43E3-BACD-F28FAEC3F416}" srcId="{E00CE158-7E31-411F-B364-987FB580F40D}" destId="{4208DB46-A638-4929-823D-5BB4A8A78F2A}" srcOrd="0" destOrd="0" parTransId="{EDA24BF2-4A2F-4CD4-8AED-B25C2E0ADC6F}" sibTransId="{8361A724-FDD4-41FF-A662-3854A133FD9A}"/>
    <dgm:cxn modelId="{55FF275A-CD87-4374-A294-896E3AD009E6}" type="presOf" srcId="{E00CE158-7E31-411F-B364-987FB580F40D}" destId="{766A807C-4AE7-4A69-80D3-F8F72E446A7C}" srcOrd="0" destOrd="0" presId="urn:microsoft.com/office/officeart/2005/8/layout/list1"/>
    <dgm:cxn modelId="{83D0479B-55C8-423A-BCC6-068C71290C8C}" type="presParOf" srcId="{6497BDF1-9E34-4DA0-9769-F245A231DCF6}" destId="{F96F5CB5-0605-425F-9DB7-755EDEF720FC}" srcOrd="0" destOrd="0" presId="urn:microsoft.com/office/officeart/2005/8/layout/list1"/>
    <dgm:cxn modelId="{30B30AEB-F85E-49E7-A15D-37778103D36E}" type="presParOf" srcId="{F96F5CB5-0605-425F-9DB7-755EDEF720FC}" destId="{766A807C-4AE7-4A69-80D3-F8F72E446A7C}" srcOrd="0" destOrd="0" presId="urn:microsoft.com/office/officeart/2005/8/layout/list1"/>
    <dgm:cxn modelId="{BB1312B0-7C43-46F4-B682-6A80F0229A06}" type="presParOf" srcId="{F96F5CB5-0605-425F-9DB7-755EDEF720FC}" destId="{FA61C10D-AF8E-444D-9C33-592BEAD74675}" srcOrd="1" destOrd="0" presId="urn:microsoft.com/office/officeart/2005/8/layout/list1"/>
    <dgm:cxn modelId="{02B838C1-4281-4540-8D04-968215BE7F0F}" type="presParOf" srcId="{6497BDF1-9E34-4DA0-9769-F245A231DCF6}" destId="{793A059A-9D96-4319-8554-A3141D4DFB96}" srcOrd="1" destOrd="0" presId="urn:microsoft.com/office/officeart/2005/8/layout/list1"/>
    <dgm:cxn modelId="{19C0355C-27FE-498C-A882-79108FA577DA}" type="presParOf" srcId="{6497BDF1-9E34-4DA0-9769-F245A231DCF6}" destId="{7377EC86-61C2-4933-843B-80F2CF7D4376}" srcOrd="2" destOrd="0" presId="urn:microsoft.com/office/officeart/2005/8/layout/list1"/>
    <dgm:cxn modelId="{B575DEE2-EDB8-4E95-BA44-496665111B00}" type="presParOf" srcId="{6497BDF1-9E34-4DA0-9769-F245A231DCF6}" destId="{BA6E842D-06E4-4F15-A01B-C50197D81415}" srcOrd="3" destOrd="0" presId="urn:microsoft.com/office/officeart/2005/8/layout/list1"/>
    <dgm:cxn modelId="{DF021661-8D4A-4F9E-A4FB-3AB8FF31F5FA}" type="presParOf" srcId="{6497BDF1-9E34-4DA0-9769-F245A231DCF6}" destId="{0303C102-3BDF-4044-BA77-1A1BC74BCF79}" srcOrd="4" destOrd="0" presId="urn:microsoft.com/office/officeart/2005/8/layout/list1"/>
    <dgm:cxn modelId="{37F90123-B768-43CB-8DC5-862B86BD3FEA}" type="presParOf" srcId="{0303C102-3BDF-4044-BA77-1A1BC74BCF79}" destId="{D1154E3F-96CD-465D-8CC5-6FB3C0578515}" srcOrd="0" destOrd="0" presId="urn:microsoft.com/office/officeart/2005/8/layout/list1"/>
    <dgm:cxn modelId="{097390A3-04B5-4C3C-9A5F-EE2C0C3ABBCD}" type="presParOf" srcId="{0303C102-3BDF-4044-BA77-1A1BC74BCF79}" destId="{84974940-5754-4848-8235-2CBC7560F0DA}" srcOrd="1" destOrd="0" presId="urn:microsoft.com/office/officeart/2005/8/layout/list1"/>
    <dgm:cxn modelId="{917CF310-81F3-4386-A31E-D66F46DAFF1A}" type="presParOf" srcId="{6497BDF1-9E34-4DA0-9769-F245A231DCF6}" destId="{88A71A1B-41B2-4C6E-978C-43558F645850}" srcOrd="5" destOrd="0" presId="urn:microsoft.com/office/officeart/2005/8/layout/list1"/>
    <dgm:cxn modelId="{2C63D850-7B3A-426D-9FE4-D1AC73387D7F}" type="presParOf" srcId="{6497BDF1-9E34-4DA0-9769-F245A231DCF6}" destId="{F4CD180D-8DD7-444E-847F-4E2F34515C36}" srcOrd="6" destOrd="0" presId="urn:microsoft.com/office/officeart/2005/8/layout/list1"/>
    <dgm:cxn modelId="{1A2D5060-6D65-494B-B99F-9E62E0FE2346}" type="presParOf" srcId="{6497BDF1-9E34-4DA0-9769-F245A231DCF6}" destId="{7FA7AA4B-F785-4AAB-90C5-C7E9FB6538DE}" srcOrd="7" destOrd="0" presId="urn:microsoft.com/office/officeart/2005/8/layout/list1"/>
    <dgm:cxn modelId="{B78D094E-913B-4C6B-9E18-D54E0C797692}" type="presParOf" srcId="{6497BDF1-9E34-4DA0-9769-F245A231DCF6}" destId="{B09B1083-2233-44C9-BDD2-0C5C06501515}" srcOrd="8" destOrd="0" presId="urn:microsoft.com/office/officeart/2005/8/layout/list1"/>
    <dgm:cxn modelId="{E3E3FDD3-DE94-4403-B463-2BDCBBDF0FA9}" type="presParOf" srcId="{B09B1083-2233-44C9-BDD2-0C5C06501515}" destId="{1FBEAEB5-F18B-4963-9D83-B4A25F7E9D91}" srcOrd="0" destOrd="0" presId="urn:microsoft.com/office/officeart/2005/8/layout/list1"/>
    <dgm:cxn modelId="{4D78586D-B00F-42A8-9E69-DCE11C1F2257}" type="presParOf" srcId="{B09B1083-2233-44C9-BDD2-0C5C06501515}" destId="{523FEA2B-2FED-4251-8AEE-0AFFA430EFBF}" srcOrd="1" destOrd="0" presId="urn:microsoft.com/office/officeart/2005/8/layout/list1"/>
    <dgm:cxn modelId="{998393C5-5E1E-4674-8F25-05FD172ED1BA}" type="presParOf" srcId="{6497BDF1-9E34-4DA0-9769-F245A231DCF6}" destId="{4B597358-9F74-42FA-919B-85FA4943790C}" srcOrd="9" destOrd="0" presId="urn:microsoft.com/office/officeart/2005/8/layout/list1"/>
    <dgm:cxn modelId="{7A523C28-12DE-4A8E-BBA2-71ABABAEAD83}" type="presParOf" srcId="{6497BDF1-9E34-4DA0-9769-F245A231DCF6}" destId="{CC97F613-C469-4295-8C9A-B8F49474DD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77EC86-61C2-4933-843B-80F2CF7D4376}">
      <dsp:nvSpPr>
        <dsp:cNvPr id="0" name=""/>
        <dsp:cNvSpPr/>
      </dsp:nvSpPr>
      <dsp:spPr>
        <a:xfrm>
          <a:off x="0" y="1426914"/>
          <a:ext cx="596118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19D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54" tIns="312420" rIns="46265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426914"/>
        <a:ext cx="5961184" cy="378000"/>
      </dsp:txXfrm>
    </dsp:sp>
    <dsp:sp modelId="{FA61C10D-AF8E-444D-9C33-592BEAD74675}">
      <dsp:nvSpPr>
        <dsp:cNvPr id="0" name=""/>
        <dsp:cNvSpPr/>
      </dsp:nvSpPr>
      <dsp:spPr>
        <a:xfrm>
          <a:off x="298059" y="1205514"/>
          <a:ext cx="4172829" cy="442800"/>
        </a:xfrm>
        <a:prstGeom prst="roundRect">
          <a:avLst/>
        </a:prstGeom>
        <a:solidFill>
          <a:srgbClr val="219D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3" tIns="0" rIns="15772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POLARIDADE DA CADEIA LATERAL</a:t>
          </a:r>
        </a:p>
      </dsp:txBody>
      <dsp:txXfrm>
        <a:off x="298059" y="1205514"/>
        <a:ext cx="4172829" cy="442800"/>
      </dsp:txXfrm>
    </dsp:sp>
    <dsp:sp modelId="{F4CD180D-8DD7-444E-847F-4E2F34515C36}">
      <dsp:nvSpPr>
        <dsp:cNvPr id="0" name=""/>
        <dsp:cNvSpPr/>
      </dsp:nvSpPr>
      <dsp:spPr>
        <a:xfrm>
          <a:off x="0" y="2107314"/>
          <a:ext cx="596118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13F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54" tIns="312420" rIns="46265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107314"/>
        <a:ext cx="5961184" cy="378000"/>
      </dsp:txXfrm>
    </dsp:sp>
    <dsp:sp modelId="{84974940-5754-4848-8235-2CBC7560F0DA}">
      <dsp:nvSpPr>
        <dsp:cNvPr id="0" name=""/>
        <dsp:cNvSpPr/>
      </dsp:nvSpPr>
      <dsp:spPr>
        <a:xfrm>
          <a:off x="298059" y="1885914"/>
          <a:ext cx="4172829" cy="442800"/>
        </a:xfrm>
        <a:prstGeom prst="roundRect">
          <a:avLst/>
        </a:prstGeom>
        <a:solidFill>
          <a:srgbClr val="213F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3" tIns="0" rIns="15772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BASICIDADE/ALCALINIDADE DA CADEIA LATERAL </a:t>
          </a:r>
        </a:p>
      </dsp:txBody>
      <dsp:txXfrm>
        <a:off x="298059" y="1885914"/>
        <a:ext cx="4172829" cy="442800"/>
      </dsp:txXfrm>
    </dsp:sp>
    <dsp:sp modelId="{CC97F613-C469-4295-8C9A-B8F49474DD75}">
      <dsp:nvSpPr>
        <dsp:cNvPr id="0" name=""/>
        <dsp:cNvSpPr/>
      </dsp:nvSpPr>
      <dsp:spPr>
        <a:xfrm>
          <a:off x="0" y="2787714"/>
          <a:ext cx="5961184" cy="378000"/>
        </a:xfrm>
        <a:prstGeom prst="rect">
          <a:avLst/>
        </a:prstGeom>
        <a:noFill/>
        <a:ln w="25400" cap="flat" cmpd="sng" algn="ctr">
          <a:solidFill>
            <a:srgbClr val="74E2D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54" tIns="312420" rIns="46265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787714"/>
        <a:ext cx="5961184" cy="378000"/>
      </dsp:txXfrm>
    </dsp:sp>
    <dsp:sp modelId="{523FEA2B-2FED-4251-8AEE-0AFFA430EFBF}">
      <dsp:nvSpPr>
        <dsp:cNvPr id="0" name=""/>
        <dsp:cNvSpPr/>
      </dsp:nvSpPr>
      <dsp:spPr>
        <a:xfrm>
          <a:off x="298059" y="2566314"/>
          <a:ext cx="4172829" cy="442800"/>
        </a:xfrm>
        <a:prstGeom prst="roundRect">
          <a:avLst/>
        </a:prstGeom>
        <a:solidFill>
          <a:srgbClr val="3AB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3" tIns="0" rIns="15772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ESSENCIALIDADE</a:t>
          </a:r>
        </a:p>
      </dsp:txBody>
      <dsp:txXfrm>
        <a:off x="298059" y="2566314"/>
        <a:ext cx="4172829" cy="442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77EC86-61C2-4933-843B-80F2CF7D4376}">
      <dsp:nvSpPr>
        <dsp:cNvPr id="0" name=""/>
        <dsp:cNvSpPr/>
      </dsp:nvSpPr>
      <dsp:spPr>
        <a:xfrm>
          <a:off x="0" y="577696"/>
          <a:ext cx="59611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19D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54" tIns="437388" rIns="46265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Thr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Phe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Lys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Trp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Val,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Met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Leu,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Ile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His</a:t>
          </a:r>
          <a:endParaRPr lang="pt-BR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577696"/>
        <a:ext cx="5961184" cy="893025"/>
      </dsp:txXfrm>
    </dsp:sp>
    <dsp:sp modelId="{FA61C10D-AF8E-444D-9C33-592BEAD74675}">
      <dsp:nvSpPr>
        <dsp:cNvPr id="0" name=""/>
        <dsp:cNvSpPr/>
      </dsp:nvSpPr>
      <dsp:spPr>
        <a:xfrm>
          <a:off x="298059" y="267736"/>
          <a:ext cx="4172829" cy="619920"/>
        </a:xfrm>
        <a:prstGeom prst="roundRect">
          <a:avLst/>
        </a:prstGeom>
        <a:solidFill>
          <a:srgbClr val="219D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3" tIns="0" rIns="15772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ESSENCIAIS</a:t>
          </a:r>
        </a:p>
      </dsp:txBody>
      <dsp:txXfrm>
        <a:off x="298059" y="267736"/>
        <a:ext cx="4172829" cy="619920"/>
      </dsp:txXfrm>
    </dsp:sp>
    <dsp:sp modelId="{F4CD180D-8DD7-444E-847F-4E2F34515C36}">
      <dsp:nvSpPr>
        <dsp:cNvPr id="0" name=""/>
        <dsp:cNvSpPr/>
      </dsp:nvSpPr>
      <dsp:spPr>
        <a:xfrm>
          <a:off x="0" y="1894082"/>
          <a:ext cx="596118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13F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54" tIns="437388" rIns="46265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Tyr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e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Cys</a:t>
          </a:r>
          <a:endParaRPr lang="pt-BR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894082"/>
        <a:ext cx="5961184" cy="893025"/>
      </dsp:txXfrm>
    </dsp:sp>
    <dsp:sp modelId="{84974940-5754-4848-8235-2CBC7560F0DA}">
      <dsp:nvSpPr>
        <dsp:cNvPr id="0" name=""/>
        <dsp:cNvSpPr/>
      </dsp:nvSpPr>
      <dsp:spPr>
        <a:xfrm>
          <a:off x="298059" y="1584121"/>
          <a:ext cx="4172829" cy="619920"/>
        </a:xfrm>
        <a:prstGeom prst="roundRect">
          <a:avLst/>
        </a:prstGeom>
        <a:solidFill>
          <a:srgbClr val="213F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3" tIns="0" rIns="15772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CONDICIONALMENTE ESSENCIAIS</a:t>
          </a:r>
        </a:p>
      </dsp:txBody>
      <dsp:txXfrm>
        <a:off x="298059" y="1584121"/>
        <a:ext cx="4172829" cy="619920"/>
      </dsp:txXfrm>
    </dsp:sp>
    <dsp:sp modelId="{CC97F613-C469-4295-8C9A-B8F49474DD75}">
      <dsp:nvSpPr>
        <dsp:cNvPr id="0" name=""/>
        <dsp:cNvSpPr/>
      </dsp:nvSpPr>
      <dsp:spPr>
        <a:xfrm>
          <a:off x="0" y="3210467"/>
          <a:ext cx="5961184" cy="893025"/>
        </a:xfrm>
        <a:prstGeom prst="rect">
          <a:avLst/>
        </a:prstGeom>
        <a:noFill/>
        <a:ln w="25400" cap="flat" cmpd="sng" algn="ctr">
          <a:solidFill>
            <a:srgbClr val="74E2D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54" tIns="437388" rIns="46265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Gly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Ala, Pro, Ser,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Asn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Gln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Arg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Asp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pt-BR" sz="2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Glu</a:t>
          </a: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pt-BR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3210467"/>
        <a:ext cx="5961184" cy="893025"/>
      </dsp:txXfrm>
    </dsp:sp>
    <dsp:sp modelId="{523FEA2B-2FED-4251-8AEE-0AFFA430EFBF}">
      <dsp:nvSpPr>
        <dsp:cNvPr id="0" name=""/>
        <dsp:cNvSpPr/>
      </dsp:nvSpPr>
      <dsp:spPr>
        <a:xfrm>
          <a:off x="298059" y="2900507"/>
          <a:ext cx="4172829" cy="619920"/>
        </a:xfrm>
        <a:prstGeom prst="roundRect">
          <a:avLst/>
        </a:prstGeom>
        <a:solidFill>
          <a:srgbClr val="3AB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3" tIns="0" rIns="15772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NÃO ESSENCIAIS</a:t>
          </a:r>
        </a:p>
      </dsp:txBody>
      <dsp:txXfrm>
        <a:off x="298059" y="2900507"/>
        <a:ext cx="4172829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4711-461A-4666-8713-353C75F50124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22CE9-E2DD-4ABF-B871-4D822DAD34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7FA5-7DBF-4787-98CD-3C5843D280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162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7FA5-7DBF-4787-98CD-3C5843D2809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149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195" y="1689073"/>
            <a:ext cx="6126021" cy="1470025"/>
          </a:xfrm>
        </p:spPr>
        <p:txBody>
          <a:bodyPr/>
          <a:lstStyle>
            <a:lvl1pPr>
              <a:defRPr sz="2800" b="1" i="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06DE-6B78-4E6E-A85D-472FD382677D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DBAE-9720-4C63-91A1-8CAF9BF58D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pt-BR" dirty="0" smtClean="0">
                <a:ea typeface="ＭＳ Ｐゴシック" panose="020B0600070205080204" pitchFamily="34" charset="-128"/>
              </a:rPr>
              <a:t>BIOQUÍMICA DOS AMINOÁCIDOS E DAS PROTEÍNAS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00255" y="2627620"/>
            <a:ext cx="69434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Organização do Conteúdo da Aula:</a:t>
            </a:r>
          </a:p>
          <a:p>
            <a:pPr marL="0" indent="0">
              <a:buFontTx/>
              <a:buNone/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Exemplos de funções das proteínas: slides 2 a 14</a:t>
            </a:r>
          </a:p>
          <a:p>
            <a:pPr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Estrutura dos aminoácidos: slides 15 a 49</a:t>
            </a:r>
          </a:p>
          <a:p>
            <a:pPr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Essencialidade: slides 50 e 51</a:t>
            </a:r>
          </a:p>
          <a:p>
            <a:pPr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Propriedades Físico-Químicas: slides 52-56</a:t>
            </a: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Proteínas: slide 57</a:t>
            </a:r>
          </a:p>
          <a:p>
            <a:pPr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Estrutura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das Proteínas: slides 60 a 75</a:t>
            </a:r>
          </a:p>
          <a:p>
            <a:pPr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Desnaturação: slide 76 ao final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Proteção imunológica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65426" y="1446539"/>
            <a:ext cx="7613148" cy="635569"/>
            <a:chOff x="590075" y="1076924"/>
            <a:chExt cx="7613148" cy="476677"/>
          </a:xfrm>
        </p:grpSpPr>
        <p:sp>
          <p:nvSpPr>
            <p:cNvPr id="8" name="Retângulo 7"/>
            <p:cNvSpPr/>
            <p:nvPr/>
          </p:nvSpPr>
          <p:spPr>
            <a:xfrm>
              <a:off x="590075" y="1076924"/>
              <a:ext cx="7613148" cy="4766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20375" y="1130596"/>
              <a:ext cx="755254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Imunoglobulinas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484" y="2337695"/>
            <a:ext cx="4432836" cy="351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74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Geração e transmissão de impulsos nervosos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765426" y="1446539"/>
            <a:ext cx="7613148" cy="1789031"/>
            <a:chOff x="765426" y="1084904"/>
            <a:chExt cx="7613148" cy="1341773"/>
          </a:xfrm>
        </p:grpSpPr>
        <p:sp>
          <p:nvSpPr>
            <p:cNvPr id="8" name="Retângulo 7"/>
            <p:cNvSpPr/>
            <p:nvPr/>
          </p:nvSpPr>
          <p:spPr>
            <a:xfrm>
              <a:off x="765426" y="1084904"/>
              <a:ext cx="7613148" cy="134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795726" y="1155626"/>
              <a:ext cx="7552549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rgbClr val="219D93"/>
                  </a:solidFill>
                </a:rPr>
                <a:t>• Proteínas </a:t>
              </a:r>
              <a:r>
                <a:rPr lang="pt-BR" dirty="0">
                  <a:solidFill>
                    <a:srgbClr val="219D93"/>
                  </a:solidFill>
                </a:rPr>
                <a:t>receptoras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1) </a:t>
              </a:r>
              <a:r>
                <a:rPr lang="pt-BR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Fotoreceptoras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rodopsina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Proteína presente nas células bastonetes da visão, sensível a luz (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fotoisomerização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).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570003"/>
            <a:ext cx="57245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763713" y="5381869"/>
            <a:ext cx="1655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219D93"/>
                </a:solidFill>
              </a:rPr>
              <a:t>11 cis retinal</a:t>
            </a: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5148264" y="5381869"/>
            <a:ext cx="205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219D93"/>
                </a:solidFill>
              </a:rPr>
              <a:t>11 </a:t>
            </a:r>
            <a:r>
              <a:rPr lang="pt-BR" altLang="pt-BR" sz="1800" dirty="0" err="1">
                <a:solidFill>
                  <a:srgbClr val="219D93"/>
                </a:solidFill>
              </a:rPr>
              <a:t>trans</a:t>
            </a:r>
            <a:r>
              <a:rPr lang="pt-BR" altLang="pt-BR" sz="1800" dirty="0">
                <a:solidFill>
                  <a:srgbClr val="219D93"/>
                </a:solidFill>
              </a:rPr>
              <a:t> </a:t>
            </a:r>
            <a:r>
              <a:rPr lang="pt-BR" altLang="pt-BR" sz="1800" dirty="0" err="1">
                <a:solidFill>
                  <a:srgbClr val="219D93"/>
                </a:solidFill>
              </a:rPr>
              <a:t>retinal</a:t>
            </a:r>
            <a:endParaRPr lang="pt-BR" altLang="pt-BR" sz="1800" dirty="0">
              <a:solidFill>
                <a:srgbClr val="219D93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4721469"/>
            <a:ext cx="736600" cy="11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25553"/>
            <a:ext cx="736600" cy="11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55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Geração e transmissão de impulsos nervosos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65426" y="1446539"/>
            <a:ext cx="7613148" cy="1425615"/>
            <a:chOff x="765426" y="1084904"/>
            <a:chExt cx="7613148" cy="1069211"/>
          </a:xfrm>
        </p:grpSpPr>
        <p:sp>
          <p:nvSpPr>
            <p:cNvPr id="8" name="Retângulo 7"/>
            <p:cNvSpPr/>
            <p:nvPr/>
          </p:nvSpPr>
          <p:spPr>
            <a:xfrm>
              <a:off x="765426" y="1084904"/>
              <a:ext cx="7613148" cy="10692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795726" y="1155626"/>
              <a:ext cx="7552549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rgbClr val="219D93"/>
                  </a:solidFill>
                </a:rPr>
                <a:t>• Proteínas </a:t>
              </a:r>
              <a:r>
                <a:rPr lang="pt-BR" dirty="0">
                  <a:solidFill>
                    <a:srgbClr val="219D93"/>
                  </a:solidFill>
                </a:rPr>
                <a:t>receptoras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2) Receptores de pequenas moléculas: acetilcolina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Substância responsável pela transmissão de impulsos nervosos nas sinapses.</a:t>
              </a: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225" y="3147645"/>
            <a:ext cx="2495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93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Controle do crescimento e diferenciação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765426" y="1446540"/>
            <a:ext cx="7613148" cy="1073923"/>
            <a:chOff x="765426" y="1084905"/>
            <a:chExt cx="7613148" cy="805442"/>
          </a:xfrm>
        </p:grpSpPr>
        <p:sp>
          <p:nvSpPr>
            <p:cNvPr id="8" name="Retângulo 7"/>
            <p:cNvSpPr/>
            <p:nvPr/>
          </p:nvSpPr>
          <p:spPr>
            <a:xfrm>
              <a:off x="765426" y="1084905"/>
              <a:ext cx="7613148" cy="8054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795726" y="1164461"/>
              <a:ext cx="7552549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Bactérias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proteínas repressoras.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Organismos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multicelulares: fatores de crescimento.</a:t>
              </a:r>
            </a:p>
          </p:txBody>
        </p:sp>
      </p:grpSp>
      <p:grpSp>
        <p:nvGrpSpPr>
          <p:cNvPr id="3" name="Grupo 3"/>
          <p:cNvGrpSpPr/>
          <p:nvPr/>
        </p:nvGrpSpPr>
        <p:grpSpPr>
          <a:xfrm>
            <a:off x="1121328" y="2720424"/>
            <a:ext cx="6901344" cy="3410075"/>
            <a:chOff x="1159593" y="2030600"/>
            <a:chExt cx="6901344" cy="255755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593" y="2392222"/>
              <a:ext cx="3125069" cy="183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030600"/>
              <a:ext cx="3488937" cy="2557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178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Funções x estrutura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protéica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4"/>
          <p:cNvGrpSpPr/>
          <p:nvPr/>
        </p:nvGrpSpPr>
        <p:grpSpPr>
          <a:xfrm>
            <a:off x="1716728" y="1872601"/>
            <a:ext cx="5710544" cy="3214132"/>
            <a:chOff x="827088" y="1404450"/>
            <a:chExt cx="5710544" cy="241059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1413975"/>
              <a:ext cx="238125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ixaDeTexto 3"/>
            <p:cNvSpPr txBox="1">
              <a:spLocks noChangeArrowheads="1"/>
            </p:cNvSpPr>
            <p:nvPr/>
          </p:nvSpPr>
          <p:spPr bwMode="auto">
            <a:xfrm>
              <a:off x="1403350" y="3538050"/>
              <a:ext cx="1512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solidFill>
                    <a:srgbClr val="219D93"/>
                  </a:solidFill>
                </a:rPr>
                <a:t>ALBUMINA</a:t>
              </a:r>
            </a:p>
          </p:txBody>
        </p:sp>
        <p:grpSp>
          <p:nvGrpSpPr>
            <p:cNvPr id="3" name="Grupo 1"/>
            <p:cNvGrpSpPr/>
            <p:nvPr/>
          </p:nvGrpSpPr>
          <p:grpSpPr>
            <a:xfrm>
              <a:off x="4299257" y="1404450"/>
              <a:ext cx="2238375" cy="2410599"/>
              <a:chOff x="5724525" y="1404450"/>
              <a:chExt cx="2238375" cy="2410599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525" y="1404450"/>
                <a:ext cx="2238375" cy="203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CaixaDeTexto 4"/>
              <p:cNvSpPr txBox="1">
                <a:spLocks noChangeArrowheads="1"/>
              </p:cNvSpPr>
              <p:nvPr/>
            </p:nvSpPr>
            <p:spPr bwMode="auto">
              <a:xfrm>
                <a:off x="5940425" y="3538050"/>
                <a:ext cx="1944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rgbClr val="219D93"/>
                    </a:solidFill>
                  </a:rPr>
                  <a:t>HEMOGLOBINA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0140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2373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Definição de aminoácidos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69066" y="1573774"/>
            <a:ext cx="765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219D93"/>
                </a:solidFill>
              </a:rPr>
              <a:t> </a:t>
            </a:r>
            <a:r>
              <a:rPr lang="pt-BR" dirty="0">
                <a:solidFill>
                  <a:srgbClr val="219D93"/>
                </a:solidFill>
              </a:rPr>
              <a:t>São moléculas orgânicas formadas por C, O, H e N, alguns possuem 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219D93"/>
                </a:solidFill>
              </a:rPr>
              <a:t> Somente </a:t>
            </a:r>
            <a:r>
              <a:rPr lang="pt-BR" dirty="0">
                <a:solidFill>
                  <a:srgbClr val="219D93"/>
                </a:solidFill>
              </a:rPr>
              <a:t>20 são normalmente encontrados em proteínas</a:t>
            </a:r>
            <a:r>
              <a:rPr lang="pt-BR" dirty="0" smtClean="0">
                <a:solidFill>
                  <a:srgbClr val="219D93"/>
                </a:solidFill>
              </a:rPr>
              <a:t>.</a:t>
            </a:r>
            <a:endParaRPr lang="pt-BR" dirty="0">
              <a:solidFill>
                <a:srgbClr val="219D93"/>
              </a:solidFill>
            </a:endParaRPr>
          </a:p>
        </p:txBody>
      </p:sp>
      <p:pic>
        <p:nvPicPr>
          <p:cNvPr id="6" name="Picture 2" descr="http://ts1.mm.bing.net/th?&amp;id=HN.608043536830957850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957" y="2614247"/>
            <a:ext cx="24139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08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1" y="2121253"/>
            <a:ext cx="5118265" cy="3027160"/>
            <a:chOff x="0" y="1826617"/>
            <a:chExt cx="5118265" cy="2270370"/>
          </a:xfrm>
        </p:grpSpPr>
        <p:sp>
          <p:nvSpPr>
            <p:cNvPr id="9" name="Retângulo 8"/>
            <p:cNvSpPr/>
            <p:nvPr/>
          </p:nvSpPr>
          <p:spPr>
            <a:xfrm>
              <a:off x="0" y="1826617"/>
              <a:ext cx="5118265" cy="22703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21269" y="1957242"/>
              <a:ext cx="4077988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Nota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As abreviaturas de uma letra iniciam com a mesma letra do respectivo aminoácido. Quando os nomes de vários aminoácidos iniciam-se com a mesma letra, utilizam-se os nomes fonéticos (ocasionalmente em outras línguas) de certos aminoácidos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2373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Definição de aminoácidos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442790"/>
              </p:ext>
            </p:extLst>
          </p:nvPr>
        </p:nvGraphicFramePr>
        <p:xfrm>
          <a:off x="4555814" y="167691"/>
          <a:ext cx="3976625" cy="71729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29761"/>
                <a:gridCol w="1481733"/>
                <a:gridCol w="1465131"/>
              </a:tblGrid>
              <a:tr h="58922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Tabela 3.1</a:t>
                      </a:r>
                      <a:endParaRPr lang="pt-BR" sz="1100" dirty="0"/>
                    </a:p>
                  </a:txBody>
                  <a:tcPr marT="60960" marB="60960" anchor="ctr"/>
                </a:tc>
                <a:tc gridSpan="2">
                  <a:txBody>
                    <a:bodyPr/>
                    <a:lstStyle/>
                    <a:p>
                      <a:r>
                        <a:rPr lang="pt-BR" sz="1100" dirty="0" smtClean="0"/>
                        <a:t>Nomes e Abreviaturas</a:t>
                      </a:r>
                      <a:r>
                        <a:rPr lang="pt-BR" sz="1100" baseline="0" dirty="0" smtClean="0"/>
                        <a:t> dos Aminoácidos Comuns</a:t>
                      </a:r>
                      <a:endParaRPr lang="pt-BR" sz="1100" dirty="0"/>
                    </a:p>
                  </a:txBody>
                  <a:tcPr marT="60960" marB="60960" anchor="ctr"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</a:tr>
              <a:tr h="420741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Aminoácido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Abreviatura de três Letras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Abreviatura de uma</a:t>
                      </a:r>
                      <a:r>
                        <a:rPr lang="pt-BR" sz="1100" baseline="0" dirty="0" smtClean="0"/>
                        <a:t> Letra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Alanina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Ala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Arginina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Arg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R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Asparagina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Asn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N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420741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Ácido aspártico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Asp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Cisteína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Cys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420741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Ácido Glutâmico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Glu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Glutamina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Gln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Q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Glicina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Gly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G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Histidina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His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H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Isoleucina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Ile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Leucina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Leu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L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Lisina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Lys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K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Metionina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Met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M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Fenilalanina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Phe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F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Prolina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Serina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Ser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S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Treonina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Thr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Triptofano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Trp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W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Tirosina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Tyr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Y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  <a:tr h="266469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Valina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Val</a:t>
                      </a:r>
                      <a:endParaRPr lang="pt-BR" sz="1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V</a:t>
                      </a:r>
                      <a:endParaRPr lang="pt-BR" sz="1100" dirty="0"/>
                    </a:p>
                  </a:txBody>
                  <a:tcPr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706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15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Estrutura básica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http://www.quimica.net/emiliano/fenilcetonuria/estrutura_aminoacid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2211" y="1424987"/>
            <a:ext cx="4239578" cy="377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6211" y="56944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1200" b="1" dirty="0">
                <a:solidFill>
                  <a:srgbClr val="219D93"/>
                </a:solidFill>
              </a:rPr>
              <a:t>* Carbono </a:t>
            </a:r>
            <a:r>
              <a:rPr lang="el-GR" altLang="pt-BR" sz="1200" b="1" dirty="0">
                <a:solidFill>
                  <a:srgbClr val="219D93"/>
                </a:solidFill>
              </a:rPr>
              <a:t>α</a:t>
            </a:r>
            <a:r>
              <a:rPr lang="pt-BR" altLang="pt-BR" sz="1200" b="1" dirty="0">
                <a:solidFill>
                  <a:srgbClr val="219D93"/>
                </a:solidFill>
              </a:rPr>
              <a:t> : </a:t>
            </a:r>
            <a:r>
              <a:rPr lang="pt-BR" altLang="pt-BR" sz="1200" dirty="0">
                <a:solidFill>
                  <a:srgbClr val="219D93"/>
                </a:solidFill>
              </a:rPr>
              <a:t>o primeiro depois do grupo carboxila</a:t>
            </a:r>
          </a:p>
        </p:txBody>
      </p:sp>
    </p:spTree>
    <p:extLst>
      <p:ext uri="{BB962C8B-B14F-4D97-AF65-F5344CB8AC3E}">
        <p14:creationId xmlns="" xmlns:p14="http://schemas.microsoft.com/office/powerpoint/2010/main" val="29545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53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Estrutura tridimensional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http://www.fomosplanejados.com.br/img/assuntos/imagens/66/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926" y="1582435"/>
            <a:ext cx="4058151" cy="369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27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144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Carbono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quiral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http://www.uniquindio.edu.co/uniquindio/ntic/trabajos/4/c4g3jhonever/paginas/viajeporlaciencia/quimica11/document2_archivos/qk11u2_archivos/qk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728" y="1262675"/>
            <a:ext cx="4260544" cy="243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68314" y="3835890"/>
            <a:ext cx="2808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219D93"/>
                </a:solidFill>
              </a:rPr>
              <a:t>Ácido láctico não é um aa.</a:t>
            </a: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3635375" y="3835890"/>
            <a:ext cx="5761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219D93"/>
                </a:solidFill>
              </a:rPr>
              <a:t>Esse fenômeno ocorre em todos os aa, exceto na glicina.</a:t>
            </a:r>
          </a:p>
        </p:txBody>
      </p:sp>
      <p:pic>
        <p:nvPicPr>
          <p:cNvPr id="9" name="Picture 4" descr="http://ts1.mm.bing.net/th?&amp;id=HN.607992748834294119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4" y="4426995"/>
            <a:ext cx="20097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ts3.mm.bing.net/th?id=HN.608050589159524812&amp;w=232&amp;h=140&amp;c=7&amp;rs=1&amp;pid=1.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25" y="4287295"/>
            <a:ext cx="2209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15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Exemplos de funções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das proteínas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081288"/>
            <a:ext cx="42672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85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Estereoisômeros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50881" y="2010420"/>
            <a:ext cx="3643461" cy="2995493"/>
            <a:chOff x="962682" y="1098138"/>
            <a:chExt cx="3643461" cy="2246620"/>
          </a:xfrm>
        </p:grpSpPr>
        <p:sp>
          <p:nvSpPr>
            <p:cNvPr id="13" name="Retângulo 12"/>
            <p:cNvSpPr/>
            <p:nvPr/>
          </p:nvSpPr>
          <p:spPr>
            <a:xfrm>
              <a:off x="962682" y="1098138"/>
              <a:ext cx="3643461" cy="22466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147863" y="1219379"/>
              <a:ext cx="3345978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carbono α dá origem a duas formas de imagem especular não-superpostas: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estereoisômeros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0" indent="0">
                <a:buFontTx/>
                <a:buNone/>
                <a:defRPr/>
              </a:pP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>
                <a:buFontTx/>
                <a:buNone/>
                <a:defRPr/>
              </a:pPr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Os </a:t>
              </a: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dois </a:t>
              </a:r>
              <a:r>
                <a:rPr lang="pt-B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estereoisômeros</a:t>
              </a: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rgbClr val="219D93"/>
                  </a:solidFill>
                </a:rPr>
                <a:t>- L:laevus </a:t>
              </a:r>
              <a:r>
                <a:rPr lang="pt-BR" dirty="0">
                  <a:solidFill>
                    <a:srgbClr val="219D93"/>
                  </a:solidFill>
                </a:rPr>
                <a:t>= esquerda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rgbClr val="219D93"/>
                  </a:solidFill>
                </a:rPr>
                <a:t>- D:dexter </a:t>
              </a:r>
              <a:r>
                <a:rPr lang="pt-BR" dirty="0">
                  <a:solidFill>
                    <a:srgbClr val="219D93"/>
                  </a:solidFill>
                </a:rPr>
                <a:t>= direita</a:t>
              </a:r>
            </a:p>
          </p:txBody>
        </p:sp>
      </p:grpSp>
      <p:grpSp>
        <p:nvGrpSpPr>
          <p:cNvPr id="3" name="Grupo 4"/>
          <p:cNvGrpSpPr/>
          <p:nvPr/>
        </p:nvGrpSpPr>
        <p:grpSpPr>
          <a:xfrm>
            <a:off x="4598720" y="834995"/>
            <a:ext cx="3862188" cy="5390855"/>
            <a:chOff x="4598720" y="626246"/>
            <a:chExt cx="3862188" cy="4043141"/>
          </a:xfrm>
        </p:grpSpPr>
        <p:pic>
          <p:nvPicPr>
            <p:cNvPr id="10" name="Picture 2" descr="http://3.bp.blogspot.com/_iulKtXtEKus/S7VabXSW5fI/AAAAAAAAAD4/lh6WF9yP4S8/s1600/Configuracion+de+los+aminoacido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8720" y="626246"/>
              <a:ext cx="3794400" cy="4009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Elipse 11"/>
            <p:cNvSpPr/>
            <p:nvPr/>
          </p:nvSpPr>
          <p:spPr>
            <a:xfrm>
              <a:off x="4807981" y="1135483"/>
              <a:ext cx="652623" cy="9070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7622433" y="1135483"/>
              <a:ext cx="652623" cy="9070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4772355" y="4310742"/>
              <a:ext cx="547789" cy="3586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7913119" y="4310742"/>
              <a:ext cx="547789" cy="3586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="" xmlns:p14="http://schemas.microsoft.com/office/powerpoint/2010/main" val="41282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Estereoisômeros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3868679"/>
              </p:ext>
            </p:extLst>
          </p:nvPr>
        </p:nvGraphicFramePr>
        <p:xfrm>
          <a:off x="1591409" y="1243386"/>
          <a:ext cx="5961185" cy="437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199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540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Polaridade da cadeia lateral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http://www.passei.com.br/topicos/biologia/Bio-53_arquivos/image0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839" y="1356785"/>
            <a:ext cx="3108325" cy="414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791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39654" y="2271196"/>
            <a:ext cx="7064695" cy="2315608"/>
            <a:chOff x="962681" y="1758013"/>
            <a:chExt cx="7064695" cy="1736706"/>
          </a:xfrm>
        </p:grpSpPr>
        <p:sp>
          <p:nvSpPr>
            <p:cNvPr id="8" name="Retângulo 7"/>
            <p:cNvSpPr/>
            <p:nvPr/>
          </p:nvSpPr>
          <p:spPr>
            <a:xfrm>
              <a:off x="962681" y="1758013"/>
              <a:ext cx="7064695" cy="17367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261891" y="1940608"/>
              <a:ext cx="646627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Essa cadeia não apresenta capacidade de doar ou receber e-. 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Forma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ligação covalente.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Não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 : ligações iônicas e pontes de hidrogênio.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alanina, valina, leucina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isoleucina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prolina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fenilalanina,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triptofano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 metionina.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008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48" y="1641288"/>
            <a:ext cx="1796032" cy="34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09" y="1641288"/>
            <a:ext cx="3097788" cy="34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57780" y="5458188"/>
            <a:ext cx="162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Leucina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(Leu, L)</a:t>
            </a:r>
          </a:p>
        </p:txBody>
      </p:sp>
    </p:spTree>
    <p:extLst>
      <p:ext uri="{BB962C8B-B14F-4D97-AF65-F5344CB8AC3E}">
        <p14:creationId xmlns="" xmlns:p14="http://schemas.microsoft.com/office/powerpoint/2010/main" val="28936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757780" y="5458188"/>
            <a:ext cx="162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Prolina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(Pro, P)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83" y="1641288"/>
            <a:ext cx="2574150" cy="34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59" y="1641288"/>
            <a:ext cx="2221059" cy="34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01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30" y="1641288"/>
            <a:ext cx="3919951" cy="34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05" y="1641288"/>
            <a:ext cx="2877566" cy="34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757780" y="5458188"/>
            <a:ext cx="162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Alanina (Ala, A)</a:t>
            </a:r>
          </a:p>
        </p:txBody>
      </p:sp>
    </p:spTree>
    <p:extLst>
      <p:ext uri="{BB962C8B-B14F-4D97-AF65-F5344CB8AC3E}">
        <p14:creationId xmlns="" xmlns:p14="http://schemas.microsoft.com/office/powerpoint/2010/main" val="21785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0" y="1641288"/>
            <a:ext cx="4649131" cy="34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55" y="1641288"/>
            <a:ext cx="2339246" cy="34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757780" y="5458188"/>
            <a:ext cx="162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Valina (Val, V)</a:t>
            </a:r>
          </a:p>
        </p:txBody>
      </p:sp>
    </p:spTree>
    <p:extLst>
      <p:ext uri="{BB962C8B-B14F-4D97-AF65-F5344CB8AC3E}">
        <p14:creationId xmlns="" xmlns:p14="http://schemas.microsoft.com/office/powerpoint/2010/main" val="21785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Metionina (Mel, M)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79" y="1641288"/>
            <a:ext cx="1419207" cy="34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79" y="1641288"/>
            <a:ext cx="1389844" cy="34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72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69" y="1641287"/>
            <a:ext cx="2953810" cy="381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30" y="1641287"/>
            <a:ext cx="2256903" cy="38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Triptofano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Trp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W)</a:t>
            </a:r>
          </a:p>
        </p:txBody>
      </p:sp>
    </p:spTree>
    <p:extLst>
      <p:ext uri="{BB962C8B-B14F-4D97-AF65-F5344CB8AC3E}">
        <p14:creationId xmlns="" xmlns:p14="http://schemas.microsoft.com/office/powerpoint/2010/main" val="37756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Catálise enzimática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39654" y="1335536"/>
            <a:ext cx="7064695" cy="693451"/>
            <a:chOff x="950650" y="1036151"/>
            <a:chExt cx="7064695" cy="520088"/>
          </a:xfrm>
        </p:grpSpPr>
        <p:sp>
          <p:nvSpPr>
            <p:cNvPr id="8" name="Retângulo 7"/>
            <p:cNvSpPr/>
            <p:nvPr/>
          </p:nvSpPr>
          <p:spPr>
            <a:xfrm>
              <a:off x="950650" y="1036151"/>
              <a:ext cx="7064695" cy="520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11251" y="1111529"/>
              <a:ext cx="69434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Catalisadores biológicos que aceleram a velocidade das reações.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901582" y="2520461"/>
            <a:ext cx="5340839" cy="3247456"/>
            <a:chOff x="1187450" y="1890346"/>
            <a:chExt cx="5340839" cy="243559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7450" y="1890346"/>
              <a:ext cx="2289456" cy="243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5"/>
            <p:cNvSpPr txBox="1">
              <a:spLocks noChangeArrowheads="1"/>
            </p:cNvSpPr>
            <p:nvPr/>
          </p:nvSpPr>
          <p:spPr bwMode="auto">
            <a:xfrm>
              <a:off x="4151802" y="2404086"/>
              <a:ext cx="2376487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/>
                <a:t> VELOCIDADE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/>
                <a:t> ENERGIA DE ATIVAÇÃO</a:t>
              </a:r>
            </a:p>
          </p:txBody>
        </p:sp>
        <p:cxnSp>
          <p:nvCxnSpPr>
            <p:cNvPr id="12" name="Conector de seta reta 11"/>
            <p:cNvCxnSpPr/>
            <p:nvPr/>
          </p:nvCxnSpPr>
          <p:spPr>
            <a:xfrm>
              <a:off x="4151802" y="3086955"/>
              <a:ext cx="0" cy="1714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 flipV="1">
              <a:off x="4151802" y="2510692"/>
              <a:ext cx="0" cy="1444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298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77" y="1641287"/>
            <a:ext cx="2368864" cy="38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0" y="1641287"/>
            <a:ext cx="2677066" cy="38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Fenilalanina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F)</a:t>
            </a:r>
          </a:p>
        </p:txBody>
      </p:sp>
    </p:spTree>
    <p:extLst>
      <p:ext uri="{BB962C8B-B14F-4D97-AF65-F5344CB8AC3E}">
        <p14:creationId xmlns="" xmlns:p14="http://schemas.microsoft.com/office/powerpoint/2010/main" val="39610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Isoleucina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36" y="1641287"/>
            <a:ext cx="2449894" cy="381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4" y="1641287"/>
            <a:ext cx="1854841" cy="38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56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48" y="1641288"/>
            <a:ext cx="2701546" cy="38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06" y="1641286"/>
            <a:ext cx="2948448" cy="38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Treonina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T)</a:t>
            </a:r>
          </a:p>
        </p:txBody>
      </p:sp>
    </p:spTree>
    <p:extLst>
      <p:ext uri="{BB962C8B-B14F-4D97-AF65-F5344CB8AC3E}">
        <p14:creationId xmlns="" xmlns:p14="http://schemas.microsoft.com/office/powerpoint/2010/main" val="37756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Cisteina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52" y="1641285"/>
            <a:ext cx="2119275" cy="382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21" y="1641286"/>
            <a:ext cx="2465229" cy="38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56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Tirosina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Y)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70" y="1641287"/>
            <a:ext cx="1945974" cy="381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71" y="1641285"/>
            <a:ext cx="1906661" cy="381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56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8" y="629883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apolares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Histidina (His, H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91" y="1641287"/>
            <a:ext cx="2138962" cy="381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79" y="1641284"/>
            <a:ext cx="1692630" cy="390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56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polares eletricamente neutras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1039654" y="1441565"/>
            <a:ext cx="7064695" cy="1494992"/>
            <a:chOff x="1039653" y="1081174"/>
            <a:chExt cx="7064695" cy="1121244"/>
          </a:xfrm>
        </p:grpSpPr>
        <p:sp>
          <p:nvSpPr>
            <p:cNvPr id="8" name="Retângulo 7"/>
            <p:cNvSpPr/>
            <p:nvPr/>
          </p:nvSpPr>
          <p:spPr>
            <a:xfrm>
              <a:off x="1039653" y="1081174"/>
              <a:ext cx="7064695" cy="11212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126632" y="1180131"/>
              <a:ext cx="6890737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apresentam carga em pH neutro.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Podem 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participar da formação de pontes de hidrogênio e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dissulfeto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serina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treonina,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tirosina,cisteína,glutamina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 asparagina.</a:t>
              </a:r>
            </a:p>
          </p:txBody>
        </p:sp>
      </p:grpSp>
      <p:pic>
        <p:nvPicPr>
          <p:cNvPr id="10" name="Picture 8" descr="http://ts1.mm.bing.net/th?&amp;id=HN.607989317163551987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50" y="3334729"/>
            <a:ext cx="2857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32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polares eletricamente neutras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Glicina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Gly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65" y="1641283"/>
            <a:ext cx="3433784" cy="381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52" y="2273385"/>
            <a:ext cx="1143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75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17" y="1641284"/>
            <a:ext cx="2411803" cy="381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83" y="1641284"/>
            <a:ext cx="2170207" cy="381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polares eletricamente neutras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Serina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(Ser, S)</a:t>
            </a:r>
          </a:p>
        </p:txBody>
      </p:sp>
    </p:spTree>
    <p:extLst>
      <p:ext uri="{BB962C8B-B14F-4D97-AF65-F5344CB8AC3E}">
        <p14:creationId xmlns="" xmlns:p14="http://schemas.microsoft.com/office/powerpoint/2010/main" val="13275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66" y="1641284"/>
            <a:ext cx="2211420" cy="38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15" y="1641285"/>
            <a:ext cx="2669924" cy="38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polares eletricamente neutras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Asparagina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Asn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N)</a:t>
            </a:r>
          </a:p>
        </p:txBody>
      </p:sp>
    </p:spTree>
    <p:extLst>
      <p:ext uri="{BB962C8B-B14F-4D97-AF65-F5344CB8AC3E}">
        <p14:creationId xmlns="" xmlns:p14="http://schemas.microsoft.com/office/powerpoint/2010/main" val="16035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Transporte e armazenamento de pequenas moléculas e íons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1039654" y="1335536"/>
            <a:ext cx="7064695" cy="1794525"/>
            <a:chOff x="1039653" y="1001652"/>
            <a:chExt cx="7064695" cy="1345894"/>
          </a:xfrm>
        </p:grpSpPr>
        <p:sp>
          <p:nvSpPr>
            <p:cNvPr id="8" name="Retângulo 7"/>
            <p:cNvSpPr/>
            <p:nvPr/>
          </p:nvSpPr>
          <p:spPr>
            <a:xfrm>
              <a:off x="1039653" y="1001652"/>
              <a:ext cx="7064695" cy="1345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100254" y="1074435"/>
              <a:ext cx="694349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Proteínas transportadoras: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Transporte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O2: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Hemoglobina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eritrócitos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Mioglobina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células do mm</a:t>
              </a:r>
            </a:p>
          </p:txBody>
        </p:sp>
      </p:grpSp>
      <p:grpSp>
        <p:nvGrpSpPr>
          <p:cNvPr id="3" name="Grupo 3"/>
          <p:cNvGrpSpPr/>
          <p:nvPr/>
        </p:nvGrpSpPr>
        <p:grpSpPr>
          <a:xfrm>
            <a:off x="665164" y="3439301"/>
            <a:ext cx="7813675" cy="2180167"/>
            <a:chOff x="971550" y="2579475"/>
            <a:chExt cx="7813675" cy="163512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2939837"/>
              <a:ext cx="32766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425" y="2623925"/>
              <a:ext cx="1427163" cy="15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2579475"/>
              <a:ext cx="1747838" cy="163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1074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54" y="1641284"/>
            <a:ext cx="1856101" cy="381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7" y="1641284"/>
            <a:ext cx="2977180" cy="38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Cadeias laterais polares eletricamente neutras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Glutamina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Gln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Q)</a:t>
            </a:r>
          </a:p>
        </p:txBody>
      </p:sp>
    </p:spTree>
    <p:extLst>
      <p:ext uri="{BB962C8B-B14F-4D97-AF65-F5344CB8AC3E}">
        <p14:creationId xmlns="" xmlns:p14="http://schemas.microsoft.com/office/powerpoint/2010/main" val="27244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Basicidade/alcalinidade da cadeia lateral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http://www.passei.com.br/topicos/biologia/Bio-53_arquivos/image0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2913" y="1430217"/>
            <a:ext cx="2998177" cy="39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34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 lateral ácida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883270" y="1512089"/>
            <a:ext cx="7377463" cy="1802755"/>
            <a:chOff x="1080737" y="1134067"/>
            <a:chExt cx="7377463" cy="1352066"/>
          </a:xfrm>
        </p:grpSpPr>
        <p:sp>
          <p:nvSpPr>
            <p:cNvPr id="8" name="Retângulo 7"/>
            <p:cNvSpPr/>
            <p:nvPr/>
          </p:nvSpPr>
          <p:spPr>
            <a:xfrm>
              <a:off x="1080737" y="1134067"/>
              <a:ext cx="7377463" cy="1352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164622" y="1209936"/>
              <a:ext cx="7209693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Presença de carboxila na cadeia lateral.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São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doadores de prótons.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Possuem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grupo carboxila carregado negativamente: COO- em pH neutro.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ácido glutâmico e ácido aspártico.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314" y="3521321"/>
            <a:ext cx="26193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17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 lateral ácida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21520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Ácido Aspártico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Asp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5" y="1641285"/>
            <a:ext cx="2311608" cy="38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33" y="1641284"/>
            <a:ext cx="2490526" cy="38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4"/>
          <p:cNvGrpSpPr/>
          <p:nvPr/>
        </p:nvGrpSpPr>
        <p:grpSpPr>
          <a:xfrm>
            <a:off x="6210796" y="2703902"/>
            <a:ext cx="2933204" cy="1450197"/>
            <a:chOff x="1140107" y="3644342"/>
            <a:chExt cx="2933204" cy="1087648"/>
          </a:xfrm>
        </p:grpSpPr>
        <p:sp>
          <p:nvSpPr>
            <p:cNvPr id="16" name="Retângulo 15"/>
            <p:cNvSpPr/>
            <p:nvPr/>
          </p:nvSpPr>
          <p:spPr>
            <a:xfrm>
              <a:off x="1140107" y="3644342"/>
              <a:ext cx="2933204" cy="1087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242012" y="3723515"/>
              <a:ext cx="274817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Quando perdem prótons formam-se os  ânions  Glutamato e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Aspartame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733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 lateral ácida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21520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Ácido Glutâmico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Glu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86" y="1641285"/>
            <a:ext cx="2006012" cy="38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26" y="1641285"/>
            <a:ext cx="1993672" cy="38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10"/>
          <p:cNvGrpSpPr/>
          <p:nvPr/>
        </p:nvGrpSpPr>
        <p:grpSpPr>
          <a:xfrm>
            <a:off x="6210796" y="2703902"/>
            <a:ext cx="2933204" cy="1450197"/>
            <a:chOff x="1140107" y="3644342"/>
            <a:chExt cx="2933204" cy="1087648"/>
          </a:xfrm>
        </p:grpSpPr>
        <p:sp>
          <p:nvSpPr>
            <p:cNvPr id="12" name="Retângulo 11"/>
            <p:cNvSpPr/>
            <p:nvPr/>
          </p:nvSpPr>
          <p:spPr>
            <a:xfrm>
              <a:off x="1140107" y="3644342"/>
              <a:ext cx="2933204" cy="1087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242012" y="3723515"/>
              <a:ext cx="274817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Quando perdem prótons formam-se os  ânions  Glutamato e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Aspartame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1038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 lateral básica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80738" y="1471058"/>
            <a:ext cx="7064695" cy="1957943"/>
            <a:chOff x="1080737" y="1134066"/>
            <a:chExt cx="7064695" cy="1468457"/>
          </a:xfrm>
        </p:grpSpPr>
        <p:sp>
          <p:nvSpPr>
            <p:cNvPr id="10" name="Retângulo 9"/>
            <p:cNvSpPr/>
            <p:nvPr/>
          </p:nvSpPr>
          <p:spPr>
            <a:xfrm>
              <a:off x="1080737" y="1134066"/>
              <a:ext cx="7064695" cy="14684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379947" y="1268130"/>
              <a:ext cx="6466275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São aceptores de prótons.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Em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 fisiológico(neutro) as cadeias laterais encontram-se  completamente ionizadas, com carga positiva.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histidina, lisina e arginina.</a:t>
              </a:r>
            </a:p>
          </p:txBody>
        </p:sp>
      </p:grpSp>
      <p:pic>
        <p:nvPicPr>
          <p:cNvPr id="15" name="Picture 6" descr="http://ts2.mm.bing.net/th?id=HN.608003207081166304&amp;w=206&amp;h=147&amp;c=7&amp;rs=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9012" y="3470032"/>
            <a:ext cx="2645976" cy="25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89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 lateral básica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Lisina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Lys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89" y="1641284"/>
            <a:ext cx="1427767" cy="381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81" y="1641284"/>
            <a:ext cx="1316832" cy="381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29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Cadeia lateral básica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2678" y="5458188"/>
            <a:ext cx="267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Arginina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20" y="1641284"/>
            <a:ext cx="2534286" cy="381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32" y="1641284"/>
            <a:ext cx="1281048" cy="38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54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3041074"/>
            <a:ext cx="6651456" cy="775853"/>
            <a:chOff x="1246272" y="993084"/>
            <a:chExt cx="6651456" cy="581890"/>
          </a:xfrm>
        </p:grpSpPr>
        <p:sp>
          <p:nvSpPr>
            <p:cNvPr id="5" name="Retângulo 4"/>
            <p:cNvSpPr/>
            <p:nvPr/>
          </p:nvSpPr>
          <p:spPr>
            <a:xfrm>
              <a:off x="1246272" y="993084"/>
              <a:ext cx="6651456" cy="5818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501792" y="1099363"/>
              <a:ext cx="614041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Resumindo</a:t>
              </a:r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etângulo 7"/>
          <p:cNvSpPr/>
          <p:nvPr/>
        </p:nvSpPr>
        <p:spPr>
          <a:xfrm rot="2700000">
            <a:off x="6600972" y="2154437"/>
            <a:ext cx="1307925" cy="980944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2700000">
            <a:off x="7268728" y="4809411"/>
            <a:ext cx="1307925" cy="980944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2700000">
            <a:off x="5271745" y="385260"/>
            <a:ext cx="1307925" cy="980944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236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75" y="296047"/>
            <a:ext cx="4227853" cy="607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74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Anemia falciforme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39654" y="1287015"/>
            <a:ext cx="7064695" cy="958819"/>
            <a:chOff x="1039653" y="1001652"/>
            <a:chExt cx="7064695" cy="719114"/>
          </a:xfrm>
        </p:grpSpPr>
        <p:sp>
          <p:nvSpPr>
            <p:cNvPr id="8" name="Retângulo 7"/>
            <p:cNvSpPr/>
            <p:nvPr/>
          </p:nvSpPr>
          <p:spPr>
            <a:xfrm>
              <a:off x="1039653" y="1001652"/>
              <a:ext cx="7064695" cy="719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100254" y="1038044"/>
              <a:ext cx="6943492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Hemoglobina sofre mutação: na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estrutura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anose="05050102010706020507" pitchFamily="18" charset="2"/>
                </a:rPr>
                <a:t> b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folha ( Glutamato –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Glu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é substituído pela Valina – Val).</a:t>
              </a: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88" y="2470219"/>
            <a:ext cx="3611624" cy="343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14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Essencialidade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http://www.passei.com.br/topicos/biologia/Bio-53_arquivos/image0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3204" y="1537271"/>
            <a:ext cx="2837595" cy="37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52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Essencialidade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49526739"/>
              </p:ext>
            </p:extLst>
          </p:nvPr>
        </p:nvGraphicFramePr>
        <p:xfrm>
          <a:off x="1591409" y="1243386"/>
          <a:ext cx="5961185" cy="437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0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Propriedades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80738" y="1537049"/>
            <a:ext cx="7064695" cy="1843548"/>
            <a:chOff x="1080737" y="1096769"/>
            <a:chExt cx="7064695" cy="1382661"/>
          </a:xfrm>
        </p:grpSpPr>
        <p:sp>
          <p:nvSpPr>
            <p:cNvPr id="8" name="Retângulo 7"/>
            <p:cNvSpPr/>
            <p:nvPr/>
          </p:nvSpPr>
          <p:spPr>
            <a:xfrm>
              <a:off x="1080737" y="1096769"/>
              <a:ext cx="7064695" cy="13826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379947" y="1187935"/>
              <a:ext cx="6466275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 smtClean="0">
                  <a:solidFill>
                    <a:srgbClr val="219D93"/>
                  </a:solidFill>
                </a:rPr>
                <a:t>• </a:t>
              </a:r>
              <a:r>
                <a:rPr lang="pt-BR" b="1" dirty="0">
                  <a:solidFill>
                    <a:srgbClr val="219D93"/>
                  </a:solidFill>
                </a:rPr>
                <a:t>FÍSICO-QUÍMICAS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Maioria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é solúvel em água.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Pontos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fusão elevados: cerca de 300°C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Caráter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anfótero.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3251" y="3467289"/>
            <a:ext cx="2957501" cy="23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19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Propriedades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80738" y="1316005"/>
            <a:ext cx="7064695" cy="1802755"/>
            <a:chOff x="1080737" y="987004"/>
            <a:chExt cx="7064695" cy="1352066"/>
          </a:xfrm>
        </p:grpSpPr>
        <p:sp>
          <p:nvSpPr>
            <p:cNvPr id="8" name="Retângulo 7"/>
            <p:cNvSpPr/>
            <p:nvPr/>
          </p:nvSpPr>
          <p:spPr>
            <a:xfrm>
              <a:off x="1080737" y="987004"/>
              <a:ext cx="7064695" cy="1352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379947" y="1062873"/>
              <a:ext cx="6466275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 smtClean="0">
                  <a:solidFill>
                    <a:srgbClr val="219D93"/>
                  </a:solidFill>
                </a:rPr>
                <a:t>• IONIZAÇÃO</a:t>
              </a:r>
              <a:r>
                <a:rPr lang="pt-BR" b="1" dirty="0">
                  <a:solidFill>
                    <a:srgbClr val="219D93"/>
                  </a:solidFill>
                </a:rPr>
                <a:t>: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Em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 fisiológico, os aa existem com íon dipolar, denominado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Zwitterion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(do alemão íon híbrido).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Apresenta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caráter ácido e básico ao mesmo tempo (anfótero).</a:t>
              </a: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23" t="18704" r="13889" b="20274"/>
          <a:stretch>
            <a:fillRect/>
          </a:stretch>
        </p:blipFill>
        <p:spPr bwMode="auto">
          <a:xfrm>
            <a:off x="3437745" y="3246154"/>
            <a:ext cx="2268513" cy="26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8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Ionização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7495" y="4882468"/>
            <a:ext cx="2620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>
                <a:solidFill>
                  <a:srgbClr val="219D93"/>
                </a:solidFill>
              </a:rPr>
              <a:t>* Constante de dissociação ácida.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4" y="2451853"/>
            <a:ext cx="8609012" cy="22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106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Tamponamento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69066" y="1268973"/>
            <a:ext cx="7659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219D93"/>
                </a:solidFill>
              </a:rPr>
              <a:t> </a:t>
            </a:r>
            <a:r>
              <a:rPr lang="pt-BR" dirty="0">
                <a:solidFill>
                  <a:srgbClr val="219D93"/>
                </a:solidFill>
              </a:rPr>
              <a:t>Capacidade de uma solução resistir a variações de pH.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36" y="2998073"/>
            <a:ext cx="1250827" cy="194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38" y="1836568"/>
            <a:ext cx="5897312" cy="41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20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Definição de proteínas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69066" y="1268973"/>
            <a:ext cx="7659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219D93"/>
                </a:solidFill>
              </a:rPr>
              <a:t> </a:t>
            </a:r>
            <a:r>
              <a:rPr lang="pt-BR" dirty="0">
                <a:solidFill>
                  <a:srgbClr val="219D93"/>
                </a:solidFill>
              </a:rPr>
              <a:t>São polímeros de aminoácidos.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240334" y="1189567"/>
            <a:ext cx="6716704" cy="4478867"/>
            <a:chOff x="1240334" y="641689"/>
            <a:chExt cx="6716704" cy="335915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888" y="641689"/>
              <a:ext cx="3359150" cy="335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334" y="1397679"/>
              <a:ext cx="3058923" cy="18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319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Ligação peptídica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113" y="1461527"/>
            <a:ext cx="4111502" cy="448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2"/>
          <p:cNvGrpSpPr/>
          <p:nvPr/>
        </p:nvGrpSpPr>
        <p:grpSpPr>
          <a:xfrm>
            <a:off x="5553624" y="2395724"/>
            <a:ext cx="1725368" cy="2618888"/>
            <a:chOff x="6416308" y="2396820"/>
            <a:chExt cx="1725368" cy="1964166"/>
          </a:xfrm>
        </p:grpSpPr>
        <p:sp>
          <p:nvSpPr>
            <p:cNvPr id="14" name="Estrela de 6 Pontas 13"/>
            <p:cNvSpPr/>
            <p:nvPr/>
          </p:nvSpPr>
          <p:spPr>
            <a:xfrm>
              <a:off x="6416308" y="2396820"/>
              <a:ext cx="1725368" cy="1964166"/>
            </a:xfrm>
            <a:prstGeom prst="star6">
              <a:avLst/>
            </a:prstGeom>
            <a:solidFill>
              <a:srgbClr val="219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CaixaDeTexto 14"/>
            <p:cNvSpPr txBox="1">
              <a:spLocks noChangeArrowheads="1"/>
            </p:cNvSpPr>
            <p:nvPr/>
          </p:nvSpPr>
          <p:spPr bwMode="auto">
            <a:xfrm>
              <a:off x="6614011" y="3055738"/>
              <a:ext cx="1470635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/>
                <a:t>Síntese por desidratação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9361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Ligação peptídica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39654" y="1279327"/>
            <a:ext cx="7064695" cy="1438917"/>
            <a:chOff x="1080737" y="987004"/>
            <a:chExt cx="7064695" cy="1352066"/>
          </a:xfrm>
        </p:grpSpPr>
        <p:sp>
          <p:nvSpPr>
            <p:cNvPr id="10" name="Retângulo 9"/>
            <p:cNvSpPr/>
            <p:nvPr/>
          </p:nvSpPr>
          <p:spPr>
            <a:xfrm>
              <a:off x="1080737" y="987004"/>
              <a:ext cx="7064695" cy="1352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379947" y="1062873"/>
              <a:ext cx="6466275" cy="867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 união de até 10 aa : </a:t>
              </a:r>
              <a:r>
                <a:rPr lang="pt-B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oligopeptídeo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Se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superior a 10 aa: </a:t>
              </a:r>
              <a:r>
                <a:rPr lang="pt-B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polipeptídeo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Se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n for superior a 50 aa</a:t>
              </a: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proteína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936631"/>
            <a:ext cx="1924050" cy="32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158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Ligação peptídica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968" y="1063895"/>
            <a:ext cx="4638064" cy="47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4572000" y="3789040"/>
            <a:ext cx="216024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aralelogramo 6"/>
          <p:cNvSpPr/>
          <p:nvPr/>
        </p:nvSpPr>
        <p:spPr>
          <a:xfrm flipH="1">
            <a:off x="4067944" y="3789040"/>
            <a:ext cx="1080120" cy="1224136"/>
          </a:xfrm>
          <a:prstGeom prst="parallelogram">
            <a:avLst/>
          </a:pr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349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Anemia falciforme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11" b="25130"/>
          <a:stretch>
            <a:fillRect/>
          </a:stretch>
        </p:blipFill>
        <p:spPr bwMode="auto">
          <a:xfrm>
            <a:off x="2396009" y="1082112"/>
            <a:ext cx="4351982" cy="49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3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Estrutura das proteínas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39654" y="1279327"/>
            <a:ext cx="7064695" cy="719459"/>
            <a:chOff x="1039653" y="959495"/>
            <a:chExt cx="7064695" cy="539594"/>
          </a:xfrm>
        </p:grpSpPr>
        <p:sp>
          <p:nvSpPr>
            <p:cNvPr id="7" name="Retângulo 6"/>
            <p:cNvSpPr/>
            <p:nvPr/>
          </p:nvSpPr>
          <p:spPr>
            <a:xfrm>
              <a:off x="1039653" y="959495"/>
              <a:ext cx="7064695" cy="5395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338863" y="1044626"/>
              <a:ext cx="64662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Apresentam 4 níveis de organização.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752" y="2347090"/>
            <a:ext cx="6900496" cy="32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42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Primária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1039654" y="1279326"/>
            <a:ext cx="7064695" cy="1713948"/>
            <a:chOff x="1039653" y="959494"/>
            <a:chExt cx="7064695" cy="1285461"/>
          </a:xfrm>
        </p:grpSpPr>
        <p:sp>
          <p:nvSpPr>
            <p:cNvPr id="7" name="Retângulo 6"/>
            <p:cNvSpPr/>
            <p:nvPr/>
          </p:nvSpPr>
          <p:spPr>
            <a:xfrm>
              <a:off x="1039653" y="959494"/>
              <a:ext cx="7064695" cy="12854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338863" y="1002060"/>
              <a:ext cx="6466275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rgbClr val="219D93"/>
                  </a:solidFill>
                </a:rPr>
                <a:t>• Nos indica: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Tipo de aa.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Número de aa.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Ordem dos aa que participam de uma proteína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375" y="3429001"/>
            <a:ext cx="2381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47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Secundária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39654" y="1384924"/>
            <a:ext cx="7064695" cy="1463875"/>
            <a:chOff x="1039653" y="959495"/>
            <a:chExt cx="7064695" cy="1097906"/>
          </a:xfrm>
        </p:grpSpPr>
        <p:sp>
          <p:nvSpPr>
            <p:cNvPr id="7" name="Retângulo 6"/>
            <p:cNvSpPr/>
            <p:nvPr/>
          </p:nvSpPr>
          <p:spPr>
            <a:xfrm>
              <a:off x="1039653" y="959495"/>
              <a:ext cx="7064695" cy="10979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338863" y="1046783"/>
              <a:ext cx="646627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Caracterizada por interações dentro da fita, entre aa da mesma cadeia, fazendo com que a estrutura se dobre.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Arranjos resultantes de </a:t>
              </a:r>
              <a:r>
                <a:rPr lang="pt-BR" dirty="0">
                  <a:solidFill>
                    <a:srgbClr val="219D93"/>
                  </a:solidFill>
                </a:rPr>
                <a:t>ligações pontes de hidrogênio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6296" y="3130152"/>
            <a:ext cx="3451411" cy="28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84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Secundária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1039654" y="1384924"/>
            <a:ext cx="7064695" cy="1170707"/>
            <a:chOff x="1039653" y="1038693"/>
            <a:chExt cx="7064695" cy="878030"/>
          </a:xfrm>
        </p:grpSpPr>
        <p:sp>
          <p:nvSpPr>
            <p:cNvPr id="7" name="Retângulo 6"/>
            <p:cNvSpPr/>
            <p:nvPr/>
          </p:nvSpPr>
          <p:spPr>
            <a:xfrm>
              <a:off x="1039653" y="1038693"/>
              <a:ext cx="7064695" cy="878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338863" y="1154543"/>
              <a:ext cx="6466275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Existem dois tipos principais de arranjos secundários: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anose="05050102010706020507" pitchFamily="18" charset="2"/>
                </a:rPr>
                <a:t>a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-hélice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   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anose="05050102010706020507" pitchFamily="18" charset="2"/>
                </a:rPr>
                <a:t>b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-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folha.</a:t>
              </a:r>
            </a:p>
          </p:txBody>
        </p:sp>
      </p:grpSp>
      <p:grpSp>
        <p:nvGrpSpPr>
          <p:cNvPr id="3" name="Grupo 3"/>
          <p:cNvGrpSpPr/>
          <p:nvPr/>
        </p:nvGrpSpPr>
        <p:grpSpPr>
          <a:xfrm>
            <a:off x="2097939" y="3011991"/>
            <a:ext cx="5880264" cy="3162651"/>
            <a:chOff x="2097939" y="2074093"/>
            <a:chExt cx="5880264" cy="2371988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07" t="1370" r="1776" b="1198"/>
            <a:stretch>
              <a:fillRect/>
            </a:stretch>
          </p:blipFill>
          <p:spPr bwMode="auto">
            <a:xfrm>
              <a:off x="2097939" y="2074093"/>
              <a:ext cx="1560921" cy="237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258993"/>
              <a:ext cx="3477640" cy="188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3216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Secundária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37" y="1120539"/>
            <a:ext cx="4350726" cy="304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37" y="4290404"/>
            <a:ext cx="3095376" cy="18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90" y="4297812"/>
            <a:ext cx="1146267" cy="179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80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Secundária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39654" y="1415067"/>
            <a:ext cx="7064695" cy="807292"/>
            <a:chOff x="1039653" y="1038693"/>
            <a:chExt cx="7064695" cy="605469"/>
          </a:xfrm>
        </p:grpSpPr>
        <p:sp>
          <p:nvSpPr>
            <p:cNvPr id="9" name="Retângulo 8"/>
            <p:cNvSpPr/>
            <p:nvPr/>
          </p:nvSpPr>
          <p:spPr>
            <a:xfrm>
              <a:off x="1039653" y="1038693"/>
              <a:ext cx="7064695" cy="6054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338863" y="1156761"/>
              <a:ext cx="64662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Um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polipeptídeo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ou proteína pode conter as duas formas.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35" y="2578224"/>
            <a:ext cx="3776897" cy="348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91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Terciária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1039654" y="1333008"/>
            <a:ext cx="7064695" cy="2127195"/>
            <a:chOff x="1039653" y="1061300"/>
            <a:chExt cx="7064695" cy="1595396"/>
          </a:xfrm>
        </p:grpSpPr>
        <p:sp>
          <p:nvSpPr>
            <p:cNvPr id="9" name="Retângulo 8"/>
            <p:cNvSpPr/>
            <p:nvPr/>
          </p:nvSpPr>
          <p:spPr>
            <a:xfrm>
              <a:off x="1039653" y="1061300"/>
              <a:ext cx="7064695" cy="1595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338863" y="1120334"/>
              <a:ext cx="646627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É o arranjo tridimensional de átomos por meio de ligações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dissulfeto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Consiste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 empacotamento de várias regiões da estrutura secundária, resultando em formas como barril.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Ocorre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entre os R.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275" y="3588651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55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Terciária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39654" y="1310399"/>
            <a:ext cx="7064695" cy="1063597"/>
            <a:chOff x="1039653" y="982799"/>
            <a:chExt cx="7064695" cy="797698"/>
          </a:xfrm>
        </p:grpSpPr>
        <p:sp>
          <p:nvSpPr>
            <p:cNvPr id="9" name="Retângulo 8"/>
            <p:cNvSpPr/>
            <p:nvPr/>
          </p:nvSpPr>
          <p:spPr>
            <a:xfrm>
              <a:off x="1039653" y="982799"/>
              <a:ext cx="7064695" cy="7976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338863" y="1058483"/>
              <a:ext cx="6466275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Ligações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dissulfeto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formadas pela oxidação de dois grupos tiol (SH) formando a ligação S - S.</a:t>
              </a:r>
            </a:p>
          </p:txBody>
        </p:sp>
      </p:grpSp>
      <p:grpSp>
        <p:nvGrpSpPr>
          <p:cNvPr id="3" name="Grupo 3"/>
          <p:cNvGrpSpPr/>
          <p:nvPr/>
        </p:nvGrpSpPr>
        <p:grpSpPr>
          <a:xfrm>
            <a:off x="1406203" y="2689873"/>
            <a:ext cx="6331597" cy="3322435"/>
            <a:chOff x="1589338" y="2067259"/>
            <a:chExt cx="6331597" cy="249182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338" y="2067259"/>
              <a:ext cx="3418259" cy="249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208852"/>
              <a:ext cx="2815535" cy="2108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2067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Pontes de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dissulfeto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1438154" y="1433680"/>
            <a:ext cx="6267695" cy="3990640"/>
            <a:chOff x="250825" y="2495008"/>
            <a:chExt cx="6267695" cy="299298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495008"/>
              <a:ext cx="3912665" cy="299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563" y="3001020"/>
              <a:ext cx="1980957" cy="198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7146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Pontes de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dissulfeto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20" y="1133578"/>
            <a:ext cx="5968760" cy="4895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156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Transporte e armazenamento de pequenas moléculas e íons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86" y="1579032"/>
            <a:ext cx="6848874" cy="423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67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Pontes de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dissulfeto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048" y="1128022"/>
            <a:ext cx="3521907" cy="460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95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Primária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950651" y="1381533"/>
            <a:ext cx="7064695" cy="1732251"/>
            <a:chOff x="950650" y="860303"/>
            <a:chExt cx="7064695" cy="1299188"/>
          </a:xfrm>
        </p:grpSpPr>
        <p:sp>
          <p:nvSpPr>
            <p:cNvPr id="8" name="Retângulo 7"/>
            <p:cNvSpPr/>
            <p:nvPr/>
          </p:nvSpPr>
          <p:spPr>
            <a:xfrm>
              <a:off x="950650" y="860303"/>
              <a:ext cx="7064695" cy="12991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11251" y="909733"/>
              <a:ext cx="694349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Representa a combinação dos aa em uma sequência por meio de ligações peptídicas.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Havendo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uma extremidade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aminoterminal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 outra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carboxi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terminal.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Essa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sequência é determinada geneticamente.</a:t>
              </a:r>
            </a:p>
          </p:txBody>
        </p:sp>
      </p:grpSp>
      <p:grpSp>
        <p:nvGrpSpPr>
          <p:cNvPr id="3" name="Grupo 1"/>
          <p:cNvGrpSpPr/>
          <p:nvPr/>
        </p:nvGrpSpPr>
        <p:grpSpPr>
          <a:xfrm>
            <a:off x="2013196" y="3460203"/>
            <a:ext cx="5117611" cy="2398695"/>
            <a:chOff x="755650" y="4733541"/>
            <a:chExt cx="5117611" cy="179902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4733541"/>
              <a:ext cx="1449211" cy="1799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330" y="5080748"/>
              <a:ext cx="3341931" cy="1104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Elipse 12"/>
          <p:cNvSpPr/>
          <p:nvPr/>
        </p:nvSpPr>
        <p:spPr>
          <a:xfrm>
            <a:off x="3637615" y="3923146"/>
            <a:ext cx="802141" cy="119575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444209" y="3923146"/>
            <a:ext cx="802141" cy="119575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647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Quaternária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950651" y="1381534"/>
            <a:ext cx="7064695" cy="927681"/>
            <a:chOff x="950650" y="1036150"/>
            <a:chExt cx="7064695" cy="695761"/>
          </a:xfrm>
        </p:grpSpPr>
        <p:sp>
          <p:nvSpPr>
            <p:cNvPr id="8" name="Retângulo 7"/>
            <p:cNvSpPr/>
            <p:nvPr/>
          </p:nvSpPr>
          <p:spPr>
            <a:xfrm>
              <a:off x="950650" y="1036150"/>
              <a:ext cx="7064695" cy="695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11251" y="1060865"/>
              <a:ext cx="6943492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Presente quando há mais de uma cadeia polipeptídica.</a:t>
              </a:r>
            </a:p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Ocorre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entre diferentes cadeias e não numa mesma cadeia.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717" y="2579568"/>
            <a:ext cx="3438569" cy="342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42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Quaternária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490" y="1481992"/>
            <a:ext cx="4349023" cy="38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11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Resumindo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99" y="971802"/>
            <a:ext cx="4935929" cy="4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8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Desnaturação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765426" y="1555609"/>
            <a:ext cx="7613148" cy="1097369"/>
            <a:chOff x="765426" y="1084904"/>
            <a:chExt cx="7613148" cy="823027"/>
          </a:xfrm>
        </p:grpSpPr>
        <p:sp>
          <p:nvSpPr>
            <p:cNvPr id="16" name="Retângulo 15"/>
            <p:cNvSpPr/>
            <p:nvPr/>
          </p:nvSpPr>
          <p:spPr>
            <a:xfrm>
              <a:off x="765426" y="1084904"/>
              <a:ext cx="7613148" cy="8230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95726" y="1173252"/>
              <a:ext cx="7552549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Alteração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ou destruição da estrutura espacial das proteínas, mantendo somente a estrutura primária. 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0" y="3085124"/>
            <a:ext cx="47625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410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Desnaturação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65426" y="1239087"/>
            <a:ext cx="7613148" cy="2456899"/>
            <a:chOff x="765426" y="1166706"/>
            <a:chExt cx="7613148" cy="1842674"/>
          </a:xfrm>
        </p:grpSpPr>
        <p:sp>
          <p:nvSpPr>
            <p:cNvPr id="16" name="Retângulo 15"/>
            <p:cNvSpPr/>
            <p:nvPr/>
          </p:nvSpPr>
          <p:spPr>
            <a:xfrm>
              <a:off x="765426" y="1166706"/>
              <a:ext cx="7613148" cy="18426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95726" y="1210880"/>
              <a:ext cx="7552549" cy="1315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rgbClr val="219D93"/>
                  </a:solidFill>
                </a:rPr>
                <a:t>• FATORES: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rgbClr val="219D93"/>
                  </a:solidFill>
                </a:rPr>
                <a:t>• Temperatura</a:t>
              </a:r>
              <a:r>
                <a:rPr lang="pt-BR" dirty="0">
                  <a:solidFill>
                    <a:srgbClr val="219D93"/>
                  </a:solidFill>
                </a:rPr>
                <a:t>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rgbClr val="219D93"/>
                  </a:solidFill>
                </a:rPr>
                <a:t>• pH</a:t>
              </a:r>
              <a:r>
                <a:rPr lang="pt-BR" dirty="0">
                  <a:solidFill>
                    <a:srgbClr val="219D93"/>
                  </a:solidFill>
                </a:rPr>
                <a:t>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Ação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solventes orgânicos.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Agentes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oxidantes e redutores.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Agitação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intensa.</a:t>
              </a:r>
            </a:p>
          </p:txBody>
        </p:sp>
      </p:grpSp>
      <p:grpSp>
        <p:nvGrpSpPr>
          <p:cNvPr id="3" name="Grupo 3"/>
          <p:cNvGrpSpPr/>
          <p:nvPr/>
        </p:nvGrpSpPr>
        <p:grpSpPr>
          <a:xfrm>
            <a:off x="2285643" y="3930651"/>
            <a:ext cx="4572717" cy="2010379"/>
            <a:chOff x="1080737" y="2947988"/>
            <a:chExt cx="4572717" cy="150778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133" y="2947988"/>
              <a:ext cx="1272321" cy="145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737" y="2947990"/>
              <a:ext cx="3081345" cy="150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4585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Exemplos de desnaturação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765426" y="1347606"/>
            <a:ext cx="7613148" cy="1398605"/>
            <a:chOff x="765426" y="929315"/>
            <a:chExt cx="7613148" cy="1048954"/>
          </a:xfrm>
        </p:grpSpPr>
        <p:sp>
          <p:nvSpPr>
            <p:cNvPr id="16" name="Retângulo 15"/>
            <p:cNvSpPr/>
            <p:nvPr/>
          </p:nvSpPr>
          <p:spPr>
            <a:xfrm>
              <a:off x="765426" y="929315"/>
              <a:ext cx="7613148" cy="1048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95726" y="992127"/>
              <a:ext cx="7552549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rgbClr val="219D93"/>
                  </a:solidFill>
                </a:rPr>
                <a:t>• Ao pingar gotas de limão no leite: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 é alterado, causando a desnaturação das proteínas, que se precipitam na forma de coalho.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7088" y="3004119"/>
            <a:ext cx="2869824" cy="28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8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Exemplos de desnaturação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765426" y="1347606"/>
            <a:ext cx="7613148" cy="1398605"/>
            <a:chOff x="765426" y="929315"/>
            <a:chExt cx="7613148" cy="1048954"/>
          </a:xfrm>
        </p:grpSpPr>
        <p:sp>
          <p:nvSpPr>
            <p:cNvPr id="16" name="Retângulo 15"/>
            <p:cNvSpPr/>
            <p:nvPr/>
          </p:nvSpPr>
          <p:spPr>
            <a:xfrm>
              <a:off x="765426" y="929315"/>
              <a:ext cx="7613148" cy="1048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95726" y="992127"/>
              <a:ext cx="7552549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rgbClr val="219D93"/>
                  </a:solidFill>
                </a:rPr>
                <a:t>• Ao </a:t>
              </a:r>
              <a:r>
                <a:rPr lang="pt-BR" dirty="0">
                  <a:solidFill>
                    <a:srgbClr val="219D93"/>
                  </a:solidFill>
                </a:rPr>
                <a:t>cozinhar um ovo: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 calor modifica irreversivelmente a clara, que é formada pela proteína albumina e água.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56" y="2891857"/>
            <a:ext cx="2830491" cy="320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09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Importante!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16485" y="1242098"/>
            <a:ext cx="7911030" cy="1398605"/>
            <a:chOff x="616485" y="1010704"/>
            <a:chExt cx="7911030" cy="1048954"/>
          </a:xfrm>
        </p:grpSpPr>
        <p:sp>
          <p:nvSpPr>
            <p:cNvPr id="16" name="Retângulo 15"/>
            <p:cNvSpPr/>
            <p:nvPr/>
          </p:nvSpPr>
          <p:spPr>
            <a:xfrm>
              <a:off x="616485" y="1010704"/>
              <a:ext cx="7911030" cy="1048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06106" y="1212016"/>
              <a:ext cx="7731789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A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desnaturação também atinge enzimas, que realizam funções vitais no corpo!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1ª 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preocupação é baixar a febre, depois descobrir a causa.</a:t>
              </a:r>
            </a:p>
          </p:txBody>
        </p:sp>
      </p:grpSp>
      <p:grpSp>
        <p:nvGrpSpPr>
          <p:cNvPr id="3" name="Grupo 3"/>
          <p:cNvGrpSpPr/>
          <p:nvPr/>
        </p:nvGrpSpPr>
        <p:grpSpPr>
          <a:xfrm>
            <a:off x="1954497" y="2746211"/>
            <a:ext cx="5235006" cy="3143901"/>
            <a:chOff x="1589338" y="2171700"/>
            <a:chExt cx="5235006" cy="235792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338" y="2291107"/>
              <a:ext cx="2286516" cy="213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426" y="2171700"/>
              <a:ext cx="2301918" cy="235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857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Movimentos coordenados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590075" y="1435900"/>
            <a:ext cx="3532346" cy="635569"/>
            <a:chOff x="1039654" y="965261"/>
            <a:chExt cx="3532346" cy="476677"/>
          </a:xfrm>
        </p:grpSpPr>
        <p:sp>
          <p:nvSpPr>
            <p:cNvPr id="8" name="Retângulo 7"/>
            <p:cNvSpPr/>
            <p:nvPr/>
          </p:nvSpPr>
          <p:spPr>
            <a:xfrm>
              <a:off x="1039654" y="965261"/>
              <a:ext cx="3400104" cy="4766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100254" y="1018933"/>
              <a:ext cx="347174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rgbClr val="219D93"/>
                  </a:solidFill>
                </a:rPr>
                <a:t>• </a:t>
              </a:r>
              <a:r>
                <a:rPr lang="pt-BR" dirty="0">
                  <a:solidFill>
                    <a:srgbClr val="219D93"/>
                  </a:solidFill>
                </a:rPr>
                <a:t> Macroscópico: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contração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mm.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455" y="2405275"/>
            <a:ext cx="3477586" cy="345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4909694" y="1287016"/>
            <a:ext cx="3471746" cy="933337"/>
            <a:chOff x="4962340" y="965261"/>
            <a:chExt cx="3471746" cy="700003"/>
          </a:xfrm>
        </p:grpSpPr>
        <p:sp>
          <p:nvSpPr>
            <p:cNvPr id="14" name="Retângulo 13"/>
            <p:cNvSpPr/>
            <p:nvPr/>
          </p:nvSpPr>
          <p:spPr>
            <a:xfrm>
              <a:off x="4998161" y="965261"/>
              <a:ext cx="3400104" cy="700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962340" y="992097"/>
              <a:ext cx="3471746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b="1" dirty="0">
                  <a:solidFill>
                    <a:srgbClr val="219D93"/>
                  </a:solidFill>
                </a:rPr>
                <a:t>• </a:t>
              </a:r>
              <a:r>
                <a:rPr lang="pt-BR" dirty="0">
                  <a:solidFill>
                    <a:srgbClr val="219D93"/>
                  </a:solidFill>
                </a:rPr>
                <a:t> Microscópico: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propulsão do esperma pelos flagelos (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tubulina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).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99" y="2405276"/>
            <a:ext cx="3159339" cy="31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68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Consequências da desnaturação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616485" y="1423986"/>
            <a:ext cx="7911030" cy="1594887"/>
            <a:chOff x="616485" y="931572"/>
            <a:chExt cx="7911030" cy="1196165"/>
          </a:xfrm>
        </p:grpSpPr>
        <p:sp>
          <p:nvSpPr>
            <p:cNvPr id="16" name="Retângulo 15"/>
            <p:cNvSpPr/>
            <p:nvPr/>
          </p:nvSpPr>
          <p:spPr>
            <a:xfrm>
              <a:off x="616485" y="931572"/>
              <a:ext cx="7911030" cy="1196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06106" y="1067989"/>
              <a:ext cx="7731789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Diminuição de solubilidade.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Perda da atividade biológica.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Alterações na viscosidade e coeficiente de sedimentação.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8525" y="3184769"/>
            <a:ext cx="22669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Precipitação das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proteínas  (técnica que usa o princípio da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denaturação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16485" y="1752232"/>
            <a:ext cx="7911030" cy="1131645"/>
            <a:chOff x="616485" y="1067990"/>
            <a:chExt cx="7911030" cy="848734"/>
          </a:xfrm>
        </p:grpSpPr>
        <p:sp>
          <p:nvSpPr>
            <p:cNvPr id="16" name="Retângulo 15"/>
            <p:cNvSpPr/>
            <p:nvPr/>
          </p:nvSpPr>
          <p:spPr>
            <a:xfrm>
              <a:off x="616485" y="1067990"/>
              <a:ext cx="7911030" cy="8487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06106" y="1169192"/>
              <a:ext cx="7731789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É uma técnica para concentrar ou separar proteínas de uma solução.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pela adição de reagentes que alterem a sua solubilidade. </a:t>
              </a: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89300"/>
            <a:ext cx="3810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58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930206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RESUMO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16485" y="1752232"/>
            <a:ext cx="7843947" cy="4659251"/>
            <a:chOff x="616485" y="1067990"/>
            <a:chExt cx="7843947" cy="3494438"/>
          </a:xfrm>
        </p:grpSpPr>
        <p:sp>
          <p:nvSpPr>
            <p:cNvPr id="6" name="Retângulo 5"/>
            <p:cNvSpPr/>
            <p:nvPr/>
          </p:nvSpPr>
          <p:spPr>
            <a:xfrm>
              <a:off x="616485" y="1067990"/>
              <a:ext cx="7843947" cy="28777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706106" y="1169192"/>
              <a:ext cx="7731789" cy="3393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Nesta aula vimos:</a:t>
              </a:r>
            </a:p>
            <a:p>
              <a:pPr marL="0" indent="0">
                <a:buFontTx/>
                <a:buChar char="-"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Que a maior parte da estrutura do corpo e todas as reações enzimáticas são catalisadas por proteínas. Assim, conhecer a estrutura das proteínas é essencial para conhecer processos e a estrutura do corpo humano.</a:t>
              </a:r>
            </a:p>
            <a:p>
              <a:pPr marL="0" indent="0">
                <a:buFontTx/>
                <a:buChar char="-"/>
                <a:defRPr/>
              </a:pPr>
              <a:endPara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>
                <a:buFontTx/>
                <a:buChar char="-"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que é um aminoácido e diferentes características das cadeias laterais de aminoácidos, bem como a essencialidade.</a:t>
              </a:r>
            </a:p>
            <a:p>
              <a:pPr marL="0" indent="0">
                <a:defRPr/>
              </a:pPr>
              <a:endPara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>
                <a:buFontTx/>
                <a:buChar char="-"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 propriedades físico-químicas dos aminoácidos. </a:t>
              </a:r>
              <a:endPara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>
                <a:buFontTx/>
                <a:buChar char="-"/>
                <a:defRPr/>
              </a:pPr>
              <a:endPara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>
                <a:buFontTx/>
                <a:buChar char="-"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 estruturas primária, secundária, terciária e quaternária das proteínas.</a:t>
              </a:r>
            </a:p>
            <a:p>
              <a:pPr marL="0" indent="0">
                <a:buFontTx/>
                <a:buChar char="-"/>
                <a:defRPr/>
              </a:pPr>
              <a:endPara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>
                <a:buFontTx/>
                <a:buChar char="-"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impacto da </a:t>
              </a:r>
              <a:r>
                <a:rPr lang="pt-BR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denaturação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na solubilidade das proteínas. </a:t>
              </a:r>
            </a:p>
            <a:p>
              <a:pPr marL="0" indent="0">
                <a:buFontTx/>
                <a:buChar char="-"/>
                <a:defRPr/>
              </a:pPr>
              <a:endPara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							Obrigado !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080737" y="29604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Bioquímica</a:t>
            </a:r>
            <a:endParaRPr lang="pt-BR" sz="1400" b="1" dirty="0">
              <a:solidFill>
                <a:srgbClr val="219D93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80737" y="629883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Apoio mecânico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65426" y="1446538"/>
            <a:ext cx="7613148" cy="717894"/>
            <a:chOff x="590075" y="1076924"/>
            <a:chExt cx="7613148" cy="538421"/>
          </a:xfrm>
        </p:grpSpPr>
        <p:sp>
          <p:nvSpPr>
            <p:cNvPr id="8" name="Retângulo 7"/>
            <p:cNvSpPr/>
            <p:nvPr/>
          </p:nvSpPr>
          <p:spPr>
            <a:xfrm>
              <a:off x="590075" y="1076924"/>
              <a:ext cx="7613148" cy="4766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20375" y="1130596"/>
              <a:ext cx="7552549" cy="484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Colágeno: </a:t>
              </a:r>
              <a:r>
                <a:rPr lang="pt-BR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proteina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mais abundante do corpo (25% do peso seco!!!)</a:t>
              </a:r>
            </a:p>
            <a:p>
              <a:pPr marL="0" indent="0">
                <a:buFontTx/>
                <a:buNone/>
                <a:defRPr/>
              </a:pP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responsável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pela alta tensão dando resistência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ossos, da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pele e articulações.</a:t>
              </a:r>
            </a:p>
          </p:txBody>
        </p:sp>
      </p:grpSp>
      <p:grpSp>
        <p:nvGrpSpPr>
          <p:cNvPr id="3" name="Grupo 4"/>
          <p:cNvGrpSpPr/>
          <p:nvPr/>
        </p:nvGrpSpPr>
        <p:grpSpPr>
          <a:xfrm>
            <a:off x="1185233" y="2267051"/>
            <a:ext cx="5619498" cy="3457556"/>
            <a:chOff x="1185233" y="1700288"/>
            <a:chExt cx="5619498" cy="259316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233" y="1784446"/>
              <a:ext cx="3546129" cy="250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507" y="1700288"/>
              <a:ext cx="1715224" cy="111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507" y="2950004"/>
              <a:ext cx="1715224" cy="134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66349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1655</Words>
  <Application>Microsoft Office PowerPoint</Application>
  <PresentationFormat>Apresentação na tela (4:3)</PresentationFormat>
  <Paragraphs>382</Paragraphs>
  <Slides>82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82</vt:i4>
      </vt:variant>
    </vt:vector>
  </HeadingPairs>
  <TitlesOfParts>
    <vt:vector size="83" baseType="lpstr">
      <vt:lpstr>Tema do Office</vt:lpstr>
      <vt:lpstr>BIOQUÍMICA DOS AMINOÁCIDOS E DAS PROTEÍNAS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Bioquimica</dc:title>
  <dc:creator>Usuário do Windows</dc:creator>
  <cp:lastModifiedBy>Usuário do Windows</cp:lastModifiedBy>
  <cp:revision>103</cp:revision>
  <dcterms:created xsi:type="dcterms:W3CDTF">2019-03-18T12:12:32Z</dcterms:created>
  <dcterms:modified xsi:type="dcterms:W3CDTF">2020-05-11T16:08:16Z</dcterms:modified>
</cp:coreProperties>
</file>