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459" r:id="rId3"/>
    <p:sldId id="457" r:id="rId4"/>
    <p:sldId id="458" r:id="rId5"/>
    <p:sldId id="460" r:id="rId6"/>
    <p:sldId id="461" r:id="rId7"/>
    <p:sldId id="462" r:id="rId8"/>
    <p:sldId id="463" r:id="rId9"/>
    <p:sldId id="464" r:id="rId10"/>
    <p:sldId id="467" r:id="rId11"/>
    <p:sldId id="465" r:id="rId12"/>
    <p:sldId id="466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9755" autoAdjust="0"/>
  </p:normalViewPr>
  <p:slideViewPr>
    <p:cSldViewPr>
      <p:cViewPr varScale="1">
        <p:scale>
          <a:sx n="61" d="100"/>
          <a:sy n="61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05BB6-24E2-4D99-98A0-F27096B96BD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56799-7F16-4C37-964B-D4EC105192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6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77AF4E5-130C-4B94-B722-44BF5E2E5DCF}" type="slidenum">
              <a:rPr lang="pt-BR" sz="1200" smtClean="0"/>
              <a:pPr eaLnBrk="1" hangingPunct="1"/>
              <a:t>2</a:t>
            </a:fld>
            <a:endParaRPr lang="pt-B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77AF4E5-130C-4B94-B722-44BF5E2E5DCF}" type="slidenum">
              <a:rPr lang="pt-BR" sz="1200" smtClean="0"/>
              <a:pPr eaLnBrk="1" hangingPunct="1"/>
              <a:t>3</a:t>
            </a:fld>
            <a:endParaRPr lang="pt-B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2" name="Rectangle 2"/>
          <p:cNvSpPr>
            <a:spLocks noGrp="1"/>
          </p:cNvSpPr>
          <p:nvPr>
            <p:ph type="ctrTitle" hasCustomPrompt="1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pt-B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pt-BR" dirty="0"/>
              <a:t>Introdução à administração </a:t>
            </a:r>
            <a:endParaRPr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pt-BR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pt-BR" dirty="0"/>
              <a:t>Profa. </a:t>
            </a:r>
            <a:r>
              <a:rPr kumimoji="0" lang="pt-BR" dirty="0" err="1"/>
              <a:t>Patricia</a:t>
            </a:r>
            <a:r>
              <a:rPr kumimoji="0" lang="pt-BR" dirty="0"/>
              <a:t> Mendonça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" name="Contoso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055233"/>
            <a:ext cx="1371600" cy="48005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10"/>
          <p:cNvSpPr/>
          <p:nvPr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pt-BR">
                <a:solidFill>
                  <a:srgbClr val="A0A0A0"/>
                </a:solidFill>
              </a:defRPr>
            </a:lvl1pPr>
            <a:extLst/>
          </a:lstStyle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uperior: 1 Superior, 2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eaLnBrk="1" latinLnBrk="0" hangingPunct="1"/>
            <a:r>
              <a:rPr lang="pt-BR" dirty="0"/>
              <a:t>Introdução á administração</a:t>
            </a:r>
            <a:endParaRPr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uperior: 1 Esquerda, 3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uperior: 3 Esquerda, 1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Superior: 2 Esquerda, 3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Superior: 3 Esquerda, 2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áp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/>
          <a:p>
            <a:r>
              <a:rPr kumimoji="0" lang="pt-BR"/>
              <a:t>Logotipo</a:t>
            </a:r>
            <a:r>
              <a:rPr kumimoji="0" lang="pt-BR" baseline="0"/>
              <a:t> da Empresa</a:t>
            </a:r>
            <a:endParaRPr kumimoji="0" lang="pt-BR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/>
          <a:p>
            <a:r>
              <a:rPr kumimoji="0" lang="pt-BR"/>
              <a:t>Logotipo</a:t>
            </a:r>
            <a:r>
              <a:rPr kumimoji="0" lang="pt-BR" baseline="0"/>
              <a:t> da Empresa</a:t>
            </a:r>
            <a:endParaRPr kumimoji="0" lang="pt-BR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/>
          <a:p>
            <a:r>
              <a:rPr kumimoji="0" lang="pt-BR"/>
              <a:t>Logotipo</a:t>
            </a:r>
            <a:r>
              <a:rPr kumimoji="0" lang="pt-BR" baseline="0"/>
              <a:t> da Empresa</a:t>
            </a:r>
            <a:endParaRPr kumimoji="0" lang="pt-BR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/>
          <a:p>
            <a:r>
              <a:rPr kumimoji="0" lang="pt-BR"/>
              <a:t>Logotipo</a:t>
            </a:r>
            <a:r>
              <a:rPr kumimoji="0" lang="pt-BR" baseline="0"/>
              <a:t> da Empresa</a:t>
            </a:r>
            <a:endParaRPr kumimoji="0" lang="pt-BR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/>
          <a:p>
            <a:r>
              <a:rPr kumimoji="0" lang="pt-BR"/>
              <a:t>Logotipo</a:t>
            </a:r>
            <a:r>
              <a:rPr kumimoji="0" lang="pt-BR" baseline="0"/>
              <a:t> da Empresa</a:t>
            </a:r>
            <a:endParaRPr kumimoji="0" lang="pt-BR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/>
          <a:p>
            <a:r>
              <a:rPr kumimoji="0" lang="pt-BR"/>
              <a:t>Logotipo</a:t>
            </a:r>
            <a:r>
              <a:rPr kumimoji="0" lang="pt-BR" baseline="0"/>
              <a:t> da Empresa</a:t>
            </a:r>
            <a:endParaRPr kumimoji="0" lang="pt-BR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pt-BR" b="1"/>
            </a:lvl1pPr>
            <a:extLst/>
          </a:lstStyle>
          <a:p>
            <a:pPr lvl="0"/>
            <a:r>
              <a:rPr kumimoji="0" lang="pt-BR"/>
              <a:t>Valor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pt-BR" b="1"/>
            </a:lvl1pPr>
            <a:extLst/>
          </a:lstStyle>
          <a:p>
            <a:pPr lvl="0"/>
            <a:r>
              <a:rPr kumimoji="0" lang="pt-BR"/>
              <a:t>Valor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pt-BR" b="1"/>
            </a:lvl1pPr>
            <a:extLst/>
          </a:lstStyle>
          <a:p>
            <a:pPr lvl="0"/>
            <a:r>
              <a:rPr kumimoji="0" lang="pt-BR"/>
              <a:t>Valor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pt-BR" b="1"/>
            </a:lvl1pPr>
            <a:extLst/>
          </a:lstStyle>
          <a:p>
            <a:pPr lvl="0"/>
            <a:r>
              <a:rPr kumimoji="0" lang="pt-BR"/>
              <a:t>Valor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pt-BR" b="1"/>
            </a:lvl1pPr>
            <a:extLst/>
          </a:lstStyle>
          <a:p>
            <a:pPr lvl="0"/>
            <a:r>
              <a:rPr kumimoji="0" lang="pt-BR"/>
              <a:t>Valor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pt-BR" b="1"/>
            </a:lvl1pPr>
            <a:extLst/>
          </a:lstStyle>
          <a:p>
            <a:pPr lvl="0"/>
            <a:r>
              <a:rPr kumimoji="0" lang="pt-BR"/>
              <a:t>Valor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pt-BR" sz="800" i="1"/>
            </a:lvl1pPr>
            <a:extLst/>
          </a:lstStyle>
          <a:p>
            <a:pPr lvl="0"/>
            <a:r>
              <a:rPr kumimoji="0" lang="pt-BR"/>
              <a:t>Data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pt-BR" sz="800" i="1"/>
            </a:lvl1pPr>
            <a:extLst/>
          </a:lstStyle>
          <a:p>
            <a:pPr lvl="0"/>
            <a:r>
              <a:rPr kumimoji="0" lang="pt-BR"/>
              <a:t>Data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pt-BR" sz="800" i="1"/>
            </a:lvl1pPr>
            <a:extLst/>
          </a:lstStyle>
          <a:p>
            <a:pPr lvl="0"/>
            <a:r>
              <a:rPr kumimoji="0" lang="pt-BR"/>
              <a:t>Data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pt-BR" sz="800" i="1"/>
            </a:lvl1pPr>
            <a:extLst/>
          </a:lstStyle>
          <a:p>
            <a:pPr lvl="0"/>
            <a:r>
              <a:rPr kumimoji="0" lang="pt-BR"/>
              <a:t>Data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pt-BR" sz="800" i="1"/>
            </a:lvl1pPr>
            <a:extLst/>
          </a:lstStyle>
          <a:p>
            <a:pPr lvl="0"/>
            <a:r>
              <a:rPr kumimoji="0" lang="pt-BR"/>
              <a:t>Data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pt-BR" sz="800" i="1"/>
            </a:lvl1pPr>
            <a:extLst/>
          </a:lstStyle>
          <a:p>
            <a:pPr lvl="0"/>
            <a:r>
              <a:rPr kumimoji="0" lang="pt-BR"/>
              <a:t>Data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pt-BR" sz="800"/>
            </a:lvl1pPr>
            <a:extLst/>
          </a:lstStyle>
          <a:p>
            <a:pPr lvl="0"/>
            <a:r>
              <a:rPr kumimoji="0" lang="pt-BR"/>
              <a:t>Descrição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pt-BR" sz="800"/>
            </a:lvl1pPr>
            <a:extLst/>
          </a:lstStyle>
          <a:p>
            <a:pPr lvl="0"/>
            <a:r>
              <a:rPr kumimoji="0" lang="pt-BR"/>
              <a:t>Descrição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pt-BR" sz="800"/>
            </a:lvl1pPr>
            <a:extLst/>
          </a:lstStyle>
          <a:p>
            <a:pPr lvl="0"/>
            <a:r>
              <a:rPr kumimoji="0" lang="pt-BR"/>
              <a:t>Descrição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pt-BR" sz="800"/>
            </a:lvl1pPr>
            <a:extLst/>
          </a:lstStyle>
          <a:p>
            <a:pPr lvl="0"/>
            <a:r>
              <a:rPr kumimoji="0" lang="pt-BR"/>
              <a:t>Descrição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pt-BR" sz="800"/>
            </a:lvl1pPr>
            <a:extLst/>
          </a:lstStyle>
          <a:p>
            <a:pPr lvl="0"/>
            <a:r>
              <a:rPr kumimoji="0" lang="pt-BR"/>
              <a:t>Descrição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pt-BR" sz="800"/>
            </a:lvl1pPr>
            <a:extLst/>
          </a:lstStyle>
          <a:p>
            <a:pPr lvl="0"/>
            <a:r>
              <a:rPr kumimoji="0" lang="pt-BR"/>
              <a:t>Descrição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pt-BR" sz="1200"/>
            </a:lvl1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 baseline="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 baseline="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 baseline="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pt-BR" sz="1100"/>
            </a:lvl1pPr>
            <a:extLst/>
          </a:lstStyle>
          <a:p>
            <a:pPr lvl="0"/>
            <a:r>
              <a:rPr kumimoji="0" lang="pt-BR"/>
              <a:t>Clique para adicionar um item de pauta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pt-B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Página Nº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pt-BR" sz="1100"/>
            </a:lvl1pPr>
            <a:extLst/>
          </a:lstStyle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pt-B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pt-BR"/>
              <a:t>Clique para editar o título mestre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pt-BR">
                <a:solidFill>
                  <a:srgbClr val="A0A0A0"/>
                </a:solidFill>
              </a:defRPr>
            </a:lvl1pPr>
            <a:extLst/>
          </a:lstStyle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Rectangl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712" y="6400610"/>
            <a:ext cx="838200" cy="29336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penas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  <a:extLst/>
          </a:lstStyle>
          <a:p>
            <a:pPr eaLnBrk="1" latinLnBrk="0" hangingPunct="1"/>
            <a:r>
              <a:rPr lang="pt-BR" dirty="0"/>
              <a:t>Introdução à administração</a:t>
            </a:r>
            <a:endParaRPr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671736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 dirty="0"/>
              <a:t>Clique para adicionar um título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  <a:extLst/>
          </a:lstStyle>
          <a:p>
            <a:pPr eaLnBrk="1" latinLnBrk="0" hangingPunct="1"/>
            <a:r>
              <a:rPr lang="pt-BR" dirty="0"/>
              <a:t>Introdução à administração</a:t>
            </a:r>
            <a:endParaRPr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eaLnBrk="1" latinLnBrk="0" hangingPunct="1"/>
            <a:r>
              <a:rPr lang="pt-BR" dirty="0"/>
              <a:t>Introdução à administração</a:t>
            </a:r>
            <a:endParaRPr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599728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1052736"/>
            <a:ext cx="8077200" cy="519566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eaLnBrk="1" latinLnBrk="0" hangingPunct="1"/>
            <a:r>
              <a:rPr lang="pt-BR" dirty="0"/>
              <a:t>Introdução à administração</a:t>
            </a:r>
            <a:endParaRPr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383704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836712"/>
            <a:ext cx="3962400" cy="541168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383704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 dirty="0"/>
              <a:t>Clique para adicionar um título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836712"/>
            <a:ext cx="3962400" cy="541168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uperior: 2 esquerda, 1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uperior: 1 Esquerda, 2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pt-B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pt-BR"/>
              <a:t>Clique para adicionar um título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/>
          <a:p>
            <a:pPr eaLnBrk="1" latinLnBrk="0" hangingPunct="1"/>
            <a:r>
              <a:rPr kumimoji="0" lang="en-US" dirty="0" err="1"/>
              <a:t>Introdução</a:t>
            </a:r>
            <a:r>
              <a:rPr kumimoji="0" lang="en-US" dirty="0"/>
              <a:t> á </a:t>
            </a:r>
            <a:r>
              <a:rPr kumimoji="0" lang="en-US" dirty="0" err="1"/>
              <a:t>administração</a:t>
            </a:r>
            <a:endParaRPr kumimoji="0"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dirty="0"/>
              <a:t>Clique para editar o texto mestre</a:t>
            </a:r>
          </a:p>
          <a:p>
            <a:pPr lvl="1" eaLnBrk="1" latinLnBrk="0" hangingPunct="1"/>
            <a:r>
              <a:rPr kumimoji="0" lang="pt-BR" dirty="0"/>
              <a:t>Segundo nível</a:t>
            </a:r>
          </a:p>
          <a:p>
            <a:pPr lvl="2" eaLnBrk="1" latinLnBrk="0" hangingPunct="1"/>
            <a:r>
              <a:rPr kumimoji="0" lang="pt-BR" dirty="0"/>
              <a:t>Terceiro nível</a:t>
            </a:r>
          </a:p>
          <a:p>
            <a:pPr lvl="3" eaLnBrk="1" latinLnBrk="0" hangingPunct="1"/>
            <a:r>
              <a:rPr kumimoji="0" lang="pt-BR" dirty="0"/>
              <a:t>Quarto nível</a:t>
            </a:r>
          </a:p>
          <a:p>
            <a:pPr lvl="4" eaLnBrk="1" latinLnBrk="0" hangingPunct="1"/>
            <a:r>
              <a:rPr kumimoji="0" lang="pt-BR" dirty="0"/>
              <a:t>Quinto nível</a:t>
            </a:r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pt-BR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fld id="{E6783A96-74F8-46DA-A3EE-9D6394610CFA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pt-BR" sz="1000"/>
            </a:lvl1pPr>
            <a:extLst/>
          </a:lstStyle>
          <a:p>
            <a:fld id="{EFA6C9F2-2D92-48B3-9041-2FE1B5B1E5A2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pt-B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pt-BR" sz="1000">
                <a:solidFill>
                  <a:sysClr val="windowText" lastClr="000000"/>
                </a:solidFill>
              </a:defRPr>
            </a:lvl1pPr>
            <a:extLst/>
          </a:lstStyle>
          <a:p>
            <a:endParaRPr lang="pt-BR"/>
          </a:p>
        </p:txBody>
      </p:sp>
      <p:pic>
        <p:nvPicPr>
          <p:cNvPr id="24" name="ContosoLogo.jp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712" y="6400610"/>
            <a:ext cx="838200" cy="29336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1" latinLnBrk="0" hangingPunct="1">
        <a:spcBef>
          <a:spcPct val="0"/>
        </a:spcBef>
        <a:buNone/>
        <a:defRPr kumimoji="0" lang="pt-B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pt-B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pt-B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pt-B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pt-B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pt-B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pt-B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pt-B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pt-B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pt-B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t-B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cadigital.fgv.br/ojs/index.php/rap/article/view/6576/5160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br/scielo.php?pid=S0034-76122008000500003&amp;script=sci_arttex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eapg.fgv.br/pt-br/node/86516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faz.ba.gov.br/administracao/ppp/index.htm" TargetMode="External"/><Relationship Id="rId2" Type="http://schemas.openxmlformats.org/officeDocument/2006/relationships/hyperlink" Target="https://www.youtube.com/watch?v=bupZOMfORSM&amp;index=15&amp;list=PLspVbtJ_9_HoLR5xuVeg0tKiPUubSyKhV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DqTZShCHmx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276872"/>
            <a:ext cx="7239000" cy="1440160"/>
          </a:xfrm>
        </p:spPr>
        <p:txBody>
          <a:bodyPr>
            <a:noAutofit/>
          </a:bodyPr>
          <a:lstStyle/>
          <a:p>
            <a:r>
              <a:rPr lang="pt-BR" sz="3200" dirty="0"/>
              <a:t>Trajetória da Administração Pública no Brasil</a:t>
            </a:r>
            <a:endParaRPr lang="pt-BR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6934200" cy="595096"/>
          </a:xfrm>
          <a:noFill/>
        </p:spPr>
        <p:txBody>
          <a:bodyPr>
            <a:noAutofit/>
          </a:bodyPr>
          <a:lstStyle/>
          <a:p>
            <a:r>
              <a:rPr lang="pt-BR" sz="1800" dirty="0">
                <a:solidFill>
                  <a:schemeClr val="bg1"/>
                </a:solidFill>
              </a:rPr>
              <a:t>Profa. </a:t>
            </a:r>
            <a:r>
              <a:rPr lang="pt-BR" sz="1800" dirty="0" err="1">
                <a:solidFill>
                  <a:schemeClr val="bg1"/>
                </a:solidFill>
              </a:rPr>
              <a:t>Patricia</a:t>
            </a:r>
            <a:r>
              <a:rPr lang="pt-BR" sz="1800">
                <a:solidFill>
                  <a:schemeClr val="bg1"/>
                </a:solidFill>
              </a:rPr>
              <a:t> Mendonça</a:t>
            </a:r>
            <a:endParaRPr lang="pt-B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84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Continuidades, Descontinuidades e Sobreposição de Modelos</a:t>
            </a:r>
          </a:p>
          <a:p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052736"/>
            <a:ext cx="7789143" cy="547260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Mecanismos </a:t>
            </a:r>
            <a:r>
              <a:rPr lang="pt-BR" sz="2000" dirty="0" err="1"/>
              <a:t>Anti-Corrupção</a:t>
            </a: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PF e CGU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LAI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Governo Eletrônico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>
                <a:hlinkClick r:id="rId2"/>
              </a:rPr>
              <a:t>Estados e Municípios: PNAGE e PROMOEX</a:t>
            </a:r>
            <a:r>
              <a:rPr lang="pt-BR" sz="2000" dirty="0"/>
              <a:t>, modernização da adm. Pública, grande diagnóstico, processo participativo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lvl="2" indent="0"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08497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Continuidades, Descontinuidades e Sobreposição de Modelos</a:t>
            </a:r>
          </a:p>
          <a:p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052736"/>
            <a:ext cx="7789143" cy="547260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Ampliação da estrutura estatal- não há relação com melhoria do desempenho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Busca resultado e controle com a centralização excessiva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Dificuldade em inovar nos formatos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Insegurança jurídica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Negociação </a:t>
            </a:r>
            <a:r>
              <a:rPr lang="pt-BR" sz="2000" dirty="0" err="1"/>
              <a:t>intra</a:t>
            </a:r>
            <a:r>
              <a:rPr lang="pt-BR" sz="2000" dirty="0"/>
              <a:t> e </a:t>
            </a:r>
            <a:r>
              <a:rPr lang="pt-BR" sz="2000" dirty="0" err="1"/>
              <a:t>inter-governamental</a:t>
            </a: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Negociação com atores não estatais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 err="1"/>
              <a:t>Intersetorialidade</a:t>
            </a:r>
            <a:r>
              <a:rPr lang="pt-BR" sz="2000" dirty="0"/>
              <a:t>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Controle da Corrupção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Avanços, mas focado no aumento do controle formal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Desafio a controle de resultados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Controle preventivo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Gestão por precaução: gestor não quer assumir responsabilidades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lvl="2" indent="0"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54091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Desafios</a:t>
            </a:r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052736"/>
            <a:ext cx="7789143" cy="547260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Controle da Corrupção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Avanços, mas focado no aumento do controle formal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Desafio a controle de resultados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Controle preventivo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Gestão por precaução: gestor não quer assumir responsabilidades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Gestão de Pessoas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Diferenças entre regimes de trabalho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Regras rígidas e homogêneas- regime jurídico único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Exemplo dos agentes comunitários de saúde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Corporativismo da burocracia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Nenhuma inovação em métodos de seleção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Relatório OCDE: força de trabalho pública pequena, mas cara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12% PIB estatutários + 15% outros regimes= 27% PIB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Ampliação cargos confiança</a:t>
            </a:r>
          </a:p>
          <a:p>
            <a:pPr lvl="1" indent="0"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lvl="2" indent="0"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18655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71513"/>
          </a:xfrm>
        </p:spPr>
        <p:txBody>
          <a:bodyPr/>
          <a:lstStyle/>
          <a:p>
            <a:pPr marL="0" indent="0">
              <a:defRPr/>
            </a:pPr>
            <a:r>
              <a:rPr lang="pt-BR" sz="2400" dirty="0">
                <a:hlinkClick r:id="rId3"/>
              </a:rPr>
              <a:t>E</a:t>
            </a:r>
            <a:r>
              <a:rPr sz="2400" dirty="0">
                <a:hlinkClick r:id="rId3"/>
              </a:rPr>
              <a:t>stado Patrimonialista</a:t>
            </a:r>
            <a:endParaRPr sz="2400" dirty="0"/>
          </a:p>
          <a:p>
            <a:pPr marL="0" indent="0">
              <a:defRPr/>
            </a:pPr>
            <a:endParaRPr sz="2400" dirty="0"/>
          </a:p>
        </p:txBody>
      </p:sp>
      <p:sp>
        <p:nvSpPr>
          <p:cNvPr id="4" name="Espaço Reservado para Conteúdo 1"/>
          <p:cNvSpPr txBox="1">
            <a:spLocks/>
          </p:cNvSpPr>
          <p:nvPr/>
        </p:nvSpPr>
        <p:spPr>
          <a:xfrm>
            <a:off x="304800" y="1017588"/>
            <a:ext cx="7795592" cy="5291732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kumimoji="0" lang="pt-B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kumimoji="0" lang="pt-B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kumimoji="0" lang="pt-B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kumimoji="0" lang="pt-B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endParaRPr sz="2800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Herança da administração colonial Portuguesa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Vigora até Sec. XVIII- economia baseada na expansão agrícola  e fase de </a:t>
            </a:r>
            <a:r>
              <a:rPr lang="pt-BR" sz="2400" dirty="0" err="1"/>
              <a:t>pré</a:t>
            </a:r>
            <a:r>
              <a:rPr lang="pt-BR" sz="2400" dirty="0"/>
              <a:t>-modernização capitalista- industrial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Hierarquia complexa, tumultuada e confusa: gabinete real com seus muitos auxiliares, casas, conselhos, mesas; Governador Geral; Ouvidor-geral; Provedor-mor; capitães-generais; governadores e capitães-mores das capitanias; municípios e vereadores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Tradição luso-francesa do direito administrativo convivendo com sistema de privilégios 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400" kern="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sz="2400" kern="0" dirty="0"/>
          </a:p>
          <a:p>
            <a:pPr>
              <a:defRPr/>
            </a:pPr>
            <a:endParaRPr sz="2400" kern="0" dirty="0"/>
          </a:p>
        </p:txBody>
      </p:sp>
    </p:spTree>
    <p:extLst>
      <p:ext uri="{BB962C8B-B14F-4D97-AF65-F5344CB8AC3E}">
        <p14:creationId xmlns:p14="http://schemas.microsoft.com/office/powerpoint/2010/main" val="137249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71513"/>
          </a:xfrm>
        </p:spPr>
        <p:txBody>
          <a:bodyPr/>
          <a:lstStyle/>
          <a:p>
            <a:pPr>
              <a:defRPr/>
            </a:pPr>
            <a:r>
              <a:rPr lang="pt-BR" sz="2400" dirty="0"/>
              <a:t>Administração Burocrática</a:t>
            </a:r>
          </a:p>
          <a:p>
            <a:pPr marL="0" indent="0">
              <a:defRPr/>
            </a:pPr>
            <a:endParaRPr sz="2400" dirty="0"/>
          </a:p>
        </p:txBody>
      </p:sp>
      <p:sp>
        <p:nvSpPr>
          <p:cNvPr id="6" name="Espaço Reservado para Conteúdo 1"/>
          <p:cNvSpPr txBox="1">
            <a:spLocks/>
          </p:cNvSpPr>
          <p:nvPr/>
        </p:nvSpPr>
        <p:spPr>
          <a:xfrm>
            <a:off x="304800" y="1017588"/>
            <a:ext cx="8077200" cy="58674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defRPr lang="pt-BR"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kumimoji="0" lang="pt-B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kumimoji="0" lang="pt-B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kumimoji="0" lang="pt-B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kumimoji="0" lang="pt-B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endParaRPr sz="2800" kern="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kern="0" dirty="0"/>
              <a:t>Modelo emerge no Brasil nos anos 30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kern="0" dirty="0"/>
              <a:t>Contraponto ao poder conservador e fragmentado das oligarquias rurais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kern="0" dirty="0"/>
              <a:t>Emergência de capitalismo industrial no país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kern="0" dirty="0"/>
              <a:t>Governo Vargas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kern="0" dirty="0"/>
              <a:t>1936- criação do DASP- Departamento de Administração do Serviço Público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400" kern="0" dirty="0"/>
              <a:t>Distinção entre administração e política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400" kern="0" dirty="0"/>
              <a:t>Administração Científica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400" kern="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400" kern="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sz="2400" kern="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sz="2400" kern="0" dirty="0"/>
          </a:p>
          <a:p>
            <a:pPr>
              <a:defRPr/>
            </a:pPr>
            <a:endParaRPr sz="2400" kern="0" dirty="0"/>
          </a:p>
        </p:txBody>
      </p:sp>
    </p:spTree>
    <p:extLst>
      <p:ext uri="{BB962C8B-B14F-4D97-AF65-F5344CB8AC3E}">
        <p14:creationId xmlns:p14="http://schemas.microsoft.com/office/powerpoint/2010/main" val="392397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Administração Burocrática</a:t>
            </a:r>
          </a:p>
          <a:p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196752"/>
            <a:ext cx="7789143" cy="5040560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Governo JK-: Primeiros problemas- primeiras reformas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Extinção e criação de órgãos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Simplificação administrativa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Estruturas paralelas para maior flexibilidade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Decreto Lei 200, de 1967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Administração Indireta: fundações, autarquias, empresas públicas e sociedades de economia mista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Princípios de racionalidade administrativa, planejamento e orçamento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Década de 70: Secretaria de Modernização – SEMOR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Década de 80- programa nacional de Desburocratização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23031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Administração Pública na Redemocratização</a:t>
            </a:r>
          </a:p>
          <a:p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196752"/>
            <a:ext cx="7789143" cy="5184576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Constituição 1988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Criação da ENAP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Seleção </a:t>
            </a:r>
            <a:r>
              <a:rPr lang="pt-BR" sz="2400" dirty="0" err="1"/>
              <a:t>meritocrática</a:t>
            </a:r>
            <a:endParaRPr lang="pt-BR" sz="24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Estende para Adm. Indireta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Incorporação de gratificações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Incentivos no final da carreira- aposentadoria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Criação do Ministério Público independente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Controle externo: TC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Controle social: conselhos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Regime jurídico único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Criação de Sistemas universais (políticas sociais) e descentralização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6313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Administração Pública na Redemocratização</a:t>
            </a:r>
          </a:p>
          <a:p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196752"/>
            <a:ext cx="7789143" cy="5040560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Governo Collor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Ajuste fiscal, privatizações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400" dirty="0"/>
              <a:t>Caça ao “marajás”: demissão e aposentadoria de muitos servidores </a:t>
            </a:r>
            <a:r>
              <a:rPr lang="pt-BR" sz="2400" dirty="0" err="1"/>
              <a:t>vs</a:t>
            </a:r>
            <a:r>
              <a:rPr lang="pt-BR" sz="2400" dirty="0"/>
              <a:t> mais corrução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Governo Itamar: estabilização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 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6287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Administração Pública Gerencial</a:t>
            </a:r>
          </a:p>
          <a:p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196752"/>
            <a:ext cx="7789143" cy="547260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FHC I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Criação do MARE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Reforma Bresser- contexto internacional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Papel do Estado e foco na melhoria do desempenho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Privatizações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Agencias reguladoras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Choque cultural?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Reorganização administrativa do Governo Federal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Programas- transparência e responsabilização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Aperfeiçoamento das carreiras e meritocracia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Modelos de contratação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Espaço Público Não Estatal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OS e </a:t>
            </a:r>
            <a:r>
              <a:rPr lang="pt-BR" sz="2000" dirty="0" err="1"/>
              <a:t>OSCIPs</a:t>
            </a: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Baixa priorização da agenda</a:t>
            </a:r>
          </a:p>
          <a:p>
            <a:pPr lvl="2" indent="0"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0147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Administração Pública Gerencial</a:t>
            </a:r>
          </a:p>
          <a:p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196752"/>
            <a:ext cx="7789143" cy="547260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FHC I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Extinção do MARE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PPA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Lei de Responsabilidade Fiscal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Estados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Centros de atendimento integrados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Heterogeneidade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Inovações em PP- áreas sociais: níveis subnacionais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>
                <a:hlinkClick r:id="rId2"/>
              </a:rPr>
              <a:t>Programa Gestão Pública e Cidadania</a:t>
            </a: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Governo Eletrônico: transparência e redução de custos</a:t>
            </a:r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lvl="2" indent="0"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27959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400" dirty="0"/>
              <a:t>Continuidades, Descontinuidades e Sobreposição de Modelos</a:t>
            </a:r>
          </a:p>
          <a:p>
            <a:endParaRPr lang="pt-BR" sz="2400" dirty="0">
              <a:latin typeface="+mj-lt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5"/>
          </p:nvPr>
        </p:nvSpPr>
        <p:spPr>
          <a:xfrm>
            <a:off x="323528" y="1052736"/>
            <a:ext cx="7789143" cy="547260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Governo Lula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Reforço a carreiras públicas </a:t>
            </a:r>
            <a:r>
              <a:rPr lang="pt-BR" sz="2000" dirty="0" err="1"/>
              <a:t>vs</a:t>
            </a:r>
            <a:r>
              <a:rPr lang="pt-BR" sz="2000" dirty="0"/>
              <a:t> loteamento de cargos públicos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Reformo nos mecanismos de programação e avaliação de resultados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Democracia Participativa: </a:t>
            </a:r>
            <a:r>
              <a:rPr lang="pt-BR" sz="2000" dirty="0">
                <a:hlinkClick r:id="rId2"/>
              </a:rPr>
              <a:t>novos modelos de Planejamento </a:t>
            </a: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r>
              <a:rPr lang="pt-BR" sz="2000" dirty="0"/>
              <a:t>Componente administrativo e político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Negociação constante </a:t>
            </a:r>
            <a:r>
              <a:rPr lang="pt-BR" sz="2000" dirty="0" err="1"/>
              <a:t>intra-governamental</a:t>
            </a:r>
            <a:r>
              <a:rPr lang="pt-BR" sz="2000" dirty="0"/>
              <a:t> e o público não estatal</a:t>
            </a:r>
          </a:p>
          <a:p>
            <a:pPr marL="1485900" lvl="2" indent="-342900">
              <a:buFont typeface="Arial" pitchFamily="34" charset="0"/>
              <a:buChar char="•"/>
              <a:defRPr/>
            </a:pPr>
            <a:r>
              <a:rPr lang="pt-BR" sz="2000" dirty="0"/>
              <a:t>Vertente </a:t>
            </a:r>
            <a:r>
              <a:rPr lang="pt-BR" sz="2000" dirty="0" err="1"/>
              <a:t>societal</a:t>
            </a:r>
            <a:r>
              <a:rPr lang="pt-BR" sz="2000" dirty="0"/>
              <a:t> da Adm. Pública (Paes de Paula, 2003)</a:t>
            </a:r>
          </a:p>
          <a:p>
            <a:pPr marL="1943100" lvl="3" indent="-342900">
              <a:buFont typeface="Arial" pitchFamily="34" charset="0"/>
              <a:buChar char="•"/>
              <a:defRPr/>
            </a:pPr>
            <a:r>
              <a:rPr lang="pt-BR" sz="2000" dirty="0"/>
              <a:t>Possibilidades de outros modelos: Estado em Redes; Enfoque Sistêmico- </a:t>
            </a:r>
            <a:r>
              <a:rPr lang="pt-BR" sz="2000" dirty="0" err="1"/>
              <a:t>intersetorialidade</a:t>
            </a:r>
            <a:endParaRPr lang="pt-BR" sz="2000" dirty="0"/>
          </a:p>
          <a:p>
            <a:pPr marL="1943100" lvl="3" indent="-342900">
              <a:buFont typeface="Arial" pitchFamily="34" charset="0"/>
              <a:buChar char="•"/>
              <a:defRPr/>
            </a:pPr>
            <a:r>
              <a:rPr lang="pt-BR" sz="2000" dirty="0"/>
              <a:t>Espaço Público Não Estatal</a:t>
            </a:r>
          </a:p>
          <a:p>
            <a:pPr marL="2400300" lvl="4" indent="-342900">
              <a:buFont typeface="Arial" pitchFamily="34" charset="0"/>
              <a:buChar char="•"/>
              <a:defRPr/>
            </a:pPr>
            <a:r>
              <a:rPr lang="pt-BR" sz="2000" dirty="0" err="1">
                <a:hlinkClick r:id="rId3"/>
              </a:rPr>
              <a:t>PPPs</a:t>
            </a:r>
            <a:endParaRPr lang="pt-BR" sz="2000" dirty="0"/>
          </a:p>
          <a:p>
            <a:pPr marL="2400300" lvl="4" indent="-342900">
              <a:buFont typeface="Arial" pitchFamily="34" charset="0"/>
              <a:buChar char="•"/>
              <a:defRPr/>
            </a:pPr>
            <a:r>
              <a:rPr lang="pt-BR" sz="2000" dirty="0">
                <a:hlinkClick r:id="rId4"/>
              </a:rPr>
              <a:t>Agenda das </a:t>
            </a:r>
            <a:r>
              <a:rPr lang="pt-BR" sz="2000" dirty="0" err="1">
                <a:hlinkClick r:id="rId4"/>
              </a:rPr>
              <a:t>OSCs</a:t>
            </a:r>
            <a:r>
              <a:rPr lang="pt-BR" sz="2000" dirty="0">
                <a:hlinkClick r:id="rId4"/>
              </a:rPr>
              <a:t> travada</a:t>
            </a: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lvl="2" indent="0"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1085850" lvl="1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599133"/>
      </p:ext>
    </p:extLst>
  </p:cSld>
  <p:clrMapOvr>
    <a:masterClrMapping/>
  </p:clrMapOvr>
</p:sld>
</file>

<file path=ppt/theme/theme1.xml><?xml version="1.0" encoding="utf-8"?>
<a:theme xmlns:a="http://schemas.openxmlformats.org/drawingml/2006/main" name="Guia de Argumentos de Vendas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Introdução à administração</Template>
  <TotalTime>1435</TotalTime>
  <Words>638</Words>
  <Application>Microsoft Office PowerPoint</Application>
  <PresentationFormat>Apresentação na tela (4:3)</PresentationFormat>
  <Paragraphs>171</Paragraphs>
  <Slides>12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Guia de Argumentos de Vendas</vt:lpstr>
      <vt:lpstr>Trajetória da Administração Pública no Brasil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ASUS</dc:creator>
  <cp:lastModifiedBy>Patricia Mendonca</cp:lastModifiedBy>
  <cp:revision>95</cp:revision>
  <dcterms:created xsi:type="dcterms:W3CDTF">2013-07-27T20:05:10Z</dcterms:created>
  <dcterms:modified xsi:type="dcterms:W3CDTF">2019-03-25T22:40:59Z</dcterms:modified>
</cp:coreProperties>
</file>