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38D2D-77FE-498B-8C1B-389C8FCBAEAB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1ABB-77F0-4FB0-AF8D-77E120BE82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83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1ABB-77F0-4FB0-AF8D-77E120BE821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69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748FE9D-3AA1-4013-B465-0E707B8617C8}" type="datetimeFigureOut">
              <a:rPr lang="pt-BR" smtClean="0"/>
              <a:t>11/03/2015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76EAE57-D0DA-47DD-9EB7-36B1FAF0935A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Por Josiane da Conceição Paulo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Educação musical: tecendo</a:t>
            </a:r>
            <a:br>
              <a:rPr lang="pt-BR" dirty="0"/>
            </a:br>
            <a:r>
              <a:rPr lang="pt-BR" dirty="0"/>
              <a:t>a linha do tempo</a:t>
            </a:r>
          </a:p>
        </p:txBody>
      </p:sp>
    </p:spTree>
    <p:extLst>
      <p:ext uri="{BB962C8B-B14F-4D97-AF65-F5344CB8AC3E}">
        <p14:creationId xmlns:p14="http://schemas.microsoft.com/office/powerpoint/2010/main" val="30091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Caracteriza-se </a:t>
            </a:r>
            <a:r>
              <a:rPr lang="pt-BR" dirty="0"/>
              <a:t>pelo desenvolvimento </a:t>
            </a:r>
            <a:r>
              <a:rPr lang="pt-BR" dirty="0" smtClean="0"/>
              <a:t>da polifonia, de que uma das </a:t>
            </a:r>
            <a:r>
              <a:rPr lang="pt-BR" dirty="0"/>
              <a:t>principais formas é o </a:t>
            </a:r>
            <a:r>
              <a:rPr lang="pt-BR" dirty="0" smtClean="0"/>
              <a:t>moteto.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A multiplicidade das vozes tornou-se, então, a manca da </a:t>
            </a:r>
            <a:r>
              <a:rPr lang="pt-BR" dirty="0" smtClean="0"/>
              <a:t>música ocidental.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A música era tratada </a:t>
            </a:r>
            <a:r>
              <a:rPr lang="pt-BR" dirty="0" smtClean="0"/>
              <a:t>como ciência </a:t>
            </a:r>
            <a:r>
              <a:rPr lang="pt-BR" dirty="0"/>
              <a:t>e o interesse renovado pela época clássica </a:t>
            </a:r>
            <a:r>
              <a:rPr lang="pt-BR" dirty="0" smtClean="0"/>
              <a:t>fundamentava os </a:t>
            </a:r>
            <a:r>
              <a:rPr lang="pt-BR" dirty="0"/>
              <a:t>procedimentos </a:t>
            </a:r>
            <a:r>
              <a:rPr lang="pt-BR" dirty="0" smtClean="0"/>
              <a:t>polifônicos.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As teorias tinham objetivo de </a:t>
            </a:r>
            <a:r>
              <a:rPr lang="pt-BR" dirty="0"/>
              <a:t>clarear </a:t>
            </a:r>
            <a:r>
              <a:rPr lang="pt-BR" dirty="0" smtClean="0"/>
              <a:t>doutrinas </a:t>
            </a:r>
            <a:r>
              <a:rPr lang="pt-BR" dirty="0"/>
              <a:t>e regras da ciência para aplicá-las à música. Já nos </a:t>
            </a:r>
            <a:r>
              <a:rPr lang="pt-BR" dirty="0" smtClean="0"/>
              <a:t>séculos XIII </a:t>
            </a:r>
            <a:r>
              <a:rPr lang="pt-BR" dirty="0"/>
              <a:t>a XIV, seu propósito era classificar e organizar as regras </a:t>
            </a:r>
            <a:r>
              <a:rPr lang="pt-BR" dirty="0" smtClean="0"/>
              <a:t>da musica </a:t>
            </a:r>
            <a:r>
              <a:rPr lang="pt-BR" i="1" dirty="0" smtClean="0"/>
              <a:t>mesurata</a:t>
            </a:r>
            <a:r>
              <a:rPr lang="pt-BR" dirty="0" smtClean="0"/>
              <a:t>, </a:t>
            </a:r>
            <a:r>
              <a:rPr lang="pt-BR" dirty="0"/>
              <a:t>e seu maior interesse consistia cm </a:t>
            </a:r>
            <a:r>
              <a:rPr lang="pt-BR" dirty="0" smtClean="0"/>
              <a:t>conhecer a natureza </a:t>
            </a:r>
            <a:r>
              <a:rPr lang="pt-BR" dirty="0"/>
              <a:t>da música e sua classificação, num espaço situado </a:t>
            </a:r>
            <a:r>
              <a:rPr lang="pt-BR" dirty="0" smtClean="0"/>
              <a:t>entre </a:t>
            </a:r>
            <a:r>
              <a:rPr lang="pt-BR" dirty="0"/>
              <a:t>artes e as </a:t>
            </a:r>
            <a:r>
              <a:rPr lang="pt-BR" dirty="0" smtClean="0"/>
              <a:t>ciências.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 do Período Gótico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68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Além da prática musical, </a:t>
            </a:r>
            <a:r>
              <a:rPr lang="pt-BR" sz="1700" dirty="0" smtClean="0"/>
              <a:t>influenciada </a:t>
            </a:r>
            <a:r>
              <a:rPr lang="pt-BR" sz="1700" dirty="0"/>
              <a:t>pela concepção grega </a:t>
            </a:r>
            <a:r>
              <a:rPr lang="pt-BR" sz="1700" dirty="0" smtClean="0"/>
              <a:t>de música </a:t>
            </a:r>
            <a:r>
              <a:rPr lang="pt-BR" sz="1700" dirty="0"/>
              <a:t>como fator de educação e da </a:t>
            </a:r>
            <a:r>
              <a:rPr lang="pt-BR" sz="1700" dirty="0" smtClean="0"/>
              <a:t>moral, </a:t>
            </a:r>
            <a:r>
              <a:rPr lang="pt-BR" sz="1700" dirty="0"/>
              <a:t>que se mantinha </a:t>
            </a:r>
            <a:r>
              <a:rPr lang="pt-BR" sz="1700" dirty="0" smtClean="0"/>
              <a:t>ainda na </a:t>
            </a:r>
            <a:r>
              <a:rPr lang="pt-BR" sz="1700" dirty="0"/>
              <a:t>E</a:t>
            </a:r>
            <a:r>
              <a:rPr lang="pt-BR" sz="1700" dirty="0" smtClean="0"/>
              <a:t>uropa </a:t>
            </a:r>
            <a:r>
              <a:rPr lang="pt-BR" sz="1700" dirty="0"/>
              <a:t>medieval, e da </a:t>
            </a:r>
            <a:r>
              <a:rPr lang="pt-BR" sz="1700" dirty="0" smtClean="0"/>
              <a:t>música como </a:t>
            </a:r>
            <a:r>
              <a:rPr lang="pt-BR" sz="1700" dirty="0"/>
              <a:t>ciência, defendida pelos </a:t>
            </a:r>
            <a:r>
              <a:rPr lang="pt-BR" sz="1700" dirty="0" smtClean="0"/>
              <a:t>teóricos </a:t>
            </a:r>
            <a:r>
              <a:rPr lang="pt-BR" sz="1700" dirty="0"/>
              <a:t>da época, há uma terceira posição, que a </a:t>
            </a:r>
            <a:r>
              <a:rPr lang="pt-BR" sz="1700" dirty="0" smtClean="0"/>
              <a:t>vê </a:t>
            </a:r>
            <a:r>
              <a:rPr lang="pt-BR" sz="1700" dirty="0"/>
              <a:t>como </a:t>
            </a:r>
            <a:r>
              <a:rPr lang="pt-BR" sz="1700" dirty="0" smtClean="0"/>
              <a:t>incorporação </a:t>
            </a:r>
            <a:r>
              <a:rPr lang="pt-BR" sz="1700" dirty="0"/>
              <a:t>e expressão da </a:t>
            </a:r>
            <a:r>
              <a:rPr lang="pt-BR" sz="1700" dirty="0" smtClean="0"/>
              <a:t>devoção cristã, intermediária </a:t>
            </a:r>
            <a:r>
              <a:rPr lang="pt-BR" sz="1700" dirty="0"/>
              <a:t>entre Deus e </a:t>
            </a:r>
            <a:r>
              <a:rPr lang="pt-BR" sz="1700" dirty="0" smtClean="0"/>
              <a:t>os homens.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Era </a:t>
            </a:r>
            <a:r>
              <a:rPr lang="pt-BR" sz="1700" dirty="0"/>
              <a:t>fundamental para a Igreja medieval que o </a:t>
            </a:r>
            <a:r>
              <a:rPr lang="pt-BR" sz="1700" dirty="0" smtClean="0"/>
              <a:t>cantochão </a:t>
            </a:r>
            <a:r>
              <a:rPr lang="pt-BR" sz="1700" dirty="0"/>
              <a:t>fosse </a:t>
            </a:r>
            <a:r>
              <a:rPr lang="pt-BR" sz="1700" dirty="0" smtClean="0"/>
              <a:t>corretamente transmitido.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Como o maior propósito da música era louvar a Deus, as </a:t>
            </a:r>
            <a:r>
              <a:rPr lang="pt-BR" sz="1700" dirty="0" smtClean="0"/>
              <a:t>instituições </a:t>
            </a:r>
            <a:r>
              <a:rPr lang="pt-BR" sz="1700" dirty="0"/>
              <a:t>cristãs, </a:t>
            </a:r>
            <a:r>
              <a:rPr lang="pt-BR" sz="1700" dirty="0" smtClean="0"/>
              <a:t>isto é</a:t>
            </a:r>
            <a:r>
              <a:rPr lang="pt-BR" sz="1700" dirty="0"/>
              <a:t>, igrejas, conventos </a:t>
            </a:r>
            <a:r>
              <a:rPr lang="pt-BR" sz="1700" dirty="0" smtClean="0"/>
              <a:t>e </a:t>
            </a:r>
            <a:r>
              <a:rPr lang="pt-BR" sz="1700" dirty="0"/>
              <a:t>seminários </a:t>
            </a:r>
            <a:r>
              <a:rPr lang="pt-BR" sz="1700" dirty="0" smtClean="0"/>
              <a:t>arregimentavam </a:t>
            </a:r>
            <a:r>
              <a:rPr lang="pt-BR" sz="1700" dirty="0"/>
              <a:t>crianças dotadas de boa voz para suprir as necessidades </a:t>
            </a:r>
            <a:r>
              <a:rPr lang="pt-BR" sz="1700" dirty="0" smtClean="0"/>
              <a:t>de seus coros.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Nas igrejas tinham aula de </a:t>
            </a:r>
            <a:r>
              <a:rPr lang="pt-BR" sz="1700" dirty="0" smtClean="0"/>
              <a:t>canto</a:t>
            </a:r>
            <a:r>
              <a:rPr lang="pt-BR" sz="1700" dirty="0"/>
              <a:t>, contraponto e </a:t>
            </a:r>
            <a:r>
              <a:rPr lang="pt-BR" sz="1700" dirty="0" smtClean="0"/>
              <a:t>improvisação.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A música atendia a necessidade da igreja não existindo preocupação com o desenvolvimento musical da criança.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A partir de Guido D’</a:t>
            </a:r>
            <a:r>
              <a:rPr lang="pt-BR" sz="1700" dirty="0" smtClean="0"/>
              <a:t>Arezzo</a:t>
            </a:r>
            <a:r>
              <a:rPr lang="pt-BR" sz="1700" dirty="0" smtClean="0"/>
              <a:t> o maior objetivo: educar </a:t>
            </a:r>
            <a:r>
              <a:rPr lang="pt-BR" sz="1700" dirty="0"/>
              <a:t>o cantor da maneira mais rápida possível, até que este </a:t>
            </a:r>
            <a:r>
              <a:rPr lang="pt-BR" sz="1700" dirty="0" smtClean="0"/>
              <a:t>atingisse </a:t>
            </a:r>
            <a:r>
              <a:rPr lang="pt-BR" sz="1700" dirty="0"/>
              <a:t>a habilidade de cantar canções desconhecidas a partir de </a:t>
            </a:r>
            <a:r>
              <a:rPr lang="pt-BR" sz="1700" dirty="0" smtClean="0"/>
              <a:t>notação </a:t>
            </a:r>
            <a:r>
              <a:rPr lang="pt-BR" sz="1700" dirty="0"/>
              <a:t>escrita</a:t>
            </a:r>
            <a:r>
              <a:rPr lang="pt-BR" sz="17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Produção </a:t>
            </a:r>
            <a:r>
              <a:rPr lang="pt-BR" sz="1700" dirty="0"/>
              <a:t>musical da </a:t>
            </a:r>
            <a:r>
              <a:rPr lang="pt-BR" sz="1700" dirty="0" smtClean="0"/>
              <a:t>Idade: musica </a:t>
            </a:r>
            <a:r>
              <a:rPr lang="pt-BR" sz="1700" dirty="0"/>
              <a:t>litúrgica, que os mosteiros </a:t>
            </a:r>
            <a:r>
              <a:rPr lang="pt-BR" sz="1700" dirty="0" smtClean="0"/>
              <a:t>guardaram </a:t>
            </a:r>
            <a:r>
              <a:rPr lang="pt-BR" sz="1700" dirty="0"/>
              <a:t>graças ao sistema de notação </a:t>
            </a:r>
            <a:r>
              <a:rPr lang="pt-BR" sz="1700" dirty="0" smtClean="0"/>
              <a:t>gregoriana, há poucos registros de música profana.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O aprendizado </a:t>
            </a:r>
            <a:r>
              <a:rPr lang="pt-BR" sz="1700" dirty="0"/>
              <a:t>da música profana assemelhavam-se ao da musica </a:t>
            </a:r>
            <a:r>
              <a:rPr lang="pt-BR" sz="1700" dirty="0" smtClean="0"/>
              <a:t>religiosa</a:t>
            </a:r>
            <a:r>
              <a:rPr lang="pt-BR" sz="1700" dirty="0"/>
              <a:t>, cabendo a um mestre a transmissão de conhecimentos </a:t>
            </a:r>
            <a:r>
              <a:rPr lang="pt-BR" sz="1700" dirty="0" smtClean="0"/>
              <a:t>ao aprendiz.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 beleza e a perfeição do canto, fosse ele litúrgico ou </a:t>
            </a:r>
            <a:r>
              <a:rPr lang="pt-BR" sz="1700" dirty="0" smtClean="0"/>
              <a:t>profano </a:t>
            </a:r>
            <a:r>
              <a:rPr lang="pt-BR" sz="1700" dirty="0"/>
              <a:t>eram procuradas não como remédio, como as doutrinas </a:t>
            </a:r>
            <a:r>
              <a:rPr lang="pt-BR" sz="1700" dirty="0" smtClean="0"/>
              <a:t>dos tempos </a:t>
            </a:r>
            <a:r>
              <a:rPr lang="pt-BR" sz="1700" dirty="0"/>
              <a:t>amigos ensinavam, mas em obediência ao espirito da </a:t>
            </a:r>
            <a:r>
              <a:rPr lang="pt-BR" sz="1700" dirty="0" smtClean="0"/>
              <a:t>época.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 smtClean="0"/>
              <a:t>Principais </a:t>
            </a:r>
            <a:r>
              <a:rPr lang="pt-BR" sz="1700" dirty="0"/>
              <a:t>ideais da época eram </a:t>
            </a:r>
            <a:r>
              <a:rPr lang="pt-BR" sz="1700" dirty="0" smtClean="0"/>
              <a:t>perfeição, propósito, preparação</a:t>
            </a:r>
            <a:r>
              <a:rPr lang="pt-BR" sz="1700" dirty="0"/>
              <a:t>, esplendor </a:t>
            </a:r>
            <a:r>
              <a:rPr lang="pt-BR" sz="1700" dirty="0" smtClean="0"/>
              <a:t>e </a:t>
            </a:r>
            <a:r>
              <a:rPr lang="pt-BR" sz="1700" dirty="0"/>
              <a:t>suavidade.</a:t>
            </a:r>
            <a:endParaRPr lang="pt-BR" sz="17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-2945"/>
            <a:ext cx="4114800" cy="701040"/>
          </a:xfrm>
        </p:spPr>
        <p:txBody>
          <a:bodyPr>
            <a:normAutofit/>
          </a:bodyPr>
          <a:lstStyle/>
          <a:p>
            <a:r>
              <a:rPr lang="pt-BR" dirty="0"/>
              <a:t>Música e</a:t>
            </a:r>
            <a:r>
              <a:rPr lang="pt-BR" dirty="0" smtClean="0"/>
              <a:t> educação </a:t>
            </a:r>
            <a:r>
              <a:rPr lang="pt-BR" dirty="0"/>
              <a:t>na época medieval</a:t>
            </a:r>
          </a:p>
        </p:txBody>
      </p:sp>
    </p:spTree>
    <p:extLst>
      <p:ext uri="{BB962C8B-B14F-4D97-AF65-F5344CB8AC3E}">
        <p14:creationId xmlns:p14="http://schemas.microsoft.com/office/powerpoint/2010/main" val="30557643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-252536" y="1196752"/>
            <a:ext cx="915536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400" i="1" dirty="0" smtClean="0"/>
              <a:t>Tudo deu certo, meu </a:t>
            </a:r>
            <a:r>
              <a:rPr lang="pt-BR" sz="5400" i="1" dirty="0" smtClean="0"/>
              <a:t>velho </a:t>
            </a:r>
            <a:r>
              <a:rPr lang="pt-BR" sz="5400" i="1" dirty="0" smtClean="0"/>
              <a:t>Heráclito,</a:t>
            </a:r>
          </a:p>
          <a:p>
            <a:pPr marL="0" indent="0">
              <a:buNone/>
            </a:pPr>
            <a:r>
              <a:rPr lang="pt-BR" sz="5400" i="1" dirty="0" smtClean="0"/>
              <a:t>Porque </a:t>
            </a:r>
            <a:r>
              <a:rPr lang="pt-BR" sz="5400" i="1" dirty="0" smtClean="0"/>
              <a:t>eu </a:t>
            </a:r>
            <a:r>
              <a:rPr lang="pt-BR" sz="5400" i="1" dirty="0" smtClean="0"/>
              <a:t>sempre consigo</a:t>
            </a:r>
          </a:p>
          <a:p>
            <a:pPr marL="0" indent="0">
              <a:buNone/>
            </a:pPr>
            <a:r>
              <a:rPr lang="pt-BR" sz="5400" i="1" dirty="0" smtClean="0"/>
              <a:t>Atravessar o teu outro </a:t>
            </a:r>
            <a:r>
              <a:rPr lang="pt-BR" sz="5400" i="1" dirty="0" smtClean="0"/>
              <a:t>rio</a:t>
            </a:r>
            <a:endParaRPr lang="pt-BR" sz="5400" i="1" dirty="0" smtClean="0"/>
          </a:p>
          <a:p>
            <a:pPr marL="0" indent="0">
              <a:buNone/>
            </a:pPr>
            <a:r>
              <a:rPr lang="pt-BR" sz="5400" i="1" dirty="0" smtClean="0"/>
              <a:t>Com o </a:t>
            </a:r>
            <a:r>
              <a:rPr lang="pt-BR" sz="5400" i="1" dirty="0" smtClean="0"/>
              <a:t>meu </a:t>
            </a:r>
            <a:r>
              <a:rPr lang="pt-BR" sz="5400" i="1" dirty="0" smtClean="0"/>
              <a:t>eu eternamente outro ...</a:t>
            </a:r>
          </a:p>
          <a:p>
            <a:pPr marL="0" indent="0">
              <a:buNone/>
            </a:pPr>
            <a:r>
              <a:rPr lang="pt-BR" sz="5400" dirty="0" smtClean="0"/>
              <a:t>Mario Quintana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18193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8147248" cy="5145435"/>
          </a:xfrm>
        </p:spPr>
        <p:txBody>
          <a:bodyPr>
            <a:normAutofit fontScale="92500"/>
          </a:bodyPr>
          <a:lstStyle/>
          <a:p>
            <a:r>
              <a:rPr lang="pt-BR" sz="6600" dirty="0" smtClean="0"/>
              <a:t>Objetivo do capítulo é demonstrar as modificações que o valor da música e da educação musical sofreram.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816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Grécia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Antiguidade grega e romana</a:t>
            </a:r>
          </a:p>
        </p:txBody>
      </p:sp>
    </p:spTree>
    <p:extLst>
      <p:ext uri="{BB962C8B-B14F-4D97-AF65-F5344CB8AC3E}">
        <p14:creationId xmlns:p14="http://schemas.microsoft.com/office/powerpoint/2010/main" val="454660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-15993" y="30948"/>
            <a:ext cx="9144000" cy="68270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Atenas promovia a moral e a cidadania, base do bem comum.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O valor da música era extramusical, contribuía para o desenvolvimento ético e a integração do jovem na sociedade.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Somente aos cidadãos livres.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Desenvolver a mente, o corpo e a alma.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Para Platão e todos os gregos, a literatura, a música e a arte têm grande influência no caráter, e seu objetivo é imprimir ritmo, harmonia e temperança à alma.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/>
              <a:t>a </a:t>
            </a:r>
            <a:r>
              <a:rPr lang="pt-BR" sz="2250" dirty="0" smtClean="0"/>
              <a:t>música ocupa uma posição </a:t>
            </a:r>
            <a:r>
              <a:rPr lang="pt-BR" sz="2250" dirty="0"/>
              <a:t>de </a:t>
            </a:r>
            <a:r>
              <a:rPr lang="pt-BR" sz="2250" dirty="0" smtClean="0"/>
              <a:t>liderança em </a:t>
            </a:r>
            <a:r>
              <a:rPr lang="pt-BR" sz="2250" dirty="0"/>
              <a:t>relação às outras artes</a:t>
            </a:r>
            <a:r>
              <a:rPr lang="pt-BR" sz="225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/>
              <a:t>o </a:t>
            </a:r>
            <a:r>
              <a:rPr lang="pt-BR" sz="2250" dirty="0" smtClean="0"/>
              <a:t>propósito </a:t>
            </a:r>
            <a:r>
              <a:rPr lang="pt-BR" sz="2250" dirty="0"/>
              <a:t>da música não poderia ser apenas a diversão, mas </a:t>
            </a:r>
            <a:r>
              <a:rPr lang="pt-BR" sz="2250" dirty="0" smtClean="0"/>
              <a:t>a educação </a:t>
            </a:r>
            <a:r>
              <a:rPr lang="pt-BR" sz="2250" dirty="0"/>
              <a:t>h</a:t>
            </a:r>
            <a:r>
              <a:rPr lang="pt-BR" sz="2250" dirty="0" smtClean="0"/>
              <a:t>armoniosa</a:t>
            </a:r>
            <a:r>
              <a:rPr lang="pt-BR" sz="2250" dirty="0"/>
              <a:t>, a perfeição da alma </a:t>
            </a:r>
            <a:r>
              <a:rPr lang="pt-BR" sz="2250" dirty="0" smtClean="0"/>
              <a:t>e </a:t>
            </a:r>
            <a:r>
              <a:rPr lang="pt-BR" sz="2250" dirty="0"/>
              <a:t>o aquietamento das </a:t>
            </a:r>
            <a:r>
              <a:rPr lang="pt-BR" sz="2250" dirty="0" smtClean="0"/>
              <a:t>paixões.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o principal papel da música é pedagógico, pois, sendo responsável pela ética e pela estética, está implicada na construção da moral </a:t>
            </a:r>
            <a:r>
              <a:rPr lang="pt-BR" sz="2250" dirty="0"/>
              <a:t>e</a:t>
            </a:r>
            <a:r>
              <a:rPr lang="pt-BR" sz="2250" dirty="0" smtClean="0"/>
              <a:t> do caráter da nação, o que a transforma em evento público e não privado.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/>
              <a:t>a boa música </a:t>
            </a:r>
            <a:r>
              <a:rPr lang="pt-BR" sz="2250" dirty="0" smtClean="0"/>
              <a:t>promove </a:t>
            </a:r>
            <a:r>
              <a:rPr lang="pt-BR" sz="2250" dirty="0"/>
              <a:t>o bem-estar e determina as normas de conduta moral, </a:t>
            </a:r>
            <a:r>
              <a:rPr lang="pt-BR" sz="2250" dirty="0" smtClean="0"/>
              <a:t>enquanto </a:t>
            </a:r>
            <a:r>
              <a:rPr lang="pt-BR" sz="2250" dirty="0"/>
              <a:t>a música de baixa qualidade a </a:t>
            </a:r>
            <a:r>
              <a:rPr lang="pt-BR" sz="2250" dirty="0" smtClean="0"/>
              <a:t>destrói.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50" dirty="0" smtClean="0"/>
              <a:t>Teoria do </a:t>
            </a:r>
            <a:r>
              <a:rPr lang="pt-BR" sz="2250" i="1" dirty="0" smtClean="0"/>
              <a:t>Ethos</a:t>
            </a:r>
            <a:r>
              <a:rPr lang="pt-BR" sz="2250" dirty="0" smtClean="0"/>
              <a:t>, </a:t>
            </a:r>
            <a:r>
              <a:rPr lang="pt-BR" sz="2250" dirty="0"/>
              <a:t>que explica a influência da música na formação do </a:t>
            </a:r>
            <a:r>
              <a:rPr lang="pt-BR" sz="2250" dirty="0" smtClean="0"/>
              <a:t>caráter humano.</a:t>
            </a:r>
          </a:p>
        </p:txBody>
      </p:sp>
    </p:spTree>
    <p:extLst>
      <p:ext uri="{BB962C8B-B14F-4D97-AF65-F5344CB8AC3E}">
        <p14:creationId xmlns:p14="http://schemas.microsoft.com/office/powerpoint/2010/main" val="285848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O valor da música inicia-se na Grécia.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Acreditava-se que a música influía no humor e no espírito dos cidadãos.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Em Esparta, música fazia parte da educação da infância e da juventude.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Porque evocava a experiência com Creia, em que a prática da música, recomendada por </a:t>
            </a:r>
            <a:r>
              <a:rPr lang="pt-BR" sz="2500" dirty="0" smtClean="0"/>
              <a:t>Minos</a:t>
            </a:r>
            <a:r>
              <a:rPr lang="pt-BR" sz="2500" dirty="0" smtClean="0"/>
              <a:t>, provocava uma notável devoção aos deuses e tornara os cretenses um povo obediente às leis.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Nenhum espartano, de qualquer idade, sexo ou classe social era excluído desse exercício, num sistema em que cada individuo tinha que cumprir sua parte, pelo benefício moral, social e político do Estado.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Música colaborava na formação do caráter e da cidadania.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Os cantos proporcionava aos jovens um senso de ordem, dignidade, obediência às leis, além da capacidade para tomar decisões.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500" dirty="0" smtClean="0"/>
              <a:t>Modo dórico.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0310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268760"/>
            <a:ext cx="9144000" cy="6858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3200" dirty="0" smtClean="0"/>
              <a:t>Deriva-se </a:t>
            </a:r>
            <a:r>
              <a:rPr lang="pt-BR" sz="3200" dirty="0"/>
              <a:t>do pensamento </a:t>
            </a:r>
            <a:r>
              <a:rPr lang="pt-BR" sz="3200" dirty="0" smtClean="0"/>
              <a:t>de </a:t>
            </a:r>
            <a:r>
              <a:rPr lang="pt-BR" sz="3200" dirty="0"/>
              <a:t>Pitágoras, que concebe a música </a:t>
            </a:r>
            <a:r>
              <a:rPr lang="pt-BR" sz="3200" dirty="0" smtClean="0"/>
              <a:t>como um </a:t>
            </a:r>
            <a:r>
              <a:rPr lang="pt-BR" sz="3200" dirty="0"/>
              <a:t>sistema de sons </a:t>
            </a:r>
            <a:r>
              <a:rPr lang="pt-BR" sz="3200" dirty="0" smtClean="0"/>
              <a:t>e </a:t>
            </a:r>
            <a:r>
              <a:rPr lang="pt-BR" sz="3200" dirty="0"/>
              <a:t>ritmos regido pelas mesmas leis </a:t>
            </a:r>
            <a:r>
              <a:rPr lang="pt-BR" sz="3200" dirty="0" smtClean="0"/>
              <a:t>matemáticas </a:t>
            </a:r>
            <a:r>
              <a:rPr lang="pt-BR" sz="3200" dirty="0"/>
              <a:t>que operam na </a:t>
            </a:r>
            <a:r>
              <a:rPr lang="pt-BR" sz="3200" dirty="0" smtClean="0"/>
              <a:t>criação.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3200" dirty="0" smtClean="0"/>
              <a:t>A música </a:t>
            </a:r>
            <a:r>
              <a:rPr lang="pt-BR" sz="3200" dirty="0"/>
              <a:t>é </a:t>
            </a:r>
            <a:r>
              <a:rPr lang="pt-BR" sz="3200" dirty="0" smtClean="0"/>
              <a:t>vista de </a:t>
            </a:r>
            <a:r>
              <a:rPr lang="pt-BR" sz="3200" dirty="0"/>
              <a:t>duas maneiras, uma que a concebe como regida por leis </a:t>
            </a:r>
            <a:r>
              <a:rPr lang="pt-BR" sz="3200" dirty="0" smtClean="0"/>
              <a:t>matemáticas </a:t>
            </a:r>
            <a:r>
              <a:rPr lang="pt-BR" sz="3200" dirty="0"/>
              <a:t>universais e outra que acredita que seu poder emana </a:t>
            </a:r>
            <a:r>
              <a:rPr lang="pt-BR" sz="3200" dirty="0" smtClean="0"/>
              <a:t>da relação </a:t>
            </a:r>
            <a:r>
              <a:rPr lang="pt-BR" sz="3200" dirty="0"/>
              <a:t>estreita entre ela e os sentimentos - </a:t>
            </a:r>
            <a:r>
              <a:rPr lang="pt-BR" sz="3200" dirty="0" smtClean="0"/>
              <a:t>éthos</a:t>
            </a:r>
            <a:r>
              <a:rPr lang="pt-BR" sz="32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3200" dirty="0"/>
              <a:t>A</a:t>
            </a:r>
            <a:r>
              <a:rPr lang="pt-BR" sz="3200" dirty="0" smtClean="0"/>
              <a:t> </a:t>
            </a:r>
            <a:r>
              <a:rPr lang="pt-BR" sz="3200" dirty="0"/>
              <a:t>música da razão e a música doa </a:t>
            </a:r>
            <a:r>
              <a:rPr lang="pt-BR" sz="3200" dirty="0" smtClean="0"/>
              <a:t>sentimentos.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29876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1411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Cultura Greco-Romana, influência da Grécia.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G</a:t>
            </a:r>
            <a:r>
              <a:rPr lang="pt-BR" dirty="0" smtClean="0"/>
              <a:t>rupos </a:t>
            </a:r>
            <a:r>
              <a:rPr lang="pt-BR" dirty="0"/>
              <a:t>instrumentais imensos e de cantores </a:t>
            </a:r>
            <a:r>
              <a:rPr lang="pt-BR" dirty="0" smtClean="0"/>
              <a:t>que se </a:t>
            </a:r>
            <a:r>
              <a:rPr lang="pt-BR" dirty="0"/>
              <a:t>utilizavam de técnicas virtuosísticas bastante semelhantes </a:t>
            </a:r>
            <a:r>
              <a:rPr lang="pt-BR" dirty="0" smtClean="0"/>
              <a:t>ás dos </a:t>
            </a:r>
            <a:r>
              <a:rPr lang="pt-BR" dirty="0"/>
              <a:t>modernos artistas dos séculos XVIII, XIX e </a:t>
            </a:r>
            <a:r>
              <a:rPr lang="pt-BR" dirty="0" smtClean="0"/>
              <a:t>XX. Os </a:t>
            </a:r>
            <a:r>
              <a:rPr lang="pt-BR" dirty="0" smtClean="0"/>
              <a:t>virtuose </a:t>
            </a:r>
            <a:r>
              <a:rPr lang="pt-BR" dirty="0" smtClean="0"/>
              <a:t>praticavam </a:t>
            </a:r>
            <a:r>
              <a:rPr lang="pt-BR" dirty="0"/>
              <a:t>vocalizes e desenvolviam ampla atividade técnica, </a:t>
            </a:r>
            <a:r>
              <a:rPr lang="pt-BR" dirty="0" smtClean="0"/>
              <a:t>similares </a:t>
            </a:r>
            <a:r>
              <a:rPr lang="pt-BR" dirty="0"/>
              <a:t>aos modernos exercícios de canto e de </a:t>
            </a:r>
            <a:r>
              <a:rPr lang="pt-BR" dirty="0" smtClean="0"/>
              <a:t>solfejo.</a:t>
            </a:r>
            <a:endParaRPr lang="pt-BR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não </a:t>
            </a:r>
            <a:r>
              <a:rPr lang="pt-BR" dirty="0"/>
              <a:t>obstante a desconfiança que a cultura grega despertava, </a:t>
            </a:r>
            <a:r>
              <a:rPr lang="pt-BR" dirty="0" smtClean="0"/>
              <a:t>em pouco </a:t>
            </a:r>
            <a:r>
              <a:rPr lang="pt-BR" dirty="0"/>
              <a:t>tempo houvesse um número considerável de escolas </a:t>
            </a:r>
            <a:r>
              <a:rPr lang="pt-BR" dirty="0" smtClean="0"/>
              <a:t>de música </a:t>
            </a:r>
            <a:r>
              <a:rPr lang="pt-BR" dirty="0"/>
              <a:t>e d</a:t>
            </a:r>
            <a:r>
              <a:rPr lang="pt-BR" dirty="0" smtClean="0"/>
              <a:t>ança </a:t>
            </a:r>
            <a:r>
              <a:rPr lang="pt-BR" dirty="0"/>
              <a:t>em Roma, frequentadas pelos filhos dos </a:t>
            </a:r>
            <a:r>
              <a:rPr lang="pt-BR" dirty="0" smtClean="0"/>
              <a:t>patriarcas</a:t>
            </a:r>
            <a:r>
              <a:rPr lang="pt-BR" dirty="0"/>
              <a:t>. </a:t>
            </a:r>
            <a:endParaRPr lang="pt-B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influência </a:t>
            </a:r>
            <a:r>
              <a:rPr lang="pt-BR" dirty="0"/>
              <a:t>dos </a:t>
            </a:r>
            <a:r>
              <a:rPr lang="pt-BR" dirty="0" smtClean="0"/>
              <a:t>neoplatônicos e dos </a:t>
            </a:r>
            <a:r>
              <a:rPr lang="pt-BR" dirty="0"/>
              <a:t>neopitagóricos</a:t>
            </a:r>
            <a:r>
              <a:rPr lang="pt-BR" dirty="0"/>
              <a:t>, a antiga estética musicai se impôs, aos </a:t>
            </a:r>
            <a:r>
              <a:rPr lang="pt-BR" dirty="0" smtClean="0"/>
              <a:t>poucos</a:t>
            </a:r>
            <a:r>
              <a:rPr lang="pt-BR" dirty="0"/>
              <a:t>, tentando continuar as especulações </a:t>
            </a:r>
            <a:r>
              <a:rPr lang="pt-BR" dirty="0" smtClean="0"/>
              <a:t>acústico-matemáticas dos predecessores </a:t>
            </a:r>
            <a:r>
              <a:rPr lang="pt-BR" dirty="0"/>
              <a:t>gregos, o estudo das relações misteriosas entre </a:t>
            </a:r>
            <a:r>
              <a:rPr lang="pt-BR" dirty="0" smtClean="0"/>
              <a:t>números </a:t>
            </a:r>
            <a:r>
              <a:rPr lang="pt-BR" dirty="0"/>
              <a:t>e </a:t>
            </a:r>
            <a:r>
              <a:rPr lang="pt-BR" dirty="0" smtClean="0"/>
              <a:t>Sons.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As </a:t>
            </a:r>
            <a:r>
              <a:rPr lang="pt-BR" dirty="0"/>
              <a:t>ideias </a:t>
            </a:r>
            <a:r>
              <a:rPr lang="pt-BR" dirty="0" smtClean="0"/>
              <a:t>de Platão </a:t>
            </a:r>
            <a:r>
              <a:rPr lang="pt-BR" dirty="0"/>
              <a:t>continuavam a exercer influência, relacionando música </a:t>
            </a:r>
            <a:r>
              <a:rPr lang="pt-BR" dirty="0" smtClean="0"/>
              <a:t>e magia</a:t>
            </a:r>
            <a:r>
              <a:rPr lang="pt-BR" dirty="0"/>
              <a:t>. </a:t>
            </a:r>
            <a:endParaRPr lang="pt-B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dirty="0" smtClean="0"/>
              <a:t>A </a:t>
            </a:r>
            <a:r>
              <a:rPr lang="pt-BR" dirty="0"/>
              <a:t>falta de materiais sobreviventes impede que se </a:t>
            </a:r>
            <a:r>
              <a:rPr lang="pt-BR" dirty="0" smtClean="0"/>
              <a:t>penetre no </a:t>
            </a:r>
            <a:r>
              <a:rPr lang="pt-BR" dirty="0"/>
              <a:t>mundo </a:t>
            </a:r>
            <a:r>
              <a:rPr lang="pt-BR" dirty="0" smtClean="0"/>
              <a:t>musical romano</a:t>
            </a:r>
            <a:r>
              <a:rPr lang="pt-BR" dirty="0"/>
              <a:t>, tão afastado das concepções atuais </a:t>
            </a:r>
            <a:r>
              <a:rPr lang="pt-BR" dirty="0" smtClean="0"/>
              <a:t>e cuja </a:t>
            </a:r>
            <a:r>
              <a:rPr lang="pt-BR" dirty="0"/>
              <a:t>linguagem musicai </a:t>
            </a:r>
            <a:r>
              <a:rPr lang="pt-BR" dirty="0" smtClean="0"/>
              <a:t>é totalmente </a:t>
            </a:r>
            <a:r>
              <a:rPr lang="pt-BR" dirty="0"/>
              <a:t>estranha ao </a:t>
            </a:r>
            <a:r>
              <a:rPr lang="pt-BR" dirty="0" smtClean="0"/>
              <a:t>homem contemporâneo.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048672" cy="701040"/>
          </a:xfrm>
        </p:spPr>
        <p:txBody>
          <a:bodyPr/>
          <a:lstStyle/>
          <a:p>
            <a:r>
              <a:rPr lang="pt-BR" dirty="0" smtClean="0"/>
              <a:t>Roma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2690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325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sz="5100" dirty="0"/>
              <a:t>O mundo medieval era cristão e, quanto m</a:t>
            </a:r>
            <a:r>
              <a:rPr lang="pt-BR" sz="5100" dirty="0" smtClean="0"/>
              <a:t>ais </a:t>
            </a:r>
            <a:r>
              <a:rPr lang="pt-BR" sz="5100" dirty="0"/>
              <a:t>a música e </a:t>
            </a:r>
            <a:r>
              <a:rPr lang="pt-BR" sz="5100" dirty="0" smtClean="0"/>
              <a:t>a liturgia </a:t>
            </a:r>
            <a:r>
              <a:rPr lang="pt-BR" sz="5100" dirty="0"/>
              <a:t>se desenvolviam, mais se sentia que o novo culto </a:t>
            </a:r>
            <a:r>
              <a:rPr lang="pt-BR" sz="5100" dirty="0" smtClean="0"/>
              <a:t>requeria uma justificativa </a:t>
            </a:r>
            <a:r>
              <a:rPr lang="pt-BR" sz="5100" dirty="0"/>
              <a:t>teológica e </a:t>
            </a:r>
            <a:r>
              <a:rPr lang="pt-BR" sz="5100" dirty="0" smtClean="0"/>
              <a:t>um </a:t>
            </a:r>
            <a:r>
              <a:rPr lang="pt-BR" sz="5100" dirty="0"/>
              <a:t>fundamento </a:t>
            </a:r>
            <a:r>
              <a:rPr lang="pt-BR" sz="5100" dirty="0" smtClean="0"/>
              <a:t>filosófico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/>
              <a:t>O inicio da Idade Média estabeleceu um contato direto com </a:t>
            </a:r>
            <a:r>
              <a:rPr lang="pt-BR" sz="5100" dirty="0" smtClean="0"/>
              <a:t>a ciência musical clássica.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Neoplatônicos e </a:t>
            </a:r>
            <a:r>
              <a:rPr lang="pt-BR" sz="5100" dirty="0" smtClean="0"/>
              <a:t>neopitagóricos</a:t>
            </a:r>
            <a:r>
              <a:rPr lang="pt-BR" sz="5100" dirty="0" smtClean="0"/>
              <a:t> </a:t>
            </a:r>
            <a:r>
              <a:rPr lang="pt-BR" sz="5100" dirty="0"/>
              <a:t>continuaram a colocar a música dentro de um </a:t>
            </a:r>
            <a:r>
              <a:rPr lang="pt-BR" sz="5100" dirty="0" smtClean="0"/>
              <a:t>contexto mágico/cósmico.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/>
              <a:t>Teóricos cristãos, como Boécio e </a:t>
            </a:r>
            <a:r>
              <a:rPr lang="pt-BR" sz="5100" dirty="0"/>
              <a:t>Cassiodoro</a:t>
            </a:r>
            <a:r>
              <a:rPr lang="pt-BR" sz="5100" dirty="0"/>
              <a:t>, </a:t>
            </a:r>
            <a:r>
              <a:rPr lang="pt-BR" sz="5100" dirty="0" smtClean="0"/>
              <a:t>tem a </a:t>
            </a:r>
            <a:r>
              <a:rPr lang="pt-BR" sz="5100" dirty="0"/>
              <a:t>base do pensamento </a:t>
            </a:r>
            <a:r>
              <a:rPr lang="pt-BR" sz="5100" dirty="0" smtClean="0"/>
              <a:t>musical </a:t>
            </a:r>
            <a:r>
              <a:rPr lang="pt-BR" sz="5100" dirty="0"/>
              <a:t>da </a:t>
            </a:r>
            <a:r>
              <a:rPr lang="pt-BR" sz="5100" dirty="0" smtClean="0"/>
              <a:t>época influenciado </a:t>
            </a:r>
            <a:r>
              <a:rPr lang="pt-BR" sz="5100" dirty="0"/>
              <a:t>pelos pensadores gregos</a:t>
            </a:r>
            <a:r>
              <a:rPr lang="pt-BR" sz="51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/>
              <a:t>Na Idade Média, a música passou a ser considerada parte </a:t>
            </a:r>
            <a:r>
              <a:rPr lang="pt-BR" sz="5100" dirty="0" smtClean="0"/>
              <a:t>do </a:t>
            </a:r>
            <a:r>
              <a:rPr lang="pt-BR" sz="5100" i="1" dirty="0" smtClean="0"/>
              <a:t>Quadrívium</a:t>
            </a:r>
            <a:r>
              <a:rPr lang="pt-BR" sz="5100" dirty="0"/>
              <a:t>, a mais alta divisão das sete anos liberais, </a:t>
            </a:r>
            <a:r>
              <a:rPr lang="pt-BR" sz="5100" dirty="0" smtClean="0"/>
              <a:t>compartilhando </a:t>
            </a:r>
            <a:r>
              <a:rPr lang="pt-BR" sz="5100" dirty="0"/>
              <a:t>seu espaço com a aritmética, a astronomia e a </a:t>
            </a:r>
            <a:r>
              <a:rPr lang="pt-BR" sz="5100" dirty="0" smtClean="0"/>
              <a:t>geometria.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Acreditava-se </a:t>
            </a:r>
            <a:r>
              <a:rPr lang="pt-BR" sz="5100" dirty="0"/>
              <a:t>que, sem a música, nenhuma disciplina poderia ser perfeita</a:t>
            </a:r>
            <a:r>
              <a:rPr lang="pt-BR" sz="51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Boécio a </a:t>
            </a:r>
            <a:r>
              <a:rPr lang="pt-BR" sz="5100" dirty="0"/>
              <a:t>música é razão </a:t>
            </a:r>
            <a:r>
              <a:rPr lang="pt-BR" sz="5100" dirty="0" smtClean="0"/>
              <a:t>e especulação.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Para Santo Agostinho</a:t>
            </a:r>
            <a:r>
              <a:rPr lang="pt-BR" sz="5100" dirty="0"/>
              <a:t>, "não serve a </a:t>
            </a:r>
            <a:r>
              <a:rPr lang="pt-BR" sz="5100" dirty="0" smtClean="0"/>
              <a:t>propósitos </a:t>
            </a:r>
            <a:r>
              <a:rPr lang="pt-BR" sz="5100" dirty="0"/>
              <a:t>educacionais e morais, como queria o pensamento platónico </a:t>
            </a:r>
            <a:r>
              <a:rPr lang="pt-BR" sz="5100" dirty="0" smtClean="0"/>
              <a:t>e de </a:t>
            </a:r>
            <a:r>
              <a:rPr lang="pt-BR" sz="5100" dirty="0"/>
              <a:t>outros filósofos </a:t>
            </a:r>
            <a:r>
              <a:rPr lang="pt-BR" sz="5100" dirty="0" smtClean="0"/>
              <a:t>gregos.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/>
              <a:t>Boécio descreve os efeitos da música </a:t>
            </a:r>
            <a:r>
              <a:rPr lang="pt-BR" sz="5100" dirty="0" smtClean="0"/>
              <a:t>no homem , existem vários tipos </a:t>
            </a:r>
            <a:r>
              <a:rPr lang="pt-BR" sz="5100" dirty="0"/>
              <a:t>de música: musica mundana, musica </a:t>
            </a:r>
            <a:r>
              <a:rPr lang="pt-BR" sz="5100" dirty="0" smtClean="0"/>
              <a:t>humana, </a:t>
            </a:r>
            <a:r>
              <a:rPr lang="pt-BR" sz="5100" dirty="0"/>
              <a:t>musica </a:t>
            </a:r>
            <a:r>
              <a:rPr lang="pt-BR" sz="5100" dirty="0" smtClean="0"/>
              <a:t>constituía  in </a:t>
            </a:r>
            <a:r>
              <a:rPr lang="pt-BR" sz="5100" dirty="0" smtClean="0"/>
              <a:t>instrumentus</a:t>
            </a:r>
            <a:r>
              <a:rPr lang="pt-BR" sz="5100" dirty="0" smtClean="0"/>
              <a:t>, </a:t>
            </a:r>
            <a:r>
              <a:rPr lang="pt-BR" sz="5100" dirty="0"/>
              <a:t>a primeira referindo-se ao movimento dos planetas, </a:t>
            </a:r>
            <a:r>
              <a:rPr lang="pt-BR" sz="5100" dirty="0" smtClean="0"/>
              <a:t>à organização </a:t>
            </a:r>
            <a:r>
              <a:rPr lang="pt-BR" sz="5100" dirty="0"/>
              <a:t>dos elementos e à música das esferas; a segunda, </a:t>
            </a:r>
            <a:r>
              <a:rPr lang="pt-BR" sz="5100" dirty="0" smtClean="0"/>
              <a:t>que une </a:t>
            </a:r>
            <a:r>
              <a:rPr lang="pt-BR" sz="5100" dirty="0"/>
              <a:t>ao corpo o espírito eterno, incorpóreo, de modo semelhante </a:t>
            </a:r>
            <a:r>
              <a:rPr lang="pt-BR" sz="5100" dirty="0" smtClean="0"/>
              <a:t>à formação </a:t>
            </a:r>
            <a:r>
              <a:rPr lang="pt-BR" sz="5100" dirty="0"/>
              <a:t>das </a:t>
            </a:r>
            <a:r>
              <a:rPr lang="pt-BR" sz="5100" dirty="0" smtClean="0"/>
              <a:t>consonância de </a:t>
            </a:r>
            <a:r>
              <a:rPr lang="pt-BR" sz="5100" dirty="0"/>
              <a:t>sons agudos e graves, a partir de </a:t>
            </a:r>
            <a:r>
              <a:rPr lang="pt-BR" sz="5100" dirty="0" smtClean="0"/>
              <a:t>determinada </a:t>
            </a:r>
            <a:r>
              <a:rPr lang="pt-BR" sz="5100" dirty="0"/>
              <a:t>ordem numérica. A última, segundo ele, é a única </a:t>
            </a:r>
            <a:r>
              <a:rPr lang="pt-BR" sz="5100" dirty="0" smtClean="0"/>
              <a:t>forma de </a:t>
            </a:r>
            <a:r>
              <a:rPr lang="pt-BR" sz="5100" dirty="0"/>
              <a:t>música percebida </a:t>
            </a:r>
            <a:r>
              <a:rPr lang="pt-BR" sz="5100" dirty="0" smtClean="0"/>
              <a:t>sensorialmente.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Henry </a:t>
            </a:r>
            <a:r>
              <a:rPr lang="pt-BR" sz="5100" dirty="0"/>
              <a:t>Lang </a:t>
            </a:r>
            <a:r>
              <a:rPr lang="pt-BR" sz="5100" dirty="0" smtClean="0"/>
              <a:t>acrescenta </a:t>
            </a:r>
            <a:r>
              <a:rPr lang="pt-BR" sz="5100" dirty="0"/>
              <a:t>a </a:t>
            </a:r>
            <a:r>
              <a:rPr lang="pt-BR" sz="5100" dirty="0" smtClean="0"/>
              <a:t>musica </a:t>
            </a:r>
            <a:r>
              <a:rPr lang="pt-BR" sz="5100" dirty="0" smtClean="0"/>
              <a:t>vocalis</a:t>
            </a:r>
            <a:r>
              <a:rPr lang="pt-BR" sz="5100" dirty="0" smtClean="0"/>
              <a:t> , diz que não </a:t>
            </a:r>
            <a:r>
              <a:rPr lang="pt-BR" sz="5100" dirty="0"/>
              <a:t>se refere a </a:t>
            </a:r>
            <a:r>
              <a:rPr lang="pt-BR" sz="5100" dirty="0" smtClean="0"/>
              <a:t>instrumentos </a:t>
            </a:r>
            <a:r>
              <a:rPr lang="pt-BR" sz="5100" dirty="0"/>
              <a:t>musicais, mas às ferramentas que permitem a </a:t>
            </a:r>
            <a:r>
              <a:rPr lang="pt-BR" sz="5100" dirty="0" smtClean="0"/>
              <a:t>observação científica</a:t>
            </a:r>
            <a:r>
              <a:rPr lang="pt-BR" sz="5100" dirty="0"/>
              <a:t>. Essa é a concepção de música dominante nos </a:t>
            </a:r>
            <a:r>
              <a:rPr lang="pt-BR" sz="5100" dirty="0" smtClean="0"/>
              <a:t>períodos </a:t>
            </a:r>
            <a:r>
              <a:rPr lang="pt-BR" sz="5100" dirty="0" smtClean="0"/>
              <a:t>iniciais </a:t>
            </a:r>
            <a:r>
              <a:rPr lang="pt-BR" sz="5100" dirty="0" smtClean="0"/>
              <a:t>da Idade </a:t>
            </a:r>
            <a:r>
              <a:rPr lang="pt-BR" sz="5100" dirty="0"/>
              <a:t>Média e explica sua </a:t>
            </a:r>
            <a:r>
              <a:rPr lang="pt-BR" sz="5100" dirty="0" smtClean="0"/>
              <a:t>presença no </a:t>
            </a:r>
            <a:r>
              <a:rPr lang="pt-BR" sz="5100" dirty="0" smtClean="0"/>
              <a:t>quadrivium</a:t>
            </a:r>
            <a:r>
              <a:rPr lang="pt-BR" sz="51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5100" dirty="0" smtClean="0"/>
              <a:t>Boécio vê a música como </a:t>
            </a:r>
            <a:r>
              <a:rPr lang="pt-BR" sz="5100" dirty="0"/>
              <a:t>no fenómeno físico, nas proporções numéricas como base da compreensão musical. ligação </a:t>
            </a:r>
            <a:r>
              <a:rPr lang="pt-BR" sz="5100" dirty="0" smtClean="0"/>
              <a:t>direta com Pitágoras </a:t>
            </a:r>
            <a:r>
              <a:rPr lang="pt-BR" sz="5100" dirty="0"/>
              <a:t>e vê a música como ciência, não como </a:t>
            </a:r>
            <a:r>
              <a:rPr lang="pt-BR" sz="5100" dirty="0" smtClean="0"/>
              <a:t>arte.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400600" cy="701040"/>
          </a:xfrm>
        </p:spPr>
        <p:txBody>
          <a:bodyPr/>
          <a:lstStyle/>
          <a:p>
            <a:r>
              <a:rPr lang="pt-BR" dirty="0" smtClean="0"/>
              <a:t>Idade Média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643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284</TotalTime>
  <Words>1367</Words>
  <Application>Microsoft Office PowerPoint</Application>
  <PresentationFormat>Apresentação na tela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BlackTie</vt:lpstr>
      <vt:lpstr>Educação musical: tecendo a linha do tempo</vt:lpstr>
      <vt:lpstr>Apresentação do PowerPoint</vt:lpstr>
      <vt:lpstr>Apresentação do PowerPoint</vt:lpstr>
      <vt:lpstr>Antiguidade grega e romana</vt:lpstr>
      <vt:lpstr>Apresentação do PowerPoint</vt:lpstr>
      <vt:lpstr>Apresentação do PowerPoint</vt:lpstr>
      <vt:lpstr>Apresentação do PowerPoint</vt:lpstr>
      <vt:lpstr>Roma</vt:lpstr>
      <vt:lpstr>Idade Média</vt:lpstr>
      <vt:lpstr>Final do Período Gótico</vt:lpstr>
      <vt:lpstr>Música e educação na época medieval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musical: tecendo a linha do tempo</dc:title>
  <dc:creator>cce</dc:creator>
  <cp:lastModifiedBy>cce</cp:lastModifiedBy>
  <cp:revision>49</cp:revision>
  <dcterms:created xsi:type="dcterms:W3CDTF">2015-03-11T02:18:19Z</dcterms:created>
  <dcterms:modified xsi:type="dcterms:W3CDTF">2015-03-12T01:47:26Z</dcterms:modified>
</cp:coreProperties>
</file>