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6858000" cx="12192000"/>
  <p:notesSz cx="6858000" cy="9144000"/>
  <p:embeddedFontLst>
    <p:embeddedFont>
      <p:font typeface="Tahoma"/>
      <p:regular r:id="rId33"/>
      <p:bold r:id="rId34"/>
    </p:embeddedFont>
    <p:embeddedFont>
      <p:font typeface="Century Gothic"/>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9" roundtripDataSignature="AMtx7mhpUgDYuzrFk6qiiaGmPXqofwjBo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750F96E-BCCA-4998-98B7-75B4069676B4}">
  <a:tblStyle styleId="{8750F96E-BCCA-4998-98B7-75B4069676B4}" styleName="Table_0">
    <a:wholeTbl>
      <a:tcTxStyle b="off" i="off">
        <a:font>
          <a:latin typeface="Tw Cen MT"/>
          <a:ea typeface="Tw Cen MT"/>
          <a:cs typeface="Tw Cen M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F1FA"/>
          </a:solidFill>
        </a:fill>
      </a:tcStyle>
    </a:wholeTbl>
    <a:band1H>
      <a:tcTxStyle b="off" i="off"/>
      <a:tcStyle>
        <a:fill>
          <a:solidFill>
            <a:srgbClr val="CBE2F5"/>
          </a:solidFill>
        </a:fill>
      </a:tcStyle>
    </a:band1H>
    <a:band2H>
      <a:tcTxStyle b="off" i="off"/>
    </a:band2H>
    <a:band1V>
      <a:tcTxStyle b="off" i="off"/>
      <a:tcStyle>
        <a:fill>
          <a:solidFill>
            <a:srgbClr val="CBE2F5"/>
          </a:solidFill>
        </a:fill>
      </a:tcStyle>
    </a:band1V>
    <a:band2V>
      <a:tcTxStyle b="off" i="off"/>
    </a:band2V>
    <a:lastCol>
      <a:tcTxStyle b="on" i="off">
        <a:font>
          <a:latin typeface="Tw Cen MT"/>
          <a:ea typeface="Tw Cen MT"/>
          <a:cs typeface="Tw Cen MT"/>
        </a:font>
        <a:schemeClr val="lt1"/>
      </a:tcTxStyle>
      <a:tcStyle>
        <a:fill>
          <a:solidFill>
            <a:schemeClr val="accent1"/>
          </a:solidFill>
        </a:fill>
      </a:tcStyle>
    </a:lastCol>
    <a:firstCol>
      <a:tcTxStyle b="on" i="off">
        <a:font>
          <a:latin typeface="Tw Cen MT"/>
          <a:ea typeface="Tw Cen MT"/>
          <a:cs typeface="Tw Cen MT"/>
        </a:font>
        <a:schemeClr val="lt1"/>
      </a:tcTxStyle>
      <a:tcStyle>
        <a:fill>
          <a:solidFill>
            <a:schemeClr val="accent1"/>
          </a:solidFill>
        </a:fill>
      </a:tcStyle>
    </a:firstCol>
    <a:lastRow>
      <a:tcTxStyle b="on" i="off">
        <a:font>
          <a:latin typeface="Tw Cen MT"/>
          <a:ea typeface="Tw Cen MT"/>
          <a:cs typeface="Tw Cen MT"/>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Tw Cen MT"/>
          <a:ea typeface="Tw Cen MT"/>
          <a:cs typeface="Tw Cen MT"/>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Tahoma-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CenturyGothic-regular.fntdata"/><Relationship Id="rId12" Type="http://schemas.openxmlformats.org/officeDocument/2006/relationships/slide" Target="slides/slide7.xml"/><Relationship Id="rId34" Type="http://schemas.openxmlformats.org/officeDocument/2006/relationships/font" Target="fonts/Tahoma-bold.fntdata"/><Relationship Id="rId15" Type="http://schemas.openxmlformats.org/officeDocument/2006/relationships/slide" Target="slides/slide10.xml"/><Relationship Id="rId37" Type="http://schemas.openxmlformats.org/officeDocument/2006/relationships/font" Target="fonts/CenturyGothic-italic.fntdata"/><Relationship Id="rId14" Type="http://schemas.openxmlformats.org/officeDocument/2006/relationships/slide" Target="slides/slide9.xml"/><Relationship Id="rId36" Type="http://schemas.openxmlformats.org/officeDocument/2006/relationships/font" Target="fonts/CenturyGothic-bold.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CenturyGothic-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t-B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 name="Google Shape;9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 name="Google Shape;15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 name="Google Shape;16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 name="Google Shape;19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 name="Google Shape;20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e0c0a0c7e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13" name="Google Shape;213;g1e0c0a0c7e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 name="Google Shape;22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5" name="Google Shape;23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5" name="Google Shape;27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1" name="Google Shape;28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7" name="Google Shape;28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93" name="Google Shape;29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2c9f47c1f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 name="Google Shape;108;g22c9f47c1f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 name="Google Shape;11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 name="Google Shape;12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 name="Google Shape;12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 name="Google Shape;13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 name="Google Shape;14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 name="Google Shape;14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6" name="Shape 16"/>
        <p:cNvGrpSpPr/>
        <p:nvPr/>
      </p:nvGrpSpPr>
      <p:grpSpPr>
        <a:xfrm>
          <a:off x="0" y="0"/>
          <a:ext cx="0" cy="0"/>
          <a:chOff x="0" y="0"/>
          <a:chExt cx="0" cy="0"/>
        </a:xfrm>
      </p:grpSpPr>
      <p:sp>
        <p:nvSpPr>
          <p:cNvPr id="17" name="Google Shape;17;p31"/>
          <p:cNvSpPr/>
          <p:nvPr/>
        </p:nvSpPr>
        <p:spPr>
          <a:xfrm>
            <a:off x="0" y="0"/>
            <a:ext cx="12192000" cy="4572001"/>
          </a:xfrm>
          <a:prstGeom prst="rect">
            <a:avLst/>
          </a:prstGeom>
          <a:solidFill>
            <a:srgbClr val="1482A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31"/>
          <p:cNvSpPr/>
          <p:nvPr/>
        </p:nvSpPr>
        <p:spPr>
          <a:xfrm>
            <a:off x="-1" y="0"/>
            <a:ext cx="12192000" cy="4572001"/>
          </a:xfrm>
          <a:custGeom>
            <a:rect b="b" l="l" r="r" t="t"/>
            <a:pathLst>
              <a:path extrusionOk="0" h="4572001" w="1219200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31"/>
          <p:cNvSpPr txBox="1"/>
          <p:nvPr>
            <p:ph type="ctr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0C0C0C"/>
              </a:buClr>
              <a:buSzPts val="5000"/>
              <a:buFont typeface="Twentieth Century"/>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1"/>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800"/>
              <a:buNone/>
              <a:defRPr sz="1800">
                <a:solidFill>
                  <a:srgbClr val="0C0C0C"/>
                </a:solidFill>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p:txBody>
      </p:sp>
      <p:sp>
        <p:nvSpPr>
          <p:cNvPr id="21" name="Google Shape;21;p31"/>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1"/>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1"/>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pt-BR"/>
              <a:t>‹#›</a:t>
            </a:fld>
            <a:endParaRPr/>
          </a:p>
        </p:txBody>
      </p:sp>
      <p:cxnSp>
        <p:nvCxnSpPr>
          <p:cNvPr id="24" name="Google Shape;24;p31"/>
          <p:cNvCxnSpPr/>
          <p:nvPr/>
        </p:nvCxnSpPr>
        <p:spPr>
          <a:xfrm rot="10800000">
            <a:off x="8386843" y="5264106"/>
            <a:ext cx="0" cy="914400"/>
          </a:xfrm>
          <a:prstGeom prst="straightConnector1">
            <a:avLst/>
          </a:prstGeom>
          <a:noFill/>
          <a:ln cap="flat" cmpd="sng" w="19050">
            <a:solidFill>
              <a:srgbClr val="1482AB"/>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0" name="Shape 80"/>
        <p:cNvGrpSpPr/>
        <p:nvPr/>
      </p:nvGrpSpPr>
      <p:grpSpPr>
        <a:xfrm>
          <a:off x="0" y="0"/>
          <a:ext cx="0" cy="0"/>
          <a:chOff x="0" y="0"/>
          <a:chExt cx="0" cy="0"/>
        </a:xfrm>
      </p:grpSpPr>
      <p:sp>
        <p:nvSpPr>
          <p:cNvPr id="81" name="Google Shape;81;p40"/>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0"/>
          <p:cNvSpPr txBox="1"/>
          <p:nvPr>
            <p:ph idx="1" type="body"/>
          </p:nvPr>
        </p:nvSpPr>
        <p:spPr>
          <a:xfrm rot="5400000">
            <a:off x="3872485" y="-562356"/>
            <a:ext cx="4023360" cy="9720073"/>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3" name="Google Shape;83;p40"/>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40"/>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40"/>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86" name="Shape 86"/>
        <p:cNvGrpSpPr/>
        <p:nvPr/>
      </p:nvGrpSpPr>
      <p:grpSpPr>
        <a:xfrm>
          <a:off x="0" y="0"/>
          <a:ext cx="0" cy="0"/>
          <a:chOff x="0" y="0"/>
          <a:chExt cx="0" cy="0"/>
        </a:xfrm>
      </p:grpSpPr>
      <p:sp>
        <p:nvSpPr>
          <p:cNvPr id="87" name="Google Shape;87;p41"/>
          <p:cNvSpPr txBox="1"/>
          <p:nvPr>
            <p:ph type="title"/>
          </p:nvPr>
        </p:nvSpPr>
        <p:spPr>
          <a:xfrm rot="5400000">
            <a:off x="7334251" y="2152650"/>
            <a:ext cx="5410200" cy="2628900"/>
          </a:xfrm>
          <a:prstGeom prst="rect">
            <a:avLst/>
          </a:prstGeom>
          <a:noFill/>
          <a:ln>
            <a:noFill/>
          </a:ln>
        </p:spPr>
        <p:txBody>
          <a:bodyPr anchorCtr="0" anchor="ctr" bIns="91425" lIns="45700" spcFirstLastPara="1" rIns="45700" wrap="square" tIns="91425">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41"/>
          <p:cNvSpPr txBox="1"/>
          <p:nvPr>
            <p:ph idx="1" type="body"/>
          </p:nvPr>
        </p:nvSpPr>
        <p:spPr>
          <a:xfrm rot="5400000">
            <a:off x="2076451" y="-323850"/>
            <a:ext cx="5410200" cy="758190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9" name="Google Shape;89;p41"/>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41"/>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41"/>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pt-BR"/>
              <a:t>‹#›</a:t>
            </a:fld>
            <a:endParaRPr/>
          </a:p>
        </p:txBody>
      </p:sp>
      <p:cxnSp>
        <p:nvCxnSpPr>
          <p:cNvPr id="92" name="Google Shape;92;p41"/>
          <p:cNvCxnSpPr/>
          <p:nvPr/>
        </p:nvCxnSpPr>
        <p:spPr>
          <a:xfrm rot="10800000">
            <a:off x="10058400" y="59263"/>
            <a:ext cx="0" cy="9144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3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2"/>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8" name="Google Shape;28;p32"/>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2"/>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2"/>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3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3"/>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 name="Google Shape;34;p33"/>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 name="Google Shape;35;p33"/>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3"/>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33"/>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38" name="Shape 38"/>
        <p:cNvGrpSpPr/>
        <p:nvPr/>
      </p:nvGrpSpPr>
      <p:grpSpPr>
        <a:xfrm>
          <a:off x="0" y="0"/>
          <a:ext cx="0" cy="0"/>
          <a:chOff x="0" y="0"/>
          <a:chExt cx="0" cy="0"/>
        </a:xfrm>
      </p:grpSpPr>
      <p:sp>
        <p:nvSpPr>
          <p:cNvPr id="39" name="Google Shape;39;p34"/>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34"/>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34"/>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42" name="Shape 42"/>
        <p:cNvGrpSpPr/>
        <p:nvPr/>
      </p:nvGrpSpPr>
      <p:grpSpPr>
        <a:xfrm>
          <a:off x="0" y="0"/>
          <a:ext cx="0" cy="0"/>
          <a:chOff x="0" y="0"/>
          <a:chExt cx="0" cy="0"/>
        </a:xfrm>
      </p:grpSpPr>
      <p:sp>
        <p:nvSpPr>
          <p:cNvPr id="43" name="Google Shape;43;p35"/>
          <p:cNvSpPr/>
          <p:nvPr/>
        </p:nvSpPr>
        <p:spPr>
          <a:xfrm>
            <a:off x="0" y="0"/>
            <a:ext cx="12192000" cy="4572001"/>
          </a:xfrm>
          <a:prstGeom prst="rect">
            <a:avLst/>
          </a:prstGeom>
          <a:solidFill>
            <a:srgbClr val="1D9A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35"/>
          <p:cNvSpPr/>
          <p:nvPr/>
        </p:nvSpPr>
        <p:spPr>
          <a:xfrm>
            <a:off x="-1" y="0"/>
            <a:ext cx="12192000" cy="4572001"/>
          </a:xfrm>
          <a:custGeom>
            <a:rect b="b" l="l" r="r" t="t"/>
            <a:pathLst>
              <a:path extrusionOk="0" h="4572001" w="1219200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35"/>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0C0C0C"/>
              </a:buClr>
              <a:buSzPts val="5000"/>
              <a:buFont typeface="Twentieth Century"/>
              <a:buNone/>
              <a:defRPr b="0"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5"/>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0C0C0C"/>
                </a:solidFill>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47" name="Google Shape;47;p35"/>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5"/>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35"/>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pt-BR"/>
              <a:t>‹#›</a:t>
            </a:fld>
            <a:endParaRPr/>
          </a:p>
        </p:txBody>
      </p:sp>
      <p:cxnSp>
        <p:nvCxnSpPr>
          <p:cNvPr id="50" name="Google Shape;50;p35"/>
          <p:cNvCxnSpPr/>
          <p:nvPr/>
        </p:nvCxnSpPr>
        <p:spPr>
          <a:xfrm rot="10800000">
            <a:off x="8386843" y="5264106"/>
            <a:ext cx="0" cy="914400"/>
          </a:xfrm>
          <a:prstGeom prst="straightConnector1">
            <a:avLst/>
          </a:prstGeom>
          <a:noFill/>
          <a:ln cap="flat" cmpd="sng" w="19050">
            <a:solidFill>
              <a:srgbClr val="1482AB"/>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3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6"/>
          <p:cNvSpPr txBox="1"/>
          <p:nvPr>
            <p:ph idx="1" type="body"/>
          </p:nvPr>
        </p:nvSpPr>
        <p:spPr>
          <a:xfrm>
            <a:off x="102412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4" name="Google Shape;54;p36"/>
          <p:cNvSpPr txBox="1"/>
          <p:nvPr>
            <p:ph idx="2" type="body"/>
          </p:nvPr>
        </p:nvSpPr>
        <p:spPr>
          <a:xfrm>
            <a:off x="102412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5" name="Google Shape;55;p36"/>
          <p:cNvSpPr txBox="1"/>
          <p:nvPr>
            <p:ph idx="3" type="body"/>
          </p:nvPr>
        </p:nvSpPr>
        <p:spPr>
          <a:xfrm>
            <a:off x="599088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6" name="Google Shape;56;p36"/>
          <p:cNvSpPr txBox="1"/>
          <p:nvPr>
            <p:ph idx="4" type="body"/>
          </p:nvPr>
        </p:nvSpPr>
        <p:spPr>
          <a:xfrm>
            <a:off x="599088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7" name="Google Shape;57;p36"/>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36"/>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6"/>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3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37"/>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7"/>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7"/>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38"/>
          <p:cNvSpPr txBox="1"/>
          <p:nvPr>
            <p:ph type="title"/>
          </p:nvPr>
        </p:nvSpPr>
        <p:spPr>
          <a:xfrm>
            <a:off x="1024128" y="471509"/>
            <a:ext cx="4389120" cy="1737360"/>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Clr>
                <a:srgbClr val="0C0C0C"/>
              </a:buClr>
              <a:buSzPts val="4000"/>
              <a:buFont typeface="Twentieth Century"/>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8"/>
          <p:cNvSpPr txBox="1"/>
          <p:nvPr>
            <p:ph idx="1" type="body"/>
          </p:nvPr>
        </p:nvSpPr>
        <p:spPr>
          <a:xfrm>
            <a:off x="5715000" y="822960"/>
            <a:ext cx="5678424" cy="5184648"/>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1200"/>
              </a:spcBef>
              <a:spcAft>
                <a:spcPts val="0"/>
              </a:spcAft>
              <a:buSzPts val="2400"/>
              <a:buChar char=" "/>
              <a:defRPr sz="2400"/>
            </a:lvl1pPr>
            <a:lvl2pPr indent="-355600" lvl="1" marL="914400" algn="l">
              <a:lnSpc>
                <a:spcPct val="90000"/>
              </a:lnSpc>
              <a:spcBef>
                <a:spcPts val="200"/>
              </a:spcBef>
              <a:spcAft>
                <a:spcPts val="0"/>
              </a:spcAft>
              <a:buSzPts val="2000"/>
              <a:buChar char="?"/>
              <a:defRPr sz="2000"/>
            </a:lvl2pPr>
            <a:lvl3pPr indent="-330200" lvl="2" marL="1371600" algn="l">
              <a:lnSpc>
                <a:spcPct val="90000"/>
              </a:lnSpc>
              <a:spcBef>
                <a:spcPts val="400"/>
              </a:spcBef>
              <a:spcAft>
                <a:spcPts val="0"/>
              </a:spcAft>
              <a:buSzPts val="1600"/>
              <a:buChar char="?"/>
              <a:defRPr sz="16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68" name="Google Shape;68;p38"/>
          <p:cNvSpPr txBox="1"/>
          <p:nvPr>
            <p:ph idx="2" type="body"/>
          </p:nvPr>
        </p:nvSpPr>
        <p:spPr>
          <a:xfrm>
            <a:off x="1024128" y="2257506"/>
            <a:ext cx="4389120" cy="3762294"/>
          </a:xfrm>
          <a:prstGeom prst="rect">
            <a:avLst/>
          </a:prstGeom>
          <a:noFill/>
          <a:ln>
            <a:noFill/>
          </a:ln>
        </p:spPr>
        <p:txBody>
          <a:bodyPr anchorCtr="0" anchor="t" bIns="45700" lIns="91425" spcFirstLastPara="1" rIns="91425" wrap="square" tIns="45700">
            <a:normAutofit/>
          </a:bodyPr>
          <a:lstStyle>
            <a:lvl1pPr indent="-228600" lvl="0" marL="457200" algn="l">
              <a:lnSpc>
                <a:spcPct val="108000"/>
              </a:lnSpc>
              <a:spcBef>
                <a:spcPts val="600"/>
              </a:spcBef>
              <a:spcAft>
                <a:spcPts val="0"/>
              </a:spcAft>
              <a:buSzPts val="1600"/>
              <a:buNone/>
              <a:defRPr sz="1600"/>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69" name="Google Shape;69;p38"/>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8"/>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8"/>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2" name="Shape 72"/>
        <p:cNvGrpSpPr/>
        <p:nvPr/>
      </p:nvGrpSpPr>
      <p:grpSpPr>
        <a:xfrm>
          <a:off x="0" y="0"/>
          <a:ext cx="0" cy="0"/>
          <a:chOff x="0" y="0"/>
          <a:chExt cx="0" cy="0"/>
        </a:xfrm>
      </p:grpSpPr>
      <p:sp>
        <p:nvSpPr>
          <p:cNvPr id="73" name="Google Shape;73;p39"/>
          <p:cNvSpPr txBox="1"/>
          <p:nvPr>
            <p:ph type="title"/>
          </p:nvPr>
        </p:nvSpPr>
        <p:spPr>
          <a:xfrm>
            <a:off x="457200" y="4960138"/>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0C0C0C"/>
              </a:buClr>
              <a:buSzPts val="5000"/>
              <a:buFont typeface="Twentieth Century"/>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9"/>
          <p:cNvSpPr/>
          <p:nvPr>
            <p:ph idx="2" type="pic"/>
          </p:nvPr>
        </p:nvSpPr>
        <p:spPr>
          <a:xfrm>
            <a:off x="0" y="-1"/>
            <a:ext cx="12188952" cy="4572000"/>
          </a:xfrm>
          <a:prstGeom prst="rect">
            <a:avLst/>
          </a:prstGeom>
          <a:solidFill>
            <a:srgbClr val="76CEEF"/>
          </a:solidFill>
          <a:ln>
            <a:noFill/>
          </a:ln>
        </p:spPr>
      </p:sp>
      <p:sp>
        <p:nvSpPr>
          <p:cNvPr id="75" name="Google Shape;75;p39"/>
          <p:cNvSpPr txBox="1"/>
          <p:nvPr>
            <p:ph idx="1" type="body"/>
          </p:nvPr>
        </p:nvSpPr>
        <p:spPr>
          <a:xfrm>
            <a:off x="8610600" y="4960138"/>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0C0C0C"/>
                </a:solidFill>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76" name="Google Shape;76;p39"/>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9"/>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9"/>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pt-BR"/>
              <a:t>‹#›</a:t>
            </a:fld>
            <a:endParaRPr/>
          </a:p>
        </p:txBody>
      </p:sp>
      <p:cxnSp>
        <p:nvCxnSpPr>
          <p:cNvPr id="79" name="Google Shape;79;p39"/>
          <p:cNvCxnSpPr/>
          <p:nvPr/>
        </p:nvCxnSpPr>
        <p:spPr>
          <a:xfrm rot="10800000">
            <a:off x="8386843" y="5264106"/>
            <a:ext cx="0" cy="9144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0"/>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marR="0" rtl="0" algn="l">
              <a:lnSpc>
                <a:spcPct val="80000"/>
              </a:lnSpc>
              <a:spcBef>
                <a:spcPts val="0"/>
              </a:spcBef>
              <a:spcAft>
                <a:spcPts val="0"/>
              </a:spcAft>
              <a:buClr>
                <a:srgbClr val="0C0C0C"/>
              </a:buClr>
              <a:buSzPts val="5000"/>
              <a:buFont typeface="Twentieth Century"/>
              <a:buNone/>
              <a:defRPr b="0" i="0" sz="5000" u="none" cap="none" strike="noStrike">
                <a:solidFill>
                  <a:srgbClr val="0C0C0C"/>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0"/>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lvl1pPr indent="-368300" lvl="0" marL="457200" marR="0" rtl="0" algn="l">
              <a:lnSpc>
                <a:spcPct val="90000"/>
              </a:lnSpc>
              <a:spcBef>
                <a:spcPts val="1200"/>
              </a:spcBef>
              <a:spcAft>
                <a:spcPts val="0"/>
              </a:spcAft>
              <a:buClr>
                <a:schemeClr val="accent1"/>
              </a:buClr>
              <a:buSzPts val="2200"/>
              <a:buFont typeface="Twentieth Century"/>
              <a:buChar char=" "/>
              <a:defRPr b="0" i="0" sz="2200" u="none" cap="none" strike="noStrike">
                <a:solidFill>
                  <a:schemeClr val="dk1"/>
                </a:solidFill>
                <a:latin typeface="Twentieth Century"/>
                <a:ea typeface="Twentieth Century"/>
                <a:cs typeface="Twentieth Century"/>
                <a:sym typeface="Twentieth Century"/>
              </a:defRPr>
            </a:lvl1pPr>
            <a:lvl2pPr indent="-342900" lvl="1" marL="914400" marR="0" rtl="0" algn="l">
              <a:lnSpc>
                <a:spcPct val="90000"/>
              </a:lnSpc>
              <a:spcBef>
                <a:spcPts val="200"/>
              </a:spcBef>
              <a:spcAft>
                <a:spcPts val="0"/>
              </a:spcAft>
              <a:buClr>
                <a:schemeClr val="accent1"/>
              </a:buClr>
              <a:buSzPts val="1800"/>
              <a:buFont typeface="Noto Sans Symbols"/>
              <a:buChar char="🢝"/>
              <a:defRPr b="0" i="0" sz="1800" u="none" cap="none" strike="noStrike">
                <a:solidFill>
                  <a:schemeClr val="dk1"/>
                </a:solidFill>
                <a:latin typeface="Twentieth Century"/>
                <a:ea typeface="Twentieth Century"/>
                <a:cs typeface="Twentieth Century"/>
                <a:sym typeface="Twentieth Century"/>
              </a:defRPr>
            </a:lvl2pPr>
            <a:lvl3pPr indent="-317500" lvl="2" marL="1371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3pPr>
            <a:lvl4pPr indent="-317500" lvl="3" marL="18288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4pPr>
            <a:lvl5pPr indent="-317500" lvl="4" marL="22860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5pPr>
            <a:lvl6pPr indent="-317500" lvl="5" marL="27432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6pPr>
            <a:lvl7pPr indent="-317500" lvl="6" marL="32004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7pPr>
            <a:lvl8pPr indent="-317500" lvl="7" marL="3657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8pPr>
            <a:lvl9pPr indent="-317500" lvl="8" marL="4114800" marR="0" rtl="0" algn="l">
              <a:lnSpc>
                <a:spcPct val="90000"/>
              </a:lnSpc>
              <a:spcBef>
                <a:spcPts val="400"/>
              </a:spcBef>
              <a:spcAft>
                <a:spcPts val="40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9pPr>
          </a:lstStyle>
          <a:p/>
        </p:txBody>
      </p:sp>
      <p:sp>
        <p:nvSpPr>
          <p:cNvPr id="12" name="Google Shape;12;p30"/>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0C0C0C"/>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3" name="Google Shape;13;p30"/>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0C0C0C"/>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4" name="Google Shape;14;p30"/>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1pPr>
            <a:lvl2pPr indent="0" lvl="1"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2pPr>
            <a:lvl3pPr indent="0" lvl="2"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3pPr>
            <a:lvl4pPr indent="0" lvl="3"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4pPr>
            <a:lvl5pPr indent="0" lvl="4"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5pPr>
            <a:lvl6pPr indent="0" lvl="5"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6pPr>
            <a:lvl7pPr indent="0" lvl="6"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7pPr>
            <a:lvl8pPr indent="0" lvl="7"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8pPr>
            <a:lvl9pPr indent="0" lvl="8" marL="0" marR="0" rtl="0" algn="l">
              <a:lnSpc>
                <a:spcPct val="100000"/>
              </a:lnSpc>
              <a:spcBef>
                <a:spcPts val="0"/>
              </a:spcBef>
              <a:spcAft>
                <a:spcPts val="0"/>
              </a:spcAft>
              <a:buClr>
                <a:srgbClr val="000000"/>
              </a:buClr>
              <a:buSzPts val="1000"/>
              <a:buFont typeface="Arial"/>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pt-BR"/>
              <a:t>‹#›</a:t>
            </a:fld>
            <a:endParaRPr/>
          </a:p>
        </p:txBody>
      </p:sp>
      <p:cxnSp>
        <p:nvCxnSpPr>
          <p:cNvPr id="15" name="Google Shape;15;p30"/>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docs.google.com/document/d/1c8A6a76C1atQPwRipJTKZaxLHjeZy4tp/edit" TargetMode="External"/><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
          <p:cNvSpPr txBox="1"/>
          <p:nvPr>
            <p:ph type="ctrTitle"/>
          </p:nvPr>
        </p:nvSpPr>
        <p:spPr>
          <a:xfrm>
            <a:off x="457200" y="4960137"/>
            <a:ext cx="7772400" cy="1463040"/>
          </a:xfrm>
          <a:prstGeom prst="rect">
            <a:avLst/>
          </a:prstGeom>
          <a:noFill/>
          <a:ln>
            <a:noFill/>
          </a:ln>
        </p:spPr>
        <p:txBody>
          <a:bodyPr anchorCtr="0" anchor="ctr" bIns="45700" lIns="91425" spcFirstLastPara="1" rIns="91425" wrap="square" tIns="45700">
            <a:normAutofit fontScale="90000"/>
          </a:bodyPr>
          <a:lstStyle/>
          <a:p>
            <a:pPr indent="0" lvl="0" marL="0" rtl="0" algn="r">
              <a:lnSpc>
                <a:spcPct val="80000"/>
              </a:lnSpc>
              <a:spcBef>
                <a:spcPts val="0"/>
              </a:spcBef>
              <a:spcAft>
                <a:spcPts val="0"/>
              </a:spcAft>
              <a:buClr>
                <a:srgbClr val="0C0C0C"/>
              </a:buClr>
              <a:buSzPct val="129131"/>
              <a:buFont typeface="Twentieth Century"/>
              <a:buNone/>
            </a:pPr>
            <a:r>
              <a:rPr lang="pt-BR"/>
              <a:t>AULA 4: </a:t>
            </a:r>
            <a:br>
              <a:rPr lang="pt-BR"/>
            </a:br>
            <a:r>
              <a:rPr lang="pt-BR" sz="4400"/>
              <a:t>TEORIAS DE AQUISIÇÃO </a:t>
            </a:r>
            <a:br>
              <a:rPr lang="pt-BR" sz="4400"/>
            </a:br>
            <a:r>
              <a:rPr i="1" lang="pt-BR" sz="4400"/>
              <a:t>ALEMÃO COMO LINGUA MATERNA</a:t>
            </a:r>
            <a:r>
              <a:rPr lang="pt-BR" sz="4400"/>
              <a:t> </a:t>
            </a:r>
            <a:endParaRPr sz="4400"/>
          </a:p>
        </p:txBody>
      </p:sp>
      <p:sp>
        <p:nvSpPr>
          <p:cNvPr id="98" name="Google Shape;98;p1"/>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3000"/>
              <a:buNone/>
            </a:pPr>
            <a:r>
              <a:rPr lang="pt-BR" sz="3000"/>
              <a:t>Aula 3 do módulo I</a:t>
            </a:r>
            <a:endParaRPr sz="3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9"/>
          <p:cNvSpPr txBox="1"/>
          <p:nvPr>
            <p:ph type="title"/>
          </p:nvPr>
        </p:nvSpPr>
        <p:spPr>
          <a:xfrm>
            <a:off x="1024127" y="585216"/>
            <a:ext cx="1027828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4000"/>
              <a:buFont typeface="Twentieth Century"/>
              <a:buNone/>
            </a:pPr>
            <a:r>
              <a:rPr lang="pt-BR" sz="4000"/>
              <a:t>ATIVIDADE 1: ANALISE</a:t>
            </a:r>
            <a:r>
              <a:rPr lang="pt-BR" sz="4000"/>
              <a:t>M</a:t>
            </a:r>
            <a:r>
              <a:rPr lang="pt-BR" sz="4000"/>
              <a:t> O EXCERTO ABAIXO COM OS QUESTIONAMENTOS AO LADO:</a:t>
            </a:r>
            <a:endParaRPr/>
          </a:p>
        </p:txBody>
      </p:sp>
      <p:sp>
        <p:nvSpPr>
          <p:cNvPr id="158" name="Google Shape;158;p9"/>
          <p:cNvSpPr txBox="1"/>
          <p:nvPr>
            <p:ph idx="1" type="body"/>
          </p:nvPr>
        </p:nvSpPr>
        <p:spPr>
          <a:xfrm>
            <a:off x="1024128" y="1998921"/>
            <a:ext cx="4754880" cy="4848447"/>
          </a:xfrm>
          <a:prstGeom prst="rect">
            <a:avLst/>
          </a:prstGeom>
          <a:noFill/>
          <a:ln>
            <a:noFill/>
          </a:ln>
        </p:spPr>
        <p:txBody>
          <a:bodyPr anchorCtr="0" anchor="t" bIns="45700" lIns="45700" spcFirstLastPara="1" rIns="45700" wrap="square" tIns="45700">
            <a:noAutofit/>
          </a:bodyPr>
          <a:lstStyle/>
          <a:p>
            <a:pPr indent="-107950" lvl="0" marL="91440" rtl="0" algn="l">
              <a:lnSpc>
                <a:spcPct val="70000"/>
              </a:lnSpc>
              <a:spcBef>
                <a:spcPts val="0"/>
              </a:spcBef>
              <a:spcAft>
                <a:spcPts val="0"/>
              </a:spcAft>
              <a:buSzPts val="1700"/>
              <a:buChar char=" "/>
            </a:pPr>
            <a:r>
              <a:rPr lang="pt-BR" sz="1700"/>
              <a:t>I2: Nós aprendemos isso, não que a gente aprende, mas a gente sempre ouve que o alemão que falamos seria um alemão qualquer, isso não seria algo importante. [...] Tem vezes que a gente se envergonha um pouco e tem medo de que (as palavras) não saiam direito.</a:t>
            </a:r>
            <a:endParaRPr sz="1700"/>
          </a:p>
          <a:p>
            <a:pPr indent="-107950" lvl="0" marL="91440" rtl="0" algn="l">
              <a:lnSpc>
                <a:spcPct val="70000"/>
              </a:lnSpc>
              <a:spcBef>
                <a:spcPts val="200"/>
              </a:spcBef>
              <a:spcAft>
                <a:spcPts val="0"/>
              </a:spcAft>
              <a:buSzPts val="1700"/>
              <a:buChar char=" "/>
            </a:pPr>
            <a:r>
              <a:rPr lang="pt-BR" sz="1700"/>
              <a:t>E1: Que tipo de alemão é este que vocês falam? Como se nomeia?</a:t>
            </a:r>
            <a:endParaRPr sz="1700"/>
          </a:p>
          <a:p>
            <a:pPr indent="-107950" lvl="0" marL="91440" rtl="0" algn="l">
              <a:lnSpc>
                <a:spcPct val="70000"/>
              </a:lnSpc>
              <a:spcBef>
                <a:spcPts val="200"/>
              </a:spcBef>
              <a:spcAft>
                <a:spcPts val="0"/>
              </a:spcAft>
              <a:buSzPts val="1700"/>
              <a:buChar char=" "/>
            </a:pPr>
            <a:r>
              <a:rPr lang="pt-BR" sz="1700"/>
              <a:t>I1: Falam que era do Hunsrick.</a:t>
            </a:r>
            <a:endParaRPr sz="1700"/>
          </a:p>
          <a:p>
            <a:pPr indent="-107950" lvl="0" marL="91440" rtl="0" algn="l">
              <a:lnSpc>
                <a:spcPct val="70000"/>
              </a:lnSpc>
              <a:spcBef>
                <a:spcPts val="200"/>
              </a:spcBef>
              <a:spcAft>
                <a:spcPts val="0"/>
              </a:spcAft>
              <a:buSzPts val="1700"/>
              <a:buChar char=" "/>
            </a:pPr>
            <a:r>
              <a:rPr lang="pt-BR" sz="1700"/>
              <a:t>I2: Sim.</a:t>
            </a:r>
            <a:endParaRPr sz="1700"/>
          </a:p>
          <a:p>
            <a:pPr indent="-107950" lvl="0" marL="91440" rtl="0" algn="l">
              <a:lnSpc>
                <a:spcPct val="70000"/>
              </a:lnSpc>
              <a:spcBef>
                <a:spcPts val="200"/>
              </a:spcBef>
              <a:spcAft>
                <a:spcPts val="0"/>
              </a:spcAft>
              <a:buSzPts val="1700"/>
              <a:buChar char=" "/>
            </a:pPr>
            <a:r>
              <a:rPr lang="pt-BR" sz="1700"/>
              <a:t>I2: A mãe falou do Hochdeutsch (alemão padrão) e do Plattdeutsch (dialeto).</a:t>
            </a:r>
            <a:endParaRPr sz="1700"/>
          </a:p>
          <a:p>
            <a:pPr indent="-107950" lvl="0" marL="91440" rtl="0" algn="l">
              <a:lnSpc>
                <a:spcPct val="70000"/>
              </a:lnSpc>
              <a:spcBef>
                <a:spcPts val="200"/>
              </a:spcBef>
              <a:spcAft>
                <a:spcPts val="0"/>
              </a:spcAft>
              <a:buSzPts val="1700"/>
              <a:buChar char=" "/>
            </a:pPr>
            <a:r>
              <a:rPr lang="pt-BR" sz="1700"/>
              <a:t>E1: Ahm, o alemão padrão é o outro?</a:t>
            </a:r>
            <a:endParaRPr sz="1700"/>
          </a:p>
          <a:p>
            <a:pPr indent="-107950" lvl="0" marL="91440" rtl="0" algn="l">
              <a:lnSpc>
                <a:spcPct val="70000"/>
              </a:lnSpc>
              <a:spcBef>
                <a:spcPts val="200"/>
              </a:spcBef>
              <a:spcAft>
                <a:spcPts val="0"/>
              </a:spcAft>
              <a:buSzPts val="1700"/>
              <a:buChar char=" "/>
            </a:pPr>
            <a:r>
              <a:rPr lang="pt-BR" sz="1700"/>
              <a:t>I3: Sim, isso seria o alemão certo.</a:t>
            </a:r>
            <a:endParaRPr sz="1700"/>
          </a:p>
          <a:p>
            <a:pPr indent="-107950" lvl="0" marL="91440" rtl="0" algn="l">
              <a:lnSpc>
                <a:spcPct val="70000"/>
              </a:lnSpc>
              <a:spcBef>
                <a:spcPts val="200"/>
              </a:spcBef>
              <a:spcAft>
                <a:spcPts val="0"/>
              </a:spcAft>
              <a:buSzPts val="1700"/>
              <a:buChar char=" "/>
            </a:pPr>
            <a:r>
              <a:rPr lang="pt-BR" sz="1700"/>
              <a:t>I2: Este seria mais bonito, bonito pra ler e escrever.</a:t>
            </a:r>
            <a:endParaRPr sz="1700"/>
          </a:p>
          <a:p>
            <a:pPr indent="-107950" lvl="0" marL="91440" rtl="0" algn="l">
              <a:lnSpc>
                <a:spcPct val="70000"/>
              </a:lnSpc>
              <a:spcBef>
                <a:spcPts val="200"/>
              </a:spcBef>
              <a:spcAft>
                <a:spcPts val="0"/>
              </a:spcAft>
              <a:buSzPts val="1700"/>
              <a:buChar char=" "/>
            </a:pPr>
            <a:r>
              <a:rPr lang="pt-BR" sz="1700"/>
              <a:t>E1: Vocês não acham o dialeto (Platt, Hunsrickisch) bonito?</a:t>
            </a:r>
            <a:endParaRPr sz="1700"/>
          </a:p>
          <a:p>
            <a:pPr indent="-107950" lvl="0" marL="91440" rtl="0" algn="l">
              <a:lnSpc>
                <a:spcPct val="70000"/>
              </a:lnSpc>
              <a:spcBef>
                <a:spcPts val="200"/>
              </a:spcBef>
              <a:spcAft>
                <a:spcPts val="0"/>
              </a:spcAft>
              <a:buSzPts val="1700"/>
              <a:buChar char=" "/>
            </a:pPr>
            <a:r>
              <a:rPr lang="pt-BR" sz="1700"/>
              <a:t>I2: Ahm, não pelo mais bonito ou mais feio, mas é assim, porque aprendemos assim, de que isso não seria o mais correto.</a:t>
            </a:r>
            <a:endParaRPr sz="1700"/>
          </a:p>
          <a:p>
            <a:pPr indent="-107950" lvl="0" marL="91440" rtl="0" algn="l">
              <a:lnSpc>
                <a:spcPct val="70000"/>
              </a:lnSpc>
              <a:spcBef>
                <a:spcPts val="200"/>
              </a:spcBef>
              <a:spcAft>
                <a:spcPts val="0"/>
              </a:spcAft>
              <a:buSzPts val="1700"/>
              <a:buChar char=" "/>
            </a:pPr>
            <a:r>
              <a:rPr lang="pt-BR" sz="1700"/>
              <a:t>E1: E o que tu acha disso?</a:t>
            </a:r>
            <a:endParaRPr sz="1700"/>
          </a:p>
          <a:p>
            <a:pPr indent="-107950" lvl="0" marL="91440" rtl="0" algn="l">
              <a:lnSpc>
                <a:spcPct val="70000"/>
              </a:lnSpc>
              <a:spcBef>
                <a:spcPts val="200"/>
              </a:spcBef>
              <a:spcAft>
                <a:spcPts val="0"/>
              </a:spcAft>
              <a:buSzPts val="1700"/>
              <a:buChar char=" "/>
            </a:pPr>
            <a:r>
              <a:rPr lang="pt-BR" sz="1700"/>
              <a:t>I3: Eu nunca refleti direito sobre isso. Eu não sei se meu alemão é o certo ou o errado.</a:t>
            </a:r>
            <a:endParaRPr sz="1700"/>
          </a:p>
        </p:txBody>
      </p:sp>
      <p:sp>
        <p:nvSpPr>
          <p:cNvPr id="159" name="Google Shape;159;p9"/>
          <p:cNvSpPr txBox="1"/>
          <p:nvPr>
            <p:ph idx="2" type="body"/>
          </p:nvPr>
        </p:nvSpPr>
        <p:spPr>
          <a:xfrm>
            <a:off x="5989319" y="1839432"/>
            <a:ext cx="5435425" cy="4624429"/>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Char char=" "/>
            </a:pPr>
            <a:r>
              <a:rPr b="1" lang="pt-BR"/>
              <a:t>1) Qual das três definições de Kumaravadivelu (língua como sistema, discurso e ideologia) mais ajuda a explicarmos o trecho? </a:t>
            </a:r>
            <a:endParaRPr/>
          </a:p>
          <a:p>
            <a:pPr indent="0" lvl="0" marL="91440" rtl="0" algn="l">
              <a:lnSpc>
                <a:spcPct val="90000"/>
              </a:lnSpc>
              <a:spcBef>
                <a:spcPts val="1400"/>
              </a:spcBef>
              <a:spcAft>
                <a:spcPts val="0"/>
              </a:spcAft>
              <a:buSzPts val="2200"/>
              <a:buNone/>
            </a:pPr>
            <a:r>
              <a:t/>
            </a:r>
            <a:endParaRPr b="1"/>
          </a:p>
          <a:p>
            <a:pPr indent="-91440" lvl="0" marL="91440" rtl="0" algn="l">
              <a:lnSpc>
                <a:spcPct val="90000"/>
              </a:lnSpc>
              <a:spcBef>
                <a:spcPts val="1400"/>
              </a:spcBef>
              <a:spcAft>
                <a:spcPts val="0"/>
              </a:spcAft>
              <a:buSzPts val="2200"/>
              <a:buChar char=" "/>
            </a:pPr>
            <a:r>
              <a:rPr b="1" lang="pt-BR"/>
              <a:t>2) Pelos critérios do pluricentrismo aqui se trata de processo de aquisição ou aprendizagem? </a:t>
            </a:r>
            <a:endParaRPr/>
          </a:p>
          <a:p>
            <a:pPr indent="0" lvl="0" marL="91440" rtl="0" algn="l">
              <a:lnSpc>
                <a:spcPct val="90000"/>
              </a:lnSpc>
              <a:spcBef>
                <a:spcPts val="1400"/>
              </a:spcBef>
              <a:spcAft>
                <a:spcPts val="0"/>
              </a:spcAft>
              <a:buSzPts val="2200"/>
              <a:buNone/>
            </a:pPr>
            <a:r>
              <a:t/>
            </a:r>
            <a:endParaRPr b="1"/>
          </a:p>
          <a:p>
            <a:pPr indent="-91440" lvl="0" marL="91440" rtl="0" algn="l">
              <a:lnSpc>
                <a:spcPct val="90000"/>
              </a:lnSpc>
              <a:spcBef>
                <a:spcPts val="1400"/>
              </a:spcBef>
              <a:spcAft>
                <a:spcPts val="0"/>
              </a:spcAft>
              <a:buSzPts val="2200"/>
              <a:buChar char=" "/>
            </a:pPr>
            <a:r>
              <a:rPr b="1" lang="pt-BR"/>
              <a:t>3) Que conclusão podem fazer comparando sua autossondagem que fizemos no começo do semestre com esse trecho?</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0"/>
          <p:cNvSpPr txBox="1"/>
          <p:nvPr>
            <p:ph type="title"/>
          </p:nvPr>
        </p:nvSpPr>
        <p:spPr>
          <a:xfrm>
            <a:off x="1024128" y="585216"/>
            <a:ext cx="9720000" cy="14997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pt-BR"/>
              <a:t>COMO ENTREVISTAR (ALUNO E/OU PROFESSOR)</a:t>
            </a:r>
            <a:endParaRPr/>
          </a:p>
        </p:txBody>
      </p:sp>
      <p:sp>
        <p:nvSpPr>
          <p:cNvPr id="165" name="Google Shape;165;p10"/>
          <p:cNvSpPr txBox="1"/>
          <p:nvPr>
            <p:ph idx="1" type="body"/>
          </p:nvPr>
        </p:nvSpPr>
        <p:spPr>
          <a:xfrm>
            <a:off x="1024128" y="2286000"/>
            <a:ext cx="9720000" cy="4023300"/>
          </a:xfrm>
          <a:prstGeom prst="rect">
            <a:avLst/>
          </a:prstGeom>
          <a:noFill/>
          <a:ln>
            <a:noFill/>
          </a:ln>
        </p:spPr>
        <p:txBody>
          <a:bodyPr anchorCtr="0" anchor="t" bIns="45700" lIns="45700" spcFirstLastPara="1" rIns="45700" wrap="square" tIns="45700">
            <a:normAutofit lnSpcReduction="10000"/>
          </a:bodyPr>
          <a:lstStyle/>
          <a:p>
            <a:pPr indent="0" lvl="0" marL="0" rtl="0" algn="l">
              <a:lnSpc>
                <a:spcPct val="90000"/>
              </a:lnSpc>
              <a:spcBef>
                <a:spcPts val="0"/>
              </a:spcBef>
              <a:spcAft>
                <a:spcPts val="0"/>
              </a:spcAft>
              <a:buSzPts val="2200"/>
              <a:buNone/>
            </a:pPr>
            <a:r>
              <a:rPr b="1" lang="pt-BR"/>
              <a:t>ALUNO:</a:t>
            </a:r>
            <a:endParaRPr/>
          </a:p>
          <a:p>
            <a:pPr indent="0" lvl="0" marL="0" rtl="0" algn="l">
              <a:lnSpc>
                <a:spcPct val="90000"/>
              </a:lnSpc>
              <a:spcBef>
                <a:spcPts val="1400"/>
              </a:spcBef>
              <a:spcAft>
                <a:spcPts val="0"/>
              </a:spcAft>
              <a:buSzPts val="2200"/>
              <a:buNone/>
            </a:pPr>
            <a:r>
              <a:rPr lang="pt-BR"/>
              <a:t>BLOCO 1: SOBRE VOCÊ E SUA RELAÇÃO COM OUTRAS LÍNGUAS </a:t>
            </a:r>
            <a:endParaRPr/>
          </a:p>
          <a:p>
            <a:pPr indent="0" lvl="0" marL="0" rtl="0" algn="l">
              <a:lnSpc>
                <a:spcPct val="90000"/>
              </a:lnSpc>
              <a:spcBef>
                <a:spcPts val="1400"/>
              </a:spcBef>
              <a:spcAft>
                <a:spcPts val="0"/>
              </a:spcAft>
              <a:buSzPts val="2200"/>
              <a:buNone/>
            </a:pPr>
            <a:r>
              <a:rPr lang="pt-BR"/>
              <a:t>BLOCO 2: SOBRE SUA RELAÇÃO COM A APRENDIZAGEM DA LÍNGUA ALEMÃ </a:t>
            </a:r>
            <a:endParaRPr/>
          </a:p>
          <a:p>
            <a:pPr indent="0" lvl="0" marL="0" rtl="0" algn="l">
              <a:lnSpc>
                <a:spcPct val="90000"/>
              </a:lnSpc>
              <a:spcBef>
                <a:spcPts val="1400"/>
              </a:spcBef>
              <a:spcAft>
                <a:spcPts val="0"/>
              </a:spcAft>
              <a:buSzPts val="2200"/>
              <a:buNone/>
            </a:pPr>
            <a:r>
              <a:t/>
            </a:r>
            <a:endParaRPr b="1"/>
          </a:p>
          <a:p>
            <a:pPr indent="0" lvl="0" marL="0" rtl="0" algn="l">
              <a:lnSpc>
                <a:spcPct val="90000"/>
              </a:lnSpc>
              <a:spcBef>
                <a:spcPts val="1400"/>
              </a:spcBef>
              <a:spcAft>
                <a:spcPts val="0"/>
              </a:spcAft>
              <a:buSzPts val="2200"/>
              <a:buNone/>
            </a:pPr>
            <a:r>
              <a:rPr b="1" lang="pt-BR"/>
              <a:t>PROFESSOR:</a:t>
            </a:r>
            <a:endParaRPr/>
          </a:p>
          <a:p>
            <a:pPr indent="0" lvl="0" marL="0" rtl="0" algn="l">
              <a:lnSpc>
                <a:spcPct val="90000"/>
              </a:lnSpc>
              <a:spcBef>
                <a:spcPts val="1400"/>
              </a:spcBef>
              <a:spcAft>
                <a:spcPts val="0"/>
              </a:spcAft>
              <a:buSzPts val="2200"/>
              <a:buNone/>
            </a:pPr>
            <a:r>
              <a:rPr lang="pt-BR"/>
              <a:t>BLOCO 1: FORMAÇÃO E EXPERIÊNCIA</a:t>
            </a:r>
            <a:endParaRPr/>
          </a:p>
          <a:p>
            <a:pPr indent="0" lvl="0" marL="0" rtl="0" algn="l">
              <a:lnSpc>
                <a:spcPct val="90000"/>
              </a:lnSpc>
              <a:spcBef>
                <a:spcPts val="1400"/>
              </a:spcBef>
              <a:spcAft>
                <a:spcPts val="0"/>
              </a:spcAft>
              <a:buSzPts val="2200"/>
              <a:buNone/>
            </a:pPr>
            <a:r>
              <a:rPr lang="pt-BR"/>
              <a:t>BLOCO 2: VIVÊNCIAS EDUCATIVAS E O COTIDIANO DO PROFESSOR</a:t>
            </a:r>
            <a:endParaRPr/>
          </a:p>
          <a:p>
            <a:pPr indent="0" lvl="0" marL="0" rtl="0" algn="l">
              <a:lnSpc>
                <a:spcPct val="90000"/>
              </a:lnSpc>
              <a:spcBef>
                <a:spcPts val="1400"/>
              </a:spcBef>
              <a:spcAft>
                <a:spcPts val="0"/>
              </a:spcAft>
              <a:buSzPts val="2200"/>
              <a:buNone/>
            </a:pPr>
            <a:r>
              <a:rPr lang="pt-BR"/>
              <a:t>BLOCO 3: COLOCAÇÃO E FUTURO PROFISSIONAL </a:t>
            </a:r>
            <a:endParaRPr/>
          </a:p>
          <a:p>
            <a:pPr indent="0" lvl="0" marL="0" rtl="0" algn="l">
              <a:lnSpc>
                <a:spcPct val="90000"/>
              </a:lnSpc>
              <a:spcBef>
                <a:spcPts val="1400"/>
              </a:spcBef>
              <a:spcAft>
                <a:spcPts val="0"/>
              </a:spcAft>
              <a:buSzPts val="2200"/>
              <a:buNone/>
            </a:pPr>
            <a:r>
              <a:rPr lang="pt-BR"/>
              <a:t>							(ver pasta Investigação)</a:t>
            </a:r>
            <a:endParaRPr/>
          </a:p>
          <a:p>
            <a:pPr indent="0" lvl="0" marL="0" rtl="0" algn="l">
              <a:lnSpc>
                <a:spcPct val="90000"/>
              </a:lnSpc>
              <a:spcBef>
                <a:spcPts val="1400"/>
              </a:spcBef>
              <a:spcAft>
                <a:spcPts val="0"/>
              </a:spcAft>
              <a:buSzPts val="2200"/>
              <a:buNone/>
            </a:pPr>
            <a:r>
              <a:t/>
            </a:r>
            <a:endParaRPr/>
          </a:p>
          <a:p>
            <a:pPr indent="0" lvl="0" marL="0" rtl="0" algn="l">
              <a:lnSpc>
                <a:spcPct val="90000"/>
              </a:lnSpc>
              <a:spcBef>
                <a:spcPts val="140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pt-BR"/>
              <a:t>LEITURAS E IDEIA DO MÓDULO </a:t>
            </a:r>
            <a:endParaRPr/>
          </a:p>
        </p:txBody>
      </p:sp>
      <p:grpSp>
        <p:nvGrpSpPr>
          <p:cNvPr id="171" name="Google Shape;171;p13"/>
          <p:cNvGrpSpPr/>
          <p:nvPr/>
        </p:nvGrpSpPr>
        <p:grpSpPr>
          <a:xfrm>
            <a:off x="7475242" y="1476508"/>
            <a:ext cx="3999475" cy="4976948"/>
            <a:chOff x="2853114" y="0"/>
            <a:chExt cx="3999475" cy="4976948"/>
          </a:xfrm>
        </p:grpSpPr>
        <p:sp>
          <p:nvSpPr>
            <p:cNvPr id="172" name="Google Shape;172;p13"/>
            <p:cNvSpPr/>
            <p:nvPr/>
          </p:nvSpPr>
          <p:spPr>
            <a:xfrm rot="-5400000">
              <a:off x="2230945" y="1511051"/>
              <a:ext cx="3199680" cy="1955343"/>
            </a:xfrm>
            <a:prstGeom prst="round2SameRect">
              <a:avLst>
                <a:gd fmla="val 16670" name="adj1"/>
                <a:gd fmla="val 0" name="adj2"/>
              </a:avLst>
            </a:prstGeom>
            <a:solidFill>
              <a:srgbClr val="BDBDBF"/>
            </a:solidFill>
            <a:ln cap="flat" cmpd="sng" w="12700">
              <a:solidFill>
                <a:srgbClr val="302D3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173" name="Google Shape;173;p13"/>
            <p:cNvSpPr txBox="1"/>
            <p:nvPr/>
          </p:nvSpPr>
          <p:spPr>
            <a:xfrm>
              <a:off x="2948583" y="984352"/>
              <a:ext cx="1859874" cy="3008742"/>
            </a:xfrm>
            <a:prstGeom prst="rect">
              <a:avLst/>
            </a:prstGeom>
            <a:noFill/>
            <a:ln>
              <a:noFill/>
            </a:ln>
          </p:spPr>
          <p:txBody>
            <a:bodyPr anchorCtr="0" anchor="t" bIns="101600" lIns="60950" spcFirstLastPara="1" rIns="91425" wrap="square" tIns="101600">
              <a:noAutofit/>
            </a:bodyPr>
            <a:lstStyle/>
            <a:p>
              <a:pPr indent="0" lvl="0" marL="0" marR="0" rtl="0" algn="ctr">
                <a:lnSpc>
                  <a:spcPct val="90000"/>
                </a:lnSpc>
                <a:spcBef>
                  <a:spcPts val="0"/>
                </a:spcBef>
                <a:spcAft>
                  <a:spcPts val="0"/>
                </a:spcAft>
                <a:buClr>
                  <a:schemeClr val="dk1"/>
                </a:buClr>
                <a:buSzPts val="1600"/>
                <a:buFont typeface="Twentieth Century"/>
                <a:buNone/>
              </a:pPr>
              <a:r>
                <a:t/>
              </a:r>
              <a:endParaRPr b="1" i="0" sz="16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560"/>
                </a:spcBef>
                <a:spcAft>
                  <a:spcPts val="0"/>
                </a:spcAft>
                <a:buClr>
                  <a:schemeClr val="dk1"/>
                </a:buClr>
                <a:buSzPts val="1600"/>
                <a:buFont typeface="Twentieth Century"/>
                <a:buNone/>
              </a:pPr>
              <a:r>
                <a:t/>
              </a:r>
              <a:endParaRPr b="1" i="0" sz="16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560"/>
                </a:spcBef>
                <a:spcAft>
                  <a:spcPts val="0"/>
                </a:spcAft>
                <a:buClr>
                  <a:schemeClr val="dk1"/>
                </a:buClr>
                <a:buSzPts val="1800"/>
                <a:buFont typeface="Twentieth Century"/>
                <a:buNone/>
              </a:pPr>
              <a:r>
                <a:t/>
              </a:r>
              <a:endParaRPr b="1" i="0" sz="18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630"/>
                </a:spcBef>
                <a:spcAft>
                  <a:spcPts val="0"/>
                </a:spcAft>
                <a:buClr>
                  <a:schemeClr val="dk1"/>
                </a:buClr>
                <a:buSzPts val="1800"/>
                <a:buFont typeface="Century Gothic"/>
                <a:buNone/>
              </a:pPr>
              <a:r>
                <a:rPr b="1" i="0" lang="pt-BR" sz="1800" u="none" cap="none" strike="noStrike">
                  <a:solidFill>
                    <a:schemeClr val="dk1"/>
                  </a:solidFill>
                  <a:latin typeface="Century Gothic"/>
                  <a:ea typeface="Century Gothic"/>
                  <a:cs typeface="Century Gothic"/>
                  <a:sym typeface="Century Gothic"/>
                </a:rPr>
                <a:t>Concepções de alemão e línguas teutobrasileiras</a:t>
              </a:r>
              <a:endParaRPr b="1" i="0" sz="1800" u="none" cap="none" strike="noStrike">
                <a:solidFill>
                  <a:schemeClr val="dk1"/>
                </a:solidFill>
                <a:latin typeface="Century Gothic"/>
                <a:ea typeface="Century Gothic"/>
                <a:cs typeface="Century Gothic"/>
                <a:sym typeface="Century Gothic"/>
              </a:endParaRPr>
            </a:p>
          </p:txBody>
        </p:sp>
        <p:sp>
          <p:nvSpPr>
            <p:cNvPr id="174" name="Google Shape;174;p13"/>
            <p:cNvSpPr/>
            <p:nvPr/>
          </p:nvSpPr>
          <p:spPr>
            <a:xfrm rot="5400000">
              <a:off x="4275077" y="1511051"/>
              <a:ext cx="3199680" cy="1955343"/>
            </a:xfrm>
            <a:prstGeom prst="round2SameRect">
              <a:avLst>
                <a:gd fmla="val 16670" name="adj1"/>
                <a:gd fmla="val 0" name="adj2"/>
              </a:avLst>
            </a:prstGeom>
            <a:solidFill>
              <a:srgbClr val="BDBDBF"/>
            </a:solidFill>
            <a:ln cap="flat" cmpd="sng" w="12700">
              <a:solidFill>
                <a:srgbClr val="302D3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175" name="Google Shape;175;p13"/>
            <p:cNvSpPr txBox="1"/>
            <p:nvPr/>
          </p:nvSpPr>
          <p:spPr>
            <a:xfrm>
              <a:off x="4897246" y="984352"/>
              <a:ext cx="1859874" cy="3008742"/>
            </a:xfrm>
            <a:prstGeom prst="rect">
              <a:avLst/>
            </a:prstGeom>
            <a:noFill/>
            <a:ln>
              <a:noFill/>
            </a:ln>
          </p:spPr>
          <p:txBody>
            <a:bodyPr anchorCtr="0" anchor="t" bIns="101600" lIns="91425" spcFirstLastPara="1" rIns="60950" wrap="square" tIns="101600">
              <a:noAutofit/>
            </a:bodyPr>
            <a:lstStyle/>
            <a:p>
              <a:pPr indent="0" lvl="0" marL="0" marR="0" rtl="0" algn="ctr">
                <a:lnSpc>
                  <a:spcPct val="90000"/>
                </a:lnSpc>
                <a:spcBef>
                  <a:spcPts val="0"/>
                </a:spcBef>
                <a:spcAft>
                  <a:spcPts val="0"/>
                </a:spcAft>
                <a:buClr>
                  <a:schemeClr val="dk1"/>
                </a:buClr>
                <a:buSzPts val="1600"/>
                <a:buFont typeface="Twentieth Century"/>
                <a:buNone/>
              </a:pPr>
              <a:r>
                <a:t/>
              </a:r>
              <a:endParaRPr b="1" i="0" sz="16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560"/>
                </a:spcBef>
                <a:spcAft>
                  <a:spcPts val="0"/>
                </a:spcAft>
                <a:buClr>
                  <a:schemeClr val="dk1"/>
                </a:buClr>
                <a:buSzPts val="1600"/>
                <a:buFont typeface="Twentieth Century"/>
                <a:buNone/>
              </a:pPr>
              <a:r>
                <a:t/>
              </a:r>
              <a:endParaRPr b="1" i="0" sz="16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560"/>
                </a:spcBef>
                <a:spcAft>
                  <a:spcPts val="0"/>
                </a:spcAft>
                <a:buClr>
                  <a:schemeClr val="dk1"/>
                </a:buClr>
                <a:buSzPts val="1800"/>
                <a:buFont typeface="Twentieth Century"/>
                <a:buNone/>
              </a:pPr>
              <a:r>
                <a:t/>
              </a:r>
              <a:endParaRPr b="1" i="0" sz="18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630"/>
                </a:spcBef>
                <a:spcAft>
                  <a:spcPts val="0"/>
                </a:spcAft>
                <a:buClr>
                  <a:schemeClr val="dk1"/>
                </a:buClr>
                <a:buSzPts val="1800"/>
                <a:buFont typeface="Century Gothic"/>
                <a:buNone/>
              </a:pPr>
              <a:r>
                <a:rPr b="1" i="0" lang="pt-BR" sz="1800" u="none" cap="none" strike="noStrike">
                  <a:solidFill>
                    <a:schemeClr val="dk1"/>
                  </a:solidFill>
                  <a:latin typeface="Century Gothic"/>
                  <a:ea typeface="Century Gothic"/>
                  <a:cs typeface="Century Gothic"/>
                  <a:sym typeface="Century Gothic"/>
                </a:rPr>
                <a:t>Teorias de aprendizagem/aquisição dessas línguas</a:t>
              </a:r>
              <a:endParaRPr b="1" i="0" sz="1800" u="none" cap="none" strike="noStrike">
                <a:solidFill>
                  <a:schemeClr val="dk1"/>
                </a:solidFill>
                <a:latin typeface="Century Gothic"/>
                <a:ea typeface="Century Gothic"/>
                <a:cs typeface="Century Gothic"/>
                <a:sym typeface="Century Gothic"/>
              </a:endParaRPr>
            </a:p>
          </p:txBody>
        </p:sp>
        <p:sp>
          <p:nvSpPr>
            <p:cNvPr id="176" name="Google Shape;176;p13"/>
            <p:cNvSpPr/>
            <p:nvPr/>
          </p:nvSpPr>
          <p:spPr>
            <a:xfrm>
              <a:off x="3830585" y="0"/>
              <a:ext cx="2044132" cy="2044032"/>
            </a:xfrm>
            <a:custGeom>
              <a:rect b="b" l="l" r="r" t="t"/>
              <a:pathLst>
                <a:path extrusionOk="0" h="120000" w="120000">
                  <a:moveTo>
                    <a:pt x="7500" y="60000"/>
                  </a:moveTo>
                  <a:lnTo>
                    <a:pt x="7500" y="60000"/>
                  </a:lnTo>
                  <a:cubicBezTo>
                    <a:pt x="7500" y="33869"/>
                    <a:pt x="26717" y="11717"/>
                    <a:pt x="52586" y="8026"/>
                  </a:cubicBezTo>
                  <a:cubicBezTo>
                    <a:pt x="78454" y="4336"/>
                    <a:pt x="103099" y="20232"/>
                    <a:pt x="110406" y="45320"/>
                  </a:cubicBezTo>
                  <a:lnTo>
                    <a:pt x="117538" y="45320"/>
                  </a:lnTo>
                  <a:lnTo>
                    <a:pt x="105001" y="60000"/>
                  </a:lnTo>
                  <a:lnTo>
                    <a:pt x="87540" y="45320"/>
                  </a:lnTo>
                  <a:lnTo>
                    <a:pt x="94508" y="45320"/>
                  </a:lnTo>
                  <a:cubicBezTo>
                    <a:pt x="87531" y="28919"/>
                    <a:pt x="69973" y="19695"/>
                    <a:pt x="52509" y="23256"/>
                  </a:cubicBezTo>
                  <a:cubicBezTo>
                    <a:pt x="35044" y="26816"/>
                    <a:pt x="22499" y="42177"/>
                    <a:pt x="22499" y="60000"/>
                  </a:cubicBezTo>
                  <a:close/>
                </a:path>
              </a:pathLst>
            </a:custGeom>
            <a:solidFill>
              <a:schemeClr val="dk2"/>
            </a:solidFill>
            <a:ln cap="flat" cmpd="sng" w="127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177" name="Google Shape;177;p13"/>
            <p:cNvSpPr/>
            <p:nvPr/>
          </p:nvSpPr>
          <p:spPr>
            <a:xfrm rot="10800000">
              <a:off x="3830585" y="2932916"/>
              <a:ext cx="2044132" cy="2044032"/>
            </a:xfrm>
            <a:custGeom>
              <a:rect b="b" l="l" r="r" t="t"/>
              <a:pathLst>
                <a:path extrusionOk="0" h="120000" w="120000">
                  <a:moveTo>
                    <a:pt x="7500" y="60000"/>
                  </a:moveTo>
                  <a:lnTo>
                    <a:pt x="7500" y="60000"/>
                  </a:lnTo>
                  <a:cubicBezTo>
                    <a:pt x="7500" y="33869"/>
                    <a:pt x="26717" y="11717"/>
                    <a:pt x="52586" y="8026"/>
                  </a:cubicBezTo>
                  <a:cubicBezTo>
                    <a:pt x="78454" y="4336"/>
                    <a:pt x="103099" y="20232"/>
                    <a:pt x="110406" y="45320"/>
                  </a:cubicBezTo>
                  <a:lnTo>
                    <a:pt x="117538" y="45320"/>
                  </a:lnTo>
                  <a:lnTo>
                    <a:pt x="105001" y="60000"/>
                  </a:lnTo>
                  <a:lnTo>
                    <a:pt x="87540" y="45320"/>
                  </a:lnTo>
                  <a:lnTo>
                    <a:pt x="94508" y="45320"/>
                  </a:lnTo>
                  <a:cubicBezTo>
                    <a:pt x="87531" y="28919"/>
                    <a:pt x="69973" y="19695"/>
                    <a:pt x="52509" y="23256"/>
                  </a:cubicBezTo>
                  <a:cubicBezTo>
                    <a:pt x="35044" y="26816"/>
                    <a:pt x="22499" y="42177"/>
                    <a:pt x="22499" y="60000"/>
                  </a:cubicBezTo>
                  <a:close/>
                </a:path>
              </a:pathLst>
            </a:custGeom>
            <a:solidFill>
              <a:schemeClr val="dk2"/>
            </a:solidFill>
            <a:ln cap="flat" cmpd="sng" w="127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chemeClr val="dk1"/>
                </a:solidFill>
                <a:latin typeface="Twentieth Century"/>
                <a:ea typeface="Twentieth Century"/>
                <a:cs typeface="Twentieth Century"/>
                <a:sym typeface="Twentieth Century"/>
              </a:endParaRPr>
            </a:p>
          </p:txBody>
        </p:sp>
      </p:grpSp>
      <p:grpSp>
        <p:nvGrpSpPr>
          <p:cNvPr id="178" name="Google Shape;178;p13"/>
          <p:cNvGrpSpPr/>
          <p:nvPr/>
        </p:nvGrpSpPr>
        <p:grpSpPr>
          <a:xfrm>
            <a:off x="1761211" y="1476756"/>
            <a:ext cx="3999475" cy="4976948"/>
            <a:chOff x="2853114" y="0"/>
            <a:chExt cx="3999475" cy="4976948"/>
          </a:xfrm>
        </p:grpSpPr>
        <p:sp>
          <p:nvSpPr>
            <p:cNvPr id="179" name="Google Shape;179;p13"/>
            <p:cNvSpPr/>
            <p:nvPr/>
          </p:nvSpPr>
          <p:spPr>
            <a:xfrm rot="-5400000">
              <a:off x="2230945" y="1511051"/>
              <a:ext cx="3199680" cy="1955343"/>
            </a:xfrm>
            <a:prstGeom prst="round2SameRect">
              <a:avLst>
                <a:gd fmla="val 16670" name="adj1"/>
                <a:gd fmla="val 0" name="adj2"/>
              </a:avLst>
            </a:prstGeom>
            <a:solidFill>
              <a:srgbClr val="BDBDBF"/>
            </a:solidFill>
            <a:ln cap="flat" cmpd="sng" w="12700">
              <a:solidFill>
                <a:srgbClr val="302D3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180" name="Google Shape;180;p13"/>
            <p:cNvSpPr txBox="1"/>
            <p:nvPr/>
          </p:nvSpPr>
          <p:spPr>
            <a:xfrm>
              <a:off x="2948583" y="984352"/>
              <a:ext cx="1859874" cy="3008742"/>
            </a:xfrm>
            <a:prstGeom prst="rect">
              <a:avLst/>
            </a:prstGeom>
            <a:noFill/>
            <a:ln>
              <a:noFill/>
            </a:ln>
          </p:spPr>
          <p:txBody>
            <a:bodyPr anchorCtr="0" anchor="t" bIns="101600" lIns="60950" spcFirstLastPara="1" rIns="91425" wrap="square" tIns="101600">
              <a:noAutofit/>
            </a:bodyPr>
            <a:lstStyle/>
            <a:p>
              <a:pPr indent="0" lvl="0" marL="0" marR="0" rtl="0" algn="ctr">
                <a:lnSpc>
                  <a:spcPct val="90000"/>
                </a:lnSpc>
                <a:spcBef>
                  <a:spcPts val="0"/>
                </a:spcBef>
                <a:spcAft>
                  <a:spcPts val="0"/>
                </a:spcAft>
                <a:buClr>
                  <a:schemeClr val="dk1"/>
                </a:buClr>
                <a:buSzPts val="1600"/>
                <a:buFont typeface="Twentieth Century"/>
                <a:buNone/>
              </a:pPr>
              <a:r>
                <a:t/>
              </a:r>
              <a:endParaRPr b="1" i="0" sz="16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560"/>
                </a:spcBef>
                <a:spcAft>
                  <a:spcPts val="0"/>
                </a:spcAft>
                <a:buClr>
                  <a:schemeClr val="dk1"/>
                </a:buClr>
                <a:buSzPts val="1600"/>
                <a:buFont typeface="Twentieth Century"/>
                <a:buNone/>
              </a:pPr>
              <a:r>
                <a:t/>
              </a:r>
              <a:endParaRPr b="1" i="0" sz="16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560"/>
                </a:spcBef>
                <a:spcAft>
                  <a:spcPts val="0"/>
                </a:spcAft>
                <a:buClr>
                  <a:schemeClr val="dk1"/>
                </a:buClr>
                <a:buSzPts val="1800"/>
                <a:buFont typeface="Twentieth Century"/>
                <a:buNone/>
              </a:pPr>
              <a:r>
                <a:t/>
              </a:r>
              <a:endParaRPr b="1" i="0" sz="18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630"/>
                </a:spcBef>
                <a:spcAft>
                  <a:spcPts val="0"/>
                </a:spcAft>
                <a:buClr>
                  <a:schemeClr val="dk1"/>
                </a:buClr>
                <a:buSzPts val="1800"/>
                <a:buFont typeface="Century Gothic"/>
                <a:buNone/>
              </a:pPr>
              <a:r>
                <a:rPr b="1" i="0" lang="pt-BR" sz="1800" u="none" cap="none" strike="noStrike">
                  <a:solidFill>
                    <a:schemeClr val="dk1"/>
                  </a:solidFill>
                  <a:latin typeface="Century Gothic"/>
                  <a:ea typeface="Century Gothic"/>
                  <a:cs typeface="Century Gothic"/>
                  <a:sym typeface="Century Gothic"/>
                </a:rPr>
                <a:t>Concepções de língua</a:t>
              </a:r>
              <a:endParaRPr b="1" i="0" sz="1800" u="none" cap="none" strike="noStrike">
                <a:solidFill>
                  <a:schemeClr val="dk1"/>
                </a:solidFill>
                <a:latin typeface="Century Gothic"/>
                <a:ea typeface="Century Gothic"/>
                <a:cs typeface="Century Gothic"/>
                <a:sym typeface="Century Gothic"/>
              </a:endParaRPr>
            </a:p>
          </p:txBody>
        </p:sp>
        <p:sp>
          <p:nvSpPr>
            <p:cNvPr id="181" name="Google Shape;181;p13"/>
            <p:cNvSpPr/>
            <p:nvPr/>
          </p:nvSpPr>
          <p:spPr>
            <a:xfrm rot="5400000">
              <a:off x="4275077" y="1511051"/>
              <a:ext cx="3199680" cy="1955343"/>
            </a:xfrm>
            <a:prstGeom prst="round2SameRect">
              <a:avLst>
                <a:gd fmla="val 16670" name="adj1"/>
                <a:gd fmla="val 0" name="adj2"/>
              </a:avLst>
            </a:prstGeom>
            <a:solidFill>
              <a:srgbClr val="BDBDBF"/>
            </a:solidFill>
            <a:ln cap="flat" cmpd="sng" w="12700">
              <a:solidFill>
                <a:srgbClr val="302D3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182" name="Google Shape;182;p13"/>
            <p:cNvSpPr txBox="1"/>
            <p:nvPr/>
          </p:nvSpPr>
          <p:spPr>
            <a:xfrm>
              <a:off x="4897246" y="984352"/>
              <a:ext cx="1859874" cy="3008742"/>
            </a:xfrm>
            <a:prstGeom prst="rect">
              <a:avLst/>
            </a:prstGeom>
            <a:noFill/>
            <a:ln>
              <a:noFill/>
            </a:ln>
          </p:spPr>
          <p:txBody>
            <a:bodyPr anchorCtr="0" anchor="t" bIns="101600" lIns="91425" spcFirstLastPara="1" rIns="60950" wrap="square" tIns="101600">
              <a:noAutofit/>
            </a:bodyPr>
            <a:lstStyle/>
            <a:p>
              <a:pPr indent="0" lvl="0" marL="0" marR="0" rtl="0" algn="ctr">
                <a:lnSpc>
                  <a:spcPct val="90000"/>
                </a:lnSpc>
                <a:spcBef>
                  <a:spcPts val="0"/>
                </a:spcBef>
                <a:spcAft>
                  <a:spcPts val="0"/>
                </a:spcAft>
                <a:buClr>
                  <a:schemeClr val="dk1"/>
                </a:buClr>
                <a:buSzPts val="1600"/>
                <a:buFont typeface="Twentieth Century"/>
                <a:buNone/>
              </a:pPr>
              <a:r>
                <a:t/>
              </a:r>
              <a:endParaRPr b="1" i="0" sz="16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560"/>
                </a:spcBef>
                <a:spcAft>
                  <a:spcPts val="0"/>
                </a:spcAft>
                <a:buClr>
                  <a:schemeClr val="dk1"/>
                </a:buClr>
                <a:buSzPts val="1600"/>
                <a:buFont typeface="Twentieth Century"/>
                <a:buNone/>
              </a:pPr>
              <a:r>
                <a:t/>
              </a:r>
              <a:endParaRPr b="1" i="0" sz="16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560"/>
                </a:spcBef>
                <a:spcAft>
                  <a:spcPts val="0"/>
                </a:spcAft>
                <a:buClr>
                  <a:schemeClr val="dk1"/>
                </a:buClr>
                <a:buSzPts val="1800"/>
                <a:buFont typeface="Twentieth Century"/>
                <a:buNone/>
              </a:pPr>
              <a:r>
                <a:t/>
              </a:r>
              <a:endParaRPr b="1" i="0" sz="18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630"/>
                </a:spcBef>
                <a:spcAft>
                  <a:spcPts val="0"/>
                </a:spcAft>
                <a:buClr>
                  <a:schemeClr val="dk1"/>
                </a:buClr>
                <a:buSzPts val="1800"/>
                <a:buFont typeface="Century Gothic"/>
                <a:buNone/>
              </a:pPr>
              <a:r>
                <a:rPr b="1" i="0" lang="pt-BR" sz="1800" u="none" cap="none" strike="noStrike">
                  <a:solidFill>
                    <a:schemeClr val="dk1"/>
                  </a:solidFill>
                  <a:latin typeface="Century Gothic"/>
                  <a:ea typeface="Century Gothic"/>
                  <a:cs typeface="Century Gothic"/>
                  <a:sym typeface="Century Gothic"/>
                </a:rPr>
                <a:t>Teorias de aprendizagem/aquisição</a:t>
              </a:r>
              <a:endParaRPr b="1" i="0" sz="1800" u="none" cap="none" strike="noStrike">
                <a:solidFill>
                  <a:schemeClr val="dk1"/>
                </a:solidFill>
                <a:latin typeface="Century Gothic"/>
                <a:ea typeface="Century Gothic"/>
                <a:cs typeface="Century Gothic"/>
                <a:sym typeface="Century Gothic"/>
              </a:endParaRPr>
            </a:p>
          </p:txBody>
        </p:sp>
        <p:sp>
          <p:nvSpPr>
            <p:cNvPr id="183" name="Google Shape;183;p13"/>
            <p:cNvSpPr/>
            <p:nvPr/>
          </p:nvSpPr>
          <p:spPr>
            <a:xfrm>
              <a:off x="3830585" y="0"/>
              <a:ext cx="2044132" cy="2044032"/>
            </a:xfrm>
            <a:custGeom>
              <a:rect b="b" l="l" r="r" t="t"/>
              <a:pathLst>
                <a:path extrusionOk="0" h="120000" w="120000">
                  <a:moveTo>
                    <a:pt x="7500" y="60000"/>
                  </a:moveTo>
                  <a:lnTo>
                    <a:pt x="7500" y="60000"/>
                  </a:lnTo>
                  <a:cubicBezTo>
                    <a:pt x="7500" y="33869"/>
                    <a:pt x="26717" y="11717"/>
                    <a:pt x="52586" y="8026"/>
                  </a:cubicBezTo>
                  <a:cubicBezTo>
                    <a:pt x="78454" y="4336"/>
                    <a:pt x="103099" y="20232"/>
                    <a:pt x="110406" y="45320"/>
                  </a:cubicBezTo>
                  <a:lnTo>
                    <a:pt x="117538" y="45320"/>
                  </a:lnTo>
                  <a:lnTo>
                    <a:pt x="105001" y="60000"/>
                  </a:lnTo>
                  <a:lnTo>
                    <a:pt x="87540" y="45320"/>
                  </a:lnTo>
                  <a:lnTo>
                    <a:pt x="94508" y="45320"/>
                  </a:lnTo>
                  <a:cubicBezTo>
                    <a:pt x="87531" y="28919"/>
                    <a:pt x="69973" y="19695"/>
                    <a:pt x="52509" y="23256"/>
                  </a:cubicBezTo>
                  <a:cubicBezTo>
                    <a:pt x="35044" y="26816"/>
                    <a:pt x="22499" y="42177"/>
                    <a:pt x="22499" y="60000"/>
                  </a:cubicBezTo>
                  <a:close/>
                </a:path>
              </a:pathLst>
            </a:custGeom>
            <a:solidFill>
              <a:schemeClr val="dk2"/>
            </a:solidFill>
            <a:ln cap="flat" cmpd="sng" w="127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184" name="Google Shape;184;p13"/>
            <p:cNvSpPr/>
            <p:nvPr/>
          </p:nvSpPr>
          <p:spPr>
            <a:xfrm rot="10800000">
              <a:off x="3830585" y="2932916"/>
              <a:ext cx="2044132" cy="2044032"/>
            </a:xfrm>
            <a:custGeom>
              <a:rect b="b" l="l" r="r" t="t"/>
              <a:pathLst>
                <a:path extrusionOk="0" h="120000" w="120000">
                  <a:moveTo>
                    <a:pt x="7500" y="60000"/>
                  </a:moveTo>
                  <a:lnTo>
                    <a:pt x="7500" y="60000"/>
                  </a:lnTo>
                  <a:cubicBezTo>
                    <a:pt x="7500" y="33869"/>
                    <a:pt x="26717" y="11717"/>
                    <a:pt x="52586" y="8026"/>
                  </a:cubicBezTo>
                  <a:cubicBezTo>
                    <a:pt x="78454" y="4336"/>
                    <a:pt x="103099" y="20232"/>
                    <a:pt x="110406" y="45320"/>
                  </a:cubicBezTo>
                  <a:lnTo>
                    <a:pt x="117538" y="45320"/>
                  </a:lnTo>
                  <a:lnTo>
                    <a:pt x="105001" y="60000"/>
                  </a:lnTo>
                  <a:lnTo>
                    <a:pt x="87540" y="45320"/>
                  </a:lnTo>
                  <a:lnTo>
                    <a:pt x="94508" y="45320"/>
                  </a:lnTo>
                  <a:cubicBezTo>
                    <a:pt x="87531" y="28919"/>
                    <a:pt x="69973" y="19695"/>
                    <a:pt x="52509" y="23256"/>
                  </a:cubicBezTo>
                  <a:cubicBezTo>
                    <a:pt x="35044" y="26816"/>
                    <a:pt x="22499" y="42177"/>
                    <a:pt x="22499" y="60000"/>
                  </a:cubicBezTo>
                  <a:close/>
                </a:path>
              </a:pathLst>
            </a:custGeom>
            <a:solidFill>
              <a:schemeClr val="dk2"/>
            </a:solidFill>
            <a:ln cap="flat" cmpd="sng" w="127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chemeClr val="dk1"/>
                </a:solidFill>
                <a:latin typeface="Twentieth Century"/>
                <a:ea typeface="Twentieth Century"/>
                <a:cs typeface="Twentieth Century"/>
                <a:sym typeface="Twentieth Century"/>
              </a:endParaRPr>
            </a:p>
          </p:txBody>
        </p:sp>
      </p:grpSp>
      <p:grpSp>
        <p:nvGrpSpPr>
          <p:cNvPr id="185" name="Google Shape;185;p13"/>
          <p:cNvGrpSpPr/>
          <p:nvPr/>
        </p:nvGrpSpPr>
        <p:grpSpPr>
          <a:xfrm>
            <a:off x="1761213" y="1476508"/>
            <a:ext cx="3999475" cy="4976948"/>
            <a:chOff x="2853114" y="0"/>
            <a:chExt cx="3999475" cy="4976948"/>
          </a:xfrm>
        </p:grpSpPr>
        <p:sp>
          <p:nvSpPr>
            <p:cNvPr id="186" name="Google Shape;186;p13"/>
            <p:cNvSpPr/>
            <p:nvPr/>
          </p:nvSpPr>
          <p:spPr>
            <a:xfrm rot="-5400000">
              <a:off x="2230945" y="1511051"/>
              <a:ext cx="3199680" cy="1955343"/>
            </a:xfrm>
            <a:prstGeom prst="round2SameRect">
              <a:avLst>
                <a:gd fmla="val 16670" name="adj1"/>
                <a:gd fmla="val 0" name="adj2"/>
              </a:avLst>
            </a:prstGeom>
            <a:solidFill>
              <a:srgbClr val="BDBDBF"/>
            </a:solidFill>
            <a:ln cap="flat" cmpd="sng" w="12700">
              <a:solidFill>
                <a:srgbClr val="302D3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187" name="Google Shape;187;p13"/>
            <p:cNvSpPr txBox="1"/>
            <p:nvPr/>
          </p:nvSpPr>
          <p:spPr>
            <a:xfrm>
              <a:off x="2948583" y="984352"/>
              <a:ext cx="1859874" cy="3008742"/>
            </a:xfrm>
            <a:prstGeom prst="rect">
              <a:avLst/>
            </a:prstGeom>
            <a:noFill/>
            <a:ln>
              <a:noFill/>
            </a:ln>
          </p:spPr>
          <p:txBody>
            <a:bodyPr anchorCtr="0" anchor="t" bIns="101600" lIns="60950" spcFirstLastPara="1" rIns="91425" wrap="square" tIns="101600">
              <a:noAutofit/>
            </a:bodyPr>
            <a:lstStyle/>
            <a:p>
              <a:pPr indent="0" lvl="0" marL="0" marR="0" rtl="0" algn="ctr">
                <a:lnSpc>
                  <a:spcPct val="90000"/>
                </a:lnSpc>
                <a:spcBef>
                  <a:spcPts val="0"/>
                </a:spcBef>
                <a:spcAft>
                  <a:spcPts val="0"/>
                </a:spcAft>
                <a:buClr>
                  <a:schemeClr val="dk1"/>
                </a:buClr>
                <a:buSzPts val="1600"/>
                <a:buFont typeface="Twentieth Century"/>
                <a:buNone/>
              </a:pPr>
              <a:r>
                <a:t/>
              </a:r>
              <a:endParaRPr b="1" i="0" sz="16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560"/>
                </a:spcBef>
                <a:spcAft>
                  <a:spcPts val="0"/>
                </a:spcAft>
                <a:buClr>
                  <a:schemeClr val="dk1"/>
                </a:buClr>
                <a:buSzPts val="1600"/>
                <a:buFont typeface="Twentieth Century"/>
                <a:buNone/>
              </a:pPr>
              <a:r>
                <a:t/>
              </a:r>
              <a:endParaRPr b="1" i="0" sz="16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560"/>
                </a:spcBef>
                <a:spcAft>
                  <a:spcPts val="0"/>
                </a:spcAft>
                <a:buClr>
                  <a:schemeClr val="dk1"/>
                </a:buClr>
                <a:buSzPts val="1800"/>
                <a:buFont typeface="Twentieth Century"/>
                <a:buNone/>
              </a:pPr>
              <a:r>
                <a:t/>
              </a:r>
              <a:endParaRPr b="1" i="0" sz="18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630"/>
                </a:spcBef>
                <a:spcAft>
                  <a:spcPts val="0"/>
                </a:spcAft>
                <a:buClr>
                  <a:schemeClr val="dk1"/>
                </a:buClr>
                <a:buSzPts val="1800"/>
                <a:buFont typeface="Century Gothic"/>
                <a:buNone/>
              </a:pPr>
              <a:r>
                <a:rPr b="1" i="0" lang="pt-BR" sz="1800" u="none" cap="none" strike="noStrike">
                  <a:solidFill>
                    <a:schemeClr val="dk1"/>
                  </a:solidFill>
                  <a:latin typeface="Century Gothic"/>
                  <a:ea typeface="Century Gothic"/>
                  <a:cs typeface="Century Gothic"/>
                  <a:sym typeface="Century Gothic"/>
                </a:rPr>
                <a:t>Concepções do meu alemão brasileiro</a:t>
              </a:r>
              <a:endParaRPr b="1" i="0" sz="1800" u="none" cap="none" strike="noStrike">
                <a:solidFill>
                  <a:schemeClr val="dk1"/>
                </a:solidFill>
                <a:latin typeface="Century Gothic"/>
                <a:ea typeface="Century Gothic"/>
                <a:cs typeface="Century Gothic"/>
                <a:sym typeface="Century Gothic"/>
              </a:endParaRPr>
            </a:p>
          </p:txBody>
        </p:sp>
        <p:sp>
          <p:nvSpPr>
            <p:cNvPr id="188" name="Google Shape;188;p13"/>
            <p:cNvSpPr/>
            <p:nvPr/>
          </p:nvSpPr>
          <p:spPr>
            <a:xfrm rot="5400000">
              <a:off x="4275077" y="1511051"/>
              <a:ext cx="3199680" cy="1955343"/>
            </a:xfrm>
            <a:prstGeom prst="round2SameRect">
              <a:avLst>
                <a:gd fmla="val 16670" name="adj1"/>
                <a:gd fmla="val 0" name="adj2"/>
              </a:avLst>
            </a:prstGeom>
            <a:solidFill>
              <a:srgbClr val="BDBDBF"/>
            </a:solidFill>
            <a:ln cap="flat" cmpd="sng" w="12700">
              <a:solidFill>
                <a:srgbClr val="302D3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189" name="Google Shape;189;p13"/>
            <p:cNvSpPr txBox="1"/>
            <p:nvPr/>
          </p:nvSpPr>
          <p:spPr>
            <a:xfrm>
              <a:off x="4897246" y="984352"/>
              <a:ext cx="1859874" cy="3008742"/>
            </a:xfrm>
            <a:prstGeom prst="rect">
              <a:avLst/>
            </a:prstGeom>
            <a:noFill/>
            <a:ln>
              <a:noFill/>
            </a:ln>
          </p:spPr>
          <p:txBody>
            <a:bodyPr anchorCtr="0" anchor="t" bIns="101600" lIns="91425" spcFirstLastPara="1" rIns="60950" wrap="square" tIns="101600">
              <a:noAutofit/>
            </a:bodyPr>
            <a:lstStyle/>
            <a:p>
              <a:pPr indent="0" lvl="0" marL="0" marR="0" rtl="0" algn="ctr">
                <a:lnSpc>
                  <a:spcPct val="90000"/>
                </a:lnSpc>
                <a:spcBef>
                  <a:spcPts val="0"/>
                </a:spcBef>
                <a:spcAft>
                  <a:spcPts val="0"/>
                </a:spcAft>
                <a:buClr>
                  <a:schemeClr val="dk1"/>
                </a:buClr>
                <a:buSzPts val="1600"/>
                <a:buFont typeface="Twentieth Century"/>
                <a:buNone/>
              </a:pPr>
              <a:r>
                <a:t/>
              </a:r>
              <a:endParaRPr b="1" i="0" sz="16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560"/>
                </a:spcBef>
                <a:spcAft>
                  <a:spcPts val="0"/>
                </a:spcAft>
                <a:buClr>
                  <a:schemeClr val="dk1"/>
                </a:buClr>
                <a:buSzPts val="1600"/>
                <a:buFont typeface="Twentieth Century"/>
                <a:buNone/>
              </a:pPr>
              <a:r>
                <a:t/>
              </a:r>
              <a:endParaRPr b="1" i="0" sz="16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560"/>
                </a:spcBef>
                <a:spcAft>
                  <a:spcPts val="0"/>
                </a:spcAft>
                <a:buClr>
                  <a:schemeClr val="dk1"/>
                </a:buClr>
                <a:buSzPts val="1800"/>
                <a:buFont typeface="Twentieth Century"/>
                <a:buNone/>
              </a:pPr>
              <a:r>
                <a:t/>
              </a:r>
              <a:endParaRPr b="1" i="0" sz="1800" u="none" cap="none" strike="noStrike">
                <a:solidFill>
                  <a:schemeClr val="dk1"/>
                </a:solidFill>
                <a:latin typeface="Century Gothic"/>
                <a:ea typeface="Century Gothic"/>
                <a:cs typeface="Century Gothic"/>
                <a:sym typeface="Century Gothic"/>
              </a:endParaRPr>
            </a:p>
            <a:p>
              <a:pPr indent="0" lvl="0" marL="0" marR="0" rtl="0" algn="ctr">
                <a:lnSpc>
                  <a:spcPct val="90000"/>
                </a:lnSpc>
                <a:spcBef>
                  <a:spcPts val="630"/>
                </a:spcBef>
                <a:spcAft>
                  <a:spcPts val="0"/>
                </a:spcAft>
                <a:buClr>
                  <a:schemeClr val="dk1"/>
                </a:buClr>
                <a:buSzPts val="1800"/>
                <a:buFont typeface="Century Gothic"/>
                <a:buNone/>
              </a:pPr>
              <a:r>
                <a:rPr b="1" i="0" lang="pt-BR" sz="1800" u="none" cap="none" strike="noStrike">
                  <a:solidFill>
                    <a:schemeClr val="dk1"/>
                  </a:solidFill>
                  <a:latin typeface="Century Gothic"/>
                  <a:ea typeface="Century Gothic"/>
                  <a:cs typeface="Century Gothic"/>
                  <a:sym typeface="Century Gothic"/>
                </a:rPr>
                <a:t>Entendimento da minha aprendizagem/aquisição</a:t>
              </a:r>
              <a:endParaRPr b="1" i="0" sz="1800" u="none" cap="none" strike="noStrike">
                <a:solidFill>
                  <a:schemeClr val="dk1"/>
                </a:solidFill>
                <a:latin typeface="Century Gothic"/>
                <a:ea typeface="Century Gothic"/>
                <a:cs typeface="Century Gothic"/>
                <a:sym typeface="Century Gothic"/>
              </a:endParaRPr>
            </a:p>
          </p:txBody>
        </p:sp>
        <p:sp>
          <p:nvSpPr>
            <p:cNvPr id="190" name="Google Shape;190;p13"/>
            <p:cNvSpPr/>
            <p:nvPr/>
          </p:nvSpPr>
          <p:spPr>
            <a:xfrm>
              <a:off x="3830585" y="0"/>
              <a:ext cx="2044132" cy="2044032"/>
            </a:xfrm>
            <a:custGeom>
              <a:rect b="b" l="l" r="r" t="t"/>
              <a:pathLst>
                <a:path extrusionOk="0" h="120000" w="120000">
                  <a:moveTo>
                    <a:pt x="7500" y="60000"/>
                  </a:moveTo>
                  <a:lnTo>
                    <a:pt x="7500" y="60000"/>
                  </a:lnTo>
                  <a:cubicBezTo>
                    <a:pt x="7500" y="33869"/>
                    <a:pt x="26717" y="11717"/>
                    <a:pt x="52586" y="8026"/>
                  </a:cubicBezTo>
                  <a:cubicBezTo>
                    <a:pt x="78454" y="4336"/>
                    <a:pt x="103099" y="20232"/>
                    <a:pt x="110406" y="45320"/>
                  </a:cubicBezTo>
                  <a:lnTo>
                    <a:pt x="117538" y="45320"/>
                  </a:lnTo>
                  <a:lnTo>
                    <a:pt x="105001" y="60000"/>
                  </a:lnTo>
                  <a:lnTo>
                    <a:pt x="87540" y="45320"/>
                  </a:lnTo>
                  <a:lnTo>
                    <a:pt x="94508" y="45320"/>
                  </a:lnTo>
                  <a:cubicBezTo>
                    <a:pt x="87531" y="28919"/>
                    <a:pt x="69973" y="19695"/>
                    <a:pt x="52509" y="23256"/>
                  </a:cubicBezTo>
                  <a:cubicBezTo>
                    <a:pt x="35044" y="26816"/>
                    <a:pt x="22499" y="42177"/>
                    <a:pt x="22499" y="60000"/>
                  </a:cubicBezTo>
                  <a:close/>
                </a:path>
              </a:pathLst>
            </a:custGeom>
            <a:solidFill>
              <a:schemeClr val="dk2"/>
            </a:solidFill>
            <a:ln cap="flat" cmpd="sng" w="127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191" name="Google Shape;191;p13"/>
            <p:cNvSpPr/>
            <p:nvPr/>
          </p:nvSpPr>
          <p:spPr>
            <a:xfrm rot="10800000">
              <a:off x="3830585" y="2932916"/>
              <a:ext cx="2044132" cy="2044032"/>
            </a:xfrm>
            <a:custGeom>
              <a:rect b="b" l="l" r="r" t="t"/>
              <a:pathLst>
                <a:path extrusionOk="0" h="120000" w="120000">
                  <a:moveTo>
                    <a:pt x="7500" y="60000"/>
                  </a:moveTo>
                  <a:lnTo>
                    <a:pt x="7500" y="60000"/>
                  </a:lnTo>
                  <a:cubicBezTo>
                    <a:pt x="7500" y="33869"/>
                    <a:pt x="26717" y="11717"/>
                    <a:pt x="52586" y="8026"/>
                  </a:cubicBezTo>
                  <a:cubicBezTo>
                    <a:pt x="78454" y="4336"/>
                    <a:pt x="103099" y="20232"/>
                    <a:pt x="110406" y="45320"/>
                  </a:cubicBezTo>
                  <a:lnTo>
                    <a:pt x="117538" y="45320"/>
                  </a:lnTo>
                  <a:lnTo>
                    <a:pt x="105001" y="60000"/>
                  </a:lnTo>
                  <a:lnTo>
                    <a:pt x="87540" y="45320"/>
                  </a:lnTo>
                  <a:lnTo>
                    <a:pt x="94508" y="45320"/>
                  </a:lnTo>
                  <a:cubicBezTo>
                    <a:pt x="87531" y="28919"/>
                    <a:pt x="69973" y="19695"/>
                    <a:pt x="52509" y="23256"/>
                  </a:cubicBezTo>
                  <a:cubicBezTo>
                    <a:pt x="35044" y="26816"/>
                    <a:pt x="22499" y="42177"/>
                    <a:pt x="22499" y="60000"/>
                  </a:cubicBezTo>
                  <a:close/>
                </a:path>
              </a:pathLst>
            </a:custGeom>
            <a:solidFill>
              <a:schemeClr val="dk2"/>
            </a:solidFill>
            <a:ln cap="flat" cmpd="sng" w="127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chemeClr val="dk1"/>
                </a:solidFill>
                <a:latin typeface="Twentieth Century"/>
                <a:ea typeface="Twentieth Century"/>
                <a:cs typeface="Twentieth Century"/>
                <a:sym typeface="Twentieth Century"/>
              </a:endParaRPr>
            </a:p>
          </p:txBody>
        </p:sp>
      </p:grpSp>
      <p:sp>
        <p:nvSpPr>
          <p:cNvPr id="192" name="Google Shape;192;p13"/>
          <p:cNvSpPr/>
          <p:nvPr/>
        </p:nvSpPr>
        <p:spPr>
          <a:xfrm>
            <a:off x="5884164" y="3671047"/>
            <a:ext cx="1390695" cy="738377"/>
          </a:xfrm>
          <a:prstGeom prst="leftRightArrow">
            <a:avLst>
              <a:gd fmla="val 50000" name="adj1"/>
              <a:gd fmla="val 50000" name="adj2"/>
            </a:avLst>
          </a:prstGeom>
          <a:solidFill>
            <a:srgbClr val="295A77"/>
          </a:solidFill>
          <a:ln cap="flat" cmpd="sng" w="15875">
            <a:solidFill>
              <a:srgbClr val="147E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95A77"/>
              </a:solidFill>
              <a:latin typeface="Twentieth Century"/>
              <a:ea typeface="Twentieth Century"/>
              <a:cs typeface="Twentieth Century"/>
              <a:sym typeface="Twentieth Centur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ahoma"/>
              <a:buNone/>
            </a:pPr>
            <a:r>
              <a:rPr lang="pt-BR">
                <a:latin typeface="Tahoma"/>
                <a:ea typeface="Tahoma"/>
                <a:cs typeface="Tahoma"/>
                <a:sym typeface="Tahoma"/>
              </a:rPr>
              <a:t>ORGANIZAÇÃO DA AULA</a:t>
            </a:r>
            <a:endParaRPr/>
          </a:p>
        </p:txBody>
      </p:sp>
      <p:sp>
        <p:nvSpPr>
          <p:cNvPr id="198" name="Google Shape;198;p14"/>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457200" lvl="0" marL="457200" rtl="0" algn="l">
              <a:lnSpc>
                <a:spcPct val="90000"/>
              </a:lnSpc>
              <a:spcBef>
                <a:spcPts val="0"/>
              </a:spcBef>
              <a:spcAft>
                <a:spcPts val="0"/>
              </a:spcAft>
              <a:buSzPts val="2600"/>
              <a:buFont typeface="Twentieth Century"/>
              <a:buAutoNum type="arabicPeriod"/>
            </a:pPr>
            <a:r>
              <a:rPr lang="pt-BR" sz="2600"/>
              <a:t>Procedimentos de preparação e </a:t>
            </a:r>
            <a:r>
              <a:rPr b="1" lang="pt-BR" sz="2600"/>
              <a:t>análise</a:t>
            </a:r>
            <a:r>
              <a:rPr lang="pt-BR" sz="2600"/>
              <a:t> das entrevistas</a:t>
            </a:r>
            <a:endParaRPr sz="2800"/>
          </a:p>
          <a:p>
            <a:pPr indent="-457200" lvl="0" marL="457200" rtl="0" algn="l">
              <a:lnSpc>
                <a:spcPct val="90000"/>
              </a:lnSpc>
              <a:spcBef>
                <a:spcPts val="1400"/>
              </a:spcBef>
              <a:spcAft>
                <a:spcPts val="0"/>
              </a:spcAft>
              <a:buSzPts val="2600"/>
              <a:buFont typeface="Twentieth Century"/>
              <a:buAutoNum type="arabicPeriod"/>
            </a:pPr>
            <a:r>
              <a:rPr lang="pt-BR" sz="2600"/>
              <a:t>Retomada da discussão sobre teorias de LE/Aprendizagem e histórico do alemão como LE e o lugar da motivação</a:t>
            </a:r>
            <a:endParaRPr/>
          </a:p>
          <a:p>
            <a:pPr indent="-457200" lvl="0" marL="457200" rtl="0" algn="l">
              <a:lnSpc>
                <a:spcPct val="90000"/>
              </a:lnSpc>
              <a:spcBef>
                <a:spcPts val="1400"/>
              </a:spcBef>
              <a:spcAft>
                <a:spcPts val="0"/>
              </a:spcAft>
              <a:buSzPts val="2600"/>
              <a:buFont typeface="Twentieth Century"/>
              <a:buAutoNum type="arabicPeriod"/>
            </a:pPr>
            <a:r>
              <a:rPr lang="pt-BR" sz="2600"/>
              <a:t>Apresentação e discussão das teorias de aquisição e aprendizagem no seu contínuo experiencial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pt-BR"/>
              <a:t>PERIODIZAÇÃO DO ENSINO DO ALEMÃO COMO LE</a:t>
            </a:r>
            <a:endParaRPr/>
          </a:p>
        </p:txBody>
      </p:sp>
      <p:sp>
        <p:nvSpPr>
          <p:cNvPr id="204" name="Google Shape;204;p15"/>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fontScale="92500" lnSpcReduction="20000"/>
          </a:bodyPr>
          <a:lstStyle/>
          <a:p>
            <a:pPr indent="-152717" lvl="0" marL="91440" rtl="0" algn="l">
              <a:lnSpc>
                <a:spcPct val="90000"/>
              </a:lnSpc>
              <a:spcBef>
                <a:spcPts val="0"/>
              </a:spcBef>
              <a:spcAft>
                <a:spcPts val="0"/>
              </a:spcAft>
              <a:buSzPct val="100000"/>
              <a:buChar char=" "/>
            </a:pPr>
            <a:r>
              <a:rPr lang="pt-BR" sz="2600"/>
              <a:t>ANOS 50: a fundação dos Institutos Goethe e Herder no contexto da política linguística e cultural dos dois estados alemães</a:t>
            </a:r>
            <a:endParaRPr/>
          </a:p>
          <a:p>
            <a:pPr indent="-152717" lvl="0" marL="91440" rtl="0" algn="l">
              <a:lnSpc>
                <a:spcPct val="90000"/>
              </a:lnSpc>
              <a:spcBef>
                <a:spcPts val="1400"/>
              </a:spcBef>
              <a:spcAft>
                <a:spcPts val="0"/>
              </a:spcAft>
              <a:buSzPct val="100000"/>
              <a:buChar char=" "/>
            </a:pPr>
            <a:r>
              <a:rPr lang="pt-BR" sz="2600"/>
              <a:t>ANOS 60: consolidação da posição de destaque dos Institutos Goethe e Herder</a:t>
            </a:r>
            <a:endParaRPr sz="2600"/>
          </a:p>
          <a:p>
            <a:pPr indent="-152717" lvl="0" marL="91440" rtl="0" algn="l">
              <a:lnSpc>
                <a:spcPct val="90000"/>
              </a:lnSpc>
              <a:spcBef>
                <a:spcPts val="1400"/>
              </a:spcBef>
              <a:spcAft>
                <a:spcPts val="0"/>
              </a:spcAft>
              <a:buSzPct val="100000"/>
              <a:buChar char=" "/>
            </a:pPr>
            <a:r>
              <a:rPr lang="pt-BR" sz="2600"/>
              <a:t>ANOS 70: estabelecimento de um campo de pesquisa científica na área de ALE</a:t>
            </a:r>
            <a:endParaRPr/>
          </a:p>
          <a:p>
            <a:pPr indent="-152717" lvl="0" marL="91440" rtl="0" algn="l">
              <a:lnSpc>
                <a:spcPct val="90000"/>
              </a:lnSpc>
              <a:spcBef>
                <a:spcPts val="1400"/>
              </a:spcBef>
              <a:spcAft>
                <a:spcPts val="0"/>
              </a:spcAft>
              <a:buSzPct val="100000"/>
              <a:buChar char=" "/>
            </a:pPr>
            <a:r>
              <a:rPr lang="pt-BR" sz="2600"/>
              <a:t>ANOS 80: globalização do método comunicativo</a:t>
            </a:r>
            <a:endParaRPr/>
          </a:p>
          <a:p>
            <a:pPr indent="-152717" lvl="0" marL="91440" rtl="0" algn="l">
              <a:lnSpc>
                <a:spcPct val="90000"/>
              </a:lnSpc>
              <a:spcBef>
                <a:spcPts val="1400"/>
              </a:spcBef>
              <a:spcAft>
                <a:spcPts val="0"/>
              </a:spcAft>
              <a:buSzPct val="100000"/>
              <a:buChar char=" "/>
            </a:pPr>
            <a:r>
              <a:rPr lang="pt-BR" sz="2600"/>
              <a:t>ANOS 90: mudanças estruturais e debate sobre a especificidade da área de ALE</a:t>
            </a:r>
            <a:endParaRPr/>
          </a:p>
          <a:p>
            <a:pPr indent="-152717" lvl="0" marL="91440" rtl="0" algn="l">
              <a:lnSpc>
                <a:spcPct val="90000"/>
              </a:lnSpc>
              <a:spcBef>
                <a:spcPts val="1400"/>
              </a:spcBef>
              <a:spcAft>
                <a:spcPts val="0"/>
              </a:spcAft>
              <a:buSzPct val="100000"/>
              <a:buChar char=" "/>
            </a:pPr>
            <a:r>
              <a:rPr lang="pt-BR" sz="2600"/>
              <a:t>ANOS 00: crescente proliferação e diferenciação dos campos de pesquisa</a:t>
            </a:r>
            <a:endParaRPr/>
          </a:p>
          <a:p>
            <a:pPr indent="-152717" lvl="0" marL="91440" rtl="0" algn="l">
              <a:lnSpc>
                <a:spcPct val="90000"/>
              </a:lnSpc>
              <a:spcBef>
                <a:spcPts val="1400"/>
              </a:spcBef>
              <a:spcAft>
                <a:spcPts val="0"/>
              </a:spcAft>
              <a:buSzPct val="100000"/>
              <a:buChar char=" "/>
            </a:pPr>
            <a:r>
              <a:rPr lang="pt-BR" sz="2600"/>
              <a:t>ANOS 10: aproximação do ALM do ALE e ALA como parte de um contínuo</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pt-BR"/>
              <a:t>MOTIVAÇÃO PARA APRENDIZAGEM DE LÍNGUA</a:t>
            </a:r>
            <a:endParaRPr/>
          </a:p>
        </p:txBody>
      </p:sp>
      <p:sp>
        <p:nvSpPr>
          <p:cNvPr id="210" name="Google Shape;210;p16"/>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203200" lvl="0" marL="91440" rtl="0" algn="l">
              <a:lnSpc>
                <a:spcPct val="90000"/>
              </a:lnSpc>
              <a:spcBef>
                <a:spcPts val="0"/>
              </a:spcBef>
              <a:spcAft>
                <a:spcPts val="0"/>
              </a:spcAft>
              <a:buSzPts val="3200"/>
              <a:buChar char=" "/>
            </a:pPr>
            <a:r>
              <a:rPr b="1" lang="pt-BR" sz="3200"/>
              <a:t>Motivação extrínseca</a:t>
            </a:r>
            <a:endParaRPr/>
          </a:p>
          <a:p>
            <a:pPr indent="-165100" lvl="1" marL="265176" rtl="0" algn="l">
              <a:lnSpc>
                <a:spcPct val="90000"/>
              </a:lnSpc>
              <a:spcBef>
                <a:spcPts val="400"/>
              </a:spcBef>
              <a:spcAft>
                <a:spcPts val="0"/>
              </a:spcAft>
              <a:buSzPts val="2600"/>
              <a:buChar char="?"/>
            </a:pPr>
            <a:r>
              <a:rPr lang="pt-BR" sz="2600"/>
              <a:t>regulação externa</a:t>
            </a:r>
            <a:endParaRPr/>
          </a:p>
          <a:p>
            <a:pPr indent="-165100" lvl="1" marL="265176" rtl="0" algn="l">
              <a:lnSpc>
                <a:spcPct val="90000"/>
              </a:lnSpc>
              <a:spcBef>
                <a:spcPts val="600"/>
              </a:spcBef>
              <a:spcAft>
                <a:spcPts val="0"/>
              </a:spcAft>
              <a:buSzPts val="2600"/>
              <a:buChar char="?"/>
            </a:pPr>
            <a:r>
              <a:rPr lang="pt-BR" sz="2600"/>
              <a:t>regulação introjetada</a:t>
            </a:r>
            <a:endParaRPr sz="2600"/>
          </a:p>
          <a:p>
            <a:pPr indent="-165100" lvl="1" marL="265176" rtl="0" algn="l">
              <a:lnSpc>
                <a:spcPct val="90000"/>
              </a:lnSpc>
              <a:spcBef>
                <a:spcPts val="600"/>
              </a:spcBef>
              <a:spcAft>
                <a:spcPts val="0"/>
              </a:spcAft>
              <a:buSzPts val="2600"/>
              <a:buChar char="?"/>
            </a:pPr>
            <a:r>
              <a:rPr lang="pt-BR" sz="2600"/>
              <a:t>regulação identificada</a:t>
            </a:r>
            <a:endParaRPr/>
          </a:p>
          <a:p>
            <a:pPr indent="-165100" lvl="1" marL="265176" rtl="0" algn="l">
              <a:lnSpc>
                <a:spcPct val="90000"/>
              </a:lnSpc>
              <a:spcBef>
                <a:spcPts val="600"/>
              </a:spcBef>
              <a:spcAft>
                <a:spcPts val="0"/>
              </a:spcAft>
              <a:buSzPts val="2600"/>
              <a:buChar char="?"/>
            </a:pPr>
            <a:r>
              <a:rPr lang="pt-BR" sz="2600"/>
              <a:t>regulação integrativa</a:t>
            </a:r>
            <a:endParaRPr/>
          </a:p>
          <a:p>
            <a:pPr indent="-203200" lvl="0" marL="91440" rtl="0" algn="l">
              <a:lnSpc>
                <a:spcPct val="90000"/>
              </a:lnSpc>
              <a:spcBef>
                <a:spcPts val="1600"/>
              </a:spcBef>
              <a:spcAft>
                <a:spcPts val="0"/>
              </a:spcAft>
              <a:buSzPts val="3200"/>
              <a:buChar char=" "/>
            </a:pPr>
            <a:r>
              <a:rPr b="1" lang="pt-BR" sz="3200"/>
              <a:t>Motivação intrínseca</a:t>
            </a:r>
            <a:endParaRPr/>
          </a:p>
          <a:p>
            <a:pPr indent="-203200" lvl="0" marL="91440" rtl="0" algn="l">
              <a:lnSpc>
                <a:spcPct val="90000"/>
              </a:lnSpc>
              <a:spcBef>
                <a:spcPts val="1400"/>
              </a:spcBef>
              <a:spcAft>
                <a:spcPts val="0"/>
              </a:spcAft>
              <a:buSzPts val="3200"/>
              <a:buChar char=" "/>
            </a:pPr>
            <a:r>
              <a:rPr b="1" lang="pt-BR" sz="3200"/>
              <a:t>Motivação instrumental vs. integrativa</a:t>
            </a:r>
            <a:endParaRPr/>
          </a:p>
          <a:p>
            <a:pPr indent="0" lvl="0" marL="0" rtl="0" algn="l">
              <a:lnSpc>
                <a:spcPct val="90000"/>
              </a:lnSpc>
              <a:spcBef>
                <a:spcPts val="140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1e0c0a0c7ed_0_0"/>
          <p:cNvSpPr txBox="1"/>
          <p:nvPr>
            <p:ph type="title"/>
          </p:nvPr>
        </p:nvSpPr>
        <p:spPr>
          <a:xfrm>
            <a:off x="869948" y="879761"/>
            <a:ext cx="11476500" cy="817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262626"/>
              </a:buClr>
              <a:buSzPts val="3200"/>
              <a:buFont typeface="Century Gothic"/>
              <a:buNone/>
            </a:pPr>
            <a:r>
              <a:rPr lang="pt-BR"/>
              <a:t>ATIVIDADE 2 - PRATICANDO TEORIAS</a:t>
            </a:r>
            <a:endParaRPr/>
          </a:p>
        </p:txBody>
      </p:sp>
      <p:sp>
        <p:nvSpPr>
          <p:cNvPr id="216" name="Google Shape;216;g1e0c0a0c7ed_0_0"/>
          <p:cNvSpPr txBox="1"/>
          <p:nvPr>
            <p:ph idx="1" type="body"/>
          </p:nvPr>
        </p:nvSpPr>
        <p:spPr>
          <a:xfrm>
            <a:off x="777820" y="2010104"/>
            <a:ext cx="6362700" cy="4533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lang="pt-BR"/>
              <a:t>Analisar</a:t>
            </a:r>
            <a:r>
              <a:rPr lang="pt-BR"/>
              <a:t>:</a:t>
            </a:r>
            <a:endParaRPr/>
          </a:p>
          <a:p>
            <a:pPr indent="0" lvl="0" marL="0" rtl="0" algn="l">
              <a:lnSpc>
                <a:spcPct val="100000"/>
              </a:lnSpc>
              <a:spcBef>
                <a:spcPts val="900"/>
              </a:spcBef>
              <a:spcAft>
                <a:spcPts val="0"/>
              </a:spcAft>
              <a:buSzPts val="2000"/>
              <a:buNone/>
            </a:pPr>
            <a:r>
              <a:t/>
            </a:r>
            <a:endParaRPr/>
          </a:p>
          <a:p>
            <a:pPr indent="-514350" lvl="0" marL="514350" rtl="0" algn="l">
              <a:lnSpc>
                <a:spcPct val="100000"/>
              </a:lnSpc>
              <a:spcBef>
                <a:spcPts val="900"/>
              </a:spcBef>
              <a:spcAft>
                <a:spcPts val="0"/>
              </a:spcAft>
              <a:buSzPts val="2000"/>
              <a:buAutoNum type="romanLcPeriod"/>
            </a:pPr>
            <a:r>
              <a:rPr lang="pt-BR"/>
              <a:t>Retomando </a:t>
            </a:r>
            <a:r>
              <a:rPr b="1" lang="pt-BR"/>
              <a:t>suas</a:t>
            </a:r>
            <a:r>
              <a:rPr lang="pt-BR"/>
              <a:t> motivações para estudar alemão, tentem identificar o tipo de motivação</a:t>
            </a:r>
            <a:endParaRPr/>
          </a:p>
          <a:p>
            <a:pPr indent="-514350" lvl="0" marL="514350" rtl="0" algn="l">
              <a:lnSpc>
                <a:spcPct val="100000"/>
              </a:lnSpc>
              <a:spcBef>
                <a:spcPts val="900"/>
              </a:spcBef>
              <a:spcAft>
                <a:spcPts val="0"/>
              </a:spcAft>
              <a:buSzPts val="2000"/>
              <a:buAutoNum type="romanLcPeriod"/>
            </a:pPr>
            <a:r>
              <a:rPr lang="pt-BR"/>
              <a:t>Relembrem os porquês colocados como motivação para aprender alemão no começo do semestre, há semelhanças/diferenças?</a:t>
            </a:r>
            <a:endParaRPr/>
          </a:p>
          <a:p>
            <a:pPr indent="0" lvl="0" marL="457200" rtl="0" algn="l">
              <a:spcBef>
                <a:spcPts val="1400"/>
              </a:spcBef>
              <a:spcAft>
                <a:spcPts val="0"/>
              </a:spcAft>
              <a:buNone/>
            </a:pPr>
            <a:r>
              <a:t/>
            </a:r>
            <a:endParaRPr sz="2400"/>
          </a:p>
          <a:p>
            <a:pPr indent="0" lvl="0" marL="0" rtl="0" algn="ctr">
              <a:lnSpc>
                <a:spcPct val="100000"/>
              </a:lnSpc>
              <a:spcBef>
                <a:spcPts val="900"/>
              </a:spcBef>
              <a:spcAft>
                <a:spcPts val="0"/>
              </a:spcAft>
              <a:buSzPts val="2400"/>
              <a:buNone/>
            </a:pPr>
            <a:r>
              <a:t/>
            </a:r>
            <a:endParaRPr sz="2400"/>
          </a:p>
          <a:p>
            <a:pPr indent="-361950" lvl="0" marL="514350" rtl="0" algn="ctr">
              <a:lnSpc>
                <a:spcPct val="100000"/>
              </a:lnSpc>
              <a:spcBef>
                <a:spcPts val="900"/>
              </a:spcBef>
              <a:spcAft>
                <a:spcPts val="0"/>
              </a:spcAft>
              <a:buSzPts val="2400"/>
              <a:buNone/>
            </a:pPr>
            <a:r>
              <a:rPr lang="pt-BR" sz="2400" u="sng">
                <a:solidFill>
                  <a:schemeClr val="hlink"/>
                </a:solidFill>
                <a:hlinkClick r:id="rId3"/>
              </a:rPr>
              <a:t>https://docs.google.com/document/d/1c8A6a76C1atQPwRipJTKZaxLHjeZy4tp/edit</a:t>
            </a:r>
            <a:endParaRPr sz="2400"/>
          </a:p>
          <a:p>
            <a:pPr indent="-361950" lvl="0" marL="514350" rtl="0" algn="ctr">
              <a:lnSpc>
                <a:spcPct val="100000"/>
              </a:lnSpc>
              <a:spcBef>
                <a:spcPts val="900"/>
              </a:spcBef>
              <a:spcAft>
                <a:spcPts val="0"/>
              </a:spcAft>
              <a:buSzPts val="2400"/>
              <a:buNone/>
            </a:pPr>
            <a:r>
              <a:t/>
            </a:r>
            <a:endParaRPr sz="2400"/>
          </a:p>
        </p:txBody>
      </p:sp>
      <p:pic>
        <p:nvPicPr>
          <p:cNvPr descr="http://www.vanguardanet.com.br/wp-content/uploads/2015/05/brainstorming-individual.jpg" id="217" name="Google Shape;217;g1e0c0a0c7ed_0_0"/>
          <p:cNvPicPr preferRelativeResize="0"/>
          <p:nvPr/>
        </p:nvPicPr>
        <p:blipFill rotWithShape="1">
          <a:blip r:embed="rId4">
            <a:alphaModFix/>
          </a:blip>
          <a:srcRect b="0" l="0" r="0" t="0"/>
          <a:stretch/>
        </p:blipFill>
        <p:spPr>
          <a:xfrm>
            <a:off x="7250109" y="2130864"/>
            <a:ext cx="4551179" cy="408217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pt-BR"/>
              <a:t>CONDIÇÕES PARA DESENCADEAR O PROCESSO DE APRENDIZAGEM:</a:t>
            </a:r>
            <a:endParaRPr/>
          </a:p>
        </p:txBody>
      </p:sp>
      <p:sp>
        <p:nvSpPr>
          <p:cNvPr id="223" name="Google Shape;223;p17"/>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800"/>
              <a:buChar char=" "/>
            </a:pPr>
            <a:r>
              <a:rPr lang="pt-BR" sz="2800"/>
              <a:t>Segundo Marotta (2004, p. 18), </a:t>
            </a:r>
            <a:r>
              <a:rPr b="1" lang="pt-BR" sz="2800"/>
              <a:t>aprendizagem de língua não-materna</a:t>
            </a:r>
            <a:r>
              <a:rPr lang="pt-BR" sz="2800"/>
              <a:t> acontece por conta de:</a:t>
            </a:r>
            <a:endParaRPr/>
          </a:p>
          <a:p>
            <a:pPr indent="-91440" lvl="0" marL="91440" rtl="0" algn="l">
              <a:lnSpc>
                <a:spcPct val="90000"/>
              </a:lnSpc>
              <a:spcBef>
                <a:spcPts val="1400"/>
              </a:spcBef>
              <a:spcAft>
                <a:spcPts val="0"/>
              </a:spcAft>
              <a:buSzPts val="2800"/>
              <a:buFont typeface="Arial"/>
              <a:buChar char="•"/>
            </a:pPr>
            <a:r>
              <a:rPr lang="pt-BR" sz="2800"/>
              <a:t> bilinguismo dos pais;</a:t>
            </a:r>
            <a:endParaRPr/>
          </a:p>
          <a:p>
            <a:pPr indent="-91440" lvl="0" marL="91440" rtl="0" algn="l">
              <a:lnSpc>
                <a:spcPct val="90000"/>
              </a:lnSpc>
              <a:spcBef>
                <a:spcPts val="1400"/>
              </a:spcBef>
              <a:spcAft>
                <a:spcPts val="0"/>
              </a:spcAft>
              <a:buSzPts val="2800"/>
              <a:buFont typeface="Arial"/>
              <a:buChar char="•"/>
            </a:pPr>
            <a:r>
              <a:rPr lang="pt-BR" sz="2800"/>
              <a:t> sociedade multilíngue; </a:t>
            </a:r>
            <a:endParaRPr/>
          </a:p>
          <a:p>
            <a:pPr indent="-91440" lvl="0" marL="91440" rtl="0" algn="l">
              <a:lnSpc>
                <a:spcPct val="90000"/>
              </a:lnSpc>
              <a:spcBef>
                <a:spcPts val="1400"/>
              </a:spcBef>
              <a:spcAft>
                <a:spcPts val="0"/>
              </a:spcAft>
              <a:buSzPts val="2800"/>
              <a:buFont typeface="Arial"/>
              <a:buChar char="•"/>
            </a:pPr>
            <a:r>
              <a:rPr lang="pt-BR" sz="2800"/>
              <a:t> experiências escolares;</a:t>
            </a:r>
            <a:endParaRPr/>
          </a:p>
          <a:p>
            <a:pPr indent="-91440" lvl="0" marL="91440" rtl="0" algn="l">
              <a:lnSpc>
                <a:spcPct val="90000"/>
              </a:lnSpc>
              <a:spcBef>
                <a:spcPts val="1400"/>
              </a:spcBef>
              <a:spcAft>
                <a:spcPts val="0"/>
              </a:spcAft>
              <a:buSzPts val="2800"/>
              <a:buFont typeface="Arial"/>
              <a:buChar char="•"/>
            </a:pPr>
            <a:r>
              <a:rPr lang="pt-BR" sz="2800"/>
              <a:t> turismo;</a:t>
            </a:r>
            <a:endParaRPr/>
          </a:p>
          <a:p>
            <a:pPr indent="-91440" lvl="0" marL="91440" rtl="0" algn="l">
              <a:lnSpc>
                <a:spcPct val="90000"/>
              </a:lnSpc>
              <a:spcBef>
                <a:spcPts val="1400"/>
              </a:spcBef>
              <a:spcAft>
                <a:spcPts val="0"/>
              </a:spcAft>
              <a:buSzPts val="2800"/>
              <a:buFont typeface="Arial"/>
              <a:buChar char="•"/>
            </a:pPr>
            <a:r>
              <a:rPr lang="pt-BR" sz="2800"/>
              <a:t> emigração.</a:t>
            </a:r>
            <a:endParaRPr/>
          </a:p>
        </p:txBody>
      </p:sp>
      <p:sp>
        <p:nvSpPr>
          <p:cNvPr id="224" name="Google Shape;224;p17"/>
          <p:cNvSpPr txBox="1"/>
          <p:nvPr/>
        </p:nvSpPr>
        <p:spPr>
          <a:xfrm>
            <a:off x="5825000" y="5437600"/>
            <a:ext cx="57834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800">
                <a:solidFill>
                  <a:schemeClr val="dk1"/>
                </a:solidFill>
                <a:latin typeface="Twentieth Century"/>
                <a:ea typeface="Twentieth Century"/>
                <a:cs typeface="Twentieth Century"/>
                <a:sym typeface="Twentieth Century"/>
              </a:rPr>
              <a:t>Vídeo para reflexão:</a:t>
            </a:r>
            <a:endParaRPr>
              <a:solidFill>
                <a:schemeClr val="dk1"/>
              </a:solidFill>
            </a:endParaRPr>
          </a:p>
          <a:p>
            <a:pPr indent="0" lvl="0" marL="0" rtl="0" algn="l">
              <a:spcBef>
                <a:spcPts val="0"/>
              </a:spcBef>
              <a:spcAft>
                <a:spcPts val="0"/>
              </a:spcAft>
              <a:buNone/>
            </a:pPr>
            <a:r>
              <a:rPr lang="pt-BR" sz="1800">
                <a:solidFill>
                  <a:schemeClr val="dk1"/>
                </a:solidFill>
                <a:latin typeface="Twentieth Century"/>
                <a:ea typeface="Twentieth Century"/>
                <a:cs typeface="Twentieth Century"/>
                <a:sym typeface="Twentieth Century"/>
              </a:rPr>
              <a:t>https://www.myspass.de/shows/tvshows/ladykracher/Deutschkurs-fuer-tuerkische-Mitbuerger--/3568/</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0"/>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4600"/>
              <a:buFont typeface="Twentieth Century"/>
              <a:buNone/>
            </a:pPr>
            <a:r>
              <a:rPr lang="pt-BR" sz="4600"/>
              <a:t>DIFERENÇAS ENTRE OS DOIS CONCEITOS</a:t>
            </a:r>
            <a:endParaRPr/>
          </a:p>
        </p:txBody>
      </p:sp>
      <p:sp>
        <p:nvSpPr>
          <p:cNvPr id="230" name="Google Shape;230;p20"/>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p:txBody>
      </p:sp>
      <p:pic>
        <p:nvPicPr>
          <p:cNvPr id="231" name="Google Shape;231;p20"/>
          <p:cNvPicPr preferRelativeResize="0"/>
          <p:nvPr/>
        </p:nvPicPr>
        <p:blipFill rotWithShape="1">
          <a:blip r:embed="rId3">
            <a:alphaModFix/>
          </a:blip>
          <a:srcRect b="0" l="0" r="0" t="0"/>
          <a:stretch/>
        </p:blipFill>
        <p:spPr>
          <a:xfrm>
            <a:off x="1720531" y="2084825"/>
            <a:ext cx="8533418" cy="4870900"/>
          </a:xfrm>
          <a:prstGeom prst="rect">
            <a:avLst/>
          </a:prstGeom>
          <a:noFill/>
          <a:ln>
            <a:noFill/>
          </a:ln>
        </p:spPr>
      </p:pic>
      <p:sp>
        <p:nvSpPr>
          <p:cNvPr id="232" name="Google Shape;232;p20"/>
          <p:cNvSpPr/>
          <p:nvPr/>
        </p:nvSpPr>
        <p:spPr>
          <a:xfrm>
            <a:off x="10253946" y="5253970"/>
            <a:ext cx="193805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pt-BR" sz="2400" u="none" cap="none" strike="noStrike">
                <a:solidFill>
                  <a:schemeClr val="dk1"/>
                </a:solidFill>
                <a:latin typeface="Twentieth Century"/>
                <a:ea typeface="Twentieth Century"/>
                <a:cs typeface="Twentieth Century"/>
                <a:sym typeface="Twentieth Century"/>
              </a:rPr>
              <a:t>Gargallo (2010, p. 20)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t/>
            </a:r>
            <a:endParaRPr/>
          </a:p>
        </p:txBody>
      </p:sp>
      <p:graphicFrame>
        <p:nvGraphicFramePr>
          <p:cNvPr id="238" name="Google Shape;238;p21"/>
          <p:cNvGraphicFramePr/>
          <p:nvPr/>
        </p:nvGraphicFramePr>
        <p:xfrm>
          <a:off x="666044" y="439228"/>
          <a:ext cx="3000000" cy="3000000"/>
        </p:xfrm>
        <a:graphic>
          <a:graphicData uri="http://schemas.openxmlformats.org/drawingml/2006/table">
            <a:tbl>
              <a:tblPr bandRow="1" firstRow="1">
                <a:noFill/>
                <a:tableStyleId>{8750F96E-BCCA-4998-98B7-75B4069676B4}</a:tableStyleId>
              </a:tblPr>
              <a:tblGrid>
                <a:gridCol w="1439900"/>
                <a:gridCol w="4032925"/>
                <a:gridCol w="5038875"/>
              </a:tblGrid>
              <a:tr h="3139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pt-BR" sz="1800" u="none" cap="none" strike="noStrike"/>
                        <a:t>AQUISIÇÃO DE L1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pt-BR" sz="1800" u="none" cap="none" strike="noStrike"/>
                        <a:t>APRENDIZAGEM DE L2</a:t>
                      </a:r>
                      <a:endParaRPr sz="1400" u="none" cap="none" strike="noStrike"/>
                    </a:p>
                  </a:txBody>
                  <a:tcPr marT="45725" marB="45725" marR="91450" marL="91450"/>
                </a:tc>
              </a:tr>
              <a:tr h="1020350">
                <a:tc>
                  <a:txBody>
                    <a:bodyPr/>
                    <a:lstStyle/>
                    <a:p>
                      <a:pPr indent="0" lvl="0" marL="0" marR="0" rtl="0" algn="l">
                        <a:lnSpc>
                          <a:spcPct val="100000"/>
                        </a:lnSpc>
                        <a:spcBef>
                          <a:spcPts val="0"/>
                        </a:spcBef>
                        <a:spcAft>
                          <a:spcPts val="0"/>
                        </a:spcAft>
                        <a:buClr>
                          <a:srgbClr val="000000"/>
                        </a:buClr>
                        <a:buSzPts val="1800"/>
                        <a:buFont typeface="Arial"/>
                        <a:buNone/>
                      </a:pPr>
                      <a:r>
                        <a:rPr lang="pt-BR" sz="1700" u="none" cap="none" strike="noStrike"/>
                        <a:t>Sucesso ou</a:t>
                      </a:r>
                      <a:endParaRPr sz="1300" u="none" cap="none" strike="noStrike"/>
                    </a:p>
                    <a:p>
                      <a:pPr indent="0" lvl="0" marL="0" marR="0" rtl="0" algn="l">
                        <a:lnSpc>
                          <a:spcPct val="100000"/>
                        </a:lnSpc>
                        <a:spcBef>
                          <a:spcPts val="0"/>
                        </a:spcBef>
                        <a:spcAft>
                          <a:spcPts val="0"/>
                        </a:spcAft>
                        <a:buClr>
                          <a:srgbClr val="000000"/>
                        </a:buClr>
                        <a:buSzPts val="1800"/>
                        <a:buFont typeface="Arial"/>
                        <a:buNone/>
                      </a:pPr>
                      <a:r>
                        <a:rPr lang="pt-BR" sz="1700" u="none" cap="none" strike="noStrike"/>
                        <a:t>êxito</a:t>
                      </a:r>
                      <a:endParaRPr sz="1300" u="none" cap="none" strike="noStrike"/>
                    </a:p>
                    <a:p>
                      <a:pPr indent="0" lvl="0" marL="0" marR="0" rtl="0" algn="l">
                        <a:lnSpc>
                          <a:spcPct val="100000"/>
                        </a:lnSpc>
                        <a:spcBef>
                          <a:spcPts val="0"/>
                        </a:spcBef>
                        <a:spcAft>
                          <a:spcPts val="0"/>
                        </a:spcAft>
                        <a:buClr>
                          <a:srgbClr val="000000"/>
                        </a:buClr>
                        <a:buSzPts val="1800"/>
                        <a:buFont typeface="Arial"/>
                        <a:buNone/>
                      </a:pPr>
                      <a:r>
                        <a:t/>
                      </a:r>
                      <a:endParaRPr sz="1700" u="none" cap="none" strike="noStrike"/>
                    </a:p>
                    <a:p>
                      <a:pPr indent="0" lvl="0" marL="0" marR="0" rtl="0" algn="l">
                        <a:lnSpc>
                          <a:spcPct val="100000"/>
                        </a:lnSpc>
                        <a:spcBef>
                          <a:spcPts val="0"/>
                        </a:spcBef>
                        <a:spcAft>
                          <a:spcPts val="0"/>
                        </a:spcAft>
                        <a:buClr>
                          <a:srgbClr val="000000"/>
                        </a:buClr>
                        <a:buSzPts val="1800"/>
                        <a:buFont typeface="Arial"/>
                        <a:buNone/>
                      </a:pPr>
                      <a:r>
                        <a:t/>
                      </a:r>
                      <a:endParaRPr sz="17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pt-BR" sz="1700" u="none" cap="none" strike="noStrike"/>
                        <a:t>Em condições normais, a criança sempre o consegue em todos os casos.</a:t>
                      </a:r>
                      <a:endParaRPr sz="1300" u="none" cap="none" strike="noStrike"/>
                    </a:p>
                    <a:p>
                      <a:pPr indent="0" lvl="0" marL="0" marR="0" rtl="0" algn="l">
                        <a:lnSpc>
                          <a:spcPct val="100000"/>
                        </a:lnSpc>
                        <a:spcBef>
                          <a:spcPts val="0"/>
                        </a:spcBef>
                        <a:spcAft>
                          <a:spcPts val="0"/>
                        </a:spcAft>
                        <a:buClr>
                          <a:srgbClr val="000000"/>
                        </a:buClr>
                        <a:buSzPts val="1800"/>
                        <a:buFont typeface="Arial"/>
                        <a:buNone/>
                      </a:pPr>
                      <a:r>
                        <a:t/>
                      </a:r>
                      <a:endParaRPr sz="1700" u="none" cap="none" strike="noStrike"/>
                    </a:p>
                    <a:p>
                      <a:pPr indent="0" lvl="0" marL="0" marR="0" rtl="0" algn="l">
                        <a:lnSpc>
                          <a:spcPct val="100000"/>
                        </a:lnSpc>
                        <a:spcBef>
                          <a:spcPts val="0"/>
                        </a:spcBef>
                        <a:spcAft>
                          <a:spcPts val="0"/>
                        </a:spcAft>
                        <a:buClr>
                          <a:srgbClr val="000000"/>
                        </a:buClr>
                        <a:buSzPts val="1800"/>
                        <a:buFont typeface="Arial"/>
                        <a:buNone/>
                      </a:pPr>
                      <a:r>
                        <a:t/>
                      </a:r>
                      <a:endParaRPr sz="17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pt-BR" sz="1700" u="none" cap="none" strike="noStrike"/>
                        <a:t>Limita-se a uma pequena minoria.</a:t>
                      </a:r>
                      <a:endParaRPr sz="1300" u="none" cap="none" strike="noStrike"/>
                    </a:p>
                    <a:p>
                      <a:pPr indent="0" lvl="0" marL="0" marR="0" rtl="0" algn="l">
                        <a:lnSpc>
                          <a:spcPct val="100000"/>
                        </a:lnSpc>
                        <a:spcBef>
                          <a:spcPts val="0"/>
                        </a:spcBef>
                        <a:spcAft>
                          <a:spcPts val="0"/>
                        </a:spcAft>
                        <a:buClr>
                          <a:srgbClr val="000000"/>
                        </a:buClr>
                        <a:buSzPts val="1800"/>
                        <a:buFont typeface="Arial"/>
                        <a:buNone/>
                      </a:pPr>
                      <a:r>
                        <a:rPr lang="pt-BR" sz="1700" u="none" cap="none" strike="noStrike"/>
                        <a:t>Existe também uma grande variedade na velocidade de aprendizagem, e muitos aprendizes progridem aquém da meta esperada.</a:t>
                      </a:r>
                      <a:endParaRPr sz="1300" u="none" cap="none" strike="noStrike"/>
                    </a:p>
                  </a:txBody>
                  <a:tcPr marT="45725" marB="45725" marR="91450" marL="91450"/>
                </a:tc>
              </a:tr>
              <a:tr h="1255800">
                <a:tc>
                  <a:txBody>
                    <a:bodyPr/>
                    <a:lstStyle/>
                    <a:p>
                      <a:pPr indent="0" lvl="0" marL="0" marR="0" rtl="0" algn="l">
                        <a:lnSpc>
                          <a:spcPct val="100000"/>
                        </a:lnSpc>
                        <a:spcBef>
                          <a:spcPts val="0"/>
                        </a:spcBef>
                        <a:spcAft>
                          <a:spcPts val="0"/>
                        </a:spcAft>
                        <a:buClr>
                          <a:srgbClr val="000000"/>
                        </a:buClr>
                        <a:buSzPts val="1800"/>
                        <a:buFont typeface="Arial"/>
                        <a:buNone/>
                      </a:pPr>
                      <a:r>
                        <a:rPr lang="pt-BR" sz="1700" u="none" cap="none" strike="noStrike"/>
                        <a:t>Espaço/Tempo</a:t>
                      </a:r>
                      <a:endParaRPr sz="1300" u="none" cap="none" strike="noStrike"/>
                    </a:p>
                    <a:p>
                      <a:pPr indent="0" lvl="0" marL="0" marR="0" rtl="0" algn="l">
                        <a:lnSpc>
                          <a:spcPct val="100000"/>
                        </a:lnSpc>
                        <a:spcBef>
                          <a:spcPts val="0"/>
                        </a:spcBef>
                        <a:spcAft>
                          <a:spcPts val="0"/>
                        </a:spcAft>
                        <a:buClr>
                          <a:srgbClr val="000000"/>
                        </a:buClr>
                        <a:buSzPts val="1800"/>
                        <a:buFont typeface="Arial"/>
                        <a:buNone/>
                      </a:pPr>
                      <a:r>
                        <a:t/>
                      </a:r>
                      <a:endParaRPr sz="17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pt-BR" sz="1700" u="none" cap="none" strike="noStrike"/>
                        <a:t>O mundo, nos primeiros anos das crianças, é o aqui e agora. Logo, existem parâmetros limitados que satisfazem suas necessidades de</a:t>
                      </a:r>
                      <a:endParaRPr sz="1300" u="none" cap="none" strike="noStrike"/>
                    </a:p>
                    <a:p>
                      <a:pPr indent="0" lvl="0" marL="0" marR="0" rtl="0" algn="l">
                        <a:lnSpc>
                          <a:spcPct val="100000"/>
                        </a:lnSpc>
                        <a:spcBef>
                          <a:spcPts val="0"/>
                        </a:spcBef>
                        <a:spcAft>
                          <a:spcPts val="0"/>
                        </a:spcAft>
                        <a:buClr>
                          <a:srgbClr val="000000"/>
                        </a:buClr>
                        <a:buSzPts val="1800"/>
                        <a:buFont typeface="Arial"/>
                        <a:buNone/>
                      </a:pPr>
                      <a:r>
                        <a:rPr lang="pt-BR" sz="1700" u="none" cap="none" strike="noStrike"/>
                        <a:t>comunicação.</a:t>
                      </a:r>
                      <a:endParaRPr sz="13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pt-BR" sz="1700" u="none" cap="none" strike="noStrike"/>
                        <a:t>O adulto tende a comunicar ideias mais complexas, inclusive quando os recursos que possui da L2 ainda</a:t>
                      </a:r>
                      <a:endParaRPr sz="1300" u="none" cap="none" strike="noStrike"/>
                    </a:p>
                    <a:p>
                      <a:pPr indent="0" lvl="0" marL="0" marR="0" rtl="0" algn="l">
                        <a:lnSpc>
                          <a:spcPct val="100000"/>
                        </a:lnSpc>
                        <a:spcBef>
                          <a:spcPts val="0"/>
                        </a:spcBef>
                        <a:spcAft>
                          <a:spcPts val="0"/>
                        </a:spcAft>
                        <a:buClr>
                          <a:srgbClr val="000000"/>
                        </a:buClr>
                        <a:buSzPts val="1800"/>
                        <a:buFont typeface="Arial"/>
                        <a:buNone/>
                      </a:pPr>
                      <a:r>
                        <a:rPr lang="pt-BR" sz="1700" u="none" cap="none" strike="noStrike"/>
                        <a:t>não dão conta da atividade.</a:t>
                      </a:r>
                      <a:endParaRPr sz="1300" u="none" cap="none" strike="noStrike"/>
                    </a:p>
                  </a:txBody>
                  <a:tcPr marT="45725" marB="45725" marR="91450" marL="91450"/>
                </a:tc>
              </a:tr>
              <a:tr h="784875">
                <a:tc>
                  <a:txBody>
                    <a:bodyPr/>
                    <a:lstStyle/>
                    <a:p>
                      <a:pPr indent="0" lvl="0" marL="0" marR="0" rtl="0" algn="l">
                        <a:lnSpc>
                          <a:spcPct val="100000"/>
                        </a:lnSpc>
                        <a:spcBef>
                          <a:spcPts val="0"/>
                        </a:spcBef>
                        <a:spcAft>
                          <a:spcPts val="0"/>
                        </a:spcAft>
                        <a:buClr>
                          <a:srgbClr val="000000"/>
                        </a:buClr>
                        <a:buSzPts val="1800"/>
                        <a:buFont typeface="Arial"/>
                        <a:buNone/>
                      </a:pPr>
                      <a:r>
                        <a:rPr lang="pt-BR" sz="1700" u="none" cap="none" strike="noStrike"/>
                        <a:t>Erros</a:t>
                      </a:r>
                      <a:endParaRPr sz="13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pt-BR" sz="1700" u="none" cap="none" strike="noStrike"/>
                        <a:t>A criança não tem medo de cometer erros.</a:t>
                      </a:r>
                      <a:endParaRPr sz="1300" u="none" cap="none" strike="noStrike"/>
                    </a:p>
                    <a:p>
                      <a:pPr indent="0" lvl="0" marL="0" marR="0" rtl="0" algn="l">
                        <a:lnSpc>
                          <a:spcPct val="100000"/>
                        </a:lnSpc>
                        <a:spcBef>
                          <a:spcPts val="0"/>
                        </a:spcBef>
                        <a:spcAft>
                          <a:spcPts val="0"/>
                        </a:spcAft>
                        <a:buClr>
                          <a:srgbClr val="000000"/>
                        </a:buClr>
                        <a:buSzPts val="1800"/>
                        <a:buFont typeface="Arial"/>
                        <a:buNone/>
                      </a:pPr>
                      <a:r>
                        <a:t/>
                      </a:r>
                      <a:endParaRPr sz="17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pt-BR" sz="1700" u="none" cap="none" strike="noStrike"/>
                        <a:t>O adulto evita certas estruturas na L2 exatamente por medo de errar.</a:t>
                      </a:r>
                      <a:endParaRPr sz="1300" u="none" cap="none" strike="noStrike"/>
                    </a:p>
                  </a:txBody>
                  <a:tcPr marT="45725" marB="45725" marR="91450" marL="91450"/>
                </a:tc>
              </a:tr>
              <a:tr h="1020350">
                <a:tc>
                  <a:txBody>
                    <a:bodyPr/>
                    <a:lstStyle/>
                    <a:p>
                      <a:pPr indent="0" lvl="0" marL="0" marR="0" rtl="0" algn="l">
                        <a:lnSpc>
                          <a:spcPct val="100000"/>
                        </a:lnSpc>
                        <a:spcBef>
                          <a:spcPts val="0"/>
                        </a:spcBef>
                        <a:spcAft>
                          <a:spcPts val="0"/>
                        </a:spcAft>
                        <a:buClr>
                          <a:srgbClr val="000000"/>
                        </a:buClr>
                        <a:buSzPts val="1800"/>
                        <a:buFont typeface="Arial"/>
                        <a:buNone/>
                      </a:pPr>
                      <a:r>
                        <a:rPr lang="pt-BR" sz="1700" u="none" cap="none" strike="noStrike"/>
                        <a:t>Instrução</a:t>
                      </a:r>
                      <a:endParaRPr sz="1300" u="none" cap="none" strike="noStrike"/>
                    </a:p>
                    <a:p>
                      <a:pPr indent="0" lvl="0" marL="0" marR="0" rtl="0" algn="l">
                        <a:lnSpc>
                          <a:spcPct val="100000"/>
                        </a:lnSpc>
                        <a:spcBef>
                          <a:spcPts val="0"/>
                        </a:spcBef>
                        <a:spcAft>
                          <a:spcPts val="0"/>
                        </a:spcAft>
                        <a:buClr>
                          <a:srgbClr val="000000"/>
                        </a:buClr>
                        <a:buSzPts val="1800"/>
                        <a:buFont typeface="Arial"/>
                        <a:buNone/>
                      </a:pPr>
                      <a:r>
                        <a:rPr lang="pt-BR" sz="1700" u="none" cap="none" strike="noStrike"/>
                        <a:t>formal</a:t>
                      </a:r>
                      <a:endParaRPr sz="1300" u="none" cap="none" strike="noStrike"/>
                    </a:p>
                    <a:p>
                      <a:pPr indent="0" lvl="0" marL="0" marR="0" rtl="0" algn="l">
                        <a:lnSpc>
                          <a:spcPct val="100000"/>
                        </a:lnSpc>
                        <a:spcBef>
                          <a:spcPts val="0"/>
                        </a:spcBef>
                        <a:spcAft>
                          <a:spcPts val="0"/>
                        </a:spcAft>
                        <a:buClr>
                          <a:srgbClr val="000000"/>
                        </a:buClr>
                        <a:buSzPts val="1800"/>
                        <a:buFont typeface="Arial"/>
                        <a:buNone/>
                      </a:pPr>
                      <a:r>
                        <a:t/>
                      </a:r>
                      <a:endParaRPr sz="1700" u="none" cap="none" strike="noStrike"/>
                    </a:p>
                    <a:p>
                      <a:pPr indent="0" lvl="0" marL="0" marR="0" rtl="0" algn="l">
                        <a:lnSpc>
                          <a:spcPct val="100000"/>
                        </a:lnSpc>
                        <a:spcBef>
                          <a:spcPts val="0"/>
                        </a:spcBef>
                        <a:spcAft>
                          <a:spcPts val="0"/>
                        </a:spcAft>
                        <a:buClr>
                          <a:srgbClr val="000000"/>
                        </a:buClr>
                        <a:buSzPts val="1800"/>
                        <a:buFont typeface="Arial"/>
                        <a:buNone/>
                      </a:pPr>
                      <a:r>
                        <a:t/>
                      </a:r>
                      <a:endParaRPr sz="17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pt-BR" sz="1700" u="none" cap="none" strike="noStrike"/>
                        <a:t>A criança não a necessita para</a:t>
                      </a:r>
                      <a:endParaRPr sz="1300" u="none" cap="none" strike="noStrike"/>
                    </a:p>
                    <a:p>
                      <a:pPr indent="0" lvl="0" marL="0" marR="0" rtl="0" algn="l">
                        <a:lnSpc>
                          <a:spcPct val="100000"/>
                        </a:lnSpc>
                        <a:spcBef>
                          <a:spcPts val="0"/>
                        </a:spcBef>
                        <a:spcAft>
                          <a:spcPts val="0"/>
                        </a:spcAft>
                        <a:buClr>
                          <a:srgbClr val="000000"/>
                        </a:buClr>
                        <a:buSzPts val="1800"/>
                        <a:buFont typeface="Arial"/>
                        <a:buNone/>
                      </a:pPr>
                      <a:r>
                        <a:rPr lang="pt-BR" sz="1700" u="none" cap="none" strike="noStrike"/>
                        <a:t>chegar ao nível de um nativo em sua</a:t>
                      </a:r>
                      <a:endParaRPr sz="1300" u="none" cap="none" strike="noStrike"/>
                    </a:p>
                    <a:p>
                      <a:pPr indent="0" lvl="0" marL="0" marR="0" rtl="0" algn="l">
                        <a:lnSpc>
                          <a:spcPct val="100000"/>
                        </a:lnSpc>
                        <a:spcBef>
                          <a:spcPts val="0"/>
                        </a:spcBef>
                        <a:spcAft>
                          <a:spcPts val="0"/>
                        </a:spcAft>
                        <a:buClr>
                          <a:srgbClr val="000000"/>
                        </a:buClr>
                        <a:buSzPts val="1800"/>
                        <a:buFont typeface="Arial"/>
                        <a:buNone/>
                      </a:pPr>
                      <a:r>
                        <a:rPr lang="pt-BR" sz="1700" u="none" cap="none" strike="noStrike"/>
                        <a:t>língua materna.</a:t>
                      </a:r>
                      <a:endParaRPr sz="13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pt-BR" sz="1700" u="none" cap="none" strike="noStrike"/>
                        <a:t>O adulto precisa de instrução formal, até porque ele não consegue captar certas características da</a:t>
                      </a:r>
                      <a:endParaRPr sz="1300" u="none" cap="none" strike="noStrike"/>
                    </a:p>
                    <a:p>
                      <a:pPr indent="0" lvl="0" marL="0" marR="0" rtl="0" algn="l">
                        <a:lnSpc>
                          <a:spcPct val="100000"/>
                        </a:lnSpc>
                        <a:spcBef>
                          <a:spcPts val="0"/>
                        </a:spcBef>
                        <a:spcAft>
                          <a:spcPts val="0"/>
                        </a:spcAft>
                        <a:buClr>
                          <a:srgbClr val="000000"/>
                        </a:buClr>
                        <a:buSzPts val="1800"/>
                        <a:buFont typeface="Arial"/>
                        <a:buNone/>
                      </a:pPr>
                      <a:r>
                        <a:rPr lang="pt-BR" sz="1700" u="none" cap="none" strike="noStrike"/>
                        <a:t>língua por mera exposição a ela.</a:t>
                      </a:r>
                      <a:endParaRPr sz="1300" u="none" cap="none" strike="noStrike"/>
                    </a:p>
                  </a:txBody>
                  <a:tcPr marT="45725" marB="45725" marR="91450" marL="91450"/>
                </a:tc>
              </a:tr>
              <a:tr h="1020350">
                <a:tc>
                  <a:txBody>
                    <a:bodyPr/>
                    <a:lstStyle/>
                    <a:p>
                      <a:pPr indent="0" lvl="0" marL="0" marR="0" rtl="0" algn="l">
                        <a:lnSpc>
                          <a:spcPct val="100000"/>
                        </a:lnSpc>
                        <a:spcBef>
                          <a:spcPts val="0"/>
                        </a:spcBef>
                        <a:spcAft>
                          <a:spcPts val="0"/>
                        </a:spcAft>
                        <a:buClr>
                          <a:srgbClr val="000000"/>
                        </a:buClr>
                        <a:buSzPts val="1800"/>
                        <a:buFont typeface="Arial"/>
                        <a:buNone/>
                      </a:pPr>
                      <a:r>
                        <a:rPr lang="pt-BR" sz="1700" u="none" cap="none" strike="noStrike"/>
                        <a:t>Objetivo</a:t>
                      </a:r>
                      <a:endParaRPr sz="1300" u="none" cap="none" strike="noStrike"/>
                    </a:p>
                    <a:p>
                      <a:pPr indent="0" lvl="0" marL="0" marR="0" rtl="0" algn="l">
                        <a:lnSpc>
                          <a:spcPct val="100000"/>
                        </a:lnSpc>
                        <a:spcBef>
                          <a:spcPts val="0"/>
                        </a:spcBef>
                        <a:spcAft>
                          <a:spcPts val="0"/>
                        </a:spcAft>
                        <a:buClr>
                          <a:srgbClr val="000000"/>
                        </a:buClr>
                        <a:buSzPts val="1800"/>
                        <a:buFont typeface="Arial"/>
                        <a:buNone/>
                      </a:pPr>
                      <a:r>
                        <a:t/>
                      </a:r>
                      <a:endParaRPr sz="17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pt-BR" sz="1700" u="none" cap="none" strike="noStrike"/>
                        <a:t>Nas crianças, o objetivo já está</a:t>
                      </a:r>
                      <a:endParaRPr sz="1300" u="none" cap="none" strike="noStrike"/>
                    </a:p>
                    <a:p>
                      <a:pPr indent="0" lvl="0" marL="0" marR="0" rtl="0" algn="l">
                        <a:lnSpc>
                          <a:spcPct val="100000"/>
                        </a:lnSpc>
                        <a:spcBef>
                          <a:spcPts val="0"/>
                        </a:spcBef>
                        <a:spcAft>
                          <a:spcPts val="0"/>
                        </a:spcAft>
                        <a:buClr>
                          <a:srgbClr val="000000"/>
                        </a:buClr>
                        <a:buSzPts val="1800"/>
                        <a:buFont typeface="Arial"/>
                        <a:buNone/>
                      </a:pPr>
                      <a:r>
                        <a:rPr lang="pt-BR" sz="1700" u="none" cap="none" strike="noStrike"/>
                        <a:t>predeterminado por sua faculdade</a:t>
                      </a:r>
                      <a:endParaRPr sz="1300" u="none" cap="none" strike="noStrike"/>
                    </a:p>
                    <a:p>
                      <a:pPr indent="0" lvl="0" marL="0" marR="0" rtl="0" algn="l">
                        <a:lnSpc>
                          <a:spcPct val="100000"/>
                        </a:lnSpc>
                        <a:spcBef>
                          <a:spcPts val="0"/>
                        </a:spcBef>
                        <a:spcAft>
                          <a:spcPts val="0"/>
                        </a:spcAft>
                        <a:buClr>
                          <a:srgbClr val="000000"/>
                        </a:buClr>
                        <a:buSzPts val="1800"/>
                        <a:buFont typeface="Arial"/>
                        <a:buNone/>
                      </a:pPr>
                      <a:r>
                        <a:rPr lang="pt-BR" sz="1700" u="none" cap="none" strike="noStrike"/>
                        <a:t>de aprender a falar. E é isso que faz</a:t>
                      </a:r>
                      <a:endParaRPr sz="1300" u="none" cap="none" strike="noStrike"/>
                    </a:p>
                    <a:p>
                      <a:pPr indent="0" lvl="0" marL="0" marR="0" rtl="0" algn="l">
                        <a:lnSpc>
                          <a:spcPct val="100000"/>
                        </a:lnSpc>
                        <a:spcBef>
                          <a:spcPts val="0"/>
                        </a:spcBef>
                        <a:spcAft>
                          <a:spcPts val="0"/>
                        </a:spcAft>
                        <a:buClr>
                          <a:srgbClr val="000000"/>
                        </a:buClr>
                        <a:buSzPts val="1800"/>
                        <a:buFont typeface="Arial"/>
                        <a:buNone/>
                      </a:pPr>
                      <a:r>
                        <a:rPr lang="pt-BR" sz="1700" u="none" cap="none" strike="noStrike"/>
                        <a:t>com que elas se comuniquem.</a:t>
                      </a:r>
                      <a:endParaRPr sz="13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pt-BR" sz="1700" u="none" cap="none" strike="noStrike"/>
                        <a:t>Os objetivos são diferentes, dependendo de cada pessoa. O adulto pode centrar-se em aprender</a:t>
                      </a:r>
                      <a:endParaRPr sz="1300" u="none" cap="none" strike="noStrike"/>
                    </a:p>
                    <a:p>
                      <a:pPr indent="0" lvl="0" marL="0" marR="0" rtl="0" algn="l">
                        <a:lnSpc>
                          <a:spcPct val="100000"/>
                        </a:lnSpc>
                        <a:spcBef>
                          <a:spcPts val="0"/>
                        </a:spcBef>
                        <a:spcAft>
                          <a:spcPts val="0"/>
                        </a:spcAft>
                        <a:buClr>
                          <a:srgbClr val="000000"/>
                        </a:buClr>
                        <a:buSzPts val="1800"/>
                        <a:buFont typeface="Arial"/>
                        <a:buNone/>
                      </a:pPr>
                      <a:r>
                        <a:rPr lang="pt-BR" sz="1700" u="none" cap="none" strike="noStrike"/>
                        <a:t>a L2 para ler textos, ou para atender a seus clientes, ou para comunicar-se numa viagem, etc.</a:t>
                      </a:r>
                      <a:endParaRPr sz="1300" u="none" cap="none" strike="noStrike"/>
                    </a:p>
                  </a:txBody>
                  <a:tcPr marT="45725" marB="45725" marR="91450" marL="91450"/>
                </a:tc>
              </a:tr>
            </a:tbl>
          </a:graphicData>
        </a:graphic>
      </p:graphicFrame>
      <p:sp>
        <p:nvSpPr>
          <p:cNvPr id="239" name="Google Shape;239;p21"/>
          <p:cNvSpPr/>
          <p:nvPr/>
        </p:nvSpPr>
        <p:spPr>
          <a:xfrm>
            <a:off x="7511920" y="6440670"/>
            <a:ext cx="425129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Twentieth Century"/>
                <a:ea typeface="Twentieth Century"/>
                <a:cs typeface="Twentieth Century"/>
                <a:sym typeface="Twentieth Century"/>
              </a:rPr>
              <a:t>Adaptado de Martín Martín (2004, p. 266)</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
          <p:cNvSpPr txBox="1"/>
          <p:nvPr>
            <p:ph type="title"/>
          </p:nvPr>
        </p:nvSpPr>
        <p:spPr>
          <a:xfrm>
            <a:off x="792901" y="585225"/>
            <a:ext cx="3022500" cy="14997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pt-BR" sz="3400"/>
              <a:t>AQUECIMENTO </a:t>
            </a:r>
            <a:endParaRPr sz="3400"/>
          </a:p>
        </p:txBody>
      </p:sp>
      <p:sp>
        <p:nvSpPr>
          <p:cNvPr id="104" name="Google Shape;104;p2"/>
          <p:cNvSpPr txBox="1"/>
          <p:nvPr>
            <p:ph idx="1" type="body"/>
          </p:nvPr>
        </p:nvSpPr>
        <p:spPr>
          <a:xfrm>
            <a:off x="1024128" y="2286000"/>
            <a:ext cx="2591431"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Char char=" "/>
            </a:pPr>
            <a:r>
              <a:rPr lang="pt-BR"/>
              <a:t>Analise a tabela:</a:t>
            </a:r>
            <a:endParaRPr/>
          </a:p>
          <a:p>
            <a:pPr indent="-91440" lvl="0" marL="91440" rtl="0" algn="l">
              <a:lnSpc>
                <a:spcPct val="90000"/>
              </a:lnSpc>
              <a:spcBef>
                <a:spcPts val="1400"/>
              </a:spcBef>
              <a:spcAft>
                <a:spcPts val="0"/>
              </a:spcAft>
              <a:buSzPts val="2200"/>
              <a:buChar char=" "/>
            </a:pPr>
            <a:r>
              <a:rPr lang="pt-BR"/>
              <a:t>- interpretando as categorias</a:t>
            </a:r>
            <a:endParaRPr/>
          </a:p>
          <a:p>
            <a:pPr indent="-91440" lvl="0" marL="91440" rtl="0" algn="l">
              <a:lnSpc>
                <a:spcPct val="90000"/>
              </a:lnSpc>
              <a:spcBef>
                <a:spcPts val="1400"/>
              </a:spcBef>
              <a:spcAft>
                <a:spcPts val="0"/>
              </a:spcAft>
              <a:buSzPts val="2200"/>
              <a:buChar char=" "/>
            </a:pPr>
            <a:r>
              <a:rPr lang="pt-BR"/>
              <a:t>- analisando as categorias do Brasil </a:t>
            </a:r>
            <a:endParaRPr/>
          </a:p>
          <a:p>
            <a:pPr indent="-91440" lvl="0" marL="91440" rtl="0" algn="l">
              <a:lnSpc>
                <a:spcPct val="90000"/>
              </a:lnSpc>
              <a:spcBef>
                <a:spcPts val="1400"/>
              </a:spcBef>
              <a:spcAft>
                <a:spcPts val="0"/>
              </a:spcAft>
              <a:buSzPts val="2200"/>
              <a:buChar char=" "/>
            </a:pPr>
            <a:r>
              <a:rPr lang="pt-BR"/>
              <a:t>- comparando o Brasil com outros países </a:t>
            </a:r>
            <a:endParaRPr/>
          </a:p>
        </p:txBody>
      </p:sp>
      <p:sp>
        <p:nvSpPr>
          <p:cNvPr id="105" name="Google Shape;105;p2"/>
          <p:cNvSpPr/>
          <p:nvPr/>
        </p:nvSpPr>
        <p:spPr>
          <a:xfrm>
            <a:off x="9485571" y="6367113"/>
            <a:ext cx="232281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Twentieth Century"/>
                <a:ea typeface="Twentieth Century"/>
                <a:cs typeface="Twentieth Century"/>
                <a:sym typeface="Twentieth Century"/>
              </a:rPr>
              <a:t>Auswärtiges Amt, 2020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2"/>
          <p:cNvSpPr txBox="1"/>
          <p:nvPr>
            <p:ph type="title"/>
          </p:nvPr>
        </p:nvSpPr>
        <p:spPr>
          <a:xfrm>
            <a:off x="1024128" y="585216"/>
            <a:ext cx="101518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pt-BR"/>
              <a:t>“O CONTÍNUO”</a:t>
            </a:r>
            <a:endParaRPr/>
          </a:p>
        </p:txBody>
      </p:sp>
      <p:grpSp>
        <p:nvGrpSpPr>
          <p:cNvPr id="245" name="Google Shape;245;p22"/>
          <p:cNvGrpSpPr/>
          <p:nvPr/>
        </p:nvGrpSpPr>
        <p:grpSpPr>
          <a:xfrm>
            <a:off x="172060" y="2086066"/>
            <a:ext cx="11915610" cy="2712508"/>
            <a:chOff x="2728" y="1234"/>
            <a:chExt cx="11915610" cy="2712508"/>
          </a:xfrm>
        </p:grpSpPr>
        <p:sp>
          <p:nvSpPr>
            <p:cNvPr id="246" name="Google Shape;246;p22"/>
            <p:cNvSpPr/>
            <p:nvPr/>
          </p:nvSpPr>
          <p:spPr>
            <a:xfrm rot="-5400000">
              <a:off x="2728" y="1234"/>
              <a:ext cx="2712508" cy="2712508"/>
            </a:xfrm>
            <a:prstGeom prst="upArrow">
              <a:avLst>
                <a:gd fmla="val 50000" name="adj1"/>
                <a:gd fmla="val 35000" name="adj2"/>
              </a:avLst>
            </a:prstGeom>
            <a:solidFill>
              <a:srgbClr val="19ACE4"/>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22"/>
            <p:cNvSpPr txBox="1"/>
            <p:nvPr/>
          </p:nvSpPr>
          <p:spPr>
            <a:xfrm>
              <a:off x="477418" y="679360"/>
              <a:ext cx="2237819" cy="1356254"/>
            </a:xfrm>
            <a:prstGeom prst="rect">
              <a:avLst/>
            </a:prstGeom>
            <a:noFill/>
            <a:ln>
              <a:noFill/>
            </a:ln>
          </p:spPr>
          <p:txBody>
            <a:bodyPr anchorCtr="0" anchor="ctr" bIns="156450" lIns="156450" spcFirstLastPara="1" rIns="156450" wrap="square" tIns="156450">
              <a:noAutofit/>
            </a:bodyPr>
            <a:lstStyle/>
            <a:p>
              <a:pPr indent="0" lvl="0" marL="0" marR="0" rtl="0" algn="ctr">
                <a:lnSpc>
                  <a:spcPct val="90000"/>
                </a:lnSpc>
                <a:spcBef>
                  <a:spcPts val="0"/>
                </a:spcBef>
                <a:spcAft>
                  <a:spcPts val="0"/>
                </a:spcAft>
                <a:buClr>
                  <a:schemeClr val="lt1"/>
                </a:buClr>
                <a:buSzPts val="2200"/>
                <a:buFont typeface="Twentieth Century"/>
                <a:buNone/>
              </a:pPr>
              <a:r>
                <a:rPr b="0" i="0" lang="pt-BR" sz="2200" u="none" cap="none" strike="noStrike">
                  <a:solidFill>
                    <a:schemeClr val="lt1"/>
                  </a:solidFill>
                  <a:latin typeface="Twentieth Century"/>
                  <a:ea typeface="Twentieth Century"/>
                  <a:cs typeface="Twentieth Century"/>
                  <a:sym typeface="Twentieth Century"/>
                </a:rPr>
                <a:t>AQUISIÇÃO </a:t>
              </a:r>
              <a:endParaRPr b="0" i="0" sz="1400" u="none" cap="none" strike="noStrike">
                <a:solidFill>
                  <a:srgbClr val="000000"/>
                </a:solidFill>
                <a:latin typeface="Arial"/>
                <a:ea typeface="Arial"/>
                <a:cs typeface="Arial"/>
                <a:sym typeface="Arial"/>
              </a:endParaRPr>
            </a:p>
          </p:txBody>
        </p:sp>
        <p:sp>
          <p:nvSpPr>
            <p:cNvPr id="248" name="Google Shape;248;p22"/>
            <p:cNvSpPr/>
            <p:nvPr/>
          </p:nvSpPr>
          <p:spPr>
            <a:xfrm rot="5400000">
              <a:off x="9205830" y="1234"/>
              <a:ext cx="2712508" cy="2712508"/>
            </a:xfrm>
            <a:prstGeom prst="upArrow">
              <a:avLst>
                <a:gd fmla="val 50000" name="adj1"/>
                <a:gd fmla="val 35000" name="adj2"/>
              </a:avLst>
            </a:prstGeom>
            <a:solidFill>
              <a:srgbClr val="19ACE4"/>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22"/>
            <p:cNvSpPr txBox="1"/>
            <p:nvPr/>
          </p:nvSpPr>
          <p:spPr>
            <a:xfrm>
              <a:off x="9205831" y="679361"/>
              <a:ext cx="2237819" cy="1356254"/>
            </a:xfrm>
            <a:prstGeom prst="rect">
              <a:avLst/>
            </a:prstGeom>
            <a:noFill/>
            <a:ln>
              <a:noFill/>
            </a:ln>
          </p:spPr>
          <p:txBody>
            <a:bodyPr anchorCtr="0" anchor="ctr" bIns="156450" lIns="156450" spcFirstLastPara="1" rIns="156450" wrap="square" tIns="156450">
              <a:noAutofit/>
            </a:bodyPr>
            <a:lstStyle/>
            <a:p>
              <a:pPr indent="0" lvl="0" marL="0" marR="0" rtl="0" algn="ctr">
                <a:lnSpc>
                  <a:spcPct val="90000"/>
                </a:lnSpc>
                <a:spcBef>
                  <a:spcPts val="0"/>
                </a:spcBef>
                <a:spcAft>
                  <a:spcPts val="0"/>
                </a:spcAft>
                <a:buClr>
                  <a:schemeClr val="lt1"/>
                </a:buClr>
                <a:buSzPts val="2200"/>
                <a:buFont typeface="Twentieth Century"/>
                <a:buNone/>
              </a:pPr>
              <a:r>
                <a:rPr b="0" i="0" lang="pt-BR" sz="2200" u="none" cap="none" strike="noStrike">
                  <a:solidFill>
                    <a:schemeClr val="lt1"/>
                  </a:solidFill>
                  <a:latin typeface="Twentieth Century"/>
                  <a:ea typeface="Twentieth Century"/>
                  <a:cs typeface="Twentieth Century"/>
                  <a:sym typeface="Twentieth Century"/>
                </a:rPr>
                <a:t>APRENDIZAGEM</a:t>
              </a:r>
              <a:endParaRPr b="0" i="0" sz="1400" u="none" cap="none" strike="noStrike">
                <a:solidFill>
                  <a:srgbClr val="000000"/>
                </a:solidFill>
                <a:latin typeface="Arial"/>
                <a:ea typeface="Arial"/>
                <a:cs typeface="Arial"/>
                <a:sym typeface="Arial"/>
              </a:endParaRPr>
            </a:p>
          </p:txBody>
        </p:sp>
      </p:grpSp>
      <p:pic>
        <p:nvPicPr>
          <p:cNvPr id="250" name="Google Shape;250;p22"/>
          <p:cNvPicPr preferRelativeResize="0"/>
          <p:nvPr/>
        </p:nvPicPr>
        <p:blipFill rotWithShape="1">
          <a:blip r:embed="rId3">
            <a:alphaModFix/>
          </a:blip>
          <a:srcRect b="0" l="0" r="0" t="0"/>
          <a:stretch/>
        </p:blipFill>
        <p:spPr>
          <a:xfrm>
            <a:off x="2536781" y="1878904"/>
            <a:ext cx="6930941" cy="4008329"/>
          </a:xfrm>
          <a:prstGeom prst="rect">
            <a:avLst/>
          </a:prstGeom>
          <a:noFill/>
          <a:ln>
            <a:noFill/>
          </a:ln>
        </p:spPr>
      </p:pic>
      <p:sp>
        <p:nvSpPr>
          <p:cNvPr id="251" name="Google Shape;251;p22"/>
          <p:cNvSpPr/>
          <p:nvPr/>
        </p:nvSpPr>
        <p:spPr>
          <a:xfrm>
            <a:off x="6973908" y="5930093"/>
            <a:ext cx="215014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Twentieth Century"/>
                <a:ea typeface="Twentieth Century"/>
                <a:cs typeface="Twentieth Century"/>
                <a:sym typeface="Twentieth Century"/>
              </a:rPr>
              <a:t>Griffin (2011, p. 22)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3"/>
          <p:cNvSpPr txBox="1"/>
          <p:nvPr>
            <p:ph type="title"/>
          </p:nvPr>
        </p:nvSpPr>
        <p:spPr>
          <a:xfrm>
            <a:off x="1024126" y="585225"/>
            <a:ext cx="3653400" cy="1499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0C0C0C"/>
              </a:buClr>
              <a:buSzPct val="100000"/>
              <a:buFont typeface="Twentieth Century"/>
              <a:buNone/>
            </a:pPr>
            <a:r>
              <a:rPr lang="pt-BR"/>
              <a:t>MODELO MONITOR (KRASHEN, 1970)</a:t>
            </a:r>
            <a:endParaRPr/>
          </a:p>
        </p:txBody>
      </p:sp>
      <p:grpSp>
        <p:nvGrpSpPr>
          <p:cNvPr id="257" name="Google Shape;257;p23"/>
          <p:cNvGrpSpPr/>
          <p:nvPr/>
        </p:nvGrpSpPr>
        <p:grpSpPr>
          <a:xfrm>
            <a:off x="4043535" y="51825"/>
            <a:ext cx="7051330" cy="7037593"/>
            <a:chOff x="2237312" y="51825"/>
            <a:chExt cx="7051330" cy="7037593"/>
          </a:xfrm>
        </p:grpSpPr>
        <p:sp>
          <p:nvSpPr>
            <p:cNvPr id="258" name="Google Shape;258;p23"/>
            <p:cNvSpPr/>
            <p:nvPr/>
          </p:nvSpPr>
          <p:spPr>
            <a:xfrm>
              <a:off x="2832210" y="425171"/>
              <a:ext cx="6030975" cy="6030975"/>
            </a:xfrm>
            <a:prstGeom prst="pie">
              <a:avLst>
                <a:gd fmla="val 16200000" name="adj1"/>
                <a:gd fmla="val 20520000" name="adj2"/>
              </a:avLst>
            </a:prstGeom>
            <a:solidFill>
              <a:srgbClr val="19ACE4"/>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23"/>
            <p:cNvSpPr txBox="1"/>
            <p:nvPr/>
          </p:nvSpPr>
          <p:spPr>
            <a:xfrm>
              <a:off x="5978369" y="1438949"/>
              <a:ext cx="1938527" cy="1292351"/>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lt1"/>
                </a:buClr>
                <a:buSzPts val="2200"/>
                <a:buFont typeface="Twentieth Century"/>
                <a:buNone/>
              </a:pPr>
              <a:r>
                <a:rPr b="0" i="0" lang="pt-BR" sz="2200" u="none" cap="none" strike="noStrike">
                  <a:solidFill>
                    <a:schemeClr val="lt1"/>
                  </a:solidFill>
                  <a:latin typeface="Twentieth Century"/>
                  <a:ea typeface="Twentieth Century"/>
                  <a:cs typeface="Twentieth Century"/>
                  <a:sym typeface="Twentieth Century"/>
                </a:rPr>
                <a:t>HIPÓTESE DA AQUISIÇÃO-APRENDIZAGEM</a:t>
              </a:r>
              <a:endParaRPr b="0" i="0" sz="1400" u="none" cap="none" strike="noStrike">
                <a:solidFill>
                  <a:srgbClr val="000000"/>
                </a:solidFill>
                <a:latin typeface="Arial"/>
                <a:ea typeface="Arial"/>
                <a:cs typeface="Arial"/>
                <a:sym typeface="Arial"/>
              </a:endParaRPr>
            </a:p>
          </p:txBody>
        </p:sp>
        <p:sp>
          <p:nvSpPr>
            <p:cNvPr id="260" name="Google Shape;260;p23"/>
            <p:cNvSpPr/>
            <p:nvPr/>
          </p:nvSpPr>
          <p:spPr>
            <a:xfrm>
              <a:off x="2883905" y="585997"/>
              <a:ext cx="6030975" cy="6030975"/>
            </a:xfrm>
            <a:prstGeom prst="pie">
              <a:avLst>
                <a:gd fmla="val 20520000" name="adj1"/>
                <a:gd fmla="val 3240000" name="adj2"/>
              </a:avLst>
            </a:prstGeom>
            <a:solidFill>
              <a:srgbClr val="19ACE4"/>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23"/>
            <p:cNvSpPr txBox="1"/>
            <p:nvPr/>
          </p:nvSpPr>
          <p:spPr>
            <a:xfrm>
              <a:off x="6768140" y="3341579"/>
              <a:ext cx="1794933" cy="1435946"/>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lt1"/>
                </a:buClr>
                <a:buSzPts val="2200"/>
                <a:buFont typeface="Twentieth Century"/>
                <a:buNone/>
              </a:pPr>
              <a:r>
                <a:rPr b="0" i="0" lang="pt-BR" sz="2200" u="none" cap="none" strike="noStrike">
                  <a:solidFill>
                    <a:schemeClr val="lt1"/>
                  </a:solidFill>
                  <a:latin typeface="Twentieth Century"/>
                  <a:ea typeface="Twentieth Century"/>
                  <a:cs typeface="Twentieth Century"/>
                  <a:sym typeface="Twentieth Century"/>
                </a:rPr>
                <a:t>HIPÓTESE DO INPUT</a:t>
              </a:r>
              <a:endParaRPr b="0" i="0" sz="1400" u="none" cap="none" strike="noStrike">
                <a:solidFill>
                  <a:srgbClr val="000000"/>
                </a:solidFill>
                <a:latin typeface="Arial"/>
                <a:ea typeface="Arial"/>
                <a:cs typeface="Arial"/>
                <a:sym typeface="Arial"/>
              </a:endParaRPr>
            </a:p>
          </p:txBody>
        </p:sp>
        <p:sp>
          <p:nvSpPr>
            <p:cNvPr id="262" name="Google Shape;262;p23"/>
            <p:cNvSpPr/>
            <p:nvPr/>
          </p:nvSpPr>
          <p:spPr>
            <a:xfrm>
              <a:off x="2560017" y="646570"/>
              <a:ext cx="6405921" cy="6107991"/>
            </a:xfrm>
            <a:prstGeom prst="pie">
              <a:avLst>
                <a:gd fmla="val 3240000" name="adj1"/>
                <a:gd fmla="val 7560000" name="adj2"/>
              </a:avLst>
            </a:prstGeom>
            <a:solidFill>
              <a:srgbClr val="19ACE4"/>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23"/>
            <p:cNvSpPr txBox="1"/>
            <p:nvPr/>
          </p:nvSpPr>
          <p:spPr>
            <a:xfrm>
              <a:off x="4847846" y="4936706"/>
              <a:ext cx="1830263" cy="1599712"/>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lt1"/>
                </a:buClr>
                <a:buSzPts val="2200"/>
                <a:buFont typeface="Twentieth Century"/>
                <a:buNone/>
              </a:pPr>
              <a:r>
                <a:rPr b="0" i="0" lang="pt-BR" sz="2200" u="none" cap="none" strike="noStrike">
                  <a:solidFill>
                    <a:schemeClr val="lt1"/>
                  </a:solidFill>
                  <a:latin typeface="Twentieth Century"/>
                  <a:ea typeface="Twentieth Century"/>
                  <a:cs typeface="Twentieth Century"/>
                  <a:sym typeface="Twentieth Century"/>
                </a:rPr>
                <a:t>HIPÓTESE DA ORDEM NATURAL</a:t>
              </a:r>
              <a:endParaRPr b="0" i="0" sz="1400" u="none" cap="none" strike="noStrike">
                <a:solidFill>
                  <a:srgbClr val="000000"/>
                </a:solidFill>
                <a:latin typeface="Arial"/>
                <a:ea typeface="Arial"/>
                <a:cs typeface="Arial"/>
                <a:sym typeface="Arial"/>
              </a:endParaRPr>
            </a:p>
          </p:txBody>
        </p:sp>
        <p:sp>
          <p:nvSpPr>
            <p:cNvPr id="264" name="Google Shape;264;p23"/>
            <p:cNvSpPr/>
            <p:nvPr/>
          </p:nvSpPr>
          <p:spPr>
            <a:xfrm>
              <a:off x="2611075" y="585997"/>
              <a:ext cx="6030975" cy="6030975"/>
            </a:xfrm>
            <a:prstGeom prst="pie">
              <a:avLst>
                <a:gd fmla="val 7560000" name="adj1"/>
                <a:gd fmla="val 11880000" name="adj2"/>
              </a:avLst>
            </a:prstGeom>
            <a:solidFill>
              <a:srgbClr val="19ACE4"/>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23"/>
            <p:cNvSpPr txBox="1"/>
            <p:nvPr/>
          </p:nvSpPr>
          <p:spPr>
            <a:xfrm>
              <a:off x="2962882" y="3341579"/>
              <a:ext cx="1794933" cy="1435946"/>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lt1"/>
                </a:buClr>
                <a:buSzPts val="2200"/>
                <a:buFont typeface="Twentieth Century"/>
                <a:buNone/>
              </a:pPr>
              <a:r>
                <a:rPr b="0" i="0" lang="pt-BR" sz="2200" u="none" cap="none" strike="noStrike">
                  <a:solidFill>
                    <a:schemeClr val="lt1"/>
                  </a:solidFill>
                  <a:latin typeface="Twentieth Century"/>
                  <a:ea typeface="Twentieth Century"/>
                  <a:cs typeface="Twentieth Century"/>
                  <a:sym typeface="Twentieth Century"/>
                </a:rPr>
                <a:t>HIPÓTESE DO FILTRO AFETIVO</a:t>
              </a:r>
              <a:endParaRPr b="0" i="0" sz="1400" u="none" cap="none" strike="noStrike">
                <a:solidFill>
                  <a:srgbClr val="000000"/>
                </a:solidFill>
                <a:latin typeface="Arial"/>
                <a:ea typeface="Arial"/>
                <a:cs typeface="Arial"/>
                <a:sym typeface="Arial"/>
              </a:endParaRPr>
            </a:p>
          </p:txBody>
        </p:sp>
        <p:sp>
          <p:nvSpPr>
            <p:cNvPr id="266" name="Google Shape;266;p23"/>
            <p:cNvSpPr/>
            <p:nvPr/>
          </p:nvSpPr>
          <p:spPr>
            <a:xfrm>
              <a:off x="2662769" y="425171"/>
              <a:ext cx="6030975" cy="6030975"/>
            </a:xfrm>
            <a:prstGeom prst="pie">
              <a:avLst>
                <a:gd fmla="val 11880000" name="adj1"/>
                <a:gd fmla="val 16200000" name="adj2"/>
              </a:avLst>
            </a:prstGeom>
            <a:solidFill>
              <a:srgbClr val="19ACE4"/>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23"/>
            <p:cNvSpPr txBox="1"/>
            <p:nvPr/>
          </p:nvSpPr>
          <p:spPr>
            <a:xfrm>
              <a:off x="3609058" y="1438949"/>
              <a:ext cx="1938527" cy="1292351"/>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lt1"/>
                </a:buClr>
                <a:buSzPts val="2200"/>
                <a:buFont typeface="Twentieth Century"/>
                <a:buNone/>
              </a:pPr>
              <a:r>
                <a:rPr b="0" i="0" lang="pt-BR" sz="2200" u="none" cap="none" strike="noStrike">
                  <a:solidFill>
                    <a:schemeClr val="lt1"/>
                  </a:solidFill>
                  <a:latin typeface="Twentieth Century"/>
                  <a:ea typeface="Twentieth Century"/>
                  <a:cs typeface="Twentieth Century"/>
                  <a:sym typeface="Twentieth Century"/>
                </a:rPr>
                <a:t>HIPÓTESE DO MONITOR</a:t>
              </a:r>
              <a:endParaRPr b="0" i="0" sz="1400" u="none" cap="none" strike="noStrike">
                <a:solidFill>
                  <a:srgbClr val="000000"/>
                </a:solidFill>
                <a:latin typeface="Arial"/>
                <a:ea typeface="Arial"/>
                <a:cs typeface="Arial"/>
                <a:sym typeface="Arial"/>
              </a:endParaRPr>
            </a:p>
          </p:txBody>
        </p:sp>
        <p:sp>
          <p:nvSpPr>
            <p:cNvPr id="268" name="Google Shape;268;p23"/>
            <p:cNvSpPr/>
            <p:nvPr/>
          </p:nvSpPr>
          <p:spPr>
            <a:xfrm>
              <a:off x="2458580" y="51825"/>
              <a:ext cx="6777667" cy="6777667"/>
            </a:xfrm>
            <a:custGeom>
              <a:rect b="b" l="l" r="r" t="t"/>
              <a:pathLst>
                <a:path extrusionOk="0" h="120000" w="120000">
                  <a:moveTo>
                    <a:pt x="60005" y="4067"/>
                  </a:moveTo>
                  <a:lnTo>
                    <a:pt x="60005" y="4067"/>
                  </a:lnTo>
                  <a:cubicBezTo>
                    <a:pt x="82391" y="4070"/>
                    <a:pt x="102619" y="17419"/>
                    <a:pt x="111424" y="38000"/>
                  </a:cubicBezTo>
                  <a:lnTo>
                    <a:pt x="115280" y="36747"/>
                  </a:lnTo>
                  <a:lnTo>
                    <a:pt x="110293" y="43657"/>
                  </a:lnTo>
                  <a:lnTo>
                    <a:pt x="101740" y="41147"/>
                  </a:lnTo>
                  <a:lnTo>
                    <a:pt x="105594" y="39894"/>
                  </a:lnTo>
                  <a:lnTo>
                    <a:pt x="105594" y="39894"/>
                  </a:lnTo>
                  <a:cubicBezTo>
                    <a:pt x="97628" y="21829"/>
                    <a:pt x="79748" y="10171"/>
                    <a:pt x="60005" y="10169"/>
                  </a:cubicBezTo>
                  <a:close/>
                </a:path>
              </a:pathLst>
            </a:custGeom>
            <a:solidFill>
              <a:srgbClr val="A7D2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23"/>
            <p:cNvSpPr/>
            <p:nvPr/>
          </p:nvSpPr>
          <p:spPr>
            <a:xfrm>
              <a:off x="2510975" y="212598"/>
              <a:ext cx="6777667" cy="6777667"/>
            </a:xfrm>
            <a:custGeom>
              <a:rect b="b" l="l" r="r" t="t"/>
              <a:pathLst>
                <a:path extrusionOk="0" h="120000" w="120000">
                  <a:moveTo>
                    <a:pt x="113195" y="42715"/>
                  </a:moveTo>
                  <a:cubicBezTo>
                    <a:pt x="120114" y="64009"/>
                    <a:pt x="113668" y="87378"/>
                    <a:pt x="96810" y="102113"/>
                  </a:cubicBezTo>
                  <a:lnTo>
                    <a:pt x="99192" y="105393"/>
                  </a:lnTo>
                  <a:lnTo>
                    <a:pt x="91080" y="102785"/>
                  </a:lnTo>
                  <a:lnTo>
                    <a:pt x="90825" y="93875"/>
                  </a:lnTo>
                  <a:lnTo>
                    <a:pt x="93207" y="97154"/>
                  </a:lnTo>
                  <a:lnTo>
                    <a:pt x="93207" y="97154"/>
                  </a:lnTo>
                  <a:cubicBezTo>
                    <a:pt x="107930" y="83994"/>
                    <a:pt x="113494" y="63382"/>
                    <a:pt x="107392" y="44601"/>
                  </a:cubicBezTo>
                  <a:close/>
                </a:path>
              </a:pathLst>
            </a:custGeom>
            <a:solidFill>
              <a:srgbClr val="A7D2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23"/>
            <p:cNvSpPr/>
            <p:nvPr/>
          </p:nvSpPr>
          <p:spPr>
            <a:xfrm>
              <a:off x="2373024" y="311751"/>
              <a:ext cx="6777667" cy="6777667"/>
            </a:xfrm>
            <a:custGeom>
              <a:rect b="b" l="l" r="r" t="t"/>
              <a:pathLst>
                <a:path extrusionOk="0" h="120000" w="120000">
                  <a:moveTo>
                    <a:pt x="92880" y="105248"/>
                  </a:moveTo>
                  <a:cubicBezTo>
                    <a:pt x="74766" y="118411"/>
                    <a:pt x="50547" y="119502"/>
                    <a:pt x="31322" y="108021"/>
                  </a:cubicBezTo>
                  <a:lnTo>
                    <a:pt x="28939" y="111301"/>
                  </a:lnTo>
                  <a:lnTo>
                    <a:pt x="28913" y="102779"/>
                  </a:lnTo>
                  <a:lnTo>
                    <a:pt x="37308" y="99784"/>
                  </a:lnTo>
                  <a:lnTo>
                    <a:pt x="34926" y="103063"/>
                  </a:lnTo>
                  <a:lnTo>
                    <a:pt x="34926" y="103063"/>
                  </a:lnTo>
                  <a:cubicBezTo>
                    <a:pt x="51992" y="113000"/>
                    <a:pt x="73317" y="111921"/>
                    <a:pt x="89293" y="100311"/>
                  </a:cubicBezTo>
                  <a:close/>
                </a:path>
              </a:pathLst>
            </a:custGeom>
            <a:solidFill>
              <a:srgbClr val="A7D2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23"/>
            <p:cNvSpPr/>
            <p:nvPr/>
          </p:nvSpPr>
          <p:spPr>
            <a:xfrm>
              <a:off x="2237312" y="212598"/>
              <a:ext cx="6777667" cy="6777667"/>
            </a:xfrm>
            <a:custGeom>
              <a:rect b="b" l="l" r="r" t="t"/>
              <a:pathLst>
                <a:path extrusionOk="0" h="120000" w="120000">
                  <a:moveTo>
                    <a:pt x="27127" y="105253"/>
                  </a:moveTo>
                  <a:cubicBezTo>
                    <a:pt x="9012" y="92094"/>
                    <a:pt x="490" y="69400"/>
                    <a:pt x="5466" y="47570"/>
                  </a:cubicBezTo>
                  <a:lnTo>
                    <a:pt x="1610" y="46317"/>
                  </a:lnTo>
                  <a:lnTo>
                    <a:pt x="9707" y="43658"/>
                  </a:lnTo>
                  <a:lnTo>
                    <a:pt x="15150" y="50716"/>
                  </a:lnTo>
                  <a:lnTo>
                    <a:pt x="11296" y="49464"/>
                  </a:lnTo>
                  <a:lnTo>
                    <a:pt x="11296" y="49464"/>
                  </a:lnTo>
                  <a:cubicBezTo>
                    <a:pt x="7121" y="68765"/>
                    <a:pt x="14737" y="88710"/>
                    <a:pt x="30714" y="100316"/>
                  </a:cubicBezTo>
                  <a:close/>
                </a:path>
              </a:pathLst>
            </a:custGeom>
            <a:solidFill>
              <a:srgbClr val="A7D2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23"/>
            <p:cNvSpPr/>
            <p:nvPr/>
          </p:nvSpPr>
          <p:spPr>
            <a:xfrm>
              <a:off x="2289707" y="51825"/>
              <a:ext cx="6777667" cy="6777667"/>
            </a:xfrm>
            <a:custGeom>
              <a:rect b="b" l="l" r="r" t="t"/>
              <a:pathLst>
                <a:path extrusionOk="0" h="120000" w="120000">
                  <a:moveTo>
                    <a:pt x="6805" y="42714"/>
                  </a:moveTo>
                  <a:cubicBezTo>
                    <a:pt x="13724" y="21424"/>
                    <a:pt x="32669" y="6310"/>
                    <a:pt x="54964" y="4295"/>
                  </a:cubicBezTo>
                  <a:lnTo>
                    <a:pt x="54964" y="240"/>
                  </a:lnTo>
                  <a:lnTo>
                    <a:pt x="59995" y="7118"/>
                  </a:lnTo>
                  <a:lnTo>
                    <a:pt x="54965" y="14477"/>
                  </a:lnTo>
                  <a:lnTo>
                    <a:pt x="54965" y="10424"/>
                  </a:lnTo>
                  <a:lnTo>
                    <a:pt x="54965" y="10424"/>
                  </a:lnTo>
                  <a:cubicBezTo>
                    <a:pt x="35322" y="12419"/>
                    <a:pt x="18710" y="25823"/>
                    <a:pt x="12609" y="44600"/>
                  </a:cubicBezTo>
                  <a:close/>
                </a:path>
              </a:pathLst>
            </a:custGeom>
            <a:solidFill>
              <a:srgbClr val="A7D2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pt-BR"/>
              <a:t>DEFINIÇÕES DE/PARA CONSTRUÇÃO DE LÍNGUA</a:t>
            </a:r>
            <a:endParaRPr/>
          </a:p>
        </p:txBody>
      </p:sp>
      <p:sp>
        <p:nvSpPr>
          <p:cNvPr id="278" name="Google Shape;278;p24"/>
          <p:cNvSpPr txBox="1"/>
          <p:nvPr>
            <p:ph idx="1" type="body"/>
          </p:nvPr>
        </p:nvSpPr>
        <p:spPr>
          <a:xfrm>
            <a:off x="1024128" y="1933903"/>
            <a:ext cx="10852562" cy="4750675"/>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Char char=" "/>
            </a:pPr>
            <a:r>
              <a:rPr lang="pt-BR"/>
              <a:t>SPINASSÉ, Karen Pupp. </a:t>
            </a:r>
            <a:r>
              <a:rPr b="1" lang="pt-BR"/>
              <a:t>Os conceitos de língua materna, segunda língua e língua estrangeira e os falantes de línguas alóctones minoritárias no sul do Brasil</a:t>
            </a:r>
            <a:r>
              <a:rPr lang="pt-BR"/>
              <a:t>. Revista Contingentia, vol. 1, n. 1, nov. 2006, p .01-10.</a:t>
            </a:r>
            <a:endParaRPr/>
          </a:p>
          <a:p>
            <a:pPr indent="-91440" lvl="0" marL="91440" rtl="0" algn="just">
              <a:lnSpc>
                <a:spcPct val="90000"/>
              </a:lnSpc>
              <a:spcBef>
                <a:spcPts val="1400"/>
              </a:spcBef>
              <a:spcAft>
                <a:spcPts val="0"/>
              </a:spcAft>
              <a:buSzPts val="2200"/>
              <a:buChar char=" "/>
            </a:pPr>
            <a:r>
              <a:rPr lang="pt-BR"/>
              <a:t>A Língua Materna, ou a Primeira Língua (L1) não é, necessariamente, a língua da mãe, nem a primeira língua que se aprende. Tão pouco trata-se de apenas uma língua. Normalmente é a língua que aprendemos primeiro e em casa, através do pais, e também é freqüentemente a língua da comunidade. Entretanto, muitos outros aspectos lingüísticos e não-lingüísticos estão ligados à definição. A língua dos pais pode não ser a língua da comunidade, e, ao aprender as duas, o indivíduo passa a ter mais de uma L1 (caso de bilingüismo). Uma criança pode, portanto, adquirir uma língua que não é falada em casa, e ambas valem como L1.</a:t>
            </a:r>
            <a:endParaRPr/>
          </a:p>
          <a:p>
            <a:pPr indent="-91440" lvl="0" marL="91440" rtl="0" algn="just">
              <a:lnSpc>
                <a:spcPct val="90000"/>
              </a:lnSpc>
              <a:spcBef>
                <a:spcPts val="1400"/>
              </a:spcBef>
              <a:spcAft>
                <a:spcPts val="0"/>
              </a:spcAft>
              <a:buSzPts val="2200"/>
              <a:buChar char=" "/>
            </a:pPr>
            <a:r>
              <a:rPr lang="pt-BR"/>
              <a:t>A título de ilustração: uma criança nasce e cresce na Alemanha, filha de um francês com uma colombiana. Se com cada um dos pais ela se comunica nas suas línguas respectivas, e na creche, na rua, com os amigos e vizinhos o alemão é a língua diária, essa criança tem, claramente, três línguas maternas: francês, espanhol e alemão.</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pt-BR"/>
              <a:t>DEFINIÇÕES DE/PARA CONSTRUÇÃO DE LÍNGUA</a:t>
            </a:r>
            <a:endParaRPr/>
          </a:p>
        </p:txBody>
      </p:sp>
      <p:sp>
        <p:nvSpPr>
          <p:cNvPr id="284" name="Google Shape;284;p25"/>
          <p:cNvSpPr txBox="1"/>
          <p:nvPr>
            <p:ph idx="1" type="body"/>
          </p:nvPr>
        </p:nvSpPr>
        <p:spPr>
          <a:xfrm>
            <a:off x="1024128" y="2285999"/>
            <a:ext cx="10673886" cy="4114801"/>
          </a:xfrm>
          <a:prstGeom prst="rect">
            <a:avLst/>
          </a:prstGeom>
          <a:noFill/>
          <a:ln>
            <a:noFill/>
          </a:ln>
        </p:spPr>
        <p:txBody>
          <a:bodyPr anchorCtr="0" anchor="t" bIns="45700" lIns="45700" spcFirstLastPara="1" rIns="45700" wrap="square" tIns="45700">
            <a:noAutofit/>
          </a:bodyPr>
          <a:lstStyle/>
          <a:p>
            <a:pPr indent="-91440" lvl="0" marL="91440" rtl="0" algn="just">
              <a:lnSpc>
                <a:spcPct val="90000"/>
              </a:lnSpc>
              <a:spcBef>
                <a:spcPts val="0"/>
              </a:spcBef>
              <a:spcAft>
                <a:spcPts val="0"/>
              </a:spcAft>
              <a:buSzPts val="2400"/>
              <a:buChar char=" "/>
            </a:pPr>
            <a:r>
              <a:rPr lang="pt-BR" sz="2400"/>
              <a:t>É sabido, que uma segunda língua não é necessariamente uma segunda, no sentido de que haverá uma terceira, uma quarta, e assim por diante. “Segunda” está para “outra que não a primeira (a materna)”, e a ordem de aquisição se torna irrelevante – desde que não se trate de mais uma L1. Dependendo de como a língua foi adquirida, ela pode ser classificada de uma forma ou de outra.</a:t>
            </a:r>
            <a:endParaRPr/>
          </a:p>
          <a:p>
            <a:pPr indent="-91440" lvl="0" marL="91440" rtl="0" algn="just">
              <a:lnSpc>
                <a:spcPct val="90000"/>
              </a:lnSpc>
              <a:spcBef>
                <a:spcPts val="1400"/>
              </a:spcBef>
              <a:spcAft>
                <a:spcPts val="0"/>
              </a:spcAft>
              <a:buSzPts val="2400"/>
              <a:buChar char=" "/>
            </a:pPr>
            <a:r>
              <a:rPr lang="pt-BR" sz="2400"/>
              <a:t>Diferenciando, porém, do conceito de Língua Estrangeira (LE), uma Segunda Língua é uma não-primeira-língua que é adquirida sob a necessidade de comunicação e dentro de um processo de socialização. A situação tem que ser favorável: um novo meio, um contato mais intensivo com uma nova língua que seja importante para a comunicação e para a integração social. Para o domínio de uma SL é exigido que a comunicação seja diária e que a língua desempenhe um papel na integração em sociedade.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pt-BR"/>
              <a:t>DEFINIÇÕES DE/PARA CONSTRUÇÃO DE LÍNGUA</a:t>
            </a:r>
            <a:endParaRPr/>
          </a:p>
        </p:txBody>
      </p:sp>
      <p:sp>
        <p:nvSpPr>
          <p:cNvPr id="290" name="Google Shape;290;p26"/>
          <p:cNvSpPr txBox="1"/>
          <p:nvPr>
            <p:ph idx="1" type="body"/>
          </p:nvPr>
        </p:nvSpPr>
        <p:spPr>
          <a:xfrm>
            <a:off x="845452" y="2084832"/>
            <a:ext cx="10547762" cy="4694340"/>
          </a:xfrm>
          <a:prstGeom prst="rect">
            <a:avLst/>
          </a:prstGeom>
          <a:noFill/>
          <a:ln>
            <a:noFill/>
          </a:ln>
        </p:spPr>
        <p:txBody>
          <a:bodyPr anchorCtr="0" anchor="t" bIns="45700" lIns="45700" spcFirstLastPara="1" rIns="45700" wrap="square" tIns="45700">
            <a:normAutofit/>
          </a:bodyPr>
          <a:lstStyle/>
          <a:p>
            <a:pPr indent="0" lvl="0" marL="91440" rtl="0" algn="just">
              <a:lnSpc>
                <a:spcPct val="90000"/>
              </a:lnSpc>
              <a:spcBef>
                <a:spcPts val="0"/>
              </a:spcBef>
              <a:spcAft>
                <a:spcPts val="0"/>
              </a:spcAft>
              <a:buSzPts val="2200"/>
              <a:buNone/>
            </a:pPr>
            <a:r>
              <a:t/>
            </a:r>
            <a:endParaRPr/>
          </a:p>
          <a:p>
            <a:pPr indent="-91440" lvl="0" marL="91440" rtl="0" algn="just">
              <a:lnSpc>
                <a:spcPct val="90000"/>
              </a:lnSpc>
              <a:spcBef>
                <a:spcPts val="1400"/>
              </a:spcBef>
              <a:spcAft>
                <a:spcPts val="0"/>
              </a:spcAft>
              <a:buSzPts val="2200"/>
              <a:buChar char=" "/>
            </a:pPr>
            <a:r>
              <a:rPr lang="pt-BR"/>
              <a:t>A aquisição de uma Segunda Língua e a aquisição de uma Língua Estrangeira (LE) se assemelham no fato de serem desenvolvidas por indivíduos que já possuem habilidades linguísticas de fala, isto é, por alguém que possui outros pressupostos cognitivos e de organização do pensamento que aqueles usados para a aquisição da L1. Uma diferenciação entre essas duas formas de aquisição de língua não-materna baseia-se fundamentalmente no já citado papel ou função da SL na cultura do falante.</a:t>
            </a:r>
            <a:endParaRPr/>
          </a:p>
          <a:p>
            <a:pPr indent="0" lvl="0" marL="91440" rtl="0" algn="just">
              <a:lnSpc>
                <a:spcPct val="90000"/>
              </a:lnSpc>
              <a:spcBef>
                <a:spcPts val="1400"/>
              </a:spcBef>
              <a:spcAft>
                <a:spcPts val="0"/>
              </a:spcAft>
              <a:buSzPts val="2200"/>
              <a:buNone/>
            </a:pPr>
            <a:r>
              <a:t/>
            </a:r>
            <a:endParaRPr/>
          </a:p>
          <a:p>
            <a:pPr indent="-91440" lvl="0" marL="91440" rtl="0" algn="just">
              <a:lnSpc>
                <a:spcPct val="90000"/>
              </a:lnSpc>
              <a:spcBef>
                <a:spcPts val="1400"/>
              </a:spcBef>
              <a:spcAft>
                <a:spcPts val="0"/>
              </a:spcAft>
              <a:buSzPts val="2200"/>
              <a:buChar char=" "/>
            </a:pPr>
            <a:r>
              <a:rPr lang="pt-BR"/>
              <a:t>Do contrário, no processo de aprendizado de uma LE não se estabelece um contato tão grande ou tão intenso com a mesma. A grande diferença é que a LE não serve necessariamente à comunicação e, a partir disso, não é fundamental para a integração, enquanto a SL desempenha um papel até mesmo vital numa sociedade: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grpSp>
        <p:nvGrpSpPr>
          <p:cNvPr id="295" name="Google Shape;295;p27"/>
          <p:cNvGrpSpPr/>
          <p:nvPr/>
        </p:nvGrpSpPr>
        <p:grpSpPr>
          <a:xfrm>
            <a:off x="3283431" y="679268"/>
            <a:ext cx="8452520" cy="5589692"/>
            <a:chOff x="4654" y="0"/>
            <a:chExt cx="8452520" cy="5589692"/>
          </a:xfrm>
        </p:grpSpPr>
        <p:sp>
          <p:nvSpPr>
            <p:cNvPr id="296" name="Google Shape;296;p27"/>
            <p:cNvSpPr/>
            <p:nvPr/>
          </p:nvSpPr>
          <p:spPr>
            <a:xfrm>
              <a:off x="4654" y="0"/>
              <a:ext cx="2792403" cy="2683052"/>
            </a:xfrm>
            <a:prstGeom prst="upArrow">
              <a:avLst>
                <a:gd fmla="val 50000" name="adj1"/>
                <a:gd fmla="val 50000" name="adj2"/>
              </a:avLst>
            </a:prstGeom>
            <a:gradFill>
              <a:gsLst>
                <a:gs pos="0">
                  <a:srgbClr val="CECCE5"/>
                </a:gs>
                <a:gs pos="100000">
                  <a:srgbClr val="BAB9DD"/>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97" name="Google Shape;297;p27"/>
            <p:cNvSpPr/>
            <p:nvPr/>
          </p:nvSpPr>
          <p:spPr>
            <a:xfrm>
              <a:off x="2880829" y="0"/>
              <a:ext cx="4738624" cy="26830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298" name="Google Shape;298;p27"/>
            <p:cNvSpPr txBox="1"/>
            <p:nvPr/>
          </p:nvSpPr>
          <p:spPr>
            <a:xfrm>
              <a:off x="2880829" y="0"/>
              <a:ext cx="4738624" cy="2683052"/>
            </a:xfrm>
            <a:prstGeom prst="rect">
              <a:avLst/>
            </a:prstGeom>
            <a:noFill/>
            <a:ln>
              <a:noFill/>
            </a:ln>
          </p:spPr>
          <p:txBody>
            <a:bodyPr anchorCtr="0" anchor="ctr" bIns="128000" lIns="128000" spcFirstLastPara="1" rIns="128000" wrap="square" tIns="0">
              <a:noAutofit/>
            </a:bodyPr>
            <a:lstStyle/>
            <a:p>
              <a:pPr indent="0" lvl="0" marL="0" marR="0" rtl="0" algn="l">
                <a:lnSpc>
                  <a:spcPct val="90000"/>
                </a:lnSpc>
                <a:spcBef>
                  <a:spcPts val="0"/>
                </a:spcBef>
                <a:spcAft>
                  <a:spcPts val="0"/>
                </a:spcAft>
                <a:buClr>
                  <a:schemeClr val="dk1"/>
                </a:buClr>
                <a:buSzPts val="1800"/>
                <a:buFont typeface="Century Gothic"/>
                <a:buNone/>
              </a:pPr>
              <a:r>
                <a:rPr b="1" i="0" lang="pt-BR" sz="1800" u="none" cap="none" strike="noStrike">
                  <a:solidFill>
                    <a:schemeClr val="dk1"/>
                  </a:solidFill>
                  <a:latin typeface="Century Gothic"/>
                  <a:ea typeface="Century Gothic"/>
                  <a:cs typeface="Century Gothic"/>
                  <a:sym typeface="Century Gothic"/>
                </a:rPr>
                <a:t>APRENDER NA COMUNICAÇÃO</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90000"/>
                </a:lnSpc>
                <a:spcBef>
                  <a:spcPts val="630"/>
                </a:spcBef>
                <a:spcAft>
                  <a:spcPts val="0"/>
                </a:spcAft>
                <a:buClr>
                  <a:schemeClr val="dk1"/>
                </a:buClr>
                <a:buSzPts val="1800"/>
                <a:buFont typeface="Century Gothic"/>
                <a:buNone/>
              </a:pPr>
              <a:r>
                <a:rPr b="0" i="0" lang="pt-BR" sz="1800" u="none" cap="none" strike="noStrike">
                  <a:solidFill>
                    <a:schemeClr val="dk1"/>
                  </a:solidFill>
                  <a:latin typeface="Century Gothic"/>
                  <a:ea typeface="Century Gothic"/>
                  <a:cs typeface="Century Gothic"/>
                  <a:sym typeface="Century Gothic"/>
                </a:rPr>
                <a:t>INTELIGIBILIDADE</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90000"/>
                </a:lnSpc>
                <a:spcBef>
                  <a:spcPts val="630"/>
                </a:spcBef>
                <a:spcAft>
                  <a:spcPts val="0"/>
                </a:spcAft>
                <a:buClr>
                  <a:schemeClr val="dk1"/>
                </a:buClr>
                <a:buSzPts val="1800"/>
                <a:buFont typeface="Century Gothic"/>
                <a:buNone/>
              </a:pPr>
              <a:r>
                <a:rPr b="0" i="0" lang="pt-BR" sz="1800" u="none" cap="none" strike="noStrike">
                  <a:solidFill>
                    <a:schemeClr val="dk1"/>
                  </a:solidFill>
                  <a:latin typeface="Century Gothic"/>
                  <a:ea typeface="Century Gothic"/>
                  <a:cs typeface="Century Gothic"/>
                  <a:sym typeface="Century Gothic"/>
                </a:rPr>
                <a:t>VARIAÇÃO</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90000"/>
                </a:lnSpc>
                <a:spcBef>
                  <a:spcPts val="630"/>
                </a:spcBef>
                <a:spcAft>
                  <a:spcPts val="0"/>
                </a:spcAft>
                <a:buClr>
                  <a:schemeClr val="dk1"/>
                </a:buClr>
                <a:buSzPts val="1800"/>
                <a:buFont typeface="Century Gothic"/>
                <a:buNone/>
              </a:pPr>
              <a:r>
                <a:rPr b="0" i="0" lang="pt-BR" sz="1800" u="none" cap="none" strike="noStrike">
                  <a:solidFill>
                    <a:schemeClr val="dk1"/>
                  </a:solidFill>
                  <a:latin typeface="Century Gothic"/>
                  <a:ea typeface="Century Gothic"/>
                  <a:cs typeface="Century Gothic"/>
                  <a:sym typeface="Century Gothic"/>
                </a:rPr>
                <a:t>LOCALIDADE</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90000"/>
                </a:lnSpc>
                <a:spcBef>
                  <a:spcPts val="630"/>
                </a:spcBef>
                <a:spcAft>
                  <a:spcPts val="0"/>
                </a:spcAft>
                <a:buClr>
                  <a:schemeClr val="dk1"/>
                </a:buClr>
                <a:buSzPts val="1800"/>
                <a:buFont typeface="Century Gothic"/>
                <a:buNone/>
              </a:pPr>
              <a:r>
                <a:rPr b="0" i="0" lang="pt-BR" sz="1800" u="none" cap="none" strike="noStrike">
                  <a:solidFill>
                    <a:schemeClr val="dk1"/>
                  </a:solidFill>
                  <a:latin typeface="Century Gothic"/>
                  <a:ea typeface="Century Gothic"/>
                  <a:cs typeface="Century Gothic"/>
                  <a:sym typeface="Century Gothic"/>
                </a:rPr>
                <a:t>HIBRIDISMO</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90000"/>
                </a:lnSpc>
                <a:spcBef>
                  <a:spcPts val="630"/>
                </a:spcBef>
                <a:spcAft>
                  <a:spcPts val="0"/>
                </a:spcAft>
                <a:buClr>
                  <a:schemeClr val="dk1"/>
                </a:buClr>
                <a:buSzPts val="1800"/>
                <a:buFont typeface="Century Gothic"/>
                <a:buNone/>
              </a:pPr>
              <a:r>
                <a:rPr b="0" i="0" lang="pt-BR" sz="1800" u="none" cap="none" strike="noStrike">
                  <a:solidFill>
                    <a:schemeClr val="dk1"/>
                  </a:solidFill>
                  <a:latin typeface="Century Gothic"/>
                  <a:ea typeface="Century Gothic"/>
                  <a:cs typeface="Century Gothic"/>
                  <a:sym typeface="Century Gothic"/>
                </a:rPr>
                <a:t>ACOMODAÇÃO</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90000"/>
                </a:lnSpc>
                <a:spcBef>
                  <a:spcPts val="630"/>
                </a:spcBef>
                <a:spcAft>
                  <a:spcPts val="0"/>
                </a:spcAft>
                <a:buClr>
                  <a:schemeClr val="dk1"/>
                </a:buClr>
                <a:buSzPts val="1800"/>
                <a:buFont typeface="Century Gothic"/>
                <a:buNone/>
              </a:pPr>
              <a:r>
                <a:rPr b="0" i="0" lang="pt-BR" sz="1800" u="none" cap="none" strike="noStrike">
                  <a:solidFill>
                    <a:schemeClr val="dk1"/>
                  </a:solidFill>
                  <a:latin typeface="Century Gothic"/>
                  <a:ea typeface="Century Gothic"/>
                  <a:cs typeface="Century Gothic"/>
                  <a:sym typeface="Century Gothic"/>
                </a:rPr>
                <a:t>DIFERENÇA</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90000"/>
                </a:lnSpc>
                <a:spcBef>
                  <a:spcPts val="630"/>
                </a:spcBef>
                <a:spcAft>
                  <a:spcPts val="0"/>
                </a:spcAft>
                <a:buClr>
                  <a:schemeClr val="dk1"/>
                </a:buClr>
                <a:buSzPts val="1800"/>
                <a:buFont typeface="Twentieth Century"/>
                <a:buNone/>
              </a:pPr>
              <a:r>
                <a:t/>
              </a:r>
              <a:endParaRPr b="0" i="0" sz="1800" u="none" cap="none" strike="noStrike">
                <a:solidFill>
                  <a:schemeClr val="dk1"/>
                </a:solidFill>
                <a:latin typeface="Century Gothic"/>
                <a:ea typeface="Century Gothic"/>
                <a:cs typeface="Century Gothic"/>
                <a:sym typeface="Century Gothic"/>
              </a:endParaRPr>
            </a:p>
          </p:txBody>
        </p:sp>
        <p:sp>
          <p:nvSpPr>
            <p:cNvPr id="299" name="Google Shape;299;p27"/>
            <p:cNvSpPr/>
            <p:nvPr/>
          </p:nvSpPr>
          <p:spPr>
            <a:xfrm>
              <a:off x="842375" y="2906640"/>
              <a:ext cx="2792403" cy="2683052"/>
            </a:xfrm>
            <a:prstGeom prst="downArrow">
              <a:avLst>
                <a:gd fmla="val 50000" name="adj1"/>
                <a:gd fmla="val 50000" name="adj2"/>
              </a:avLst>
            </a:prstGeom>
            <a:gradFill>
              <a:gsLst>
                <a:gs pos="0">
                  <a:srgbClr val="BEC4D1"/>
                </a:gs>
                <a:gs pos="100000">
                  <a:srgbClr val="ACB4C5"/>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300" name="Google Shape;300;p27"/>
            <p:cNvSpPr/>
            <p:nvPr/>
          </p:nvSpPr>
          <p:spPr>
            <a:xfrm>
              <a:off x="3718550" y="2906640"/>
              <a:ext cx="4738624" cy="268305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Twentieth Century"/>
                <a:buNone/>
              </a:pPr>
              <a:r>
                <a:t/>
              </a:r>
              <a:endParaRPr b="0" i="0" sz="1800" u="none" cap="none" strike="noStrike">
                <a:solidFill>
                  <a:schemeClr val="dk1"/>
                </a:solidFill>
                <a:latin typeface="Twentieth Century"/>
                <a:ea typeface="Twentieth Century"/>
                <a:cs typeface="Twentieth Century"/>
                <a:sym typeface="Twentieth Century"/>
              </a:endParaRPr>
            </a:p>
          </p:txBody>
        </p:sp>
        <p:sp>
          <p:nvSpPr>
            <p:cNvPr id="301" name="Google Shape;301;p27"/>
            <p:cNvSpPr txBox="1"/>
            <p:nvPr/>
          </p:nvSpPr>
          <p:spPr>
            <a:xfrm>
              <a:off x="3718550" y="2906640"/>
              <a:ext cx="4738624" cy="2683052"/>
            </a:xfrm>
            <a:prstGeom prst="rect">
              <a:avLst/>
            </a:prstGeom>
            <a:noFill/>
            <a:ln>
              <a:noFill/>
            </a:ln>
          </p:spPr>
          <p:txBody>
            <a:bodyPr anchorCtr="0" anchor="ctr" bIns="128000" lIns="128000" spcFirstLastPara="1" rIns="128000" wrap="square" tIns="0">
              <a:noAutofit/>
            </a:bodyPr>
            <a:lstStyle/>
            <a:p>
              <a:pPr indent="0" lvl="0" marL="0" marR="0" rtl="0" algn="l">
                <a:lnSpc>
                  <a:spcPct val="90000"/>
                </a:lnSpc>
                <a:spcBef>
                  <a:spcPts val="0"/>
                </a:spcBef>
                <a:spcAft>
                  <a:spcPts val="0"/>
                </a:spcAft>
                <a:buClr>
                  <a:schemeClr val="dk1"/>
                </a:buClr>
                <a:buSzPts val="1800"/>
                <a:buFont typeface="Century Gothic"/>
                <a:buNone/>
              </a:pPr>
              <a:r>
                <a:rPr b="1" i="0" lang="pt-BR" sz="1800" u="none" cap="none" strike="noStrike">
                  <a:solidFill>
                    <a:schemeClr val="dk1"/>
                  </a:solidFill>
                  <a:latin typeface="Century Gothic"/>
                  <a:ea typeface="Century Gothic"/>
                  <a:cs typeface="Century Gothic"/>
                  <a:sym typeface="Century Gothic"/>
                </a:rPr>
                <a:t>APRENDER PARA A COMUNICAÇÃO</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90000"/>
                </a:lnSpc>
                <a:spcBef>
                  <a:spcPts val="630"/>
                </a:spcBef>
                <a:spcAft>
                  <a:spcPts val="0"/>
                </a:spcAft>
                <a:buClr>
                  <a:schemeClr val="dk1"/>
                </a:buClr>
                <a:buSzPts val="1800"/>
                <a:buFont typeface="Century Gothic"/>
                <a:buNone/>
              </a:pPr>
              <a:r>
                <a:rPr b="0" i="0" lang="pt-BR" sz="1800" u="none" cap="none" strike="noStrike">
                  <a:solidFill>
                    <a:schemeClr val="dk1"/>
                  </a:solidFill>
                  <a:latin typeface="Century Gothic"/>
                  <a:ea typeface="Century Gothic"/>
                  <a:cs typeface="Century Gothic"/>
                  <a:sym typeface="Century Gothic"/>
                </a:rPr>
                <a:t>PRECISÃO</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90000"/>
                </a:lnSpc>
                <a:spcBef>
                  <a:spcPts val="630"/>
                </a:spcBef>
                <a:spcAft>
                  <a:spcPts val="0"/>
                </a:spcAft>
                <a:buClr>
                  <a:schemeClr val="dk1"/>
                </a:buClr>
                <a:buSzPts val="1800"/>
                <a:buFont typeface="Century Gothic"/>
                <a:buNone/>
              </a:pPr>
              <a:r>
                <a:rPr b="0" i="0" lang="pt-BR" sz="1800" u="none" cap="none" strike="noStrike">
                  <a:solidFill>
                    <a:schemeClr val="dk1"/>
                  </a:solidFill>
                  <a:latin typeface="Century Gothic"/>
                  <a:ea typeface="Century Gothic"/>
                  <a:cs typeface="Century Gothic"/>
                  <a:sym typeface="Century Gothic"/>
                </a:rPr>
                <a:t>LÍNGUA ALVO</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90000"/>
                </a:lnSpc>
                <a:spcBef>
                  <a:spcPts val="630"/>
                </a:spcBef>
                <a:spcAft>
                  <a:spcPts val="0"/>
                </a:spcAft>
                <a:buClr>
                  <a:schemeClr val="dk1"/>
                </a:buClr>
                <a:buSzPts val="1800"/>
                <a:buFont typeface="Century Gothic"/>
                <a:buNone/>
              </a:pPr>
              <a:r>
                <a:rPr b="0" i="0" lang="pt-BR" sz="1800" u="none" cap="none" strike="noStrike">
                  <a:solidFill>
                    <a:schemeClr val="dk1"/>
                  </a:solidFill>
                  <a:latin typeface="Century Gothic"/>
                  <a:ea typeface="Century Gothic"/>
                  <a:cs typeface="Century Gothic"/>
                  <a:sym typeface="Century Gothic"/>
                </a:rPr>
                <a:t>ERRO</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90000"/>
                </a:lnSpc>
                <a:spcBef>
                  <a:spcPts val="630"/>
                </a:spcBef>
                <a:spcAft>
                  <a:spcPts val="0"/>
                </a:spcAft>
                <a:buClr>
                  <a:schemeClr val="dk1"/>
                </a:buClr>
                <a:buSzPts val="1800"/>
                <a:buFont typeface="Century Gothic"/>
                <a:buNone/>
              </a:pPr>
              <a:r>
                <a:rPr b="0" i="0" lang="pt-BR" sz="1800" u="none" cap="none" strike="noStrike">
                  <a:solidFill>
                    <a:schemeClr val="dk1"/>
                  </a:solidFill>
                  <a:latin typeface="Century Gothic"/>
                  <a:ea typeface="Century Gothic"/>
                  <a:cs typeface="Century Gothic"/>
                  <a:sym typeface="Century Gothic"/>
                </a:rPr>
                <a:t>PADRONIZAÇÃO</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90000"/>
                </a:lnSpc>
                <a:spcBef>
                  <a:spcPts val="630"/>
                </a:spcBef>
                <a:spcAft>
                  <a:spcPts val="0"/>
                </a:spcAft>
                <a:buClr>
                  <a:schemeClr val="dk1"/>
                </a:buClr>
                <a:buSzPts val="1800"/>
                <a:buFont typeface="Century Gothic"/>
                <a:buNone/>
              </a:pPr>
              <a:r>
                <a:rPr b="0" i="0" lang="pt-BR" sz="1800" u="none" cap="none" strike="noStrike">
                  <a:solidFill>
                    <a:schemeClr val="dk1"/>
                  </a:solidFill>
                  <a:latin typeface="Century Gothic"/>
                  <a:ea typeface="Century Gothic"/>
                  <a:cs typeface="Century Gothic"/>
                  <a:sym typeface="Century Gothic"/>
                </a:rPr>
                <a:t>PUREZA</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90000"/>
                </a:lnSpc>
                <a:spcBef>
                  <a:spcPts val="630"/>
                </a:spcBef>
                <a:spcAft>
                  <a:spcPts val="0"/>
                </a:spcAft>
                <a:buClr>
                  <a:schemeClr val="dk1"/>
                </a:buClr>
                <a:buSzPts val="1800"/>
                <a:buFont typeface="Century Gothic"/>
                <a:buNone/>
              </a:pPr>
              <a:r>
                <a:rPr b="0" i="0" lang="pt-BR" sz="1800" u="none" cap="none" strike="noStrike">
                  <a:solidFill>
                    <a:schemeClr val="dk1"/>
                  </a:solidFill>
                  <a:latin typeface="Century Gothic"/>
                  <a:ea typeface="Century Gothic"/>
                  <a:cs typeface="Century Gothic"/>
                  <a:sym typeface="Century Gothic"/>
                </a:rPr>
                <a:t>IMITAÇÃO</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90000"/>
                </a:lnSpc>
                <a:spcBef>
                  <a:spcPts val="630"/>
                </a:spcBef>
                <a:spcAft>
                  <a:spcPts val="0"/>
                </a:spcAft>
                <a:buClr>
                  <a:schemeClr val="dk1"/>
                </a:buClr>
                <a:buSzPts val="1800"/>
                <a:buFont typeface="Century Gothic"/>
                <a:buNone/>
              </a:pPr>
              <a:r>
                <a:rPr b="0" i="0" lang="pt-BR" sz="1800" u="none" cap="none" strike="noStrike">
                  <a:solidFill>
                    <a:schemeClr val="dk1"/>
                  </a:solidFill>
                  <a:latin typeface="Century Gothic"/>
                  <a:ea typeface="Century Gothic"/>
                  <a:cs typeface="Century Gothic"/>
                  <a:sym typeface="Century Gothic"/>
                </a:rPr>
                <a:t>DEFICIÊNCIA</a:t>
              </a:r>
              <a:endParaRPr b="0" i="0" sz="1800" u="none" cap="none" strike="noStrike">
                <a:solidFill>
                  <a:schemeClr val="dk1"/>
                </a:solidFill>
                <a:latin typeface="Century Gothic"/>
                <a:ea typeface="Century Gothic"/>
                <a:cs typeface="Century Gothic"/>
                <a:sym typeface="Century Gothic"/>
              </a:endParaRPr>
            </a:p>
          </p:txBody>
        </p:sp>
      </p:grpSp>
      <p:sp>
        <p:nvSpPr>
          <p:cNvPr id="302" name="Google Shape;302;p27"/>
          <p:cNvSpPr txBox="1"/>
          <p:nvPr/>
        </p:nvSpPr>
        <p:spPr>
          <a:xfrm>
            <a:off x="412121" y="2771995"/>
            <a:ext cx="3696789" cy="38235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62626"/>
              </a:buClr>
              <a:buSzPts val="3120"/>
              <a:buFont typeface="Century Gothic"/>
              <a:buNone/>
            </a:pPr>
            <a:r>
              <a:rPr b="1" i="0" lang="pt-BR" sz="3120" u="none" cap="none" strike="noStrike">
                <a:solidFill>
                  <a:srgbClr val="262626"/>
                </a:solidFill>
                <a:latin typeface="Century Gothic"/>
                <a:ea typeface="Century Gothic"/>
                <a:cs typeface="Century Gothic"/>
                <a:sym typeface="Century Gothic"/>
              </a:rPr>
              <a:t>um debate contemporâneo</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90000"/>
              </a:lnSpc>
              <a:spcBef>
                <a:spcPts val="0"/>
              </a:spcBef>
              <a:spcAft>
                <a:spcPts val="0"/>
              </a:spcAft>
              <a:buClr>
                <a:srgbClr val="262626"/>
              </a:buClr>
              <a:buSzPts val="3120"/>
              <a:buFont typeface="Century Gothic"/>
              <a:buNone/>
            </a:pPr>
            <a:r>
              <a:rPr b="1" i="0" lang="pt-BR" sz="3120" u="none" cap="none" strike="noStrike">
                <a:solidFill>
                  <a:srgbClr val="262626"/>
                </a:solidFill>
                <a:latin typeface="Century Gothic"/>
                <a:ea typeface="Century Gothic"/>
                <a:cs typeface="Century Gothic"/>
                <a:sym typeface="Century Gothic"/>
              </a:rPr>
              <a:t>nos estudos da linguagem </a:t>
            </a:r>
            <a:endParaRPr b="1" i="0" sz="3120" u="none" cap="none" strike="noStrike">
              <a:solidFill>
                <a:srgbClr val="262626"/>
              </a:solidFill>
              <a:latin typeface="Century Gothic"/>
              <a:ea typeface="Century Gothic"/>
              <a:cs typeface="Century Gothic"/>
              <a:sym typeface="Century Gothic"/>
            </a:endParaRPr>
          </a:p>
        </p:txBody>
      </p:sp>
      <p:sp>
        <p:nvSpPr>
          <p:cNvPr id="303" name="Google Shape;303;p27"/>
          <p:cNvSpPr txBox="1"/>
          <p:nvPr/>
        </p:nvSpPr>
        <p:spPr>
          <a:xfrm>
            <a:off x="412121" y="5708468"/>
            <a:ext cx="3558988"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entury Gothic"/>
              <a:buNone/>
            </a:pPr>
            <a:r>
              <a:rPr b="0" i="0" lang="pt-BR" sz="1800" u="none" cap="none" strike="noStrike">
                <a:solidFill>
                  <a:schemeClr val="dk1"/>
                </a:solidFill>
                <a:latin typeface="Century Gothic"/>
                <a:ea typeface="Century Gothic"/>
                <a:cs typeface="Century Gothic"/>
                <a:sym typeface="Century Gothic"/>
              </a:rPr>
              <a:t>Canagarajah e Wurr (2011)</a:t>
            </a:r>
            <a:endParaRPr b="0" i="0" sz="1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8"/>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pt-BR"/>
              <a:t>OBSERVAÇÃO E CONSTRUÇÃO DE DADOS:</a:t>
            </a:r>
            <a:endParaRPr/>
          </a:p>
        </p:txBody>
      </p:sp>
      <p:sp>
        <p:nvSpPr>
          <p:cNvPr id="309" name="Google Shape;309;p28"/>
          <p:cNvSpPr txBox="1"/>
          <p:nvPr>
            <p:ph idx="1" type="body"/>
          </p:nvPr>
        </p:nvSpPr>
        <p:spPr>
          <a:xfrm>
            <a:off x="1024129" y="2286000"/>
            <a:ext cx="4630438" cy="402336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400"/>
              <a:buChar char=" "/>
            </a:pPr>
            <a:r>
              <a:rPr b="1" lang="pt-BR" sz="2400"/>
              <a:t>Parte descritiva: </a:t>
            </a:r>
            <a:endParaRPr/>
          </a:p>
          <a:p>
            <a:pPr indent="-91440" lvl="0" marL="91440" rtl="0" algn="l">
              <a:lnSpc>
                <a:spcPct val="90000"/>
              </a:lnSpc>
              <a:spcBef>
                <a:spcPts val="1400"/>
              </a:spcBef>
              <a:spcAft>
                <a:spcPts val="0"/>
              </a:spcAft>
              <a:buSzPts val="2200"/>
              <a:buChar char=" "/>
            </a:pPr>
            <a:r>
              <a:rPr lang="pt-BR"/>
              <a:t>1. Descrição dos sujeitos</a:t>
            </a:r>
            <a:endParaRPr/>
          </a:p>
          <a:p>
            <a:pPr indent="-91440" lvl="0" marL="91440" rtl="0" algn="l">
              <a:lnSpc>
                <a:spcPct val="90000"/>
              </a:lnSpc>
              <a:spcBef>
                <a:spcPts val="1400"/>
              </a:spcBef>
              <a:spcAft>
                <a:spcPts val="0"/>
              </a:spcAft>
              <a:buSzPts val="2200"/>
              <a:buChar char=" "/>
            </a:pPr>
            <a:r>
              <a:rPr lang="pt-BR"/>
              <a:t>2. Reconstrução de diálogos</a:t>
            </a:r>
            <a:endParaRPr/>
          </a:p>
          <a:p>
            <a:pPr indent="-91440" lvl="0" marL="91440" rtl="0" algn="l">
              <a:lnSpc>
                <a:spcPct val="90000"/>
              </a:lnSpc>
              <a:spcBef>
                <a:spcPts val="1400"/>
              </a:spcBef>
              <a:spcAft>
                <a:spcPts val="0"/>
              </a:spcAft>
              <a:buSzPts val="2200"/>
              <a:buChar char=" "/>
            </a:pPr>
            <a:r>
              <a:rPr lang="pt-BR"/>
              <a:t>3. Descrição de locais</a:t>
            </a:r>
            <a:endParaRPr/>
          </a:p>
          <a:p>
            <a:pPr indent="-91440" lvl="0" marL="91440" rtl="0" algn="l">
              <a:lnSpc>
                <a:spcPct val="90000"/>
              </a:lnSpc>
              <a:spcBef>
                <a:spcPts val="1400"/>
              </a:spcBef>
              <a:spcAft>
                <a:spcPts val="0"/>
              </a:spcAft>
              <a:buSzPts val="2200"/>
              <a:buChar char=" "/>
            </a:pPr>
            <a:r>
              <a:rPr lang="pt-BR"/>
              <a:t>4. Descrição de eventos especiais</a:t>
            </a:r>
            <a:endParaRPr/>
          </a:p>
          <a:p>
            <a:pPr indent="-91440" lvl="0" marL="91440" rtl="0" algn="l">
              <a:lnSpc>
                <a:spcPct val="90000"/>
              </a:lnSpc>
              <a:spcBef>
                <a:spcPts val="1400"/>
              </a:spcBef>
              <a:spcAft>
                <a:spcPts val="0"/>
              </a:spcAft>
              <a:buSzPts val="2200"/>
              <a:buChar char=" "/>
            </a:pPr>
            <a:r>
              <a:rPr lang="pt-BR"/>
              <a:t>5. Descrição das atividades</a:t>
            </a:r>
            <a:endParaRPr/>
          </a:p>
          <a:p>
            <a:pPr indent="-91440" lvl="0" marL="91440" rtl="0" algn="l">
              <a:lnSpc>
                <a:spcPct val="90000"/>
              </a:lnSpc>
              <a:spcBef>
                <a:spcPts val="1400"/>
              </a:spcBef>
              <a:spcAft>
                <a:spcPts val="0"/>
              </a:spcAft>
              <a:buSzPts val="2200"/>
              <a:buChar char=" "/>
            </a:pPr>
            <a:r>
              <a:rPr lang="pt-BR"/>
              <a:t>6. Os comportamentos do observador</a:t>
            </a:r>
            <a:endParaRPr/>
          </a:p>
        </p:txBody>
      </p:sp>
      <p:sp>
        <p:nvSpPr>
          <p:cNvPr id="310" name="Google Shape;310;p28"/>
          <p:cNvSpPr txBox="1"/>
          <p:nvPr/>
        </p:nvSpPr>
        <p:spPr>
          <a:xfrm>
            <a:off x="6113762" y="2286000"/>
            <a:ext cx="4630438" cy="4023360"/>
          </a:xfrm>
          <a:prstGeom prst="rect">
            <a:avLst/>
          </a:prstGeom>
          <a:noFill/>
          <a:ln>
            <a:noFill/>
          </a:ln>
        </p:spPr>
        <p:txBody>
          <a:bodyPr anchorCtr="0" anchor="t" bIns="45700" lIns="45700" spcFirstLastPara="1" rIns="45700" wrap="square" tIns="45700">
            <a:normAutofit/>
          </a:bodyPr>
          <a:lstStyle/>
          <a:p>
            <a:pPr indent="-91440" lvl="0" marL="91440" marR="0" rtl="0" algn="l">
              <a:lnSpc>
                <a:spcPct val="90000"/>
              </a:lnSpc>
              <a:spcBef>
                <a:spcPts val="0"/>
              </a:spcBef>
              <a:spcAft>
                <a:spcPts val="0"/>
              </a:spcAft>
              <a:buClr>
                <a:schemeClr val="accent1"/>
              </a:buClr>
              <a:buSzPts val="2400"/>
              <a:buFont typeface="Twentieth Century"/>
              <a:buChar char=" "/>
            </a:pPr>
            <a:r>
              <a:rPr b="1" i="0" lang="pt-BR" sz="2400" u="none" cap="none" strike="noStrike">
                <a:solidFill>
                  <a:schemeClr val="dk1"/>
                </a:solidFill>
                <a:latin typeface="Twentieth Century"/>
                <a:ea typeface="Twentieth Century"/>
                <a:cs typeface="Twentieth Century"/>
                <a:sym typeface="Twentieth Century"/>
              </a:rPr>
              <a:t>Parte reflexiva:</a:t>
            </a:r>
            <a:endParaRPr b="0" i="0" sz="1400" u="none" cap="none" strike="noStrike">
              <a:solidFill>
                <a:srgbClr val="000000"/>
              </a:solidFill>
              <a:latin typeface="Arial"/>
              <a:ea typeface="Arial"/>
              <a:cs typeface="Arial"/>
              <a:sym typeface="Arial"/>
            </a:endParaRPr>
          </a:p>
          <a:p>
            <a:pPr indent="-91440" lvl="0" marL="91440" marR="0" rtl="0" algn="l">
              <a:lnSpc>
                <a:spcPct val="90000"/>
              </a:lnSpc>
              <a:spcBef>
                <a:spcPts val="1400"/>
              </a:spcBef>
              <a:spcAft>
                <a:spcPts val="0"/>
              </a:spcAft>
              <a:buClr>
                <a:schemeClr val="accent1"/>
              </a:buClr>
              <a:buSzPts val="2200"/>
              <a:buFont typeface="Twentieth Century"/>
              <a:buChar char=" "/>
            </a:pPr>
            <a:r>
              <a:rPr b="0" i="0" lang="pt-BR" sz="2200" u="none" cap="none" strike="noStrike">
                <a:solidFill>
                  <a:schemeClr val="dk1"/>
                </a:solidFill>
                <a:latin typeface="Twentieth Century"/>
                <a:ea typeface="Twentieth Century"/>
                <a:cs typeface="Twentieth Century"/>
                <a:sym typeface="Twentieth Century"/>
              </a:rPr>
              <a:t>1. Reflexões analíticas</a:t>
            </a:r>
            <a:endParaRPr b="0" i="0" sz="1400" u="none" cap="none" strike="noStrike">
              <a:solidFill>
                <a:srgbClr val="000000"/>
              </a:solidFill>
              <a:latin typeface="Arial"/>
              <a:ea typeface="Arial"/>
              <a:cs typeface="Arial"/>
              <a:sym typeface="Arial"/>
            </a:endParaRPr>
          </a:p>
          <a:p>
            <a:pPr indent="-91440" lvl="0" marL="91440" marR="0" rtl="0" algn="l">
              <a:lnSpc>
                <a:spcPct val="90000"/>
              </a:lnSpc>
              <a:spcBef>
                <a:spcPts val="1400"/>
              </a:spcBef>
              <a:spcAft>
                <a:spcPts val="0"/>
              </a:spcAft>
              <a:buClr>
                <a:schemeClr val="accent1"/>
              </a:buClr>
              <a:buSzPts val="2200"/>
              <a:buFont typeface="Twentieth Century"/>
              <a:buChar char=" "/>
            </a:pPr>
            <a:r>
              <a:rPr b="0" i="0" lang="pt-BR" sz="2200" u="none" cap="none" strike="noStrike">
                <a:solidFill>
                  <a:schemeClr val="dk1"/>
                </a:solidFill>
                <a:latin typeface="Twentieth Century"/>
                <a:ea typeface="Twentieth Century"/>
                <a:cs typeface="Twentieth Century"/>
                <a:sym typeface="Twentieth Century"/>
              </a:rPr>
              <a:t>2. Reflexões metodológicas </a:t>
            </a:r>
            <a:endParaRPr b="0" i="0" sz="1400" u="none" cap="none" strike="noStrike">
              <a:solidFill>
                <a:srgbClr val="000000"/>
              </a:solidFill>
              <a:latin typeface="Arial"/>
              <a:ea typeface="Arial"/>
              <a:cs typeface="Arial"/>
              <a:sym typeface="Arial"/>
            </a:endParaRPr>
          </a:p>
          <a:p>
            <a:pPr indent="-91440" lvl="0" marL="91440" marR="0" rtl="0" algn="l">
              <a:lnSpc>
                <a:spcPct val="90000"/>
              </a:lnSpc>
              <a:spcBef>
                <a:spcPts val="1400"/>
              </a:spcBef>
              <a:spcAft>
                <a:spcPts val="0"/>
              </a:spcAft>
              <a:buClr>
                <a:schemeClr val="accent1"/>
              </a:buClr>
              <a:buSzPts val="2200"/>
              <a:buFont typeface="Twentieth Century"/>
              <a:buChar char=" "/>
            </a:pPr>
            <a:r>
              <a:rPr b="0" i="0" lang="pt-BR" sz="2200" u="none" cap="none" strike="noStrike">
                <a:solidFill>
                  <a:schemeClr val="dk1"/>
                </a:solidFill>
                <a:latin typeface="Twentieth Century"/>
                <a:ea typeface="Twentieth Century"/>
                <a:cs typeface="Twentieth Century"/>
                <a:sym typeface="Twentieth Century"/>
              </a:rPr>
              <a:t>3. Dilemas éticos e conflitos</a:t>
            </a:r>
            <a:endParaRPr b="0" i="0" sz="1400" u="none" cap="none" strike="noStrike">
              <a:solidFill>
                <a:srgbClr val="000000"/>
              </a:solidFill>
              <a:latin typeface="Arial"/>
              <a:ea typeface="Arial"/>
              <a:cs typeface="Arial"/>
              <a:sym typeface="Arial"/>
            </a:endParaRPr>
          </a:p>
          <a:p>
            <a:pPr indent="-91440" lvl="0" marL="91440" marR="0" rtl="0" algn="l">
              <a:lnSpc>
                <a:spcPct val="90000"/>
              </a:lnSpc>
              <a:spcBef>
                <a:spcPts val="1400"/>
              </a:spcBef>
              <a:spcAft>
                <a:spcPts val="0"/>
              </a:spcAft>
              <a:buClr>
                <a:schemeClr val="accent1"/>
              </a:buClr>
              <a:buSzPts val="2200"/>
              <a:buFont typeface="Twentieth Century"/>
              <a:buChar char=" "/>
            </a:pPr>
            <a:r>
              <a:rPr b="0" i="0" lang="pt-BR" sz="2200" u="none" cap="none" strike="noStrike">
                <a:solidFill>
                  <a:schemeClr val="dk1"/>
                </a:solidFill>
                <a:latin typeface="Twentieth Century"/>
                <a:ea typeface="Twentieth Century"/>
                <a:cs typeface="Twentieth Century"/>
                <a:sym typeface="Twentieth Century"/>
              </a:rPr>
              <a:t>4. Mudanças na perspectiva do observador </a:t>
            </a:r>
            <a:endParaRPr b="0" i="0" sz="1400" u="none" cap="none" strike="noStrike">
              <a:solidFill>
                <a:srgbClr val="000000"/>
              </a:solidFill>
              <a:latin typeface="Arial"/>
              <a:ea typeface="Arial"/>
              <a:cs typeface="Arial"/>
              <a:sym typeface="Arial"/>
            </a:endParaRPr>
          </a:p>
          <a:p>
            <a:pPr indent="-91440" lvl="0" marL="91440" marR="0" rtl="0" algn="l">
              <a:lnSpc>
                <a:spcPct val="90000"/>
              </a:lnSpc>
              <a:spcBef>
                <a:spcPts val="1400"/>
              </a:spcBef>
              <a:spcAft>
                <a:spcPts val="0"/>
              </a:spcAft>
              <a:buClr>
                <a:schemeClr val="accent1"/>
              </a:buClr>
              <a:buSzPts val="2200"/>
              <a:buFont typeface="Twentieth Century"/>
              <a:buChar char=" "/>
            </a:pPr>
            <a:r>
              <a:rPr b="0" i="0" lang="pt-BR" sz="2200" u="none" cap="none" strike="noStrike">
                <a:solidFill>
                  <a:schemeClr val="dk1"/>
                </a:solidFill>
                <a:latin typeface="Twentieth Century"/>
                <a:ea typeface="Twentieth Century"/>
                <a:cs typeface="Twentieth Century"/>
                <a:sym typeface="Twentieth Century"/>
              </a:rPr>
              <a:t>5. Esclarecimentos necessários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2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pt-BR"/>
              <a:t>REGISTRO DAS OBSERVAÇÕES:</a:t>
            </a:r>
            <a:endParaRPr/>
          </a:p>
        </p:txBody>
      </p:sp>
      <p:sp>
        <p:nvSpPr>
          <p:cNvPr id="316" name="Google Shape;316;p29"/>
          <p:cNvSpPr txBox="1"/>
          <p:nvPr>
            <p:ph idx="1" type="body"/>
          </p:nvPr>
        </p:nvSpPr>
        <p:spPr>
          <a:xfrm>
            <a:off x="1024128" y="2084832"/>
            <a:ext cx="10634472" cy="4921624"/>
          </a:xfrm>
          <a:prstGeom prst="rect">
            <a:avLst/>
          </a:prstGeom>
          <a:noFill/>
          <a:ln>
            <a:noFill/>
          </a:ln>
        </p:spPr>
        <p:txBody>
          <a:bodyPr anchorCtr="0" anchor="t" bIns="45700" lIns="45700" spcFirstLastPara="1" rIns="45700" wrap="square" tIns="45700">
            <a:noAutofit/>
          </a:bodyPr>
          <a:lstStyle/>
          <a:p>
            <a:pPr indent="-91440" lvl="0" marL="91440" rtl="0" algn="just">
              <a:lnSpc>
                <a:spcPct val="90000"/>
              </a:lnSpc>
              <a:spcBef>
                <a:spcPts val="0"/>
              </a:spcBef>
              <a:spcAft>
                <a:spcPts val="0"/>
              </a:spcAft>
              <a:buSzPts val="2200"/>
              <a:buChar char=" "/>
            </a:pPr>
            <a:r>
              <a:rPr lang="pt-BR"/>
              <a:t>1) quanto mais próximo do momento da observação, maior sua acuidade (depende do papel do observador) </a:t>
            </a:r>
            <a:endParaRPr/>
          </a:p>
          <a:p>
            <a:pPr indent="-91440" lvl="0" marL="91440" rtl="0" algn="just">
              <a:lnSpc>
                <a:spcPct val="90000"/>
              </a:lnSpc>
              <a:spcBef>
                <a:spcPts val="1400"/>
              </a:spcBef>
              <a:spcAft>
                <a:spcPts val="0"/>
              </a:spcAft>
              <a:buSzPts val="2200"/>
              <a:buChar char=" "/>
            </a:pPr>
            <a:r>
              <a:rPr lang="pt-BR"/>
              <a:t>2) se não poder fazer na ora, procurar fazer logo depois (não confiar na memória)</a:t>
            </a:r>
            <a:endParaRPr/>
          </a:p>
          <a:p>
            <a:pPr indent="-91440" lvl="0" marL="91440" rtl="0" algn="just">
              <a:lnSpc>
                <a:spcPct val="90000"/>
              </a:lnSpc>
              <a:spcBef>
                <a:spcPts val="1400"/>
              </a:spcBef>
              <a:spcAft>
                <a:spcPts val="0"/>
              </a:spcAft>
              <a:buSzPts val="2200"/>
              <a:buChar char=" "/>
            </a:pPr>
            <a:r>
              <a:rPr lang="pt-BR"/>
              <a:t>3) indicar em cada registro o dia, a hora, o local da observação e seu período de duração.</a:t>
            </a:r>
            <a:endParaRPr/>
          </a:p>
          <a:p>
            <a:pPr indent="-91440" lvl="0" marL="91440" rtl="0" algn="just">
              <a:lnSpc>
                <a:spcPct val="90000"/>
              </a:lnSpc>
              <a:spcBef>
                <a:spcPts val="1400"/>
              </a:spcBef>
              <a:spcAft>
                <a:spcPts val="0"/>
              </a:spcAft>
              <a:buSzPts val="2200"/>
              <a:buChar char=" "/>
            </a:pPr>
            <a:r>
              <a:rPr lang="pt-BR"/>
              <a:t>4) Deixar uma margem para a codificação do material ou para observações gerais.</a:t>
            </a:r>
            <a:endParaRPr/>
          </a:p>
          <a:p>
            <a:pPr indent="-91440" lvl="0" marL="91440" rtl="0" algn="just">
              <a:lnSpc>
                <a:spcPct val="90000"/>
              </a:lnSpc>
              <a:spcBef>
                <a:spcPts val="1400"/>
              </a:spcBef>
              <a:spcAft>
                <a:spcPts val="0"/>
              </a:spcAft>
              <a:buSzPts val="2200"/>
              <a:buChar char=" "/>
            </a:pPr>
            <a:r>
              <a:rPr lang="pt-BR"/>
              <a:t>5) deixar distinto em termos visuais – informações descritivas, falas, citações e observações pessoais</a:t>
            </a:r>
            <a:endParaRPr/>
          </a:p>
          <a:p>
            <a:pPr indent="-91440" lvl="0" marL="91440" rtl="0" algn="just">
              <a:lnSpc>
                <a:spcPct val="90000"/>
              </a:lnSpc>
              <a:spcBef>
                <a:spcPts val="1400"/>
              </a:spcBef>
              <a:spcAft>
                <a:spcPts val="0"/>
              </a:spcAft>
              <a:buSzPts val="2200"/>
              <a:buChar char=" "/>
            </a:pPr>
            <a:r>
              <a:rPr lang="pt-BR"/>
              <a:t>6) mudar de parágrafo a cada nova situação observada ou a cada nova personagem apresentada</a:t>
            </a:r>
            <a:endParaRPr/>
          </a:p>
          <a:p>
            <a:pPr indent="-91440" lvl="0" marL="91440" rtl="0" algn="just">
              <a:lnSpc>
                <a:spcPct val="90000"/>
              </a:lnSpc>
              <a:spcBef>
                <a:spcPts val="1400"/>
              </a:spcBef>
              <a:spcAft>
                <a:spcPts val="0"/>
              </a:spcAft>
              <a:buSzPts val="2200"/>
              <a:buChar char=" "/>
            </a:pPr>
            <a:r>
              <a:rPr lang="pt-BR"/>
              <a:t>7) definir o material a ser utilizado (caderno, folhas avulsas etc.)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22c9f47c1f3_0_0"/>
          <p:cNvSpPr txBox="1"/>
          <p:nvPr>
            <p:ph type="title"/>
          </p:nvPr>
        </p:nvSpPr>
        <p:spPr>
          <a:xfrm>
            <a:off x="792901" y="585225"/>
            <a:ext cx="3022500" cy="14997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pt-BR" sz="3400"/>
              <a:t>AQUECIMENTO </a:t>
            </a:r>
            <a:endParaRPr sz="3400"/>
          </a:p>
        </p:txBody>
      </p:sp>
      <p:sp>
        <p:nvSpPr>
          <p:cNvPr id="111" name="Google Shape;111;g22c9f47c1f3_0_0"/>
          <p:cNvSpPr txBox="1"/>
          <p:nvPr>
            <p:ph idx="1" type="body"/>
          </p:nvPr>
        </p:nvSpPr>
        <p:spPr>
          <a:xfrm>
            <a:off x="1024128" y="2286000"/>
            <a:ext cx="2591400" cy="4023300"/>
          </a:xfrm>
          <a:prstGeom prst="rect">
            <a:avLst/>
          </a:prstGeom>
          <a:noFill/>
          <a:ln>
            <a:noFill/>
          </a:ln>
        </p:spPr>
        <p:txBody>
          <a:bodyPr anchorCtr="0" anchor="t" bIns="45700" lIns="45700" spcFirstLastPara="1" rIns="45700" wrap="square" tIns="45700">
            <a:normAutofit/>
          </a:bodyPr>
          <a:lstStyle/>
          <a:p>
            <a:pPr indent="-91440" lvl="0" marL="91440" rtl="0" algn="l">
              <a:lnSpc>
                <a:spcPct val="90000"/>
              </a:lnSpc>
              <a:spcBef>
                <a:spcPts val="0"/>
              </a:spcBef>
              <a:spcAft>
                <a:spcPts val="0"/>
              </a:spcAft>
              <a:buSzPts val="2200"/>
              <a:buChar char=" "/>
            </a:pPr>
            <a:r>
              <a:rPr lang="pt-BR"/>
              <a:t>Analise a tabela:</a:t>
            </a:r>
            <a:endParaRPr/>
          </a:p>
          <a:p>
            <a:pPr indent="-91440" lvl="0" marL="91440" rtl="0" algn="l">
              <a:lnSpc>
                <a:spcPct val="90000"/>
              </a:lnSpc>
              <a:spcBef>
                <a:spcPts val="1400"/>
              </a:spcBef>
              <a:spcAft>
                <a:spcPts val="0"/>
              </a:spcAft>
              <a:buSzPts val="2200"/>
              <a:buChar char=" "/>
            </a:pPr>
            <a:r>
              <a:rPr lang="pt-BR"/>
              <a:t>- interpretando as categorias</a:t>
            </a:r>
            <a:endParaRPr/>
          </a:p>
          <a:p>
            <a:pPr indent="-91440" lvl="0" marL="91440" rtl="0" algn="l">
              <a:lnSpc>
                <a:spcPct val="90000"/>
              </a:lnSpc>
              <a:spcBef>
                <a:spcPts val="1400"/>
              </a:spcBef>
              <a:spcAft>
                <a:spcPts val="0"/>
              </a:spcAft>
              <a:buSzPts val="2200"/>
              <a:buChar char=" "/>
            </a:pPr>
            <a:r>
              <a:rPr lang="pt-BR"/>
              <a:t>- analisando as categorias do Brasil </a:t>
            </a:r>
            <a:endParaRPr/>
          </a:p>
          <a:p>
            <a:pPr indent="-91440" lvl="0" marL="91440" rtl="0" algn="l">
              <a:lnSpc>
                <a:spcPct val="90000"/>
              </a:lnSpc>
              <a:spcBef>
                <a:spcPts val="1400"/>
              </a:spcBef>
              <a:spcAft>
                <a:spcPts val="0"/>
              </a:spcAft>
              <a:buSzPts val="2200"/>
              <a:buChar char=" "/>
            </a:pPr>
            <a:r>
              <a:rPr lang="pt-BR"/>
              <a:t>- comparando o Brasil com outros países </a:t>
            </a:r>
            <a:endParaRPr/>
          </a:p>
        </p:txBody>
      </p:sp>
      <p:pic>
        <p:nvPicPr>
          <p:cNvPr id="112" name="Google Shape;112;g22c9f47c1f3_0_0"/>
          <p:cNvPicPr preferRelativeResize="0"/>
          <p:nvPr/>
        </p:nvPicPr>
        <p:blipFill rotWithShape="1">
          <a:blip r:embed="rId3">
            <a:alphaModFix/>
          </a:blip>
          <a:srcRect b="0" l="0" r="0" t="0"/>
          <a:stretch/>
        </p:blipFill>
        <p:spPr>
          <a:xfrm>
            <a:off x="571503" y="695850"/>
            <a:ext cx="11331949" cy="7790701"/>
          </a:xfrm>
          <a:prstGeom prst="rect">
            <a:avLst/>
          </a:prstGeom>
          <a:noFill/>
          <a:ln>
            <a:noFill/>
          </a:ln>
        </p:spPr>
      </p:pic>
      <p:sp>
        <p:nvSpPr>
          <p:cNvPr id="113" name="Google Shape;113;g22c9f47c1f3_0_0"/>
          <p:cNvSpPr/>
          <p:nvPr/>
        </p:nvSpPr>
        <p:spPr>
          <a:xfrm>
            <a:off x="9485571" y="6367113"/>
            <a:ext cx="2322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Twentieth Century"/>
                <a:ea typeface="Twentieth Century"/>
                <a:cs typeface="Twentieth Century"/>
                <a:sym typeface="Twentieth Century"/>
              </a:rPr>
              <a:t>Auswärtiges Amt, 2020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pt-BR"/>
              <a:t>ALEMÃO COMO LÍNGUA “ESTRANGEIRA” </a:t>
            </a:r>
            <a:endParaRPr/>
          </a:p>
        </p:txBody>
      </p:sp>
      <p:sp>
        <p:nvSpPr>
          <p:cNvPr id="119" name="Google Shape;119;p3"/>
          <p:cNvSpPr txBox="1"/>
          <p:nvPr>
            <p:ph idx="1" type="body"/>
          </p:nvPr>
        </p:nvSpPr>
        <p:spPr>
          <a:xfrm>
            <a:off x="1024128" y="2285999"/>
            <a:ext cx="10642355" cy="4335517"/>
          </a:xfrm>
          <a:prstGeom prst="rect">
            <a:avLst/>
          </a:prstGeom>
          <a:noFill/>
          <a:ln>
            <a:noFill/>
          </a:ln>
        </p:spPr>
        <p:txBody>
          <a:bodyPr anchorCtr="0" anchor="t" bIns="45700" lIns="45700" spcFirstLastPara="1" rIns="45700" wrap="square" tIns="45700">
            <a:noAutofit/>
          </a:bodyPr>
          <a:lstStyle/>
          <a:p>
            <a:pPr indent="-91440" lvl="0" marL="91440" rtl="0" algn="l">
              <a:lnSpc>
                <a:spcPct val="90000"/>
              </a:lnSpc>
              <a:spcBef>
                <a:spcPts val="0"/>
              </a:spcBef>
              <a:spcAft>
                <a:spcPts val="0"/>
              </a:spcAft>
              <a:buSzPts val="2400"/>
              <a:buChar char=" "/>
            </a:pPr>
            <a:r>
              <a:rPr b="1" lang="pt-BR" sz="2400"/>
              <a:t>Aprendizes de DaF no Brasil:</a:t>
            </a:r>
            <a:endParaRPr/>
          </a:p>
          <a:p>
            <a:pPr indent="0" lvl="0" marL="0" rtl="0" algn="l">
              <a:lnSpc>
                <a:spcPct val="90000"/>
              </a:lnSpc>
              <a:spcBef>
                <a:spcPts val="1400"/>
              </a:spcBef>
              <a:spcAft>
                <a:spcPts val="0"/>
              </a:spcAft>
              <a:buSzPts val="1500"/>
              <a:buNone/>
            </a:pPr>
            <a:r>
              <a:rPr lang="pt-BR" sz="1500"/>
              <a:t>	</a:t>
            </a:r>
            <a:r>
              <a:rPr lang="pt-BR" sz="2000"/>
              <a:t>	2015: 134.588 			2020: 117.301</a:t>
            </a:r>
            <a:endParaRPr/>
          </a:p>
          <a:p>
            <a:pPr indent="0" lvl="0" marL="91440" rtl="0" algn="l">
              <a:lnSpc>
                <a:spcPct val="90000"/>
              </a:lnSpc>
              <a:spcBef>
                <a:spcPts val="1400"/>
              </a:spcBef>
              <a:spcAft>
                <a:spcPts val="0"/>
              </a:spcAft>
              <a:buSzPts val="2000"/>
              <a:buNone/>
            </a:pPr>
            <a:r>
              <a:t/>
            </a:r>
            <a:endParaRPr sz="2000"/>
          </a:p>
          <a:p>
            <a:pPr indent="-91440" lvl="0" marL="91440" rtl="0" algn="l">
              <a:lnSpc>
                <a:spcPct val="90000"/>
              </a:lnSpc>
              <a:spcBef>
                <a:spcPts val="1400"/>
              </a:spcBef>
              <a:spcAft>
                <a:spcPts val="0"/>
              </a:spcAft>
              <a:buSzPts val="2000"/>
              <a:buChar char=" "/>
            </a:pPr>
            <a:r>
              <a:rPr lang="pt-BR" sz="2000"/>
              <a:t>59 universidades (17 DaF + Germanistik)</a:t>
            </a:r>
            <a:endParaRPr/>
          </a:p>
          <a:p>
            <a:pPr indent="-91440" lvl="0" marL="91440" rtl="0" algn="l">
              <a:lnSpc>
                <a:spcPct val="90000"/>
              </a:lnSpc>
              <a:spcBef>
                <a:spcPts val="1400"/>
              </a:spcBef>
              <a:spcAft>
                <a:spcPts val="0"/>
              </a:spcAft>
              <a:buSzPts val="2000"/>
              <a:buChar char=" "/>
            </a:pPr>
            <a:r>
              <a:rPr lang="pt-BR" sz="2000"/>
              <a:t>11 mil estudantes universitários (por volta de 1.000 na Licenciatura)</a:t>
            </a:r>
            <a:endParaRPr/>
          </a:p>
          <a:p>
            <a:pPr indent="0" lvl="0" marL="91440" rtl="0" algn="l">
              <a:lnSpc>
                <a:spcPct val="90000"/>
              </a:lnSpc>
              <a:spcBef>
                <a:spcPts val="1400"/>
              </a:spcBef>
              <a:spcAft>
                <a:spcPts val="0"/>
              </a:spcAft>
              <a:buSzPts val="2000"/>
              <a:buNone/>
            </a:pPr>
            <a:r>
              <a:t/>
            </a:r>
            <a:endParaRPr sz="2000"/>
          </a:p>
          <a:p>
            <a:pPr indent="-91440" lvl="0" marL="91440" rtl="0" algn="l">
              <a:lnSpc>
                <a:spcPct val="90000"/>
              </a:lnSpc>
              <a:spcBef>
                <a:spcPts val="1400"/>
              </a:spcBef>
              <a:spcAft>
                <a:spcPts val="0"/>
              </a:spcAft>
              <a:buSzPts val="2000"/>
              <a:buChar char=" "/>
            </a:pPr>
            <a:r>
              <a:rPr lang="pt-BR" sz="2000"/>
              <a:t>Cursos de idiomas (160): 18 mil alunos</a:t>
            </a:r>
            <a:endParaRPr/>
          </a:p>
          <a:p>
            <a:pPr indent="-91440" lvl="0" marL="91440" rtl="0" algn="l">
              <a:lnSpc>
                <a:spcPct val="90000"/>
              </a:lnSpc>
              <a:spcBef>
                <a:spcPts val="1400"/>
              </a:spcBef>
              <a:spcAft>
                <a:spcPts val="0"/>
              </a:spcAft>
              <a:buSzPts val="2000"/>
              <a:buChar char=" "/>
            </a:pPr>
            <a:r>
              <a:rPr lang="pt-BR" sz="2000">
                <a:solidFill>
                  <a:srgbClr val="FF0000"/>
                </a:solidFill>
              </a:rPr>
              <a:t>462 professores</a:t>
            </a:r>
            <a:endParaRPr/>
          </a:p>
          <a:p>
            <a:pPr indent="0" lvl="0" marL="91440" rtl="0" algn="l">
              <a:lnSpc>
                <a:spcPct val="90000"/>
              </a:lnSpc>
              <a:spcBef>
                <a:spcPts val="1400"/>
              </a:spcBef>
              <a:spcAft>
                <a:spcPts val="0"/>
              </a:spcAft>
              <a:buSzPts val="2000"/>
              <a:buNone/>
            </a:pPr>
            <a:r>
              <a:t/>
            </a:r>
            <a:endParaRPr sz="2000"/>
          </a:p>
          <a:p>
            <a:pPr indent="-91440" lvl="0" marL="91440" rtl="0" algn="r">
              <a:lnSpc>
                <a:spcPct val="90000"/>
              </a:lnSpc>
              <a:spcBef>
                <a:spcPts val="1400"/>
              </a:spcBef>
              <a:spcAft>
                <a:spcPts val="0"/>
              </a:spcAft>
              <a:buSzPts val="2000"/>
              <a:buChar char=" "/>
            </a:pPr>
            <a:r>
              <a:rPr lang="pt-BR" sz="2000"/>
              <a:t>(Auswärtiges Amt, 2020)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pt-BR"/>
              <a:t>VIVER NO BRASIL FALANDO HUNSRÜCKISCH</a:t>
            </a:r>
            <a:endParaRPr/>
          </a:p>
        </p:txBody>
      </p:sp>
      <p:pic>
        <p:nvPicPr>
          <p:cNvPr id="125" name="Google Shape;125;p4"/>
          <p:cNvPicPr preferRelativeResize="0"/>
          <p:nvPr>
            <p:ph idx="1" type="body"/>
          </p:nvPr>
        </p:nvPicPr>
        <p:blipFill rotWithShape="1">
          <a:blip r:embed="rId3">
            <a:alphaModFix/>
          </a:blip>
          <a:srcRect b="0" l="0" r="0" t="0"/>
          <a:stretch/>
        </p:blipFill>
        <p:spPr>
          <a:xfrm>
            <a:off x="1966175" y="1846185"/>
            <a:ext cx="8364666" cy="48007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pt-BR"/>
              <a:t>VIVER NO BRASIL FALANDO HUNSRÜCKISCH</a:t>
            </a:r>
            <a:endParaRPr/>
          </a:p>
        </p:txBody>
      </p:sp>
      <p:sp>
        <p:nvSpPr>
          <p:cNvPr id="131" name="Google Shape;131;p5"/>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p:txBody>
      </p:sp>
      <p:pic>
        <p:nvPicPr>
          <p:cNvPr id="132" name="Google Shape;132;p5"/>
          <p:cNvPicPr preferRelativeResize="0"/>
          <p:nvPr/>
        </p:nvPicPr>
        <p:blipFill rotWithShape="1">
          <a:blip r:embed="rId3">
            <a:alphaModFix/>
          </a:blip>
          <a:srcRect b="0" l="0" r="0" t="0"/>
          <a:stretch/>
        </p:blipFill>
        <p:spPr>
          <a:xfrm>
            <a:off x="2199633" y="1966586"/>
            <a:ext cx="8223221" cy="47244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pt-BR"/>
              <a:t>VIVER NO BRASIL FALANDO HUNSRÜCKISCH</a:t>
            </a:r>
            <a:endParaRPr/>
          </a:p>
        </p:txBody>
      </p:sp>
      <p:sp>
        <p:nvSpPr>
          <p:cNvPr id="138" name="Google Shape;138;p6"/>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p:txBody>
      </p:sp>
      <p:pic>
        <p:nvPicPr>
          <p:cNvPr id="139" name="Google Shape;139;p6"/>
          <p:cNvPicPr preferRelativeResize="0"/>
          <p:nvPr/>
        </p:nvPicPr>
        <p:blipFill rotWithShape="1">
          <a:blip r:embed="rId3">
            <a:alphaModFix/>
          </a:blip>
          <a:srcRect b="0" l="0" r="0" t="0"/>
          <a:stretch/>
        </p:blipFill>
        <p:spPr>
          <a:xfrm>
            <a:off x="2383323" y="1906461"/>
            <a:ext cx="7950650" cy="453209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pt-BR"/>
              <a:t>VIVER NO BRASIL FALANDO HUNSRÜCKISCH </a:t>
            </a:r>
            <a:endParaRPr/>
          </a:p>
        </p:txBody>
      </p:sp>
      <p:sp>
        <p:nvSpPr>
          <p:cNvPr id="145" name="Google Shape;145;p7"/>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p>
            <a:pPr indent="0" lvl="0" marL="91440" rtl="0" algn="l">
              <a:lnSpc>
                <a:spcPct val="90000"/>
              </a:lnSpc>
              <a:spcBef>
                <a:spcPts val="0"/>
              </a:spcBef>
              <a:spcAft>
                <a:spcPts val="0"/>
              </a:spcAft>
              <a:buSzPts val="2200"/>
              <a:buNone/>
            </a:pPr>
            <a:r>
              <a:t/>
            </a:r>
            <a:endParaRPr/>
          </a:p>
        </p:txBody>
      </p:sp>
      <p:pic>
        <p:nvPicPr>
          <p:cNvPr id="146" name="Google Shape;146;p7"/>
          <p:cNvPicPr preferRelativeResize="0"/>
          <p:nvPr/>
        </p:nvPicPr>
        <p:blipFill rotWithShape="1">
          <a:blip r:embed="rId3">
            <a:alphaModFix/>
          </a:blip>
          <a:srcRect b="0" l="0" r="0" t="0"/>
          <a:stretch/>
        </p:blipFill>
        <p:spPr>
          <a:xfrm>
            <a:off x="2029216" y="1876749"/>
            <a:ext cx="8442221" cy="484186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8"/>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pt-BR"/>
              <a:t>VIVER NO BRASIL FALANDO HUNSRÜCKISCH </a:t>
            </a:r>
            <a:endParaRPr/>
          </a:p>
        </p:txBody>
      </p:sp>
      <p:pic>
        <p:nvPicPr>
          <p:cNvPr id="152" name="Google Shape;152;p8"/>
          <p:cNvPicPr preferRelativeResize="0"/>
          <p:nvPr/>
        </p:nvPicPr>
        <p:blipFill rotWithShape="1">
          <a:blip r:embed="rId3">
            <a:alphaModFix/>
          </a:blip>
          <a:srcRect b="0" l="0" r="0" t="0"/>
          <a:stretch/>
        </p:blipFill>
        <p:spPr>
          <a:xfrm>
            <a:off x="2300514" y="2174605"/>
            <a:ext cx="8676274" cy="445413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ntegral">
  <a:themeElements>
    <a:clrScheme name="Inte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2020-03-01T23:40:21Z</dcterms:created>
  <dc:creator>Microsoft Office User</dc:creator>
</cp:coreProperties>
</file>