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3" r:id="rId3"/>
    <p:sldId id="264" r:id="rId4"/>
    <p:sldId id="265" r:id="rId5"/>
    <p:sldId id="266" r:id="rId6"/>
    <p:sldId id="274" r:id="rId7"/>
    <p:sldId id="275" r:id="rId8"/>
    <p:sldId id="276" r:id="rId9"/>
    <p:sldId id="277" r:id="rId10"/>
    <p:sldId id="278" r:id="rId11"/>
    <p:sldId id="262" r:id="rId12"/>
    <p:sldId id="267" r:id="rId13"/>
    <p:sldId id="268" r:id="rId14"/>
    <p:sldId id="281" r:id="rId15"/>
    <p:sldId id="280" r:id="rId16"/>
    <p:sldId id="279" r:id="rId17"/>
    <p:sldId id="282" r:id="rId18"/>
    <p:sldId id="269" r:id="rId19"/>
    <p:sldId id="284" r:id="rId20"/>
    <p:sldId id="271" r:id="rId21"/>
    <p:sldId id="272" r:id="rId22"/>
    <p:sldId id="270" r:id="rId23"/>
    <p:sldId id="283" r:id="rId24"/>
    <p:sldId id="273" r:id="rId2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15/03/2022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15/03/2022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15/03/2022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15/03/2022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15/03/2022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15/03/2022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15/03/2022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15/03/2022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15/03/2022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15/03/2022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15/03/2022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15/03/2022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15/03/2022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15/03/2022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Matemática Aplicada à Economia 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REC2304 / 2022</a:t>
            </a:r>
            <a:endParaRPr lang="pt-BR" sz="1800" b="1" kern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1286"/>
    </mc:Choice>
    <mc:Fallback xmlns="">
      <p:transition spd="slow" advTm="312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08DDA6-4E23-4D13-9C6F-41ED4EE9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3" y="752475"/>
            <a:ext cx="10696662" cy="47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82"/>
    </mc:Choice>
    <mc:Fallback xmlns="">
      <p:transition spd="slow" advTm="1004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FE6D7-D3E9-4D91-B614-405089783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Bibliografia básica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69DE9-62C2-4030-8F2F-C9ADD7AF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760" y="1248491"/>
            <a:ext cx="1554480" cy="485546"/>
          </a:xfrm>
        </p:spPr>
        <p:txBody>
          <a:bodyPr/>
          <a:lstStyle/>
          <a:p>
            <a:pPr rtl="0"/>
            <a:r>
              <a:rPr lang="en-US" dirty="0"/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10181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9"/>
    </mc:Choice>
    <mc:Fallback xmlns="">
      <p:transition spd="slow" advTm="267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444A3-3487-43B6-9C30-95A8C00C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58955"/>
            <a:ext cx="7570763" cy="443815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Do professor:</a:t>
            </a:r>
            <a:br>
              <a:rPr lang="pt-BR" sz="3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br>
              <a:rPr lang="pt-BR" sz="36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endParaRPr lang="pt-BR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52FF2-7239-4C4D-8DF8-E80D361D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90698"/>
            <a:ext cx="9680917" cy="5679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Equações Diferenciais e a Diferença para</a:t>
            </a:r>
          </a:p>
          <a:p>
            <a:pPr marL="266700" indent="-84138">
              <a:lnSpc>
                <a:spcPct val="115000"/>
              </a:lnSpc>
              <a:buNone/>
              <a:tabLst>
                <a:tab pos="266700" algn="l"/>
              </a:tabLst>
            </a:pPr>
            <a:r>
              <a:rPr lang="pt-B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Economistas: Com Matlab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t-BR" sz="2000" dirty="0">
                <a:ea typeface="Times New Roman" panose="02020603050405020304" pitchFamily="18" charset="0"/>
              </a:rPr>
              <a:t>   Ricardo Luis Chaves Feijó. Amazon – e-book 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endParaRPr lang="pt-BR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20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pt-BR" sz="11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1100" dirty="0">
                <a:effectLst/>
                <a:ea typeface="Times New Roman" panose="02020603050405020304" pitchFamily="18" charset="0"/>
              </a:rPr>
              <a:t>&lt;https://www.amazon.com/Equa%C3%A7%C3%B5es-Diferenciais-Diferen%C3%A7as-para-Economistas/dp/B09MYVW9KK/</a:t>
            </a:r>
            <a:r>
              <a:rPr lang="pt-BR" sz="1100" dirty="0" err="1">
                <a:effectLst/>
                <a:ea typeface="Times New Roman" panose="02020603050405020304" pitchFamily="18" charset="0"/>
              </a:rPr>
              <a:t>ref</a:t>
            </a:r>
            <a:r>
              <a:rPr lang="pt-BR" sz="1100" dirty="0">
                <a:effectLst/>
                <a:ea typeface="Times New Roman" panose="02020603050405020304" pitchFamily="18" charset="0"/>
              </a:rPr>
              <a:t>=sr_1_7?crid=3BXJAFIC67VBA&amp;keywords=Ricardo+Luis+Chaves+Feij%C3%B3&amp;qid=1647356717&amp;sprefix=ricardo+luis+chaves+feij%C3%B3%2Caps%2C295&amp;sr=8-7&gt;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259A12-DBAB-4E3E-A306-988A85FA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668" y="383023"/>
            <a:ext cx="3573671" cy="50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35"/>
    </mc:Choice>
    <mc:Fallback xmlns="">
      <p:transition spd="slow" advTm="440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F624C-EC50-4955-8521-93C399E3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Livro-texto básico:</a:t>
            </a:r>
            <a:b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1EB13-6908-495E-816F-EB09E106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CHIANG, A.; WAINWRIGHT, K. 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Matemática para economistas. 4ª ed. Rio de Janeiro: Campus, 2006 (CW).</a:t>
            </a:r>
          </a:p>
          <a:p>
            <a:pPr algn="just"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27F62E-DD5F-415E-ADAA-7EDDB36E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38" y="2786406"/>
            <a:ext cx="34132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0"/>
    </mc:Choice>
    <mc:Fallback xmlns="">
      <p:transition spd="slow" advTm="286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FE6D7-D3E9-4D91-B614-405089783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Bibliografia complementar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69DE9-62C2-4030-8F2F-C9ADD7AF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760" y="1248491"/>
            <a:ext cx="1554480" cy="485546"/>
          </a:xfrm>
        </p:spPr>
        <p:txBody>
          <a:bodyPr/>
          <a:lstStyle/>
          <a:p>
            <a:pPr rtl="0"/>
            <a:r>
              <a:rPr lang="en-US" dirty="0"/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36960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"/>
    </mc:Choice>
    <mc:Fallback xmlns="">
      <p:transition spd="slow" advTm="174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F624C-EC50-4955-8521-93C399E3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Livros-texto:</a:t>
            </a:r>
            <a:b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1EB13-6908-495E-816F-EB09E106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57" y="1504188"/>
            <a:ext cx="10058400" cy="38496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SIMON, C. P.; BLUME, L.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, Matemática para Economistas. Porto Alegre: Bookman, 2006.</a:t>
            </a:r>
          </a:p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HOY, M.; LIVERNOIS, J.; MCKENNA, C.; REES, R.; STENGOS, T.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Mathematics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for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Economics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. 2ª ed. Cambridge: MIT Press, 2001.</a:t>
            </a:r>
          </a:p>
          <a:p>
            <a:pPr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E45FC2-52DE-4496-82BC-40A29662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592" y="3218607"/>
            <a:ext cx="2187628" cy="31639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E040ED-D5D8-43AD-AD76-7301E30D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514" y="3218607"/>
            <a:ext cx="2847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10"/>
    </mc:Choice>
    <mc:Fallback xmlns="">
      <p:transition spd="slow" advTm="634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FE6D7-D3E9-4D91-B614-405089783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Aprendendo </a:t>
            </a:r>
            <a:r>
              <a:rPr lang="pt-BR" dirty="0" err="1"/>
              <a:t>matlab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69DE9-62C2-4030-8F2F-C9ADD7AF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760" y="1248491"/>
            <a:ext cx="1554480" cy="485546"/>
          </a:xfrm>
        </p:spPr>
        <p:txBody>
          <a:bodyPr/>
          <a:lstStyle/>
          <a:p>
            <a:pPr rtl="0"/>
            <a:r>
              <a:rPr lang="en-US" dirty="0"/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20489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98"/>
    </mc:Choice>
    <mc:Fallback xmlns="">
      <p:transition spd="slow" advTm="343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F624C-EC50-4955-8521-93C399E3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Manual básico de MATLAB:</a:t>
            </a:r>
            <a:b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pt-B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1EB13-6908-495E-816F-EB09E106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HUNT, Brian R., LIPSMAN, Ronald L.; ROSEMBERG, Jonathan M., 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A 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Guide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to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 MATLAB for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Beginners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and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Experienced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Users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. Cambridge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University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Press.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Third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effectLst/>
                <a:ea typeface="Times New Roman" panose="02020603050405020304" pitchFamily="18" charset="0"/>
              </a:rPr>
              <a:t>Edition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pt-BR" sz="20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t-BR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&lt;https://assets.cambridge.org/97811076/62223/frontmatter/9781107662223_frontmatter.pdf&gt;</a:t>
            </a:r>
          </a:p>
          <a:p>
            <a:pPr algn="just">
              <a:lnSpc>
                <a:spcPct val="115000"/>
              </a:lnSpc>
            </a:pPr>
            <a:endParaRPr lang="pt-BR" sz="2000" dirty="0">
              <a:effectLst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2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73"/>
    </mc:Choice>
    <mc:Fallback xmlns="">
      <p:transition spd="slow" advTm="5527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B3C1-B8A1-4F10-948A-BBF951F7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74" y="905256"/>
            <a:ext cx="10058400" cy="1371600"/>
          </a:xfrm>
        </p:spPr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br>
              <a:rPr lang="pt-B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D83644-66FC-421B-BDB2-FD0261024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Aulas expositivas.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Listas de exercícios como fixação e treino para as provas (não precisa entregar).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Controle de presença pela lista de assinaturas.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(Regime especial para alunos que venham a se infectar com Covid-19).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78"/>
    </mc:Choice>
    <mc:Fallback xmlns="">
      <p:transition spd="slow" advTm="1184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0BC845-AD1A-4810-B3C1-6845E39B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9AB641-76CE-4554-9B57-247EB5E1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dirty="0"/>
              <a:t>HPE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6"/>
    </mc:Choice>
    <mc:Fallback xmlns="">
      <p:transition spd="slow" advTm="498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896519-487E-45D4-9C16-810EF0E0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15/03/2022</a:t>
            </a:fld>
            <a:endParaRPr lang="en-US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AF212FB0-3BFF-4CFE-A685-8871B046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Ricardo </a:t>
            </a:r>
            <a:r>
              <a:rPr lang="pt-BR" dirty="0" err="1"/>
              <a:t>Luis</a:t>
            </a:r>
            <a:r>
              <a:rPr lang="pt-BR" dirty="0"/>
              <a:t> Chaves Feijó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384B41D3-B7F3-4914-9636-CE049BB9A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riccfeij@usp.br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F02E791-DB11-4819-B736-EE3D7B27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9"/>
    </mc:Choice>
    <mc:Fallback xmlns="">
      <p:transition spd="slow" advTm="601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D02BC5E-B2CC-4AA8-AE4B-D0E2EE9E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Critério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739FEB-66EF-4570-85EF-AD744F35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Duas provas (P1 e P2) de conteúdo bimestral de mesmo peso. Provas com exercícios para serem solucionados. 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Prova substitutiva de uma delas (substitui apenas a prova que o aluno não entregou).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Nota final como média simples de duas provas.</a:t>
            </a:r>
          </a:p>
          <a:p>
            <a:pPr marL="342900" indent="-342900" algn="just">
              <a:lnSpc>
                <a:spcPct val="115000"/>
              </a:lnSpc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Frequência medida pelas assinaturas na lista de presença.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7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60"/>
    </mc:Choice>
    <mc:Fallback xmlns="">
      <p:transition spd="slow" advTm="11316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E39A1-B8AF-46CF-BAFD-17C32F32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Normas de Reavaliação</a:t>
            </a:r>
            <a:br>
              <a:rPr lang="pt-BR" sz="2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8406B-84C9-4461-8BA9-FC9F2520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2297827"/>
            <a:ext cx="10299700" cy="3849624"/>
          </a:xfrm>
        </p:spPr>
        <p:txBody>
          <a:bodyPr/>
          <a:lstStyle/>
          <a:p>
            <a:r>
              <a:rPr lang="pt-B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Média anterior igual ou superior a três e frequência acima de 70%.</a:t>
            </a:r>
          </a:p>
          <a:p>
            <a:r>
              <a:rPr lang="pt-BR" sz="2400" dirty="0">
                <a:effectLst/>
                <a:ea typeface="Times New Roman" panose="02020603050405020304" pitchFamily="18" charset="0"/>
              </a:rPr>
              <a:t>A nota final para alunos que fizerem a reavaliação será a média simples entre a nota da prova de reavaliação e a média final alcançada antes da prova de reavaliação. Mas o aluno deve tirar nota mínima 5,0 nesta prova para ser aprovado.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4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28"/>
    </mc:Choice>
    <mc:Fallback xmlns="">
      <p:transition spd="slow" advTm="10412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0BC845-AD1A-4810-B3C1-6845E39B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Aprovação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9AB641-76CE-4554-9B57-247EB5E1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dirty="0"/>
              <a:t>HPE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4"/>
    </mc:Choice>
    <mc:Fallback xmlns="">
      <p:transition spd="slow" advTm="862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1B9975-A259-4E2C-8688-93300CF91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Critério de aprovação: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serão aprovados os alunos com nota igual ou superior a 5,0 e mínimo de 70% de frequência.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1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1"/>
    </mc:Choice>
    <mc:Fallback xmlns="">
      <p:transition spd="slow" advTm="2555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94130-D592-481D-AA69-638CEC83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Data das provas</a:t>
            </a:r>
            <a:br>
              <a:rPr lang="pt-BR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0A7B72-D558-4732-B031-339D9EE7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1ª prova: 18 de maio às 19h00.</a:t>
            </a:r>
          </a:p>
          <a:p>
            <a:pPr algn="just">
              <a:lnSpc>
                <a:spcPct val="115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2ª prova: 13 de julho às 19h00.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Prova substitutiva: 15 de julho às 21h.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9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35"/>
    </mc:Choice>
    <mc:Fallback xmlns="">
      <p:transition spd="slow" advTm="1627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018F04C-B81E-4FE8-B7C4-43DBBC03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Matemática Aplicada à Economia </a:t>
            </a:r>
            <a:endParaRPr lang="pt-BR" sz="36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6EF30E7-6890-4C01-AFB8-96D72FD7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Créditos: 4. </a:t>
            </a:r>
          </a:p>
          <a:p>
            <a:pPr>
              <a:lnSpc>
                <a:spcPct val="115000"/>
              </a:lnSpc>
            </a:pPr>
            <a:r>
              <a:rPr lang="pt-BR" sz="2800" dirty="0">
                <a:effectLst/>
                <a:latin typeface="+mj-lt"/>
                <a:ea typeface="Times New Roman" panose="02020603050405020304" pitchFamily="18" charset="0"/>
              </a:rPr>
              <a:t>Carga horária total: 60 h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+mj-lt"/>
              </a:rPr>
              <a:t>(aulas presenciais!)</a:t>
            </a:r>
          </a:p>
        </p:txBody>
      </p:sp>
    </p:spTree>
    <p:extLst>
      <p:ext uri="{BB962C8B-B14F-4D97-AF65-F5344CB8AC3E}">
        <p14:creationId xmlns:p14="http://schemas.microsoft.com/office/powerpoint/2010/main" val="25285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57"/>
    </mc:Choice>
    <mc:Fallback xmlns="">
      <p:transition spd="slow" advTm="789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71AA3-7F97-42A8-AD06-A2540416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49828"/>
            <a:ext cx="10058400" cy="1371600"/>
          </a:xfrm>
        </p:spPr>
        <p:txBody>
          <a:bodyPr/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Objetivos </a:t>
            </a: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24343-F259-4D28-8334-76AF5379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76" y="1921428"/>
            <a:ext cx="10058400" cy="457213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Ensinaremos ao estudante de economia métodos matemáticos básicos indispensáveis para o acompanhamento da literatura econômica atual. </a:t>
            </a:r>
          </a:p>
          <a:p>
            <a:r>
              <a:rPr lang="pt-B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Abordaremos, no curso, problemas de análise dinâmica com equações diferenciais e a diferenças. Veremos ampla aplicação em problemas econômicos e em teoria econômica. </a:t>
            </a:r>
          </a:p>
          <a:p>
            <a:r>
              <a:rPr lang="pt-B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Ao cabo, pretende-se oferecer aprofundamento no estudo da matemática aplicada à economia e apresentar o instrumental matemático básico utilizado na modelagem de dinâmicas econômicas. </a:t>
            </a:r>
          </a:p>
          <a:p>
            <a:r>
              <a:rPr lang="pt-B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Também constam no programa do curso aplicações em MATLAB</a:t>
            </a:r>
            <a:r>
              <a:rPr lang="pt-BR" sz="20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4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99"/>
    </mc:Choice>
    <mc:Fallback xmlns="">
      <p:transition spd="slow" advTm="1543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CD3C8-9A52-455D-A462-A328F869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Programa</a:t>
            </a:r>
            <a:br>
              <a:rPr lang="pt-BR" sz="1800" b="1" cap="all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07B5C-7118-45B4-8EBA-45F0C090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1427"/>
            <a:ext cx="10539046" cy="384962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pt-BR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Tópico 1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</a:rPr>
              <a:t> – Equações diferenciais de primeira ordem: CW (cap.15)</a:t>
            </a: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pt-BR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Tópico 2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</a:rPr>
              <a:t> – Equações diferenciais de ordem elevada: CW (cap.16)</a:t>
            </a: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pt-BR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Tópico 3 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</a:rPr>
              <a:t>– Equações a diferenças de primeira ordem: CW (cap.17)</a:t>
            </a: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pt-BR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Tópico 4 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</a:rPr>
              <a:t>– Equações a diferenças: caso não linear e de ordem elevada: CW (cap.18)</a:t>
            </a:r>
          </a:p>
          <a:p>
            <a:pPr marL="0" lvl="0" indent="0">
              <a:lnSpc>
                <a:spcPct val="115000"/>
              </a:lnSpc>
              <a:buNone/>
              <a:tabLst>
                <a:tab pos="228600" algn="l"/>
              </a:tabLst>
            </a:pPr>
            <a:r>
              <a:rPr lang="pt-BR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Tópico 5</a:t>
            </a:r>
            <a:r>
              <a:rPr lang="pt-BR" sz="2400" dirty="0">
                <a:effectLst/>
                <a:latin typeface="+mj-lt"/>
                <a:ea typeface="Times New Roman" panose="02020603050405020304" pitchFamily="18" charset="0"/>
              </a:rPr>
              <a:t> – Introdução às equações diferenciais e a diferenças simultâneas: CW (cap.19) </a:t>
            </a:r>
          </a:p>
        </p:txBody>
      </p:sp>
    </p:spTree>
    <p:extLst>
      <p:ext uri="{BB962C8B-B14F-4D97-AF65-F5344CB8AC3E}">
        <p14:creationId xmlns:p14="http://schemas.microsoft.com/office/powerpoint/2010/main" val="4191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14"/>
    </mc:Choice>
    <mc:Fallback xmlns="">
      <p:transition spd="slow" advTm="735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6ABFDE1-822D-474E-AD8E-74FF2F05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23" y="512738"/>
            <a:ext cx="10597754" cy="58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24"/>
    </mc:Choice>
    <mc:Fallback xmlns="">
      <p:transition spd="slow" advTm="2242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B4AD74-CA8F-40FB-A0D8-E99163FC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0" y="1230702"/>
            <a:ext cx="10620659" cy="39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53"/>
    </mc:Choice>
    <mc:Fallback xmlns="">
      <p:transition spd="slow" advTm="1269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D8DF71-7F13-47F5-846B-43345C7C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8" y="1750914"/>
            <a:ext cx="10628458" cy="25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1"/>
    </mc:Choice>
    <mc:Fallback xmlns="">
      <p:transition spd="slow" advTm="502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8511A38-71D4-4AE8-AFEE-9222C3DD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86" y="1249249"/>
            <a:ext cx="10204827" cy="43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88"/>
    </mc:Choice>
    <mc:Fallback xmlns="">
      <p:transition spd="slow" advTm="10508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691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Times New Roman</vt:lpstr>
      <vt:lpstr>SavonVTI</vt:lpstr>
      <vt:lpstr>Universidade de São Paulo Faculdade de Economia, Administração e Contabilidade de Ribeirão Preto</vt:lpstr>
      <vt:lpstr>Ricardo Luis Chaves Feijó</vt:lpstr>
      <vt:lpstr>Matemática Aplicada à Economia </vt:lpstr>
      <vt:lpstr>Objetivos  </vt:lpstr>
      <vt:lpstr>Programa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 básica</vt:lpstr>
      <vt:lpstr>Do professor:  </vt:lpstr>
      <vt:lpstr>Livro-texto básico: </vt:lpstr>
      <vt:lpstr>Bibliografia complementar</vt:lpstr>
      <vt:lpstr>Livros-texto: </vt:lpstr>
      <vt:lpstr>Aprendendo matlab</vt:lpstr>
      <vt:lpstr>Manual básico de MATLAB: </vt:lpstr>
      <vt:lpstr>Método </vt:lpstr>
      <vt:lpstr>Avaliação</vt:lpstr>
      <vt:lpstr>Critério</vt:lpstr>
      <vt:lpstr>Normas de Reavaliação </vt:lpstr>
      <vt:lpstr>Aprovação</vt:lpstr>
      <vt:lpstr>Apresentação do PowerPoint</vt:lpstr>
      <vt:lpstr>Data das provas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Faculdade de Economia, Administração e Contabilidade de Ribeirão Preto</dc:title>
  <dc:creator>Ricardo Feijó</dc:creator>
  <cp:lastModifiedBy>Ricardo Feijó</cp:lastModifiedBy>
  <cp:revision>22</cp:revision>
  <dcterms:created xsi:type="dcterms:W3CDTF">2020-08-10T17:01:35Z</dcterms:created>
  <dcterms:modified xsi:type="dcterms:W3CDTF">2022-03-15T15:16:41Z</dcterms:modified>
</cp:coreProperties>
</file>