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0"/>
    <p:restoredTop sz="94747"/>
  </p:normalViewPr>
  <p:slideViewPr>
    <p:cSldViewPr>
      <p:cViewPr varScale="1">
        <p:scale>
          <a:sx n="86" d="100"/>
          <a:sy n="86" d="100"/>
        </p:scale>
        <p:origin x="2152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5800" y="1346947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5800" y="4282763"/>
            <a:ext cx="7772400" cy="80683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85800" y="1484779"/>
            <a:ext cx="7772400" cy="274320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7234780" y="4107023"/>
            <a:ext cx="914400" cy="914400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670" y="1432223"/>
            <a:ext cx="759333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6400" b="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2386" y="4389120"/>
            <a:ext cx="5918454" cy="1069848"/>
          </a:xfrm>
        </p:spPr>
        <p:txBody>
          <a:bodyPr>
            <a:normAutofit/>
          </a:bodyPr>
          <a:lstStyle>
            <a:lvl1pPr marL="0" indent="0" algn="l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B4B1-104D-4EE3-B3BA-0B3573C1D261}" type="datetimeFigureOut">
              <a:rPr lang="pt-BR" smtClean="0"/>
              <a:t>22/05/18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12805" y="6272785"/>
            <a:ext cx="4745736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44280" y="4227195"/>
            <a:ext cx="895401" cy="640080"/>
          </a:xfrm>
        </p:spPr>
        <p:txBody>
          <a:bodyPr/>
          <a:lstStyle>
            <a:lvl1pPr>
              <a:defRPr sz="2800" b="1"/>
            </a:lvl1pPr>
          </a:lstStyle>
          <a:p>
            <a:fld id="{CEFE647D-8245-45EB-AA71-190DEB2C1D4F}" type="slidenum">
              <a:rPr lang="pt-BR" smtClean="0"/>
              <a:t>‹n.º›</a:t>
            </a:fld>
            <a:endParaRPr lang="pt-BR"/>
          </a:p>
        </p:txBody>
      </p:sp>
    </p:spTree>
    <p:extLst/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estilo do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B4B1-104D-4EE3-B3BA-0B3573C1D261}" type="datetimeFigureOut">
              <a:rPr lang="pt-BR" smtClean="0"/>
              <a:t>22/05/18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E647D-8245-45EB-AA71-190DEB2C1D4F}" type="slidenum">
              <a:rPr lang="pt-BR" smtClean="0"/>
              <a:t>‹n.º›</a:t>
            </a:fld>
            <a:endParaRPr lang="pt-BR"/>
          </a:p>
        </p:txBody>
      </p:sp>
    </p:spTree>
    <p:extLst/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33400"/>
            <a:ext cx="1914525" cy="5638800"/>
          </a:xfrm>
        </p:spPr>
        <p:txBody>
          <a:bodyPr vert="eaVert"/>
          <a:lstStyle>
            <a:lvl1pPr>
              <a:defRPr b="0"/>
            </a:lvl1pPr>
          </a:lstStyle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0100" y="533400"/>
            <a:ext cx="5629275" cy="56388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B4B1-104D-4EE3-B3BA-0B3573C1D261}" type="datetimeFigureOut">
              <a:rPr lang="pt-BR" smtClean="0"/>
              <a:t>22/05/18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E647D-8245-45EB-AA71-190DEB2C1D4F}" type="slidenum">
              <a:rPr lang="pt-BR" smtClean="0"/>
              <a:t>‹n.º›</a:t>
            </a:fld>
            <a:endParaRPr lang="pt-BR"/>
          </a:p>
        </p:txBody>
      </p:sp>
    </p:spTree>
    <p:extLst/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B4B1-104D-4EE3-B3BA-0B3573C1D261}" type="datetimeFigureOut">
              <a:rPr lang="pt-BR" smtClean="0"/>
              <a:t>22/05/18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E647D-8245-45EB-AA71-190DEB2C1D4F}" type="slidenum">
              <a:rPr lang="pt-BR" smtClean="0"/>
              <a:t>‹n.º›</a:t>
            </a:fld>
            <a:endParaRPr lang="pt-BR"/>
          </a:p>
        </p:txBody>
      </p:sp>
    </p:spTree>
    <p:extLst/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9144000" cy="1940010"/>
          </a:xfrm>
          <a:prstGeom prst="rect">
            <a:avLst/>
          </a:prstGeom>
          <a:blipFill dpi="0" rotWithShape="1">
            <a:blip r:embed="rId2">
              <a:alphaModFix amt="8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346" y="1225296"/>
            <a:ext cx="696087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6400" b="0"/>
            </a:lvl1pPr>
          </a:lstStyle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4330" y="5020056"/>
            <a:ext cx="6789420" cy="1066800"/>
          </a:xfrm>
        </p:spPr>
        <p:txBody>
          <a:bodyPr anchor="t">
            <a:normAutofit/>
          </a:bodyPr>
          <a:lstStyle>
            <a:lvl1pPr marL="0" indent="0">
              <a:buNone/>
              <a:defRPr sz="1800" b="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45251" y="6272785"/>
            <a:ext cx="1983232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2FB4B1-104D-4EE3-B3BA-0B3573C1D261}" type="datetimeFigureOut">
              <a:rPr lang="pt-BR" smtClean="0"/>
              <a:t>22/05/18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36099" y="6272784"/>
            <a:ext cx="4745736" cy="365125"/>
          </a:xfrm>
        </p:spPr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pt-BR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633862" y="2430623"/>
            <a:ext cx="914400" cy="914400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450" y="2508607"/>
            <a:ext cx="891224" cy="720332"/>
          </a:xfrm>
        </p:spPr>
        <p:txBody>
          <a:bodyPr/>
          <a:lstStyle>
            <a:lvl1pPr>
              <a:defRPr sz="2800"/>
            </a:lvl1pPr>
          </a:lstStyle>
          <a:p>
            <a:fld id="{CEFE647D-8245-45EB-AA71-190DEB2C1D4F}" type="slidenum">
              <a:rPr lang="pt-BR" smtClean="0"/>
              <a:t>‹n.º›</a:t>
            </a:fld>
            <a:endParaRPr lang="pt-BR"/>
          </a:p>
        </p:txBody>
      </p:sp>
    </p:spTree>
    <p:extLst/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2218" y="2194560"/>
            <a:ext cx="365760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B4B1-104D-4EE3-B3BA-0B3573C1D261}" type="datetimeFigureOut">
              <a:rPr lang="pt-BR" smtClean="0"/>
              <a:t>22/05/18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E647D-8245-45EB-AA71-190DEB2C1D4F}" type="slidenum">
              <a:rPr lang="pt-BR" smtClean="0"/>
              <a:t>‹n.º›</a:t>
            </a:fld>
            <a:endParaRPr lang="pt-BR"/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20793" y="2048256"/>
            <a:ext cx="365760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20793" y="2743200"/>
            <a:ext cx="365760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B4B1-104D-4EE3-B3BA-0B3573C1D261}" type="datetimeFigureOut">
              <a:rPr lang="pt-BR" smtClean="0"/>
              <a:t>22/05/18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E647D-8245-45EB-AA71-190DEB2C1D4F}" type="slidenum">
              <a:rPr lang="pt-BR" smtClean="0"/>
              <a:t>‹n.º›</a:t>
            </a:fld>
            <a:endParaRPr lang="pt-B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estilo do título mestre</a:t>
            </a:r>
            <a:endParaRPr lang="en-US" dirty="0"/>
          </a:p>
        </p:txBody>
      </p:sp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2FB4B1-104D-4EE3-B3BA-0B3573C1D261}" type="datetimeFigureOut">
              <a:rPr lang="pt-BR" smtClean="0"/>
              <a:t>22/05/18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E647D-8245-45EB-AA71-190DEB2C1D4F}" type="slidenum">
              <a:rPr lang="pt-BR" smtClean="0"/>
              <a:t>‹n.º›</a:t>
            </a:fld>
            <a:endParaRPr lang="pt-B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estilo do título mestre</a:t>
            </a:r>
            <a:endParaRPr lang="en-US"/>
          </a:p>
        </p:txBody>
      </p:sp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B4B1-104D-4EE3-B3BA-0B3573C1D261}" type="datetimeFigureOut">
              <a:rPr lang="pt-BR" smtClean="0"/>
              <a:t>22/05/18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E647D-8245-45EB-AA71-190DEB2C1D4F}" type="slidenum">
              <a:rPr lang="pt-BR" smtClean="0"/>
              <a:t>‹n.º›</a:t>
            </a:fld>
            <a:endParaRPr lang="pt-BR"/>
          </a:p>
        </p:txBody>
      </p:sp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85800"/>
            <a:ext cx="5033772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B4B1-104D-4EE3-B3BA-0B3573C1D261}" type="datetimeFigureOut">
              <a:rPr lang="pt-BR" smtClean="0"/>
              <a:t>22/05/18</a:t>
            </a:fld>
            <a:endParaRPr lang="pt-BR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E647D-8245-45EB-AA71-190DEB2C1D4F}" type="slidenum">
              <a:rPr lang="pt-BR" smtClean="0"/>
              <a:t>‹n.º›</a:t>
            </a:fld>
            <a:endParaRPr lang="pt-BR"/>
          </a:p>
        </p:txBody>
      </p:sp>
    </p:spTree>
    <p:extLst/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6227806" y="1"/>
            <a:ext cx="291619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12230" y="685800"/>
            <a:ext cx="2400300" cy="1737360"/>
          </a:xfrm>
        </p:spPr>
        <p:txBody>
          <a:bodyPr anchor="b">
            <a:normAutofit/>
          </a:bodyPr>
          <a:lstStyle>
            <a:lvl1pPr>
              <a:defRPr sz="2800" b="0"/>
            </a:lvl1pPr>
          </a:lstStyle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227805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Arraste a imagem para o espaço reservado ou clique no ícone para adicionar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12230" y="2423160"/>
            <a:ext cx="24003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35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13" name="Oval 12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4" name="Oval 13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FB4B1-104D-4EE3-B3BA-0B3573C1D261}" type="datetimeFigureOut">
              <a:rPr lang="pt-BR" smtClean="0"/>
              <a:t>22/05/18</a:t>
            </a:fld>
            <a:endParaRPr lang="pt-BR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FE647D-8245-45EB-AA71-190DEB2C1D4F}" type="slidenum">
              <a:rPr lang="pt-BR" smtClean="0"/>
              <a:t>‹n.º›</a:t>
            </a:fld>
            <a:endParaRPr lang="pt-BR"/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2.png"/><Relationship Id="rId14" Type="http://schemas.microsoft.com/office/2007/relationships/hdphoto" Target="../media/hdphoto1.wdp"/><Relationship Id="rId15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8522664" y="6255258"/>
            <a:ext cx="393192" cy="393192"/>
            <a:chOff x="8532189" y="5068824"/>
            <a:chExt cx="393192" cy="393192"/>
          </a:xfrm>
        </p:grpSpPr>
        <p:sp>
          <p:nvSpPr>
            <p:cNvPr id="8" name="Oval 7"/>
            <p:cNvSpPr>
              <a:spLocks noChangeAspect="1"/>
            </p:cNvSpPr>
            <p:nvPr/>
          </p:nvSpPr>
          <p:spPr>
            <a:xfrm>
              <a:off x="8532189" y="5068824"/>
              <a:ext cx="393192" cy="393192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>
              <a:spLocks noChangeAspect="1"/>
            </p:cNvSpPr>
            <p:nvPr/>
          </p:nvSpPr>
          <p:spPr>
            <a:xfrm>
              <a:off x="8568766" y="5105400"/>
              <a:ext cx="320039" cy="320040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21408"/>
            <a:ext cx="7772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2368" y="6272785"/>
            <a:ext cx="24551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2FB4B1-104D-4EE3-B3BA-0B3573C1D261}" type="datetimeFigureOut">
              <a:rPr lang="pt-BR" smtClean="0"/>
              <a:t>22/05/18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272785"/>
            <a:ext cx="47457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83346" y="6272785"/>
            <a:ext cx="4800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="1" spc="-7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CEFE647D-8245-45EB-AA71-190DEB2C1D4F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580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b="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t-BR" sz="4000" dirty="0" smtClean="0"/>
              <a:t>Iconografia e o ensino de história</a:t>
            </a:r>
            <a:endParaRPr lang="pt-BR" sz="4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419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484632"/>
            <a:ext cx="7772400" cy="784128"/>
          </a:xfrm>
        </p:spPr>
        <p:txBody>
          <a:bodyPr>
            <a:normAutofit fontScale="90000"/>
          </a:bodyPr>
          <a:lstStyle/>
          <a:p>
            <a:r>
              <a:rPr lang="pt-BR" dirty="0" smtClean="0"/>
              <a:t/>
            </a:r>
            <a:br>
              <a:rPr lang="pt-BR" dirty="0" smtClean="0"/>
            </a:br>
            <a:r>
              <a:rPr lang="pt-BR" dirty="0" smtClean="0"/>
              <a:t>Diversidade </a:t>
            </a:r>
            <a:r>
              <a:rPr lang="pt-BR" dirty="0"/>
              <a:t>de fontes iconográficas</a:t>
            </a:r>
            <a:br>
              <a:rPr lang="pt-BR" dirty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5800" y="1484784"/>
            <a:ext cx="7772400" cy="4687416"/>
          </a:xfrm>
        </p:spPr>
        <p:txBody>
          <a:bodyPr/>
          <a:lstStyle/>
          <a:p>
            <a:r>
              <a:rPr lang="pt-BR" sz="2800" dirty="0"/>
              <a:t>P</a:t>
            </a:r>
            <a:r>
              <a:rPr lang="pt-BR" sz="2800" dirty="0" smtClean="0"/>
              <a:t>inturas</a:t>
            </a:r>
          </a:p>
          <a:p>
            <a:r>
              <a:rPr lang="pt-BR" sz="2800" dirty="0" smtClean="0"/>
              <a:t>Gravuras</a:t>
            </a:r>
            <a:endParaRPr lang="pt-BR" sz="2800" dirty="0"/>
          </a:p>
          <a:p>
            <a:r>
              <a:rPr lang="pt-BR" sz="2800" dirty="0" smtClean="0"/>
              <a:t>D</a:t>
            </a:r>
            <a:r>
              <a:rPr lang="pt-BR" sz="2800" dirty="0" smtClean="0"/>
              <a:t>esenhos</a:t>
            </a:r>
          </a:p>
          <a:p>
            <a:r>
              <a:rPr lang="pt-BR" sz="2800" dirty="0" smtClean="0"/>
              <a:t>Esculturas</a:t>
            </a:r>
            <a:endParaRPr lang="pt-BR" sz="2800" dirty="0" smtClean="0"/>
          </a:p>
          <a:p>
            <a:r>
              <a:rPr lang="pt-BR" sz="2800" dirty="0" smtClean="0"/>
              <a:t>Fotografias</a:t>
            </a:r>
            <a:endParaRPr lang="pt-BR" sz="2800" dirty="0"/>
          </a:p>
          <a:p>
            <a:r>
              <a:rPr lang="pt-BR" sz="2800" dirty="0"/>
              <a:t>I</a:t>
            </a:r>
            <a:r>
              <a:rPr lang="pt-BR" sz="2800" dirty="0" smtClean="0"/>
              <a:t>magens </a:t>
            </a:r>
            <a:r>
              <a:rPr lang="pt-BR" sz="2800" dirty="0" smtClean="0"/>
              <a:t>midiáticas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315666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 smtClean="0"/>
              <a:t>Questões importantes sobre o uso da iconografia para o ensino de História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093976"/>
            <a:ext cx="8229600" cy="4032187"/>
          </a:xfrm>
        </p:spPr>
        <p:txBody>
          <a:bodyPr>
            <a:normAutofit/>
          </a:bodyPr>
          <a:lstStyle/>
          <a:p>
            <a:r>
              <a:rPr lang="pt-BR" sz="2800" dirty="0" smtClean="0"/>
              <a:t>Técnicas </a:t>
            </a:r>
            <a:r>
              <a:rPr lang="pt-BR" sz="2800" dirty="0" smtClean="0"/>
              <a:t>utilizadas e a produção da fonte</a:t>
            </a:r>
            <a:endParaRPr lang="pt-BR" sz="2800" dirty="0" smtClean="0"/>
          </a:p>
          <a:p>
            <a:r>
              <a:rPr lang="pt-BR" sz="2800" dirty="0" smtClean="0"/>
              <a:t>O público e a recepção da imagem – contextos de produção, circulação e consumo</a:t>
            </a:r>
          </a:p>
          <a:p>
            <a:r>
              <a:rPr lang="pt-BR" sz="2800" dirty="0" smtClean="0"/>
              <a:t>A permanência da iconografia e sua recepção em tempos posteriores a da sua produção</a:t>
            </a:r>
          </a:p>
          <a:p>
            <a:r>
              <a:rPr lang="pt-BR" sz="2800" dirty="0" smtClean="0"/>
              <a:t>No livro didático: a representação da representação</a:t>
            </a:r>
          </a:p>
          <a:p>
            <a:endParaRPr lang="pt-BR" sz="2800" dirty="0" smtClean="0"/>
          </a:p>
        </p:txBody>
      </p:sp>
    </p:spTree>
    <p:extLst>
      <p:ext uri="{BB962C8B-B14F-4D97-AF65-F5344CB8AC3E}">
        <p14:creationId xmlns:p14="http://schemas.microsoft.com/office/powerpoint/2010/main" val="177950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5800" y="2924944"/>
            <a:ext cx="7772400" cy="3247256"/>
          </a:xfrm>
        </p:spPr>
        <p:txBody>
          <a:bodyPr>
            <a:normAutofit fontScale="62500" lnSpcReduction="20000"/>
          </a:bodyPr>
          <a:lstStyle/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sz="1800" b="1" dirty="0" smtClean="0"/>
          </a:p>
          <a:p>
            <a:endParaRPr lang="pt-BR" sz="1800" b="1" dirty="0"/>
          </a:p>
          <a:p>
            <a:r>
              <a:rPr lang="pt-BR" sz="2300" b="1" dirty="0" smtClean="0"/>
              <a:t>Benedito </a:t>
            </a:r>
            <a:r>
              <a:rPr lang="pt-BR" sz="2300" b="1" dirty="0"/>
              <a:t>Calixto. </a:t>
            </a:r>
            <a:r>
              <a:rPr lang="pt-BR" sz="2300" i="1" dirty="0"/>
              <a:t>Domingos Jorge Velho e o </a:t>
            </a:r>
            <a:r>
              <a:rPr lang="pt-BR" sz="2300" i="1" dirty="0" smtClean="0"/>
              <a:t>loco-tenente  Antônio </a:t>
            </a:r>
            <a:r>
              <a:rPr lang="pt-BR" sz="2300" i="1" dirty="0"/>
              <a:t>Fernandes de Abreu</a:t>
            </a:r>
            <a:r>
              <a:rPr lang="pt-BR" sz="2300" b="1" dirty="0"/>
              <a:t>, 1903, óleo s/ tela, 140 x 99 cm. </a:t>
            </a:r>
            <a:r>
              <a:rPr lang="pt-BR" sz="2300" b="1" dirty="0" smtClean="0"/>
              <a:t>Acervo  do </a:t>
            </a:r>
            <a:r>
              <a:rPr lang="pt-BR" sz="2300" b="1" dirty="0"/>
              <a:t>Museu Paulista da USP, São Paulo</a:t>
            </a:r>
            <a:endParaRPr lang="pt-BR" sz="23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60648"/>
            <a:ext cx="4095750" cy="481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925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5733256"/>
            <a:ext cx="8229600" cy="576064"/>
          </a:xfrm>
        </p:spPr>
        <p:txBody>
          <a:bodyPr>
            <a:normAutofit lnSpcReduction="10000"/>
          </a:bodyPr>
          <a:lstStyle/>
          <a:p>
            <a:r>
              <a:rPr lang="pt-BR" sz="1800" dirty="0" smtClean="0"/>
              <a:t>Índios atravessando um riacho, atribuído a Agostino Brunias, séc. XVIII. MASP. </a:t>
            </a:r>
            <a:endParaRPr lang="pt-BR" sz="1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7620000" cy="539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858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6011960"/>
            <a:ext cx="8229600" cy="585392"/>
          </a:xfrm>
        </p:spPr>
        <p:txBody>
          <a:bodyPr>
            <a:normAutofit/>
          </a:bodyPr>
          <a:lstStyle/>
          <a:p>
            <a:r>
              <a:rPr lang="pt-BR" sz="1800" dirty="0" smtClean="0"/>
              <a:t>Os Bandeirantes, Henrique </a:t>
            </a:r>
            <a:r>
              <a:rPr lang="pt-BR" sz="1800" dirty="0" err="1" smtClean="0"/>
              <a:t>Bernadelli</a:t>
            </a:r>
            <a:r>
              <a:rPr lang="pt-BR" sz="1800" dirty="0" smtClean="0"/>
              <a:t>, 1889, Museu Nacional de Belas Artes, Rio de Janeiro.</a:t>
            </a:r>
            <a:endParaRPr lang="pt-BR" sz="1800" dirty="0"/>
          </a:p>
        </p:txBody>
      </p:sp>
      <p:pic>
        <p:nvPicPr>
          <p:cNvPr id="3074" name="Picture 2"/>
          <p:cNvPicPr preferRelativeResize="0"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95736" y="260648"/>
            <a:ext cx="4112428" cy="5751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861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685800" y="908720"/>
            <a:ext cx="7772400" cy="5263480"/>
          </a:xfrm>
        </p:spPr>
        <p:txBody>
          <a:bodyPr/>
          <a:lstStyle/>
          <a:p>
            <a:r>
              <a:rPr lang="pt-BR" dirty="0" smtClean="0"/>
              <a:t>“A </a:t>
            </a:r>
            <a:r>
              <a:rPr lang="pt-BR" dirty="0"/>
              <a:t>tela celebra a audácia dos expedicionários paulistas de 1600, que fizeram a descoberta das mais inaccessíveis regiões do sul do Brasil, tornando-se depois infelizmente, por conselho da cobiça, verdadeiros, caçadores de índios para a escravidão. A invasão das suas bandeiras que não respeitavam mesmo os aldeamentos sujeitos aos missionários Jesuítas, que tinham já por esses lugares adiantados trabalhos de catequese, moveu os Padres da Companhia a reclamar procidências da Santa Sé e da corte de Espanha. Mais de trezentos mil índios, queixavam-se os emissários dos Jesuítas, </a:t>
            </a:r>
            <a:r>
              <a:rPr lang="pt-BR" b="1" dirty="0"/>
              <a:t>dando ao mesmo tempo ideia de culpa e do heroísmo</a:t>
            </a:r>
            <a:r>
              <a:rPr lang="pt-BR" dirty="0"/>
              <a:t> de tais empresas, foram entre 1614 e 1639, reduzidos a escravidão por quatrocentos Paulistas, auxiliados por uns dois mil índios amigos </a:t>
            </a:r>
            <a:r>
              <a:rPr lang="pt-BR" dirty="0" smtClean="0"/>
              <a:t>[...]”</a:t>
            </a:r>
          </a:p>
          <a:p>
            <a:r>
              <a:rPr lang="pt-BR" i="1" dirty="0" smtClean="0"/>
              <a:t>Catalogo </a:t>
            </a:r>
            <a:r>
              <a:rPr lang="pt-BR" i="1" dirty="0"/>
              <a:t>explicativo das obras expostas nas galerias da Escola Nacional de Belas Artes</a:t>
            </a:r>
            <a:r>
              <a:rPr lang="pt-BR" dirty="0"/>
              <a:t>, Rio de Janeiro, </a:t>
            </a:r>
            <a:r>
              <a:rPr lang="pt-BR" dirty="0" err="1"/>
              <a:t>Typ</a:t>
            </a:r>
            <a:r>
              <a:rPr lang="pt-BR" dirty="0"/>
              <a:t>. de G. </a:t>
            </a:r>
            <a:r>
              <a:rPr lang="pt-BR" dirty="0" err="1"/>
              <a:t>Leuzinger</a:t>
            </a:r>
            <a:r>
              <a:rPr lang="pt-BR" dirty="0"/>
              <a:t> &amp; Filhos, 1893, p. 17-18.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332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200" dirty="0" smtClean="0"/>
              <a:t>Bibliografia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pt-BR" sz="2000" dirty="0" smtClean="0"/>
              <a:t>DE CASTRO VIEIRA CHRISTO, </a:t>
            </a:r>
            <a:r>
              <a:rPr lang="pt-BR" sz="2000" dirty="0" err="1" smtClean="0"/>
              <a:t>Maraliz</a:t>
            </a:r>
            <a:r>
              <a:rPr lang="pt-BR" sz="2000" dirty="0" smtClean="0"/>
              <a:t>; “Desbravadores do Brasil Colônia: disputas iconográficas”. </a:t>
            </a:r>
            <a:r>
              <a:rPr lang="pt-BR" sz="2000" i="1" dirty="0" smtClean="0"/>
              <a:t>Caiana</a:t>
            </a:r>
            <a:r>
              <a:rPr lang="pt-BR" sz="2000" dirty="0" smtClean="0"/>
              <a:t>. Revista de Historia </a:t>
            </a:r>
            <a:r>
              <a:rPr lang="pt-BR" sz="2000" dirty="0" err="1" smtClean="0"/>
              <a:t>del</a:t>
            </a:r>
            <a:r>
              <a:rPr lang="pt-BR" sz="2000" dirty="0" smtClean="0"/>
              <a:t> Arte y Cultura Visual </a:t>
            </a:r>
            <a:r>
              <a:rPr lang="pt-BR" sz="2000" dirty="0" err="1" smtClean="0"/>
              <a:t>del</a:t>
            </a:r>
            <a:r>
              <a:rPr lang="pt-BR" sz="2000" dirty="0" smtClean="0"/>
              <a:t> Centro Argentino de Investigadores de Arte (CAIA). No 3 | </a:t>
            </a:r>
            <a:r>
              <a:rPr lang="pt-BR" sz="2000" dirty="0" err="1" smtClean="0"/>
              <a:t>Año</a:t>
            </a:r>
            <a:r>
              <a:rPr lang="pt-BR" sz="2000" dirty="0" smtClean="0"/>
              <a:t> 2013. </a:t>
            </a:r>
          </a:p>
          <a:p>
            <a:r>
              <a:rPr lang="pt-BR" sz="2000" dirty="0" smtClean="0"/>
              <a:t>LIMA, Solange; CARVALHO, Vânia. Fotografias. Usos sociais e historiográficos. In: </a:t>
            </a:r>
            <a:r>
              <a:rPr lang="pt-BR" sz="2000" dirty="0" err="1" smtClean="0"/>
              <a:t>PINSKy</a:t>
            </a:r>
            <a:r>
              <a:rPr lang="pt-BR" sz="2000" dirty="0" smtClean="0"/>
              <a:t>, Carla. </a:t>
            </a:r>
            <a:r>
              <a:rPr lang="pt-BR" sz="2000" i="1" dirty="0" smtClean="0"/>
              <a:t>O Historiador e suas fontes. </a:t>
            </a:r>
            <a:r>
              <a:rPr lang="pt-BR" sz="2000" dirty="0" smtClean="0"/>
              <a:t>São </a:t>
            </a:r>
            <a:r>
              <a:rPr lang="pt-BR" sz="2000" dirty="0"/>
              <a:t>P</a:t>
            </a:r>
            <a:r>
              <a:rPr lang="pt-BR" sz="2000" dirty="0" smtClean="0"/>
              <a:t>aulo: Contexto, 2009. p. 29- 60.</a:t>
            </a:r>
          </a:p>
          <a:p>
            <a:r>
              <a:rPr lang="pt-BR" sz="2000" dirty="0" smtClean="0"/>
              <a:t>MARINS, Paulo Garcez. Nas matas com poses de reis: a representação dos bandeirantes e a localização </a:t>
            </a:r>
            <a:r>
              <a:rPr lang="pt-BR" sz="2000" dirty="0" err="1" smtClean="0"/>
              <a:t>retratística</a:t>
            </a:r>
            <a:r>
              <a:rPr lang="pt-BR" sz="2000" dirty="0" smtClean="0"/>
              <a:t> monárquica </a:t>
            </a:r>
            <a:r>
              <a:rPr lang="pt-BR" sz="2000" dirty="0" err="1" smtClean="0"/>
              <a:t>européia</a:t>
            </a:r>
            <a:r>
              <a:rPr lang="pt-BR" sz="2000" dirty="0" smtClean="0"/>
              <a:t>. </a:t>
            </a:r>
            <a:r>
              <a:rPr lang="pt-BR" sz="2000" i="1" dirty="0" smtClean="0"/>
              <a:t>Revista do IEB.</a:t>
            </a:r>
            <a:r>
              <a:rPr lang="pt-BR" sz="2000" dirty="0" smtClean="0"/>
              <a:t> V. 44. 2007. p.77-104.</a:t>
            </a:r>
          </a:p>
          <a:p>
            <a:r>
              <a:rPr lang="pt-BR" sz="2000" dirty="0" smtClean="0"/>
              <a:t>MENEZES, </a:t>
            </a:r>
            <a:r>
              <a:rPr lang="pt-BR" sz="2000" dirty="0" err="1" smtClean="0"/>
              <a:t>Ulpiano</a:t>
            </a:r>
            <a:r>
              <a:rPr lang="pt-BR" sz="2000" dirty="0" smtClean="0"/>
              <a:t> B. A fotografia como documento – </a:t>
            </a:r>
            <a:r>
              <a:rPr lang="pt-BR" sz="2000" dirty="0"/>
              <a:t>R</a:t>
            </a:r>
            <a:r>
              <a:rPr lang="pt-BR" sz="2000" dirty="0" smtClean="0"/>
              <a:t>obert Capa e o miliciano abatido na </a:t>
            </a:r>
            <a:r>
              <a:rPr lang="pt-BR" sz="2000" dirty="0"/>
              <a:t>E</a:t>
            </a:r>
            <a:r>
              <a:rPr lang="pt-BR" sz="2000" dirty="0" smtClean="0"/>
              <a:t>spanha. </a:t>
            </a:r>
            <a:r>
              <a:rPr lang="pt-BR" sz="2000" i="1" dirty="0" smtClean="0"/>
              <a:t>Tempo, n. 14, 2003. p. </a:t>
            </a:r>
            <a:r>
              <a:rPr lang="pt-BR" sz="2000" i="1" smtClean="0"/>
              <a:t>131-151.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201412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po de Madeira">
  <a:themeElements>
    <a:clrScheme name="Tipo de Madeir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Tipo de Madeira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ipo de Madeira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414</TotalTime>
  <Words>385</Words>
  <Application>Microsoft Macintosh PowerPoint</Application>
  <PresentationFormat>Apresentação na tela (4:3)</PresentationFormat>
  <Paragraphs>32</Paragraphs>
  <Slides>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8</vt:i4>
      </vt:variant>
    </vt:vector>
  </HeadingPairs>
  <TitlesOfParts>
    <vt:vector size="14" baseType="lpstr">
      <vt:lpstr>Calibri</vt:lpstr>
      <vt:lpstr>Rockwell</vt:lpstr>
      <vt:lpstr>Rockwell Condensed</vt:lpstr>
      <vt:lpstr>Rockwell Extra Bold</vt:lpstr>
      <vt:lpstr>Wingdings</vt:lpstr>
      <vt:lpstr>Tipo de Madeira</vt:lpstr>
      <vt:lpstr>Iconografia e o ensino de história</vt:lpstr>
      <vt:lpstr> Diversidade de fontes iconográficas </vt:lpstr>
      <vt:lpstr>Questões importantes sobre o uso da iconografia para o ensino de História</vt:lpstr>
      <vt:lpstr>Apresentação do PowerPoint</vt:lpstr>
      <vt:lpstr>Apresentação do PowerPoint</vt:lpstr>
      <vt:lpstr>Apresentação do PowerPoint</vt:lpstr>
      <vt:lpstr>Apresentação do PowerPoint</vt:lpstr>
      <vt:lpstr>Bibliografia</vt:lpstr>
    </vt:vector>
  </TitlesOfParts>
  <Company>Hewlett-Packard</Company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User</dc:creator>
  <cp:lastModifiedBy>Patricia Raffaini</cp:lastModifiedBy>
  <cp:revision>8</cp:revision>
  <dcterms:created xsi:type="dcterms:W3CDTF">2017-05-29T17:48:32Z</dcterms:created>
  <dcterms:modified xsi:type="dcterms:W3CDTF">2018-05-22T14:56:25Z</dcterms:modified>
</cp:coreProperties>
</file>