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405" r:id="rId3"/>
    <p:sldId id="257" r:id="rId4"/>
    <p:sldId id="410" r:id="rId5"/>
    <p:sldId id="260" r:id="rId6"/>
    <p:sldId id="259" r:id="rId7"/>
    <p:sldId id="261" r:id="rId8"/>
    <p:sldId id="415" r:id="rId9"/>
    <p:sldId id="262" r:id="rId10"/>
    <p:sldId id="411" r:id="rId11"/>
    <p:sldId id="412" r:id="rId12"/>
    <p:sldId id="413" r:id="rId13"/>
    <p:sldId id="414" r:id="rId14"/>
    <p:sldId id="416" r:id="rId15"/>
    <p:sldId id="417" r:id="rId1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howGuides="1">
      <p:cViewPr varScale="1">
        <p:scale>
          <a:sx n="117" d="100"/>
          <a:sy n="117" d="100"/>
        </p:scale>
        <p:origin x="808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4862CD-F804-50FA-7231-911EE331BB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44BE999-8E3A-3DB0-B2C5-5E7A8DCC4A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FF9D721-3540-4AFF-A149-03A6CDC24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C9DE6-2B8C-364C-BD37-47692E73B216}" type="datetimeFigureOut">
              <a:rPr lang="pt-BR" smtClean="0"/>
              <a:t>26/10/2022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E01789A-BF4B-5C5E-B3D4-87E35D8C9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0BB5D44-0894-50BE-A9A6-857E102B1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4E36-D1CB-6640-99A4-4B6051CE74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0807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F5CCB9-A167-7B1B-6B83-7EC7E4C0F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9EFEBC6-99C8-EEC4-E10A-86B064E4D2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E568DBE-B640-35B8-2ED1-E25ADAA62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C9DE6-2B8C-364C-BD37-47692E73B216}" type="datetimeFigureOut">
              <a:rPr lang="pt-BR" smtClean="0"/>
              <a:t>26/10/2022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9043689-7970-DEEB-7FB6-2793A3798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5A8BBB1-53B8-1B26-D2DB-E0A5C5E35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4E36-D1CB-6640-99A4-4B6051CE74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6595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1755DA3-D97C-D39A-1F10-121BA051F7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B242F1D-DC9A-5D24-08E9-3BB0347BB4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FFB7A56-EAB0-16BC-02EC-B5148AED3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C9DE6-2B8C-364C-BD37-47692E73B216}" type="datetimeFigureOut">
              <a:rPr lang="pt-BR" smtClean="0"/>
              <a:t>26/10/2022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9CF7AF7-BB72-5C97-BC63-046F8F0B1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3EF9A76-7C33-FED5-5C44-0D814B656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4E36-D1CB-6640-99A4-4B6051CE74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9473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18D8ED-A31C-8871-5B84-D8EA1B2DC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DCD5755-8565-F3DE-3AAE-86BB56551A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341F673-667D-1D7A-A57F-CD04B9D44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C9DE6-2B8C-364C-BD37-47692E73B216}" type="datetimeFigureOut">
              <a:rPr lang="pt-BR" smtClean="0"/>
              <a:t>26/10/2022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98F2105-461B-4A51-C6CA-39EF17C0D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3A44656-A3F5-DD9D-186E-354F06221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4E36-D1CB-6640-99A4-4B6051CE74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7448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CC333A-487C-A868-83D3-E303ADBB3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4BBE704-004F-333E-3025-0C5B66905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FCDCA48-CA06-596B-E37A-6BC1C2E3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C9DE6-2B8C-364C-BD37-47692E73B216}" type="datetimeFigureOut">
              <a:rPr lang="pt-BR" smtClean="0"/>
              <a:t>26/10/2022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5032184-357E-B6A3-92C3-7B63FE1B4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8B1FF80-226F-4CF9-FBD5-A89370ADF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4E36-D1CB-6640-99A4-4B6051CE74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9387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8BF49D-2C58-4A13-8FC9-A291DC5AA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BC2D2B9-E3D4-08FA-FB85-A67B9AD122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F4F9329-42A3-86B3-FE8E-20146EDEBD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320C469-3757-5F93-5F24-BD2A8DB0E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C9DE6-2B8C-364C-BD37-47692E73B216}" type="datetimeFigureOut">
              <a:rPr lang="pt-BR" smtClean="0"/>
              <a:t>26/10/2022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283D5DB-C42C-D04A-C7D2-1BF1963B1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38810A9-38C8-C780-B084-25925C678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4E36-D1CB-6640-99A4-4B6051CE74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7457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722230-6FC2-312A-A6D2-4B68A4B72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9DC2B11-CE3B-6527-4419-4B72C94EFC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DDD05C0-2F04-EAE3-3AB4-938E4D4109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4DBF27F-CEFA-EBF9-8D07-C3A61F6619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43E1845-5911-AE3B-3C44-187C794F31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BE587A1-9B4E-B7B3-8933-20401C3AC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C9DE6-2B8C-364C-BD37-47692E73B216}" type="datetimeFigureOut">
              <a:rPr lang="pt-BR" smtClean="0"/>
              <a:t>26/10/2022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CDEADB0-B806-58E0-CFB1-A1ACB43C4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0B5CF2D-0858-B44C-0071-47F33B381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4E36-D1CB-6640-99A4-4B6051CE74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6921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B10F96-D151-D2E7-FEFC-928D3B0FB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CFA1C51-5B44-AAD4-65D3-7C4B6FDAD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C9DE6-2B8C-364C-BD37-47692E73B216}" type="datetimeFigureOut">
              <a:rPr lang="pt-BR" smtClean="0"/>
              <a:t>26/10/2022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77DE8FC-3D04-5879-2FEF-25B3ECF5C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6F5E9F3-604F-41D9-2CD8-6DB7B20E5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4E36-D1CB-6640-99A4-4B6051CE74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8702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FCFFD86-60FD-788F-46B8-7823E5848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C9DE6-2B8C-364C-BD37-47692E73B216}" type="datetimeFigureOut">
              <a:rPr lang="pt-BR" smtClean="0"/>
              <a:t>26/10/2022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D11FFDF-EC18-1DF9-C7D2-A4BA6A2ED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8FC23CE-23FC-3163-BDB6-99DDA1308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4E36-D1CB-6640-99A4-4B6051CE74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1116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DB7AC0-BA76-071D-7E9F-4EA073EB2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8AF994B-F20D-CCAF-1370-D1B7D6D5A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4D8EEFB-D2F8-BC74-B702-D8806ECE03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96FFA3B-B893-A18D-1CEE-8E833F0F6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C9DE6-2B8C-364C-BD37-47692E73B216}" type="datetimeFigureOut">
              <a:rPr lang="pt-BR" smtClean="0"/>
              <a:t>26/10/2022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0FAE350-D86F-7D52-82AB-3E1FEEDAD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7244BDB-122C-60EA-5898-C591459CA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4E36-D1CB-6640-99A4-4B6051CE74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7921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363008-EFC0-CD6C-B1CE-3DF906D51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A4CB751-0C83-6198-DABA-B3E5EE5318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AE0BB6A-788D-DCCB-3946-8BF33C65FC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17F2AAA-0637-A62D-63E1-B43A7BD05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C9DE6-2B8C-364C-BD37-47692E73B216}" type="datetimeFigureOut">
              <a:rPr lang="pt-BR" smtClean="0"/>
              <a:t>26/10/2022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E49F79E-373B-2878-720B-BD27D3319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D84B3FA-AA06-EE1B-E2BA-22355E7E6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24E36-D1CB-6640-99A4-4B6051CE74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4007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F021E5B-8709-7E4D-0212-A27CE97EC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FA8F122-42C8-9663-33C8-0836B789A8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BF77D57-96C1-6AE6-9EC4-332009887E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C9DE6-2B8C-364C-BD37-47692E73B216}" type="datetimeFigureOut">
              <a:rPr lang="pt-BR" smtClean="0"/>
              <a:t>26/10/2022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A79D6FF-DF7A-4938-6749-433443F2BD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78612F1-03AB-F683-9E88-AB5C69D37A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24E36-D1CB-6640-99A4-4B6051CE74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9740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3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5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7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9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1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3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5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7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9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1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53E5401-BFAB-AE91-DB6C-C30D9F2A0C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42248" y="1481328"/>
            <a:ext cx="2926080" cy="2468880"/>
          </a:xfrm>
        </p:spPr>
        <p:txBody>
          <a:bodyPr>
            <a:normAutofit/>
          </a:bodyPr>
          <a:lstStyle/>
          <a:p>
            <a:pPr algn="l"/>
            <a:r>
              <a:rPr lang="pt-BR" sz="3700" dirty="0"/>
              <a:t>Resposta Imune Contra o Vírus da DENGUE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A04A259-4742-6E28-4E60-8C96760D82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42248" y="4078224"/>
            <a:ext cx="2926080" cy="1307592"/>
          </a:xfrm>
        </p:spPr>
        <p:txBody>
          <a:bodyPr>
            <a:normAutofit/>
          </a:bodyPr>
          <a:lstStyle/>
          <a:p>
            <a:pPr algn="l"/>
            <a:r>
              <a:rPr lang="pt-BR" sz="2000"/>
              <a:t>Jean Pierre Schatzmann Peron</a:t>
            </a:r>
          </a:p>
        </p:txBody>
      </p:sp>
      <p:sp>
        <p:nvSpPr>
          <p:cNvPr id="1053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5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7" name="Freeform: Shape 1056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1026" name="Picture 2" descr="Vírus da Dengue - Dengue">
            <a:extLst>
              <a:ext uri="{FF2B5EF4-FFF2-40B4-BE49-F238E27FC236}">
                <a16:creationId xmlns:a16="http://schemas.microsoft.com/office/drawing/2014/main" id="{6C31826B-DE3F-29BF-8F3E-30B81B25E4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2"/>
          <a:stretch/>
        </p:blipFill>
        <p:spPr bwMode="auto">
          <a:xfrm>
            <a:off x="921910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518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4F403F-F4E2-1D6A-CCD7-2A715AB1D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575" y="202287"/>
            <a:ext cx="10515600" cy="574327"/>
          </a:xfrm>
        </p:spPr>
        <p:txBody>
          <a:bodyPr>
            <a:normAutofit fontScale="90000"/>
          </a:bodyPr>
          <a:lstStyle/>
          <a:p>
            <a:r>
              <a:rPr lang="pt-BR" dirty="0"/>
              <a:t>Cinética da Viremia na DENV</a:t>
            </a:r>
          </a:p>
        </p:txBody>
      </p:sp>
      <p:pic>
        <p:nvPicPr>
          <p:cNvPr id="5" name="Espaço Reservado para Conteúdo 4" descr="Interface gráfica do usuário&#10;&#10;Descrição gerada automaticamente com confiança média">
            <a:extLst>
              <a:ext uri="{FF2B5EF4-FFF2-40B4-BE49-F238E27FC236}">
                <a16:creationId xmlns:a16="http://schemas.microsoft.com/office/drawing/2014/main" id="{7B3EB021-6B62-6FF1-6C06-002F165125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119" y="776614"/>
            <a:ext cx="11941761" cy="5852830"/>
          </a:xfrm>
        </p:spPr>
      </p:pic>
    </p:spTree>
    <p:extLst>
      <p:ext uri="{BB962C8B-B14F-4D97-AF65-F5344CB8AC3E}">
        <p14:creationId xmlns:p14="http://schemas.microsoft.com/office/powerpoint/2010/main" val="3654001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27C12651-25DA-4108-444B-60D64EC64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3249" y="0"/>
            <a:ext cx="7282587" cy="6858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807363F7-65E9-954A-C22F-0EF7BC749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317" y="1693629"/>
            <a:ext cx="4034425" cy="2323199"/>
          </a:xfrm>
        </p:spPr>
        <p:txBody>
          <a:bodyPr>
            <a:normAutofit fontScale="90000"/>
          </a:bodyPr>
          <a:lstStyle/>
          <a:p>
            <a:r>
              <a:rPr lang="pt-BR" dirty="0"/>
              <a:t>Ativação da Imunidade Adaptativa</a:t>
            </a:r>
            <a:br>
              <a:rPr lang="pt-BR" dirty="0"/>
            </a:br>
            <a:br>
              <a:rPr lang="pt-BR" dirty="0"/>
            </a:br>
            <a:r>
              <a:rPr lang="pt-BR" dirty="0"/>
              <a:t>TH1 – IFN-G</a:t>
            </a:r>
            <a:br>
              <a:rPr lang="pt-BR" dirty="0"/>
            </a:br>
            <a:r>
              <a:rPr lang="pt-BR" dirty="0"/>
              <a:t>TC1 – IFNG + CITOTOXICIDADE</a:t>
            </a:r>
            <a:br>
              <a:rPr lang="pt-BR" dirty="0"/>
            </a:br>
            <a:br>
              <a:rPr lang="pt-BR" dirty="0"/>
            </a:br>
            <a:r>
              <a:rPr lang="pt-BR" dirty="0"/>
              <a:t>LINFÓCITOS </a:t>
            </a:r>
            <a:r>
              <a:rPr lang="pt-BR"/>
              <a:t>B</a:t>
            </a:r>
            <a:br>
              <a:rPr lang="pt-BR" dirty="0"/>
            </a:br>
            <a:r>
              <a:rPr lang="pt-BR" dirty="0"/>
              <a:t>IGG</a:t>
            </a:r>
          </a:p>
        </p:txBody>
      </p:sp>
    </p:spTree>
    <p:extLst>
      <p:ext uri="{BB962C8B-B14F-4D97-AF65-F5344CB8AC3E}">
        <p14:creationId xmlns:p14="http://schemas.microsoft.com/office/powerpoint/2010/main" val="649204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64483A8E-99DA-4D56-46B0-17D553905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0881" y="380610"/>
            <a:ext cx="6834862" cy="647739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8963CE4A-A728-1A6A-4F2E-505152A91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318" y="1856915"/>
            <a:ext cx="2782568" cy="2323199"/>
          </a:xfrm>
        </p:spPr>
        <p:txBody>
          <a:bodyPr>
            <a:normAutofit/>
          </a:bodyPr>
          <a:lstStyle/>
          <a:p>
            <a:r>
              <a:rPr lang="pt-BR" dirty="0"/>
              <a:t>Ativação da Imunidade Adaptativa</a:t>
            </a:r>
          </a:p>
        </p:txBody>
      </p:sp>
    </p:spTree>
    <p:extLst>
      <p:ext uri="{BB962C8B-B14F-4D97-AF65-F5344CB8AC3E}">
        <p14:creationId xmlns:p14="http://schemas.microsoft.com/office/powerpoint/2010/main" val="3461867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Diagrama, Linha do tempo&#10;&#10;Descrição gerada automaticamente">
            <a:extLst>
              <a:ext uri="{FF2B5EF4-FFF2-40B4-BE49-F238E27FC236}">
                <a16:creationId xmlns:a16="http://schemas.microsoft.com/office/drawing/2014/main" id="{7642BCAE-8126-6B1C-73D8-8C46E424FD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1936" y="369819"/>
            <a:ext cx="9570064" cy="6118361"/>
          </a:xfr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64BF6BDE-2C71-BB69-2867-B7C7FFB70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318" y="1856915"/>
            <a:ext cx="1964618" cy="2323199"/>
          </a:xfrm>
        </p:spPr>
        <p:txBody>
          <a:bodyPr>
            <a:noAutofit/>
          </a:bodyPr>
          <a:lstStyle/>
          <a:p>
            <a:r>
              <a:rPr lang="pt-BR" sz="2800" dirty="0"/>
              <a:t>ADE</a:t>
            </a:r>
            <a:br>
              <a:rPr lang="pt-BR" sz="2800" dirty="0"/>
            </a:br>
            <a:br>
              <a:rPr lang="pt-BR" sz="2800" dirty="0"/>
            </a:br>
            <a:r>
              <a:rPr lang="pt-BR" sz="2800" dirty="0"/>
              <a:t>Segunda Infecção por outro sorotipo</a:t>
            </a:r>
            <a:br>
              <a:rPr lang="pt-BR" sz="2800" dirty="0"/>
            </a:br>
            <a:br>
              <a:rPr lang="pt-BR" sz="2800" dirty="0"/>
            </a:br>
            <a:r>
              <a:rPr lang="pt-BR" sz="2800" dirty="0"/>
              <a:t>POUCA </a:t>
            </a:r>
            <a:br>
              <a:rPr lang="pt-BR" sz="2800" dirty="0"/>
            </a:br>
            <a:r>
              <a:rPr lang="pt-BR" sz="2800" dirty="0"/>
              <a:t>NEUTRALIZAÇÃO</a:t>
            </a:r>
            <a:br>
              <a:rPr lang="pt-BR" sz="2800" dirty="0"/>
            </a:br>
            <a:br>
              <a:rPr lang="pt-BR" sz="2800" dirty="0"/>
            </a:br>
            <a:r>
              <a:rPr lang="pt-BR" sz="2800" dirty="0"/>
              <a:t>AUMENTO DA INVASÃO VIRAL</a:t>
            </a:r>
          </a:p>
        </p:txBody>
      </p:sp>
    </p:spTree>
    <p:extLst>
      <p:ext uri="{BB962C8B-B14F-4D97-AF65-F5344CB8AC3E}">
        <p14:creationId xmlns:p14="http://schemas.microsoft.com/office/powerpoint/2010/main" val="1337013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rurido da dengue fotografia editorial. Imagem de coluna - 94861472">
            <a:extLst>
              <a:ext uri="{FF2B5EF4-FFF2-40B4-BE49-F238E27FC236}">
                <a16:creationId xmlns:a16="http://schemas.microsoft.com/office/drawing/2014/main" id="{F505CF89-D8FA-11E8-1F23-21B32A4FE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50" y="299320"/>
            <a:ext cx="4988557" cy="331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in on 25 mortes por dengue em Belo Horizonte, MG.">
            <a:extLst>
              <a:ext uri="{FF2B5EF4-FFF2-40B4-BE49-F238E27FC236}">
                <a16:creationId xmlns:a16="http://schemas.microsoft.com/office/drawing/2014/main" id="{03E187E6-EA92-6B76-B1B5-63D5A15AD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678" y="4018680"/>
            <a:ext cx="3289300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engue, DENGUE FEVER, DHS">
            <a:extLst>
              <a:ext uri="{FF2B5EF4-FFF2-40B4-BE49-F238E27FC236}">
                <a16:creationId xmlns:a16="http://schemas.microsoft.com/office/drawing/2014/main" id="{6599940C-2458-649C-CE74-2A7A9DD46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459" y="1704583"/>
            <a:ext cx="5877491" cy="440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066281B6-1839-D597-EEB3-341C1A027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057" y="2873550"/>
            <a:ext cx="4059682" cy="424822"/>
          </a:xfrm>
        </p:spPr>
        <p:txBody>
          <a:bodyPr>
            <a:normAutofit/>
          </a:bodyPr>
          <a:lstStyle/>
          <a:p>
            <a:r>
              <a:rPr lang="pt-BR" sz="2400" dirty="0"/>
              <a:t>RASH CUTANEO - BRANDO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548D821A-6E81-8075-E2FF-ED4D86AB3609}"/>
              </a:ext>
            </a:extLst>
          </p:cNvPr>
          <p:cNvSpPr txBox="1">
            <a:spLocks/>
          </p:cNvSpPr>
          <p:nvPr/>
        </p:nvSpPr>
        <p:spPr>
          <a:xfrm>
            <a:off x="6977742" y="745299"/>
            <a:ext cx="4059682" cy="4248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DENGUE HEMORRÁGICA</a:t>
            </a:r>
          </a:p>
        </p:txBody>
      </p:sp>
    </p:spTree>
    <p:extLst>
      <p:ext uri="{BB962C8B-B14F-4D97-AF65-F5344CB8AC3E}">
        <p14:creationId xmlns:p14="http://schemas.microsoft.com/office/powerpoint/2010/main" val="3584197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85B24D-0416-B676-38D9-809C0608B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9EADCE5-38B5-3578-CFC8-FD32DCB3EC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7524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m 3">
            <a:extLst>
              <a:ext uri="{FF2B5EF4-FFF2-40B4-BE49-F238E27FC236}">
                <a16:creationId xmlns:a16="http://schemas.microsoft.com/office/drawing/2014/main" id="{CC7115EE-F977-1C94-6EA3-9E9329A53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0"/>
            <a:ext cx="8369300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CaixaDeTexto 1">
            <a:extLst>
              <a:ext uri="{FF2B5EF4-FFF2-40B4-BE49-F238E27FC236}">
                <a16:creationId xmlns:a16="http://schemas.microsoft.com/office/drawing/2014/main" id="{EEEEFEF9-EBC1-E5DF-DB5F-E162EC827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5135" y="152401"/>
            <a:ext cx="516173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CINÉTICA DA Resposta Imune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24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Inata </a:t>
            </a:r>
            <a:r>
              <a:rPr lang="pt-BR" altLang="pt-BR" sz="2400" b="1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pt-BR" altLang="pt-BR" sz="24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Adaptativa</a:t>
            </a:r>
          </a:p>
        </p:txBody>
      </p:sp>
      <p:sp>
        <p:nvSpPr>
          <p:cNvPr id="8196" name="CaixaDeTexto 2">
            <a:extLst>
              <a:ext uri="{FF2B5EF4-FFF2-40B4-BE49-F238E27FC236}">
                <a16:creationId xmlns:a16="http://schemas.microsoft.com/office/drawing/2014/main" id="{51FDCDB1-94D9-4647-13FA-9A9DC205A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0114" y="6611938"/>
            <a:ext cx="34242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000">
                <a:solidFill>
                  <a:srgbClr val="FFC000"/>
                </a:solidFill>
              </a:rPr>
              <a:t>Abbas A. Cellular and Molecullar Immunology. 8th adition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95EDF4-71AB-A618-922D-01C966194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954"/>
            <a:ext cx="10515600" cy="679904"/>
          </a:xfrm>
        </p:spPr>
        <p:txBody>
          <a:bodyPr>
            <a:normAutofit fontScale="90000"/>
          </a:bodyPr>
          <a:lstStyle/>
          <a:p>
            <a:r>
              <a:rPr lang="pt-BR" dirty="0"/>
              <a:t>Inata </a:t>
            </a:r>
            <a:r>
              <a:rPr lang="pt-BR" dirty="0" err="1"/>
              <a:t>Vs</a:t>
            </a:r>
            <a:r>
              <a:rPr lang="pt-BR" dirty="0"/>
              <a:t> Adaptativa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2438B2-28AA-50D7-6BD1-5F365E7B1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70858"/>
            <a:ext cx="10515600" cy="4351338"/>
          </a:xfrm>
        </p:spPr>
        <p:txBody>
          <a:bodyPr/>
          <a:lstStyle/>
          <a:p>
            <a:r>
              <a:rPr lang="pt-BR" dirty="0"/>
              <a:t>Inata – Receptores de Padrões de Patógenos</a:t>
            </a:r>
          </a:p>
          <a:p>
            <a:r>
              <a:rPr lang="pt-BR" dirty="0"/>
              <a:t>TLR-3 – </a:t>
            </a:r>
            <a:r>
              <a:rPr lang="pt-BR" dirty="0" err="1"/>
              <a:t>dsRNA</a:t>
            </a:r>
            <a:r>
              <a:rPr lang="pt-BR" dirty="0"/>
              <a:t> – Ativação da via de TRIF – </a:t>
            </a:r>
            <a:r>
              <a:rPr lang="pt-BR" dirty="0" err="1"/>
              <a:t>IRFs</a:t>
            </a:r>
            <a:r>
              <a:rPr lang="pt-BR" dirty="0"/>
              <a:t> e Produção de Interferons Tipo </a:t>
            </a:r>
            <a:r>
              <a:rPr lang="pt-BR" dirty="0" err="1"/>
              <a:t>I</a:t>
            </a:r>
            <a:r>
              <a:rPr lang="pt-BR" dirty="0"/>
              <a:t> – ESTADO ANTI-VIRAL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 err="1"/>
              <a:t>cGAS</a:t>
            </a:r>
            <a:r>
              <a:rPr lang="pt-BR" dirty="0"/>
              <a:t>-STING – Ruptura mitocondrial – Liberação de DNA mitocondrial no citoplasma ativa </a:t>
            </a:r>
            <a:r>
              <a:rPr lang="pt-BR" dirty="0" err="1"/>
              <a:t>cGAS</a:t>
            </a:r>
            <a:r>
              <a:rPr lang="pt-BR" dirty="0"/>
              <a:t>. </a:t>
            </a:r>
            <a:r>
              <a:rPr lang="pt-BR" dirty="0" err="1"/>
              <a:t>cGAS</a:t>
            </a:r>
            <a:r>
              <a:rPr lang="pt-BR" dirty="0"/>
              <a:t> por sua vez </a:t>
            </a:r>
            <a:r>
              <a:rPr lang="pt-BR" dirty="0" err="1"/>
              <a:t>intetiza</a:t>
            </a:r>
            <a:r>
              <a:rPr lang="pt-BR" dirty="0"/>
              <a:t> </a:t>
            </a:r>
            <a:r>
              <a:rPr lang="pt-BR" dirty="0" err="1"/>
              <a:t>cGAMP</a:t>
            </a:r>
            <a:r>
              <a:rPr lang="pt-BR" dirty="0"/>
              <a:t> ( GMP- AMP cíclico) que ativam STING. STING ativa </a:t>
            </a:r>
            <a:r>
              <a:rPr lang="pt-BR" dirty="0" err="1"/>
              <a:t>IRFs</a:t>
            </a:r>
            <a:r>
              <a:rPr lang="pt-BR" dirty="0"/>
              <a:t> e NF-KB culminando a transcrição de citocinas inflamatórias e </a:t>
            </a:r>
            <a:r>
              <a:rPr lang="pt-BR" dirty="0" err="1"/>
              <a:t>quimiocinas</a:t>
            </a:r>
            <a:r>
              <a:rPr lang="pt-BR" dirty="0"/>
              <a:t>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13752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Imagem 3">
            <a:extLst>
              <a:ext uri="{FF2B5EF4-FFF2-40B4-BE49-F238E27FC236}">
                <a16:creationId xmlns:a16="http://schemas.microsoft.com/office/drawing/2014/main" id="{2A798869-9D0E-4EEF-4F1D-57D718DA1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49" y="159998"/>
            <a:ext cx="5726111" cy="97856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CaixaDeTexto 1">
            <a:extLst>
              <a:ext uri="{FF2B5EF4-FFF2-40B4-BE49-F238E27FC236}">
                <a16:creationId xmlns:a16="http://schemas.microsoft.com/office/drawing/2014/main" id="{C33B9A8F-D673-EE24-9F82-05E6C7A67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2376" y="75933"/>
            <a:ext cx="572611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Infecções Virais  - PRRS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TLRs</a:t>
            </a:r>
            <a:r>
              <a:rPr lang="pt-BR" altLang="pt-B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- 3 – DSRNA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TLR-7 – SSRNA ricos em GU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TLR-8 – </a:t>
            </a:r>
            <a:r>
              <a:rPr lang="pt-BR" altLang="pt-BR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ssRNA</a:t>
            </a:r>
            <a:r>
              <a:rPr lang="pt-BR" altLang="pt-B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ricos em GU ou AU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TLR-9 - </a:t>
            </a:r>
          </a:p>
        </p:txBody>
      </p:sp>
      <p:pic>
        <p:nvPicPr>
          <p:cNvPr id="34821" name="Picture 2" descr="https://www.purdue.edu/uns/images/kuhn.dengue1.jpeg">
            <a:extLst>
              <a:ext uri="{FF2B5EF4-FFF2-40B4-BE49-F238E27FC236}">
                <a16:creationId xmlns:a16="http://schemas.microsoft.com/office/drawing/2014/main" id="{1C3C4AB0-9994-B4F4-F47C-0A1D2D924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2362199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CaixaDeTexto 2">
            <a:extLst>
              <a:ext uri="{FF2B5EF4-FFF2-40B4-BE49-F238E27FC236}">
                <a16:creationId xmlns:a16="http://schemas.microsoft.com/office/drawing/2014/main" id="{40679CE3-F6E8-7508-A311-0685B16ED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5601" y="2133600"/>
            <a:ext cx="6842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>
                <a:solidFill>
                  <a:schemeClr val="tx1">
                    <a:lumMod val="95000"/>
                    <a:lumOff val="5000"/>
                  </a:schemeClr>
                </a:solidFill>
              </a:rPr>
              <a:t>DENV</a:t>
            </a:r>
          </a:p>
        </p:txBody>
      </p:sp>
      <p:sp>
        <p:nvSpPr>
          <p:cNvPr id="34823" name="CaixaDeTexto 5">
            <a:extLst>
              <a:ext uri="{FF2B5EF4-FFF2-40B4-BE49-F238E27FC236}">
                <a16:creationId xmlns:a16="http://schemas.microsoft.com/office/drawing/2014/main" id="{EA147395-567C-3C05-BD1A-038C9A467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0339" y="3733799"/>
            <a:ext cx="10874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800" i="1">
                <a:solidFill>
                  <a:schemeClr val="tx1">
                    <a:lumMod val="95000"/>
                    <a:lumOff val="5000"/>
                  </a:schemeClr>
                </a:solidFill>
              </a:rPr>
              <a:t>Kuhn RJ et all 2002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408450B-3094-48DC-A500-67C466771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429000"/>
            <a:ext cx="1295400" cy="128746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5" name="CaixaDeTexto 8">
            <a:extLst>
              <a:ext uri="{FF2B5EF4-FFF2-40B4-BE49-F238E27FC236}">
                <a16:creationId xmlns:a16="http://schemas.microsoft.com/office/drawing/2014/main" id="{7499E650-D230-309F-86DA-5C6973E126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200400"/>
            <a:ext cx="584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>
                <a:solidFill>
                  <a:schemeClr val="tx1">
                    <a:lumMod val="95000"/>
                    <a:lumOff val="5000"/>
                  </a:schemeClr>
                </a:solidFill>
              </a:rPr>
              <a:t>ZIKV</a:t>
            </a:r>
          </a:p>
        </p:txBody>
      </p:sp>
      <p:sp>
        <p:nvSpPr>
          <p:cNvPr id="34826" name="Retângulo 6">
            <a:extLst>
              <a:ext uri="{FF2B5EF4-FFF2-40B4-BE49-F238E27FC236}">
                <a16:creationId xmlns:a16="http://schemas.microsoft.com/office/drawing/2014/main" id="{C1D88F53-5A9A-2F17-9F6B-059C2DE61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4768849"/>
            <a:ext cx="1092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pt-BR" sz="800" i="1">
                <a:solidFill>
                  <a:schemeClr val="tx1">
                    <a:lumMod val="95000"/>
                    <a:lumOff val="5000"/>
                  </a:schemeClr>
                </a:solidFill>
              </a:rPr>
              <a:t>Sirohi D. et al. 2016</a:t>
            </a:r>
          </a:p>
        </p:txBody>
      </p:sp>
      <p:pic>
        <p:nvPicPr>
          <p:cNvPr id="34827" name="Imagem 9">
            <a:extLst>
              <a:ext uri="{FF2B5EF4-FFF2-40B4-BE49-F238E27FC236}">
                <a16:creationId xmlns:a16="http://schemas.microsoft.com/office/drawing/2014/main" id="{4C803418-89EB-862D-3031-0F9D022B6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800599"/>
            <a:ext cx="175260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8" name="CaixaDeTexto 11">
            <a:extLst>
              <a:ext uri="{FF2B5EF4-FFF2-40B4-BE49-F238E27FC236}">
                <a16:creationId xmlns:a16="http://schemas.microsoft.com/office/drawing/2014/main" id="{4C8683F9-9B79-3A09-4B8B-4B2781252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1800" y="4648200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>
                <a:solidFill>
                  <a:schemeClr val="tx1">
                    <a:lumMod val="95000"/>
                    <a:lumOff val="5000"/>
                  </a:schemeClr>
                </a:solidFill>
              </a:rPr>
              <a:t>Herpes</a:t>
            </a:r>
          </a:p>
        </p:txBody>
      </p:sp>
      <p:sp>
        <p:nvSpPr>
          <p:cNvPr id="34829" name="Retângulo 12">
            <a:extLst>
              <a:ext uri="{FF2B5EF4-FFF2-40B4-BE49-F238E27FC236}">
                <a16:creationId xmlns:a16="http://schemas.microsoft.com/office/drawing/2014/main" id="{53BAC320-FEAE-1794-2722-F93425CEE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94951" y="6553199"/>
            <a:ext cx="9493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pt-BR" sz="800" i="1">
                <a:solidFill>
                  <a:schemeClr val="tx1">
                    <a:lumMod val="95000"/>
                    <a:lumOff val="5000"/>
                  </a:schemeClr>
                </a:solidFill>
              </a:rPr>
              <a:t>Dai X et al. 2018</a:t>
            </a:r>
          </a:p>
        </p:txBody>
      </p:sp>
      <p:sp>
        <p:nvSpPr>
          <p:cNvPr id="34830" name="Retângulo 14">
            <a:extLst>
              <a:ext uri="{FF2B5EF4-FFF2-40B4-BE49-F238E27FC236}">
                <a16:creationId xmlns:a16="http://schemas.microsoft.com/office/drawing/2014/main" id="{35F2E154-B841-FCDC-D2D0-4FF6BAD21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8113" y="6521448"/>
            <a:ext cx="40274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t-BR" sz="800" dirty="0">
                <a:solidFill>
                  <a:schemeClr val="tx1">
                    <a:lumMod val="95000"/>
                    <a:lumOff val="5000"/>
                  </a:schemeClr>
                </a:solidFill>
                <a:latin typeface="NexusSerif"/>
              </a:rPr>
              <a:t>Abbas A. Cellular and Molecular Immunology . 8e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ells | Free Full-Text | Toll-Like Receptor Signaling in the Establishment  and Function of the Immune System | HTML">
            <a:extLst>
              <a:ext uri="{FF2B5EF4-FFF2-40B4-BE49-F238E27FC236}">
                <a16:creationId xmlns:a16="http://schemas.microsoft.com/office/drawing/2014/main" id="{8CAAB7C2-E3E5-4EFA-B3B1-B18F73268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066" y="0"/>
            <a:ext cx="97551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1136799-7450-386B-5440-F52AB032CC96}"/>
              </a:ext>
            </a:extLst>
          </p:cNvPr>
          <p:cNvSpPr txBox="1"/>
          <p:nvPr/>
        </p:nvSpPr>
        <p:spPr>
          <a:xfrm>
            <a:off x="400833" y="526093"/>
            <a:ext cx="3006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Sinalização de todos os </a:t>
            </a:r>
            <a:r>
              <a:rPr lang="pt-BR" dirty="0" err="1"/>
              <a:t>TLRs</a:t>
            </a:r>
            <a:endParaRPr lang="pt-BR" dirty="0"/>
          </a:p>
          <a:p>
            <a:pPr algn="ctr"/>
            <a:r>
              <a:rPr lang="pt-BR" dirty="0"/>
              <a:t>Contra ÁCIDOS NUCLËICOS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TLRS 3, 7, 8 e 9.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6C5E639-38C8-ABF2-CA72-2DBF3D742580}"/>
              </a:ext>
            </a:extLst>
          </p:cNvPr>
          <p:cNvSpPr txBox="1"/>
          <p:nvPr/>
        </p:nvSpPr>
        <p:spPr>
          <a:xfrm>
            <a:off x="400833" y="2254907"/>
            <a:ext cx="335473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Infecções Virais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TLRs</a:t>
            </a:r>
            <a:r>
              <a:rPr lang="pt-BR" altLang="pt-BR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- 3 – </a:t>
            </a:r>
            <a:r>
              <a:rPr lang="pt-BR" altLang="pt-BR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ds</a:t>
            </a:r>
            <a:r>
              <a:rPr lang="pt-BR" altLang="pt-BR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RNA</a:t>
            </a:r>
            <a:endParaRPr lang="pt-BR" altLang="pt-BR" sz="18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TLR-7 – </a:t>
            </a:r>
            <a:r>
              <a:rPr lang="pt-BR" altLang="pt-BR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ss</a:t>
            </a:r>
            <a:r>
              <a:rPr lang="pt-BR" altLang="pt-BR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RNA</a:t>
            </a:r>
            <a:r>
              <a:rPr lang="pt-BR" altLang="pt-BR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ricos em GU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TLR-8 – </a:t>
            </a:r>
            <a:r>
              <a:rPr lang="pt-BR" altLang="pt-BR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ssRNA</a:t>
            </a:r>
            <a:r>
              <a:rPr lang="pt-BR" altLang="pt-BR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ricos em GU ou AU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TLR-9 – </a:t>
            </a:r>
            <a:r>
              <a:rPr lang="pt-BR" altLang="pt-BR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CpG</a:t>
            </a:r>
            <a:r>
              <a:rPr lang="pt-BR" altLang="pt-BR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sequências ricas CGCGCGCGCGCGCGCGCCG</a:t>
            </a:r>
          </a:p>
        </p:txBody>
      </p:sp>
    </p:spTree>
    <p:extLst>
      <p:ext uri="{BB962C8B-B14F-4D97-AF65-F5344CB8AC3E}">
        <p14:creationId xmlns:p14="http://schemas.microsoft.com/office/powerpoint/2010/main" val="3497296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athogens | Free Full-Text | The Relevance of TLR8 in Viral Infections">
            <a:extLst>
              <a:ext uri="{FF2B5EF4-FFF2-40B4-BE49-F238E27FC236}">
                <a16:creationId xmlns:a16="http://schemas.microsoft.com/office/drawing/2014/main" id="{011645BF-0AF7-C4E7-9133-D895C7421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666" y="0"/>
            <a:ext cx="69710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EA0179B-E64A-37C3-3C2D-654D8B33BF6B}"/>
              </a:ext>
            </a:extLst>
          </p:cNvPr>
          <p:cNvSpPr txBox="1"/>
          <p:nvPr/>
        </p:nvSpPr>
        <p:spPr>
          <a:xfrm>
            <a:off x="270204" y="656721"/>
            <a:ext cx="3006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Sinalização dos </a:t>
            </a:r>
            <a:r>
              <a:rPr lang="pt-BR" dirty="0" err="1"/>
              <a:t>TLRs</a:t>
            </a:r>
            <a:r>
              <a:rPr lang="pt-BR" dirty="0"/>
              <a:t> 7 e 8</a:t>
            </a:r>
          </a:p>
        </p:txBody>
      </p:sp>
    </p:spTree>
    <p:extLst>
      <p:ext uri="{BB962C8B-B14F-4D97-AF65-F5344CB8AC3E}">
        <p14:creationId xmlns:p14="http://schemas.microsoft.com/office/powerpoint/2010/main" val="2165454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gulation and function of the cGAS–STING pathway of cytosolic DNA sensing  | Nature Immunology">
            <a:extLst>
              <a:ext uri="{FF2B5EF4-FFF2-40B4-BE49-F238E27FC236}">
                <a16:creationId xmlns:a16="http://schemas.microsoft.com/office/drawing/2014/main" id="{144E5E37-D4DB-930F-9828-448BC48AC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921" y="0"/>
            <a:ext cx="61603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BF67536-BACE-D735-A0FA-F5C3B3011BA8}"/>
              </a:ext>
            </a:extLst>
          </p:cNvPr>
          <p:cNvSpPr txBox="1"/>
          <p:nvPr/>
        </p:nvSpPr>
        <p:spPr>
          <a:xfrm>
            <a:off x="1282575" y="1015949"/>
            <a:ext cx="300624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err="1"/>
              <a:t>cGAS</a:t>
            </a:r>
            <a:r>
              <a:rPr lang="pt-BR" sz="2400" dirty="0"/>
              <a:t>-STING</a:t>
            </a:r>
          </a:p>
          <a:p>
            <a:pPr algn="ctr"/>
            <a:endParaRPr lang="pt-BR" sz="2400" dirty="0"/>
          </a:p>
          <a:p>
            <a:pPr algn="ctr"/>
            <a:r>
              <a:rPr lang="pt-BR" sz="2400" dirty="0"/>
              <a:t>Sensores de DNA no citoplasma</a:t>
            </a:r>
          </a:p>
          <a:p>
            <a:pPr algn="ctr"/>
            <a:endParaRPr lang="pt-BR" sz="2400" dirty="0"/>
          </a:p>
          <a:p>
            <a:pPr algn="ctr"/>
            <a:r>
              <a:rPr lang="pt-BR" sz="2400" dirty="0"/>
              <a:t>Tanto para DNA viral, como para DNA do hospedeiro, por exemplo DNA mitocondrial</a:t>
            </a:r>
          </a:p>
          <a:p>
            <a:pPr algn="ctr"/>
            <a:endParaRPr lang="pt-BR" sz="2400" dirty="0"/>
          </a:p>
          <a:p>
            <a:pPr algn="ctr"/>
            <a:r>
              <a:rPr lang="pt-BR" sz="2400" dirty="0" err="1"/>
              <a:t>IFNs</a:t>
            </a:r>
            <a:r>
              <a:rPr lang="pt-BR" sz="2400" dirty="0"/>
              <a:t> + Citocinas</a:t>
            </a:r>
          </a:p>
        </p:txBody>
      </p:sp>
    </p:spTree>
    <p:extLst>
      <p:ext uri="{BB962C8B-B14F-4D97-AF65-F5344CB8AC3E}">
        <p14:creationId xmlns:p14="http://schemas.microsoft.com/office/powerpoint/2010/main" val="3468201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6016596F-137F-423D-99E8-4611B1F0094F}"/>
              </a:ext>
            </a:extLst>
          </p:cNvPr>
          <p:cNvSpPr/>
          <p:nvPr/>
        </p:nvSpPr>
        <p:spPr>
          <a:xfrm rot="16200000">
            <a:off x="2705100" y="-1181100"/>
            <a:ext cx="2286000" cy="46482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>
              <a:solidFill>
                <a:srgbClr val="996633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B694EF0-9286-4ED4-9FB8-7773FE41A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0"/>
            <a:ext cx="4419600" cy="44084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CaixaDeTexto 1">
            <a:extLst>
              <a:ext uri="{FF2B5EF4-FFF2-40B4-BE49-F238E27FC236}">
                <a16:creationId xmlns:a16="http://schemas.microsoft.com/office/drawing/2014/main" id="{44D211FD-D135-3DDB-FD18-13C6A7763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04800"/>
            <a:ext cx="40386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800" b="1">
                <a:latin typeface="Calibri" panose="020F0502020204030204" pitchFamily="34" charset="0"/>
                <a:cs typeface="Calibri" panose="020F0502020204030204" pitchFamily="34" charset="0"/>
              </a:rPr>
              <a:t>TLR- 3/7/8 e 9 Reconhecem Vírus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18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800" b="1">
                <a:latin typeface="Calibri" panose="020F0502020204030204" pitchFamily="34" charset="0"/>
                <a:cs typeface="Calibri" panose="020F0502020204030204" pitchFamily="34" charset="0"/>
              </a:rPr>
              <a:t>Induzem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800" b="1">
                <a:latin typeface="Calibri" panose="020F0502020204030204" pitchFamily="34" charset="0"/>
                <a:cs typeface="Calibri" panose="020F0502020204030204" pitchFamily="34" charset="0"/>
              </a:rPr>
              <a:t>Produção de Interferons Tipo 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18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800" b="1">
                <a:latin typeface="Calibri" panose="020F0502020204030204" pitchFamily="34" charset="0"/>
                <a:cs typeface="Calibri" panose="020F0502020204030204" pitchFamily="34" charset="0"/>
              </a:rPr>
              <a:t> IFN –</a:t>
            </a:r>
            <a:r>
              <a:rPr lang="el-GR" altLang="pt-BR" sz="1800" b="1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pt-BR" altLang="pt-BR" sz="1800" b="1">
                <a:latin typeface="Calibri" panose="020F0502020204030204" pitchFamily="34" charset="0"/>
                <a:cs typeface="Calibri" panose="020F0502020204030204" pitchFamily="34" charset="0"/>
              </a:rPr>
              <a:t> e IFN-</a:t>
            </a:r>
            <a:r>
              <a:rPr lang="el-GR" altLang="pt-BR" sz="1800" b="1"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endParaRPr lang="pt-BR" altLang="pt-BR" sz="1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5845" name="Imagem 2">
            <a:extLst>
              <a:ext uri="{FF2B5EF4-FFF2-40B4-BE49-F238E27FC236}">
                <a16:creationId xmlns:a16="http://schemas.microsoft.com/office/drawing/2014/main" id="{5DB0C27E-9FF8-0A78-A4C9-2F0C06027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914401"/>
            <a:ext cx="4000500" cy="379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202E119A-81ED-D621-8346-2B1900B192C3}"/>
              </a:ext>
            </a:extLst>
          </p:cNvPr>
          <p:cNvGrpSpPr>
            <a:grpSpLocks/>
          </p:cNvGrpSpPr>
          <p:nvPr/>
        </p:nvGrpSpPr>
        <p:grpSpPr bwMode="auto">
          <a:xfrm>
            <a:off x="5761038" y="265114"/>
            <a:ext cx="4089400" cy="6421437"/>
            <a:chOff x="4237827" y="264798"/>
            <a:chExt cx="4089365" cy="6421931"/>
          </a:xfrm>
        </p:grpSpPr>
        <p:sp>
          <p:nvSpPr>
            <p:cNvPr id="6" name="Seta: Curva para a Esquerda 5">
              <a:extLst>
                <a:ext uri="{FF2B5EF4-FFF2-40B4-BE49-F238E27FC236}">
                  <a16:creationId xmlns:a16="http://schemas.microsoft.com/office/drawing/2014/main" id="{1F4CFC18-E71F-4263-81AF-939C17119FC4}"/>
                </a:ext>
              </a:extLst>
            </p:cNvPr>
            <p:cNvSpPr/>
            <p:nvPr/>
          </p:nvSpPr>
          <p:spPr>
            <a:xfrm rot="12625158">
              <a:off x="4237827" y="264798"/>
              <a:ext cx="914392" cy="6152035"/>
            </a:xfrm>
            <a:prstGeom prst="curvedLef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7" name="Seta: para a Direita 6">
              <a:extLst>
                <a:ext uri="{FF2B5EF4-FFF2-40B4-BE49-F238E27FC236}">
                  <a16:creationId xmlns:a16="http://schemas.microsoft.com/office/drawing/2014/main" id="{FF6A1A2A-D214-422C-B152-B6BA8191A14E}"/>
                </a:ext>
              </a:extLst>
            </p:cNvPr>
            <p:cNvSpPr/>
            <p:nvPr/>
          </p:nvSpPr>
          <p:spPr>
            <a:xfrm rot="5400000">
              <a:off x="6515840" y="4914962"/>
              <a:ext cx="685853" cy="457196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sp>
          <p:nvSpPr>
            <p:cNvPr id="35850" name="CaixaDeTexto 7">
              <a:extLst>
                <a:ext uri="{FF2B5EF4-FFF2-40B4-BE49-F238E27FC236}">
                  <a16:creationId xmlns:a16="http://schemas.microsoft.com/office/drawing/2014/main" id="{1A64B06F-A4BA-4A74-CBB5-9811C73460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4000" y="5486400"/>
              <a:ext cx="2993192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800"/>
                <a:t>Estado Anti-viral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pt-BR" altLang="pt-BR" sz="1800"/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800"/>
                <a:t>Parada Síntese Proteínas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800"/>
                <a:t>Morte Celular por Apoptose</a:t>
              </a:r>
            </a:p>
          </p:txBody>
        </p:sp>
      </p:grpSp>
      <p:sp>
        <p:nvSpPr>
          <p:cNvPr id="35847" name="Retângulo 10">
            <a:extLst>
              <a:ext uri="{FF2B5EF4-FFF2-40B4-BE49-F238E27FC236}">
                <a16:creationId xmlns:a16="http://schemas.microsoft.com/office/drawing/2014/main" id="{EB589F40-E63D-11C2-C5D8-04C59C479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6608763"/>
            <a:ext cx="40274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t-BR" sz="800">
                <a:latin typeface="NexusSerif"/>
              </a:rPr>
              <a:t>Abbas A. Cellular and Molecular Immunology . 8e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Diagrama&#10;&#10;Descrição gerada automaticamente">
            <a:extLst>
              <a:ext uri="{FF2B5EF4-FFF2-40B4-BE49-F238E27FC236}">
                <a16:creationId xmlns:a16="http://schemas.microsoft.com/office/drawing/2014/main" id="{4A482759-380F-1AE3-289F-48FFACA9E7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590" y="229328"/>
            <a:ext cx="10432820" cy="6562910"/>
          </a:xfrm>
        </p:spPr>
      </p:pic>
    </p:spTree>
    <p:extLst>
      <p:ext uri="{BB962C8B-B14F-4D97-AF65-F5344CB8AC3E}">
        <p14:creationId xmlns:p14="http://schemas.microsoft.com/office/powerpoint/2010/main" val="147792114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321</Words>
  <Application>Microsoft Macintosh PowerPoint</Application>
  <PresentationFormat>Widescreen</PresentationFormat>
  <Paragraphs>57</Paragraphs>
  <Slides>15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NexusSerif</vt:lpstr>
      <vt:lpstr>Rockwell</vt:lpstr>
      <vt:lpstr>Tema do Office</vt:lpstr>
      <vt:lpstr>Resposta Imune Contra o Vírus da DENGUE</vt:lpstr>
      <vt:lpstr>Apresentação do PowerPoint</vt:lpstr>
      <vt:lpstr>Inata Vs Adaptativa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Cinética da Viremia na DENV</vt:lpstr>
      <vt:lpstr>Ativação da Imunidade Adaptativa  TH1 – IFN-G TC1 – IFNG + CITOTOXICIDADE  LINFÓCITOS B IGG</vt:lpstr>
      <vt:lpstr>Ativação da Imunidade Adaptativa</vt:lpstr>
      <vt:lpstr>ADE  Segunda Infecção por outro sorotipo  POUCA  NEUTRALIZAÇÃO  AUMENTO DA INVASÃO VIRAL</vt:lpstr>
      <vt:lpstr>RASH CUTANEO - BRANDO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Resposta Imune Contra o Vírus da DENGUE</dc:title>
  <dc:creator>Jean Pierre Schatzmann Peron</dc:creator>
  <cp:lastModifiedBy>Jean Pierre Schatzmann Peron</cp:lastModifiedBy>
  <cp:revision>2</cp:revision>
  <dcterms:created xsi:type="dcterms:W3CDTF">2022-10-26T12:49:33Z</dcterms:created>
  <dcterms:modified xsi:type="dcterms:W3CDTF">2022-10-26T13:16:47Z</dcterms:modified>
</cp:coreProperties>
</file>