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  <p:sldMasterId id="2147483664" r:id="rId2"/>
  </p:sldMasterIdLst>
  <p:notesMasterIdLst>
    <p:notesMasterId r:id="rId7"/>
  </p:notesMasterIdLst>
  <p:handoutMasterIdLst>
    <p:handoutMasterId r:id="rId8"/>
  </p:handoutMasterIdLst>
  <p:sldIdLst>
    <p:sldId id="268" r:id="rId3"/>
    <p:sldId id="269" r:id="rId4"/>
    <p:sldId id="270" r:id="rId5"/>
    <p:sldId id="271" r:id="rId6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80808"/>
    <a:srgbClr val="000099"/>
    <a:srgbClr val="996633"/>
    <a:srgbClr val="006600"/>
    <a:srgbClr val="4F81BD"/>
    <a:srgbClr val="FFFF00"/>
    <a:srgbClr val="385D8A"/>
    <a:srgbClr val="336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34567" autoAdjust="0"/>
    <p:restoredTop sz="86364" autoAdjust="0"/>
  </p:normalViewPr>
  <p:slideViewPr>
    <p:cSldViewPr>
      <p:cViewPr varScale="1">
        <p:scale>
          <a:sx n="111" d="100"/>
          <a:sy n="111" d="100"/>
        </p:scale>
        <p:origin x="2250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3" d="100"/>
          <a:sy n="83" d="100"/>
        </p:scale>
        <p:origin x="-199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81ACD2F-A948-4A27-A871-5A9F2770F022}" type="datetimeFigureOut">
              <a:rPr lang="pt-BR" smtClean="0"/>
              <a:t>17/02/2020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8F7980A-CB4C-4420-AFEE-D62384F732C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0400044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3D6A6A1-2F4D-4CEB-8202-76D2FDD5D571}" type="datetimeFigureOut">
              <a:rPr lang="pt-BR" smtClean="0"/>
              <a:t>17/02/2020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75D562-C7BB-4836-B47C-15BFDD4A356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697915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75D562-C7BB-4836-B47C-15BFDD4A3562}" type="slidenum">
              <a:rPr lang="pt-BR" smtClean="0"/>
              <a:t>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85180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ap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36A4C-B1FE-4D81-9A05-063DB1910318}" type="datetime1">
              <a:rPr lang="pt-BR" smtClean="0"/>
              <a:t>17/02/2020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B09ED-5DCD-4173-ADD3-38C51F4AE414}" type="slidenum">
              <a:rPr lang="pt-BR" smtClean="0"/>
              <a:t>‹nº›</a:t>
            </a:fld>
            <a:endParaRPr lang="pt-BR"/>
          </a:p>
        </p:txBody>
      </p:sp>
      <p:pic>
        <p:nvPicPr>
          <p:cNvPr id="8" name="Imagem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6512" y="-105575"/>
            <a:ext cx="9180512" cy="69909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04546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E3C41-74B7-4BE3-83FF-E5A2A6E3CD9F}" type="datetime1">
              <a:rPr lang="pt-BR" smtClean="0"/>
              <a:t>17/02/2020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576D8-2324-4174-B147-7434DDB0E84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603540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C8844-75CE-4BB9-AE8B-25BEC2B53472}" type="datetime1">
              <a:rPr lang="pt-BR" smtClean="0"/>
              <a:t>17/02/2020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576D8-2324-4174-B147-7434DDB0E84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176922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2F419-60C5-4F24-AE0A-FB42C0CD0ECA}" type="datetime1">
              <a:rPr lang="pt-BR" smtClean="0"/>
              <a:t>17/02/2020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576D8-2324-4174-B147-7434DDB0E84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6214621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D1DB0-8ACD-4777-A942-9593B2E11846}" type="datetime1">
              <a:rPr lang="pt-BR" smtClean="0"/>
              <a:t>17/02/2020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576D8-2324-4174-B147-7434DDB0E84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2031748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DE7B2-1EFB-4E84-A759-E2120DE232E7}" type="datetime1">
              <a:rPr lang="pt-BR" smtClean="0"/>
              <a:t>17/02/2020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576D8-2324-4174-B147-7434DDB0E84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552470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Fun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5E8B7-FEB8-4958-B0CC-989C41FE56E7}" type="datetime1">
              <a:rPr lang="pt-BR" smtClean="0"/>
              <a:t>17/02/2020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B09ED-5DCD-4173-ADD3-38C51F4AE414}" type="slidenum">
              <a:rPr lang="pt-BR" smtClean="0"/>
              <a:t>‹nº›</a:t>
            </a:fld>
            <a:endParaRPr lang="pt-BR"/>
          </a:p>
        </p:txBody>
      </p:sp>
      <p:pic>
        <p:nvPicPr>
          <p:cNvPr id="8" name="Imagem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34883"/>
            <a:ext cx="9203262" cy="6876000"/>
          </a:xfrm>
          <a:prstGeom prst="rect">
            <a:avLst/>
          </a:prstGeom>
        </p:spPr>
      </p:pic>
      <p:pic>
        <p:nvPicPr>
          <p:cNvPr id="9" name="Imagem 8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38376" y="145109"/>
            <a:ext cx="1619672" cy="590599"/>
          </a:xfrm>
          <a:prstGeom prst="rect">
            <a:avLst/>
          </a:prstGeom>
        </p:spPr>
      </p:pic>
      <p:sp>
        <p:nvSpPr>
          <p:cNvPr id="11" name="Retângulo 10"/>
          <p:cNvSpPr/>
          <p:nvPr userDrawn="1"/>
        </p:nvSpPr>
        <p:spPr>
          <a:xfrm>
            <a:off x="145003" y="305270"/>
            <a:ext cx="6768752" cy="288032"/>
          </a:xfrm>
          <a:prstGeom prst="rect">
            <a:avLst/>
          </a:prstGeom>
          <a:solidFill>
            <a:srgbClr val="4F81BD"/>
          </a:solidFill>
          <a:ln>
            <a:solidFill>
              <a:srgbClr val="385D8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940705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F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5A06A-D1DF-413F-8B3C-83E07B6C4DC1}" type="datetime1">
              <a:rPr lang="pt-BR" smtClean="0"/>
              <a:t>17/02/2020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B09ED-5DCD-4173-ADD3-38C51F4AE414}" type="slidenum">
              <a:rPr lang="pt-BR" smtClean="0"/>
              <a:t>‹nº›</a:t>
            </a:fld>
            <a:endParaRPr lang="pt-BR"/>
          </a:p>
        </p:txBody>
      </p:sp>
      <p:pic>
        <p:nvPicPr>
          <p:cNvPr id="9" name="Imagem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3953" y="-27384"/>
            <a:ext cx="9214465" cy="691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7294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C13BF-9B88-4292-B126-2D6011385579}" type="datetime1">
              <a:rPr lang="pt-BR" smtClean="0"/>
              <a:t>17/02/2020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576D8-2324-4174-B147-7434DDB0E84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325319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812F81-0823-4625-9A07-4170A9638674}" type="datetime1">
              <a:rPr lang="pt-BR" smtClean="0"/>
              <a:t>17/02/2020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576D8-2324-4174-B147-7434DDB0E84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093255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E4DAF-6167-422B-972C-706BF291987A}" type="datetime1">
              <a:rPr lang="pt-BR" smtClean="0"/>
              <a:t>17/02/2020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576D8-2324-4174-B147-7434DDB0E84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718196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F7F91-DE0B-42B1-B1A8-0F7F85686074}" type="datetime1">
              <a:rPr lang="pt-BR" smtClean="0"/>
              <a:t>17/02/2020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576D8-2324-4174-B147-7434DDB0E84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049080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B19C1D-CDCF-4DA9-B077-4991CD7B8F12}" type="datetime1">
              <a:rPr lang="pt-BR" smtClean="0"/>
              <a:t>17/02/2020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576D8-2324-4174-B147-7434DDB0E84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681226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B75DF3-D2D3-4570-B9DD-3BA542C466AF}" type="datetime1">
              <a:rPr lang="pt-BR" smtClean="0"/>
              <a:t>17/02/2020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576D8-2324-4174-B147-7434DDB0E84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135004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.xml"/><Relationship Id="rId3" Type="http://schemas.openxmlformats.org/officeDocument/2006/relationships/slideLayout" Target="../slideLayouts/slideLayout6.xml"/><Relationship Id="rId7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4.xml"/><Relationship Id="rId5" Type="http://schemas.openxmlformats.org/officeDocument/2006/relationships/slideLayout" Target="../slideLayouts/slideLayout8.xml"/><Relationship Id="rId10" Type="http://schemas.openxmlformats.org/officeDocument/2006/relationships/slideLayout" Target="../slideLayouts/slideLayout13.xml"/><Relationship Id="rId4" Type="http://schemas.openxmlformats.org/officeDocument/2006/relationships/slideLayout" Target="../slideLayouts/slideLayout7.xml"/><Relationship Id="rId9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F7CB5F-F939-47B8-A91E-471574C0D7B1}" type="datetime1">
              <a:rPr lang="pt-BR" smtClean="0"/>
              <a:t>17/02/2020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2B09ED-5DCD-4173-ADD3-38C51F4AE41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476234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  <p:sldLayoutId id="2147483657" r:id="rId2"/>
    <p:sldLayoutId id="2147483663" r:id="rId3"/>
  </p:sldLayoutIdLst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9EC8C7-A51A-4AF5-BD4E-0F16DEBAC3D5}" type="datetime1">
              <a:rPr lang="pt-BR" smtClean="0"/>
              <a:t>17/02/2020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2576D8-2324-4174-B147-7434DDB0E84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734317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667" r:id="rId3"/>
    <p:sldLayoutId id="2147483668" r:id="rId4"/>
    <p:sldLayoutId id="2147483669" r:id="rId5"/>
    <p:sldLayoutId id="2147483670" r:id="rId6"/>
    <p:sldLayoutId id="2147483671" r:id="rId7"/>
    <p:sldLayoutId id="2147483672" r:id="rId8"/>
    <p:sldLayoutId id="2147483673" r:id="rId9"/>
    <p:sldLayoutId id="2147483674" r:id="rId10"/>
    <p:sldLayoutId id="2147483675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1" y="692697"/>
            <a:ext cx="9180512" cy="792088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0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BR" altLang="pt-BR" sz="2400" dirty="0" smtClean="0">
                <a:solidFill>
                  <a:srgbClr val="003399"/>
                </a:solidFill>
                <a:latin typeface="Arial" charset="0"/>
              </a:rPr>
              <a:t>APRESENTAÇÃO DO CONTEÚDO PROGRAMÁTICO DE SEP0527 – GESTÃO E ORGANIZAÇÃO</a:t>
            </a:r>
            <a:endParaRPr lang="pt-BR" altLang="pt-BR" sz="2400" dirty="0">
              <a:solidFill>
                <a:srgbClr val="003399"/>
              </a:solidFill>
              <a:latin typeface="Arial" charset="0"/>
            </a:endParaRPr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14200" y="1484785"/>
            <a:ext cx="9227570" cy="53732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102870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67640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232410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97180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34290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886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4343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800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pt-BR" altLang="pt-BR" b="1" dirty="0" smtClean="0">
                <a:solidFill>
                  <a:srgbClr val="7030A0"/>
                </a:solidFill>
                <a:latin typeface="Arial" charset="0"/>
                <a:cs typeface="Times New Roman" pitchFamily="18" charset="0"/>
              </a:rPr>
              <a:t>1. </a:t>
            </a:r>
            <a:r>
              <a:rPr lang="pt-BR" b="1" dirty="0">
                <a:solidFill>
                  <a:srgbClr val="7030A0"/>
                </a:solidFill>
                <a:latin typeface="Arial" charset="0"/>
                <a:cs typeface="Times New Roman" pitchFamily="18" charset="0"/>
              </a:rPr>
              <a:t>Gestão e organização dos seguintes recursos e meios,</a:t>
            </a:r>
          </a:p>
          <a:p>
            <a:r>
              <a:rPr lang="pt-BR" b="1" dirty="0">
                <a:solidFill>
                  <a:srgbClr val="7030A0"/>
                </a:solidFill>
                <a:latin typeface="Arial" charset="0"/>
                <a:cs typeface="Times New Roman" pitchFamily="18" charset="0"/>
              </a:rPr>
              <a:t>ligados à </a:t>
            </a:r>
            <a:r>
              <a:rPr lang="pt-BR" b="1" dirty="0" smtClean="0">
                <a:solidFill>
                  <a:srgbClr val="7030A0"/>
                </a:solidFill>
                <a:latin typeface="Arial" charset="0"/>
                <a:cs typeface="Times New Roman" pitchFamily="18" charset="0"/>
              </a:rPr>
              <a:t>questão</a:t>
            </a:r>
          </a:p>
          <a:p>
            <a:r>
              <a:rPr lang="pt-BR" b="1" dirty="0" smtClean="0">
                <a:solidFill>
                  <a:srgbClr val="7030A0"/>
                </a:solidFill>
                <a:latin typeface="Arial" charset="0"/>
                <a:cs typeface="Times New Roman" pitchFamily="18" charset="0"/>
              </a:rPr>
              <a:t>“O QUE GERENCIAMOS, </a:t>
            </a:r>
            <a:r>
              <a:rPr lang="pt-BR" b="1" dirty="0">
                <a:solidFill>
                  <a:srgbClr val="7030A0"/>
                </a:solidFill>
                <a:latin typeface="Arial" charset="0"/>
                <a:cs typeface="Times New Roman" pitchFamily="18" charset="0"/>
              </a:rPr>
              <a:t>QUAIS RECURSOS E </a:t>
            </a:r>
            <a:r>
              <a:rPr lang="pt-BR" b="1" dirty="0" smtClean="0">
                <a:solidFill>
                  <a:srgbClr val="7030A0"/>
                </a:solidFill>
                <a:latin typeface="Arial" charset="0"/>
                <a:cs typeface="Times New Roman" pitchFamily="18" charset="0"/>
              </a:rPr>
              <a:t>MEIOS, GERENCIAMOS E ORGANIZAMOS?”</a:t>
            </a:r>
          </a:p>
          <a:p>
            <a:endParaRPr lang="pt-BR" b="1" dirty="0">
              <a:solidFill>
                <a:srgbClr val="7030A0"/>
              </a:solidFill>
              <a:latin typeface="Arial" charset="0"/>
              <a:cs typeface="Times New Roman" pitchFamily="18" charset="0"/>
            </a:endParaRPr>
          </a:p>
          <a:p>
            <a:r>
              <a:rPr lang="pt-BR" altLang="pt-BR" b="1" dirty="0" smtClean="0">
                <a:solidFill>
                  <a:srgbClr val="FF0000"/>
                </a:solidFill>
                <a:latin typeface="Arial" charset="0"/>
                <a:cs typeface="Times New Roman" pitchFamily="18" charset="0"/>
              </a:rPr>
              <a:t>1.1 </a:t>
            </a:r>
            <a:r>
              <a:rPr lang="pt-BR" b="1" dirty="0">
                <a:solidFill>
                  <a:srgbClr val="FF0000"/>
                </a:solidFill>
                <a:latin typeface="Arial" charset="0"/>
                <a:cs typeface="Times New Roman" pitchFamily="18" charset="0"/>
              </a:rPr>
              <a:t>Recursos financeiros e </a:t>
            </a:r>
            <a:r>
              <a:rPr lang="pt-BR" b="1" dirty="0" smtClean="0">
                <a:solidFill>
                  <a:srgbClr val="FF0000"/>
                </a:solidFill>
                <a:latin typeface="Arial" charset="0"/>
                <a:cs typeface="Times New Roman" pitchFamily="18" charset="0"/>
              </a:rPr>
              <a:t>capital</a:t>
            </a:r>
          </a:p>
          <a:p>
            <a:endParaRPr lang="pt-BR" altLang="pt-BR" b="1" dirty="0">
              <a:solidFill>
                <a:srgbClr val="FF0000"/>
              </a:solidFill>
              <a:latin typeface="Arial" charset="0"/>
              <a:cs typeface="Times New Roman" pitchFamily="18" charset="0"/>
            </a:endParaRPr>
          </a:p>
          <a:p>
            <a:r>
              <a:rPr lang="pt-BR" altLang="pt-BR" b="1" dirty="0" smtClean="0">
                <a:solidFill>
                  <a:srgbClr val="006600"/>
                </a:solidFill>
                <a:latin typeface="Arial" charset="0"/>
                <a:cs typeface="Times New Roman" pitchFamily="18" charset="0"/>
              </a:rPr>
              <a:t>1.2 </a:t>
            </a:r>
            <a:r>
              <a:rPr lang="pt-BR" b="1" dirty="0">
                <a:solidFill>
                  <a:srgbClr val="006600"/>
                </a:solidFill>
                <a:latin typeface="Arial" charset="0"/>
                <a:cs typeface="Times New Roman" pitchFamily="18" charset="0"/>
              </a:rPr>
              <a:t>Recursos </a:t>
            </a:r>
            <a:r>
              <a:rPr lang="pt-BR" b="1" dirty="0" smtClean="0">
                <a:solidFill>
                  <a:srgbClr val="006600"/>
                </a:solidFill>
                <a:latin typeface="Arial" charset="0"/>
                <a:cs typeface="Times New Roman" pitchFamily="18" charset="0"/>
              </a:rPr>
              <a:t>humanos </a:t>
            </a:r>
            <a:r>
              <a:rPr lang="pt-BR" b="1" dirty="0">
                <a:solidFill>
                  <a:srgbClr val="006600"/>
                </a:solidFill>
                <a:latin typeface="Arial" charset="0"/>
                <a:cs typeface="Times New Roman" pitchFamily="18" charset="0"/>
              </a:rPr>
              <a:t>e gestão de </a:t>
            </a:r>
            <a:r>
              <a:rPr lang="pt-BR" b="1" dirty="0" smtClean="0">
                <a:solidFill>
                  <a:srgbClr val="006600"/>
                </a:solidFill>
                <a:latin typeface="Arial" charset="0"/>
                <a:cs typeface="Times New Roman" pitchFamily="18" charset="0"/>
              </a:rPr>
              <a:t>pessoas</a:t>
            </a:r>
          </a:p>
          <a:p>
            <a:endParaRPr lang="pt-BR" altLang="pt-BR" b="1" dirty="0">
              <a:solidFill>
                <a:srgbClr val="006600"/>
              </a:solidFill>
              <a:latin typeface="Arial" charset="0"/>
              <a:cs typeface="Times New Roman" pitchFamily="18" charset="0"/>
            </a:endParaRPr>
          </a:p>
          <a:p>
            <a:r>
              <a:rPr lang="pt-BR" altLang="pt-BR" b="1" dirty="0" smtClean="0">
                <a:solidFill>
                  <a:srgbClr val="000099"/>
                </a:solidFill>
                <a:latin typeface="Arial" charset="0"/>
                <a:cs typeface="Times New Roman" pitchFamily="18" charset="0"/>
              </a:rPr>
              <a:t>1.3 </a:t>
            </a:r>
            <a:r>
              <a:rPr lang="pt-BR" b="1" dirty="0">
                <a:solidFill>
                  <a:srgbClr val="000099"/>
                </a:solidFill>
                <a:latin typeface="Arial" charset="0"/>
                <a:cs typeface="Times New Roman" pitchFamily="18" charset="0"/>
              </a:rPr>
              <a:t>Tecnologias, </a:t>
            </a:r>
            <a:r>
              <a:rPr lang="pt-BR" b="1" dirty="0" smtClean="0">
                <a:solidFill>
                  <a:srgbClr val="000099"/>
                </a:solidFill>
                <a:latin typeface="Arial" charset="0"/>
                <a:cs typeface="Times New Roman" pitchFamily="18" charset="0"/>
              </a:rPr>
              <a:t>Equipamentos, Softwares </a:t>
            </a:r>
            <a:r>
              <a:rPr lang="pt-BR" b="1" dirty="0">
                <a:solidFill>
                  <a:srgbClr val="000099"/>
                </a:solidFill>
                <a:latin typeface="Arial" charset="0"/>
                <a:cs typeface="Times New Roman" pitchFamily="18" charset="0"/>
              </a:rPr>
              <a:t>e </a:t>
            </a:r>
            <a:r>
              <a:rPr lang="pt-BR" b="1" dirty="0" smtClean="0">
                <a:solidFill>
                  <a:srgbClr val="000099"/>
                </a:solidFill>
                <a:latin typeface="Arial" charset="0"/>
                <a:cs typeface="Times New Roman" pitchFamily="18" charset="0"/>
              </a:rPr>
              <a:t>Engenharia</a:t>
            </a:r>
          </a:p>
          <a:p>
            <a:endParaRPr lang="pt-BR" altLang="pt-BR" b="1" dirty="0">
              <a:solidFill>
                <a:srgbClr val="000099"/>
              </a:solidFill>
              <a:latin typeface="Arial" charset="0"/>
              <a:cs typeface="Times New Roman" pitchFamily="18" charset="0"/>
            </a:endParaRPr>
          </a:p>
          <a:p>
            <a:r>
              <a:rPr lang="pt-BR" altLang="pt-BR" b="1" dirty="0" smtClean="0">
                <a:latin typeface="Arial" charset="0"/>
                <a:cs typeface="Times New Roman" pitchFamily="18" charset="0"/>
              </a:rPr>
              <a:t>1.4 </a:t>
            </a:r>
            <a:r>
              <a:rPr lang="pt-BR" b="1" dirty="0">
                <a:latin typeface="Arial" charset="0"/>
                <a:cs typeface="Times New Roman" pitchFamily="18" charset="0"/>
              </a:rPr>
              <a:t>Recursos mercadológicos ou de marketing, a saber os 4 </a:t>
            </a:r>
            <a:r>
              <a:rPr lang="pt-BR" b="1" dirty="0" err="1">
                <a:latin typeface="Arial" charset="0"/>
                <a:cs typeface="Times New Roman" pitchFamily="18" charset="0"/>
              </a:rPr>
              <a:t>P's</a:t>
            </a:r>
            <a:r>
              <a:rPr lang="pt-BR" b="1" dirty="0">
                <a:latin typeface="Arial" charset="0"/>
                <a:cs typeface="Times New Roman" pitchFamily="18" charset="0"/>
              </a:rPr>
              <a:t>, Produto, Preço, Promoção e Propaganda e Praça</a:t>
            </a:r>
            <a:r>
              <a:rPr lang="pt-BR" b="1" dirty="0" smtClean="0">
                <a:latin typeface="Arial" charset="0"/>
                <a:cs typeface="Times New Roman" pitchFamily="18" charset="0"/>
              </a:rPr>
              <a:t>.</a:t>
            </a:r>
            <a:endParaRPr lang="pt-BR" altLang="pt-BR" b="1" dirty="0">
              <a:latin typeface="Arial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57084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B09ED-5DCD-4173-ADD3-38C51F4AE414}" type="slidenum">
              <a:rPr lang="pt-BR" smtClean="0"/>
              <a:t>2</a:t>
            </a:fld>
            <a:endParaRPr lang="pt-BR"/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14200" y="1412776"/>
            <a:ext cx="9227570" cy="53086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102870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67640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232410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97180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34290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886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4343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800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pt-BR" altLang="pt-BR" b="1" dirty="0" smtClean="0">
                <a:solidFill>
                  <a:srgbClr val="996633"/>
                </a:solidFill>
                <a:latin typeface="Arial" charset="0"/>
                <a:cs typeface="Times New Roman" pitchFamily="18" charset="0"/>
              </a:rPr>
              <a:t>2</a:t>
            </a:r>
            <a:r>
              <a:rPr lang="pt-BR" altLang="pt-BR" b="1" dirty="0" smtClean="0">
                <a:solidFill>
                  <a:srgbClr val="996633"/>
                </a:solidFill>
                <a:latin typeface="Arial" charset="0"/>
                <a:cs typeface="Times New Roman" pitchFamily="18" charset="0"/>
              </a:rPr>
              <a:t>. </a:t>
            </a:r>
            <a:r>
              <a:rPr lang="pt-BR" b="1" dirty="0" smtClean="0">
                <a:solidFill>
                  <a:srgbClr val="996633"/>
                </a:solidFill>
                <a:latin typeface="Arial" charset="0"/>
                <a:cs typeface="Times New Roman" pitchFamily="18" charset="0"/>
              </a:rPr>
              <a:t>Gestão e Organização de objetivos e resultados,</a:t>
            </a:r>
          </a:p>
          <a:p>
            <a:r>
              <a:rPr lang="pt-BR" b="1" dirty="0" smtClean="0">
                <a:solidFill>
                  <a:srgbClr val="996633"/>
                </a:solidFill>
                <a:latin typeface="Arial" charset="0"/>
                <a:cs typeface="Times New Roman" pitchFamily="18" charset="0"/>
              </a:rPr>
              <a:t>ligados à questão</a:t>
            </a:r>
          </a:p>
          <a:p>
            <a:r>
              <a:rPr lang="pt-BR" b="1" dirty="0" smtClean="0">
                <a:solidFill>
                  <a:srgbClr val="996633"/>
                </a:solidFill>
                <a:latin typeface="Arial" charset="0"/>
                <a:cs typeface="Times New Roman" pitchFamily="18" charset="0"/>
              </a:rPr>
              <a:t>“COM QUE OBJETIVOS E FINS, COM QUAL TEMPO E ONDE GERENCIAMOS E ORGANIZAMOS?”</a:t>
            </a:r>
          </a:p>
          <a:p>
            <a:r>
              <a:rPr lang="pt-BR" altLang="pt-BR" b="1" dirty="0" smtClean="0">
                <a:solidFill>
                  <a:srgbClr val="FF0000"/>
                </a:solidFill>
                <a:latin typeface="Arial" charset="0"/>
                <a:cs typeface="Times New Roman" pitchFamily="18" charset="0"/>
              </a:rPr>
              <a:t>2.1 </a:t>
            </a:r>
            <a:r>
              <a:rPr lang="pt-BR" b="1" dirty="0" smtClean="0">
                <a:solidFill>
                  <a:srgbClr val="FF0000"/>
                </a:solidFill>
                <a:latin typeface="Arial" charset="0"/>
                <a:cs typeface="Times New Roman" pitchFamily="18" charset="0"/>
              </a:rPr>
              <a:t>Objetivos do planejamento estratégico, de longo prazo, na alta administração</a:t>
            </a:r>
            <a:endParaRPr lang="pt-BR" altLang="pt-BR" b="1" dirty="0" smtClean="0">
              <a:solidFill>
                <a:srgbClr val="FF0000"/>
              </a:solidFill>
              <a:latin typeface="Arial" charset="0"/>
              <a:cs typeface="Times New Roman" pitchFamily="18" charset="0"/>
            </a:endParaRPr>
          </a:p>
          <a:p>
            <a:r>
              <a:rPr lang="pt-BR" altLang="pt-BR" b="1" dirty="0" smtClean="0">
                <a:solidFill>
                  <a:srgbClr val="080808"/>
                </a:solidFill>
                <a:latin typeface="Arial" charset="0"/>
                <a:cs typeface="Times New Roman" pitchFamily="18" charset="0"/>
              </a:rPr>
              <a:t>2.2 </a:t>
            </a:r>
            <a:r>
              <a:rPr lang="pt-BR" b="1" dirty="0" smtClean="0">
                <a:solidFill>
                  <a:srgbClr val="080808"/>
                </a:solidFill>
                <a:latin typeface="Arial" charset="0"/>
                <a:cs typeface="Times New Roman" pitchFamily="18" charset="0"/>
              </a:rPr>
              <a:t>Objetivos do planejamento tático, de médio prazo, na média gerência e nos departamentos que gerenciam recursos, chamados de departamentos funcionais. A média gerência busca transformar objetivos estratégicos em ações operacionais</a:t>
            </a:r>
          </a:p>
          <a:p>
            <a:r>
              <a:rPr lang="pt-BR" altLang="pt-BR" b="1" dirty="0" smtClean="0">
                <a:solidFill>
                  <a:srgbClr val="006600"/>
                </a:solidFill>
                <a:latin typeface="Arial" charset="0"/>
                <a:cs typeface="Times New Roman" pitchFamily="18" charset="0"/>
              </a:rPr>
              <a:t>2.3</a:t>
            </a:r>
            <a:r>
              <a:rPr lang="pt-BR" dirty="0" smtClean="0"/>
              <a:t> </a:t>
            </a:r>
            <a:r>
              <a:rPr lang="pt-BR" b="1" dirty="0" smtClean="0">
                <a:solidFill>
                  <a:srgbClr val="006600"/>
                </a:solidFill>
                <a:latin typeface="Arial" charset="0"/>
                <a:cs typeface="Times New Roman" pitchFamily="18" charset="0"/>
              </a:rPr>
              <a:t>Objetivos do planejamento operacional, de curto prazo, na gerência operacional ou nas unidades de negócios, que "botam a mão na massa"</a:t>
            </a:r>
            <a:endParaRPr lang="pt-BR" altLang="pt-BR" b="1" dirty="0" smtClean="0">
              <a:solidFill>
                <a:srgbClr val="006600"/>
              </a:solidFill>
              <a:latin typeface="Arial" charset="0"/>
              <a:cs typeface="Times New Roman" pitchFamily="18" charset="0"/>
            </a:endParaRP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1" y="692697"/>
            <a:ext cx="9180512" cy="792088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0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BR" altLang="pt-BR" sz="2400" dirty="0" smtClean="0">
                <a:solidFill>
                  <a:srgbClr val="003399"/>
                </a:solidFill>
                <a:latin typeface="Arial" charset="0"/>
              </a:rPr>
              <a:t>APRESENTAÇÃO DO CONTEÚDO PROGRAMÁTICO DE SEP0527 – GESTÃO E ORGANIZAÇÃO</a:t>
            </a:r>
            <a:endParaRPr lang="pt-BR" altLang="pt-BR" sz="2400" dirty="0">
              <a:solidFill>
                <a:srgbClr val="003399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24249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B09ED-5DCD-4173-ADD3-38C51F4AE414}" type="slidenum">
              <a:rPr lang="pt-BR" smtClean="0"/>
              <a:t>3</a:t>
            </a:fld>
            <a:endParaRPr lang="pt-BR"/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35496" y="1628799"/>
            <a:ext cx="9227570" cy="5092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102870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67640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232410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97180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34290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886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4343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800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pt-BR" altLang="pt-BR" b="1" dirty="0" smtClean="0">
                <a:solidFill>
                  <a:srgbClr val="006600"/>
                </a:solidFill>
                <a:latin typeface="Arial" charset="0"/>
                <a:cs typeface="Times New Roman" pitchFamily="18" charset="0"/>
              </a:rPr>
              <a:t>3</a:t>
            </a:r>
            <a:r>
              <a:rPr lang="pt-BR" altLang="pt-BR" b="1" dirty="0">
                <a:solidFill>
                  <a:srgbClr val="006600"/>
                </a:solidFill>
                <a:latin typeface="Arial" charset="0"/>
                <a:cs typeface="Times New Roman" pitchFamily="18" charset="0"/>
              </a:rPr>
              <a:t>. </a:t>
            </a:r>
            <a:r>
              <a:rPr lang="pt-BR" altLang="pt-BR" b="1" dirty="0">
                <a:solidFill>
                  <a:srgbClr val="006600"/>
                </a:solidFill>
                <a:latin typeface="Arial" charset="0"/>
                <a:cs typeface="Times New Roman" pitchFamily="18" charset="0"/>
              </a:rPr>
              <a:t>Partes e Locais </a:t>
            </a:r>
            <a:r>
              <a:rPr lang="pt-BR" b="1" dirty="0">
                <a:solidFill>
                  <a:srgbClr val="006600"/>
                </a:solidFill>
                <a:latin typeface="Arial" charset="0"/>
                <a:cs typeface="Times New Roman" pitchFamily="18" charset="0"/>
              </a:rPr>
              <a:t>da </a:t>
            </a:r>
            <a:r>
              <a:rPr lang="pt-BR" b="1" dirty="0" smtClean="0">
                <a:solidFill>
                  <a:srgbClr val="006600"/>
                </a:solidFill>
                <a:latin typeface="Arial" charset="0"/>
                <a:cs typeface="Times New Roman" pitchFamily="18" charset="0"/>
              </a:rPr>
              <a:t>Organização</a:t>
            </a:r>
          </a:p>
          <a:p>
            <a:r>
              <a:rPr lang="pt-BR" b="1" dirty="0">
                <a:solidFill>
                  <a:srgbClr val="006600"/>
                </a:solidFill>
                <a:latin typeface="Arial" charset="0"/>
                <a:cs typeface="Times New Roman" pitchFamily="18" charset="0"/>
              </a:rPr>
              <a:t>l</a:t>
            </a:r>
            <a:r>
              <a:rPr lang="pt-BR" b="1" dirty="0" smtClean="0">
                <a:solidFill>
                  <a:srgbClr val="006600"/>
                </a:solidFill>
                <a:latin typeface="Arial" charset="0"/>
                <a:cs typeface="Times New Roman" pitchFamily="18" charset="0"/>
              </a:rPr>
              <a:t>igados às questões</a:t>
            </a:r>
          </a:p>
          <a:p>
            <a:r>
              <a:rPr lang="pt-BR" b="1" dirty="0">
                <a:solidFill>
                  <a:srgbClr val="006600"/>
                </a:solidFill>
                <a:latin typeface="Arial" charset="0"/>
                <a:cs typeface="Times New Roman" pitchFamily="18" charset="0"/>
              </a:rPr>
              <a:t>“</a:t>
            </a:r>
            <a:r>
              <a:rPr lang="pt-BR" b="1" dirty="0" smtClean="0">
                <a:solidFill>
                  <a:srgbClr val="006600"/>
                </a:solidFill>
                <a:latin typeface="Arial" charset="0"/>
                <a:cs typeface="Times New Roman" pitchFamily="18" charset="0"/>
              </a:rPr>
              <a:t>ONDE GERENCIAMOS </a:t>
            </a:r>
            <a:r>
              <a:rPr lang="pt-BR" b="1" dirty="0">
                <a:solidFill>
                  <a:srgbClr val="006600"/>
                </a:solidFill>
                <a:latin typeface="Arial" charset="0"/>
                <a:cs typeface="Times New Roman" pitchFamily="18" charset="0"/>
              </a:rPr>
              <a:t>E ORGANIZAMOS</a:t>
            </a:r>
            <a:r>
              <a:rPr lang="pt-BR" b="1" dirty="0" smtClean="0">
                <a:solidFill>
                  <a:srgbClr val="006600"/>
                </a:solidFill>
                <a:latin typeface="Arial" charset="0"/>
                <a:cs typeface="Times New Roman" pitchFamily="18" charset="0"/>
              </a:rPr>
              <a:t>?” e</a:t>
            </a:r>
          </a:p>
          <a:p>
            <a:r>
              <a:rPr lang="pt-BR" b="1" dirty="0" smtClean="0">
                <a:solidFill>
                  <a:srgbClr val="006600"/>
                </a:solidFill>
                <a:latin typeface="Arial" charset="0"/>
                <a:cs typeface="Times New Roman" pitchFamily="18" charset="0"/>
              </a:rPr>
              <a:t>“QUEM GERENCIA E ORGANIZA?”</a:t>
            </a:r>
            <a:endParaRPr lang="pt-BR" b="1" dirty="0">
              <a:solidFill>
                <a:srgbClr val="006600"/>
              </a:solidFill>
              <a:latin typeface="Arial" charset="0"/>
              <a:cs typeface="Times New Roman" pitchFamily="18" charset="0"/>
            </a:endParaRPr>
          </a:p>
          <a:p>
            <a:endParaRPr lang="pt-BR" b="1" dirty="0" smtClean="0">
              <a:solidFill>
                <a:srgbClr val="006600"/>
              </a:solidFill>
              <a:latin typeface="Arial" charset="0"/>
              <a:cs typeface="Times New Roman" pitchFamily="18" charset="0"/>
            </a:endParaRPr>
          </a:p>
          <a:p>
            <a:r>
              <a:rPr lang="pt-BR" altLang="pt-BR" b="1" dirty="0">
                <a:solidFill>
                  <a:srgbClr val="7030A0"/>
                </a:solidFill>
                <a:latin typeface="Arial" charset="0"/>
                <a:cs typeface="Times New Roman" pitchFamily="18" charset="0"/>
              </a:rPr>
              <a:t>3.</a:t>
            </a:r>
            <a:r>
              <a:rPr lang="pt-BR" altLang="pt-BR" b="1" dirty="0" smtClean="0">
                <a:solidFill>
                  <a:srgbClr val="7030A0"/>
                </a:solidFill>
                <a:latin typeface="Arial" charset="0"/>
                <a:cs typeface="Times New Roman" pitchFamily="18" charset="0"/>
              </a:rPr>
              <a:t>1</a:t>
            </a:r>
            <a:r>
              <a:rPr lang="pt-BR" altLang="pt-BR" b="1" dirty="0" smtClean="0">
                <a:solidFill>
                  <a:srgbClr val="7030A0"/>
                </a:solidFill>
                <a:latin typeface="Arial" charset="0"/>
                <a:cs typeface="Times New Roman" pitchFamily="18" charset="0"/>
              </a:rPr>
              <a:t> </a:t>
            </a:r>
            <a:r>
              <a:rPr lang="pt-BR" b="1" dirty="0">
                <a:solidFill>
                  <a:srgbClr val="7030A0"/>
                </a:solidFill>
                <a:latin typeface="Arial" charset="0"/>
                <a:cs typeface="Times New Roman" pitchFamily="18" charset="0"/>
              </a:rPr>
              <a:t>Alta </a:t>
            </a:r>
            <a:r>
              <a:rPr lang="pt-BR" b="1" dirty="0">
                <a:solidFill>
                  <a:srgbClr val="7030A0"/>
                </a:solidFill>
                <a:latin typeface="Arial" charset="0"/>
                <a:cs typeface="Times New Roman" pitchFamily="18" charset="0"/>
              </a:rPr>
              <a:t>administração, responsável pela </a:t>
            </a:r>
            <a:r>
              <a:rPr lang="pt-BR" b="1" dirty="0">
                <a:solidFill>
                  <a:srgbClr val="7030A0"/>
                </a:solidFill>
                <a:latin typeface="Arial" charset="0"/>
                <a:cs typeface="Times New Roman" pitchFamily="18" charset="0"/>
              </a:rPr>
              <a:t>escolha </a:t>
            </a:r>
            <a:r>
              <a:rPr lang="pt-BR" b="1" dirty="0">
                <a:solidFill>
                  <a:srgbClr val="7030A0"/>
                </a:solidFill>
                <a:latin typeface="Arial" charset="0"/>
                <a:cs typeface="Times New Roman" pitchFamily="18" charset="0"/>
              </a:rPr>
              <a:t>de objetivos e </a:t>
            </a:r>
            <a:r>
              <a:rPr lang="pt-BR" b="1" dirty="0">
                <a:solidFill>
                  <a:srgbClr val="7030A0"/>
                </a:solidFill>
                <a:latin typeface="Arial" charset="0"/>
                <a:cs typeface="Times New Roman" pitchFamily="18" charset="0"/>
              </a:rPr>
              <a:t>fins</a:t>
            </a:r>
          </a:p>
          <a:p>
            <a:r>
              <a:rPr lang="pt-BR" altLang="pt-BR" b="1" dirty="0" smtClean="0">
                <a:solidFill>
                  <a:srgbClr val="FF3300"/>
                </a:solidFill>
                <a:latin typeface="Arial" charset="0"/>
                <a:cs typeface="Times New Roman" pitchFamily="18" charset="0"/>
              </a:rPr>
              <a:t>3.2 </a:t>
            </a:r>
            <a:r>
              <a:rPr lang="pt-BR" b="1" dirty="0">
                <a:solidFill>
                  <a:srgbClr val="FF3300"/>
                </a:solidFill>
                <a:latin typeface="Arial" charset="0"/>
                <a:cs typeface="Times New Roman" pitchFamily="18" charset="0"/>
              </a:rPr>
              <a:t>Média administração e departamentos funcionais que gerenciam recursos e meios. </a:t>
            </a:r>
            <a:r>
              <a:rPr lang="pt-BR" b="1" dirty="0">
                <a:solidFill>
                  <a:srgbClr val="FF3300"/>
                </a:solidFill>
                <a:latin typeface="Arial" charset="0"/>
                <a:cs typeface="Times New Roman" pitchFamily="18" charset="0"/>
              </a:rPr>
              <a:t>Buscam transformar objetivos em ações operacionais, usando-se dos recursos e meios</a:t>
            </a:r>
            <a:endParaRPr lang="pt-BR" altLang="pt-BR" b="1" dirty="0">
              <a:solidFill>
                <a:srgbClr val="FF3300"/>
              </a:solidFill>
              <a:latin typeface="Arial" charset="0"/>
              <a:cs typeface="Times New Roman" pitchFamily="18" charset="0"/>
            </a:endParaRPr>
          </a:p>
          <a:p>
            <a:r>
              <a:rPr lang="pt-BR" altLang="pt-BR" b="1" smtClean="0">
                <a:solidFill>
                  <a:srgbClr val="996633"/>
                </a:solidFill>
                <a:latin typeface="Arial" charset="0"/>
                <a:cs typeface="Times New Roman" pitchFamily="18" charset="0"/>
              </a:rPr>
              <a:t>3.3 </a:t>
            </a:r>
            <a:r>
              <a:rPr lang="pt-BR" b="1" dirty="0">
                <a:solidFill>
                  <a:srgbClr val="996633"/>
                </a:solidFill>
                <a:latin typeface="Arial" charset="0"/>
                <a:cs typeface="Times New Roman" pitchFamily="18" charset="0"/>
              </a:rPr>
              <a:t>Gerência </a:t>
            </a:r>
            <a:r>
              <a:rPr lang="pt-BR" b="1" dirty="0">
                <a:solidFill>
                  <a:srgbClr val="996633"/>
                </a:solidFill>
                <a:latin typeface="Arial" charset="0"/>
                <a:cs typeface="Times New Roman" pitchFamily="18" charset="0"/>
              </a:rPr>
              <a:t>operacional ou unidades de negócios, que executam ações, usando-se meio de recursos, rumo aos objetivos e fins</a:t>
            </a:r>
            <a:endParaRPr lang="pt-BR" altLang="pt-BR" b="1" dirty="0">
              <a:solidFill>
                <a:srgbClr val="996633"/>
              </a:solidFill>
              <a:latin typeface="Arial" charset="0"/>
              <a:cs typeface="Times New Roman" pitchFamily="18" charset="0"/>
            </a:endParaRP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1" y="692697"/>
            <a:ext cx="9180512" cy="792088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0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BR" altLang="pt-BR" sz="2400" dirty="0" smtClean="0">
                <a:solidFill>
                  <a:srgbClr val="003399"/>
                </a:solidFill>
                <a:latin typeface="Arial" charset="0"/>
              </a:rPr>
              <a:t>APRESENTAÇÃO DO CONTEÚDO PROGRAMÁTICO DE SEP0527 – GESTÃO E ORGANIZAÇÃO</a:t>
            </a:r>
            <a:endParaRPr lang="pt-BR" altLang="pt-BR" sz="2400" dirty="0">
              <a:solidFill>
                <a:srgbClr val="003399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06795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B09ED-5DCD-4173-ADD3-38C51F4AE414}" type="slidenum">
              <a:rPr lang="pt-BR" smtClean="0"/>
              <a:t>4</a:t>
            </a:fld>
            <a:endParaRPr lang="pt-BR"/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35496" y="1628799"/>
            <a:ext cx="9227570" cy="5092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102870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67640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232410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97180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34290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886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4343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800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pt-BR" altLang="pt-BR" b="1" dirty="0">
                <a:solidFill>
                  <a:srgbClr val="006600"/>
                </a:solidFill>
                <a:latin typeface="Arial" charset="0"/>
                <a:cs typeface="Times New Roman" pitchFamily="18" charset="0"/>
              </a:rPr>
              <a:t>4</a:t>
            </a:r>
            <a:r>
              <a:rPr lang="pt-BR" altLang="pt-BR" b="1" dirty="0" smtClean="0">
                <a:solidFill>
                  <a:srgbClr val="006600"/>
                </a:solidFill>
                <a:latin typeface="Arial" charset="0"/>
                <a:cs typeface="Times New Roman" pitchFamily="18" charset="0"/>
              </a:rPr>
              <a:t>. Programas Gerenciais de Gestão e </a:t>
            </a:r>
            <a:r>
              <a:rPr lang="pt-BR" b="1" dirty="0" smtClean="0">
                <a:solidFill>
                  <a:srgbClr val="006600"/>
                </a:solidFill>
                <a:latin typeface="Arial" charset="0"/>
                <a:cs typeface="Times New Roman" pitchFamily="18" charset="0"/>
              </a:rPr>
              <a:t>Organização</a:t>
            </a:r>
          </a:p>
          <a:p>
            <a:r>
              <a:rPr lang="pt-BR" b="1" dirty="0">
                <a:solidFill>
                  <a:srgbClr val="006600"/>
                </a:solidFill>
                <a:latin typeface="Arial" charset="0"/>
                <a:cs typeface="Times New Roman" pitchFamily="18" charset="0"/>
              </a:rPr>
              <a:t>l</a:t>
            </a:r>
            <a:r>
              <a:rPr lang="pt-BR" b="1" dirty="0" smtClean="0">
                <a:solidFill>
                  <a:srgbClr val="006600"/>
                </a:solidFill>
                <a:latin typeface="Arial" charset="0"/>
                <a:cs typeface="Times New Roman" pitchFamily="18" charset="0"/>
              </a:rPr>
              <a:t>igados à questão</a:t>
            </a:r>
          </a:p>
          <a:p>
            <a:r>
              <a:rPr lang="pt-BR" b="1" dirty="0" smtClean="0">
                <a:solidFill>
                  <a:srgbClr val="006600"/>
                </a:solidFill>
                <a:latin typeface="Arial" charset="0"/>
                <a:cs typeface="Times New Roman" pitchFamily="18" charset="0"/>
              </a:rPr>
              <a:t>“COMO GERENCIAMOS?”</a:t>
            </a:r>
          </a:p>
          <a:p>
            <a:endParaRPr lang="pt-BR" b="1" dirty="0" smtClean="0">
              <a:solidFill>
                <a:srgbClr val="006600"/>
              </a:solidFill>
              <a:latin typeface="Arial" charset="0"/>
              <a:cs typeface="Times New Roman" pitchFamily="18" charset="0"/>
            </a:endParaRPr>
          </a:p>
          <a:p>
            <a:r>
              <a:rPr lang="pt-BR" altLang="pt-BR" b="1" dirty="0" smtClean="0">
                <a:solidFill>
                  <a:srgbClr val="7030A0"/>
                </a:solidFill>
                <a:latin typeface="Arial" charset="0"/>
                <a:cs typeface="Times New Roman" pitchFamily="18" charset="0"/>
              </a:rPr>
              <a:t>4.</a:t>
            </a:r>
            <a:r>
              <a:rPr lang="pt-BR" altLang="pt-BR" b="1" dirty="0" smtClean="0">
                <a:solidFill>
                  <a:srgbClr val="7030A0"/>
                </a:solidFill>
                <a:latin typeface="Arial" charset="0"/>
                <a:cs typeface="Times New Roman" pitchFamily="18" charset="0"/>
              </a:rPr>
              <a:t>1</a:t>
            </a:r>
            <a:r>
              <a:rPr lang="pt-BR" altLang="pt-BR" b="1" dirty="0" smtClean="0">
                <a:solidFill>
                  <a:srgbClr val="7030A0"/>
                </a:solidFill>
                <a:latin typeface="Arial" charset="0"/>
                <a:cs typeface="Times New Roman" pitchFamily="18" charset="0"/>
              </a:rPr>
              <a:t> Planejamento estratégico</a:t>
            </a:r>
            <a:endParaRPr lang="pt-BR" b="1" dirty="0">
              <a:solidFill>
                <a:srgbClr val="7030A0"/>
              </a:solidFill>
              <a:latin typeface="Arial" charset="0"/>
              <a:cs typeface="Times New Roman" pitchFamily="18" charset="0"/>
            </a:endParaRPr>
          </a:p>
          <a:p>
            <a:r>
              <a:rPr lang="pt-BR" altLang="pt-BR" b="1" dirty="0">
                <a:solidFill>
                  <a:srgbClr val="FF3300"/>
                </a:solidFill>
                <a:latin typeface="Arial" charset="0"/>
                <a:cs typeface="Times New Roman" pitchFamily="18" charset="0"/>
              </a:rPr>
              <a:t>4</a:t>
            </a:r>
            <a:r>
              <a:rPr lang="pt-BR" altLang="pt-BR" b="1" dirty="0" smtClean="0">
                <a:solidFill>
                  <a:srgbClr val="FF3300"/>
                </a:solidFill>
                <a:latin typeface="Arial" charset="0"/>
                <a:cs typeface="Times New Roman" pitchFamily="18" charset="0"/>
              </a:rPr>
              <a:t>.2 Gestão por competências</a:t>
            </a:r>
            <a:endParaRPr lang="pt-BR" altLang="pt-BR" b="1" dirty="0">
              <a:solidFill>
                <a:srgbClr val="FF3300"/>
              </a:solidFill>
              <a:latin typeface="Arial" charset="0"/>
              <a:cs typeface="Times New Roman" pitchFamily="18" charset="0"/>
            </a:endParaRPr>
          </a:p>
          <a:p>
            <a:r>
              <a:rPr lang="pt-BR" altLang="pt-BR" b="1" dirty="0">
                <a:solidFill>
                  <a:srgbClr val="996633"/>
                </a:solidFill>
                <a:latin typeface="Arial" charset="0"/>
                <a:cs typeface="Times New Roman" pitchFamily="18" charset="0"/>
              </a:rPr>
              <a:t>4</a:t>
            </a:r>
            <a:r>
              <a:rPr lang="pt-BR" altLang="pt-BR" b="1" dirty="0" smtClean="0">
                <a:solidFill>
                  <a:srgbClr val="996633"/>
                </a:solidFill>
                <a:latin typeface="Arial" charset="0"/>
                <a:cs typeface="Times New Roman" pitchFamily="18" charset="0"/>
              </a:rPr>
              <a:t>.3 Gerenciamento de projetos</a:t>
            </a:r>
          </a:p>
          <a:p>
            <a:r>
              <a:rPr lang="pt-BR" altLang="pt-BR" b="1" dirty="0">
                <a:solidFill>
                  <a:srgbClr val="080808"/>
                </a:solidFill>
                <a:latin typeface="Arial" charset="0"/>
                <a:cs typeface="Times New Roman" pitchFamily="18" charset="0"/>
              </a:rPr>
              <a:t>4</a:t>
            </a:r>
            <a:r>
              <a:rPr lang="pt-BR" altLang="pt-BR" b="1" dirty="0" smtClean="0">
                <a:solidFill>
                  <a:srgbClr val="080808"/>
                </a:solidFill>
                <a:latin typeface="Arial" charset="0"/>
                <a:cs typeface="Times New Roman" pitchFamily="18" charset="0"/>
              </a:rPr>
              <a:t>.4 Cultura organizacional</a:t>
            </a:r>
          </a:p>
          <a:p>
            <a:r>
              <a:rPr lang="pt-BR" altLang="pt-BR" b="1" dirty="0">
                <a:solidFill>
                  <a:srgbClr val="000099"/>
                </a:solidFill>
                <a:latin typeface="Arial" charset="0"/>
                <a:cs typeface="Times New Roman" pitchFamily="18" charset="0"/>
              </a:rPr>
              <a:t>4</a:t>
            </a:r>
            <a:r>
              <a:rPr lang="pt-BR" altLang="pt-BR" b="1" dirty="0" smtClean="0">
                <a:solidFill>
                  <a:srgbClr val="000099"/>
                </a:solidFill>
                <a:latin typeface="Arial" charset="0"/>
                <a:cs typeface="Times New Roman" pitchFamily="18" charset="0"/>
              </a:rPr>
              <a:t>.5 Gestão do conhecimento</a:t>
            </a:r>
          </a:p>
          <a:p>
            <a:r>
              <a:rPr lang="pt-BR" altLang="pt-BR" b="1" dirty="0" smtClean="0">
                <a:solidFill>
                  <a:srgbClr val="7030A0"/>
                </a:solidFill>
                <a:latin typeface="Arial" charset="0"/>
                <a:cs typeface="Times New Roman" pitchFamily="18" charset="0"/>
              </a:rPr>
              <a:t>4.6 Gestão do relacionamento com clientes</a:t>
            </a:r>
          </a:p>
          <a:p>
            <a:r>
              <a:rPr lang="pt-BR" altLang="pt-BR" b="1" dirty="0" smtClean="0">
                <a:solidFill>
                  <a:srgbClr val="FF0000"/>
                </a:solidFill>
                <a:latin typeface="Arial" charset="0"/>
                <a:cs typeface="Times New Roman" pitchFamily="18" charset="0"/>
              </a:rPr>
              <a:t>4.7 Gestão da cadeia de suprimentos</a:t>
            </a:r>
          </a:p>
          <a:p>
            <a:r>
              <a:rPr lang="pt-BR" altLang="pt-BR" b="1" dirty="0">
                <a:solidFill>
                  <a:srgbClr val="996633"/>
                </a:solidFill>
                <a:latin typeface="Arial" charset="0"/>
                <a:cs typeface="Times New Roman" pitchFamily="18" charset="0"/>
              </a:rPr>
              <a:t>4</a:t>
            </a:r>
            <a:r>
              <a:rPr lang="pt-BR" altLang="pt-BR" b="1" dirty="0" smtClean="0">
                <a:solidFill>
                  <a:srgbClr val="996633"/>
                </a:solidFill>
                <a:latin typeface="Arial" charset="0"/>
                <a:cs typeface="Times New Roman" pitchFamily="18" charset="0"/>
              </a:rPr>
              <a:t>.8 Qualidade de vida no trabalho</a:t>
            </a:r>
          </a:p>
          <a:p>
            <a:r>
              <a:rPr lang="pt-BR" altLang="pt-BR" b="1" dirty="0" smtClean="0">
                <a:solidFill>
                  <a:srgbClr val="080808"/>
                </a:solidFill>
                <a:latin typeface="Arial" charset="0"/>
                <a:cs typeface="Times New Roman" pitchFamily="18" charset="0"/>
              </a:rPr>
              <a:t>4.9 Gestão do desempenho</a:t>
            </a:r>
          </a:p>
          <a:p>
            <a:r>
              <a:rPr lang="pt-BR" altLang="pt-BR" b="1" dirty="0" smtClean="0">
                <a:solidFill>
                  <a:srgbClr val="080808"/>
                </a:solidFill>
                <a:latin typeface="Arial" charset="0"/>
                <a:cs typeface="Times New Roman" pitchFamily="18" charset="0"/>
              </a:rPr>
              <a:t>...</a:t>
            </a:r>
            <a:endParaRPr lang="pt-BR" altLang="pt-BR" b="1" dirty="0">
              <a:solidFill>
                <a:srgbClr val="080808"/>
              </a:solidFill>
              <a:latin typeface="Arial" charset="0"/>
              <a:cs typeface="Times New Roman" pitchFamily="18" charset="0"/>
            </a:endParaRP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1" y="692697"/>
            <a:ext cx="9180512" cy="792088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0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BR" altLang="pt-BR" sz="2400" dirty="0" smtClean="0">
                <a:solidFill>
                  <a:srgbClr val="003399"/>
                </a:solidFill>
                <a:latin typeface="Arial" charset="0"/>
              </a:rPr>
              <a:t>APRESENTAÇÃO DO CONTEÚDO PROGRAMÁTICO DE SEP0527 – GESTÃO E ORGANIZAÇÃO</a:t>
            </a:r>
            <a:endParaRPr lang="pt-BR" altLang="pt-BR" sz="2400" dirty="0">
              <a:solidFill>
                <a:srgbClr val="003399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01991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4" grpId="0"/>
    </p:bld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 Clássico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Personalizar design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676</TotalTime>
  <Words>355</Words>
  <Application>Microsoft Office PowerPoint</Application>
  <PresentationFormat>Apresentação na tela (4:3)</PresentationFormat>
  <Paragraphs>47</Paragraphs>
  <Slides>4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2</vt:i4>
      </vt:variant>
      <vt:variant>
        <vt:lpstr>Títulos de slides</vt:lpstr>
      </vt:variant>
      <vt:variant>
        <vt:i4>4</vt:i4>
      </vt:variant>
    </vt:vector>
  </HeadingPairs>
  <TitlesOfParts>
    <vt:vector size="9" baseType="lpstr">
      <vt:lpstr>Arial</vt:lpstr>
      <vt:lpstr>Calibri</vt:lpstr>
      <vt:lpstr>Times New Roman</vt:lpstr>
      <vt:lpstr>Tema do Office</vt:lpstr>
      <vt:lpstr>Personalizar design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comunicacao1</dc:creator>
  <cp:lastModifiedBy>Fernando César Almada Santos</cp:lastModifiedBy>
  <cp:revision>84</cp:revision>
  <dcterms:created xsi:type="dcterms:W3CDTF">2013-12-11T18:35:22Z</dcterms:created>
  <dcterms:modified xsi:type="dcterms:W3CDTF">2020-02-17T21:25:44Z</dcterms:modified>
</cp:coreProperties>
</file>