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5" r:id="rId10"/>
    <p:sldId id="261" r:id="rId11"/>
    <p:sldId id="262" r:id="rId12"/>
    <p:sldId id="263" r:id="rId13"/>
    <p:sldId id="264" r:id="rId14"/>
    <p:sldId id="270" r:id="rId15"/>
    <p:sldId id="269" r:id="rId16"/>
    <p:sldId id="266" r:id="rId17"/>
    <p:sldId id="267" r:id="rId18"/>
    <p:sldId id="268" r:id="rId19"/>
    <p:sldId id="272" r:id="rId20"/>
    <p:sldId id="271" r:id="rId2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E706B3-C2D2-8C4E-84E5-2CD1F7523831}" v="11" dt="2023-04-28T00:20:34.7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21"/>
    <p:restoredTop sz="94586"/>
  </p:normalViewPr>
  <p:slideViewPr>
    <p:cSldViewPr snapToGrid="0" snapToObjects="1">
      <p:cViewPr varScale="1">
        <p:scale>
          <a:sx n="114" d="100"/>
          <a:sy n="114" d="100"/>
        </p:scale>
        <p:origin x="2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E428F7-3C7E-9448-B258-418B675B16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3EE54A3-914D-584A-9A1D-1F6A302D11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85CFDA6-6BE8-1B44-9F33-495542676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3F0E5-820B-9747-AA68-80C552E86E88}" type="datetimeFigureOut">
              <a:rPr lang="pt-BR" smtClean="0"/>
              <a:t>28/04/2023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CFCB55B-0810-3A4E-91BA-EF99B4233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D66C92F-688E-544A-8A8D-7220155AF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FF7B2-DED4-9A47-A43F-9DE70EBA28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8600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627FD8-0179-CE41-80EA-1FA569647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2347327-0B29-2C4B-B13A-C7DC069AC3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071D07C-F587-CA43-A9C7-0BBA1A602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3F0E5-820B-9747-AA68-80C552E86E88}" type="datetimeFigureOut">
              <a:rPr lang="pt-BR" smtClean="0"/>
              <a:t>28/04/2023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5E8DA62-15FB-744F-BDD6-B8AB66364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D4A5819-C849-F848-9F63-A835BC740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FF7B2-DED4-9A47-A43F-9DE70EBA28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4549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6233601-BA35-F240-91CF-CCE9FC8887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0BEF9A5-66CA-EE48-8A4B-47C1814A86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B26EDC9-CA75-CD47-B2EA-335C69726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3F0E5-820B-9747-AA68-80C552E86E88}" type="datetimeFigureOut">
              <a:rPr lang="pt-BR" smtClean="0"/>
              <a:t>28/04/2023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C6AB861-E18F-C74D-9AA7-59CA3C587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E2121EF-C8AC-8E4A-8A3D-48B092AC0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FF7B2-DED4-9A47-A43F-9DE70EBA28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2101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5A8CE1-9FAD-7443-A985-C7E127712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7D15A7D-C785-324B-AF9C-BD1701D999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9F1B435-2D73-834A-A81B-9B7037BF6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3F0E5-820B-9747-AA68-80C552E86E88}" type="datetimeFigureOut">
              <a:rPr lang="pt-BR" smtClean="0"/>
              <a:t>28/04/2023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D8D4D70-A152-D047-A58A-3C692C284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3179A16-D704-CE4D-A7E7-E31F7C11B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FF7B2-DED4-9A47-A43F-9DE70EBA28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567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ED3157-206D-9841-A3B4-DF7F4B047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A101FE8-C137-F842-9C71-B2D4DE3FA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86AB373-1AE2-1F4B-8A1E-5B39214B4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3F0E5-820B-9747-AA68-80C552E86E88}" type="datetimeFigureOut">
              <a:rPr lang="pt-BR" smtClean="0"/>
              <a:t>28/04/2023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E086DD5-9ED2-5548-ADC7-3C9C821A6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6636BE4-155B-6945-BFB1-FE921E6F0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FF7B2-DED4-9A47-A43F-9DE70EBA28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0443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95A805-F95E-2A49-BDC9-B648DBEF1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6F1DFC3-FCBD-BC47-B984-D4D9F9FAF8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4E21702-99DB-6B44-B77D-B5B3BCCC7D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E015CCA-FC95-9848-B152-3B4F97EF5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3F0E5-820B-9747-AA68-80C552E86E88}" type="datetimeFigureOut">
              <a:rPr lang="pt-BR" smtClean="0"/>
              <a:t>28/04/2023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35D7C73-D1D8-9E4A-9476-0756B4839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FE68B00-0DDD-4A4D-94BE-9499F7361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FF7B2-DED4-9A47-A43F-9DE70EBA28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8503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A3F550-B06F-1640-83E0-AA74DEA2C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D116F8C-03CE-BB46-BA62-56AADCB3B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028D817-D7C9-A644-95AB-D86F222FDB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9F434FC-7370-124A-B5DD-F46854166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82A0140-43D1-B94C-B84F-5EE9C5DDE5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A5DB726-2BF7-4248-A47C-5BEF2CC81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3F0E5-820B-9747-AA68-80C552E86E88}" type="datetimeFigureOut">
              <a:rPr lang="pt-BR" smtClean="0"/>
              <a:t>28/04/2023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03D5CF9-72F8-3F4F-9298-B039D7184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E9B176F-AE42-F541-A2CE-239532D10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FF7B2-DED4-9A47-A43F-9DE70EBA28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5277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96B31D-7523-1447-BCC3-033FB24D3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146F282-6D51-1445-8DA6-B64B3623B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3F0E5-820B-9747-AA68-80C552E86E88}" type="datetimeFigureOut">
              <a:rPr lang="pt-BR" smtClean="0"/>
              <a:t>28/04/2023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328600B-5A49-694E-9F11-57B219394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B83F9AE-4A4F-DA4B-8200-BA2091FC1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FF7B2-DED4-9A47-A43F-9DE70EBA28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7204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0AA1BF6-5E17-FF49-9E37-C493718E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3F0E5-820B-9747-AA68-80C552E86E88}" type="datetimeFigureOut">
              <a:rPr lang="pt-BR" smtClean="0"/>
              <a:t>28/04/2023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B04866C-452D-7241-ACFE-F8A281ED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894F889-A7A7-CF44-B7B4-106C00994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FF7B2-DED4-9A47-A43F-9DE70EBA28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1907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D2FA8D-6463-7D4C-8DD9-6D22A331E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915083-344A-AF4C-84A8-4802CAD18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28B2819-0489-534E-9FF8-06D54633FD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B08126C-F145-3F47-846D-E123506BD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3F0E5-820B-9747-AA68-80C552E86E88}" type="datetimeFigureOut">
              <a:rPr lang="pt-BR" smtClean="0"/>
              <a:t>28/04/2023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A172297-E6C0-7A40-8D3E-6AA8B5471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EC92615-6DD2-8742-845C-FD60C1DF2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FF7B2-DED4-9A47-A43F-9DE70EBA28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5801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A14640-8EF1-A24A-95DC-0F86C95B0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A5E4707-1ADC-3648-B39A-14C8472E82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C79D035-2ED8-9842-8848-FBE646C335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0929D5C-CF1A-6D4B-96AE-DF7F719E9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3F0E5-820B-9747-AA68-80C552E86E88}" type="datetimeFigureOut">
              <a:rPr lang="pt-BR" smtClean="0"/>
              <a:t>28/04/2023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CA80C48-1B16-7941-BCE3-4D328AD03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F591B1C-C3D1-764F-873A-3074100AB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FF7B2-DED4-9A47-A43F-9DE70EBA28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2275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B614391-E210-0F45-A328-A357BCF4C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29821E3-0C2A-C847-B889-5FFB6D1ED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948A4D5-11E5-5247-9BF8-7E5C779068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3F0E5-820B-9747-AA68-80C552E86E88}" type="datetimeFigureOut">
              <a:rPr lang="pt-BR" smtClean="0"/>
              <a:t>28/04/2023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63E0850-1D2D-4B46-AC2B-2710E2F692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CCB69E-5322-D34E-8EE3-B017FF65FE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FF7B2-DED4-9A47-A43F-9DE70EBA28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4511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4047776-19B2-8D4C-A3F1-92F81CEDB2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 fontScale="90000"/>
          </a:bodyPr>
          <a:lstStyle/>
          <a:p>
            <a:pPr algn="l"/>
            <a:br>
              <a:rPr lang="pt-BR" sz="1200" b="1" dirty="0">
                <a:solidFill>
                  <a:srgbClr val="FFFFFF"/>
                </a:solidFill>
              </a:rPr>
            </a:br>
            <a:br>
              <a:rPr lang="pt-BR" sz="1200" b="1" dirty="0">
                <a:solidFill>
                  <a:srgbClr val="FFFFFF"/>
                </a:solidFill>
              </a:rPr>
            </a:br>
            <a:br>
              <a:rPr lang="pt-BR" sz="1200" b="1" dirty="0">
                <a:solidFill>
                  <a:srgbClr val="FFFFFF"/>
                </a:solidFill>
              </a:rPr>
            </a:br>
            <a:br>
              <a:rPr lang="pt-BR" sz="1200" dirty="0">
                <a:solidFill>
                  <a:srgbClr val="FFFFFF"/>
                </a:solidFill>
              </a:rPr>
            </a:br>
            <a:br>
              <a:rPr lang="pt-BR" sz="1200" dirty="0">
                <a:solidFill>
                  <a:srgbClr val="FFFFFF"/>
                </a:solidFill>
              </a:rPr>
            </a:br>
            <a:br>
              <a:rPr lang="pt-BR" sz="2800" dirty="0">
                <a:solidFill>
                  <a:srgbClr val="FFFFFF"/>
                </a:solidFill>
              </a:rPr>
            </a:br>
            <a:br>
              <a:rPr lang="pt-BR" sz="2800" dirty="0">
                <a:solidFill>
                  <a:srgbClr val="FFFFFF"/>
                </a:solidFill>
              </a:rPr>
            </a:br>
            <a:br>
              <a:rPr lang="pt-BR" sz="2800" dirty="0">
                <a:solidFill>
                  <a:srgbClr val="FFFFFF"/>
                </a:solidFill>
              </a:rPr>
            </a:br>
            <a:r>
              <a:rPr lang="pt-BR" sz="2800" dirty="0">
                <a:solidFill>
                  <a:srgbClr val="FFFFFF"/>
                </a:solidFill>
              </a:rPr>
              <a:t>Ganhos das Trocas</a:t>
            </a:r>
            <a:br>
              <a:rPr lang="pt-BR" sz="2800" dirty="0">
                <a:solidFill>
                  <a:srgbClr val="FFFFFF"/>
                </a:solidFill>
              </a:rPr>
            </a:br>
            <a:br>
              <a:rPr lang="pt-BR" sz="2800" dirty="0">
                <a:solidFill>
                  <a:srgbClr val="FFFFFF"/>
                </a:solidFill>
              </a:rPr>
            </a:br>
            <a:r>
              <a:rPr lang="pt-BR" sz="2800" dirty="0">
                <a:solidFill>
                  <a:srgbClr val="FFFFFF"/>
                </a:solidFill>
              </a:rPr>
              <a:t>Excedente do Consumidor e do Produtor. Cunha Fiscal. </a:t>
            </a:r>
            <a:br>
              <a:rPr lang="pt-BR" sz="2800" dirty="0">
                <a:solidFill>
                  <a:srgbClr val="FFFFFF"/>
                </a:solidFill>
              </a:rPr>
            </a:br>
            <a:br>
              <a:rPr lang="pt-BR" sz="2800" dirty="0">
                <a:solidFill>
                  <a:srgbClr val="FFFFFF"/>
                </a:solidFill>
              </a:rPr>
            </a:br>
            <a:r>
              <a:rPr lang="pt-BR" sz="2800" dirty="0">
                <a:solidFill>
                  <a:srgbClr val="FFFFFF"/>
                </a:solidFill>
              </a:rPr>
              <a:t>Vantagens comparativas no comércio internacional. </a:t>
            </a:r>
            <a:br>
              <a:rPr lang="pt-BR" sz="1200" dirty="0">
                <a:solidFill>
                  <a:srgbClr val="FFFFFF"/>
                </a:solidFill>
              </a:rPr>
            </a:br>
            <a:r>
              <a:rPr lang="pt-BR" sz="1200" dirty="0">
                <a:solidFill>
                  <a:srgbClr val="FFFFFF"/>
                </a:solidFill>
              </a:rPr>
              <a:t> 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EE127BC-C09E-6F45-82C9-33F638B0F4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/>
          </a:bodyPr>
          <a:lstStyle/>
          <a:p>
            <a:pPr algn="l"/>
            <a:endParaRPr lang="pt-BR" dirty="0"/>
          </a:p>
          <a:p>
            <a:pPr algn="l"/>
            <a:endParaRPr lang="pt-BR" dirty="0"/>
          </a:p>
          <a:p>
            <a:pPr algn="l"/>
            <a:r>
              <a:rPr lang="pt-BR" dirty="0"/>
              <a:t>Professor Doutor Ruy Pereira Camilo Junior</a:t>
            </a:r>
          </a:p>
        </p:txBody>
      </p:sp>
    </p:spTree>
    <p:extLst>
      <p:ext uri="{BB962C8B-B14F-4D97-AF65-F5344CB8AC3E}">
        <p14:creationId xmlns:p14="http://schemas.microsoft.com/office/powerpoint/2010/main" val="251294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D40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03B4C37-C113-5A4B-8F13-2E1022B20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Vantagens comparativas não são fixas, nem determinísticas.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C3DDA77D-AF7F-7743-861C-30F8103D1E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038" r="1" b="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05908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5AFE22B-E2D8-154A-B8AD-2FB9F1FC9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Comércio Exterior do Brasil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 descr="Tabela&#10;&#10;Descrição gerada automaticamente">
            <a:extLst>
              <a:ext uri="{FF2B5EF4-FFF2-40B4-BE49-F238E27FC236}">
                <a16:creationId xmlns:a16="http://schemas.microsoft.com/office/drawing/2014/main" id="{295CB929-83A1-4D44-BFDE-94E58F2AE5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1702" y="2642616"/>
            <a:ext cx="2551092" cy="3605784"/>
          </a:xfrm>
          <a:prstGeom prst="rect">
            <a:avLst/>
          </a:prstGeom>
        </p:spPr>
      </p:pic>
      <p:pic>
        <p:nvPicPr>
          <p:cNvPr id="6" name="Imagem 5" descr="Tabela&#10;&#10;Descrição gerada automaticamente com confiança baixa">
            <a:extLst>
              <a:ext uri="{FF2B5EF4-FFF2-40B4-BE49-F238E27FC236}">
                <a16:creationId xmlns:a16="http://schemas.microsoft.com/office/drawing/2014/main" id="{EABF21FE-8F66-E242-B275-815CA3CE9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496" y="3105066"/>
            <a:ext cx="5614416" cy="268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958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B9EE3F3-89B7-43C3-8651-C4C968309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9C231DE-FD2C-8B4D-A961-FD4BF0826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91443"/>
            <a:ext cx="4443154" cy="1087819"/>
          </a:xfrm>
        </p:spPr>
        <p:txBody>
          <a:bodyPr anchor="b">
            <a:normAutofit/>
          </a:bodyPr>
          <a:lstStyle/>
          <a:p>
            <a:r>
              <a:rPr lang="pt-BR" sz="3400"/>
              <a:t>Como os países ficam ricos?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C9BE79-A46C-CE4F-A7C2-BC326052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2684095"/>
            <a:ext cx="4443154" cy="34928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800"/>
              <a:t>Arthur Lewis, Rostow e Gershenkron defendem que Estado desenvolva os países estimulando a industrialização.</a:t>
            </a:r>
          </a:p>
          <a:p>
            <a:pPr marL="0" indent="0">
              <a:buNone/>
            </a:pPr>
            <a:r>
              <a:rPr lang="pt-BR" sz="1800"/>
              <a:t>Arthur Lewis foi o primeiro negro a ganhar um prêmio Nobel em outra categoria que não a Paz (foi o Nobel de Economia de 1979).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F6A6E36-CE9A-6F42-BA8E-ED1E2AB2E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5816" y="889558"/>
            <a:ext cx="6440424" cy="502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618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064D568-B344-0F4E-8650-5F2F16C8B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pt-BR" sz="3400"/>
              <a:t>A Visão alternativa de Ha-Joon Chang  (universidade de Cambridge): como os países ricos enriqueceram?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68BF18F-3EA5-114D-AD27-B9DC0A7D97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68" r="4836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C01FE1-367E-324D-B12A-31FE299B8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>
            <a:normAutofit/>
          </a:bodyPr>
          <a:lstStyle/>
          <a:p>
            <a:r>
              <a:rPr lang="pt-BR" sz="2200" dirty="0"/>
              <a:t>Critica consenso de Washington e </a:t>
            </a:r>
            <a:r>
              <a:rPr lang="pt-BR" sz="2200" dirty="0" err="1"/>
              <a:t>institucionalismo</a:t>
            </a:r>
            <a:endParaRPr lang="pt-BR" sz="2200" dirty="0"/>
          </a:p>
          <a:p>
            <a:r>
              <a:rPr lang="pt-BR" sz="2200" dirty="0"/>
              <a:t>Influência da Escola Histórica Alemã e de Friedrich </a:t>
            </a:r>
            <a:r>
              <a:rPr lang="pt-BR" sz="2200" dirty="0" err="1"/>
              <a:t>List</a:t>
            </a:r>
            <a:r>
              <a:rPr lang="pt-BR" sz="2200" dirty="0"/>
              <a:t> (1789-1846).</a:t>
            </a:r>
          </a:p>
          <a:p>
            <a:r>
              <a:rPr lang="pt-BR" sz="2200" dirty="0"/>
              <a:t>Países cresceram protegendo a indústria nascente, e, uma vez ricos, defendem o livre comércio e o laissez-faire¨, </a:t>
            </a:r>
            <a:r>
              <a:rPr lang="pt-BR" sz="2200" b="1" dirty="0"/>
              <a:t>chutando a escada</a:t>
            </a:r>
            <a:r>
              <a:rPr lang="pt-BR" sz="2200" dirty="0"/>
              <a:t>¨ (nome de seu livro).</a:t>
            </a:r>
          </a:p>
          <a:p>
            <a:r>
              <a:rPr lang="pt-BR" sz="2200" dirty="0" err="1"/>
              <a:t>Proteçao</a:t>
            </a:r>
            <a:r>
              <a:rPr lang="pt-BR" sz="2200" dirty="0"/>
              <a:t> de faz por tarifas e políticas industriais</a:t>
            </a:r>
          </a:p>
        </p:txBody>
      </p:sp>
    </p:spTree>
    <p:extLst>
      <p:ext uri="{BB962C8B-B14F-4D97-AF65-F5344CB8AC3E}">
        <p14:creationId xmlns:p14="http://schemas.microsoft.com/office/powerpoint/2010/main" val="1332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10">
            <a:extLst>
              <a:ext uri="{FF2B5EF4-FFF2-40B4-BE49-F238E27FC236}">
                <a16:creationId xmlns:a16="http://schemas.microsoft.com/office/drawing/2014/main" id="{0B9EE3F3-89B7-43C3-8651-C4C968309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ítulo 1">
            <a:extLst>
              <a:ext uri="{FF2B5EF4-FFF2-40B4-BE49-F238E27FC236}">
                <a16:creationId xmlns:a16="http://schemas.microsoft.com/office/drawing/2014/main" id="{9D28A5DF-0587-EB45-80DC-70C665898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91443"/>
            <a:ext cx="4443154" cy="1087819"/>
          </a:xfrm>
        </p:spPr>
        <p:txBody>
          <a:bodyPr anchor="b">
            <a:normAutofit/>
          </a:bodyPr>
          <a:lstStyle/>
          <a:p>
            <a:r>
              <a:rPr lang="pt-BR" sz="3400" dirty="0"/>
              <a:t>As tarifas de importação</a:t>
            </a:r>
          </a:p>
        </p:txBody>
      </p:sp>
      <p:sp>
        <p:nvSpPr>
          <p:cNvPr id="41" name="Rectangle 12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Rectangle 14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Content Placeholder 7">
            <a:extLst>
              <a:ext uri="{FF2B5EF4-FFF2-40B4-BE49-F238E27FC236}">
                <a16:creationId xmlns:a16="http://schemas.microsoft.com/office/drawing/2014/main" id="{980E4524-453F-FDD7-5B86-18D74639D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2684095"/>
            <a:ext cx="4443154" cy="34928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 err="1"/>
              <a:t>Reino</a:t>
            </a:r>
            <a:r>
              <a:rPr lang="en-US" sz="1800" dirty="0"/>
              <a:t> </a:t>
            </a:r>
            <a:r>
              <a:rPr lang="en-US" sz="1800" dirty="0" err="1"/>
              <a:t>Unido</a:t>
            </a:r>
            <a:r>
              <a:rPr lang="en-US" sz="1800" dirty="0"/>
              <a:t> as </a:t>
            </a:r>
            <a:r>
              <a:rPr lang="en-US" sz="1800" dirty="0" err="1"/>
              <a:t>zerou</a:t>
            </a:r>
            <a:r>
              <a:rPr lang="en-US" sz="1800" dirty="0"/>
              <a:t> apos se </a:t>
            </a:r>
            <a:r>
              <a:rPr lang="en-US" sz="1800" dirty="0" err="1"/>
              <a:t>industrialiar</a:t>
            </a:r>
            <a:r>
              <a:rPr lang="en-US" sz="1800" dirty="0"/>
              <a:t>;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EUA as </a:t>
            </a:r>
            <a:r>
              <a:rPr lang="en-US" sz="1800" dirty="0" err="1"/>
              <a:t>reduziu</a:t>
            </a:r>
            <a:r>
              <a:rPr lang="en-US" sz="1800" dirty="0"/>
              <a:t> </a:t>
            </a:r>
            <a:r>
              <a:rPr lang="en-US" sz="1800" dirty="0" err="1"/>
              <a:t>apenas</a:t>
            </a:r>
            <a:r>
              <a:rPr lang="en-US" sz="1800" dirty="0"/>
              <a:t> </a:t>
            </a:r>
            <a:r>
              <a:rPr lang="en-US" sz="1800" dirty="0" err="1"/>
              <a:t>nos</a:t>
            </a:r>
            <a:r>
              <a:rPr lang="en-US" sz="1800" dirty="0"/>
              <a:t> </a:t>
            </a:r>
            <a:r>
              <a:rPr lang="en-US" sz="1800" dirty="0" err="1"/>
              <a:t>anos</a:t>
            </a:r>
            <a:r>
              <a:rPr lang="en-US" sz="1800" dirty="0"/>
              <a:t> 1950.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00841390-A254-F243-973E-120CF5EA3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5816" y="921760"/>
            <a:ext cx="6440424" cy="495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29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4A1920-7692-7745-893D-0FA026CF4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As estratégias de Catch-</a:t>
            </a:r>
            <a:r>
              <a:rPr lang="pt-BR" dirty="0" err="1"/>
              <a:t>Up</a:t>
            </a:r>
            <a:r>
              <a:rPr lang="pt-BR" dirty="0"/>
              <a:t> dos Países, segundo Chang.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7251465-432B-FB4E-83E5-6BFB3E80A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Inglaterra: No século XVI proibia exportação de lã bruta para Países Baixas, para que panos fossem produzidos internamente.</a:t>
            </a:r>
          </a:p>
          <a:p>
            <a:r>
              <a:rPr lang="pt-BR" dirty="0"/>
              <a:t>EUA: Patrocinou pesquisas agrícolas, com faculdades de agronomia públicas.</a:t>
            </a:r>
          </a:p>
          <a:p>
            <a:r>
              <a:rPr lang="pt-BR" dirty="0"/>
              <a:t>Alemanha: </a:t>
            </a:r>
            <a:r>
              <a:rPr lang="pt-BR" dirty="0" err="1"/>
              <a:t>nao</a:t>
            </a:r>
            <a:r>
              <a:rPr lang="pt-BR" dirty="0"/>
              <a:t> teve protecionismo, mas subsídios públicos e intervenção estatal.</a:t>
            </a:r>
          </a:p>
          <a:p>
            <a:r>
              <a:rPr lang="pt-BR" dirty="0"/>
              <a:t>Japão: contratou técnicos estrangeiros para transferência de tecnologia, incentivou criação de grandes grupos e de carteis, protecionismo.</a:t>
            </a:r>
          </a:p>
        </p:txBody>
      </p:sp>
    </p:spTree>
    <p:extLst>
      <p:ext uri="{BB962C8B-B14F-4D97-AF65-F5344CB8AC3E}">
        <p14:creationId xmlns:p14="http://schemas.microsoft.com/office/powerpoint/2010/main" val="1021053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757545F-5252-5341-B4FD-5997BD61DC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r="2666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C05B57E-8791-FB4B-AA11-DDB86C7EC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728906"/>
            <a:ext cx="9792471" cy="2057037"/>
          </a:xfrm>
        </p:spPr>
        <p:txBody>
          <a:bodyPr>
            <a:normAutofit/>
          </a:bodyPr>
          <a:lstStyle/>
          <a:p>
            <a:r>
              <a:rPr lang="pt-BR">
                <a:solidFill>
                  <a:srgbClr val="FFFFFF"/>
                </a:solidFill>
              </a:rPr>
              <a:t>Por que esses países exportam com êxito seus produtos?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4997F51-5B39-654F-9946-F4F08EA15F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181" y="2957665"/>
            <a:ext cx="9792471" cy="3171423"/>
          </a:xfrm>
        </p:spPr>
        <p:txBody>
          <a:bodyPr>
            <a:normAutofit/>
          </a:bodyPr>
          <a:lstStyle/>
          <a:p>
            <a:endParaRPr lang="pt-BR" sz="2000">
              <a:solidFill>
                <a:srgbClr val="FFFFFF"/>
              </a:solidFill>
            </a:endParaRPr>
          </a:p>
          <a:p>
            <a:r>
              <a:rPr lang="pt-BR" sz="2000">
                <a:solidFill>
                  <a:srgbClr val="FFFFFF"/>
                </a:solidFill>
              </a:rPr>
              <a:t>Argentina: audiovisual </a:t>
            </a:r>
          </a:p>
          <a:p>
            <a:r>
              <a:rPr lang="pt-BR" sz="2000">
                <a:solidFill>
                  <a:srgbClr val="FFFFFF"/>
                </a:solidFill>
              </a:rPr>
              <a:t>Suiça: chocolate</a:t>
            </a:r>
          </a:p>
          <a:p>
            <a:r>
              <a:rPr lang="pt-BR" sz="2000">
                <a:solidFill>
                  <a:srgbClr val="FFFFFF"/>
                </a:solidFill>
              </a:rPr>
              <a:t>Alemanha: Máquinas e produtos químicos</a:t>
            </a:r>
          </a:p>
          <a:p>
            <a:r>
              <a:rPr lang="pt-BR" sz="2000">
                <a:solidFill>
                  <a:srgbClr val="FFFFFF"/>
                </a:solidFill>
              </a:rPr>
              <a:t>Itália: Vestuário</a:t>
            </a:r>
          </a:p>
        </p:txBody>
      </p:sp>
    </p:spTree>
    <p:extLst>
      <p:ext uri="{BB962C8B-B14F-4D97-AF65-F5344CB8AC3E}">
        <p14:creationId xmlns:p14="http://schemas.microsoft.com/office/powerpoint/2010/main" val="3342589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5E97E74-EA55-3344-9608-89EE0D927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pt-BR" sz="4600"/>
              <a:t>Como desenvolver vantagens comparativas, segundo Michael Porter?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36A6B37-33ED-754C-8D03-208EBB8C7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pt-BR" sz="2200" dirty="0"/>
              <a:t>Desenvolvimento exige aumento de produtividade (valor produzido por unidade de capital ou trabalho).</a:t>
            </a:r>
          </a:p>
          <a:p>
            <a:r>
              <a:rPr lang="pt-BR" sz="2200" dirty="0"/>
              <a:t>Competição (inclusive externa) aumenta produtividade</a:t>
            </a:r>
          </a:p>
          <a:p>
            <a:r>
              <a:rPr lang="pt-BR" sz="2200" dirty="0"/>
              <a:t>Câmbio ou salário baixo não geram competividade.</a:t>
            </a:r>
          </a:p>
          <a:p>
            <a:r>
              <a:rPr lang="pt-BR" sz="2200" dirty="0"/>
              <a:t>Pais não pode ser exportador líquido de tudo.</a:t>
            </a:r>
          </a:p>
          <a:p>
            <a:r>
              <a:rPr lang="pt-BR" sz="2200" dirty="0"/>
              <a:t>Cada setor da economia tem uma produtividade distinta.</a:t>
            </a:r>
          </a:p>
          <a:p>
            <a:r>
              <a:rPr lang="pt-BR" sz="2200" dirty="0"/>
              <a:t>Setores competitivos internacionalmente têm determinantes de produtividade como tecnologia e recursos humanos especializados. Isso é um processo histórico </a:t>
            </a:r>
          </a:p>
          <a:p>
            <a:endParaRPr lang="pt-BR" sz="22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EE48263-3171-4C45-B95F-6F19DEFB17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20" r="20119" b="-1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482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EE51E1-0B5A-8C4F-AA9F-55502E8E1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Excedente do produto e do consumidor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49121E0-F9A1-4147-A5FD-046A4D8FDF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Permite calcular o benefício alcançado por produtores e consumidores pela existência de um mercado, usando-se o modelo de oferta e demanda.</a:t>
            </a:r>
          </a:p>
          <a:p>
            <a:r>
              <a:rPr lang="pt-BR" dirty="0"/>
              <a:t>Ninguém contrata pelo prazer de contratar, mas para obter vantagem. Por isso ficamos satisfeitos quando fechamos uma compra. </a:t>
            </a:r>
          </a:p>
          <a:p>
            <a:r>
              <a:rPr lang="pt-BR" dirty="0"/>
              <a:t>O ganho líquido do comprador (a diferença entre aquilo que estava disposto a pagar e o preço) corresponde ao excedente do consumidor individual. A soma de todos, é o excedente do consumidor total.</a:t>
            </a:r>
          </a:p>
          <a:p>
            <a:r>
              <a:rPr lang="pt-BR" dirty="0"/>
              <a:t>O mesmo raciocínio vale para o produtor.</a:t>
            </a:r>
          </a:p>
        </p:txBody>
      </p:sp>
    </p:spTree>
    <p:extLst>
      <p:ext uri="{BB962C8B-B14F-4D97-AF65-F5344CB8AC3E}">
        <p14:creationId xmlns:p14="http://schemas.microsoft.com/office/powerpoint/2010/main" val="2761713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47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2BC3C5D4-7730-BE43-9DD1-BF037EC5C6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1601" y="643467"/>
            <a:ext cx="5628797" cy="557106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6E91F40-A373-4F4E-88E4-EF329E68FDDA}"/>
              </a:ext>
            </a:extLst>
          </p:cNvPr>
          <p:cNvSpPr txBox="1"/>
          <p:nvPr/>
        </p:nvSpPr>
        <p:spPr>
          <a:xfrm>
            <a:off x="1428750" y="157163"/>
            <a:ext cx="8961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REPRESENTAÇAO GRÁFICA DO SUPERÁVIT DO CONSUMIDOR E DO PRODUTOR NO EQUILÍBRIO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9154214-63FC-8C47-9C91-9714C884CA11}"/>
              </a:ext>
            </a:extLst>
          </p:cNvPr>
          <p:cNvSpPr txBox="1"/>
          <p:nvPr/>
        </p:nvSpPr>
        <p:spPr>
          <a:xfrm>
            <a:off x="600075" y="1600200"/>
            <a:ext cx="21050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Mercados produzem ganhos do comércio.</a:t>
            </a:r>
          </a:p>
          <a:p>
            <a:endParaRPr lang="pt-BR" dirty="0"/>
          </a:p>
          <a:p>
            <a:r>
              <a:rPr lang="pt-BR" dirty="0"/>
              <a:t>O ponto de equilíbrio é um ótimo de Pareto, pois é o ponto que maximiza o excedente total</a:t>
            </a:r>
          </a:p>
          <a:p>
            <a:endParaRPr lang="pt-BR" dirty="0"/>
          </a:p>
          <a:p>
            <a:r>
              <a:rPr lang="pt-BR" dirty="0"/>
              <a:t>Por isso, diz-se que os mercados são eficientes.</a:t>
            </a:r>
          </a:p>
        </p:txBody>
      </p:sp>
    </p:spTree>
    <p:extLst>
      <p:ext uri="{BB962C8B-B14F-4D97-AF65-F5344CB8AC3E}">
        <p14:creationId xmlns:p14="http://schemas.microsoft.com/office/powerpoint/2010/main" val="2294656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E2723B-5D8C-684F-A405-FB9110FF6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r>
              <a:rPr lang="pt-BR" sz="2300"/>
              <a:t>Por que a  discriminação de preços entre compradores é proibida pelo direito antitruste e pelo direito do consumidor?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9CD66A3-7C4C-B242-9C9A-AB74A90B1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1"/>
            <a:ext cx="3667036" cy="377952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r>
              <a:rPr lang="pt-BR" sz="2400" dirty="0"/>
              <a:t>Com a discriminação, produtores conseguem cobrar valores individuais, próximos da disposição de pagar de cada comprador, apropriando-se do excedente do consumidor.</a:t>
            </a:r>
          </a:p>
          <a:p>
            <a:pPr marL="0" indent="0">
              <a:buNone/>
            </a:pPr>
            <a:endParaRPr lang="pt-BR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B38F72-8FC4-4001-8C67-FA6B86DEC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"/>
            <a:ext cx="7555992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 descr="Gráfico, Gráfico de linhas&#10;&#10;Descrição gerada automaticamente">
            <a:extLst>
              <a:ext uri="{FF2B5EF4-FFF2-40B4-BE49-F238E27FC236}">
                <a16:creationId xmlns:a16="http://schemas.microsoft.com/office/drawing/2014/main" id="{7F5C7A21-BE79-7D45-9444-CADE4EF301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22" b="-1"/>
          <a:stretch/>
        </p:blipFill>
        <p:spPr>
          <a:xfrm>
            <a:off x="5276088" y="640082"/>
            <a:ext cx="6276250" cy="557783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603103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8C4332B-3BA8-1D40-8A64-4C4178EE3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69925"/>
            <a:ext cx="4800600" cy="1325563"/>
          </a:xfrm>
        </p:spPr>
        <p:txBody>
          <a:bodyPr anchor="b">
            <a:normAutofit fontScale="90000"/>
          </a:bodyPr>
          <a:lstStyle/>
          <a:p>
            <a:r>
              <a:rPr lang="pt-BR" sz="2100" dirty="0">
                <a:solidFill>
                  <a:schemeClr val="bg1"/>
                </a:solidFill>
              </a:rPr>
              <a:t>Mas fornecedores costumam cobrar preços diferentes para ¨classes diferentes¨, e com isso, cobrar valores mais próximos da disposição de pagar do comprador. Ou cobram caro pela sobremesa no rodízio...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66762028-40FF-954B-AE10-D6F2C1BC72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2550334"/>
            <a:ext cx="4800600" cy="318925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4522100-B23D-9849-A4E6-B9C95025F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5193" y="568141"/>
            <a:ext cx="3588640" cy="238807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Carro prateado estacionado&#10;&#10;Descrição gerada automaticamente">
            <a:extLst>
              <a:ext uri="{FF2B5EF4-FFF2-40B4-BE49-F238E27FC236}">
                <a16:creationId xmlns:a16="http://schemas.microsoft.com/office/drawing/2014/main" id="{F682B7C8-BE9D-6543-89DB-29EBCB659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8661" y="4117714"/>
            <a:ext cx="3588640" cy="200963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481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492A05-E4D5-494F-A78C-5FBF5DBA0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Fazendo um exercício de estática comparativa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7F49AE5-C9F6-3A4E-BF58-67C7302FCE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De que modo a criação de um imposto direto ad valorem afeta o preço e a quantidade de equilíbrio?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O que acontece se criamos  ou </a:t>
            </a:r>
            <a:r>
              <a:rPr lang="pt-BR"/>
              <a:t>aumentamos um imposto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01118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CC22506-5475-4944-9EFB-48BE1EA41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pt-BR">
                <a:solidFill>
                  <a:schemeClr val="bg1"/>
                </a:solidFill>
              </a:rPr>
              <a:t>O custo dos impostos: o peso-morto (dead weight)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9051D6D-2F7F-0C47-A8D8-7DCC692AF2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" r="3" b="1283"/>
          <a:stretch/>
        </p:blipFill>
        <p:spPr>
          <a:xfrm>
            <a:off x="841248" y="2516777"/>
            <a:ext cx="6236208" cy="3660185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3735062-5711-4C46-A973-D40CA1D4E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6848" y="2516777"/>
            <a:ext cx="3803904" cy="3660185"/>
          </a:xfrm>
        </p:spPr>
        <p:txBody>
          <a:bodyPr anchor="ctr">
            <a:normAutofit fontScale="92500" lnSpcReduction="10000"/>
          </a:bodyPr>
          <a:lstStyle/>
          <a:p>
            <a:r>
              <a:rPr lang="pt-BR" sz="2200" dirty="0"/>
              <a:t>Criação de tributo seletivo reduz excedente do produtor e do consumido e a quantidade produzida, além do volume arrecadado pelo tributo. </a:t>
            </a:r>
            <a:r>
              <a:rPr lang="pt-BR" sz="2200" b="1" dirty="0"/>
              <a:t>Peso morto é produção perdida (no gráfico  perda corresponde aos triângulos A e </a:t>
            </a:r>
            <a:r>
              <a:rPr lang="pt-BR" sz="2200" b="1" dirty="0" err="1"/>
              <a:t>B</a:t>
            </a:r>
            <a:r>
              <a:rPr lang="pt-BR" sz="2200" b="1" dirty="0"/>
              <a:t>).</a:t>
            </a:r>
            <a:endParaRPr lang="pt-BR" sz="2200" dirty="0"/>
          </a:p>
          <a:p>
            <a:endParaRPr lang="pt-BR" sz="2200" dirty="0"/>
          </a:p>
          <a:p>
            <a:r>
              <a:rPr lang="pt-BR" sz="2200" dirty="0"/>
              <a:t>O rateio do custo do imposto entre produtores e consumidores dependerá da elasticidade </a:t>
            </a:r>
          </a:p>
        </p:txBody>
      </p:sp>
    </p:spTree>
    <p:extLst>
      <p:ext uri="{BB962C8B-B14F-4D97-AF65-F5344CB8AC3E}">
        <p14:creationId xmlns:p14="http://schemas.microsoft.com/office/powerpoint/2010/main" val="243747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4A45D1B-5D04-154F-9EA0-7258B06EF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pt-BR" sz="3400" dirty="0">
                <a:solidFill>
                  <a:schemeClr val="bg1"/>
                </a:solidFill>
              </a:rPr>
              <a:t>Impostos seletivos devem recair sobre bens de demanda e oferta inelásticas, pois peso morto será menor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2E88286-56D7-2B4F-8B09-43CE059867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810"/>
          <a:stretch/>
        </p:blipFill>
        <p:spPr>
          <a:xfrm>
            <a:off x="2741485" y="2778906"/>
            <a:ext cx="6236208" cy="3660185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7C7281F-67BE-E64B-9399-0DA100B4D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6848" y="2516777"/>
            <a:ext cx="3803904" cy="366018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pt-BR" sz="2200"/>
          </a:p>
          <a:p>
            <a:pPr marL="0" indent="0">
              <a:buNone/>
            </a:pPr>
            <a:endParaRPr lang="pt-BR" sz="2200"/>
          </a:p>
        </p:txBody>
      </p:sp>
    </p:spTree>
    <p:extLst>
      <p:ext uri="{BB962C8B-B14F-4D97-AF65-F5344CB8AC3E}">
        <p14:creationId xmlns:p14="http://schemas.microsoft.com/office/powerpoint/2010/main" val="2326112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352931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DFEFDEF-FA46-AC43-8EF7-C1392AA5D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70" y="506727"/>
            <a:ext cx="3885141" cy="1526741"/>
          </a:xfrm>
        </p:spPr>
        <p:txBody>
          <a:bodyPr>
            <a:normAutofit/>
          </a:bodyPr>
          <a:lstStyle/>
          <a:p>
            <a:pPr algn="r"/>
            <a:r>
              <a:rPr lang="pt-BR" sz="3000">
                <a:solidFill>
                  <a:schemeClr val="bg1"/>
                </a:solidFill>
              </a:rPr>
              <a:t>Ganhos do Comércio Internacional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580963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D05EC27-7A0B-AC40-A517-222EE58A6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336" y="506727"/>
            <a:ext cx="6609921" cy="1526741"/>
          </a:xfrm>
        </p:spPr>
        <p:txBody>
          <a:bodyPr anchor="ctr">
            <a:normAutofit lnSpcReduction="10000"/>
          </a:bodyPr>
          <a:lstStyle/>
          <a:p>
            <a:r>
              <a:rPr lang="pt-BR" sz="2200" dirty="0">
                <a:solidFill>
                  <a:schemeClr val="bg1"/>
                </a:solidFill>
              </a:rPr>
              <a:t>Portugal tinha maiores vantagens absolutas para produzir pano e vinho. Como não pode fazer tudo, deve se especializar em vinho, onde tem maior vantagem comparativa, e trocar vinho por pano, pois seria o melhor custo de oportunidade.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8C4E4BA-6923-DD41-8118-BC1D0CA47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08" y="3251494"/>
            <a:ext cx="5559480" cy="229388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7F410CF-DBE5-0644-88F2-858ADB894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9704" y="2527997"/>
            <a:ext cx="2911019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66370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E5DFEBCE2E50B4B8EF365B1600A6302" ma:contentTypeVersion="15" ma:contentTypeDescription="Crie um novo documento." ma:contentTypeScope="" ma:versionID="0103d65d0e737d692b676c872728f369">
  <xsd:schema xmlns:xsd="http://www.w3.org/2001/XMLSchema" xmlns:xs="http://www.w3.org/2001/XMLSchema" xmlns:p="http://schemas.microsoft.com/office/2006/metadata/properties" xmlns:ns2="4c414ac8-549e-4ca5-81e3-16b3f3eb5c24" xmlns:ns3="ebba5f7d-3b76-4a58-9735-74f0064eafba" targetNamespace="http://schemas.microsoft.com/office/2006/metadata/properties" ma:root="true" ma:fieldsID="7e923275e42780db4afb5e008224c4d8" ns2:_="" ns3:_="">
    <xsd:import namespace="4c414ac8-549e-4ca5-81e3-16b3f3eb5c24"/>
    <xsd:import namespace="ebba5f7d-3b76-4a58-9735-74f0064eaf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414ac8-549e-4ca5-81e3-16b3f3eb5c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eb74ff96-4672-4cf9-94f6-964b0040e3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ba5f7d-3b76-4a58-9735-74f0064eafb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f9f65b9-77c0-44a2-867b-74e860691405}" ma:internalName="TaxCatchAll" ma:showField="CatchAllData" ma:web="ebba5f7d-3b76-4a58-9735-74f0064eaf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414ac8-549e-4ca5-81e3-16b3f3eb5c24">
      <Terms xmlns="http://schemas.microsoft.com/office/infopath/2007/PartnerControls"/>
    </lcf76f155ced4ddcb4097134ff3c332f>
    <TaxCatchAll xmlns="ebba5f7d-3b76-4a58-9735-74f0064eafba" xsi:nil="true"/>
  </documentManagement>
</p:properties>
</file>

<file path=customXml/itemProps1.xml><?xml version="1.0" encoding="utf-8"?>
<ds:datastoreItem xmlns:ds="http://schemas.openxmlformats.org/officeDocument/2006/customXml" ds:itemID="{DEBFE7D7-B294-446C-A6EC-662E1144047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A86446B-05F6-4873-8AF2-320CDE8B72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414ac8-549e-4ca5-81e3-16b3f3eb5c24"/>
    <ds:schemaRef ds:uri="ebba5f7d-3b76-4a58-9735-74f0064eaf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6DF70E6-3574-410C-8A72-E1390852D5CB}">
  <ds:schemaRefs>
    <ds:schemaRef ds:uri="http://schemas.microsoft.com/office/2006/documentManagement/types"/>
    <ds:schemaRef ds:uri="http://purl.org/dc/elements/1.1/"/>
    <ds:schemaRef ds:uri="4c414ac8-549e-4ca5-81e3-16b3f3eb5c24"/>
    <ds:schemaRef ds:uri="http://www.w3.org/XML/1998/namespace"/>
    <ds:schemaRef ds:uri="http://purl.org/dc/dcmitype/"/>
    <ds:schemaRef ds:uri="http://purl.org/dc/terms/"/>
    <ds:schemaRef ds:uri="http://schemas.microsoft.com/office/infopath/2007/PartnerControls"/>
    <ds:schemaRef ds:uri="ebba5f7d-3b76-4a58-9735-74f0064eafba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755</Words>
  <Application>Microsoft Macintosh PowerPoint</Application>
  <PresentationFormat>Widescreen</PresentationFormat>
  <Paragraphs>64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Tema do Office</vt:lpstr>
      <vt:lpstr>        Ganhos das Trocas  Excedente do Consumidor e do Produtor. Cunha Fiscal.   Vantagens comparativas no comércio internacional.   </vt:lpstr>
      <vt:lpstr>Excedente do produto e do consumidor</vt:lpstr>
      <vt:lpstr>Apresentação do PowerPoint</vt:lpstr>
      <vt:lpstr>Por que a  discriminação de preços entre compradores é proibida pelo direito antitruste e pelo direito do consumidor?</vt:lpstr>
      <vt:lpstr>Mas fornecedores costumam cobrar preços diferentes para ¨classes diferentes¨, e com isso, cobrar valores mais próximos da disposição de pagar do comprador. Ou cobram caro pela sobremesa no rodízio...</vt:lpstr>
      <vt:lpstr>Fazendo um exercício de estática comparativa</vt:lpstr>
      <vt:lpstr>O custo dos impostos: o peso-morto (dead weight)</vt:lpstr>
      <vt:lpstr>Impostos seletivos devem recair sobre bens de demanda e oferta inelásticas, pois peso morto será menor</vt:lpstr>
      <vt:lpstr>Ganhos do Comércio Internacional</vt:lpstr>
      <vt:lpstr>Vantagens comparativas não são fixas, nem determinísticas.</vt:lpstr>
      <vt:lpstr>Comércio Exterior do Brasil</vt:lpstr>
      <vt:lpstr>Como os países ficam ricos?</vt:lpstr>
      <vt:lpstr>A Visão alternativa de Ha-Joon Chang  (universidade de Cambridge): como os países ricos enriqueceram?</vt:lpstr>
      <vt:lpstr>As tarifas de importação</vt:lpstr>
      <vt:lpstr>As estratégias de Catch-Up dos Países, segundo Chang.</vt:lpstr>
      <vt:lpstr>Por que esses países exportam com êxito seus produtos?</vt:lpstr>
      <vt:lpstr>Como desenvolver vantagens comparativas, segundo Michael Porter?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Ganhos das Trocas  Excedente do Consumidor e do Produtor. Cunha Fiscal.   Vantagens comparativas no comércio internacional.   </dc:title>
  <dc:creator>Ruy Pereira Camilo Junior</dc:creator>
  <cp:lastModifiedBy>Ruy Camilo</cp:lastModifiedBy>
  <cp:revision>2</cp:revision>
  <dcterms:created xsi:type="dcterms:W3CDTF">2023-04-28T00:20:38Z</dcterms:created>
  <dcterms:modified xsi:type="dcterms:W3CDTF">2023-04-28T05:58:38Z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</Properties>
</file>