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9" r:id="rId1"/>
  </p:sldMasterIdLst>
  <p:sldIdLst>
    <p:sldId id="257" r:id="rId2"/>
    <p:sldId id="259" r:id="rId3"/>
    <p:sldId id="268" r:id="rId4"/>
    <p:sldId id="260" r:id="rId5"/>
    <p:sldId id="261" r:id="rId6"/>
    <p:sldId id="270" r:id="rId7"/>
    <p:sldId id="269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82" r:id="rId16"/>
    <p:sldId id="258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8CD1"/>
    <a:srgbClr val="C69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9" autoAdjust="0"/>
  </p:normalViewPr>
  <p:slideViewPr>
    <p:cSldViewPr snapToGrid="0" snapToObjects="1"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c&#807;o&#771;es_novo29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c&#807;o&#771;es_novo29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c&#807;o&#771;es_novo29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c&#807;o&#771;es_novo29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c&#807;o&#771;es_novo29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&#231;&#245;es_novo29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beatrizalves:Documents:Beatriz:Academico:Graduacao:Educom:2017_2semestre:TCC:CorpusDocumental:Teses%20e%20Disserta&#231;&#245;es:Tabela_Pesquisa_Teses%20e%20Disserta&#231;&#245;es_novo29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6321874206248397E-2"/>
          <c:y val="1.7417367320610298E-2"/>
          <c:w val="0.93091602901955794"/>
          <c:h val="0.8899317140442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Gráficos_GERAL!$B$9</c:f>
              <c:strCache>
                <c:ptCount val="1"/>
                <c:pt idx="0">
                  <c:v>Mestrado Profissional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Gráficos_GERAL!$C$8:$U$8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Gráficos_GERAL!$C$9:$U$9</c:f>
              <c:numCache>
                <c:formatCode>General</c:formatCode>
                <c:ptCount val="19"/>
                <c:pt idx="11">
                  <c:v>1</c:v>
                </c:pt>
                <c:pt idx="13">
                  <c:v>3</c:v>
                </c:pt>
                <c:pt idx="14">
                  <c:v>1</c:v>
                </c:pt>
                <c:pt idx="15">
                  <c:v>2</c:v>
                </c:pt>
                <c:pt idx="16">
                  <c:v>5</c:v>
                </c:pt>
                <c:pt idx="17">
                  <c:v>4</c:v>
                </c:pt>
                <c:pt idx="18">
                  <c:v>12</c:v>
                </c:pt>
              </c:numCache>
            </c:numRef>
          </c:val>
        </c:ser>
        <c:ser>
          <c:idx val="1"/>
          <c:order val="1"/>
          <c:tx>
            <c:strRef>
              <c:f>Gráficos_GERAL!$B$10</c:f>
              <c:strCache>
                <c:ptCount val="1"/>
                <c:pt idx="0">
                  <c:v>Mestrado</c:v>
                </c:pt>
              </c:strCache>
            </c:strRef>
          </c:tx>
          <c:spPr>
            <a:solidFill>
              <a:srgbClr val="5C8CD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Gráficos_GERAL!$C$8:$U$8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Gráficos_GERAL!$C$10:$U$10</c:f>
              <c:numCache>
                <c:formatCode>General</c:formatCode>
                <c:ptCount val="19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5</c:v>
                </c:pt>
                <c:pt idx="7">
                  <c:v>5</c:v>
                </c:pt>
                <c:pt idx="8">
                  <c:v>6</c:v>
                </c:pt>
                <c:pt idx="9">
                  <c:v>15</c:v>
                </c:pt>
                <c:pt idx="10">
                  <c:v>7</c:v>
                </c:pt>
                <c:pt idx="11">
                  <c:v>14</c:v>
                </c:pt>
                <c:pt idx="12">
                  <c:v>13</c:v>
                </c:pt>
                <c:pt idx="13">
                  <c:v>23</c:v>
                </c:pt>
                <c:pt idx="14">
                  <c:v>21</c:v>
                </c:pt>
                <c:pt idx="15">
                  <c:v>24</c:v>
                </c:pt>
                <c:pt idx="16">
                  <c:v>22</c:v>
                </c:pt>
                <c:pt idx="17">
                  <c:v>15</c:v>
                </c:pt>
                <c:pt idx="18">
                  <c:v>33</c:v>
                </c:pt>
              </c:numCache>
            </c:numRef>
          </c:val>
        </c:ser>
        <c:ser>
          <c:idx val="2"/>
          <c:order val="2"/>
          <c:tx>
            <c:strRef>
              <c:f>Gráficos_GERAL!$B$11</c:f>
              <c:strCache>
                <c:ptCount val="1"/>
                <c:pt idx="0">
                  <c:v>Doutorado</c:v>
                </c:pt>
              </c:strCache>
            </c:strRef>
          </c:tx>
          <c:spPr>
            <a:solidFill>
              <a:srgbClr val="C69FFF"/>
            </a:solidFill>
          </c:spPr>
          <c:invertIfNegative val="0"/>
          <c:dLbls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Gráficos_GERAL!$C$8:$U$8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Gráficos_GERAL!$C$11:$U$11</c:f>
              <c:numCache>
                <c:formatCode>General</c:formatCode>
                <c:ptCount val="19"/>
                <c:pt idx="0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4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7</c:v>
                </c:pt>
                <c:pt idx="17">
                  <c:v>4</c:v>
                </c:pt>
                <c:pt idx="18">
                  <c:v>7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8415232"/>
        <c:axId val="108437504"/>
      </c:barChart>
      <c:catAx>
        <c:axId val="10841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437504"/>
        <c:crosses val="autoZero"/>
        <c:auto val="1"/>
        <c:lblAlgn val="ctr"/>
        <c:lblOffset val="100"/>
        <c:noMultiLvlLbl val="0"/>
      </c:catAx>
      <c:valAx>
        <c:axId val="108437504"/>
        <c:scaling>
          <c:orientation val="minMax"/>
          <c:max val="55"/>
        </c:scaling>
        <c:delete val="1"/>
        <c:axPos val="l"/>
        <c:numFmt formatCode="General" sourceLinked="1"/>
        <c:majorTickMark val="out"/>
        <c:minorTickMark val="none"/>
        <c:tickLblPos val="nextTo"/>
        <c:crossAx val="10841523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18903769526288999"/>
          <c:y val="0"/>
          <c:w val="0.64509111566909605"/>
          <c:h val="9.4552322908788899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latin typeface="+mj-lt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0269819692734"/>
          <c:y val="3.5325287017957001E-2"/>
          <c:w val="0.69444244957979595"/>
          <c:h val="0.9234618781277600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Gráficos_GERAL!$A$15:$A$22</c:f>
              <c:strCache>
                <c:ptCount val="8"/>
                <c:pt idx="0">
                  <c:v>Extensão Rural</c:v>
                </c:pt>
                <c:pt idx="1">
                  <c:v>Tecnologia</c:v>
                </c:pt>
                <c:pt idx="2">
                  <c:v>Letras</c:v>
                </c:pt>
                <c:pt idx="3">
                  <c:v>Psicologia</c:v>
                </c:pt>
                <c:pt idx="4">
                  <c:v>Outras</c:v>
                </c:pt>
                <c:pt idx="5">
                  <c:v>Ciências Ambientais</c:v>
                </c:pt>
                <c:pt idx="6">
                  <c:v>Educação</c:v>
                </c:pt>
                <c:pt idx="7">
                  <c:v>Comunicação</c:v>
                </c:pt>
              </c:strCache>
            </c:strRef>
          </c:cat>
          <c:val>
            <c:numRef>
              <c:f>Gráficos_GERAL!$B$15:$B$22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13</c:v>
                </c:pt>
                <c:pt idx="5">
                  <c:v>16</c:v>
                </c:pt>
                <c:pt idx="6">
                  <c:v>125</c:v>
                </c:pt>
                <c:pt idx="7">
                  <c:v>127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10252800"/>
        <c:axId val="110255488"/>
      </c:barChart>
      <c:catAx>
        <c:axId val="110252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10255488"/>
        <c:crosses val="autoZero"/>
        <c:auto val="1"/>
        <c:lblAlgn val="ctr"/>
        <c:lblOffset val="100"/>
        <c:noMultiLvlLbl val="0"/>
      </c:catAx>
      <c:valAx>
        <c:axId val="110255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0252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latin typeface="+mj-lt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mpd="sng"/>
          </c:spPr>
          <c:marker>
            <c:spPr>
              <a:solidFill>
                <a:schemeClr val="accent5"/>
              </a:solidFill>
              <a:ln w="28575" cmpd="sng"/>
            </c:spPr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Gráficos!$B$21:$J$21</c:f>
              <c:numCache>
                <c:formatCode>General</c:formatCode>
                <c:ptCount val="9"/>
                <c:pt idx="0">
                  <c:v>2006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Gráficos!$B$22:$J$22</c:f>
              <c:numCache>
                <c:formatCode>General</c:formatCode>
                <c:ptCount val="9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8">
                  <c:v>6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7337216"/>
        <c:axId val="127339904"/>
      </c:lineChart>
      <c:catAx>
        <c:axId val="1273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7339904"/>
        <c:crosses val="autoZero"/>
        <c:auto val="1"/>
        <c:lblAlgn val="ctr"/>
        <c:lblOffset val="100"/>
        <c:noMultiLvlLbl val="0"/>
      </c:catAx>
      <c:valAx>
        <c:axId val="1273399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3372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+mj-lt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26448485470302"/>
          <c:y val="4.4111160123511198E-2"/>
          <c:w val="0.67244778441782704"/>
          <c:h val="0.955888839876488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Gráficos!$A$7:$A$10</c:f>
              <c:strCache>
                <c:ptCount val="4"/>
                <c:pt idx="0">
                  <c:v>OUTRAS</c:v>
                </c:pt>
                <c:pt idx="1">
                  <c:v>COMUNICAÇÃO</c:v>
                </c:pt>
                <c:pt idx="2">
                  <c:v>EDUCAÇÃO</c:v>
                </c:pt>
                <c:pt idx="3">
                  <c:v>CIÊNCIAS AMBIENTAIS</c:v>
                </c:pt>
              </c:strCache>
            </c:strRef>
          </c:cat>
          <c:val>
            <c:numRef>
              <c:f>Gráficos!$B$7:$B$10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527616"/>
        <c:axId val="108528768"/>
      </c:barChart>
      <c:catAx>
        <c:axId val="10852761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r">
              <a:defRPr/>
            </a:pPr>
            <a:endParaRPr lang="pt-BR"/>
          </a:p>
        </c:txPr>
        <c:crossAx val="108528768"/>
        <c:crosses val="autoZero"/>
        <c:auto val="1"/>
        <c:lblAlgn val="ctr"/>
        <c:lblOffset val="100"/>
        <c:noMultiLvlLbl val="0"/>
      </c:catAx>
      <c:valAx>
        <c:axId val="10852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5276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+mj-lt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01519462045799"/>
          <c:y val="7.1573413617415496E-2"/>
          <c:w val="0.76828890792706594"/>
          <c:h val="0.880582213987957"/>
        </c:manualLayout>
      </c:layout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Sudeste
44%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Sul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Nordeste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9394656612338"/>
                  <c:y val="0.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Centro-</a:t>
                    </a:r>
                  </a:p>
                  <a:p>
                    <a:r>
                      <a:rPr lang="en-US"/>
                      <a:t>Oeste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Gráficos!$A$1:$A$4</c:f>
              <c:strCache>
                <c:ptCount val="4"/>
                <c:pt idx="0">
                  <c:v>SUDESTE</c:v>
                </c:pt>
                <c:pt idx="1">
                  <c:v>SUL</c:v>
                </c:pt>
                <c:pt idx="2">
                  <c:v>NORDESTE</c:v>
                </c:pt>
                <c:pt idx="3">
                  <c:v>CENTRO-OESTE</c:v>
                </c:pt>
              </c:strCache>
            </c:strRef>
          </c:cat>
          <c:val>
            <c:numRef>
              <c:f>Gráficos!$B$1:$B$4</c:f>
              <c:numCache>
                <c:formatCode>General</c:formatCode>
                <c:ptCount val="4"/>
                <c:pt idx="0">
                  <c:v>13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>
          <a:latin typeface="+mj-lt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65172490180198E-2"/>
          <c:y val="8.7118377072670894E-2"/>
          <c:w val="0.46574872667832001"/>
          <c:h val="0.8218829236128140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Gráfico_Corpus!$A$1:$A$6</c:f>
              <c:strCache>
                <c:ptCount val="6"/>
                <c:pt idx="0">
                  <c:v>EA no ensino formal</c:v>
                </c:pt>
                <c:pt idx="1">
                  <c:v>Comunicação Ambiental</c:v>
                </c:pt>
                <c:pt idx="2">
                  <c:v>Gestão Ambiental</c:v>
                </c:pt>
                <c:pt idx="3">
                  <c:v>EA não formal</c:v>
                </c:pt>
                <c:pt idx="4">
                  <c:v>Percepção Ambiental</c:v>
                </c:pt>
                <c:pt idx="5">
                  <c:v>Políticas Públicas de EA</c:v>
                </c:pt>
              </c:strCache>
            </c:strRef>
          </c:cat>
          <c:val>
            <c:numRef>
              <c:f>Gráfico_Corpus!$B$1:$B$6</c:f>
              <c:numCache>
                <c:formatCode>General</c:formatCode>
                <c:ptCount val="6"/>
                <c:pt idx="0">
                  <c:v>12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804463829268298"/>
          <c:y val="6.3789050086535404E-2"/>
          <c:w val="0.47433069188798499"/>
          <c:h val="0.8724216261105699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>
          <a:latin typeface="+mj-lt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5772346266144"/>
          <c:y val="2.94464075382803E-2"/>
          <c:w val="0.50145729830153896"/>
          <c:h val="0.93521790341578304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Gráfico_Corpus!$A$26:$A$31</c:f>
              <c:strCache>
                <c:ptCount val="6"/>
                <c:pt idx="0">
                  <c:v>Expressão comunicativa por meio da Arte</c:v>
                </c:pt>
                <c:pt idx="1">
                  <c:v>Educação para a comunicação</c:v>
                </c:pt>
                <c:pt idx="2">
                  <c:v>Epistemologia da Educomunicação</c:v>
                </c:pt>
                <c:pt idx="3">
                  <c:v>Gestão da comunicação</c:v>
                </c:pt>
                <c:pt idx="4">
                  <c:v>Produção midiática</c:v>
                </c:pt>
                <c:pt idx="5">
                  <c:v>Pedagogia da comunicação</c:v>
                </c:pt>
              </c:strCache>
            </c:strRef>
          </c:cat>
          <c:val>
            <c:numRef>
              <c:f>Gráfico_Corpus!$B$26:$B$31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7512576"/>
        <c:axId val="127514112"/>
      </c:barChart>
      <c:catAx>
        <c:axId val="127512576"/>
        <c:scaling>
          <c:orientation val="minMax"/>
        </c:scaling>
        <c:delete val="0"/>
        <c:axPos val="l"/>
        <c:majorTickMark val="none"/>
        <c:minorTickMark val="none"/>
        <c:tickLblPos val="nextTo"/>
        <c:crossAx val="127514112"/>
        <c:crosses val="autoZero"/>
        <c:auto val="1"/>
        <c:lblAlgn val="ctr"/>
        <c:lblOffset val="100"/>
        <c:noMultiLvlLbl val="0"/>
      </c:catAx>
      <c:valAx>
        <c:axId val="127514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51257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0">
          <a:latin typeface="+mj-lt"/>
        </a:defRPr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3CE683-D73C-CE43-BFA1-40DE11146849}" type="doc">
      <dgm:prSet loTypeId="urn:microsoft.com/office/officeart/2008/layout/HalfCircle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C647099-1ED9-FC40-90EF-8ED3A07F10FB}">
      <dgm:prSet phldrT="[Text]"/>
      <dgm:spPr/>
      <dgm:t>
        <a:bodyPr/>
        <a:lstStyle/>
        <a:p>
          <a:r>
            <a:rPr lang="pt-BR" dirty="0" smtClean="0"/>
            <a:t>Relações entre </a:t>
          </a:r>
          <a:r>
            <a:rPr lang="pt-BR" dirty="0" err="1" smtClean="0"/>
            <a:t>Educomunicação</a:t>
          </a:r>
          <a:r>
            <a:rPr lang="pt-BR" dirty="0" smtClean="0"/>
            <a:t> e Educação Ambiental</a:t>
          </a:r>
          <a:endParaRPr lang="pt-BR" dirty="0"/>
        </a:p>
      </dgm:t>
    </dgm:pt>
    <dgm:pt modelId="{E346798C-F045-824F-B246-5D758D91D706}" type="parTrans" cxnId="{8F6ACFBB-F94C-BE46-A76C-30E0EB51C69F}">
      <dgm:prSet/>
      <dgm:spPr/>
      <dgm:t>
        <a:bodyPr/>
        <a:lstStyle/>
        <a:p>
          <a:endParaRPr lang="pt-BR"/>
        </a:p>
      </dgm:t>
    </dgm:pt>
    <dgm:pt modelId="{3ADC7D57-8485-C44B-98E2-6FC434084E87}" type="sibTrans" cxnId="{8F6ACFBB-F94C-BE46-A76C-30E0EB51C69F}">
      <dgm:prSet/>
      <dgm:spPr/>
      <dgm:t>
        <a:bodyPr/>
        <a:lstStyle/>
        <a:p>
          <a:endParaRPr lang="pt-BR"/>
        </a:p>
      </dgm:t>
    </dgm:pt>
    <dgm:pt modelId="{23BF09BF-455D-EA45-9F89-B2F6A7D164BA}">
      <dgm:prSet phldrT="[Text]"/>
      <dgm:spPr/>
      <dgm:t>
        <a:bodyPr/>
        <a:lstStyle/>
        <a:p>
          <a:r>
            <a:rPr lang="pt-BR" dirty="0" smtClean="0"/>
            <a:t>Políticas de EA</a:t>
          </a:r>
          <a:endParaRPr lang="pt-BR" dirty="0"/>
        </a:p>
      </dgm:t>
    </dgm:pt>
    <dgm:pt modelId="{DA305D66-F044-BD4D-9265-3A337709FE3B}" type="parTrans" cxnId="{2696771E-A993-3D4B-A748-8B9410B78197}">
      <dgm:prSet/>
      <dgm:spPr/>
      <dgm:t>
        <a:bodyPr/>
        <a:lstStyle/>
        <a:p>
          <a:endParaRPr lang="pt-BR"/>
        </a:p>
      </dgm:t>
    </dgm:pt>
    <dgm:pt modelId="{F8ADA414-A953-144F-8EBB-5C606A9B8FAB}" type="sibTrans" cxnId="{2696771E-A993-3D4B-A748-8B9410B78197}">
      <dgm:prSet/>
      <dgm:spPr/>
      <dgm:t>
        <a:bodyPr/>
        <a:lstStyle/>
        <a:p>
          <a:endParaRPr lang="pt-BR"/>
        </a:p>
      </dgm:t>
    </dgm:pt>
    <dgm:pt modelId="{D0A878A4-3F8E-0B49-BB18-DD4399BDB567}">
      <dgm:prSet phldrT="[Text]"/>
      <dgm:spPr/>
      <dgm:t>
        <a:bodyPr/>
        <a:lstStyle/>
        <a:p>
          <a:r>
            <a:rPr lang="pt-BR" dirty="0" smtClean="0"/>
            <a:t>Produção acadêmica/científica</a:t>
          </a:r>
          <a:endParaRPr lang="pt-BR" dirty="0"/>
        </a:p>
      </dgm:t>
    </dgm:pt>
    <dgm:pt modelId="{C8BBF87F-06D9-0349-884A-45C33D5A4090}" type="parTrans" cxnId="{A8C830D7-5ECA-F442-A677-83CCA795EDFB}">
      <dgm:prSet/>
      <dgm:spPr/>
      <dgm:t>
        <a:bodyPr/>
        <a:lstStyle/>
        <a:p>
          <a:endParaRPr lang="pt-BR"/>
        </a:p>
      </dgm:t>
    </dgm:pt>
    <dgm:pt modelId="{CD91903E-6DA9-634E-9FB2-1E49698A0282}" type="sibTrans" cxnId="{A8C830D7-5ECA-F442-A677-83CCA795EDFB}">
      <dgm:prSet/>
      <dgm:spPr/>
      <dgm:t>
        <a:bodyPr/>
        <a:lstStyle/>
        <a:p>
          <a:endParaRPr lang="pt-BR"/>
        </a:p>
      </dgm:t>
    </dgm:pt>
    <dgm:pt modelId="{97316B51-AD38-D248-9A99-63C99B060EE8}">
      <dgm:prSet phldrT="[Text]"/>
      <dgm:spPr/>
      <dgm:t>
        <a:bodyPr/>
        <a:lstStyle/>
        <a:p>
          <a:r>
            <a:rPr lang="pt-BR" dirty="0" smtClean="0"/>
            <a:t>Programas e diretrizes de EA</a:t>
          </a:r>
          <a:endParaRPr lang="pt-BR" dirty="0"/>
        </a:p>
      </dgm:t>
    </dgm:pt>
    <dgm:pt modelId="{D1C71FB9-77FD-3B48-BF9E-64B17AE751D5}" type="parTrans" cxnId="{AEDAEA64-BCFF-3F49-AD14-93E684779FEF}">
      <dgm:prSet/>
      <dgm:spPr/>
      <dgm:t>
        <a:bodyPr/>
        <a:lstStyle/>
        <a:p>
          <a:endParaRPr lang="pt-BR"/>
        </a:p>
      </dgm:t>
    </dgm:pt>
    <dgm:pt modelId="{8C1FA190-57C9-D94A-B6F4-B693020E8966}" type="sibTrans" cxnId="{AEDAEA64-BCFF-3F49-AD14-93E684779FEF}">
      <dgm:prSet/>
      <dgm:spPr/>
      <dgm:t>
        <a:bodyPr/>
        <a:lstStyle/>
        <a:p>
          <a:endParaRPr lang="pt-BR"/>
        </a:p>
      </dgm:t>
    </dgm:pt>
    <dgm:pt modelId="{4565CFA0-57D2-9547-A50D-91A76C18C0AC}" type="pres">
      <dgm:prSet presAssocID="{043CE683-D73C-CE43-BFA1-40DE1114684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6D5235A-AE68-E245-9241-60EDD531062E}" type="pres">
      <dgm:prSet presAssocID="{7C647099-1ED9-FC40-90EF-8ED3A07F10FB}" presName="hierRoot1" presStyleCnt="0">
        <dgm:presLayoutVars>
          <dgm:hierBranch val="init"/>
        </dgm:presLayoutVars>
      </dgm:prSet>
      <dgm:spPr/>
    </dgm:pt>
    <dgm:pt modelId="{BDB3B97A-9E7B-794A-B9F6-B7B26EDB66B6}" type="pres">
      <dgm:prSet presAssocID="{7C647099-1ED9-FC40-90EF-8ED3A07F10FB}" presName="rootComposite1" presStyleCnt="0"/>
      <dgm:spPr/>
    </dgm:pt>
    <dgm:pt modelId="{D8AD3C9D-2919-AE43-AEDC-609B73228585}" type="pres">
      <dgm:prSet presAssocID="{7C647099-1ED9-FC40-90EF-8ED3A07F10F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E12A82F-106A-5147-896D-465C584CF061}" type="pres">
      <dgm:prSet presAssocID="{7C647099-1ED9-FC40-90EF-8ED3A07F10FB}" presName="topArc1" presStyleLbl="parChTrans1D1" presStyleIdx="0" presStyleCnt="8"/>
      <dgm:spPr/>
    </dgm:pt>
    <dgm:pt modelId="{E689B2F6-804D-4340-B452-BA72ECA2013F}" type="pres">
      <dgm:prSet presAssocID="{7C647099-1ED9-FC40-90EF-8ED3A07F10FB}" presName="bottomArc1" presStyleLbl="parChTrans1D1" presStyleIdx="1" presStyleCnt="8"/>
      <dgm:spPr/>
    </dgm:pt>
    <dgm:pt modelId="{8302EFD5-EA5B-A242-962E-FDF6468414ED}" type="pres">
      <dgm:prSet presAssocID="{7C647099-1ED9-FC40-90EF-8ED3A07F10FB}" presName="topConnNode1" presStyleLbl="node1" presStyleIdx="0" presStyleCnt="0"/>
      <dgm:spPr/>
      <dgm:t>
        <a:bodyPr/>
        <a:lstStyle/>
        <a:p>
          <a:endParaRPr lang="pt-BR"/>
        </a:p>
      </dgm:t>
    </dgm:pt>
    <dgm:pt modelId="{92CE6E80-E9FC-4442-9183-A3010C0ED170}" type="pres">
      <dgm:prSet presAssocID="{7C647099-1ED9-FC40-90EF-8ED3A07F10FB}" presName="hierChild2" presStyleCnt="0"/>
      <dgm:spPr/>
    </dgm:pt>
    <dgm:pt modelId="{20E98025-A01A-FF4C-8E75-06B9F4BEB500}" type="pres">
      <dgm:prSet presAssocID="{C8BBF87F-06D9-0349-884A-45C33D5A4090}" presName="Name28" presStyleLbl="parChTrans1D2" presStyleIdx="0" presStyleCnt="3"/>
      <dgm:spPr/>
      <dgm:t>
        <a:bodyPr/>
        <a:lstStyle/>
        <a:p>
          <a:endParaRPr lang="pt-BR"/>
        </a:p>
      </dgm:t>
    </dgm:pt>
    <dgm:pt modelId="{E85C68BE-0A10-CD49-93CA-61CF2B828DDA}" type="pres">
      <dgm:prSet presAssocID="{D0A878A4-3F8E-0B49-BB18-DD4399BDB567}" presName="hierRoot2" presStyleCnt="0">
        <dgm:presLayoutVars>
          <dgm:hierBranch val="init"/>
        </dgm:presLayoutVars>
      </dgm:prSet>
      <dgm:spPr/>
    </dgm:pt>
    <dgm:pt modelId="{B723C41B-B5C5-0F48-909C-E26F81B919DC}" type="pres">
      <dgm:prSet presAssocID="{D0A878A4-3F8E-0B49-BB18-DD4399BDB567}" presName="rootComposite2" presStyleCnt="0"/>
      <dgm:spPr/>
    </dgm:pt>
    <dgm:pt modelId="{99977F67-E074-2048-BF4C-7F0222538A17}" type="pres">
      <dgm:prSet presAssocID="{D0A878A4-3F8E-0B49-BB18-DD4399BDB56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D6E12E-5625-D34E-9023-34D6D8B501F3}" type="pres">
      <dgm:prSet presAssocID="{D0A878A4-3F8E-0B49-BB18-DD4399BDB567}" presName="topArc2" presStyleLbl="parChTrans1D1" presStyleIdx="2" presStyleCnt="8"/>
      <dgm:spPr/>
    </dgm:pt>
    <dgm:pt modelId="{D9D47F23-8780-4A43-9237-C996AE9FF373}" type="pres">
      <dgm:prSet presAssocID="{D0A878A4-3F8E-0B49-BB18-DD4399BDB567}" presName="bottomArc2" presStyleLbl="parChTrans1D1" presStyleIdx="3" presStyleCnt="8"/>
      <dgm:spPr/>
    </dgm:pt>
    <dgm:pt modelId="{02723634-06C5-2B42-8E5E-773C75152FF0}" type="pres">
      <dgm:prSet presAssocID="{D0A878A4-3F8E-0B49-BB18-DD4399BDB567}" presName="topConnNode2" presStyleLbl="node2" presStyleIdx="0" presStyleCnt="0"/>
      <dgm:spPr/>
      <dgm:t>
        <a:bodyPr/>
        <a:lstStyle/>
        <a:p>
          <a:endParaRPr lang="pt-BR"/>
        </a:p>
      </dgm:t>
    </dgm:pt>
    <dgm:pt modelId="{3BFA2FAC-7080-A241-BCC5-5FDCECF2C228}" type="pres">
      <dgm:prSet presAssocID="{D0A878A4-3F8E-0B49-BB18-DD4399BDB567}" presName="hierChild4" presStyleCnt="0"/>
      <dgm:spPr/>
    </dgm:pt>
    <dgm:pt modelId="{1CC48261-8528-DE4F-B0F9-8086DF9B21E5}" type="pres">
      <dgm:prSet presAssocID="{D0A878A4-3F8E-0B49-BB18-DD4399BDB567}" presName="hierChild5" presStyleCnt="0"/>
      <dgm:spPr/>
    </dgm:pt>
    <dgm:pt modelId="{C3E6FFD6-4CEF-4F46-9044-8B05770BC702}" type="pres">
      <dgm:prSet presAssocID="{DA305D66-F044-BD4D-9265-3A337709FE3B}" presName="Name28" presStyleLbl="parChTrans1D2" presStyleIdx="1" presStyleCnt="3"/>
      <dgm:spPr/>
      <dgm:t>
        <a:bodyPr/>
        <a:lstStyle/>
        <a:p>
          <a:endParaRPr lang="pt-BR"/>
        </a:p>
      </dgm:t>
    </dgm:pt>
    <dgm:pt modelId="{E44305DD-515D-574C-9172-0F12CC9CEFC0}" type="pres">
      <dgm:prSet presAssocID="{23BF09BF-455D-EA45-9F89-B2F6A7D164BA}" presName="hierRoot2" presStyleCnt="0">
        <dgm:presLayoutVars>
          <dgm:hierBranch val="init"/>
        </dgm:presLayoutVars>
      </dgm:prSet>
      <dgm:spPr/>
    </dgm:pt>
    <dgm:pt modelId="{5CF246FF-99D3-DE4E-97FA-1735C56897D1}" type="pres">
      <dgm:prSet presAssocID="{23BF09BF-455D-EA45-9F89-B2F6A7D164BA}" presName="rootComposite2" presStyleCnt="0"/>
      <dgm:spPr/>
    </dgm:pt>
    <dgm:pt modelId="{4F9F7BE4-AC4A-4447-958B-9A9D266FF737}" type="pres">
      <dgm:prSet presAssocID="{23BF09BF-455D-EA45-9F89-B2F6A7D164B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7F30AF-532A-604E-8B0B-50B41D755269}" type="pres">
      <dgm:prSet presAssocID="{23BF09BF-455D-EA45-9F89-B2F6A7D164BA}" presName="topArc2" presStyleLbl="parChTrans1D1" presStyleIdx="4" presStyleCnt="8"/>
      <dgm:spPr/>
    </dgm:pt>
    <dgm:pt modelId="{9C69AE3D-59B3-CA44-9CCE-F8E970A2218E}" type="pres">
      <dgm:prSet presAssocID="{23BF09BF-455D-EA45-9F89-B2F6A7D164BA}" presName="bottomArc2" presStyleLbl="parChTrans1D1" presStyleIdx="5" presStyleCnt="8"/>
      <dgm:spPr/>
    </dgm:pt>
    <dgm:pt modelId="{AF761AA2-3D0A-2B40-AB91-BFF626958FC4}" type="pres">
      <dgm:prSet presAssocID="{23BF09BF-455D-EA45-9F89-B2F6A7D164BA}" presName="topConnNode2" presStyleLbl="node2" presStyleIdx="0" presStyleCnt="0"/>
      <dgm:spPr/>
      <dgm:t>
        <a:bodyPr/>
        <a:lstStyle/>
        <a:p>
          <a:endParaRPr lang="pt-BR"/>
        </a:p>
      </dgm:t>
    </dgm:pt>
    <dgm:pt modelId="{89062345-919B-2A4C-AF06-4C95A943D374}" type="pres">
      <dgm:prSet presAssocID="{23BF09BF-455D-EA45-9F89-B2F6A7D164BA}" presName="hierChild4" presStyleCnt="0"/>
      <dgm:spPr/>
    </dgm:pt>
    <dgm:pt modelId="{2C705834-A31F-D241-BCDC-B42D50508CDB}" type="pres">
      <dgm:prSet presAssocID="{23BF09BF-455D-EA45-9F89-B2F6A7D164BA}" presName="hierChild5" presStyleCnt="0"/>
      <dgm:spPr/>
    </dgm:pt>
    <dgm:pt modelId="{F5D423C2-F40A-E04D-B3FA-21AC54B289FC}" type="pres">
      <dgm:prSet presAssocID="{D1C71FB9-77FD-3B48-BF9E-64B17AE751D5}" presName="Name28" presStyleLbl="parChTrans1D2" presStyleIdx="2" presStyleCnt="3"/>
      <dgm:spPr/>
      <dgm:t>
        <a:bodyPr/>
        <a:lstStyle/>
        <a:p>
          <a:endParaRPr lang="pt-BR"/>
        </a:p>
      </dgm:t>
    </dgm:pt>
    <dgm:pt modelId="{F7BE16D2-9B76-4149-B854-E6ED510DAB08}" type="pres">
      <dgm:prSet presAssocID="{97316B51-AD38-D248-9A99-63C99B060EE8}" presName="hierRoot2" presStyleCnt="0">
        <dgm:presLayoutVars>
          <dgm:hierBranch val="init"/>
        </dgm:presLayoutVars>
      </dgm:prSet>
      <dgm:spPr/>
    </dgm:pt>
    <dgm:pt modelId="{18B55CDB-BCE1-0049-B220-9532B410BE43}" type="pres">
      <dgm:prSet presAssocID="{97316B51-AD38-D248-9A99-63C99B060EE8}" presName="rootComposite2" presStyleCnt="0"/>
      <dgm:spPr/>
    </dgm:pt>
    <dgm:pt modelId="{CE0CBC3F-BF1F-5F41-9DA7-98279FC1A0BF}" type="pres">
      <dgm:prSet presAssocID="{97316B51-AD38-D248-9A99-63C99B060EE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71CC03-BDA3-A34B-BB37-DC1B03496D4A}" type="pres">
      <dgm:prSet presAssocID="{97316B51-AD38-D248-9A99-63C99B060EE8}" presName="topArc2" presStyleLbl="parChTrans1D1" presStyleIdx="6" presStyleCnt="8"/>
      <dgm:spPr/>
    </dgm:pt>
    <dgm:pt modelId="{30E889E3-BDAB-F241-B2AA-8DDABAB4EE04}" type="pres">
      <dgm:prSet presAssocID="{97316B51-AD38-D248-9A99-63C99B060EE8}" presName="bottomArc2" presStyleLbl="parChTrans1D1" presStyleIdx="7" presStyleCnt="8"/>
      <dgm:spPr/>
    </dgm:pt>
    <dgm:pt modelId="{D12E0259-9F58-B94F-9498-5F5CEFF4FDF6}" type="pres">
      <dgm:prSet presAssocID="{97316B51-AD38-D248-9A99-63C99B060EE8}" presName="topConnNode2" presStyleLbl="node2" presStyleIdx="0" presStyleCnt="0"/>
      <dgm:spPr/>
      <dgm:t>
        <a:bodyPr/>
        <a:lstStyle/>
        <a:p>
          <a:endParaRPr lang="pt-BR"/>
        </a:p>
      </dgm:t>
    </dgm:pt>
    <dgm:pt modelId="{80C90F6F-8A13-9445-9CB2-EB2D6160315F}" type="pres">
      <dgm:prSet presAssocID="{97316B51-AD38-D248-9A99-63C99B060EE8}" presName="hierChild4" presStyleCnt="0"/>
      <dgm:spPr/>
    </dgm:pt>
    <dgm:pt modelId="{B7314C02-8E6B-EB49-8025-0B572BDC4CB0}" type="pres">
      <dgm:prSet presAssocID="{97316B51-AD38-D248-9A99-63C99B060EE8}" presName="hierChild5" presStyleCnt="0"/>
      <dgm:spPr/>
    </dgm:pt>
    <dgm:pt modelId="{26FF5DA6-8C8B-F143-8E40-4A40692F801C}" type="pres">
      <dgm:prSet presAssocID="{7C647099-1ED9-FC40-90EF-8ED3A07F10FB}" presName="hierChild3" presStyleCnt="0"/>
      <dgm:spPr/>
    </dgm:pt>
  </dgm:ptLst>
  <dgm:cxnLst>
    <dgm:cxn modelId="{CC3A283B-1CFB-9742-87DE-7FACCE74C5FC}" type="presOf" srcId="{D0A878A4-3F8E-0B49-BB18-DD4399BDB567}" destId="{99977F67-E074-2048-BF4C-7F0222538A17}" srcOrd="0" destOrd="0" presId="urn:microsoft.com/office/officeart/2008/layout/HalfCircleOrganizationChart"/>
    <dgm:cxn modelId="{A94F0DCE-228E-3447-8DA2-F3D46648BA98}" type="presOf" srcId="{97316B51-AD38-D248-9A99-63C99B060EE8}" destId="{CE0CBC3F-BF1F-5F41-9DA7-98279FC1A0BF}" srcOrd="0" destOrd="0" presId="urn:microsoft.com/office/officeart/2008/layout/HalfCircleOrganizationChart"/>
    <dgm:cxn modelId="{E6ABDEBA-9062-DC47-A1CE-019818D7BF5C}" type="presOf" srcId="{23BF09BF-455D-EA45-9F89-B2F6A7D164BA}" destId="{AF761AA2-3D0A-2B40-AB91-BFF626958FC4}" srcOrd="1" destOrd="0" presId="urn:microsoft.com/office/officeart/2008/layout/HalfCircleOrganizationChart"/>
    <dgm:cxn modelId="{8F6ACFBB-F94C-BE46-A76C-30E0EB51C69F}" srcId="{043CE683-D73C-CE43-BFA1-40DE11146849}" destId="{7C647099-1ED9-FC40-90EF-8ED3A07F10FB}" srcOrd="0" destOrd="0" parTransId="{E346798C-F045-824F-B246-5D758D91D706}" sibTransId="{3ADC7D57-8485-C44B-98E2-6FC434084E87}"/>
    <dgm:cxn modelId="{3AFCA496-C9B8-0B48-90A5-30B4777F617F}" type="presOf" srcId="{23BF09BF-455D-EA45-9F89-B2F6A7D164BA}" destId="{4F9F7BE4-AC4A-4447-958B-9A9D266FF737}" srcOrd="0" destOrd="0" presId="urn:microsoft.com/office/officeart/2008/layout/HalfCircleOrganizationChart"/>
    <dgm:cxn modelId="{AEDAEA64-BCFF-3F49-AD14-93E684779FEF}" srcId="{7C647099-1ED9-FC40-90EF-8ED3A07F10FB}" destId="{97316B51-AD38-D248-9A99-63C99B060EE8}" srcOrd="2" destOrd="0" parTransId="{D1C71FB9-77FD-3B48-BF9E-64B17AE751D5}" sibTransId="{8C1FA190-57C9-D94A-B6F4-B693020E8966}"/>
    <dgm:cxn modelId="{0996F2A0-38F1-814C-BB25-38E653778CD2}" type="presOf" srcId="{C8BBF87F-06D9-0349-884A-45C33D5A4090}" destId="{20E98025-A01A-FF4C-8E75-06B9F4BEB500}" srcOrd="0" destOrd="0" presId="urn:microsoft.com/office/officeart/2008/layout/HalfCircleOrganizationChart"/>
    <dgm:cxn modelId="{5DA8082A-7AD7-4440-8ABD-7708D4A02B10}" type="presOf" srcId="{D0A878A4-3F8E-0B49-BB18-DD4399BDB567}" destId="{02723634-06C5-2B42-8E5E-773C75152FF0}" srcOrd="1" destOrd="0" presId="urn:microsoft.com/office/officeart/2008/layout/HalfCircleOrganizationChart"/>
    <dgm:cxn modelId="{21B41DF5-9F92-264C-8BFA-95F7680E15E2}" type="presOf" srcId="{7C647099-1ED9-FC40-90EF-8ED3A07F10FB}" destId="{D8AD3C9D-2919-AE43-AEDC-609B73228585}" srcOrd="0" destOrd="0" presId="urn:microsoft.com/office/officeart/2008/layout/HalfCircleOrganizationChart"/>
    <dgm:cxn modelId="{8CCEDFFC-ED65-644D-9180-7DB99498045E}" type="presOf" srcId="{D1C71FB9-77FD-3B48-BF9E-64B17AE751D5}" destId="{F5D423C2-F40A-E04D-B3FA-21AC54B289FC}" srcOrd="0" destOrd="0" presId="urn:microsoft.com/office/officeart/2008/layout/HalfCircleOrganizationChart"/>
    <dgm:cxn modelId="{A8C830D7-5ECA-F442-A677-83CCA795EDFB}" srcId="{7C647099-1ED9-FC40-90EF-8ED3A07F10FB}" destId="{D0A878A4-3F8E-0B49-BB18-DD4399BDB567}" srcOrd="0" destOrd="0" parTransId="{C8BBF87F-06D9-0349-884A-45C33D5A4090}" sibTransId="{CD91903E-6DA9-634E-9FB2-1E49698A0282}"/>
    <dgm:cxn modelId="{DEEA78CD-96CE-B54A-B65B-64112A4960B0}" type="presOf" srcId="{7C647099-1ED9-FC40-90EF-8ED3A07F10FB}" destId="{8302EFD5-EA5B-A242-962E-FDF6468414ED}" srcOrd="1" destOrd="0" presId="urn:microsoft.com/office/officeart/2008/layout/HalfCircleOrganizationChart"/>
    <dgm:cxn modelId="{2696771E-A993-3D4B-A748-8B9410B78197}" srcId="{7C647099-1ED9-FC40-90EF-8ED3A07F10FB}" destId="{23BF09BF-455D-EA45-9F89-B2F6A7D164BA}" srcOrd="1" destOrd="0" parTransId="{DA305D66-F044-BD4D-9265-3A337709FE3B}" sibTransId="{F8ADA414-A953-144F-8EBB-5C606A9B8FAB}"/>
    <dgm:cxn modelId="{CC0F0AFC-F1A1-3646-98C7-B2D735F7AF93}" type="presOf" srcId="{97316B51-AD38-D248-9A99-63C99B060EE8}" destId="{D12E0259-9F58-B94F-9498-5F5CEFF4FDF6}" srcOrd="1" destOrd="0" presId="urn:microsoft.com/office/officeart/2008/layout/HalfCircleOrganizationChart"/>
    <dgm:cxn modelId="{EBBCAEB9-FE75-A242-AA26-453F607F2E61}" type="presOf" srcId="{043CE683-D73C-CE43-BFA1-40DE11146849}" destId="{4565CFA0-57D2-9547-A50D-91A76C18C0AC}" srcOrd="0" destOrd="0" presId="urn:microsoft.com/office/officeart/2008/layout/HalfCircleOrganizationChart"/>
    <dgm:cxn modelId="{412ACEA5-D610-CA45-99B1-4CB3A56585AF}" type="presOf" srcId="{DA305D66-F044-BD4D-9265-3A337709FE3B}" destId="{C3E6FFD6-4CEF-4F46-9044-8B05770BC702}" srcOrd="0" destOrd="0" presId="urn:microsoft.com/office/officeart/2008/layout/HalfCircleOrganizationChart"/>
    <dgm:cxn modelId="{38932375-1117-AA45-AB0A-5D08681431DA}" type="presParOf" srcId="{4565CFA0-57D2-9547-A50D-91A76C18C0AC}" destId="{76D5235A-AE68-E245-9241-60EDD531062E}" srcOrd="0" destOrd="0" presId="urn:microsoft.com/office/officeart/2008/layout/HalfCircleOrganizationChart"/>
    <dgm:cxn modelId="{A3C96C99-F870-D940-A766-0566FE9C915C}" type="presParOf" srcId="{76D5235A-AE68-E245-9241-60EDD531062E}" destId="{BDB3B97A-9E7B-794A-B9F6-B7B26EDB66B6}" srcOrd="0" destOrd="0" presId="urn:microsoft.com/office/officeart/2008/layout/HalfCircleOrganizationChart"/>
    <dgm:cxn modelId="{E460D7E7-142B-2D4B-BF28-7A59C51AEEE6}" type="presParOf" srcId="{BDB3B97A-9E7B-794A-B9F6-B7B26EDB66B6}" destId="{D8AD3C9D-2919-AE43-AEDC-609B73228585}" srcOrd="0" destOrd="0" presId="urn:microsoft.com/office/officeart/2008/layout/HalfCircleOrganizationChart"/>
    <dgm:cxn modelId="{9A420E86-C45F-8F49-B2E3-BF4E3CEDD491}" type="presParOf" srcId="{BDB3B97A-9E7B-794A-B9F6-B7B26EDB66B6}" destId="{2E12A82F-106A-5147-896D-465C584CF061}" srcOrd="1" destOrd="0" presId="urn:microsoft.com/office/officeart/2008/layout/HalfCircleOrganizationChart"/>
    <dgm:cxn modelId="{4F2D7AF1-D6EF-A64C-9F32-BB9D1C0F98FA}" type="presParOf" srcId="{BDB3B97A-9E7B-794A-B9F6-B7B26EDB66B6}" destId="{E689B2F6-804D-4340-B452-BA72ECA2013F}" srcOrd="2" destOrd="0" presId="urn:microsoft.com/office/officeart/2008/layout/HalfCircleOrganizationChart"/>
    <dgm:cxn modelId="{E084AB8A-79F1-BC48-9655-7608FF83D438}" type="presParOf" srcId="{BDB3B97A-9E7B-794A-B9F6-B7B26EDB66B6}" destId="{8302EFD5-EA5B-A242-962E-FDF6468414ED}" srcOrd="3" destOrd="0" presId="urn:microsoft.com/office/officeart/2008/layout/HalfCircleOrganizationChart"/>
    <dgm:cxn modelId="{CF1F6B67-2C77-0842-8361-C7648CDC8AEF}" type="presParOf" srcId="{76D5235A-AE68-E245-9241-60EDD531062E}" destId="{92CE6E80-E9FC-4442-9183-A3010C0ED170}" srcOrd="1" destOrd="0" presId="urn:microsoft.com/office/officeart/2008/layout/HalfCircleOrganizationChart"/>
    <dgm:cxn modelId="{9212FFD9-1F4B-DB49-BB7E-E9D966505377}" type="presParOf" srcId="{92CE6E80-E9FC-4442-9183-A3010C0ED170}" destId="{20E98025-A01A-FF4C-8E75-06B9F4BEB500}" srcOrd="0" destOrd="0" presId="urn:microsoft.com/office/officeart/2008/layout/HalfCircleOrganizationChart"/>
    <dgm:cxn modelId="{DD9E2D3D-1903-BB4E-B14B-B9ED6BEB13F3}" type="presParOf" srcId="{92CE6E80-E9FC-4442-9183-A3010C0ED170}" destId="{E85C68BE-0A10-CD49-93CA-61CF2B828DDA}" srcOrd="1" destOrd="0" presId="urn:microsoft.com/office/officeart/2008/layout/HalfCircleOrganizationChart"/>
    <dgm:cxn modelId="{FBC608AB-91E3-3B41-ACBD-292CA62C4575}" type="presParOf" srcId="{E85C68BE-0A10-CD49-93CA-61CF2B828DDA}" destId="{B723C41B-B5C5-0F48-909C-E26F81B919DC}" srcOrd="0" destOrd="0" presId="urn:microsoft.com/office/officeart/2008/layout/HalfCircleOrganizationChart"/>
    <dgm:cxn modelId="{7BDC1491-7F90-EC4C-AEA1-F62BE929EAFF}" type="presParOf" srcId="{B723C41B-B5C5-0F48-909C-E26F81B919DC}" destId="{99977F67-E074-2048-BF4C-7F0222538A17}" srcOrd="0" destOrd="0" presId="urn:microsoft.com/office/officeart/2008/layout/HalfCircleOrganizationChart"/>
    <dgm:cxn modelId="{E9CA2FD3-C78B-5347-992D-0BEDBAB8A12A}" type="presParOf" srcId="{B723C41B-B5C5-0F48-909C-E26F81B919DC}" destId="{5ED6E12E-5625-D34E-9023-34D6D8B501F3}" srcOrd="1" destOrd="0" presId="urn:microsoft.com/office/officeart/2008/layout/HalfCircleOrganizationChart"/>
    <dgm:cxn modelId="{01E5E7E9-E2EA-1D4F-987E-FFCFA0AFD737}" type="presParOf" srcId="{B723C41B-B5C5-0F48-909C-E26F81B919DC}" destId="{D9D47F23-8780-4A43-9237-C996AE9FF373}" srcOrd="2" destOrd="0" presId="urn:microsoft.com/office/officeart/2008/layout/HalfCircleOrganizationChart"/>
    <dgm:cxn modelId="{ECF2FC6A-B308-FA48-B3C9-5531DD9226FF}" type="presParOf" srcId="{B723C41B-B5C5-0F48-909C-E26F81B919DC}" destId="{02723634-06C5-2B42-8E5E-773C75152FF0}" srcOrd="3" destOrd="0" presId="urn:microsoft.com/office/officeart/2008/layout/HalfCircleOrganizationChart"/>
    <dgm:cxn modelId="{D1D1089D-49D5-C94F-B860-CA8A64874973}" type="presParOf" srcId="{E85C68BE-0A10-CD49-93CA-61CF2B828DDA}" destId="{3BFA2FAC-7080-A241-BCC5-5FDCECF2C228}" srcOrd="1" destOrd="0" presId="urn:microsoft.com/office/officeart/2008/layout/HalfCircleOrganizationChart"/>
    <dgm:cxn modelId="{A9B2B841-3055-D84D-B3D4-3DFD24A934CB}" type="presParOf" srcId="{E85C68BE-0A10-CD49-93CA-61CF2B828DDA}" destId="{1CC48261-8528-DE4F-B0F9-8086DF9B21E5}" srcOrd="2" destOrd="0" presId="urn:microsoft.com/office/officeart/2008/layout/HalfCircleOrganizationChart"/>
    <dgm:cxn modelId="{C9CFFBA7-07B8-A74E-B8F0-92371F980933}" type="presParOf" srcId="{92CE6E80-E9FC-4442-9183-A3010C0ED170}" destId="{C3E6FFD6-4CEF-4F46-9044-8B05770BC702}" srcOrd="2" destOrd="0" presId="urn:microsoft.com/office/officeart/2008/layout/HalfCircleOrganizationChart"/>
    <dgm:cxn modelId="{FBD8B651-BB48-3149-833B-5588AAAF3069}" type="presParOf" srcId="{92CE6E80-E9FC-4442-9183-A3010C0ED170}" destId="{E44305DD-515D-574C-9172-0F12CC9CEFC0}" srcOrd="3" destOrd="0" presId="urn:microsoft.com/office/officeart/2008/layout/HalfCircleOrganizationChart"/>
    <dgm:cxn modelId="{F7C6A416-2DF4-0C40-A394-9FE8D56CE7AC}" type="presParOf" srcId="{E44305DD-515D-574C-9172-0F12CC9CEFC0}" destId="{5CF246FF-99D3-DE4E-97FA-1735C56897D1}" srcOrd="0" destOrd="0" presId="urn:microsoft.com/office/officeart/2008/layout/HalfCircleOrganizationChart"/>
    <dgm:cxn modelId="{A49A8C98-5BA5-3B45-9546-7BE81796E34F}" type="presParOf" srcId="{5CF246FF-99D3-DE4E-97FA-1735C56897D1}" destId="{4F9F7BE4-AC4A-4447-958B-9A9D266FF737}" srcOrd="0" destOrd="0" presId="urn:microsoft.com/office/officeart/2008/layout/HalfCircleOrganizationChart"/>
    <dgm:cxn modelId="{1AEEF456-8715-0741-AA4E-BDE81E517676}" type="presParOf" srcId="{5CF246FF-99D3-DE4E-97FA-1735C56897D1}" destId="{6D7F30AF-532A-604E-8B0B-50B41D755269}" srcOrd="1" destOrd="0" presId="urn:microsoft.com/office/officeart/2008/layout/HalfCircleOrganizationChart"/>
    <dgm:cxn modelId="{6D734AE1-9EE9-4D42-8774-79B2C69C1DF1}" type="presParOf" srcId="{5CF246FF-99D3-DE4E-97FA-1735C56897D1}" destId="{9C69AE3D-59B3-CA44-9CCE-F8E970A2218E}" srcOrd="2" destOrd="0" presId="urn:microsoft.com/office/officeart/2008/layout/HalfCircleOrganizationChart"/>
    <dgm:cxn modelId="{9EBCE121-40B9-934F-84CF-B56534A5EE77}" type="presParOf" srcId="{5CF246FF-99D3-DE4E-97FA-1735C56897D1}" destId="{AF761AA2-3D0A-2B40-AB91-BFF626958FC4}" srcOrd="3" destOrd="0" presId="urn:microsoft.com/office/officeart/2008/layout/HalfCircleOrganizationChart"/>
    <dgm:cxn modelId="{03084825-61AA-A741-8066-879A72825759}" type="presParOf" srcId="{E44305DD-515D-574C-9172-0F12CC9CEFC0}" destId="{89062345-919B-2A4C-AF06-4C95A943D374}" srcOrd="1" destOrd="0" presId="urn:microsoft.com/office/officeart/2008/layout/HalfCircleOrganizationChart"/>
    <dgm:cxn modelId="{A61654EB-2E66-DE4E-A326-36E0B6E07DA7}" type="presParOf" srcId="{E44305DD-515D-574C-9172-0F12CC9CEFC0}" destId="{2C705834-A31F-D241-BCDC-B42D50508CDB}" srcOrd="2" destOrd="0" presId="urn:microsoft.com/office/officeart/2008/layout/HalfCircleOrganizationChart"/>
    <dgm:cxn modelId="{92B9018D-DDF9-2D4E-8048-AA5BDEA69209}" type="presParOf" srcId="{92CE6E80-E9FC-4442-9183-A3010C0ED170}" destId="{F5D423C2-F40A-E04D-B3FA-21AC54B289FC}" srcOrd="4" destOrd="0" presId="urn:microsoft.com/office/officeart/2008/layout/HalfCircleOrganizationChart"/>
    <dgm:cxn modelId="{9A7AE6A1-FAFF-B142-BE12-C2B6C0D86A95}" type="presParOf" srcId="{92CE6E80-E9FC-4442-9183-A3010C0ED170}" destId="{F7BE16D2-9B76-4149-B854-E6ED510DAB08}" srcOrd="5" destOrd="0" presId="urn:microsoft.com/office/officeart/2008/layout/HalfCircleOrganizationChart"/>
    <dgm:cxn modelId="{F759F946-D1B8-614D-A25E-D91E2C4454D9}" type="presParOf" srcId="{F7BE16D2-9B76-4149-B854-E6ED510DAB08}" destId="{18B55CDB-BCE1-0049-B220-9532B410BE43}" srcOrd="0" destOrd="0" presId="urn:microsoft.com/office/officeart/2008/layout/HalfCircleOrganizationChart"/>
    <dgm:cxn modelId="{3F154088-2711-EF43-84F0-C7ED0DF9DBDB}" type="presParOf" srcId="{18B55CDB-BCE1-0049-B220-9532B410BE43}" destId="{CE0CBC3F-BF1F-5F41-9DA7-98279FC1A0BF}" srcOrd="0" destOrd="0" presId="urn:microsoft.com/office/officeart/2008/layout/HalfCircleOrganizationChart"/>
    <dgm:cxn modelId="{EA96FAD4-6F88-C143-AC3A-0BA4B9CD99B7}" type="presParOf" srcId="{18B55CDB-BCE1-0049-B220-9532B410BE43}" destId="{C171CC03-BDA3-A34B-BB37-DC1B03496D4A}" srcOrd="1" destOrd="0" presId="urn:microsoft.com/office/officeart/2008/layout/HalfCircleOrganizationChart"/>
    <dgm:cxn modelId="{EAE38B59-254C-CA4D-B17E-9B339DBB6EB3}" type="presParOf" srcId="{18B55CDB-BCE1-0049-B220-9532B410BE43}" destId="{30E889E3-BDAB-F241-B2AA-8DDABAB4EE04}" srcOrd="2" destOrd="0" presId="urn:microsoft.com/office/officeart/2008/layout/HalfCircleOrganizationChart"/>
    <dgm:cxn modelId="{C7C6A63B-C41A-D945-B85B-F65FF248863D}" type="presParOf" srcId="{18B55CDB-BCE1-0049-B220-9532B410BE43}" destId="{D12E0259-9F58-B94F-9498-5F5CEFF4FDF6}" srcOrd="3" destOrd="0" presId="urn:microsoft.com/office/officeart/2008/layout/HalfCircleOrganizationChart"/>
    <dgm:cxn modelId="{82FF384A-EF1D-3044-96BB-9E213CB674CE}" type="presParOf" srcId="{F7BE16D2-9B76-4149-B854-E6ED510DAB08}" destId="{80C90F6F-8A13-9445-9CB2-EB2D6160315F}" srcOrd="1" destOrd="0" presId="urn:microsoft.com/office/officeart/2008/layout/HalfCircleOrganizationChart"/>
    <dgm:cxn modelId="{783A53B4-5B46-6E40-B053-F101DF78CAFF}" type="presParOf" srcId="{F7BE16D2-9B76-4149-B854-E6ED510DAB08}" destId="{B7314C02-8E6B-EB49-8025-0B572BDC4CB0}" srcOrd="2" destOrd="0" presId="urn:microsoft.com/office/officeart/2008/layout/HalfCircleOrganizationChart"/>
    <dgm:cxn modelId="{F6ED02C2-726C-4846-AAF9-CAC4F094F07D}" type="presParOf" srcId="{76D5235A-AE68-E245-9241-60EDD531062E}" destId="{26FF5DA6-8C8B-F143-8E40-4A40692F801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423C2-F40A-E04D-B3FA-21AC54B289FC}">
      <dsp:nvSpPr>
        <dsp:cNvPr id="0" name=""/>
        <dsp:cNvSpPr/>
      </dsp:nvSpPr>
      <dsp:spPr>
        <a:xfrm>
          <a:off x="4273816" y="1146030"/>
          <a:ext cx="2771250" cy="480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480"/>
              </a:lnTo>
              <a:lnTo>
                <a:pt x="2771250" y="240480"/>
              </a:lnTo>
              <a:lnTo>
                <a:pt x="2771250" y="480960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6FFD6-4CEF-4F46-9044-8B05770BC702}">
      <dsp:nvSpPr>
        <dsp:cNvPr id="0" name=""/>
        <dsp:cNvSpPr/>
      </dsp:nvSpPr>
      <dsp:spPr>
        <a:xfrm>
          <a:off x="4228096" y="1146030"/>
          <a:ext cx="91440" cy="4809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60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98025-A01A-FF4C-8E75-06B9F4BEB500}">
      <dsp:nvSpPr>
        <dsp:cNvPr id="0" name=""/>
        <dsp:cNvSpPr/>
      </dsp:nvSpPr>
      <dsp:spPr>
        <a:xfrm>
          <a:off x="1502565" y="1146030"/>
          <a:ext cx="2771250" cy="480960"/>
        </a:xfrm>
        <a:custGeom>
          <a:avLst/>
          <a:gdLst/>
          <a:ahLst/>
          <a:cxnLst/>
          <a:rect l="0" t="0" r="0" b="0"/>
          <a:pathLst>
            <a:path>
              <a:moveTo>
                <a:pt x="2771250" y="0"/>
              </a:moveTo>
              <a:lnTo>
                <a:pt x="2771250" y="240480"/>
              </a:lnTo>
              <a:lnTo>
                <a:pt x="0" y="240480"/>
              </a:lnTo>
              <a:lnTo>
                <a:pt x="0" y="480960"/>
              </a:lnTo>
            </a:path>
          </a:pathLst>
        </a:cu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2A82F-106A-5147-896D-465C584CF061}">
      <dsp:nvSpPr>
        <dsp:cNvPr id="0" name=""/>
        <dsp:cNvSpPr/>
      </dsp:nvSpPr>
      <dsp:spPr>
        <a:xfrm>
          <a:off x="3701243" y="885"/>
          <a:ext cx="1145144" cy="1145144"/>
        </a:xfrm>
        <a:prstGeom prst="arc">
          <a:avLst>
            <a:gd name="adj1" fmla="val 13200000"/>
            <a:gd name="adj2" fmla="val 192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9B2F6-804D-4340-B452-BA72ECA2013F}">
      <dsp:nvSpPr>
        <dsp:cNvPr id="0" name=""/>
        <dsp:cNvSpPr/>
      </dsp:nvSpPr>
      <dsp:spPr>
        <a:xfrm>
          <a:off x="3701243" y="885"/>
          <a:ext cx="1145144" cy="1145144"/>
        </a:xfrm>
        <a:prstGeom prst="arc">
          <a:avLst>
            <a:gd name="adj1" fmla="val 2400000"/>
            <a:gd name="adj2" fmla="val 84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AD3C9D-2919-AE43-AEDC-609B73228585}">
      <dsp:nvSpPr>
        <dsp:cNvPr id="0" name=""/>
        <dsp:cNvSpPr/>
      </dsp:nvSpPr>
      <dsp:spPr>
        <a:xfrm>
          <a:off x="3128671" y="207011"/>
          <a:ext cx="2290289" cy="732892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Relações entre </a:t>
          </a:r>
          <a:r>
            <a:rPr lang="pt-BR" sz="1600" kern="1200" dirty="0" err="1" smtClean="0"/>
            <a:t>Educomunicação</a:t>
          </a:r>
          <a:r>
            <a:rPr lang="pt-BR" sz="1600" kern="1200" dirty="0" smtClean="0"/>
            <a:t> e Educação Ambiental</a:t>
          </a:r>
          <a:endParaRPr lang="pt-BR" sz="1600" kern="1200" dirty="0"/>
        </a:p>
      </dsp:txBody>
      <dsp:txXfrm>
        <a:off x="3128671" y="207011"/>
        <a:ext cx="2290289" cy="732892"/>
      </dsp:txXfrm>
    </dsp:sp>
    <dsp:sp modelId="{5ED6E12E-5625-D34E-9023-34D6D8B501F3}">
      <dsp:nvSpPr>
        <dsp:cNvPr id="0" name=""/>
        <dsp:cNvSpPr/>
      </dsp:nvSpPr>
      <dsp:spPr>
        <a:xfrm>
          <a:off x="929993" y="1626990"/>
          <a:ext cx="1145144" cy="1145144"/>
        </a:xfrm>
        <a:prstGeom prst="arc">
          <a:avLst>
            <a:gd name="adj1" fmla="val 13200000"/>
            <a:gd name="adj2" fmla="val 192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47F23-8780-4A43-9237-C996AE9FF373}">
      <dsp:nvSpPr>
        <dsp:cNvPr id="0" name=""/>
        <dsp:cNvSpPr/>
      </dsp:nvSpPr>
      <dsp:spPr>
        <a:xfrm>
          <a:off x="929993" y="1626990"/>
          <a:ext cx="1145144" cy="1145144"/>
        </a:xfrm>
        <a:prstGeom prst="arc">
          <a:avLst>
            <a:gd name="adj1" fmla="val 2400000"/>
            <a:gd name="adj2" fmla="val 84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77F67-E074-2048-BF4C-7F0222538A17}">
      <dsp:nvSpPr>
        <dsp:cNvPr id="0" name=""/>
        <dsp:cNvSpPr/>
      </dsp:nvSpPr>
      <dsp:spPr>
        <a:xfrm>
          <a:off x="357420" y="1833116"/>
          <a:ext cx="2290289" cy="732892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Produção acadêmica/científica</a:t>
          </a:r>
          <a:endParaRPr lang="pt-BR" sz="1600" kern="1200" dirty="0"/>
        </a:p>
      </dsp:txBody>
      <dsp:txXfrm>
        <a:off x="357420" y="1833116"/>
        <a:ext cx="2290289" cy="732892"/>
      </dsp:txXfrm>
    </dsp:sp>
    <dsp:sp modelId="{6D7F30AF-532A-604E-8B0B-50B41D755269}">
      <dsp:nvSpPr>
        <dsp:cNvPr id="0" name=""/>
        <dsp:cNvSpPr/>
      </dsp:nvSpPr>
      <dsp:spPr>
        <a:xfrm>
          <a:off x="3701243" y="1626990"/>
          <a:ext cx="1145144" cy="1145144"/>
        </a:xfrm>
        <a:prstGeom prst="arc">
          <a:avLst>
            <a:gd name="adj1" fmla="val 13200000"/>
            <a:gd name="adj2" fmla="val 192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9AE3D-59B3-CA44-9CCE-F8E970A2218E}">
      <dsp:nvSpPr>
        <dsp:cNvPr id="0" name=""/>
        <dsp:cNvSpPr/>
      </dsp:nvSpPr>
      <dsp:spPr>
        <a:xfrm>
          <a:off x="3701243" y="1626990"/>
          <a:ext cx="1145144" cy="1145144"/>
        </a:xfrm>
        <a:prstGeom prst="arc">
          <a:avLst>
            <a:gd name="adj1" fmla="val 2400000"/>
            <a:gd name="adj2" fmla="val 84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F7BE4-AC4A-4447-958B-9A9D266FF737}">
      <dsp:nvSpPr>
        <dsp:cNvPr id="0" name=""/>
        <dsp:cNvSpPr/>
      </dsp:nvSpPr>
      <dsp:spPr>
        <a:xfrm>
          <a:off x="3128671" y="1833116"/>
          <a:ext cx="2290289" cy="732892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Políticas de EA</a:t>
          </a:r>
          <a:endParaRPr lang="pt-BR" sz="1600" kern="1200" dirty="0"/>
        </a:p>
      </dsp:txBody>
      <dsp:txXfrm>
        <a:off x="3128671" y="1833116"/>
        <a:ext cx="2290289" cy="732892"/>
      </dsp:txXfrm>
    </dsp:sp>
    <dsp:sp modelId="{C171CC03-BDA3-A34B-BB37-DC1B03496D4A}">
      <dsp:nvSpPr>
        <dsp:cNvPr id="0" name=""/>
        <dsp:cNvSpPr/>
      </dsp:nvSpPr>
      <dsp:spPr>
        <a:xfrm>
          <a:off x="6472493" y="1626990"/>
          <a:ext cx="1145144" cy="1145144"/>
        </a:xfrm>
        <a:prstGeom prst="arc">
          <a:avLst>
            <a:gd name="adj1" fmla="val 13200000"/>
            <a:gd name="adj2" fmla="val 192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889E3-BDAB-F241-B2AA-8DDABAB4EE04}">
      <dsp:nvSpPr>
        <dsp:cNvPr id="0" name=""/>
        <dsp:cNvSpPr/>
      </dsp:nvSpPr>
      <dsp:spPr>
        <a:xfrm>
          <a:off x="6472493" y="1626990"/>
          <a:ext cx="1145144" cy="1145144"/>
        </a:xfrm>
        <a:prstGeom prst="arc">
          <a:avLst>
            <a:gd name="adj1" fmla="val 2400000"/>
            <a:gd name="adj2" fmla="val 8400000"/>
          </a:avLst>
        </a:prstGeom>
        <a:noFill/>
        <a:ln w="1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0CBC3F-BF1F-5F41-9DA7-98279FC1A0BF}">
      <dsp:nvSpPr>
        <dsp:cNvPr id="0" name=""/>
        <dsp:cNvSpPr/>
      </dsp:nvSpPr>
      <dsp:spPr>
        <a:xfrm>
          <a:off x="5899921" y="1833116"/>
          <a:ext cx="2290289" cy="732892"/>
        </a:xfrm>
        <a:prstGeom prst="rect">
          <a:avLst/>
        </a:prstGeom>
        <a:noFill/>
        <a:ln w="1000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Programas e diretrizes de EA</a:t>
          </a:r>
          <a:endParaRPr lang="pt-BR" sz="1600" kern="1200" dirty="0"/>
        </a:p>
      </dsp:txBody>
      <dsp:txXfrm>
        <a:off x="5899921" y="1833116"/>
        <a:ext cx="2290289" cy="732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69C06D-4ED8-42C6-905D-CA84CA1B6CBF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December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December 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D8CDC4-3D19-4983-B478-82F6B8E5AB66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6629CB-7937-4506-A327-ACF88B95BB03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B385921-A91A-409C-921C-0E0EC1E750EC}" type="datetime2">
              <a:rPr lang="en-US" smtClean="0"/>
              <a:t>Monday, December 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1" r:id="rId2"/>
    <p:sldLayoutId id="2147484232" r:id="rId3"/>
    <p:sldLayoutId id="2147484233" r:id="rId4"/>
    <p:sldLayoutId id="2147484234" r:id="rId5"/>
    <p:sldLayoutId id="2147484235" r:id="rId6"/>
    <p:sldLayoutId id="2147484236" r:id="rId7"/>
    <p:sldLayoutId id="2147484237" r:id="rId8"/>
    <p:sldLayoutId id="2147484238" r:id="rId9"/>
    <p:sldLayoutId id="2147484239" r:id="rId10"/>
    <p:sldLayoutId id="21474842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eatriz.alves@usp.br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615" y="4829636"/>
            <a:ext cx="5936986" cy="1162465"/>
          </a:xfrm>
        </p:spPr>
        <p:txBody>
          <a:bodyPr>
            <a:normAutofit/>
          </a:bodyPr>
          <a:lstStyle/>
          <a:p>
            <a:pPr algn="r"/>
            <a:r>
              <a:rPr lang="pt-BR" spc="0" dirty="0" smtClean="0">
                <a:solidFill>
                  <a:schemeClr val="tx1"/>
                </a:solidFill>
              </a:rPr>
              <a:t>Beatriz </a:t>
            </a:r>
            <a:r>
              <a:rPr lang="pt-BR" spc="0" dirty="0" err="1" smtClean="0">
                <a:solidFill>
                  <a:schemeClr val="tx1"/>
                </a:solidFill>
              </a:rPr>
              <a:t>Truffi</a:t>
            </a:r>
            <a:r>
              <a:rPr lang="pt-BR" spc="0" dirty="0" smtClean="0">
                <a:solidFill>
                  <a:schemeClr val="tx1"/>
                </a:solidFill>
              </a:rPr>
              <a:t> Alves</a:t>
            </a:r>
          </a:p>
          <a:p>
            <a:pPr algn="r"/>
            <a:r>
              <a:rPr lang="pt-BR" spc="0" dirty="0" smtClean="0">
                <a:solidFill>
                  <a:schemeClr val="tx1"/>
                </a:solidFill>
              </a:rPr>
              <a:t>Orientador: Prof. Dr. Claudemir Edson Viana</a:t>
            </a:r>
            <a:endParaRPr lang="pt-BR" spc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90029"/>
            <a:ext cx="6324600" cy="2382408"/>
          </a:xfrm>
        </p:spPr>
        <p:txBody>
          <a:bodyPr>
            <a:noAutofit/>
          </a:bodyPr>
          <a:lstStyle/>
          <a:p>
            <a:r>
              <a:rPr lang="pt-BR" sz="2400" spc="0" dirty="0" smtClean="0"/>
              <a:t>Interfaces entre </a:t>
            </a:r>
            <a:r>
              <a:rPr lang="pt-BR" sz="2400" spc="0" dirty="0" err="1" smtClean="0"/>
              <a:t>educomunicação</a:t>
            </a:r>
            <a:r>
              <a:rPr lang="pt-BR" sz="2400" spc="0" dirty="0" smtClean="0"/>
              <a:t> e educação ambiental: </a:t>
            </a:r>
            <a:r>
              <a:rPr lang="pt-BR" sz="2400" cap="none" spc="0" dirty="0" smtClean="0"/>
              <a:t>caminhos desenhados a partir de políticas públicas e de teses e dissertações brasileiras</a:t>
            </a:r>
            <a:endParaRPr lang="pt-BR" sz="2400" cap="none" spc="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81000" y="320695"/>
            <a:ext cx="63246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000" kern="1200" spc="1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4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pc="0" dirty="0" smtClean="0">
                <a:solidFill>
                  <a:schemeClr val="tx1"/>
                </a:solidFill>
              </a:rPr>
              <a:t>UNIVERSIDADE DE SÃO PAULO</a:t>
            </a:r>
          </a:p>
          <a:p>
            <a:pPr algn="r"/>
            <a:r>
              <a:rPr lang="pt-BR" spc="0" dirty="0" smtClean="0">
                <a:solidFill>
                  <a:schemeClr val="tx1"/>
                </a:solidFill>
              </a:rPr>
              <a:t>ESCOLA DE COMUNICAÇÕES E ARTES</a:t>
            </a:r>
          </a:p>
          <a:p>
            <a:pPr algn="r"/>
            <a:r>
              <a:rPr lang="pt-BR" spc="0" dirty="0" smtClean="0">
                <a:solidFill>
                  <a:schemeClr val="tx1"/>
                </a:solidFill>
              </a:rPr>
              <a:t>DEPARTAMENTO DE COMUNICAÇÕES E ARTES</a:t>
            </a:r>
          </a:p>
          <a:p>
            <a:pPr algn="r"/>
            <a:r>
              <a:rPr lang="pt-BR" spc="0" dirty="0" smtClean="0">
                <a:solidFill>
                  <a:schemeClr val="tx1"/>
                </a:solidFill>
              </a:rPr>
              <a:t>LICENCIATURA EM EDUCOMUNICAÇÃO</a:t>
            </a:r>
            <a:endParaRPr lang="pt-BR" spc="0" dirty="0">
              <a:solidFill>
                <a:schemeClr val="tx1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168161" y="5861706"/>
            <a:ext cx="1728337" cy="7911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2000" kern="1200" spc="15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4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pc="0" dirty="0" smtClean="0">
                <a:solidFill>
                  <a:schemeClr val="tx1"/>
                </a:solidFill>
              </a:rPr>
              <a:t>São Paulo</a:t>
            </a:r>
          </a:p>
          <a:p>
            <a:pPr algn="ctr">
              <a:spcBef>
                <a:spcPts val="0"/>
              </a:spcBef>
            </a:pPr>
            <a:r>
              <a:rPr lang="pt-BR" spc="0" dirty="0" smtClean="0">
                <a:solidFill>
                  <a:schemeClr val="tx1"/>
                </a:solidFill>
              </a:rPr>
              <a:t>2017</a:t>
            </a:r>
            <a:endParaRPr lang="pt-BR" spc="0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1000" y="4612395"/>
            <a:ext cx="6324600" cy="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5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77866442"/>
              </p:ext>
            </p:extLst>
          </p:nvPr>
        </p:nvGraphicFramePr>
        <p:xfrm>
          <a:off x="381000" y="2225012"/>
          <a:ext cx="8381260" cy="304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1977335"/>
            <a:ext cx="83812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Número </a:t>
            </a:r>
            <a:r>
              <a:rPr lang="pt-BR" sz="1600" dirty="0"/>
              <a:t>de teses e dissertações que abordam a </a:t>
            </a:r>
            <a:r>
              <a:rPr lang="pt-BR" sz="1600" dirty="0" err="1"/>
              <a:t>educomunicação</a:t>
            </a:r>
            <a:r>
              <a:rPr lang="pt-BR" sz="1600" dirty="0"/>
              <a:t> publicadas por </a:t>
            </a:r>
            <a:r>
              <a:rPr lang="pt-BR" sz="1600" dirty="0" smtClean="0"/>
              <a:t>área</a:t>
            </a:r>
            <a:endParaRPr lang="pt-BR" sz="1600" dirty="0"/>
          </a:p>
        </p:txBody>
      </p:sp>
      <p:sp>
        <p:nvSpPr>
          <p:cNvPr id="7" name="Rectangle 6"/>
          <p:cNvSpPr/>
          <p:nvPr/>
        </p:nvSpPr>
        <p:spPr>
          <a:xfrm>
            <a:off x="2257584" y="5702246"/>
            <a:ext cx="6239712" cy="627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5% dos trabalhos associados à área das Ciências Ambientais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8" name="Elbow Connector 7"/>
          <p:cNvCxnSpPr>
            <a:endCxn id="7" idx="1"/>
          </p:cNvCxnSpPr>
          <p:nvPr/>
        </p:nvCxnSpPr>
        <p:spPr>
          <a:xfrm rot="16200000" flipH="1">
            <a:off x="80806" y="3839067"/>
            <a:ext cx="2770112" cy="1583444"/>
          </a:xfrm>
          <a:prstGeom prst="bentConnector2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44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sp>
        <p:nvSpPr>
          <p:cNvPr id="41" name="Text Placeholder 2"/>
          <p:cNvSpPr txBox="1">
            <a:spLocks/>
          </p:cNvSpPr>
          <p:nvPr/>
        </p:nvSpPr>
        <p:spPr>
          <a:xfrm>
            <a:off x="224119" y="1738001"/>
            <a:ext cx="8725646" cy="491028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b="1" spc="0" dirty="0" smtClean="0">
                <a:solidFill>
                  <a:schemeClr val="tx1"/>
                </a:solidFill>
              </a:rPr>
              <a:t>Corpus documental</a:t>
            </a:r>
            <a:endParaRPr lang="pt-BR" sz="1800" b="1" spc="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2189" y="2367656"/>
            <a:ext cx="1439345" cy="627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292 Teses e Dissertações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2189" y="3501834"/>
            <a:ext cx="1439998" cy="627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50 Teses e Dissertações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5400000">
            <a:off x="1682758" y="3060185"/>
            <a:ext cx="282198" cy="37631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1102189" y="5770192"/>
            <a:ext cx="1439998" cy="627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30 Teses e Dissertações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8441" y="2367656"/>
            <a:ext cx="893094" cy="6271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>
                <a:solidFill>
                  <a:schemeClr val="tx1"/>
                </a:solidFill>
              </a:rPr>
              <a:t>Total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8440" y="3501834"/>
            <a:ext cx="893095" cy="6271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>
                <a:solidFill>
                  <a:schemeClr val="tx1"/>
                </a:solidFill>
              </a:rPr>
              <a:t>1ª </a:t>
            </a:r>
          </a:p>
          <a:p>
            <a:pPr algn="r"/>
            <a:r>
              <a:rPr lang="pt-BR" sz="1200" dirty="0" smtClean="0">
                <a:solidFill>
                  <a:schemeClr val="tx1"/>
                </a:solidFill>
              </a:rPr>
              <a:t>Seleção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770192"/>
            <a:ext cx="1101535" cy="62719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>
                <a:solidFill>
                  <a:schemeClr val="tx1"/>
                </a:solidFill>
              </a:rPr>
              <a:t>Corpus documental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01536" y="4636012"/>
            <a:ext cx="1439998" cy="6271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39 Teses e Dissertações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4120" y="4636012"/>
            <a:ext cx="878070" cy="6271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sz="1200" dirty="0" smtClean="0">
                <a:solidFill>
                  <a:schemeClr val="tx1"/>
                </a:solidFill>
              </a:rPr>
              <a:t>Trabalhos completos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1682758" y="4194363"/>
            <a:ext cx="282198" cy="37631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ight Arrow 17"/>
          <p:cNvSpPr/>
          <p:nvPr/>
        </p:nvSpPr>
        <p:spPr>
          <a:xfrm rot="5400000">
            <a:off x="1682758" y="5328541"/>
            <a:ext cx="282198" cy="376318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" name="Elbow Connector 3"/>
          <p:cNvCxnSpPr>
            <a:stCxn id="9" idx="3"/>
            <a:endCxn id="21" idx="1"/>
          </p:cNvCxnSpPr>
          <p:nvPr/>
        </p:nvCxnSpPr>
        <p:spPr>
          <a:xfrm flipV="1">
            <a:off x="2542187" y="2351961"/>
            <a:ext cx="718769" cy="3731830"/>
          </a:xfrm>
          <a:prstGeom prst="bent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260956" y="1740439"/>
            <a:ext cx="5346084" cy="122304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accent1"/>
                </a:solidFill>
              </a:rPr>
              <a:t>10% do total de trabalhos</a:t>
            </a:r>
          </a:p>
          <a:p>
            <a:pPr marL="171450" indent="-171450">
              <a:buFont typeface="Arial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04 Teses de Doutorado</a:t>
            </a:r>
          </a:p>
          <a:p>
            <a:pPr marL="171450" indent="-171450">
              <a:buFont typeface="Arial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22 Dissertações de Mestrado</a:t>
            </a:r>
          </a:p>
          <a:p>
            <a:pPr marL="171450" indent="-171450">
              <a:buFont typeface="Arial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04 Dissertações de Mestrado Profissional</a:t>
            </a: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934143526"/>
              </p:ext>
            </p:extLst>
          </p:nvPr>
        </p:nvGraphicFramePr>
        <p:xfrm>
          <a:off x="3041468" y="3107245"/>
          <a:ext cx="5720792" cy="164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3491025292"/>
              </p:ext>
            </p:extLst>
          </p:nvPr>
        </p:nvGraphicFramePr>
        <p:xfrm>
          <a:off x="3119855" y="4801706"/>
          <a:ext cx="4154583" cy="1712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2147918818"/>
              </p:ext>
            </p:extLst>
          </p:nvPr>
        </p:nvGraphicFramePr>
        <p:xfrm>
          <a:off x="6087181" y="4578299"/>
          <a:ext cx="3397807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" name="Rectangle 29"/>
          <p:cNvSpPr/>
          <p:nvPr/>
        </p:nvSpPr>
        <p:spPr>
          <a:xfrm>
            <a:off x="3135532" y="3008507"/>
            <a:ext cx="57201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 smtClean="0"/>
              <a:t>Teses e dissertações selecionadas por ano, por área e por regiões brasileiras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372208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/>
      <p:bldP spid="14" grpId="0" animBg="1"/>
      <p:bldP spid="15" grpId="0"/>
      <p:bldP spid="17" grpId="0" animBg="1"/>
      <p:bldP spid="18" grpId="0" animBg="1"/>
      <p:bldP spid="21" grpId="0"/>
      <p:bldGraphic spid="25" grpId="0">
        <p:bldAsOne/>
      </p:bldGraphic>
      <p:bldGraphic spid="26" grpId="0">
        <p:bldAsOne/>
      </p:bldGraphic>
      <p:bldGraphic spid="29" grpId="0">
        <p:bldAsOne/>
      </p:bldGraphic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1722476688"/>
              </p:ext>
            </p:extLst>
          </p:nvPr>
        </p:nvGraphicFramePr>
        <p:xfrm>
          <a:off x="380999" y="2848427"/>
          <a:ext cx="5764647" cy="326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Rectangle 26"/>
          <p:cNvSpPr/>
          <p:nvPr/>
        </p:nvSpPr>
        <p:spPr>
          <a:xfrm>
            <a:off x="224119" y="2447735"/>
            <a:ext cx="6344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Foco temático ambiental das teses e dissertações selecionadas</a:t>
            </a:r>
            <a:endParaRPr lang="pt-BR" dirty="0"/>
          </a:p>
        </p:txBody>
      </p:sp>
      <p:sp>
        <p:nvSpPr>
          <p:cNvPr id="31" name="Rectangle 30"/>
          <p:cNvSpPr/>
          <p:nvPr/>
        </p:nvSpPr>
        <p:spPr>
          <a:xfrm>
            <a:off x="6568943" y="3669100"/>
            <a:ext cx="2193317" cy="14268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67% dos trabalhos citam o Programa de </a:t>
            </a:r>
            <a:r>
              <a:rPr lang="pt-BR" dirty="0" err="1" smtClean="0">
                <a:solidFill>
                  <a:schemeClr val="bg1"/>
                </a:solidFill>
              </a:rPr>
              <a:t>Educomunicação</a:t>
            </a:r>
            <a:r>
              <a:rPr lang="pt-BR" dirty="0" smtClean="0">
                <a:solidFill>
                  <a:schemeClr val="bg1"/>
                </a:solidFill>
              </a:rPr>
              <a:t> Socioambiental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224119" y="1738001"/>
            <a:ext cx="8725646" cy="491028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b="1" spc="0" dirty="0" smtClean="0">
                <a:solidFill>
                  <a:schemeClr val="tx1"/>
                </a:solidFill>
              </a:rPr>
              <a:t>Corpus documental</a:t>
            </a:r>
            <a:endParaRPr lang="pt-BR" sz="1800" b="1" spc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8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1598263966"/>
              </p:ext>
            </p:extLst>
          </p:nvPr>
        </p:nvGraphicFramePr>
        <p:xfrm>
          <a:off x="381000" y="2806705"/>
          <a:ext cx="8381261" cy="351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24120" y="2243895"/>
            <a:ext cx="87256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/>
              <a:t>Número de teses e dissertações por áreas de intervenção da </a:t>
            </a:r>
            <a:r>
              <a:rPr lang="pt-BR" dirty="0" err="1" smtClean="0"/>
              <a:t>educomunicação</a:t>
            </a:r>
            <a:endParaRPr lang="pt-BR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224119" y="1738001"/>
            <a:ext cx="8725646" cy="491028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b="1" spc="0" dirty="0" smtClean="0">
                <a:solidFill>
                  <a:schemeClr val="tx1"/>
                </a:solidFill>
              </a:rPr>
              <a:t>Corpus documental</a:t>
            </a:r>
            <a:endParaRPr lang="pt-BR" sz="1800" b="1" spc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4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23276"/>
              </p:ext>
            </p:extLst>
          </p:nvPr>
        </p:nvGraphicFramePr>
        <p:xfrm>
          <a:off x="548717" y="1677751"/>
          <a:ext cx="8401044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74"/>
                <a:gridCol w="1400174"/>
                <a:gridCol w="1400174"/>
                <a:gridCol w="1459118"/>
                <a:gridCol w="1341230"/>
                <a:gridCol w="1400174"/>
              </a:tblGrid>
              <a:tr h="589173"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Pedagogia da comunicação (9)</a:t>
                      </a:r>
                      <a:endParaRPr lang="pt-B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Produção midiática educativa (8)</a:t>
                      </a:r>
                      <a:endParaRPr lang="pt-B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Gestão da comunicação (7)</a:t>
                      </a:r>
                      <a:endParaRPr lang="pt-B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Epistemologia da </a:t>
                      </a:r>
                      <a:r>
                        <a:rPr lang="pt-BR" sz="1200" b="0" dirty="0" err="1" smtClean="0"/>
                        <a:t>Educomunicação</a:t>
                      </a:r>
                      <a:r>
                        <a:rPr lang="pt-BR" sz="1200" b="0" dirty="0" smtClean="0"/>
                        <a:t> (3)</a:t>
                      </a:r>
                      <a:endParaRPr lang="pt-B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Educação</a:t>
                      </a:r>
                      <a:r>
                        <a:rPr lang="pt-BR" sz="1200" b="0" baseline="0" dirty="0" smtClean="0"/>
                        <a:t> para a comunicação (2)</a:t>
                      </a:r>
                      <a:endParaRPr lang="pt-BR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/>
                        <a:t>Expressão comunicativa por meio da Arte (1)</a:t>
                      </a:r>
                      <a:endParaRPr lang="pt-BR" sz="1200" b="0" dirty="0"/>
                    </a:p>
                  </a:txBody>
                  <a:tcPr/>
                </a:tc>
              </a:tr>
              <a:tr h="589173">
                <a:tc>
                  <a:txBody>
                    <a:bodyPr/>
                    <a:lstStyle/>
                    <a:p>
                      <a:r>
                        <a:rPr lang="pt-BR" sz="1200" spc="0" dirty="0" smtClean="0">
                          <a:solidFill>
                            <a:schemeClr val="tx1"/>
                          </a:solidFill>
                        </a:rPr>
                        <a:t>Educação no ato comunicativo; didática para a promoção do diálogo e mediação da aprendizagem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Processos que envolvem a produção de conteúdos midiáticos com intencionalidade educativa</a:t>
                      </a:r>
                      <a:r>
                        <a:rPr lang="pt-BR" sz="1200" dirty="0" smtClean="0">
                          <a:effectLst/>
                        </a:rPr>
                        <a:t>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Planejamento, execução e avaliação de estratégias para incentivar o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diálogo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participação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Sistematização de experiências e estudos do próprio fenômeno que constitui a Educomunicação 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Compreensão da comunicação e estudo dos meios na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sociedade, de seu impacto </a:t>
                      </a:r>
                      <a:r>
                        <a:rPr lang="pt-BR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 uso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Potencial comunicativo da expressão artística, em suas distintas formas de manifestação</a:t>
                      </a:r>
                      <a:r>
                        <a:rPr lang="pt-BR" sz="1200" dirty="0" smtClean="0">
                          <a:effectLst/>
                        </a:rPr>
                        <a:t> </a:t>
                      </a:r>
                      <a:endParaRPr lang="pt-BR" sz="1200" dirty="0"/>
                    </a:p>
                  </a:txBody>
                  <a:tcPr/>
                </a:tc>
              </a:tr>
              <a:tr h="293109"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rgbClr val="D16349"/>
                          </a:solidFill>
                        </a:rPr>
                        <a:t>EA no ensino formal</a:t>
                      </a:r>
                      <a:r>
                        <a:rPr lang="pt-BR" sz="1200" dirty="0" smtClean="0"/>
                        <a:t>; </a:t>
                      </a:r>
                      <a:r>
                        <a:rPr lang="pt-BR" sz="1200" b="1" dirty="0" smtClean="0">
                          <a:solidFill>
                            <a:srgbClr val="D16349"/>
                          </a:solidFill>
                        </a:rPr>
                        <a:t>EA não formal</a:t>
                      </a:r>
                      <a:r>
                        <a:rPr lang="pt-BR" sz="1200" dirty="0" smtClean="0"/>
                        <a:t>; Percepção ambiental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solidFill>
                            <a:schemeClr val="tx1"/>
                          </a:solidFill>
                        </a:rPr>
                        <a:t>Comunicação ambiental</a:t>
                      </a:r>
                      <a:r>
                        <a:rPr lang="pt-BR" sz="1200" dirty="0" smtClean="0"/>
                        <a:t>;</a:t>
                      </a:r>
                      <a:r>
                        <a:rPr lang="pt-BR" sz="1200" baseline="0" dirty="0" smtClean="0"/>
                        <a:t> </a:t>
                      </a:r>
                      <a:r>
                        <a:rPr lang="pt-BR" sz="1200" b="1" baseline="0" dirty="0" smtClean="0">
                          <a:solidFill>
                            <a:srgbClr val="D16349"/>
                          </a:solidFill>
                        </a:rPr>
                        <a:t>EA no ensino formal</a:t>
                      </a:r>
                      <a:endParaRPr lang="pt-BR" sz="1200" b="1" dirty="0">
                        <a:solidFill>
                          <a:srgbClr val="D1634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accent1"/>
                          </a:solidFill>
                        </a:rPr>
                        <a:t>Gestão Ambiental</a:t>
                      </a:r>
                      <a:r>
                        <a:rPr lang="pt-BR" sz="1200" dirty="0" smtClean="0"/>
                        <a:t>; Comunicação Ambiental; EA no ensino formal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EA no ensino formal; Políticas Públicas de EA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Percepção Ambiental e EA no ensino formal</a:t>
                      </a:r>
                      <a:endParaRPr lang="pt-B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Comunicação Ambiental</a:t>
                      </a:r>
                      <a:endParaRPr lang="pt-BR" sz="1200" dirty="0"/>
                    </a:p>
                  </a:txBody>
                  <a:tcPr/>
                </a:tc>
              </a:tr>
              <a:tr h="589173">
                <a:tc>
                  <a:txBody>
                    <a:bodyPr/>
                    <a:lstStyle/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4625" algn="l"/>
                          <a:tab pos="360363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compreensão das relações socioambientais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4625" algn="l"/>
                          <a:tab pos="360363" algn="l"/>
                        </a:tabLs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formação de cidadãos críticos e atuantes</a:t>
                      </a:r>
                      <a:endParaRPr lang="pt-BR" sz="120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4625" algn="l"/>
                          <a:tab pos="360363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participação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4625" algn="l"/>
                          <a:tab pos="360363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desenvolvimento de princípios da educação ambiental crítica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potencialização da conscientização </a:t>
                      </a: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ambiental 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difusão de conhecimentos sobre temas ambientais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843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democratização da comunicação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democratização da comunicação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emancipação 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empoderamento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mobilização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participação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empoderamento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protagonismo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emancipação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participação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36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aproximação da mídia</a:t>
                      </a:r>
                      <a:r>
                        <a:rPr lang="pt-B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, tendo em vista sua importância como instrumento de educação e sua capacidade </a:t>
                      </a: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potencial de expressar demandas sociais</a:t>
                      </a:r>
                      <a:endParaRPr lang="pt-BR" sz="1200" b="0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93663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5895" algn="l"/>
                        </a:tabLs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ゴシック"/>
                          <a:cs typeface="Times New Roman"/>
                        </a:rPr>
                        <a:t>criação de um ambiente comunicativo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rot="16200000">
            <a:off x="82157" y="1829620"/>
            <a:ext cx="6115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/>
              <a:t>Área</a:t>
            </a:r>
            <a:endParaRPr lang="pt-BR" sz="14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75241" y="2441137"/>
            <a:ext cx="6115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/>
              <a:t>Foco</a:t>
            </a:r>
            <a:endParaRPr lang="pt-BR" sz="1400" dirty="0"/>
          </a:p>
        </p:txBody>
      </p:sp>
      <p:sp>
        <p:nvSpPr>
          <p:cNvPr id="10" name="Rectangle 9"/>
          <p:cNvSpPr/>
          <p:nvPr/>
        </p:nvSpPr>
        <p:spPr>
          <a:xfrm rot="16200000">
            <a:off x="89070" y="3847930"/>
            <a:ext cx="6115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/>
              <a:t>Tema</a:t>
            </a:r>
            <a:endParaRPr lang="pt-BR" sz="1400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-235843" y="5039603"/>
            <a:ext cx="12475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1400" dirty="0" smtClean="0"/>
              <a:t>Contribuições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225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Possíveis caminhos e interfaces entre a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a educação ambiental</a:t>
            </a:r>
            <a:endParaRPr lang="pt-BR" sz="2000" dirty="0"/>
          </a:p>
        </p:txBody>
      </p:sp>
      <p:sp>
        <p:nvSpPr>
          <p:cNvPr id="41" name="Text Placeholder 2"/>
          <p:cNvSpPr txBox="1">
            <a:spLocks/>
          </p:cNvSpPr>
          <p:nvPr/>
        </p:nvSpPr>
        <p:spPr>
          <a:xfrm>
            <a:off x="224119" y="1724791"/>
            <a:ext cx="8725646" cy="4923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spc="0" dirty="0">
                <a:solidFill>
                  <a:schemeClr val="tx1"/>
                </a:solidFill>
              </a:rPr>
              <a:t>A interface entre a </a:t>
            </a:r>
            <a:r>
              <a:rPr lang="pt-BR" sz="2400" spc="0" dirty="0" err="1">
                <a:solidFill>
                  <a:schemeClr val="tx1"/>
                </a:solidFill>
              </a:rPr>
              <a:t>Educomunicação</a:t>
            </a:r>
            <a:r>
              <a:rPr lang="pt-BR" sz="2400" spc="0" dirty="0">
                <a:solidFill>
                  <a:schemeClr val="tx1"/>
                </a:solidFill>
              </a:rPr>
              <a:t> e a Educação Ambiental parece estar se </a:t>
            </a:r>
            <a:r>
              <a:rPr lang="pt-BR" sz="2400" spc="0" dirty="0" smtClean="0">
                <a:solidFill>
                  <a:schemeClr val="tx1"/>
                </a:solidFill>
              </a:rPr>
              <a:t>constituindo:</a:t>
            </a:r>
          </a:p>
          <a:p>
            <a:pPr lvl="1">
              <a:buClr>
                <a:schemeClr val="tx2"/>
              </a:buClr>
            </a:pPr>
            <a:r>
              <a:rPr lang="pt-BR" sz="2200" spc="0" dirty="0" smtClean="0">
                <a:solidFill>
                  <a:schemeClr val="tx1"/>
                </a:solidFill>
              </a:rPr>
              <a:t>nas </a:t>
            </a:r>
            <a:r>
              <a:rPr lang="pt-BR" sz="2200" b="1" spc="0" dirty="0">
                <a:solidFill>
                  <a:schemeClr val="tx1"/>
                </a:solidFill>
              </a:rPr>
              <a:t>políticas públicas </a:t>
            </a:r>
            <a:r>
              <a:rPr lang="pt-BR" sz="2200" spc="0" dirty="0" smtClean="0">
                <a:solidFill>
                  <a:schemeClr val="tx1"/>
                </a:solidFill>
              </a:rPr>
              <a:t>(leis, programas e diretrizes) que orientam a </a:t>
            </a:r>
            <a:r>
              <a:rPr lang="pt-BR" sz="2200" b="1" spc="0" dirty="0" smtClean="0">
                <a:solidFill>
                  <a:schemeClr val="tx1"/>
                </a:solidFill>
              </a:rPr>
              <a:t>implementação da educação ambiental </a:t>
            </a:r>
            <a:r>
              <a:rPr lang="pt-BR" sz="2200" spc="0" dirty="0" smtClean="0">
                <a:solidFill>
                  <a:schemeClr val="tx1"/>
                </a:solidFill>
              </a:rPr>
              <a:t>no Brasil;</a:t>
            </a:r>
          </a:p>
          <a:p>
            <a:pPr lvl="1">
              <a:buClr>
                <a:schemeClr val="tx2"/>
              </a:buClr>
            </a:pPr>
            <a:r>
              <a:rPr lang="pt-BR" sz="2200" spc="0" dirty="0" smtClean="0">
                <a:solidFill>
                  <a:schemeClr val="tx1"/>
                </a:solidFill>
              </a:rPr>
              <a:t>na </a:t>
            </a:r>
            <a:r>
              <a:rPr lang="pt-BR" sz="2200" b="1" spc="0" dirty="0">
                <a:solidFill>
                  <a:schemeClr val="tx1"/>
                </a:solidFill>
              </a:rPr>
              <a:t>produção </a:t>
            </a:r>
            <a:r>
              <a:rPr lang="pt-BR" sz="2200" b="1" spc="0" dirty="0" smtClean="0">
                <a:solidFill>
                  <a:schemeClr val="tx1"/>
                </a:solidFill>
              </a:rPr>
              <a:t>acadêmica </a:t>
            </a:r>
            <a:r>
              <a:rPr lang="pt-BR" sz="2200" spc="0" dirty="0" smtClean="0">
                <a:solidFill>
                  <a:schemeClr val="tx1"/>
                </a:solidFill>
              </a:rPr>
              <a:t>(Teses e dissertações).</a:t>
            </a:r>
          </a:p>
          <a:p>
            <a:pPr marL="45720" indent="0">
              <a:buNone/>
            </a:pPr>
            <a:endParaRPr lang="pt-BR" sz="2400" spc="0" dirty="0">
              <a:solidFill>
                <a:schemeClr val="tx1"/>
              </a:solidFill>
            </a:endParaRPr>
          </a:p>
          <a:p>
            <a:r>
              <a:rPr lang="pt-BR" sz="2400" spc="0" dirty="0" smtClean="0">
                <a:solidFill>
                  <a:schemeClr val="tx1"/>
                </a:solidFill>
              </a:rPr>
              <a:t>Baseadas na </a:t>
            </a:r>
          </a:p>
          <a:p>
            <a:pPr lvl="1">
              <a:buClr>
                <a:schemeClr val="tx2"/>
              </a:buClr>
            </a:pPr>
            <a:r>
              <a:rPr lang="pt-BR" sz="2200" spc="0" dirty="0" smtClean="0">
                <a:solidFill>
                  <a:srgbClr val="000000"/>
                </a:solidFill>
              </a:rPr>
              <a:t>valorização </a:t>
            </a:r>
            <a:r>
              <a:rPr lang="pt-BR" sz="2200" spc="0" dirty="0">
                <a:solidFill>
                  <a:srgbClr val="000000"/>
                </a:solidFill>
              </a:rPr>
              <a:t>dos </a:t>
            </a:r>
            <a:r>
              <a:rPr lang="pt-BR" sz="2200" b="1" spc="0" dirty="0">
                <a:solidFill>
                  <a:schemeClr val="accent1"/>
                </a:solidFill>
              </a:rPr>
              <a:t>princípios e conceitos </a:t>
            </a:r>
            <a:r>
              <a:rPr lang="pt-BR" sz="2200" spc="0" dirty="0">
                <a:solidFill>
                  <a:srgbClr val="000000"/>
                </a:solidFill>
              </a:rPr>
              <a:t>do paradigma da </a:t>
            </a:r>
            <a:r>
              <a:rPr lang="pt-BR" sz="2200" b="1" spc="0" dirty="0" err="1" smtClean="0">
                <a:solidFill>
                  <a:srgbClr val="D16349"/>
                </a:solidFill>
              </a:rPr>
              <a:t>Educomunicação</a:t>
            </a:r>
            <a:r>
              <a:rPr lang="pt-BR" sz="2200" spc="0" dirty="0" smtClean="0">
                <a:solidFill>
                  <a:srgbClr val="000000"/>
                </a:solidFill>
              </a:rPr>
              <a:t>;</a:t>
            </a:r>
          </a:p>
          <a:p>
            <a:pPr lvl="1">
              <a:buClr>
                <a:schemeClr val="tx2"/>
              </a:buClr>
            </a:pPr>
            <a:r>
              <a:rPr lang="pt-BR" sz="2200" spc="0" dirty="0" smtClean="0">
                <a:solidFill>
                  <a:srgbClr val="000000"/>
                </a:solidFill>
              </a:rPr>
              <a:t>em </a:t>
            </a:r>
            <a:r>
              <a:rPr lang="pt-BR" sz="2200" b="1" spc="0" dirty="0" smtClean="0">
                <a:solidFill>
                  <a:srgbClr val="D16349"/>
                </a:solidFill>
              </a:rPr>
              <a:t>estratégias pedagógicas </a:t>
            </a:r>
            <a:r>
              <a:rPr lang="pt-BR" sz="2200" spc="0" dirty="0" smtClean="0">
                <a:solidFill>
                  <a:srgbClr val="000000"/>
                </a:solidFill>
              </a:rPr>
              <a:t>voltadas à promoção do </a:t>
            </a:r>
            <a:r>
              <a:rPr lang="pt-BR" sz="2200" b="1" spc="0" dirty="0" smtClean="0">
                <a:solidFill>
                  <a:schemeClr val="accent1"/>
                </a:solidFill>
              </a:rPr>
              <a:t>diálogo</a:t>
            </a:r>
            <a:r>
              <a:rPr lang="pt-BR" sz="2200" spc="0" dirty="0" smtClean="0">
                <a:solidFill>
                  <a:schemeClr val="tx1"/>
                </a:solidFill>
              </a:rPr>
              <a:t>, da </a:t>
            </a:r>
            <a:r>
              <a:rPr lang="pt-BR" sz="2200" b="1" spc="0" dirty="0">
                <a:solidFill>
                  <a:srgbClr val="D16349"/>
                </a:solidFill>
              </a:rPr>
              <a:t>participação</a:t>
            </a:r>
            <a:r>
              <a:rPr lang="pt-BR" sz="2200" spc="0" dirty="0">
                <a:solidFill>
                  <a:schemeClr val="tx1"/>
                </a:solidFill>
              </a:rPr>
              <a:t> e </a:t>
            </a:r>
            <a:r>
              <a:rPr lang="pt-BR" sz="2200" spc="0" dirty="0" smtClean="0">
                <a:solidFill>
                  <a:schemeClr val="tx1"/>
                </a:solidFill>
              </a:rPr>
              <a:t>da </a:t>
            </a:r>
            <a:r>
              <a:rPr lang="pt-BR" sz="2200" b="1" spc="0" dirty="0" smtClean="0">
                <a:solidFill>
                  <a:srgbClr val="D16349"/>
                </a:solidFill>
              </a:rPr>
              <a:t>autonomia</a:t>
            </a:r>
            <a:r>
              <a:rPr lang="pt-BR" sz="2200" spc="0" dirty="0" smtClean="0">
                <a:solidFill>
                  <a:srgbClr val="000000"/>
                </a:solidFill>
              </a:rPr>
              <a:t>;</a:t>
            </a:r>
            <a:endParaRPr lang="pt-BR" sz="2200" spc="0" dirty="0" smtClean="0">
              <a:solidFill>
                <a:srgbClr val="D16349"/>
              </a:solidFill>
            </a:endParaRPr>
          </a:p>
          <a:p>
            <a:pPr lvl="1">
              <a:buClr>
                <a:schemeClr val="tx2"/>
              </a:buClr>
            </a:pPr>
            <a:r>
              <a:rPr lang="pt-BR" sz="2200" spc="0" dirty="0" smtClean="0">
                <a:solidFill>
                  <a:schemeClr val="tx1"/>
                </a:solidFill>
              </a:rPr>
              <a:t>e </a:t>
            </a:r>
            <a:r>
              <a:rPr lang="pt-BR" sz="2200" spc="0" dirty="0">
                <a:solidFill>
                  <a:schemeClr val="tx1"/>
                </a:solidFill>
              </a:rPr>
              <a:t>em suas contribuições ao desenvolvimento da </a:t>
            </a:r>
            <a:r>
              <a:rPr lang="pt-BR" sz="2200" b="1" spc="0" dirty="0">
                <a:solidFill>
                  <a:srgbClr val="D16349"/>
                </a:solidFill>
              </a:rPr>
              <a:t>Educação Ambiental de caráter crítico, emancipador e </a:t>
            </a:r>
            <a:r>
              <a:rPr lang="pt-BR" sz="2200" b="1" spc="0" dirty="0" smtClean="0">
                <a:solidFill>
                  <a:srgbClr val="D16349"/>
                </a:solidFill>
              </a:rPr>
              <a:t>transformador.</a:t>
            </a:r>
            <a:endParaRPr lang="pt-BR" sz="2200" spc="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pt-BR" sz="2400" spc="0" dirty="0" smtClean="0">
              <a:solidFill>
                <a:schemeClr val="tx1"/>
              </a:solidFill>
            </a:endParaRPr>
          </a:p>
          <a:p>
            <a:r>
              <a:rPr lang="pt-BR" sz="2400" spc="0" dirty="0" smtClean="0">
                <a:solidFill>
                  <a:schemeClr val="tx1"/>
                </a:solidFill>
              </a:rPr>
              <a:t>Possibilitando </a:t>
            </a:r>
            <a:r>
              <a:rPr lang="pt-BR" sz="2400" spc="0" dirty="0">
                <a:solidFill>
                  <a:schemeClr val="tx1"/>
                </a:solidFill>
              </a:rPr>
              <a:t>o fortalecimento tanto das práticas </a:t>
            </a:r>
            <a:r>
              <a:rPr lang="pt-BR" sz="2400" spc="0" dirty="0" err="1">
                <a:solidFill>
                  <a:schemeClr val="tx1"/>
                </a:solidFill>
              </a:rPr>
              <a:t>educomunicativas</a:t>
            </a:r>
            <a:r>
              <a:rPr lang="pt-BR" sz="2400" spc="0" dirty="0">
                <a:solidFill>
                  <a:schemeClr val="tx1"/>
                </a:solidFill>
              </a:rPr>
              <a:t> como das práticas de educação ambiental, em diferentes cenários, espaços e setores sociais.</a:t>
            </a:r>
          </a:p>
        </p:txBody>
      </p:sp>
    </p:spTree>
    <p:extLst>
      <p:ext uri="{BB962C8B-B14F-4D97-AF65-F5344CB8AC3E}">
        <p14:creationId xmlns:p14="http://schemas.microsoft.com/office/powerpoint/2010/main" val="1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7107" y="3868988"/>
            <a:ext cx="79015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dirty="0" smtClean="0"/>
              <a:t>GRATA!</a:t>
            </a:r>
          </a:p>
          <a:p>
            <a:pPr algn="r"/>
            <a:endParaRPr lang="pt-BR" sz="2400" dirty="0"/>
          </a:p>
          <a:p>
            <a:pPr algn="r"/>
            <a:r>
              <a:rPr lang="pt-BR" sz="2400" dirty="0" smtClean="0"/>
              <a:t>Beatriz </a:t>
            </a:r>
            <a:r>
              <a:rPr lang="pt-BR" sz="2400" dirty="0" err="1" smtClean="0"/>
              <a:t>Truffi</a:t>
            </a:r>
            <a:r>
              <a:rPr lang="pt-BR" sz="2400" dirty="0" smtClean="0"/>
              <a:t> Alves</a:t>
            </a:r>
          </a:p>
          <a:p>
            <a:pPr algn="r"/>
            <a:r>
              <a:rPr lang="pt-BR" sz="2400" dirty="0" smtClean="0">
                <a:hlinkClick r:id="rId2"/>
              </a:rPr>
              <a:t>beatriz.alves@usp.br</a:t>
            </a:r>
            <a:r>
              <a:rPr lang="pt-BR" sz="2400" dirty="0" smtClean="0"/>
              <a:t> </a:t>
            </a:r>
            <a:endParaRPr lang="pt-BR" sz="2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7106" y="827556"/>
            <a:ext cx="7901545" cy="23824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pc="0" dirty="0" smtClean="0">
                <a:solidFill>
                  <a:srgbClr val="D16349"/>
                </a:solidFill>
              </a:rPr>
              <a:t>Interfaces entre </a:t>
            </a:r>
            <a:r>
              <a:rPr lang="pt-BR" spc="0" dirty="0" err="1" smtClean="0">
                <a:solidFill>
                  <a:srgbClr val="D16349"/>
                </a:solidFill>
              </a:rPr>
              <a:t>educomunicação</a:t>
            </a:r>
            <a:r>
              <a:rPr lang="pt-BR" spc="0" dirty="0" smtClean="0">
                <a:solidFill>
                  <a:srgbClr val="D16349"/>
                </a:solidFill>
              </a:rPr>
              <a:t> e educação ambiental: </a:t>
            </a:r>
            <a:r>
              <a:rPr lang="pt-BR" cap="none" spc="0" dirty="0" smtClean="0">
                <a:solidFill>
                  <a:srgbClr val="D16349"/>
                </a:solidFill>
              </a:rPr>
              <a:t>caminhos desenhados a partir de políticas públicas e de teses e dissertações brasileiras</a:t>
            </a:r>
            <a:endParaRPr lang="pt-BR" cap="none" spc="0" dirty="0">
              <a:solidFill>
                <a:srgbClr val="D16349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7107" y="2949922"/>
            <a:ext cx="7901545" cy="1"/>
          </a:xfrm>
          <a:prstGeom prst="line">
            <a:avLst/>
          </a:prstGeom>
          <a:ln w="28575" cmpd="sng">
            <a:solidFill>
              <a:srgbClr val="646B8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69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521" y="278288"/>
            <a:ext cx="8560006" cy="6401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REFERÊNCIAS BIBLIOGRÁFICAS</a:t>
            </a:r>
          </a:p>
          <a:p>
            <a:pPr algn="ctr"/>
            <a:endParaRPr lang="pt-BR" sz="2400" dirty="0"/>
          </a:p>
          <a:p>
            <a:pPr>
              <a:spcAft>
                <a:spcPts val="1200"/>
              </a:spcAft>
            </a:pPr>
            <a:r>
              <a:rPr lang="pt-BR" sz="1400" dirty="0"/>
              <a:t>BARDIN, Laurence. </a:t>
            </a:r>
            <a:r>
              <a:rPr lang="pt-BR" sz="1400" b="1" dirty="0"/>
              <a:t>Análise de Conteúdo</a:t>
            </a:r>
            <a:r>
              <a:rPr lang="pt-BR" sz="1400" dirty="0"/>
              <a:t>. São Paulo: Edições 70, 2011. </a:t>
            </a:r>
            <a:endParaRPr lang="pt-BR" sz="1400" dirty="0" smtClean="0"/>
          </a:p>
          <a:p>
            <a:pPr>
              <a:spcAft>
                <a:spcPts val="1200"/>
              </a:spcAft>
            </a:pPr>
            <a:r>
              <a:rPr lang="pt-BR" sz="1400" dirty="0"/>
              <a:t>DEMO, Pedro. </a:t>
            </a:r>
            <a:r>
              <a:rPr lang="pt-BR" sz="1400" b="1" dirty="0"/>
              <a:t>Metodologia Científica em Ciências Sociais</a:t>
            </a:r>
            <a:r>
              <a:rPr lang="pt-BR" sz="1400" dirty="0"/>
              <a:t>. 2a ed. rev. e </a:t>
            </a:r>
            <a:r>
              <a:rPr lang="pt-BR" sz="1400" dirty="0" err="1"/>
              <a:t>ampl</a:t>
            </a:r>
            <a:r>
              <a:rPr lang="pt-BR" sz="1400" dirty="0"/>
              <a:t>. São Paulo: Atlas, 1989. 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FREIRE, Paulo. </a:t>
            </a:r>
            <a:r>
              <a:rPr lang="pt-BR" sz="1400" b="1" dirty="0"/>
              <a:t>Extensão ou Comunicação? </a:t>
            </a:r>
            <a:r>
              <a:rPr lang="pt-BR" sz="1400" dirty="0"/>
              <a:t>15a ed. São Paulo: Paz e Terra, 2011a.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FREIRE, Paulo. </a:t>
            </a:r>
            <a:r>
              <a:rPr lang="pt-BR" sz="1400" b="1" dirty="0"/>
              <a:t>Pedagogia do Oprimido</a:t>
            </a:r>
            <a:r>
              <a:rPr lang="pt-BR" sz="1400" dirty="0"/>
              <a:t>. 50a ed. rev. e atual. São Paulo, Paz e Terra, 2011b.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KAPLÚN, Mario. </a:t>
            </a:r>
            <a:r>
              <a:rPr lang="pt-BR" sz="1400" b="1" dirty="0"/>
              <a:t>Una </a:t>
            </a:r>
            <a:r>
              <a:rPr lang="pt-BR" sz="1400" b="1" dirty="0" err="1"/>
              <a:t>Pedagogía</a:t>
            </a:r>
            <a:r>
              <a:rPr lang="pt-BR" sz="1400" b="1" dirty="0"/>
              <a:t> de </a:t>
            </a:r>
            <a:r>
              <a:rPr lang="pt-BR" sz="1400" b="1" dirty="0" err="1"/>
              <a:t>la</a:t>
            </a:r>
            <a:r>
              <a:rPr lang="pt-BR" sz="1400" b="1" dirty="0"/>
              <a:t> </a:t>
            </a:r>
            <a:r>
              <a:rPr lang="pt-BR" sz="1400" b="1" dirty="0" err="1"/>
              <a:t>Comunicación</a:t>
            </a:r>
            <a:r>
              <a:rPr lang="pt-BR" sz="1400" dirty="0"/>
              <a:t>. Madrid: La Torre, 1998.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LEFF, Enrique. </a:t>
            </a:r>
            <a:r>
              <a:rPr lang="pt-BR" sz="1400" b="1" dirty="0"/>
              <a:t>Epistemologia ambiental</a:t>
            </a:r>
            <a:r>
              <a:rPr lang="pt-BR" sz="1400" dirty="0"/>
              <a:t>. Tradução de Sandra </a:t>
            </a:r>
            <a:r>
              <a:rPr lang="pt-BR" sz="1400" dirty="0" err="1"/>
              <a:t>Valenzuela</a:t>
            </a:r>
            <a:r>
              <a:rPr lang="pt-BR" sz="1400" dirty="0"/>
              <a:t>. 5a ed. São Paulo: Cortez, 2010.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LOUREIRO, Carlos Frederico Bernardo. </a:t>
            </a:r>
            <a:r>
              <a:rPr lang="pt-BR" sz="1400" b="1" dirty="0"/>
              <a:t>Trajetória e fundamentos da educação ambiental</a:t>
            </a:r>
            <a:r>
              <a:rPr lang="pt-BR" sz="1400" dirty="0"/>
              <a:t>. São Paulo: Cortez, 2004a.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LOUREIRO, Carlos Frederico Bernardo. Educação Ambiental Transformadora. In: BRASIL. Ministério do Meio Ambiente. Diretoria de Educação Ambiental; LAYRARGUES, Philippe </a:t>
            </a:r>
            <a:r>
              <a:rPr lang="pt-BR" sz="1400" dirty="0" err="1"/>
              <a:t>Pomier</a:t>
            </a:r>
            <a:r>
              <a:rPr lang="pt-BR" sz="1400" dirty="0"/>
              <a:t> (Coord.). </a:t>
            </a:r>
            <a:r>
              <a:rPr lang="pt-BR" sz="1400" b="1" dirty="0"/>
              <a:t>Identidades da educação ambiental brasileira</a:t>
            </a:r>
            <a:r>
              <a:rPr lang="pt-BR" sz="1400" dirty="0"/>
              <a:t>. Brasília: Ministério do Meio Ambiente, 2004b. p. 65-84.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LÜDKE, Menga; ANDRÉ, Marli E. D. A. </a:t>
            </a:r>
            <a:r>
              <a:rPr lang="pt-BR" sz="1400" b="1" dirty="0"/>
              <a:t>Pesquisa em educação</a:t>
            </a:r>
            <a:r>
              <a:rPr lang="pt-BR" sz="1400" dirty="0"/>
              <a:t>: abordagens qualitativas.  São Paulo: EPU, 1986. (Temas básicos de educação e ensino).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MARTÍN-BARBERO, </a:t>
            </a:r>
            <a:r>
              <a:rPr lang="pt-BR" sz="1400" dirty="0" err="1"/>
              <a:t>Jesús</a:t>
            </a:r>
            <a:r>
              <a:rPr lang="pt-BR" sz="1400" dirty="0"/>
              <a:t>. </a:t>
            </a:r>
            <a:r>
              <a:rPr lang="pt-BR" sz="1400" b="1" dirty="0"/>
              <a:t>A comunicação na educação</a:t>
            </a:r>
            <a:r>
              <a:rPr lang="pt-BR" sz="1400" dirty="0"/>
              <a:t>. São Paulo: Contexto, 2014</a:t>
            </a:r>
            <a:r>
              <a:rPr lang="pt-BR" sz="1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SOARES, </a:t>
            </a:r>
            <a:r>
              <a:rPr lang="pt-BR" sz="1400" dirty="0" err="1"/>
              <a:t>Ismar</a:t>
            </a:r>
            <a:r>
              <a:rPr lang="pt-BR" sz="1400" dirty="0"/>
              <a:t> de Oliveira. Comunicação/ Educação: a emergência de um novo campo e o perfil de seus profissionais. </a:t>
            </a:r>
            <a:r>
              <a:rPr lang="pt-BR" sz="1400" b="1" dirty="0"/>
              <a:t>Contato: revista brasileira de comunicação, arte e educação</a:t>
            </a:r>
            <a:r>
              <a:rPr lang="pt-BR" sz="1400" dirty="0"/>
              <a:t>, Brasília, v. 1, </a:t>
            </a:r>
            <a:r>
              <a:rPr lang="pt-BR" sz="1400" dirty="0" err="1"/>
              <a:t>n</a:t>
            </a:r>
            <a:r>
              <a:rPr lang="pt-BR" sz="1400" dirty="0"/>
              <a:t>. 2, p. 19-74, jan./mar. 1999. </a:t>
            </a:r>
          </a:p>
          <a:p>
            <a:pPr>
              <a:spcAft>
                <a:spcPts val="1200"/>
              </a:spcAft>
            </a:pPr>
            <a:r>
              <a:rPr lang="pt-BR" sz="1400" dirty="0"/>
              <a:t>SOARES, </a:t>
            </a:r>
            <a:r>
              <a:rPr lang="pt-BR" sz="1400" dirty="0" err="1"/>
              <a:t>Ismar</a:t>
            </a:r>
            <a:r>
              <a:rPr lang="pt-BR" sz="1400" dirty="0"/>
              <a:t> de Oliveira. </a:t>
            </a:r>
            <a:r>
              <a:rPr lang="pt-BR" sz="1400" b="1" dirty="0" err="1"/>
              <a:t>Educomunicação</a:t>
            </a:r>
            <a:r>
              <a:rPr lang="pt-BR" sz="1400" b="1" dirty="0"/>
              <a:t> – o conceito, o profissional, a aplicação</a:t>
            </a:r>
            <a:r>
              <a:rPr lang="pt-BR" sz="1400" dirty="0"/>
              <a:t>: contribuições para a reforma do ensino médio. São Paulo: Paulinas, 2011. (Coleção </a:t>
            </a:r>
            <a:r>
              <a:rPr lang="pt-BR" sz="1400" dirty="0" err="1"/>
              <a:t>educomunicação</a:t>
            </a:r>
            <a:r>
              <a:rPr lang="pt-BR" sz="1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230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ent-Up Arrow 16"/>
          <p:cNvSpPr/>
          <p:nvPr/>
        </p:nvSpPr>
        <p:spPr>
          <a:xfrm rot="5400000">
            <a:off x="4804813" y="5084130"/>
            <a:ext cx="642877" cy="47839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Bent-Up Arrow 15"/>
          <p:cNvSpPr/>
          <p:nvPr/>
        </p:nvSpPr>
        <p:spPr>
          <a:xfrm rot="5400000">
            <a:off x="419442" y="5084130"/>
            <a:ext cx="642877" cy="478397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Educomunicação</a:t>
            </a:r>
            <a:r>
              <a:rPr lang="pt-BR" sz="2800" dirty="0" smtClean="0"/>
              <a:t> e educação ambiental</a:t>
            </a:r>
            <a:endParaRPr lang="pt-BR" sz="2800" dirty="0"/>
          </a:p>
        </p:txBody>
      </p:sp>
      <p:sp>
        <p:nvSpPr>
          <p:cNvPr id="9" name="Rectangle 8"/>
          <p:cNvSpPr/>
          <p:nvPr/>
        </p:nvSpPr>
        <p:spPr>
          <a:xfrm>
            <a:off x="1119503" y="5155119"/>
            <a:ext cx="3332954" cy="10026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1400" dirty="0">
                <a:solidFill>
                  <a:schemeClr val="tx1"/>
                </a:solidFill>
              </a:rPr>
              <a:t>SOARES (1999, 2011); MARTÍN-BARBERO (2014); KAPLÚN (1998); FREIRE (2011a, 2011b)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8538" y="5161971"/>
            <a:ext cx="3243721" cy="995840"/>
          </a:xfrm>
          <a:prstGeom prst="rect">
            <a:avLst/>
          </a:prstGeom>
          <a:solidFill>
            <a:srgbClr val="D1DED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rgbClr val="000000"/>
                </a:solidFill>
              </a:rPr>
              <a:t>LOUREIRO (2004a, 2004b); </a:t>
            </a:r>
            <a:r>
              <a:rPr lang="pt-BR" sz="1400" dirty="0" smtClean="0">
                <a:solidFill>
                  <a:srgbClr val="000000"/>
                </a:solidFill>
              </a:rPr>
              <a:t>LIMA (2005</a:t>
            </a:r>
            <a:r>
              <a:rPr lang="pt-BR" sz="1400" dirty="0">
                <a:solidFill>
                  <a:srgbClr val="000000"/>
                </a:solidFill>
              </a:rPr>
              <a:t>); LEFF (2010</a:t>
            </a:r>
            <a:r>
              <a:rPr lang="pt-BR" sz="1400" dirty="0" smtClean="0">
                <a:solidFill>
                  <a:srgbClr val="000000"/>
                </a:solidFill>
              </a:rPr>
              <a:t>).</a:t>
            </a:r>
            <a:endParaRPr lang="pt-BR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5566" y="1748179"/>
            <a:ext cx="4136891" cy="5254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b="1" dirty="0" err="1" smtClean="0">
                <a:solidFill>
                  <a:schemeClr val="tx1"/>
                </a:solidFill>
              </a:rPr>
              <a:t>Educomunicação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5566" y="2273585"/>
            <a:ext cx="4136891" cy="2728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Comunicação </a:t>
            </a:r>
            <a:r>
              <a:rPr lang="pt-BR" sz="2000" dirty="0" err="1" smtClean="0">
                <a:solidFill>
                  <a:schemeClr val="tx1"/>
                </a:solidFill>
              </a:rPr>
              <a:t>x</a:t>
            </a:r>
            <a:r>
              <a:rPr lang="pt-BR" sz="2000" dirty="0" smtClean="0">
                <a:solidFill>
                  <a:schemeClr val="tx1"/>
                </a:solidFill>
              </a:rPr>
              <a:t> Educação</a:t>
            </a:r>
          </a:p>
          <a:p>
            <a:pPr lvl="0" algn="ctr"/>
            <a:endParaRPr lang="pt-BR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Mudanças culturais (intensificação das relações com as mídias)</a:t>
            </a:r>
          </a:p>
          <a:p>
            <a:pPr lvl="0" algn="ctr"/>
            <a:endParaRPr lang="pt-BR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Democratização da comunicação, uso das tecnologias e meios de comunicação na educação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6267" y="1748179"/>
            <a:ext cx="4140000" cy="5254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b="1" dirty="0" smtClean="0">
                <a:solidFill>
                  <a:schemeClr val="tx1"/>
                </a:solidFill>
              </a:rPr>
              <a:t>Educação Ambiental (EA)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6267" y="2273585"/>
            <a:ext cx="4140000" cy="2728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Campo Ambiental </a:t>
            </a:r>
            <a:r>
              <a:rPr lang="pt-BR" sz="2000" dirty="0" err="1" smtClean="0">
                <a:solidFill>
                  <a:schemeClr val="tx1"/>
                </a:solidFill>
              </a:rPr>
              <a:t>x</a:t>
            </a:r>
            <a:r>
              <a:rPr lang="pt-BR" sz="2000" dirty="0" smtClean="0">
                <a:solidFill>
                  <a:schemeClr val="tx1"/>
                </a:solidFill>
              </a:rPr>
              <a:t> Educação</a:t>
            </a:r>
          </a:p>
          <a:p>
            <a:pPr lvl="0" algn="ctr"/>
            <a:endParaRPr lang="pt-BR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Mudanças das relações entre sociedade e meio ambiente</a:t>
            </a:r>
          </a:p>
          <a:p>
            <a:pPr lvl="0" algn="ctr"/>
            <a:endParaRPr lang="pt-BR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Transformação do modo de vida e dos modelos de produção econômica hegemônicos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1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Educomunicação</a:t>
            </a:r>
            <a:r>
              <a:rPr lang="pt-BR" sz="2800" dirty="0" smtClean="0"/>
              <a:t> e educação ambiental</a:t>
            </a:r>
            <a:endParaRPr lang="pt-BR" sz="2800" dirty="0"/>
          </a:p>
        </p:txBody>
      </p:sp>
      <p:sp>
        <p:nvSpPr>
          <p:cNvPr id="12" name="Rectangle 11"/>
          <p:cNvSpPr/>
          <p:nvPr/>
        </p:nvSpPr>
        <p:spPr>
          <a:xfrm>
            <a:off x="315566" y="1748179"/>
            <a:ext cx="4136891" cy="5254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dirty="0" err="1" smtClean="0">
                <a:solidFill>
                  <a:schemeClr val="tx1"/>
                </a:solidFill>
              </a:rPr>
              <a:t>Educomunicação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6267" y="1748179"/>
            <a:ext cx="4140000" cy="5254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Educação Ambiental (EA)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4372644" y="-1850425"/>
            <a:ext cx="423939" cy="867195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343462" y="2714824"/>
            <a:ext cx="8418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Propõem por meio e a partir do </a:t>
            </a:r>
            <a:r>
              <a:rPr lang="pt-BR" b="1" dirty="0" smtClean="0"/>
              <a:t>processo educativo</a:t>
            </a:r>
            <a:r>
              <a:rPr lang="pt-BR" dirty="0" smtClean="0"/>
              <a:t>, perspectiva de mudança de relações entre sujeitos ou instituições; e desses com o meio ambiente e a sociedade em que se inserem.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6838040"/>
              </p:ext>
            </p:extLst>
          </p:nvPr>
        </p:nvGraphicFramePr>
        <p:xfrm>
          <a:off x="248635" y="3828220"/>
          <a:ext cx="8547632" cy="277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362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1" grpId="0" animBg="1"/>
      <p:bldP spid="16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010400" y="250674"/>
            <a:ext cx="1981200" cy="952558"/>
          </a:xfrm>
        </p:spPr>
        <p:txBody>
          <a:bodyPr/>
          <a:lstStyle/>
          <a:p>
            <a:r>
              <a:rPr lang="pt-BR" b="1" spc="0" dirty="0" smtClean="0"/>
              <a:t>Questões Norteadoras</a:t>
            </a:r>
            <a:endParaRPr lang="pt-BR" b="1" spc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66380"/>
            <a:ext cx="6324600" cy="2153923"/>
          </a:xfrm>
        </p:spPr>
        <p:txBody>
          <a:bodyPr/>
          <a:lstStyle/>
          <a:p>
            <a:pPr algn="l"/>
            <a:r>
              <a:rPr lang="pt-BR" sz="2000" cap="none" spc="0" dirty="0" smtClean="0"/>
              <a:t>a) </a:t>
            </a:r>
            <a:r>
              <a:rPr lang="pt-BR" sz="2000" cap="none" spc="0" dirty="0"/>
              <a:t>Quais as formas de </a:t>
            </a:r>
            <a:r>
              <a:rPr lang="pt-BR" sz="2000" cap="none" spc="0" dirty="0" smtClean="0"/>
              <a:t>apresentação </a:t>
            </a:r>
            <a:r>
              <a:rPr lang="pt-BR" sz="2000" cap="none" spc="0" dirty="0"/>
              <a:t>e </a:t>
            </a:r>
            <a:r>
              <a:rPr lang="pt-BR" sz="2000" cap="none" spc="0" dirty="0" smtClean="0"/>
              <a:t>apreensão </a:t>
            </a:r>
            <a:r>
              <a:rPr lang="pt-BR" sz="2000" cap="none" spc="0" dirty="0"/>
              <a:t>dos </a:t>
            </a:r>
            <a:r>
              <a:rPr lang="pt-BR" sz="2000" cap="none" spc="0" dirty="0" smtClean="0"/>
              <a:t>princípios </a:t>
            </a:r>
            <a:r>
              <a:rPr lang="pt-BR" sz="2000" cap="none" spc="0" dirty="0"/>
              <a:t>e conceitos da </a:t>
            </a:r>
            <a:r>
              <a:rPr lang="pt-BR" sz="2000" cap="none" spc="0" dirty="0" err="1" smtClean="0"/>
              <a:t>Educomunicação</a:t>
            </a:r>
            <a:r>
              <a:rPr lang="pt-BR" sz="2000" cap="none" spc="0" dirty="0" smtClean="0"/>
              <a:t> nos </a:t>
            </a:r>
            <a:r>
              <a:rPr lang="pt-BR" sz="2000" cap="none" spc="0" dirty="0"/>
              <a:t>textos das </a:t>
            </a:r>
            <a:r>
              <a:rPr lang="pt-BR" sz="2000" cap="none" spc="0" dirty="0" smtClean="0"/>
              <a:t>politicas </a:t>
            </a:r>
            <a:r>
              <a:rPr lang="pt-BR" sz="2000" cap="none" spc="0" dirty="0"/>
              <a:t>nacional e estaduais de </a:t>
            </a:r>
            <a:r>
              <a:rPr lang="pt-BR" sz="2000" cap="none" spc="0" dirty="0" smtClean="0"/>
              <a:t>educação </a:t>
            </a:r>
            <a:r>
              <a:rPr lang="pt-BR" sz="2000" cap="none" spc="0" dirty="0"/>
              <a:t>ambiental, bem como em documentos de programas e diretrizes nacionais de </a:t>
            </a:r>
            <a:r>
              <a:rPr lang="pt-BR" sz="2000" cap="none" spc="0" dirty="0" smtClean="0"/>
              <a:t>educação </a:t>
            </a:r>
            <a:r>
              <a:rPr lang="pt-BR" sz="2000" cap="none" spc="0" dirty="0"/>
              <a:t>ambiental? </a:t>
            </a:r>
            <a:br>
              <a:rPr lang="pt-BR" sz="2000" cap="none" spc="0" dirty="0"/>
            </a:br>
            <a:endParaRPr lang="pt-BR" sz="2000" cap="none" spc="0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3546777"/>
            <a:ext cx="6324600" cy="1900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cap="none" spc="0" dirty="0" err="1" smtClean="0"/>
              <a:t>b</a:t>
            </a:r>
            <a:r>
              <a:rPr lang="pt-BR" sz="2000" cap="none" spc="0" dirty="0" smtClean="0"/>
              <a:t>) Quais as características e as relações estabelecidas entre a </a:t>
            </a:r>
            <a:r>
              <a:rPr lang="pt-BR" sz="2000" cap="none" spc="0" dirty="0" err="1" smtClean="0"/>
              <a:t>Educomunicação</a:t>
            </a:r>
            <a:r>
              <a:rPr lang="pt-BR" sz="2000" cap="none" spc="0" dirty="0" smtClean="0"/>
              <a:t> e a Educação Ambiental no conhecimento produzido a partir de teses e dissertações brasileiras? </a:t>
            </a:r>
            <a:br>
              <a:rPr lang="pt-BR" sz="2000" cap="none" spc="0" dirty="0" smtClean="0"/>
            </a:br>
            <a:r>
              <a:rPr lang="pt-BR" sz="2000" cap="none" spc="0" dirty="0" smtClean="0"/>
              <a:t/>
            </a:r>
            <a:br>
              <a:rPr lang="pt-BR" sz="2000" cap="none" spc="0" dirty="0" smtClean="0"/>
            </a:br>
            <a:endParaRPr lang="pt-BR" sz="2000" cap="none" spc="0" dirty="0"/>
          </a:p>
        </p:txBody>
      </p:sp>
    </p:spTree>
    <p:extLst>
      <p:ext uri="{BB962C8B-B14F-4D97-AF65-F5344CB8AC3E}">
        <p14:creationId xmlns:p14="http://schemas.microsoft.com/office/powerpoint/2010/main" val="20581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smtClean="0"/>
              <a:t>METODOLOGIA E PROCEDIMENTOS DE PESQUISA</a:t>
            </a:r>
            <a:endParaRPr lang="pt-BR" sz="2800" dirty="0"/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381000" y="1738001"/>
            <a:ext cx="8381260" cy="58262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b="1" spc="0" dirty="0" smtClean="0">
                <a:solidFill>
                  <a:schemeClr val="tx1"/>
                </a:solidFill>
              </a:rPr>
              <a:t>PESQUISA DOCUMENTAL E QUALITATIVA </a:t>
            </a:r>
            <a:r>
              <a:rPr lang="pt-BR" spc="0" dirty="0" smtClean="0">
                <a:solidFill>
                  <a:schemeClr val="tx1"/>
                </a:solidFill>
              </a:rPr>
              <a:t>(LÜDKE; ANDRÉ, 1986; DEMO, 1989)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81000" y="5120463"/>
            <a:ext cx="8381260" cy="14651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0" dirty="0" smtClean="0">
                <a:solidFill>
                  <a:schemeClr val="tx1"/>
                </a:solidFill>
              </a:rPr>
              <a:t>ANÁLISE DOS DADOS</a:t>
            </a:r>
          </a:p>
          <a:p>
            <a:pPr lvl="1">
              <a:buClr>
                <a:schemeClr val="accent3">
                  <a:lumMod val="50000"/>
                </a:schemeClr>
              </a:buClr>
            </a:pPr>
            <a:r>
              <a:rPr lang="pt-BR" spc="0" dirty="0" smtClean="0">
                <a:solidFill>
                  <a:schemeClr val="tx1"/>
                </a:solidFill>
              </a:rPr>
              <a:t>Inspira-se no referencial teórico da análise de conteúdo (BARDIN, 2011) e organiza-se em três momentos: a) </a:t>
            </a:r>
            <a:r>
              <a:rPr lang="pt-BR" spc="0" dirty="0" err="1" smtClean="0">
                <a:solidFill>
                  <a:schemeClr val="tx1"/>
                </a:solidFill>
              </a:rPr>
              <a:t>pré-análise</a:t>
            </a:r>
            <a:r>
              <a:rPr lang="pt-BR" spc="0" dirty="0" smtClean="0">
                <a:solidFill>
                  <a:schemeClr val="tx1"/>
                </a:solidFill>
              </a:rPr>
              <a:t>; </a:t>
            </a:r>
            <a:r>
              <a:rPr lang="pt-BR" spc="0" dirty="0" err="1" smtClean="0">
                <a:solidFill>
                  <a:schemeClr val="tx1"/>
                </a:solidFill>
              </a:rPr>
              <a:t>b</a:t>
            </a:r>
            <a:r>
              <a:rPr lang="pt-BR" spc="0" dirty="0" smtClean="0">
                <a:solidFill>
                  <a:schemeClr val="tx1"/>
                </a:solidFill>
              </a:rPr>
              <a:t>) exploração do material; e </a:t>
            </a:r>
            <a:r>
              <a:rPr lang="pt-BR" spc="0" dirty="0" err="1" smtClean="0">
                <a:solidFill>
                  <a:schemeClr val="tx1"/>
                </a:solidFill>
              </a:rPr>
              <a:t>c</a:t>
            </a:r>
            <a:r>
              <a:rPr lang="pt-BR" spc="0" dirty="0" smtClean="0">
                <a:solidFill>
                  <a:schemeClr val="tx1"/>
                </a:solidFill>
              </a:rPr>
              <a:t>) tratamento dos resultados, inferência e interpretação.</a:t>
            </a:r>
            <a:endParaRPr lang="pt-BR" spc="0" dirty="0">
              <a:solidFill>
                <a:schemeClr val="tx1"/>
              </a:solidFill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381000" y="2298078"/>
            <a:ext cx="8381260" cy="528719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0" dirty="0" smtClean="0">
                <a:solidFill>
                  <a:schemeClr val="tx1"/>
                </a:solidFill>
              </a:rPr>
              <a:t>COLETA DE DADOS E DEFINIÇÃO DO CORPUS DOCUMENTAL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381000" y="2732717"/>
            <a:ext cx="8381260" cy="2112376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8660" lvl="1" indent="-342900"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pt-BR" spc="0" dirty="0" smtClean="0">
                <a:solidFill>
                  <a:schemeClr val="tx1"/>
                </a:solidFill>
              </a:rPr>
              <a:t>Levantamento dos textos das </a:t>
            </a:r>
            <a:r>
              <a:rPr lang="pt-BR" b="1" spc="0" dirty="0" smtClean="0">
                <a:solidFill>
                  <a:schemeClr val="tx1"/>
                </a:solidFill>
              </a:rPr>
              <a:t>políticas de educação ambiental </a:t>
            </a:r>
            <a:r>
              <a:rPr lang="pt-BR" spc="0" dirty="0" smtClean="0">
                <a:solidFill>
                  <a:schemeClr val="tx1"/>
                </a:solidFill>
              </a:rPr>
              <a:t>nacional e estaduais.</a:t>
            </a:r>
            <a:endParaRPr lang="pt-BR" spc="0" dirty="0">
              <a:solidFill>
                <a:schemeClr val="tx1"/>
              </a:solidFill>
            </a:endParaRPr>
          </a:p>
          <a:p>
            <a:pPr marL="708660" lvl="1" indent="-342900"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pt-BR" spc="0" dirty="0" smtClean="0">
                <a:solidFill>
                  <a:schemeClr val="tx1"/>
                </a:solidFill>
              </a:rPr>
              <a:t>Levantamento dos textos de </a:t>
            </a:r>
            <a:r>
              <a:rPr lang="pt-BR" b="1" spc="0" dirty="0" smtClean="0">
                <a:solidFill>
                  <a:schemeClr val="tx1"/>
                </a:solidFill>
              </a:rPr>
              <a:t>programas e diretrizes </a:t>
            </a:r>
            <a:r>
              <a:rPr lang="pt-BR" spc="0" dirty="0" smtClean="0">
                <a:solidFill>
                  <a:schemeClr val="tx1"/>
                </a:solidFill>
              </a:rPr>
              <a:t>de educação ambiental nacional que apontam a </a:t>
            </a:r>
            <a:r>
              <a:rPr lang="pt-BR" spc="0" dirty="0" err="1" smtClean="0">
                <a:solidFill>
                  <a:schemeClr val="tx1"/>
                </a:solidFill>
              </a:rPr>
              <a:t>Educomunicação</a:t>
            </a:r>
            <a:r>
              <a:rPr lang="pt-BR" spc="0" dirty="0" smtClean="0">
                <a:solidFill>
                  <a:schemeClr val="tx1"/>
                </a:solidFill>
              </a:rPr>
              <a:t> como estratégia.</a:t>
            </a:r>
          </a:p>
          <a:p>
            <a:pPr marL="708660" lvl="1" indent="-342900">
              <a:buClr>
                <a:schemeClr val="accent3">
                  <a:lumMod val="50000"/>
                </a:schemeClr>
              </a:buClr>
              <a:buFont typeface="+mj-lt"/>
              <a:buAutoNum type="arabicParenR"/>
            </a:pPr>
            <a:r>
              <a:rPr lang="pt-BR" spc="0" dirty="0" smtClean="0">
                <a:solidFill>
                  <a:schemeClr val="tx1"/>
                </a:solidFill>
              </a:rPr>
              <a:t>Levantamento no Banco de </a:t>
            </a:r>
            <a:r>
              <a:rPr lang="pt-BR" b="1" spc="0" dirty="0" smtClean="0">
                <a:solidFill>
                  <a:schemeClr val="tx1"/>
                </a:solidFill>
              </a:rPr>
              <a:t>Teses e Dissertações </a:t>
            </a:r>
            <a:r>
              <a:rPr lang="pt-BR" spc="0" dirty="0" smtClean="0">
                <a:solidFill>
                  <a:schemeClr val="tx1"/>
                </a:solidFill>
              </a:rPr>
              <a:t>da CAPES das pesquisas que abordam a relação entre </a:t>
            </a:r>
            <a:r>
              <a:rPr lang="pt-BR" spc="0" dirty="0" err="1" smtClean="0">
                <a:solidFill>
                  <a:schemeClr val="tx1"/>
                </a:solidFill>
              </a:rPr>
              <a:t>Educomunicação</a:t>
            </a:r>
            <a:r>
              <a:rPr lang="pt-BR" spc="0" dirty="0" smtClean="0">
                <a:solidFill>
                  <a:schemeClr val="tx1"/>
                </a:solidFill>
              </a:rPr>
              <a:t> e Educação Ambiental.</a:t>
            </a:r>
          </a:p>
        </p:txBody>
      </p:sp>
    </p:spTree>
    <p:extLst>
      <p:ext uri="{BB962C8B-B14F-4D97-AF65-F5344CB8AC3E}">
        <p14:creationId xmlns:p14="http://schemas.microsoft.com/office/powerpoint/2010/main" val="52745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Elbow Connector 7"/>
          <p:cNvCxnSpPr>
            <a:endCxn id="6" idx="1"/>
          </p:cNvCxnSpPr>
          <p:nvPr/>
        </p:nvCxnSpPr>
        <p:spPr>
          <a:xfrm rot="16200000" flipH="1">
            <a:off x="2000025" y="5005552"/>
            <a:ext cx="1430776" cy="307200"/>
          </a:xfrm>
          <a:prstGeom prst="bentConnector2">
            <a:avLst/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endCxn id="11" idx="1"/>
          </p:cNvCxnSpPr>
          <p:nvPr/>
        </p:nvCxnSpPr>
        <p:spPr>
          <a:xfrm>
            <a:off x="2696559" y="4321821"/>
            <a:ext cx="1174829" cy="821967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endCxn id="21" idx="1"/>
          </p:cNvCxnSpPr>
          <p:nvPr/>
        </p:nvCxnSpPr>
        <p:spPr>
          <a:xfrm>
            <a:off x="3231797" y="3905449"/>
            <a:ext cx="1377539" cy="400110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23" idx="1"/>
          </p:cNvCxnSpPr>
          <p:nvPr/>
        </p:nvCxnSpPr>
        <p:spPr>
          <a:xfrm>
            <a:off x="3386376" y="3355497"/>
            <a:ext cx="1665453" cy="184602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5" idx="1"/>
          </p:cNvCxnSpPr>
          <p:nvPr/>
        </p:nvCxnSpPr>
        <p:spPr>
          <a:xfrm flipV="1">
            <a:off x="3637219" y="2763424"/>
            <a:ext cx="1414610" cy="424959"/>
          </a:xfrm>
          <a:prstGeom prst="bentConnector3">
            <a:avLst>
              <a:gd name="adj1" fmla="val 75718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endCxn id="27" idx="1"/>
          </p:cNvCxnSpPr>
          <p:nvPr/>
        </p:nvCxnSpPr>
        <p:spPr>
          <a:xfrm flipV="1">
            <a:off x="3753329" y="2027074"/>
            <a:ext cx="1298500" cy="1042241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EDUcomunicação</a:t>
            </a:r>
            <a:r>
              <a:rPr lang="pt-BR" sz="2800" dirty="0" smtClean="0"/>
              <a:t> nas políticas de educação ambiental no brasil</a:t>
            </a:r>
            <a:br>
              <a:rPr lang="pt-BR" sz="2800" dirty="0" smtClean="0"/>
            </a:br>
            <a:r>
              <a:rPr lang="pt-BR" sz="2000" cap="none" dirty="0" smtClean="0"/>
              <a:t>Políticas Estaduais de EA: documentos legais</a:t>
            </a:r>
            <a:endParaRPr lang="pt-BR" sz="2000" cap="none" dirty="0"/>
          </a:p>
        </p:txBody>
      </p:sp>
      <p:pic>
        <p:nvPicPr>
          <p:cNvPr id="4" name="Picture Placeholder 4" descr="MapaBrasil_EstadosE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" b="1157"/>
          <a:stretch>
            <a:fillRect/>
          </a:stretch>
        </p:blipFill>
        <p:spPr>
          <a:xfrm>
            <a:off x="309058" y="1662419"/>
            <a:ext cx="3562330" cy="34813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9013" y="5612930"/>
            <a:ext cx="604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2013 – PARANÁ – Lei Estadual 17.505/2013</a:t>
            </a: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Socioambiental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chemeClr val="accent1"/>
                </a:solidFill>
                <a:ea typeface="Times New Roman"/>
                <a:cs typeface="Times New Roman"/>
              </a:rPr>
              <a:t>linha de atuação do Programa Estadual de </a:t>
            </a:r>
            <a:r>
              <a:rPr lang="pt-BR" sz="1400" dirty="0" smtClean="0">
                <a:solidFill>
                  <a:schemeClr val="accent1"/>
                </a:solidFill>
                <a:ea typeface="Times New Roman"/>
                <a:cs typeface="Times New Roman"/>
              </a:rPr>
              <a:t>EA.</a:t>
            </a:r>
            <a:endParaRPr lang="pt-BR" sz="1400" dirty="0">
              <a:solidFill>
                <a:schemeClr val="accent1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71388" y="4666734"/>
            <a:ext cx="5043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a typeface="Times New Roman"/>
                <a:cs typeface="Times New Roman"/>
              </a:rPr>
              <a:t>2007 – </a:t>
            </a:r>
            <a:r>
              <a:rPr lang="pt-BR" sz="1400" dirty="0" smtClean="0">
                <a:ea typeface="Times New Roman"/>
                <a:cs typeface="Times New Roman"/>
              </a:rPr>
              <a:t>SÃO PAULO – </a:t>
            </a:r>
            <a:r>
              <a:rPr lang="pt-BR" sz="1400" dirty="0">
                <a:ea typeface="Times New Roman"/>
                <a:cs typeface="Times New Roman"/>
              </a:rPr>
              <a:t>Lei Estadual 12.780/2007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estratégia para os meios de comunicação e instrumento para implementação das políticas estadual e municipais de EA não 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formal.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9336" y="3905449"/>
            <a:ext cx="4305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dirty="0" smtClean="0">
                <a:solidFill>
                  <a:srgbClr val="D16349"/>
                </a:solidFill>
                <a:ea typeface="Times New Roman"/>
                <a:cs typeface="Times New Roman"/>
              </a:rPr>
              <a:t>*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 </a:t>
            </a:r>
            <a:r>
              <a:rPr lang="pt-BR" sz="1400" dirty="0" smtClean="0">
                <a:ea typeface="Times New Roman"/>
                <a:cs typeface="Times New Roman"/>
              </a:rPr>
              <a:t>2009 </a:t>
            </a:r>
            <a:r>
              <a:rPr lang="pt-BR" sz="1400" dirty="0">
                <a:ea typeface="Times New Roman"/>
                <a:cs typeface="Times New Roman"/>
              </a:rPr>
              <a:t>– </a:t>
            </a:r>
            <a:r>
              <a:rPr lang="pt-BR" sz="1400" dirty="0" smtClean="0">
                <a:ea typeface="Times New Roman"/>
                <a:cs typeface="Times New Roman"/>
              </a:rPr>
              <a:t>ESPÍRITO SANTO – </a:t>
            </a:r>
            <a:r>
              <a:rPr lang="pt-BR" sz="1400" dirty="0">
                <a:ea typeface="Times New Roman"/>
                <a:cs typeface="Times New Roman"/>
              </a:rPr>
              <a:t>Lei Estadual 9.265/2009 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parte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integrante do Programa Estadual de 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EA.</a:t>
            </a:r>
            <a:endParaRPr lang="pt-BR" sz="1400" dirty="0">
              <a:solidFill>
                <a:srgbClr val="D16349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51829" y="3139989"/>
            <a:ext cx="386283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dirty="0" smtClean="0">
                <a:solidFill>
                  <a:srgbClr val="D16349"/>
                </a:solidFill>
                <a:ea typeface="Times New Roman"/>
                <a:cs typeface="Times New Roman"/>
              </a:rPr>
              <a:t>*</a:t>
            </a:r>
            <a:r>
              <a:rPr lang="pt-BR" sz="1600" dirty="0" smtClean="0">
                <a:solidFill>
                  <a:srgbClr val="D16349"/>
                </a:solidFill>
                <a:ea typeface="Times New Roman"/>
                <a:cs typeface="Times New Roman"/>
              </a:rPr>
              <a:t> </a:t>
            </a:r>
            <a:r>
              <a:rPr lang="pt-BR" sz="1400" dirty="0" smtClean="0">
                <a:ea typeface="Times New Roman"/>
                <a:cs typeface="Times New Roman"/>
              </a:rPr>
              <a:t>2011 </a:t>
            </a:r>
            <a:r>
              <a:rPr lang="pt-BR" sz="1400" dirty="0">
                <a:ea typeface="Times New Roman"/>
                <a:cs typeface="Times New Roman"/>
              </a:rPr>
              <a:t>– </a:t>
            </a:r>
            <a:r>
              <a:rPr lang="pt-BR" sz="1400" dirty="0" smtClean="0">
                <a:ea typeface="Times New Roman"/>
                <a:cs typeface="Times New Roman"/>
              </a:rPr>
              <a:t>BAHIA </a:t>
            </a:r>
            <a:r>
              <a:rPr lang="pt-BR" sz="1400" dirty="0">
                <a:ea typeface="Times New Roman"/>
                <a:cs typeface="Times New Roman"/>
              </a:rPr>
              <a:t>– Lei Estadual 12.056/2011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Socioambiental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área temática do Programa Estadual de 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EA.</a:t>
            </a:r>
            <a:endParaRPr lang="pt-BR" sz="1400" dirty="0">
              <a:solidFill>
                <a:srgbClr val="D16349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51829" y="2394092"/>
            <a:ext cx="38628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dirty="0">
                <a:ea typeface="Times New Roman"/>
                <a:cs typeface="Times New Roman"/>
              </a:rPr>
              <a:t>2010 – </a:t>
            </a:r>
            <a:r>
              <a:rPr lang="pt-BR" sz="1400" dirty="0" smtClean="0">
                <a:ea typeface="Times New Roman"/>
                <a:cs typeface="Times New Roman"/>
              </a:rPr>
              <a:t>SERGIPE </a:t>
            </a:r>
            <a:r>
              <a:rPr lang="pt-BR" sz="1400" dirty="0">
                <a:ea typeface="Times New Roman"/>
                <a:cs typeface="Times New Roman"/>
              </a:rPr>
              <a:t>– Lei Estadual 6.882/2010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diretriz para a produção de material educativo EA 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formal.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1829" y="1626964"/>
            <a:ext cx="38628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dirty="0" smtClean="0">
                <a:solidFill>
                  <a:srgbClr val="D16349"/>
                </a:solidFill>
                <a:ea typeface="Times New Roman"/>
                <a:cs typeface="Times New Roman"/>
              </a:rPr>
              <a:t>*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 </a:t>
            </a:r>
            <a:r>
              <a:rPr lang="pt-BR" sz="1400" dirty="0" smtClean="0">
                <a:ea typeface="Times New Roman"/>
                <a:cs typeface="Times New Roman"/>
              </a:rPr>
              <a:t>2016 </a:t>
            </a:r>
            <a:r>
              <a:rPr lang="pt-BR" sz="1400" dirty="0">
                <a:ea typeface="Times New Roman"/>
                <a:cs typeface="Times New Roman"/>
              </a:rPr>
              <a:t>– </a:t>
            </a:r>
            <a:r>
              <a:rPr lang="pt-BR" sz="1400" dirty="0" smtClean="0">
                <a:ea typeface="Times New Roman"/>
                <a:cs typeface="Times New Roman"/>
              </a:rPr>
              <a:t>ALAGOAS </a:t>
            </a:r>
            <a:r>
              <a:rPr lang="pt-BR" sz="1400" dirty="0">
                <a:ea typeface="Times New Roman"/>
                <a:cs typeface="Times New Roman"/>
              </a:rPr>
              <a:t>– Lei Estadual 7.804/2016</a:t>
            </a:r>
            <a:endParaRPr lang="pt-BR" sz="1400" dirty="0">
              <a:latin typeface="Bookman Old Style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área temática do Plano Estadual de 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EA.</a:t>
            </a:r>
            <a:endParaRPr lang="pt-BR" sz="1400" dirty="0">
              <a:solidFill>
                <a:srgbClr val="D16349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286831" y="5331164"/>
            <a:ext cx="2080498" cy="74226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rgbClr val="000000"/>
                </a:solidFill>
              </a:rPr>
              <a:t>21 entes da federação com Política de EA; 30% citam </a:t>
            </a:r>
            <a:r>
              <a:rPr lang="pt-BR" sz="1400" dirty="0" err="1" smtClean="0">
                <a:solidFill>
                  <a:srgbClr val="000000"/>
                </a:solidFill>
              </a:rPr>
              <a:t>Educomunicação</a:t>
            </a:r>
            <a:endParaRPr lang="pt-BR" sz="140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523" y="6230230"/>
            <a:ext cx="8621160" cy="3547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pt-BR" sz="1600" dirty="0">
                <a:solidFill>
                  <a:schemeClr val="bg1"/>
                </a:solidFill>
              </a:rPr>
              <a:t>FORTALECIMENTO DA INTER-RELAÇÃO ENTRE A EDUCOMUNICAÇÃO E A EDUCAÇÃO </a:t>
            </a:r>
            <a:r>
              <a:rPr lang="pt-BR" sz="1600" dirty="0" smtClean="0">
                <a:solidFill>
                  <a:schemeClr val="bg1"/>
                </a:solidFill>
              </a:rPr>
              <a:t>AMBIENTAL.</a:t>
            </a:r>
            <a:endParaRPr lang="pt-B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21" grpId="0"/>
      <p:bldP spid="23" grpId="0"/>
      <p:bldP spid="25" grpId="0"/>
      <p:bldP spid="27" grpId="0"/>
      <p:bldP spid="17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EDUcomunicação</a:t>
            </a:r>
            <a:r>
              <a:rPr lang="pt-BR" sz="2800" dirty="0" smtClean="0"/>
              <a:t> nas políticas de educação ambiental no brasil</a:t>
            </a:r>
            <a:br>
              <a:rPr lang="pt-BR" sz="2800" dirty="0" smtClean="0"/>
            </a:br>
            <a:r>
              <a:rPr lang="pt-BR" sz="2000" cap="none" dirty="0" smtClean="0"/>
              <a:t>Política Nacional </a:t>
            </a:r>
            <a:r>
              <a:rPr lang="pt-BR" sz="2000" cap="none" dirty="0"/>
              <a:t>de EA: </a:t>
            </a:r>
            <a:r>
              <a:rPr lang="pt-BR" sz="2000" cap="none" dirty="0" smtClean="0"/>
              <a:t>programas e diretrizes</a:t>
            </a:r>
            <a:endParaRPr lang="pt-B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565572" y="1705550"/>
            <a:ext cx="3387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Socioambiental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destaca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criação da Rede de </a:t>
            </a:r>
            <a:r>
              <a:rPr lang="pt-BR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 Socioambiental.</a:t>
            </a:r>
            <a:endParaRPr lang="pt-BR" sz="1400" dirty="0">
              <a:solidFill>
                <a:srgbClr val="000000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34122" y="2444214"/>
            <a:ext cx="30257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estratégia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para a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democratização da 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comunicação 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no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ensino formal e; como possibilidade 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para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a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construção de relações </a:t>
            </a:r>
            <a:r>
              <a:rPr lang="pt-BR" sz="1400" dirty="0" smtClean="0">
                <a:solidFill>
                  <a:srgbClr val="D16349"/>
                </a:solidFill>
                <a:ea typeface="Times New Roman"/>
                <a:cs typeface="Times New Roman"/>
              </a:rPr>
              <a:t>entre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os sujeitos e com o meio ambiente</a:t>
            </a:r>
            <a:endParaRPr lang="pt-BR" sz="1400" dirty="0">
              <a:solidFill>
                <a:srgbClr val="D16349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68382" y="3731936"/>
            <a:ext cx="258463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Socioambiental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estratégia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para o estímulo à prática de </a:t>
            </a:r>
            <a:r>
              <a:rPr lang="pt-BR" sz="1400" dirty="0">
                <a:solidFill>
                  <a:schemeClr val="accent1"/>
                </a:solidFill>
                <a:ea typeface="Times New Roman"/>
                <a:cs typeface="Times New Roman"/>
              </a:rPr>
              <a:t>comunicação participava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 e coletiva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 com foco educativo na gestão ambiental, em especial de unidades de conservação</a:t>
            </a:r>
            <a:endParaRPr lang="pt-BR" sz="1400" dirty="0">
              <a:solidFill>
                <a:srgbClr val="000000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5115" y="5365929"/>
            <a:ext cx="5054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estratégia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pedagógica voltada à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democratização do acesso aos meios de comunicação e à informação</a:t>
            </a:r>
            <a:endParaRPr lang="pt-BR" sz="1400" dirty="0">
              <a:solidFill>
                <a:srgbClr val="D16349"/>
              </a:solidFill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738" y="5648117"/>
            <a:ext cx="33861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pt-BR" sz="1400" b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Educomunicação</a:t>
            </a:r>
            <a:r>
              <a:rPr lang="pt-BR" sz="14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Socioambiental</a:t>
            </a:r>
            <a:r>
              <a:rPr lang="pt-BR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: política 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integrada de </a:t>
            </a:r>
            <a:r>
              <a:rPr lang="pt-BR" sz="1400" dirty="0">
                <a:solidFill>
                  <a:srgbClr val="D16349"/>
                </a:solidFill>
                <a:ea typeface="Times New Roman"/>
                <a:cs typeface="Times New Roman"/>
              </a:rPr>
              <a:t>comunicação ambiental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 no âmbito do </a:t>
            </a:r>
            <a:r>
              <a:rPr lang="pt-BR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ProNEA</a:t>
            </a:r>
            <a:r>
              <a:rPr lang="pt-BR" sz="1400" dirty="0">
                <a:solidFill>
                  <a:srgbClr val="000000"/>
                </a:solidFill>
                <a:ea typeface="Times New Roman"/>
                <a:cs typeface="Times New Roman"/>
              </a:rPr>
              <a:t>, na linha de ação “Comunicação para a educação ambiental”</a:t>
            </a:r>
            <a:endParaRPr lang="pt-BR" sz="1400" dirty="0">
              <a:solidFill>
                <a:srgbClr val="000000"/>
              </a:solidFill>
              <a:latin typeface="Bookman Old Style"/>
              <a:ea typeface="Times New Roman"/>
              <a:cs typeface="Times New Roman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787663" y="2034578"/>
            <a:ext cx="2450405" cy="2450537"/>
            <a:chOff x="1681425" y="39549"/>
            <a:chExt cx="2450405" cy="2450537"/>
          </a:xfrm>
        </p:grpSpPr>
        <p:sp>
          <p:nvSpPr>
            <p:cNvPr id="39" name="Oval 38"/>
            <p:cNvSpPr/>
            <p:nvPr/>
          </p:nvSpPr>
          <p:spPr>
            <a:xfrm>
              <a:off x="1681425" y="39549"/>
              <a:ext cx="2450405" cy="2450537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</a:schemeClr>
            </a:solidFill>
            <a:ln w="28575" cmpd="sng">
              <a:solidFill>
                <a:srgbClr val="FFFFFF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Oval 4"/>
            <p:cNvSpPr/>
            <p:nvPr/>
          </p:nvSpPr>
          <p:spPr>
            <a:xfrm>
              <a:off x="2040279" y="398422"/>
              <a:ext cx="1732697" cy="17327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400" b="1" kern="1200" noProof="0" dirty="0" smtClean="0">
                  <a:solidFill>
                    <a:srgbClr val="FFFFFF"/>
                  </a:solidFill>
                  <a:latin typeface="+mj-lt"/>
                </a:rPr>
                <a:t>Programa Nacional de Educação Ambiental (</a:t>
              </a:r>
              <a:r>
                <a:rPr lang="pt-BR" sz="1400" b="1" kern="1200" noProof="0" dirty="0" err="1" smtClean="0">
                  <a:solidFill>
                    <a:srgbClr val="FFFFFF"/>
                  </a:solidFill>
                  <a:latin typeface="+mj-lt"/>
                </a:rPr>
                <a:t>ProNEA</a:t>
              </a:r>
              <a:r>
                <a:rPr lang="pt-BR" sz="1400" b="1" kern="1200" noProof="0" dirty="0" smtClean="0">
                  <a:solidFill>
                    <a:srgbClr val="FFFFFF"/>
                  </a:solidFill>
                  <a:latin typeface="+mj-lt"/>
                </a:rPr>
                <a:t>)</a:t>
              </a:r>
              <a:endParaRPr lang="pt-BR" sz="1400" b="1" kern="1200" noProof="0" dirty="0">
                <a:solidFill>
                  <a:srgbClr val="FFFFFF"/>
                </a:solidFill>
                <a:latin typeface="+mj-lt"/>
              </a:endParaRPr>
            </a:p>
          </p:txBody>
        </p:sp>
      </p:grpSp>
      <p:sp>
        <p:nvSpPr>
          <p:cNvPr id="15" name="Oval 14"/>
          <p:cNvSpPr/>
          <p:nvPr/>
        </p:nvSpPr>
        <p:spPr>
          <a:xfrm>
            <a:off x="3186027" y="1922709"/>
            <a:ext cx="272434" cy="272728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Oval 15"/>
          <p:cNvSpPr/>
          <p:nvPr/>
        </p:nvSpPr>
        <p:spPr>
          <a:xfrm>
            <a:off x="1977096" y="3702360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Oval 16"/>
          <p:cNvSpPr/>
          <p:nvPr/>
        </p:nvSpPr>
        <p:spPr>
          <a:xfrm>
            <a:off x="3905115" y="2108097"/>
            <a:ext cx="272434" cy="272728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Oval 17"/>
          <p:cNvSpPr/>
          <p:nvPr/>
        </p:nvSpPr>
        <p:spPr>
          <a:xfrm>
            <a:off x="2596422" y="2309865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Oval 18"/>
          <p:cNvSpPr/>
          <p:nvPr/>
        </p:nvSpPr>
        <p:spPr>
          <a:xfrm>
            <a:off x="1946587" y="2228817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0" name="Group 19"/>
          <p:cNvGrpSpPr/>
          <p:nvPr/>
        </p:nvGrpSpPr>
        <p:grpSpPr>
          <a:xfrm>
            <a:off x="327135" y="1995029"/>
            <a:ext cx="1772900" cy="1772867"/>
            <a:chOff x="220897" y="0"/>
            <a:chExt cx="1772900" cy="1772867"/>
          </a:xfrm>
        </p:grpSpPr>
        <p:sp>
          <p:nvSpPr>
            <p:cNvPr id="37" name="Oval 36"/>
            <p:cNvSpPr/>
            <p:nvPr/>
          </p:nvSpPr>
          <p:spPr>
            <a:xfrm>
              <a:off x="220897" y="0"/>
              <a:ext cx="1772900" cy="1772867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 val="60000"/>
              </a:schemeClr>
            </a:solidFill>
            <a:ln w="28575" cmpd="sng">
              <a:solidFill>
                <a:srgbClr val="FFFFFF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Oval 11"/>
            <p:cNvSpPr/>
            <p:nvPr/>
          </p:nvSpPr>
          <p:spPr>
            <a:xfrm>
              <a:off x="480532" y="259630"/>
              <a:ext cx="1253630" cy="1253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noProof="0" dirty="0" smtClean="0">
                  <a:latin typeface="+mj-lt"/>
                </a:rPr>
                <a:t>Programa </a:t>
              </a:r>
              <a:r>
                <a:rPr lang="pt-BR" sz="1200" kern="1200" noProof="0" dirty="0" err="1" smtClean="0">
                  <a:latin typeface="+mj-lt"/>
                </a:rPr>
                <a:t>Educomunicação</a:t>
              </a:r>
              <a:r>
                <a:rPr lang="pt-BR" sz="1200" kern="1200" noProof="0" dirty="0" smtClean="0">
                  <a:latin typeface="+mj-lt"/>
                </a:rPr>
                <a:t> Socioambiental</a:t>
              </a:r>
              <a:endParaRPr lang="pt-BR" sz="1200" kern="1200" noProof="0" dirty="0">
                <a:latin typeface="+mj-lt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2910576" y="2318640"/>
            <a:ext cx="272434" cy="272728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Oval 21"/>
          <p:cNvSpPr/>
          <p:nvPr/>
        </p:nvSpPr>
        <p:spPr>
          <a:xfrm>
            <a:off x="1432834" y="3359059"/>
            <a:ext cx="492594" cy="492812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3" name="Group 22"/>
          <p:cNvGrpSpPr/>
          <p:nvPr/>
        </p:nvGrpSpPr>
        <p:grpSpPr>
          <a:xfrm>
            <a:off x="3991641" y="1995029"/>
            <a:ext cx="1366472" cy="1366446"/>
            <a:chOff x="3885403" y="0"/>
            <a:chExt cx="1366472" cy="1366446"/>
          </a:xfrm>
        </p:grpSpPr>
        <p:sp>
          <p:nvSpPr>
            <p:cNvPr id="35" name="Oval 34"/>
            <p:cNvSpPr/>
            <p:nvPr/>
          </p:nvSpPr>
          <p:spPr>
            <a:xfrm>
              <a:off x="3885403" y="0"/>
              <a:ext cx="1366472" cy="1366446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 val="60000"/>
              </a:schemeClr>
            </a:solidFill>
            <a:ln w="28575" cmpd="sng">
              <a:solidFill>
                <a:srgbClr val="FFFFFF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Oval 15"/>
            <p:cNvSpPr/>
            <p:nvPr/>
          </p:nvSpPr>
          <p:spPr>
            <a:xfrm>
              <a:off x="4085518" y="200111"/>
              <a:ext cx="966242" cy="9662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noProof="0" dirty="0" smtClean="0">
                  <a:latin typeface="+mj-lt"/>
                </a:rPr>
                <a:t>Programa Vamos Cuidar do Brasil com as Escolas</a:t>
              </a:r>
              <a:endParaRPr lang="pt-BR" sz="1200" kern="1200" noProof="0" dirty="0">
                <a:latin typeface="+mj-lt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3762457" y="2627237"/>
            <a:ext cx="272434" cy="272728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Oval 24"/>
          <p:cNvSpPr/>
          <p:nvPr/>
        </p:nvSpPr>
        <p:spPr>
          <a:xfrm>
            <a:off x="1951172" y="4000795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Oval 25"/>
          <p:cNvSpPr/>
          <p:nvPr/>
        </p:nvSpPr>
        <p:spPr>
          <a:xfrm>
            <a:off x="2896502" y="4069807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7" name="Group 26"/>
          <p:cNvGrpSpPr/>
          <p:nvPr/>
        </p:nvGrpSpPr>
        <p:grpSpPr>
          <a:xfrm>
            <a:off x="4086294" y="3485603"/>
            <a:ext cx="1847828" cy="1857725"/>
            <a:chOff x="4152514" y="1459214"/>
            <a:chExt cx="1847828" cy="1857725"/>
          </a:xfrm>
        </p:grpSpPr>
        <p:sp>
          <p:nvSpPr>
            <p:cNvPr id="33" name="Oval 32"/>
            <p:cNvSpPr/>
            <p:nvPr/>
          </p:nvSpPr>
          <p:spPr>
            <a:xfrm>
              <a:off x="4152514" y="1459214"/>
              <a:ext cx="1847828" cy="1857725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 val="60000"/>
              </a:schemeClr>
            </a:solidFill>
            <a:ln w="28575" cmpd="sng">
              <a:solidFill>
                <a:srgbClr val="FFFFFF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Oval 20"/>
            <p:cNvSpPr/>
            <p:nvPr/>
          </p:nvSpPr>
          <p:spPr>
            <a:xfrm>
              <a:off x="4423122" y="1731272"/>
              <a:ext cx="1306612" cy="1313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200" kern="1200" noProof="0" dirty="0" smtClean="0">
                <a:latin typeface="+mj-lt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noProof="0" dirty="0" smtClean="0">
                  <a:latin typeface="+mj-lt"/>
                </a:rPr>
                <a:t>Estratégia Nacional de Comunicação e Educação Ambiental em Unidades de Conservação (ENCEA)</a:t>
              </a:r>
              <a:endParaRPr lang="pt-BR" sz="1200" kern="1200" noProof="0" dirty="0">
                <a:latin typeface="+mj-lt"/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4304054" y="3679446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oup 28"/>
          <p:cNvGrpSpPr/>
          <p:nvPr/>
        </p:nvGrpSpPr>
        <p:grpSpPr>
          <a:xfrm>
            <a:off x="1222207" y="4061833"/>
            <a:ext cx="1485393" cy="1485365"/>
            <a:chOff x="1549258" y="2096686"/>
            <a:chExt cx="1485393" cy="1485365"/>
          </a:xfrm>
        </p:grpSpPr>
        <p:sp>
          <p:nvSpPr>
            <p:cNvPr id="31" name="Oval 30"/>
            <p:cNvSpPr/>
            <p:nvPr/>
          </p:nvSpPr>
          <p:spPr>
            <a:xfrm>
              <a:off x="1549258" y="2096686"/>
              <a:ext cx="1485393" cy="1485365"/>
            </a:xfrm>
            <a:prstGeom prst="ellipse">
              <a:avLst/>
            </a:prstGeom>
            <a:solidFill>
              <a:schemeClr val="accent1">
                <a:hueOff val="0"/>
                <a:satOff val="0"/>
                <a:lumOff val="0"/>
                <a:alpha val="60000"/>
              </a:schemeClr>
            </a:solidFill>
            <a:ln w="28575" cmpd="sng">
              <a:solidFill>
                <a:srgbClr val="FFFFFF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Oval 23"/>
            <p:cNvSpPr/>
            <p:nvPr/>
          </p:nvSpPr>
          <p:spPr>
            <a:xfrm>
              <a:off x="1766789" y="2314213"/>
              <a:ext cx="1050331" cy="10503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200" kern="1200" noProof="0" dirty="0" smtClean="0">
                  <a:latin typeface="+mj-lt"/>
                </a:rPr>
                <a:t>Programa de Educação Ambiental e Agricultura Familiar (PEAAF)</a:t>
              </a:r>
              <a:endParaRPr lang="pt-BR" sz="1200" kern="1200" noProof="0" dirty="0">
                <a:latin typeface="+mj-lt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2570551" y="4352829"/>
            <a:ext cx="197540" cy="197417"/>
          </a:xfrm>
          <a:prstGeom prst="ellipse">
            <a:avLst/>
          </a:prstGeom>
          <a:ln w="28575" cmpd="sng">
            <a:solidFill>
              <a:srgbClr val="FFFFFF"/>
            </a:solidFill>
          </a:ln>
        </p:spPr>
        <p:style>
          <a:lnRef idx="3">
            <a:scrgbClr r="0" g="0" b="0"/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4" name="Elbow Connector 3"/>
          <p:cNvCxnSpPr>
            <a:stCxn id="39" idx="0"/>
            <a:endCxn id="8" idx="1"/>
          </p:cNvCxnSpPr>
          <p:nvPr/>
        </p:nvCxnSpPr>
        <p:spPr>
          <a:xfrm rot="16200000" flipH="1">
            <a:off x="4269067" y="778377"/>
            <a:ext cx="40304" cy="2552706"/>
          </a:xfrm>
          <a:prstGeom prst="bentConnector4">
            <a:avLst>
              <a:gd name="adj1" fmla="val -567189"/>
              <a:gd name="adj2" fmla="val 91194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37" idx="3"/>
            <a:endCxn id="13" idx="1"/>
          </p:cNvCxnSpPr>
          <p:nvPr/>
        </p:nvCxnSpPr>
        <p:spPr>
          <a:xfrm rot="5400000">
            <a:off x="-733198" y="4805202"/>
            <a:ext cx="2616905" cy="23032"/>
          </a:xfrm>
          <a:prstGeom prst="bentConnector4">
            <a:avLst>
              <a:gd name="adj1" fmla="val 35924"/>
              <a:gd name="adj2" fmla="val 1092532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31" idx="6"/>
            <a:endCxn id="12" idx="1"/>
          </p:cNvCxnSpPr>
          <p:nvPr/>
        </p:nvCxnSpPr>
        <p:spPr>
          <a:xfrm>
            <a:off x="2707600" y="4804516"/>
            <a:ext cx="1197515" cy="823023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35" idx="6"/>
            <a:endCxn id="9" idx="1"/>
          </p:cNvCxnSpPr>
          <p:nvPr/>
        </p:nvCxnSpPr>
        <p:spPr>
          <a:xfrm>
            <a:off x="5358113" y="2678252"/>
            <a:ext cx="576009" cy="350738"/>
          </a:xfrm>
          <a:prstGeom prst="bentConnector3">
            <a:avLst>
              <a:gd name="adj1" fmla="val 50000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3" idx="7"/>
            <a:endCxn id="11" idx="1"/>
          </p:cNvCxnSpPr>
          <p:nvPr/>
        </p:nvCxnSpPr>
        <p:spPr>
          <a:xfrm rot="16200000" flipH="1">
            <a:off x="5628701" y="3792474"/>
            <a:ext cx="774494" cy="704868"/>
          </a:xfrm>
          <a:prstGeom prst="bentConnector4">
            <a:avLst>
              <a:gd name="adj1" fmla="val -11295"/>
              <a:gd name="adj2" fmla="val 69196"/>
            </a:avLst>
          </a:prstGeom>
          <a:ln>
            <a:solidFill>
              <a:srgbClr val="646B8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991641" y="6006354"/>
            <a:ext cx="4860000" cy="547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RECONHECIMENTO </a:t>
            </a:r>
            <a:r>
              <a:rPr lang="pt-BR" dirty="0">
                <a:solidFill>
                  <a:schemeClr val="bg1"/>
                </a:solidFill>
              </a:rPr>
              <a:t>DA INTER-RELAÇÃO ENTRE A EDUCOMUNICAÇÃO E A EDUCAÇÃO AMBIENTAL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2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 err="1" smtClean="0"/>
              <a:t>EDUcomunicação</a:t>
            </a:r>
            <a:r>
              <a:rPr lang="pt-BR" sz="2800" dirty="0" smtClean="0"/>
              <a:t> nas políticas de educação ambiental no brasil</a:t>
            </a:r>
            <a:br>
              <a:rPr lang="pt-BR" sz="2800" dirty="0" smtClean="0"/>
            </a:br>
            <a:r>
              <a:rPr lang="pt-BR" sz="2000" cap="none" dirty="0" smtClean="0"/>
              <a:t>Política Nacional </a:t>
            </a:r>
            <a:r>
              <a:rPr lang="pt-BR" sz="2000" cap="none" dirty="0"/>
              <a:t>de EA: </a:t>
            </a:r>
            <a:r>
              <a:rPr lang="pt-BR" sz="2000" cap="none" dirty="0" smtClean="0"/>
              <a:t>programas e diretrizes</a:t>
            </a:r>
            <a:endParaRPr lang="pt-BR" sz="2000" dirty="0"/>
          </a:p>
        </p:txBody>
      </p:sp>
      <p:sp>
        <p:nvSpPr>
          <p:cNvPr id="41" name="Text Placeholder 2"/>
          <p:cNvSpPr txBox="1">
            <a:spLocks/>
          </p:cNvSpPr>
          <p:nvPr/>
        </p:nvSpPr>
        <p:spPr>
          <a:xfrm>
            <a:off x="224119" y="1738001"/>
            <a:ext cx="8725646" cy="100598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spc="0" dirty="0">
                <a:solidFill>
                  <a:schemeClr val="tx1"/>
                </a:solidFill>
              </a:rPr>
              <a:t>C</a:t>
            </a:r>
            <a:r>
              <a:rPr lang="pt-BR" spc="0" dirty="0" smtClean="0">
                <a:solidFill>
                  <a:schemeClr val="tx1"/>
                </a:solidFill>
              </a:rPr>
              <a:t>aracterísticas da inter-relação entre </a:t>
            </a:r>
            <a:r>
              <a:rPr lang="pt-BR" spc="0" dirty="0" err="1" smtClean="0">
                <a:solidFill>
                  <a:schemeClr val="tx1"/>
                </a:solidFill>
              </a:rPr>
              <a:t>Educomunicação</a:t>
            </a:r>
            <a:r>
              <a:rPr lang="pt-BR" spc="0" dirty="0" smtClean="0">
                <a:solidFill>
                  <a:schemeClr val="tx1"/>
                </a:solidFill>
              </a:rPr>
              <a:t> e Educação Ambiental nos programas e diretrizes: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24119" y="2564637"/>
            <a:ext cx="8725646" cy="3566207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pc="0" dirty="0" smtClean="0">
                <a:solidFill>
                  <a:schemeClr val="tx1"/>
                </a:solidFill>
              </a:rPr>
              <a:t>Ações </a:t>
            </a:r>
            <a:r>
              <a:rPr lang="pt-BR" spc="0" dirty="0">
                <a:solidFill>
                  <a:schemeClr val="tx1"/>
                </a:solidFill>
              </a:rPr>
              <a:t>e estratégias voltadas à valorização de </a:t>
            </a:r>
            <a:r>
              <a:rPr lang="pt-BR" spc="0" dirty="0">
                <a:solidFill>
                  <a:srgbClr val="D16349"/>
                </a:solidFill>
              </a:rPr>
              <a:t>processos pedagógicos </a:t>
            </a:r>
            <a:r>
              <a:rPr lang="pt-BR" spc="0" dirty="0">
                <a:solidFill>
                  <a:schemeClr val="tx1"/>
                </a:solidFill>
              </a:rPr>
              <a:t>sobretudo baseados no </a:t>
            </a:r>
            <a:r>
              <a:rPr lang="pt-BR" b="1" spc="0" dirty="0">
                <a:solidFill>
                  <a:schemeClr val="tx1"/>
                </a:solidFill>
              </a:rPr>
              <a:t>dialogismo</a:t>
            </a:r>
            <a:r>
              <a:rPr lang="pt-BR" spc="0" dirty="0">
                <a:solidFill>
                  <a:schemeClr val="tx1"/>
                </a:solidFill>
              </a:rPr>
              <a:t>, na </a:t>
            </a:r>
            <a:r>
              <a:rPr lang="pt-BR" b="1" spc="0" dirty="0">
                <a:solidFill>
                  <a:schemeClr val="tx1"/>
                </a:solidFill>
              </a:rPr>
              <a:t>participação</a:t>
            </a:r>
            <a:r>
              <a:rPr lang="pt-BR" spc="0" dirty="0">
                <a:solidFill>
                  <a:schemeClr val="tx1"/>
                </a:solidFill>
              </a:rPr>
              <a:t> e na </a:t>
            </a:r>
            <a:r>
              <a:rPr lang="pt-BR" b="1" spc="0" dirty="0">
                <a:solidFill>
                  <a:schemeClr val="tx1"/>
                </a:solidFill>
              </a:rPr>
              <a:t>autonomia</a:t>
            </a:r>
            <a:r>
              <a:rPr lang="pt-BR" spc="0" dirty="0">
                <a:solidFill>
                  <a:schemeClr val="tx1"/>
                </a:solidFill>
              </a:rPr>
              <a:t>; que possam contribuir, dentre outros aspectos, para: </a:t>
            </a:r>
            <a:endParaRPr lang="pt-BR" spc="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pt-BR" sz="1800" spc="0" dirty="0">
              <a:solidFill>
                <a:schemeClr val="tx1"/>
              </a:solidFill>
            </a:endParaRPr>
          </a:p>
          <a:p>
            <a:pPr lvl="2"/>
            <a:r>
              <a:rPr lang="pt-BR" sz="1800" spc="0" dirty="0">
                <a:solidFill>
                  <a:schemeClr val="tx1"/>
                </a:solidFill>
              </a:rPr>
              <a:t>a democratização e defesa do direito à </a:t>
            </a:r>
            <a:r>
              <a:rPr lang="pt-BR" sz="1800" spc="0" dirty="0" smtClean="0">
                <a:solidFill>
                  <a:schemeClr val="tx1"/>
                </a:solidFill>
              </a:rPr>
              <a:t>comunicação;</a:t>
            </a:r>
          </a:p>
          <a:p>
            <a:pPr lvl="2"/>
            <a:r>
              <a:rPr lang="pt-BR" sz="1800" spc="0" dirty="0" smtClean="0">
                <a:solidFill>
                  <a:schemeClr val="tx1"/>
                </a:solidFill>
              </a:rPr>
              <a:t>a </a:t>
            </a:r>
            <a:r>
              <a:rPr lang="pt-BR" sz="1800" spc="0" dirty="0">
                <a:solidFill>
                  <a:schemeClr val="tx1"/>
                </a:solidFill>
              </a:rPr>
              <a:t>possibilidade de promoção de ecossistemas </a:t>
            </a:r>
            <a:r>
              <a:rPr lang="pt-BR" sz="1800" spc="0" dirty="0" smtClean="0">
                <a:solidFill>
                  <a:schemeClr val="tx1"/>
                </a:solidFill>
              </a:rPr>
              <a:t>comunicativos;</a:t>
            </a:r>
          </a:p>
          <a:p>
            <a:pPr lvl="2"/>
            <a:r>
              <a:rPr lang="pt-BR" sz="1800" spc="0" dirty="0" smtClean="0">
                <a:solidFill>
                  <a:schemeClr val="tx1"/>
                </a:solidFill>
              </a:rPr>
              <a:t>a </a:t>
            </a:r>
            <a:r>
              <a:rPr lang="pt-BR" sz="1800" spc="0" dirty="0">
                <a:solidFill>
                  <a:schemeClr val="tx1"/>
                </a:solidFill>
              </a:rPr>
              <a:t>construção de processos formativos para o desenvolvimento de habilidades </a:t>
            </a:r>
            <a:r>
              <a:rPr lang="pt-BR" sz="1800" spc="0" dirty="0" smtClean="0">
                <a:solidFill>
                  <a:schemeClr val="tx1"/>
                </a:solidFill>
              </a:rPr>
              <a:t>comunicativas;</a:t>
            </a:r>
          </a:p>
          <a:p>
            <a:pPr lvl="2"/>
            <a:r>
              <a:rPr lang="pt-BR" sz="1800" spc="0" dirty="0" smtClean="0">
                <a:solidFill>
                  <a:schemeClr val="accent1"/>
                </a:solidFill>
              </a:rPr>
              <a:t>a </a:t>
            </a:r>
            <a:r>
              <a:rPr lang="pt-BR" sz="1800" spc="0" dirty="0">
                <a:solidFill>
                  <a:schemeClr val="accent1"/>
                </a:solidFill>
              </a:rPr>
              <a:t>construção de relações entre as pessoas e o espaço em que habitam, possibilitando que possam construir interpretações e intervir em sua </a:t>
            </a:r>
            <a:r>
              <a:rPr lang="pt-BR" sz="1800" spc="0" dirty="0" smtClean="0">
                <a:solidFill>
                  <a:schemeClr val="accent1"/>
                </a:solidFill>
              </a:rPr>
              <a:t>realidade</a:t>
            </a:r>
            <a:r>
              <a:rPr lang="pt-BR" sz="1800" spc="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641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Relações entre </a:t>
            </a:r>
            <a:r>
              <a:rPr lang="pt-BR" sz="2400" dirty="0" err="1" smtClean="0"/>
              <a:t>educomunicação</a:t>
            </a:r>
            <a:r>
              <a:rPr lang="pt-BR" sz="2400" dirty="0" smtClean="0"/>
              <a:t> e educação ambiental nas teses e dissertações brasileiras</a:t>
            </a:r>
            <a:endParaRPr lang="pt-BR" sz="2000" dirty="0"/>
          </a:p>
        </p:txBody>
      </p:sp>
      <p:sp>
        <p:nvSpPr>
          <p:cNvPr id="41" name="Text Placeholder 2"/>
          <p:cNvSpPr txBox="1">
            <a:spLocks/>
          </p:cNvSpPr>
          <p:nvPr/>
        </p:nvSpPr>
        <p:spPr>
          <a:xfrm>
            <a:off x="224119" y="1738001"/>
            <a:ext cx="8725646" cy="119167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pt-BR" b="1" spc="0" dirty="0" smtClean="0">
                <a:solidFill>
                  <a:schemeClr val="tx1"/>
                </a:solidFill>
              </a:rPr>
              <a:t>Banco de Teses e Dissertações da CAPES</a:t>
            </a:r>
          </a:p>
          <a:p>
            <a:pPr marL="45720" indent="0">
              <a:buNone/>
            </a:pPr>
            <a:r>
              <a:rPr lang="pt-BR" sz="1800" spc="0" dirty="0" smtClean="0">
                <a:solidFill>
                  <a:schemeClr val="tx1"/>
                </a:solidFill>
              </a:rPr>
              <a:t>Termo de busca: </a:t>
            </a:r>
            <a:r>
              <a:rPr lang="pt-BR" sz="1800" spc="0" dirty="0" err="1" smtClean="0">
                <a:solidFill>
                  <a:srgbClr val="D16349"/>
                </a:solidFill>
              </a:rPr>
              <a:t>educomunica</a:t>
            </a:r>
            <a:r>
              <a:rPr lang="pt-BR" sz="1800" spc="0" dirty="0" smtClean="0">
                <a:solidFill>
                  <a:srgbClr val="D16349"/>
                </a:solidFill>
              </a:rPr>
              <a:t>*</a:t>
            </a:r>
          </a:p>
          <a:p>
            <a:pPr marL="45720" indent="0">
              <a:buNone/>
            </a:pPr>
            <a:r>
              <a:rPr lang="pt-BR" sz="1800" b="1" spc="0" dirty="0" smtClean="0">
                <a:solidFill>
                  <a:schemeClr val="tx1"/>
                </a:solidFill>
              </a:rPr>
              <a:t>292 Teses e Dissertações </a:t>
            </a:r>
            <a:r>
              <a:rPr lang="pt-BR" sz="1800" spc="0" dirty="0" smtClean="0">
                <a:solidFill>
                  <a:schemeClr val="tx1"/>
                </a:solidFill>
              </a:rPr>
              <a:t>que abordam a </a:t>
            </a:r>
            <a:r>
              <a:rPr lang="pt-BR" sz="1800" spc="0" dirty="0" err="1" smtClean="0">
                <a:solidFill>
                  <a:schemeClr val="tx1"/>
                </a:solidFill>
              </a:rPr>
              <a:t>educomunicação</a:t>
            </a:r>
            <a:endParaRPr lang="pt-BR" sz="1600" spc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77987549"/>
              </p:ext>
            </p:extLst>
          </p:nvPr>
        </p:nvGraphicFramePr>
        <p:xfrm>
          <a:off x="647521" y="3300294"/>
          <a:ext cx="7724354" cy="3316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647521" y="2929674"/>
            <a:ext cx="77243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/>
              <a:t>Número </a:t>
            </a:r>
            <a:r>
              <a:rPr lang="pt-BR" sz="1600" dirty="0"/>
              <a:t>de teses e dissertações que abordam a </a:t>
            </a:r>
            <a:r>
              <a:rPr lang="pt-BR" sz="1600" dirty="0" err="1"/>
              <a:t>educomunicação</a:t>
            </a:r>
            <a:r>
              <a:rPr lang="pt-BR" sz="1600" dirty="0"/>
              <a:t> publicadas por ano</a:t>
            </a:r>
          </a:p>
        </p:txBody>
      </p:sp>
    </p:spTree>
    <p:extLst>
      <p:ext uri="{BB962C8B-B14F-4D97-AF65-F5344CB8AC3E}">
        <p14:creationId xmlns:p14="http://schemas.microsoft.com/office/powerpoint/2010/main" val="11962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Grid">
    <a:fillStyleLst>
      <a:solidFill>
        <a:schemeClr val="phClr"/>
      </a:solidFill>
      <a:solidFill>
        <a:schemeClr val="phClr">
          <a:tint val="5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</a:schemeClr>
          </a:gs>
          <a:gs pos="100000">
            <a:schemeClr val="phClr">
              <a:shade val="85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4762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1750" dist="25400" dir="5400000" rotWithShape="0">
            <a:srgbClr val="000000">
              <a:alpha val="50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0000"/>
          <a:shade val="93000"/>
          <a:satMod val="150000"/>
        </a:schemeClr>
      </a:solidFill>
      <a:blipFill rotWithShape="1">
        <a:blip xmlns:r="http://schemas.openxmlformats.org/officeDocument/2006/relationships" r:embed="rId1">
          <a:duotone>
            <a:schemeClr val="phClr">
              <a:tint val="95000"/>
            </a:schemeClr>
            <a:schemeClr val="phClr">
              <a:shade val="93000"/>
              <a:satMod val="11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866</TotalTime>
  <Words>1764</Words>
  <Application>Microsoft Office PowerPoint</Application>
  <PresentationFormat>Apresentação na tela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Grid</vt:lpstr>
      <vt:lpstr>Interfaces entre educomunicação e educação ambiental: caminhos desenhados a partir de políticas públicas e de teses e dissertações brasileiras</vt:lpstr>
      <vt:lpstr>Educomunicação e educação ambiental</vt:lpstr>
      <vt:lpstr>Educomunicação e educação ambiental</vt:lpstr>
      <vt:lpstr>a) Quais as formas de apresentação e apreensão dos princípios e conceitos da Educomunicação nos textos das politicas nacional e estaduais de educação ambiental, bem como em documentos de programas e diretrizes nacionais de educação ambiental?  </vt:lpstr>
      <vt:lpstr>METODOLOGIA E PROCEDIMENTOS DE PESQUISA</vt:lpstr>
      <vt:lpstr>EDUcomunicação nas políticas de educação ambiental no brasil Políticas Estaduais de EA: documentos legais</vt:lpstr>
      <vt:lpstr>EDUcomunicação nas políticas de educação ambiental no brasil Política Nacional de EA: programas e diretrizes</vt:lpstr>
      <vt:lpstr>EDUcomunicação nas políticas de educação ambiental no brasil Política Nacional de EA: programas e diretrizes</vt:lpstr>
      <vt:lpstr>Relações entre educomunicação e educação ambiental nas teses e dissertações brasileiras</vt:lpstr>
      <vt:lpstr>Relações entre educomunicação e educação ambiental nas teses e dissertações brasileiras</vt:lpstr>
      <vt:lpstr>Relações entre educomunicação e educação ambiental nas teses e dissertações brasileiras</vt:lpstr>
      <vt:lpstr>Relações entre educomunicação e educação ambiental nas teses e dissertações brasileiras</vt:lpstr>
      <vt:lpstr>Relações entre educomunicação e educação ambiental nas teses e dissertações brasileiras</vt:lpstr>
      <vt:lpstr>Relações entre educomunicação e educação ambiental nas teses e dissertações brasileiras</vt:lpstr>
      <vt:lpstr>Possíveis caminhos e interfaces entre a educomunicação e a educação ambiental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entre educomunicação e educação ambiental: caminhos desenhados a partir de políticas públicas e de teses e dissertações brasileiras</dc:title>
  <dc:creator>Beatriz Alves</dc:creator>
  <cp:lastModifiedBy>usuario samsung</cp:lastModifiedBy>
  <cp:revision>82</cp:revision>
  <dcterms:created xsi:type="dcterms:W3CDTF">2017-12-02T13:06:47Z</dcterms:created>
  <dcterms:modified xsi:type="dcterms:W3CDTF">2017-12-04T20:52:51Z</dcterms:modified>
</cp:coreProperties>
</file>