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0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60" r:id="rId13"/>
    <p:sldId id="359" r:id="rId14"/>
    <p:sldId id="361" r:id="rId15"/>
    <p:sldId id="362" r:id="rId16"/>
  </p:sldIdLst>
  <p:sldSz cx="9144000" cy="6858000" type="screen4x3"/>
  <p:notesSz cx="6743700" cy="9855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F921F-D23F-4153-AFE6-AB3FBAF72D90}" v="1" dt="2023-08-06T15:48:35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tor Vitor Mendonça Sica" userId="889284d4-ab46-481a-a6a7-7ccb7afe6eef" providerId="ADAL" clId="{2EFF921F-D23F-4153-AFE6-AB3FBAF72D90}"/>
    <pc:docChg chg="modSld">
      <pc:chgData name="Heitor Vitor Mendonça Sica" userId="889284d4-ab46-481a-a6a7-7ccb7afe6eef" providerId="ADAL" clId="{2EFF921F-D23F-4153-AFE6-AB3FBAF72D90}" dt="2023-08-06T15:48:35.932" v="0" actId="478"/>
      <pc:docMkLst>
        <pc:docMk/>
      </pc:docMkLst>
      <pc:sldChg chg="delSp">
        <pc:chgData name="Heitor Vitor Mendonça Sica" userId="889284d4-ab46-481a-a6a7-7ccb7afe6eef" providerId="ADAL" clId="{2EFF921F-D23F-4153-AFE6-AB3FBAF72D90}" dt="2023-08-06T15:48:35.932" v="0" actId="478"/>
        <pc:sldMkLst>
          <pc:docMk/>
          <pc:sldMk cId="0" sldId="260"/>
        </pc:sldMkLst>
        <pc:spChg chg="del">
          <ac:chgData name="Heitor Vitor Mendonça Sica" userId="889284d4-ab46-481a-a6a7-7ccb7afe6eef" providerId="ADAL" clId="{2EFF921F-D23F-4153-AFE6-AB3FBAF72D90}" dt="2023-08-06T15:48:35.932" v="0" actId="478"/>
          <ac:spMkLst>
            <pc:docMk/>
            <pc:sldMk cId="0" sldId="260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86E7B4-D919-4D3A-82EE-819A4AA05881}" type="datetimeFigureOut">
              <a:rPr lang="pt-BR"/>
              <a:pPr>
                <a:defRPr/>
              </a:pPr>
              <a:t>06/08/2023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57354C-0742-40FC-90B6-667E3676C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86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E69B56F-A277-4C01-9573-08CA41C2D2BE}" type="datetimeFigureOut">
              <a:rPr lang="pt-BR"/>
              <a:pPr>
                <a:defRPr/>
              </a:pPr>
              <a:t>06/08/2023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4688" y="4681538"/>
            <a:ext cx="539432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0F5CE3-86B2-40B6-9C83-D91A7EA7E2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887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DF3802-9BE7-4AC3-886F-1E8A9896483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9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F5CE3-86B2-40B6-9C83-D91A7EA7E29A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264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F5CE3-86B2-40B6-9C83-D91A7EA7E29A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11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912768" cy="5040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196752"/>
            <a:ext cx="8147248" cy="468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B9EC8-5443-4997-901C-2785A835D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C1227-7C4A-4555-8A6E-A4333FA842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6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4B671-AC65-4339-8CCE-6C82A2CA33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3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986C8-3C33-49EF-BBA3-4C8131391A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7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E22F-5DE7-483A-BC77-842B4C30F3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7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5101B-52F8-4D20-BFF1-EB4EB163DA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05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72207-01F4-4203-984F-A9A4EE8B5E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49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E1614-FE24-4815-BFEE-C4EB774311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67991-50C3-4F94-9557-E0A3B0147F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42ED0-6E63-4387-839F-3767CAE2B3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7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F3AA-1E7F-4A80-9B77-07209AB634C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8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130425"/>
            <a:ext cx="8750746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Fase de saneamento e organização do processo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Correção e estabilidade da decisão de saneamento e organização 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21292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Partes podem pedir “esclarecimentos” ou “ajustes” em 5 dias (art. 357, §1º)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Não tem natureza de recurso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Pode ser apresentado em paralelo aos embargos de declaração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Decisão se torna “estável”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Impossibilidade de resolver as questões processuais já resolvidas, exceto as que gerariam rescindibilidade da sentença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Possibilidade de rever as questões de fato, direito e provas, dada a dinâmica da instrução processual. </a:t>
            </a:r>
          </a:p>
        </p:txBody>
      </p:sp>
    </p:spTree>
    <p:extLst>
      <p:ext uri="{BB962C8B-B14F-4D97-AF65-F5344CB8AC3E}">
        <p14:creationId xmlns:p14="http://schemas.microsoft.com/office/powerpoint/2010/main" val="101322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Julgamento antecipado de mérito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33604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Art. 355, I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Desnecessidade de outras provas – exclui a possibilidade de julgamento por falta de provas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As duas facetas do “cerceamento de defesa”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Art. 355, II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Réu revel, a quem não aproveitou nenhum dos casos do art. 345 </a:t>
            </a:r>
            <a:r>
              <a:rPr lang="pt-BR" altLang="pt-BR" sz="2400" u="sng" dirty="0">
                <a:solidFill>
                  <a:schemeClr val="accent3">
                    <a:lumMod val="50000"/>
                  </a:schemeClr>
                </a:solidFill>
              </a:rPr>
              <a:t>ou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Réu revel que, embora colhido pela presunção de veracidade dos fatos alegados pelo autor, compareceu a tempo e produziu provas (art. 349). 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Cognição sumária ou exauriente? </a:t>
            </a:r>
          </a:p>
        </p:txBody>
      </p:sp>
    </p:spTree>
    <p:extLst>
      <p:ext uri="{BB962C8B-B14F-4D97-AF65-F5344CB8AC3E}">
        <p14:creationId xmlns:p14="http://schemas.microsoft.com/office/powerpoint/2010/main" val="249153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Julgamento antecipado parcial de mérito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182410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Art. 356, I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Pedido ou parcela do pedido incontroversos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O que é um “pedido incontroverso”?</a:t>
            </a:r>
          </a:p>
          <a:p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Art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. 356, II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Desnecessidade de outras provas quanto a parte dos pedidos (art. 355, I)</a:t>
            </a:r>
            <a:endParaRPr lang="pt-BR" altLang="pt-BR" sz="2400" u="sng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Efeitos da revelia quanto a parte dos pedidos (art. 355, II).  </a:t>
            </a:r>
          </a:p>
        </p:txBody>
      </p:sp>
    </p:spTree>
    <p:extLst>
      <p:ext uri="{BB962C8B-B14F-4D97-AF65-F5344CB8AC3E}">
        <p14:creationId xmlns:p14="http://schemas.microsoft.com/office/powerpoint/2010/main" val="131909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Réplica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51704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Ato que integra a fase postulatória</a:t>
            </a:r>
          </a:p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Cabível </a:t>
            </a:r>
            <a:r>
              <a:rPr lang="pt-BR" altLang="pt-BR" sz="3000" u="sng" dirty="0">
                <a:solidFill>
                  <a:schemeClr val="accent3">
                    <a:lumMod val="50000"/>
                  </a:schemeClr>
                </a:solidFill>
              </a:rPr>
              <a:t>apenas</a:t>
            </a:r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 se houver na contestação defesa indireta (art.350, CPC) ou matérias preliminares (art. 351, CPC).</a:t>
            </a:r>
          </a:p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Prazo de 15 dias</a:t>
            </a:r>
          </a:p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Oportunidade para “reconvenção da reconvenção” / não se confunde com a contestação à reconvenção</a:t>
            </a:r>
          </a:p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Sujeição ao “ônus da impugnação especificada” (</a:t>
            </a:r>
            <a:r>
              <a:rPr lang="pt-BR" altLang="pt-BR" sz="3000" dirty="0" err="1">
                <a:solidFill>
                  <a:schemeClr val="accent3">
                    <a:lumMod val="50000"/>
                  </a:schemeClr>
                </a:solidFill>
              </a:rPr>
              <a:t>arts</a:t>
            </a:r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. 341 e 374, CPC)</a:t>
            </a:r>
          </a:p>
          <a:p>
            <a:pPr eaLnBrk="1" hangingPunct="1"/>
            <a:r>
              <a:rPr lang="pt-BR" altLang="pt-BR" sz="3000" dirty="0">
                <a:solidFill>
                  <a:srgbClr val="FF0000"/>
                </a:solidFill>
              </a:rPr>
              <a:t>Tréplica?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Finalidades da fase de saneamento e organização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49686"/>
            <a:ext cx="8229600" cy="2751522"/>
          </a:xfrm>
        </p:spPr>
        <p:txBody>
          <a:bodyPr>
            <a:spAutoFit/>
          </a:bodyPr>
          <a:lstStyle/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Controle de invalidades</a:t>
            </a:r>
          </a:p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Analisar a necessidade de produção de outras provas e, em caso afirmativo, organizá-la </a:t>
            </a:r>
            <a:endParaRPr lang="pt-BR" altLang="pt-BR" u="sng" dirty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/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Excepcionalmente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, tentar a conciliação (art. 139, V, CPC)</a:t>
            </a:r>
            <a:endParaRPr lang="pt-BR" altLang="pt-BR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9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Análise de invalidades processuais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47426"/>
          </a:xfrm>
        </p:spPr>
        <p:txBody>
          <a:bodyPr>
            <a:spAutoFit/>
          </a:bodyPr>
          <a:lstStyle/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Juiz já controla as invalidades processuais desde o recebimento da petição inicial</a:t>
            </a:r>
          </a:p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Controle tem por objetivo:</a:t>
            </a:r>
          </a:p>
          <a:p>
            <a:pPr lvl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Reconhecer as invalidades insanáveis e aplicar as consequências daí decorrentes </a:t>
            </a:r>
          </a:p>
          <a:p>
            <a:pPr lvl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Saná-las ou reconhecê-las convalidadas e </a:t>
            </a:r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declarar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o processo saneado</a:t>
            </a:r>
          </a:p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Se subsistir alguma invalidade sanável, o prazo de correção é de 30 dias (art. 352, CPC)</a:t>
            </a:r>
          </a:p>
        </p:txBody>
      </p:sp>
    </p:spTree>
    <p:extLst>
      <p:ext uri="{BB962C8B-B14F-4D97-AF65-F5344CB8AC3E}">
        <p14:creationId xmlns:p14="http://schemas.microsoft.com/office/powerpoint/2010/main" val="277013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Julgamento conforme o estado do processo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228850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Opção 1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–  Extinção do processo sem exame de mérito total ou parcial, por autocomposição, ou por acolhimento da alegação de prescrição ou decadência (art. 354, CPC)</a:t>
            </a:r>
          </a:p>
          <a:p>
            <a:pPr marL="0" indent="0" eaLnBrk="1" hangingPunct="1">
              <a:buNone/>
            </a:pPr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Opção 2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– Julgamento antecipado de mérito total (art. 355) ou parcial (art.356), de procedência ou improcedência</a:t>
            </a:r>
          </a:p>
          <a:p>
            <a:pPr marL="0" indent="0" eaLnBrk="1" hangingPunct="1">
              <a:buNone/>
            </a:pPr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Opção 3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– Abertura da fase instrutória (art.357)</a:t>
            </a:r>
          </a:p>
        </p:txBody>
      </p:sp>
    </p:spTree>
    <p:extLst>
      <p:ext uri="{BB962C8B-B14F-4D97-AF65-F5344CB8AC3E}">
        <p14:creationId xmlns:p14="http://schemas.microsoft.com/office/powerpoint/2010/main" val="56883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Decisão de saneamento e organização  (art. 357)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76802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I – resolver as questões processuais pendentes, </a:t>
            </a:r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se houver</a:t>
            </a:r>
          </a:p>
          <a:p>
            <a:pPr marL="0" indent="0">
              <a:buNone/>
            </a:pP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II – 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delimitar as questões de fato sobre as quais recairá a atividade probatória, </a:t>
            </a:r>
            <a:r>
              <a:rPr lang="pt-BR" sz="2800" u="sng" dirty="0">
                <a:solidFill>
                  <a:schemeClr val="accent3">
                    <a:lumMod val="50000"/>
                  </a:schemeClr>
                </a:solidFill>
              </a:rPr>
              <a:t>especificando os meios de prova admitidos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III - definir a </a:t>
            </a:r>
            <a:r>
              <a:rPr lang="pt-BR" sz="2800" u="sng" dirty="0">
                <a:solidFill>
                  <a:schemeClr val="accent3">
                    <a:lumMod val="50000"/>
                  </a:schemeClr>
                </a:solidFill>
              </a:rPr>
              <a:t>distribuição do ônus da prova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, observado o art. 373;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IV - delimitar as </a:t>
            </a:r>
            <a:r>
              <a:rPr lang="pt-BR" sz="2800" u="sng" dirty="0">
                <a:solidFill>
                  <a:schemeClr val="accent3">
                    <a:lumMod val="50000"/>
                  </a:schemeClr>
                </a:solidFill>
              </a:rPr>
              <a:t>questões de direito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 relevantes para a decisão do mérito;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V - designar, se necessário, </a:t>
            </a:r>
            <a:r>
              <a:rPr lang="pt-BR" sz="2800" u="sng" dirty="0">
                <a:solidFill>
                  <a:schemeClr val="accent3">
                    <a:lumMod val="50000"/>
                  </a:schemeClr>
                </a:solidFill>
              </a:rPr>
              <a:t>audiência de instrução e julgamento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496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Decisão de saneamento e organização  (art. 357)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49157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pt-BR" altLang="pt-BR" sz="2800" b="1" u="sng" dirty="0">
                <a:solidFill>
                  <a:schemeClr val="accent3">
                    <a:lumMod val="50000"/>
                  </a:schemeClr>
                </a:solidFill>
              </a:rPr>
              <a:t>Classificação 1</a:t>
            </a:r>
          </a:p>
          <a:p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Escrita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altLang="pt-BR" sz="2800" dirty="0">
                <a:solidFill>
                  <a:srgbClr val="FF0000"/>
                </a:solidFill>
              </a:rPr>
              <a:t>regra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 – decisão proferida depois que as partes, por ordem do juiz, tenha se manifestado (por escrito) sobre os pontos que reputam controvertidos e sobre quais provas pretendem produzir</a:t>
            </a:r>
            <a:endParaRPr lang="pt-BR" altLang="pt-BR" sz="2800" u="sng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Oral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altLang="pt-BR" sz="2800" dirty="0">
                <a:solidFill>
                  <a:srgbClr val="FF0000"/>
                </a:solidFill>
              </a:rPr>
              <a:t>exceção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 – audiência designada para esse fim em causas complexas (art. 357, §3º) </a:t>
            </a:r>
          </a:p>
          <a:p>
            <a:pPr marL="0" indent="0" eaLnBrk="1" hangingPunct="1">
              <a:buNone/>
            </a:pPr>
            <a:endParaRPr lang="pt-BR" altLang="pt-BR" sz="2800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b="1" u="sng" dirty="0">
                <a:solidFill>
                  <a:schemeClr val="accent3">
                    <a:lumMod val="50000"/>
                  </a:schemeClr>
                </a:solidFill>
              </a:rPr>
              <a:t>Classificação 2</a:t>
            </a:r>
          </a:p>
          <a:p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Por decisão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altLang="pt-BR" sz="2800" dirty="0">
                <a:solidFill>
                  <a:srgbClr val="FF0000"/>
                </a:solidFill>
              </a:rPr>
              <a:t>regra</a:t>
            </a:r>
            <a:endParaRPr lang="pt-BR" altLang="pt-BR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Por convenção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altLang="pt-BR" sz="2800" dirty="0">
                <a:solidFill>
                  <a:srgbClr val="FF0000"/>
                </a:solidFill>
              </a:rPr>
              <a:t>exceção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 (art. 357, §2º)</a:t>
            </a:r>
          </a:p>
        </p:txBody>
      </p:sp>
    </p:spTree>
    <p:extLst>
      <p:ext uri="{BB962C8B-B14F-4D97-AF65-F5344CB8AC3E}">
        <p14:creationId xmlns:p14="http://schemas.microsoft.com/office/powerpoint/2010/main" val="152890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Petição de especificação de provas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42673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Autor deve especificar as provas que pretende produzir na petição inicial (art.319, VI) e o réu na contestação (art.336, </a:t>
            </a:r>
            <a:r>
              <a:rPr lang="pt-BR" altLang="pt-BR" sz="2800" i="1" dirty="0">
                <a:solidFill>
                  <a:schemeClr val="accent3">
                    <a:lumMod val="50000"/>
                  </a:schemeClr>
                </a:solidFill>
              </a:rPr>
              <a:t>in fine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Contudo, só se terá exata dimensão da matéria fática controvertida ao final da fase postulatória.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Assim, em preparação à decisão de saneamento e organização, tornou-se praxe determinar a “especificação das provas” pelas partes (fenômeno parcialmente descrito pelo art. 348).  </a:t>
            </a:r>
          </a:p>
        </p:txBody>
      </p:sp>
    </p:spTree>
    <p:extLst>
      <p:ext uri="{BB962C8B-B14F-4D97-AF65-F5344CB8AC3E}">
        <p14:creationId xmlns:p14="http://schemas.microsoft.com/office/powerpoint/2010/main" val="250068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Organização da prova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9825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Se deferida prova testemunhal, partes tem prazo não superior a 15 dias para apresentar o rol de testemunhas (art.357, §4º)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Exceto se for designada audiência prevista no §3º, hipótese em que o rol deve ser nela apresentado (§5º)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Total de 10, 3 por fato (§6º)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Juiz pode limitar número (§7º)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Se deferida prova pericial, aplicam-se as regras dos arts. 465 e seguintes e juiz já deve fixar calendário</a:t>
            </a:r>
            <a:endParaRPr lang="pt-BR" altLang="pt-BR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Intervalo entre as audiências de instrução deve ser de, no mínimo, 1 hora. </a:t>
            </a:r>
          </a:p>
        </p:txBody>
      </p:sp>
    </p:spTree>
    <p:extLst>
      <p:ext uri="{BB962C8B-B14F-4D97-AF65-F5344CB8AC3E}">
        <p14:creationId xmlns:p14="http://schemas.microsoft.com/office/powerpoint/2010/main" val="898053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8963C68C474046B1D2A056626EA4D7" ma:contentTypeVersion="14" ma:contentTypeDescription="Crie um novo documento." ma:contentTypeScope="" ma:versionID="8cef2fd11bbb4b24b7202bd29ccab168">
  <xsd:schema xmlns:xsd="http://www.w3.org/2001/XMLSchema" xmlns:xs="http://www.w3.org/2001/XMLSchema" xmlns:p="http://schemas.microsoft.com/office/2006/metadata/properties" xmlns:ns2="ea5a77e5-6684-4ad9-8b25-61dc983aefc5" xmlns:ns3="11cfb705-d9ac-42b3-b963-f1bd7d971bad" targetNamespace="http://schemas.microsoft.com/office/2006/metadata/properties" ma:root="true" ma:fieldsID="3f55462259e0c8bf491561bb8d19272c" ns2:_="" ns3:_="">
    <xsd:import namespace="ea5a77e5-6684-4ad9-8b25-61dc983aefc5"/>
    <xsd:import namespace="11cfb705-d9ac-42b3-b963-f1bd7d971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a77e5-6684-4ad9-8b25-61dc983ae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Marcações de imagem" ma:readOnly="false" ma:fieldId="{5cf76f15-5ced-4ddc-b409-7134ff3c332f}" ma:taxonomyMulti="true" ma:sspId="7f626653-a8e6-41fb-a107-d49cf4946c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fb705-d9ac-42b3-b963-f1bd7d971ba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25a10d-76b7-499a-8673-dd40967e1b77}" ma:internalName="TaxCatchAll" ma:showField="CatchAllData" ma:web="11cfb705-d9ac-42b3-b963-f1bd7d971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cfb705-d9ac-42b3-b963-f1bd7d971bad" xsi:nil="true"/>
    <lcf76f155ced4ddcb4097134ff3c332f xmlns="ea5a77e5-6684-4ad9-8b25-61dc983aefc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F4E19D-3E1C-40F9-B242-2ADCAB746FA3}"/>
</file>

<file path=customXml/itemProps2.xml><?xml version="1.0" encoding="utf-8"?>
<ds:datastoreItem xmlns:ds="http://schemas.openxmlformats.org/officeDocument/2006/customXml" ds:itemID="{E5A2B4C0-80C7-4528-8C28-B10358B867A5}">
  <ds:schemaRefs>
    <ds:schemaRef ds:uri="http://schemas.microsoft.com/office/2006/metadata/properties"/>
    <ds:schemaRef ds:uri="http://schemas.microsoft.com/office/infopath/2007/PartnerControls"/>
    <ds:schemaRef ds:uri="11cfb705-d9ac-42b3-b963-f1bd7d971bad"/>
    <ds:schemaRef ds:uri="ea5a77e5-6684-4ad9-8b25-61dc983aefc5"/>
  </ds:schemaRefs>
</ds:datastoreItem>
</file>

<file path=customXml/itemProps3.xml><?xml version="1.0" encoding="utf-8"?>
<ds:datastoreItem xmlns:ds="http://schemas.openxmlformats.org/officeDocument/2006/customXml" ds:itemID="{C76CFB3E-1CF1-45D2-BC42-17C198C9DF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 AAsp</Template>
  <TotalTime>1716</TotalTime>
  <Words>844</Words>
  <Application>Microsoft Office PowerPoint</Application>
  <PresentationFormat>Apresentação na tela (4:3)</PresentationFormat>
  <Paragraphs>72</Paragraphs>
  <Slides>12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template padrão AASP</vt:lpstr>
      <vt:lpstr>Fase de saneamento e organização do processo</vt:lpstr>
      <vt:lpstr>Réplica</vt:lpstr>
      <vt:lpstr>Finalidades da fase de saneamento e organização</vt:lpstr>
      <vt:lpstr>Análise de invalidades processuais</vt:lpstr>
      <vt:lpstr>Julgamento conforme o estado do processo</vt:lpstr>
      <vt:lpstr>Decisão de saneamento e organização  (art. 357)</vt:lpstr>
      <vt:lpstr>Decisão de saneamento e organização  (art. 357)</vt:lpstr>
      <vt:lpstr>Petição de especificação de provas</vt:lpstr>
      <vt:lpstr>Organização da prova</vt:lpstr>
      <vt:lpstr>Correção e estabilidade da decisão de saneamento e organização </vt:lpstr>
      <vt:lpstr>Julgamento antecipado de mérito</vt:lpstr>
      <vt:lpstr>Julgamento antecipado parcial de mérito</vt:lpstr>
    </vt:vector>
  </TitlesOfParts>
  <Company>Luciano Engholm Cardoso Adv. Associados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das recentes reformas processuais na 2ª instância e nos Tribunais Superiores</dc:title>
  <dc:creator>hsica</dc:creator>
  <cp:lastModifiedBy>Heitor Vitor Mendonça Sica</cp:lastModifiedBy>
  <cp:revision>301</cp:revision>
  <cp:lastPrinted>2013-07-15T15:47:39Z</cp:lastPrinted>
  <dcterms:created xsi:type="dcterms:W3CDTF">2007-06-27T20:21:28Z</dcterms:created>
  <dcterms:modified xsi:type="dcterms:W3CDTF">2023-08-06T15:48:42Z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0x0101006F8963C68C474046B1D2A056626EA4D7</vt:lpwstr>
  </property>
  <property fmtid="{D5CDD505-2E9C-101B-9397-08002B2CF9AE}" pid="3" name="MediaServiceImageTags">
    <vt:lpwstr/>
  </property>
</Properties>
</file>