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/>
          <p:cNvSpPr/>
          <p:nvPr/>
        </p:nvSpPr>
        <p:spPr>
          <a:xfrm>
            <a:off x="499320" y="5945040"/>
            <a:ext cx="4939920" cy="920520"/>
          </a:xfrm>
          <a:prstGeom prst="rect">
            <a:avLst/>
          </a:prstGeom>
          <a:solidFill>
            <a:srgbClr val="9FCBDC"/>
          </a:solidFill>
        </p:spPr>
      </p:sp>
      <p:sp>
        <p:nvSpPr>
          <p:cNvPr id="12" name="CustomShape 2"/>
          <p:cNvSpPr/>
          <p:nvPr/>
        </p:nvSpPr>
        <p:spPr>
          <a:xfrm>
            <a:off x="485640" y="5938920"/>
            <a:ext cx="3689640" cy="93276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" name="CustomShape 3"/>
          <p:cNvSpPr/>
          <p:nvPr/>
        </p:nvSpPr>
        <p:spPr>
          <a:xfrm>
            <a:off x="-6120" y="5791320"/>
            <a:ext cx="3401640" cy="1080000"/>
          </a:xfrm>
          <a:prstGeom prst="rtTriangle">
            <a:avLst/>
          </a:prstGeom>
          <a:blipFill>
            <a:blip r:embed="rId14" cstate="print"/>
            <a:tile/>
          </a:blipFill>
        </p:spPr>
      </p:sp>
      <p:sp>
        <p:nvSpPr>
          <p:cNvPr id="3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</p:sp>
      <p:sp>
        <p:nvSpPr>
          <p:cNvPr id="4" name="CustomShape 5"/>
          <p:cNvSpPr/>
          <p:nvPr/>
        </p:nvSpPr>
        <p:spPr>
          <a:xfrm>
            <a:off x="0" y="4664160"/>
            <a:ext cx="9150480" cy="360"/>
          </a:xfrm>
          <a:prstGeom prst="rtTriangle">
            <a:avLst/>
          </a:prstGeom>
          <a:gradFill>
            <a:gsLst>
              <a:gs pos="0">
                <a:srgbClr val="007795"/>
              </a:gs>
              <a:gs pos="50000">
                <a:srgbClr val="4BBADE"/>
              </a:gs>
              <a:gs pos="100000">
                <a:srgbClr val="007795"/>
              </a:gs>
            </a:gsLst>
            <a:lin ang="3000000"/>
          </a:gradFill>
        </p:spPr>
      </p:sp>
      <p:sp>
        <p:nvSpPr>
          <p:cNvPr id="5" name="CustomShape 6"/>
          <p:cNvSpPr/>
          <p:nvPr/>
        </p:nvSpPr>
        <p:spPr>
          <a:xfrm>
            <a:off x="1687680" y="4952880"/>
            <a:ext cx="7455600" cy="487440"/>
          </a:xfrm>
          <a:prstGeom prst="rect">
            <a:avLst/>
          </a:prstGeom>
          <a:solidFill>
            <a:srgbClr val="9FCBDC"/>
          </a:solidFill>
        </p:spPr>
      </p:sp>
      <p:sp>
        <p:nvSpPr>
          <p:cNvPr id="6" name="CustomShape 7"/>
          <p:cNvSpPr/>
          <p:nvPr/>
        </p:nvSpPr>
        <p:spPr>
          <a:xfrm>
            <a:off x="35280" y="5237640"/>
            <a:ext cx="9108000" cy="78804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" name="CustomShape 8"/>
          <p:cNvSpPr/>
          <p:nvPr/>
        </p:nvSpPr>
        <p:spPr>
          <a:xfrm>
            <a:off x="0" y="5001120"/>
            <a:ext cx="9143280" cy="1863360"/>
          </a:xfrm>
          <a:prstGeom prst="rect">
            <a:avLst/>
          </a:prstGeom>
          <a:blipFill>
            <a:blip r:embed="rId14" cstate="print"/>
            <a:tile/>
          </a:blipFill>
        </p:spPr>
      </p:sp>
      <p:sp>
        <p:nvSpPr>
          <p:cNvPr id="8" name="Line 9"/>
          <p:cNvSpPr/>
          <p:nvPr/>
        </p:nvSpPr>
        <p:spPr>
          <a:xfrm>
            <a:off x="-3600" y="4997520"/>
            <a:ext cx="9147600" cy="79020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</p:sp>
      <p:sp>
        <p:nvSpPr>
          <p:cNvPr id="9" name="PlaceHolder 10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499320" y="5945040"/>
            <a:ext cx="4939920" cy="920520"/>
          </a:xfrm>
          <a:prstGeom prst="rect">
            <a:avLst/>
          </a:prstGeom>
          <a:solidFill>
            <a:srgbClr val="9FCBDC"/>
          </a:solidFill>
        </p:spPr>
      </p:sp>
      <p:sp>
        <p:nvSpPr>
          <p:cNvPr id="44" name="CustomShape 2"/>
          <p:cNvSpPr/>
          <p:nvPr/>
        </p:nvSpPr>
        <p:spPr>
          <a:xfrm>
            <a:off x="485640" y="5938920"/>
            <a:ext cx="3689640" cy="93276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5" name="CustomShape 3"/>
          <p:cNvSpPr/>
          <p:nvPr/>
        </p:nvSpPr>
        <p:spPr>
          <a:xfrm>
            <a:off x="-6120" y="5791320"/>
            <a:ext cx="3401640" cy="1080000"/>
          </a:xfrm>
          <a:prstGeom prst="rtTriangle">
            <a:avLst/>
          </a:prstGeom>
          <a:blipFill>
            <a:blip r:embed="rId14" cstate="print"/>
            <a:tile/>
          </a:blipFill>
        </p:spPr>
      </p:sp>
      <p:sp>
        <p:nvSpPr>
          <p:cNvPr id="46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</p:sp>
      <p:sp>
        <p:nvSpPr>
          <p:cNvPr id="47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685800" y="1752480"/>
            <a:ext cx="7771680" cy="18291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pt-BR" sz="4800" b="1">
                <a:solidFill>
                  <a:srgbClr val="464646"/>
                </a:solidFill>
                <a:latin typeface="Lucida Sans Unicode"/>
              </a:rPr>
              <a:t>Os chamados “Novos Movimentos Sociais” (NMS)</a:t>
            </a:r>
            <a:endParaRPr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82760" y="2232000"/>
            <a:ext cx="8228880" cy="4247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Diversidade latino-americana.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A modernização conservadora no Brasil.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O cenário de lutas anterior e durante a ditadura militar.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8" name="CustomShape 2"/>
          <p:cNvSpPr/>
          <p:nvPr/>
        </p:nvSpPr>
        <p:spPr>
          <a:xfrm>
            <a:off x="467640" y="260640"/>
            <a:ext cx="8228880" cy="16110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4100" b="1">
                <a:solidFill>
                  <a:srgbClr val="464646"/>
                </a:solidFill>
                <a:latin typeface="Lucida Sans Unicode"/>
              </a:rPr>
              <a:t>As condições históricas de emergências dos NMS na América Latina e no Brasil</a:t>
            </a:r>
            <a:endParaRPr/>
          </a:p>
        </p:txBody>
      </p:sp>
      <p:pic>
        <p:nvPicPr>
          <p:cNvPr id="99" name="Imagem 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9960" y="3864960"/>
            <a:ext cx="3793680" cy="2686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457200" y="188244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Movimentos clandestinos, de resistência à ditadura e redemocratização no Brasil.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Movimentos e demandas por bens de consumo coletivo.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MST e as lutas pela Reforma Agrária.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Os movimentos étnicos e raciais.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Movimentos Sociais feministas, estudantil e por liberdade de orientação sexual.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1" name="CustomShape 2"/>
          <p:cNvSpPr/>
          <p:nvPr/>
        </p:nvSpPr>
        <p:spPr>
          <a:xfrm>
            <a:off x="457200" y="274680"/>
            <a:ext cx="8228880" cy="13089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4100" b="1">
                <a:solidFill>
                  <a:srgbClr val="464646"/>
                </a:solidFill>
                <a:latin typeface="Lucida Sans Unicode"/>
              </a:rPr>
              <a:t>Movimentos sociais na América Latina e no Brasil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m 1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000" y="744840"/>
            <a:ext cx="8567640" cy="54828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m 10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000" y="864000"/>
            <a:ext cx="8567640" cy="518364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m 10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6000" y="792000"/>
            <a:ext cx="6791400" cy="496296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m 10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5480" y="841320"/>
            <a:ext cx="7148160" cy="484632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m 10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000" y="648000"/>
            <a:ext cx="7176240" cy="534168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82760" y="1796400"/>
            <a:ext cx="8228880" cy="4539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O contexto da hegemonia neoliberal na América Latina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Movimentos de resistência ao neoliberalismo</a:t>
            </a:r>
            <a:endParaRPr/>
          </a:p>
          <a:p>
            <a:pPr>
              <a:lnSpc>
                <a:spcPct val="100000"/>
              </a:lnSpc>
              <a:buSzPct val="68000"/>
              <a:buFont typeface="Arial"/>
              <a:buChar char="•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A Vila Campesina</a:t>
            </a:r>
            <a:endParaRPr/>
          </a:p>
          <a:p>
            <a:pPr>
              <a:lnSpc>
                <a:spcPct val="100000"/>
              </a:lnSpc>
              <a:buSzPct val="68000"/>
              <a:buFont typeface="Arial"/>
              <a:buChar char="•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Movimentos das Mulheres Camponesas (MMC)</a:t>
            </a:r>
            <a:endParaRPr/>
          </a:p>
          <a:p>
            <a:pPr>
              <a:lnSpc>
                <a:spcPct val="100000"/>
              </a:lnSpc>
              <a:buSzPct val="68000"/>
              <a:buFont typeface="Arial"/>
              <a:buChar char="•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Movimentos Atingidos por Barragens (MAB)</a:t>
            </a:r>
            <a:endParaRPr/>
          </a:p>
          <a:p>
            <a:pPr>
              <a:lnSpc>
                <a:spcPct val="100000"/>
              </a:lnSpc>
              <a:buSzPct val="68000"/>
              <a:buFont typeface="Arial"/>
              <a:buChar char="•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Consulta Popular (CP)</a:t>
            </a:r>
            <a:endParaRPr/>
          </a:p>
          <a:p>
            <a:pPr>
              <a:lnSpc>
                <a:spcPct val="100000"/>
              </a:lnSpc>
              <a:buSzPct val="68000"/>
              <a:buFont typeface="Arial"/>
              <a:buChar char="•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Assembleia Popular (AP)</a:t>
            </a:r>
            <a:endParaRPr/>
          </a:p>
          <a:p>
            <a:pPr>
              <a:lnSpc>
                <a:spcPct val="100000"/>
              </a:lnSpc>
              <a:buSzPct val="68000"/>
              <a:buFont typeface="Arial"/>
              <a:buChar char="•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Fórum Social Mundial (FSM) e Movimentos “Altermundistas”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Imperialismo, militarização/repressão, movimentos de direita e luta ideológica  como formas de respostas do capital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8" name="CustomShape 2"/>
          <p:cNvSpPr/>
          <p:nvPr/>
        </p:nvSpPr>
        <p:spPr>
          <a:xfrm>
            <a:off x="457200" y="274680"/>
            <a:ext cx="8228880" cy="13089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4100" b="1">
                <a:solidFill>
                  <a:srgbClr val="464646"/>
                </a:solidFill>
                <a:latin typeface="Lucida Sans Unicode"/>
              </a:rPr>
              <a:t>Movimentos Sociais no contexto neoliberal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57200" y="180000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Mobilizações coletivas centradas mais em questões éticas e morais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Movimento Carapintadas, movimento pró-impeachment do presidente Collor, Movimento pela Ética na Política, Movimento Ação da Cidadania contra a Fome, Miséria e pela Vida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Crescimento das ONGs</a:t>
            </a:r>
            <a:endParaRPr/>
          </a:p>
        </p:txBody>
      </p:sp>
      <p:sp>
        <p:nvSpPr>
          <p:cNvPr id="110" name="CustomShape 2"/>
          <p:cNvSpPr/>
          <p:nvPr/>
        </p:nvSpPr>
        <p:spPr>
          <a:xfrm>
            <a:off x="457200" y="274680"/>
            <a:ext cx="8228880" cy="13089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4100" b="1">
                <a:solidFill>
                  <a:srgbClr val="464646"/>
                </a:solidFill>
                <a:latin typeface="Lucida Sans Unicode"/>
              </a:rPr>
              <a:t>O projeto de “Terceiro Setor” no contexto neoliberal</a:t>
            </a:r>
            <a:endParaRPr/>
          </a:p>
        </p:txBody>
      </p:sp>
      <p:pic>
        <p:nvPicPr>
          <p:cNvPr id="111" name="Imagem 1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480" y="4392000"/>
            <a:ext cx="2666160" cy="2456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32000" y="173844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Atores e função do chamado “Terceiro Setor”
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Voluntariado ou ação social
</a:t>
            </a:r>
            <a:endParaRPr/>
          </a:p>
          <a:p>
            <a:pPr>
              <a:lnSpc>
                <a:spcPct val="100000"/>
              </a:lnSpc>
              <a:buSzPct val="68000"/>
              <a:buFont typeface="Arial"/>
              <a:buChar char="•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A funcionalidade do chamado “Terceiro Setor”
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Projetos do chamado “Terceiro Setor”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457200" y="274680"/>
            <a:ext cx="8228880" cy="14634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4100" b="1">
                <a:solidFill>
                  <a:srgbClr val="464646"/>
                </a:solidFill>
                <a:latin typeface="Lucida Sans Unicode"/>
              </a:rPr>
              <a:t>Atores e projetos do chamado “Terceiro Setor”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457200" y="148140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Grupo:</a:t>
            </a:r>
            <a:endParaRPr/>
          </a:p>
          <a:p>
            <a:pPr>
              <a:lnSpc>
                <a:spcPct val="100000"/>
              </a:lnSpc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Regina Hanae Ishihara</a:t>
            </a:r>
            <a:endParaRPr/>
          </a:p>
          <a:p>
            <a:pPr>
              <a:lnSpc>
                <a:spcPct val="100000"/>
              </a:lnSpc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Stephanie Osterloh</a:t>
            </a:r>
            <a:endParaRPr/>
          </a:p>
          <a:p>
            <a:pPr>
              <a:lnSpc>
                <a:spcPct val="100000"/>
              </a:lnSpc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Suelen Cristina Smith Lima</a:t>
            </a:r>
            <a:endParaRPr/>
          </a:p>
          <a:p>
            <a:pPr>
              <a:lnSpc>
                <a:spcPct val="100000"/>
              </a:lnSpc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Vivian Garcia de Rezende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82760" y="181044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sz="2700">
                <a:solidFill>
                  <a:srgbClr val="000000"/>
                </a:solidFill>
                <a:latin typeface="Lucida Sans Unicode"/>
              </a:rPr>
              <a:t>O Movimento Sindical
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Os “Novos Movimentos Sociais”
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As organizações do chamado “terceiro setor”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5" name="CustomShape 2"/>
          <p:cNvSpPr/>
          <p:nvPr/>
        </p:nvSpPr>
        <p:spPr>
          <a:xfrm>
            <a:off x="457200" y="274680"/>
            <a:ext cx="8228880" cy="13089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4100" b="1">
                <a:solidFill>
                  <a:srgbClr val="464646"/>
                </a:solidFill>
                <a:latin typeface="Lucida Sans Unicode"/>
              </a:rPr>
              <a:t>O </a:t>
            </a:r>
            <a:r>
              <a:rPr lang="pt-BR" sz="4100" b="1" i="1">
                <a:solidFill>
                  <a:srgbClr val="464646"/>
                </a:solidFill>
                <a:latin typeface="Lucida Sans Unicode"/>
              </a:rPr>
              <a:t>movimento</a:t>
            </a:r>
            <a:r>
              <a:rPr lang="pt-BR" sz="4100" b="1">
                <a:solidFill>
                  <a:srgbClr val="464646"/>
                </a:solidFill>
                <a:latin typeface="Lucida Sans Unicode"/>
              </a:rPr>
              <a:t> dos Movimentos Sociais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57200" y="148140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Novos ou velhos M. S.?substitutivos ou complementares aos movimentos de classe?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A sociedade civil transformada em ‘terceiro setor”, como esfera pública não estatal e como ilusório caminho para a ampliação da democracia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A ilusão de movimentos sociais e da sociedade civil como “aclassista” e desconectada da contradição capital-trabalho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A setorização da realidade e dos atores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O pensamento pós-moderno e sua funcionalidade ao capitalismo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7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4100" b="1">
                <a:solidFill>
                  <a:srgbClr val="464646"/>
                </a:solidFill>
                <a:latin typeface="Lucida Sans Unicode"/>
              </a:rPr>
              <a:t>Críticos das visões culturalistas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57200" y="181044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Os NMS e os limites das lutas espontaneístas.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Alguns desafios teóricos e político organizativo dos movimentos sociais na contemporaneidade.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9" name="CustomShape 2"/>
          <p:cNvSpPr/>
          <p:nvPr/>
        </p:nvSpPr>
        <p:spPr>
          <a:xfrm>
            <a:off x="457200" y="274680"/>
            <a:ext cx="8228880" cy="13809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4100" b="1">
                <a:solidFill>
                  <a:srgbClr val="464646"/>
                </a:solidFill>
                <a:latin typeface="Lucida Sans Unicode"/>
              </a:rPr>
              <a:t>Panorama das lutas sociais no cenário contemporâneo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457200" y="148140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Surgiu em meados do século XX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Objetivo/função de complementar as lutas de classes dos movimentos clássicos ou são vistos como alternativos aos movimentos de classes tradicionais e aos partidos políticos de esquerda.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84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4100" b="1">
                <a:solidFill>
                  <a:srgbClr val="464646"/>
                </a:solidFill>
                <a:latin typeface="Lucida Sans Unicode"/>
              </a:rPr>
              <a:t>Novos Movimentos Sociais (NMS)</a:t>
            </a:r>
            <a:endParaRPr/>
          </a:p>
        </p:txBody>
      </p:sp>
      <p:pic>
        <p:nvPicPr>
          <p:cNvPr id="85" name="Imagem 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6000" y="4392000"/>
            <a:ext cx="3485520" cy="243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148140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Invasão europeia na América Latina.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A América Latina vivenciou três períodos no século XX.</a:t>
            </a:r>
            <a:endParaRPr/>
          </a:p>
          <a:p>
            <a:pPr>
              <a:lnSpc>
                <a:spcPct val="100000"/>
              </a:lnSpc>
              <a:buSzPct val="68000"/>
              <a:buFont typeface="Arial"/>
              <a:buChar char="•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1°período: acumulação primário-exportador que correspondia aos regimes oligárquicos.</a:t>
            </a:r>
            <a:endParaRPr/>
          </a:p>
          <a:p>
            <a:pPr>
              <a:lnSpc>
                <a:spcPct val="100000"/>
              </a:lnSpc>
              <a:buSzPct val="68000"/>
              <a:buFont typeface="Arial"/>
              <a:buChar char="•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2°período: pós crise de 1929, em que alguns países desenvolveram politicas de industrialização.</a:t>
            </a:r>
            <a:endParaRPr/>
          </a:p>
          <a:p>
            <a:pPr>
              <a:lnSpc>
                <a:spcPct val="100000"/>
              </a:lnSpc>
              <a:buSzPct val="68000"/>
              <a:buFont typeface="Arial"/>
              <a:buChar char="•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3°período: esgotamento do modelo econômico de substituição de importações.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87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4100" b="1">
                <a:solidFill>
                  <a:srgbClr val="464646"/>
                </a:solidFill>
                <a:latin typeface="Lucida Sans Unicode"/>
              </a:rPr>
              <a:t>Contexto histórico na América Latina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m 8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400" y="1202400"/>
            <a:ext cx="7284240" cy="42692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457200" y="148140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Revolução Russa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Revolução Cultural, na China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Guerra da Coreia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Revolução no Vietnã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Revolução dos Cravos em Portugal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3 momentos em que o imperialismo norte americano tenta atrair os intelectuais da América do norte.</a:t>
            </a:r>
            <a:endParaRPr/>
          </a:p>
          <a:p>
            <a:pPr>
              <a:lnSpc>
                <a:spcPct val="100000"/>
              </a:lnSpc>
              <a:buSzPct val="68000"/>
              <a:buFont typeface="Arial"/>
              <a:buChar char="•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Pós 2° Guerra Mundial</a:t>
            </a:r>
            <a:endParaRPr/>
          </a:p>
          <a:p>
            <a:pPr>
              <a:lnSpc>
                <a:spcPct val="100000"/>
              </a:lnSpc>
              <a:buSzPct val="68000"/>
              <a:buFont typeface="Arial"/>
              <a:buChar char="•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Pós Revolução Cubana</a:t>
            </a:r>
            <a:endParaRPr/>
          </a:p>
          <a:p>
            <a:pPr>
              <a:lnSpc>
                <a:spcPct val="100000"/>
              </a:lnSpc>
              <a:buSzPct val="68000"/>
              <a:buFont typeface="Arial"/>
              <a:buChar char="•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De 1980 até os dias de hoje</a:t>
            </a:r>
            <a:endParaRPr/>
          </a:p>
        </p:txBody>
      </p:sp>
      <p:sp>
        <p:nvSpPr>
          <p:cNvPr id="90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4100" b="1">
                <a:solidFill>
                  <a:srgbClr val="464646"/>
                </a:solidFill>
                <a:latin typeface="Lucida Sans Unicode"/>
              </a:rPr>
              <a:t>As revoluções socialistas e libertárias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148140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Contexto histórico</a:t>
            </a:r>
            <a:endParaRPr/>
          </a:p>
          <a:p>
            <a:pPr>
              <a:lnSpc>
                <a:spcPct val="100000"/>
              </a:lnSpc>
              <a:buSzPct val="68000"/>
              <a:buFont typeface="Arial"/>
              <a:buChar char="•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Movimentos estudantis</a:t>
            </a:r>
            <a:endParaRPr/>
          </a:p>
          <a:p>
            <a:pPr>
              <a:lnSpc>
                <a:spcPct val="100000"/>
              </a:lnSpc>
              <a:buSzPct val="68000"/>
              <a:buFont typeface="Arial"/>
              <a:buChar char="•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Aliança entre estudantis e trabalhadores</a:t>
            </a:r>
            <a:endParaRPr/>
          </a:p>
          <a:p>
            <a:pPr>
              <a:lnSpc>
                <a:spcPct val="100000"/>
              </a:lnSpc>
              <a:buSzPct val="68000"/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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Maio de 1968 e as ações anticapitalistas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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Maio de 1968 como “revolução cultural”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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Maio de 1968 e a crise de projetos societários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2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4100" b="1">
                <a:solidFill>
                  <a:srgbClr val="464646"/>
                </a:solidFill>
                <a:latin typeface="Lucida Sans Unicode"/>
              </a:rPr>
              <a:t>O Maio Francês de 1968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57200" y="2880000"/>
            <a:ext cx="8228880" cy="3527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Movimentos e mobilização sociais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Movimento social e ONG</a:t>
            </a:r>
            <a:endParaRPr/>
          </a:p>
        </p:txBody>
      </p:sp>
      <p:sp>
        <p:nvSpPr>
          <p:cNvPr id="94" name="CustomShape 2"/>
          <p:cNvSpPr/>
          <p:nvPr/>
        </p:nvSpPr>
        <p:spPr>
          <a:xfrm>
            <a:off x="457200" y="504000"/>
            <a:ext cx="8228880" cy="17280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4100" b="1">
                <a:solidFill>
                  <a:srgbClr val="464646"/>
                </a:solidFill>
                <a:latin typeface="Lucida Sans Unicode"/>
              </a:rPr>
              <a:t>Duas distinções para conceituar os movimentos sociais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1481400"/>
            <a:ext cx="8228880" cy="4525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A luta operária não conseguiu converter-se em um projeto societal hegemônico dos trabalhadores, contrário ao do capital.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As lutas operárias não conseguiram se articular com as demandas e os novos movimentos sociais.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 charset="2"/>
              <a:buChar char="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Características dos “NMS”</a:t>
            </a:r>
            <a:endParaRPr/>
          </a:p>
          <a:p>
            <a:pPr>
              <a:lnSpc>
                <a:spcPct val="100000"/>
              </a:lnSpc>
              <a:buSzPct val="68000"/>
              <a:buFont typeface="Arial"/>
              <a:buChar char="•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Questões de suas lutas não estão ligadas ao trabalho.</a:t>
            </a:r>
            <a:endParaRPr/>
          </a:p>
          <a:p>
            <a:pPr>
              <a:lnSpc>
                <a:spcPct val="100000"/>
              </a:lnSpc>
              <a:buSzPct val="68000"/>
              <a:buFont typeface="Arial"/>
              <a:buChar char="•"/>
            </a:pPr>
            <a:r>
              <a:rPr lang="pt-BR" sz="2700">
                <a:solidFill>
                  <a:srgbClr val="000000"/>
                </a:solidFill>
                <a:latin typeface="Lucida Sans Unicode"/>
              </a:rPr>
              <a:t>Possuem uma postura “antiEstado” e “antipartidos políticos”.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6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sz="4100" b="1">
                <a:solidFill>
                  <a:srgbClr val="464646"/>
                </a:solidFill>
                <a:latin typeface="Lucida Sans Unicode"/>
              </a:rPr>
              <a:t>O aparecimento dos chamados “NMS”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Microsoft Office PowerPoint</Application>
  <PresentationFormat>Apresentação na tela (4:3)</PresentationFormat>
  <Paragraphs>93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24" baseType="lpstr"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Marcia</dc:creator>
  <cp:lastModifiedBy>Marcia</cp:lastModifiedBy>
  <cp:revision>1</cp:revision>
  <dcterms:modified xsi:type="dcterms:W3CDTF">2014-01-26T20:04:07Z</dcterms:modified>
</cp:coreProperties>
</file>