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7" r:id="rId4"/>
  </p:sldMasterIdLst>
  <p:notesMasterIdLst>
    <p:notesMasterId r:id="rId34"/>
  </p:notesMasterIdLst>
  <p:sldIdLst>
    <p:sldId id="256" r:id="rId5"/>
    <p:sldId id="257" r:id="rId6"/>
    <p:sldId id="258" r:id="rId7"/>
    <p:sldId id="261" r:id="rId8"/>
    <p:sldId id="271" r:id="rId9"/>
    <p:sldId id="262" r:id="rId10"/>
    <p:sldId id="260" r:id="rId11"/>
    <p:sldId id="263" r:id="rId12"/>
    <p:sldId id="259" r:id="rId13"/>
    <p:sldId id="264" r:id="rId14"/>
    <p:sldId id="265" r:id="rId15"/>
    <p:sldId id="269" r:id="rId16"/>
    <p:sldId id="270" r:id="rId17"/>
    <p:sldId id="275" r:id="rId18"/>
    <p:sldId id="268" r:id="rId19"/>
    <p:sldId id="272" r:id="rId20"/>
    <p:sldId id="266" r:id="rId21"/>
    <p:sldId id="274" r:id="rId22"/>
    <p:sldId id="267" r:id="rId23"/>
    <p:sldId id="276" r:id="rId24"/>
    <p:sldId id="277" r:id="rId25"/>
    <p:sldId id="278" r:id="rId26"/>
    <p:sldId id="279" r:id="rId27"/>
    <p:sldId id="280" r:id="rId28"/>
    <p:sldId id="283" r:id="rId29"/>
    <p:sldId id="281" r:id="rId30"/>
    <p:sldId id="284" r:id="rId31"/>
    <p:sldId id="282" r:id="rId32"/>
    <p:sldId id="285" r:id="rId3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4713"/>
  </p:normalViewPr>
  <p:slideViewPr>
    <p:cSldViewPr snapToGrid="0" snapToObjects="1">
      <p:cViewPr varScale="1">
        <p:scale>
          <a:sx n="113" d="100"/>
          <a:sy n="113" d="100"/>
        </p:scale>
        <p:origin x="2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BAA8FB-72DC-344C-942E-57493734D643}" type="doc">
      <dgm:prSet loTypeId="urn:microsoft.com/office/officeart/2005/8/layout/process1" loCatId="process" qsTypeId="urn:microsoft.com/office/officeart/2005/8/quickstyle/simple2" qsCatId="simple" csTypeId="urn:microsoft.com/office/officeart/2005/8/colors/accent1_2" csCatId="accent1" phldr="1"/>
      <dgm:spPr/>
    </dgm:pt>
    <dgm:pt modelId="{E0A6FFE4-09DE-8C47-9F28-A3255B1F179A}">
      <dgm:prSet phldrT="[Texto]"/>
      <dgm:spPr/>
      <dgm:t>
        <a:bodyPr/>
        <a:lstStyle/>
        <a:p>
          <a:r>
            <a:rPr lang="pt-BR" dirty="0"/>
            <a:t>Maximalistas</a:t>
          </a:r>
        </a:p>
      </dgm:t>
    </dgm:pt>
    <dgm:pt modelId="{E2DD06A2-4FA6-F943-A495-ADE949C56273}" type="parTrans" cxnId="{3B2ED57B-9DA7-894D-BBAA-BDF7EABDF9B0}">
      <dgm:prSet/>
      <dgm:spPr/>
      <dgm:t>
        <a:bodyPr/>
        <a:lstStyle/>
        <a:p>
          <a:endParaRPr lang="pt-BR"/>
        </a:p>
      </dgm:t>
    </dgm:pt>
    <dgm:pt modelId="{F0DCDE56-CF6D-E244-A3B0-FD629C256F1A}" type="sibTrans" cxnId="{3B2ED57B-9DA7-894D-BBAA-BDF7EABDF9B0}">
      <dgm:prSet/>
      <dgm:spPr/>
      <dgm:t>
        <a:bodyPr/>
        <a:lstStyle/>
        <a:p>
          <a:endParaRPr lang="pt-BR"/>
        </a:p>
      </dgm:t>
    </dgm:pt>
    <dgm:pt modelId="{26351595-C237-8544-921E-BD189779F709}">
      <dgm:prSet phldrT="[Texto]"/>
      <dgm:spPr/>
      <dgm:t>
        <a:bodyPr/>
        <a:lstStyle/>
        <a:p>
          <a:r>
            <a:rPr lang="pt-BR" dirty="0"/>
            <a:t>Destinação Física </a:t>
          </a:r>
        </a:p>
      </dgm:t>
    </dgm:pt>
    <dgm:pt modelId="{C0E02875-E93B-C740-B1A5-9F13A174884E}" type="parTrans" cxnId="{53903FC1-802E-E445-987E-701EF4BDBDCA}">
      <dgm:prSet/>
      <dgm:spPr/>
      <dgm:t>
        <a:bodyPr/>
        <a:lstStyle/>
        <a:p>
          <a:endParaRPr lang="pt-BR"/>
        </a:p>
      </dgm:t>
    </dgm:pt>
    <dgm:pt modelId="{AAE4C3FC-0146-AD44-8B9E-E0C528AF71AA}" type="sibTrans" cxnId="{53903FC1-802E-E445-987E-701EF4BDBDCA}">
      <dgm:prSet/>
      <dgm:spPr/>
      <dgm:t>
        <a:bodyPr/>
        <a:lstStyle/>
        <a:p>
          <a:endParaRPr lang="pt-BR"/>
        </a:p>
      </dgm:t>
    </dgm:pt>
    <dgm:pt modelId="{91F3347D-1A13-6148-99F5-B051AA2CCD05}">
      <dgm:prSet phldrT="[Texto]"/>
      <dgm:spPr/>
      <dgm:t>
        <a:bodyPr/>
        <a:lstStyle/>
        <a:p>
          <a:r>
            <a:rPr lang="pt-BR" dirty="0"/>
            <a:t>Empresas podem assim ser destinatárias finais de vários produtos e serviços, ampliando aplicação do CDC</a:t>
          </a:r>
        </a:p>
      </dgm:t>
    </dgm:pt>
    <dgm:pt modelId="{4965C04A-72EA-6D4E-AA0B-7D988918FF62}" type="parTrans" cxnId="{F0376D0D-E494-EE46-B870-C4CD89C7BB1E}">
      <dgm:prSet/>
      <dgm:spPr/>
      <dgm:t>
        <a:bodyPr/>
        <a:lstStyle/>
        <a:p>
          <a:endParaRPr lang="pt-BR"/>
        </a:p>
      </dgm:t>
    </dgm:pt>
    <dgm:pt modelId="{D3442602-6B89-684B-97EC-CDB4DA250858}" type="sibTrans" cxnId="{F0376D0D-E494-EE46-B870-C4CD89C7BB1E}">
      <dgm:prSet/>
      <dgm:spPr/>
      <dgm:t>
        <a:bodyPr/>
        <a:lstStyle/>
        <a:p>
          <a:endParaRPr lang="pt-BR"/>
        </a:p>
      </dgm:t>
    </dgm:pt>
    <dgm:pt modelId="{7D0D0829-B1E7-5947-AEDC-0B8407D84322}" type="pres">
      <dgm:prSet presAssocID="{61BAA8FB-72DC-344C-942E-57493734D643}" presName="Name0" presStyleCnt="0">
        <dgm:presLayoutVars>
          <dgm:dir/>
          <dgm:resizeHandles val="exact"/>
        </dgm:presLayoutVars>
      </dgm:prSet>
      <dgm:spPr/>
    </dgm:pt>
    <dgm:pt modelId="{D69FA09E-F312-6C40-B087-AE6383F82146}" type="pres">
      <dgm:prSet presAssocID="{E0A6FFE4-09DE-8C47-9F28-A3255B1F179A}" presName="node" presStyleLbl="node1" presStyleIdx="0" presStyleCnt="3">
        <dgm:presLayoutVars>
          <dgm:bulletEnabled val="1"/>
        </dgm:presLayoutVars>
      </dgm:prSet>
      <dgm:spPr/>
    </dgm:pt>
    <dgm:pt modelId="{D10F0AFC-2985-6845-B1AD-47F7DAF40010}" type="pres">
      <dgm:prSet presAssocID="{F0DCDE56-CF6D-E244-A3B0-FD629C256F1A}" presName="sibTrans" presStyleLbl="sibTrans2D1" presStyleIdx="0" presStyleCnt="2"/>
      <dgm:spPr/>
    </dgm:pt>
    <dgm:pt modelId="{92FA8F5B-65DE-6041-AC75-B088B5357CFC}" type="pres">
      <dgm:prSet presAssocID="{F0DCDE56-CF6D-E244-A3B0-FD629C256F1A}" presName="connectorText" presStyleLbl="sibTrans2D1" presStyleIdx="0" presStyleCnt="2"/>
      <dgm:spPr/>
    </dgm:pt>
    <dgm:pt modelId="{79F1605D-4CC5-434B-B839-66A22346CA6A}" type="pres">
      <dgm:prSet presAssocID="{26351595-C237-8544-921E-BD189779F709}" presName="node" presStyleLbl="node1" presStyleIdx="1" presStyleCnt="3">
        <dgm:presLayoutVars>
          <dgm:bulletEnabled val="1"/>
        </dgm:presLayoutVars>
      </dgm:prSet>
      <dgm:spPr/>
    </dgm:pt>
    <dgm:pt modelId="{188E6315-272F-C04C-9752-4B172B0FCDFE}" type="pres">
      <dgm:prSet presAssocID="{AAE4C3FC-0146-AD44-8B9E-E0C528AF71AA}" presName="sibTrans" presStyleLbl="sibTrans2D1" presStyleIdx="1" presStyleCnt="2"/>
      <dgm:spPr/>
    </dgm:pt>
    <dgm:pt modelId="{F8CA8030-7650-E84C-B91E-308F631D4F1D}" type="pres">
      <dgm:prSet presAssocID="{AAE4C3FC-0146-AD44-8B9E-E0C528AF71AA}" presName="connectorText" presStyleLbl="sibTrans2D1" presStyleIdx="1" presStyleCnt="2"/>
      <dgm:spPr/>
    </dgm:pt>
    <dgm:pt modelId="{DC2D2BFF-6CA1-4447-9EDE-7E7CB581AD4B}" type="pres">
      <dgm:prSet presAssocID="{91F3347D-1A13-6148-99F5-B051AA2CCD05}" presName="node" presStyleLbl="node1" presStyleIdx="2" presStyleCnt="3">
        <dgm:presLayoutVars>
          <dgm:bulletEnabled val="1"/>
        </dgm:presLayoutVars>
      </dgm:prSet>
      <dgm:spPr/>
    </dgm:pt>
  </dgm:ptLst>
  <dgm:cxnLst>
    <dgm:cxn modelId="{F0376D0D-E494-EE46-B870-C4CD89C7BB1E}" srcId="{61BAA8FB-72DC-344C-942E-57493734D643}" destId="{91F3347D-1A13-6148-99F5-B051AA2CCD05}" srcOrd="2" destOrd="0" parTransId="{4965C04A-72EA-6D4E-AA0B-7D988918FF62}" sibTransId="{D3442602-6B89-684B-97EC-CDB4DA250858}"/>
    <dgm:cxn modelId="{D9003119-F155-8946-BBD3-555FF843CFED}" type="presOf" srcId="{26351595-C237-8544-921E-BD189779F709}" destId="{79F1605D-4CC5-434B-B839-66A22346CA6A}" srcOrd="0" destOrd="0" presId="urn:microsoft.com/office/officeart/2005/8/layout/process1"/>
    <dgm:cxn modelId="{FF241B28-918F-1E43-AB7D-556B68A55CD4}" type="presOf" srcId="{AAE4C3FC-0146-AD44-8B9E-E0C528AF71AA}" destId="{188E6315-272F-C04C-9752-4B172B0FCDFE}" srcOrd="0" destOrd="0" presId="urn:microsoft.com/office/officeart/2005/8/layout/process1"/>
    <dgm:cxn modelId="{BFBA6E32-AD1A-7549-9AB2-BAFD31308342}" type="presOf" srcId="{F0DCDE56-CF6D-E244-A3B0-FD629C256F1A}" destId="{92FA8F5B-65DE-6041-AC75-B088B5357CFC}" srcOrd="1" destOrd="0" presId="urn:microsoft.com/office/officeart/2005/8/layout/process1"/>
    <dgm:cxn modelId="{3B2ED57B-9DA7-894D-BBAA-BDF7EABDF9B0}" srcId="{61BAA8FB-72DC-344C-942E-57493734D643}" destId="{E0A6FFE4-09DE-8C47-9F28-A3255B1F179A}" srcOrd="0" destOrd="0" parTransId="{E2DD06A2-4FA6-F943-A495-ADE949C56273}" sibTransId="{F0DCDE56-CF6D-E244-A3B0-FD629C256F1A}"/>
    <dgm:cxn modelId="{C3C06C9B-480C-6E49-A628-A294D294705F}" type="presOf" srcId="{F0DCDE56-CF6D-E244-A3B0-FD629C256F1A}" destId="{D10F0AFC-2985-6845-B1AD-47F7DAF40010}" srcOrd="0" destOrd="0" presId="urn:microsoft.com/office/officeart/2005/8/layout/process1"/>
    <dgm:cxn modelId="{308809A6-A055-D349-8D56-D7AB0542BA5E}" type="presOf" srcId="{E0A6FFE4-09DE-8C47-9F28-A3255B1F179A}" destId="{D69FA09E-F312-6C40-B087-AE6383F82146}" srcOrd="0" destOrd="0" presId="urn:microsoft.com/office/officeart/2005/8/layout/process1"/>
    <dgm:cxn modelId="{CA8FFFB2-4769-6F42-97D3-CC62290A4075}" type="presOf" srcId="{AAE4C3FC-0146-AD44-8B9E-E0C528AF71AA}" destId="{F8CA8030-7650-E84C-B91E-308F631D4F1D}" srcOrd="1" destOrd="0" presId="urn:microsoft.com/office/officeart/2005/8/layout/process1"/>
    <dgm:cxn modelId="{E7A635B7-D6F6-A940-A130-1BFC005F5009}" type="presOf" srcId="{61BAA8FB-72DC-344C-942E-57493734D643}" destId="{7D0D0829-B1E7-5947-AEDC-0B8407D84322}" srcOrd="0" destOrd="0" presId="urn:microsoft.com/office/officeart/2005/8/layout/process1"/>
    <dgm:cxn modelId="{53903FC1-802E-E445-987E-701EF4BDBDCA}" srcId="{61BAA8FB-72DC-344C-942E-57493734D643}" destId="{26351595-C237-8544-921E-BD189779F709}" srcOrd="1" destOrd="0" parTransId="{C0E02875-E93B-C740-B1A5-9F13A174884E}" sibTransId="{AAE4C3FC-0146-AD44-8B9E-E0C528AF71AA}"/>
    <dgm:cxn modelId="{6ECDC6FE-4AC2-534A-B450-996B262B0E1F}" type="presOf" srcId="{91F3347D-1A13-6148-99F5-B051AA2CCD05}" destId="{DC2D2BFF-6CA1-4447-9EDE-7E7CB581AD4B}" srcOrd="0" destOrd="0" presId="urn:microsoft.com/office/officeart/2005/8/layout/process1"/>
    <dgm:cxn modelId="{BC9DDFA1-F5B9-B041-82A1-DAB805F6EF6C}" type="presParOf" srcId="{7D0D0829-B1E7-5947-AEDC-0B8407D84322}" destId="{D69FA09E-F312-6C40-B087-AE6383F82146}" srcOrd="0" destOrd="0" presId="urn:microsoft.com/office/officeart/2005/8/layout/process1"/>
    <dgm:cxn modelId="{A9D5A1A3-6E88-E945-B059-578E65778932}" type="presParOf" srcId="{7D0D0829-B1E7-5947-AEDC-0B8407D84322}" destId="{D10F0AFC-2985-6845-B1AD-47F7DAF40010}" srcOrd="1" destOrd="0" presId="urn:microsoft.com/office/officeart/2005/8/layout/process1"/>
    <dgm:cxn modelId="{23CF7087-4DCF-224A-94F6-FAE0A58738DD}" type="presParOf" srcId="{D10F0AFC-2985-6845-B1AD-47F7DAF40010}" destId="{92FA8F5B-65DE-6041-AC75-B088B5357CFC}" srcOrd="0" destOrd="0" presId="urn:microsoft.com/office/officeart/2005/8/layout/process1"/>
    <dgm:cxn modelId="{7F54A966-E162-5047-9394-873711FEDCF0}" type="presParOf" srcId="{7D0D0829-B1E7-5947-AEDC-0B8407D84322}" destId="{79F1605D-4CC5-434B-B839-66A22346CA6A}" srcOrd="2" destOrd="0" presId="urn:microsoft.com/office/officeart/2005/8/layout/process1"/>
    <dgm:cxn modelId="{9ACAE72C-1E4D-7844-87BB-93EC50981FB8}" type="presParOf" srcId="{7D0D0829-B1E7-5947-AEDC-0B8407D84322}" destId="{188E6315-272F-C04C-9752-4B172B0FCDFE}" srcOrd="3" destOrd="0" presId="urn:microsoft.com/office/officeart/2005/8/layout/process1"/>
    <dgm:cxn modelId="{F0F1FF0A-1424-714F-A02F-6FEBCE9F409C}" type="presParOf" srcId="{188E6315-272F-C04C-9752-4B172B0FCDFE}" destId="{F8CA8030-7650-E84C-B91E-308F631D4F1D}" srcOrd="0" destOrd="0" presId="urn:microsoft.com/office/officeart/2005/8/layout/process1"/>
    <dgm:cxn modelId="{B720D5C5-47F4-0F48-9261-E9054C2A2A18}" type="presParOf" srcId="{7D0D0829-B1E7-5947-AEDC-0B8407D84322}" destId="{DC2D2BFF-6CA1-4447-9EDE-7E7CB581AD4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BAA8FB-72DC-344C-942E-57493734D643}" type="doc">
      <dgm:prSet loTypeId="urn:microsoft.com/office/officeart/2005/8/layout/process1" loCatId="process" qsTypeId="urn:microsoft.com/office/officeart/2005/8/quickstyle/simple2" qsCatId="simple" csTypeId="urn:microsoft.com/office/officeart/2005/8/colors/accent1_2" csCatId="accent1" phldr="1"/>
      <dgm:spPr/>
    </dgm:pt>
    <dgm:pt modelId="{E0A6FFE4-09DE-8C47-9F28-A3255B1F179A}">
      <dgm:prSet phldrT="[Texto]"/>
      <dgm:spPr/>
      <dgm:t>
        <a:bodyPr/>
        <a:lstStyle/>
        <a:p>
          <a:r>
            <a:rPr lang="pt-BR" dirty="0"/>
            <a:t>Finalistas</a:t>
          </a:r>
        </a:p>
      </dgm:t>
    </dgm:pt>
    <dgm:pt modelId="{E2DD06A2-4FA6-F943-A495-ADE949C56273}" type="parTrans" cxnId="{3B2ED57B-9DA7-894D-BBAA-BDF7EABDF9B0}">
      <dgm:prSet/>
      <dgm:spPr/>
      <dgm:t>
        <a:bodyPr/>
        <a:lstStyle/>
        <a:p>
          <a:endParaRPr lang="pt-BR"/>
        </a:p>
      </dgm:t>
    </dgm:pt>
    <dgm:pt modelId="{F0DCDE56-CF6D-E244-A3B0-FD629C256F1A}" type="sibTrans" cxnId="{3B2ED57B-9DA7-894D-BBAA-BDF7EABDF9B0}">
      <dgm:prSet/>
      <dgm:spPr/>
      <dgm:t>
        <a:bodyPr/>
        <a:lstStyle/>
        <a:p>
          <a:endParaRPr lang="pt-BR"/>
        </a:p>
      </dgm:t>
    </dgm:pt>
    <dgm:pt modelId="{26351595-C237-8544-921E-BD189779F709}">
      <dgm:prSet phldrT="[Texto]"/>
      <dgm:spPr/>
      <dgm:t>
        <a:bodyPr/>
        <a:lstStyle/>
        <a:p>
          <a:r>
            <a:rPr lang="pt-BR" dirty="0"/>
            <a:t>Destinação Física E Econômica </a:t>
          </a:r>
        </a:p>
      </dgm:t>
    </dgm:pt>
    <dgm:pt modelId="{C0E02875-E93B-C740-B1A5-9F13A174884E}" type="parTrans" cxnId="{53903FC1-802E-E445-987E-701EF4BDBDCA}">
      <dgm:prSet/>
      <dgm:spPr/>
      <dgm:t>
        <a:bodyPr/>
        <a:lstStyle/>
        <a:p>
          <a:endParaRPr lang="pt-BR"/>
        </a:p>
      </dgm:t>
    </dgm:pt>
    <dgm:pt modelId="{AAE4C3FC-0146-AD44-8B9E-E0C528AF71AA}" type="sibTrans" cxnId="{53903FC1-802E-E445-987E-701EF4BDBDCA}">
      <dgm:prSet/>
      <dgm:spPr/>
      <dgm:t>
        <a:bodyPr/>
        <a:lstStyle/>
        <a:p>
          <a:endParaRPr lang="pt-BR"/>
        </a:p>
      </dgm:t>
    </dgm:pt>
    <dgm:pt modelId="{91F3347D-1A13-6148-99F5-B051AA2CCD05}">
      <dgm:prSet phldrT="[Texto]"/>
      <dgm:spPr/>
      <dgm:t>
        <a:bodyPr/>
        <a:lstStyle/>
        <a:p>
          <a:r>
            <a:rPr lang="pt-BR" dirty="0"/>
            <a:t>Empresas não têm proteção do CDC, pois suas compras de bens ou serviços são insumos do processo produtivo</a:t>
          </a:r>
        </a:p>
        <a:p>
          <a:endParaRPr lang="pt-BR" dirty="0"/>
        </a:p>
      </dgm:t>
    </dgm:pt>
    <dgm:pt modelId="{4965C04A-72EA-6D4E-AA0B-7D988918FF62}" type="parTrans" cxnId="{F0376D0D-E494-EE46-B870-C4CD89C7BB1E}">
      <dgm:prSet/>
      <dgm:spPr/>
      <dgm:t>
        <a:bodyPr/>
        <a:lstStyle/>
        <a:p>
          <a:endParaRPr lang="pt-BR"/>
        </a:p>
      </dgm:t>
    </dgm:pt>
    <dgm:pt modelId="{D3442602-6B89-684B-97EC-CDB4DA250858}" type="sibTrans" cxnId="{F0376D0D-E494-EE46-B870-C4CD89C7BB1E}">
      <dgm:prSet/>
      <dgm:spPr/>
      <dgm:t>
        <a:bodyPr/>
        <a:lstStyle/>
        <a:p>
          <a:endParaRPr lang="pt-BR"/>
        </a:p>
      </dgm:t>
    </dgm:pt>
    <dgm:pt modelId="{7D0D0829-B1E7-5947-AEDC-0B8407D84322}" type="pres">
      <dgm:prSet presAssocID="{61BAA8FB-72DC-344C-942E-57493734D643}" presName="Name0" presStyleCnt="0">
        <dgm:presLayoutVars>
          <dgm:dir/>
          <dgm:resizeHandles val="exact"/>
        </dgm:presLayoutVars>
      </dgm:prSet>
      <dgm:spPr/>
    </dgm:pt>
    <dgm:pt modelId="{D69FA09E-F312-6C40-B087-AE6383F82146}" type="pres">
      <dgm:prSet presAssocID="{E0A6FFE4-09DE-8C47-9F28-A3255B1F179A}" presName="node" presStyleLbl="node1" presStyleIdx="0" presStyleCnt="3">
        <dgm:presLayoutVars>
          <dgm:bulletEnabled val="1"/>
        </dgm:presLayoutVars>
      </dgm:prSet>
      <dgm:spPr/>
    </dgm:pt>
    <dgm:pt modelId="{D10F0AFC-2985-6845-B1AD-47F7DAF40010}" type="pres">
      <dgm:prSet presAssocID="{F0DCDE56-CF6D-E244-A3B0-FD629C256F1A}" presName="sibTrans" presStyleLbl="sibTrans2D1" presStyleIdx="0" presStyleCnt="2"/>
      <dgm:spPr/>
    </dgm:pt>
    <dgm:pt modelId="{92FA8F5B-65DE-6041-AC75-B088B5357CFC}" type="pres">
      <dgm:prSet presAssocID="{F0DCDE56-CF6D-E244-A3B0-FD629C256F1A}" presName="connectorText" presStyleLbl="sibTrans2D1" presStyleIdx="0" presStyleCnt="2"/>
      <dgm:spPr/>
    </dgm:pt>
    <dgm:pt modelId="{79F1605D-4CC5-434B-B839-66A22346CA6A}" type="pres">
      <dgm:prSet presAssocID="{26351595-C237-8544-921E-BD189779F709}" presName="node" presStyleLbl="node1" presStyleIdx="1" presStyleCnt="3">
        <dgm:presLayoutVars>
          <dgm:bulletEnabled val="1"/>
        </dgm:presLayoutVars>
      </dgm:prSet>
      <dgm:spPr/>
    </dgm:pt>
    <dgm:pt modelId="{188E6315-272F-C04C-9752-4B172B0FCDFE}" type="pres">
      <dgm:prSet presAssocID="{AAE4C3FC-0146-AD44-8B9E-E0C528AF71AA}" presName="sibTrans" presStyleLbl="sibTrans2D1" presStyleIdx="1" presStyleCnt="2"/>
      <dgm:spPr/>
    </dgm:pt>
    <dgm:pt modelId="{F8CA8030-7650-E84C-B91E-308F631D4F1D}" type="pres">
      <dgm:prSet presAssocID="{AAE4C3FC-0146-AD44-8B9E-E0C528AF71AA}" presName="connectorText" presStyleLbl="sibTrans2D1" presStyleIdx="1" presStyleCnt="2"/>
      <dgm:spPr/>
    </dgm:pt>
    <dgm:pt modelId="{DC2D2BFF-6CA1-4447-9EDE-7E7CB581AD4B}" type="pres">
      <dgm:prSet presAssocID="{91F3347D-1A13-6148-99F5-B051AA2CCD05}" presName="node" presStyleLbl="node1" presStyleIdx="2" presStyleCnt="3">
        <dgm:presLayoutVars>
          <dgm:bulletEnabled val="1"/>
        </dgm:presLayoutVars>
      </dgm:prSet>
      <dgm:spPr/>
    </dgm:pt>
  </dgm:ptLst>
  <dgm:cxnLst>
    <dgm:cxn modelId="{F0376D0D-E494-EE46-B870-C4CD89C7BB1E}" srcId="{61BAA8FB-72DC-344C-942E-57493734D643}" destId="{91F3347D-1A13-6148-99F5-B051AA2CCD05}" srcOrd="2" destOrd="0" parTransId="{4965C04A-72EA-6D4E-AA0B-7D988918FF62}" sibTransId="{D3442602-6B89-684B-97EC-CDB4DA250858}"/>
    <dgm:cxn modelId="{D9003119-F155-8946-BBD3-555FF843CFED}" type="presOf" srcId="{26351595-C237-8544-921E-BD189779F709}" destId="{79F1605D-4CC5-434B-B839-66A22346CA6A}" srcOrd="0" destOrd="0" presId="urn:microsoft.com/office/officeart/2005/8/layout/process1"/>
    <dgm:cxn modelId="{FF241B28-918F-1E43-AB7D-556B68A55CD4}" type="presOf" srcId="{AAE4C3FC-0146-AD44-8B9E-E0C528AF71AA}" destId="{188E6315-272F-C04C-9752-4B172B0FCDFE}" srcOrd="0" destOrd="0" presId="urn:microsoft.com/office/officeart/2005/8/layout/process1"/>
    <dgm:cxn modelId="{BFBA6E32-AD1A-7549-9AB2-BAFD31308342}" type="presOf" srcId="{F0DCDE56-CF6D-E244-A3B0-FD629C256F1A}" destId="{92FA8F5B-65DE-6041-AC75-B088B5357CFC}" srcOrd="1" destOrd="0" presId="urn:microsoft.com/office/officeart/2005/8/layout/process1"/>
    <dgm:cxn modelId="{3B2ED57B-9DA7-894D-BBAA-BDF7EABDF9B0}" srcId="{61BAA8FB-72DC-344C-942E-57493734D643}" destId="{E0A6FFE4-09DE-8C47-9F28-A3255B1F179A}" srcOrd="0" destOrd="0" parTransId="{E2DD06A2-4FA6-F943-A495-ADE949C56273}" sibTransId="{F0DCDE56-CF6D-E244-A3B0-FD629C256F1A}"/>
    <dgm:cxn modelId="{C3C06C9B-480C-6E49-A628-A294D294705F}" type="presOf" srcId="{F0DCDE56-CF6D-E244-A3B0-FD629C256F1A}" destId="{D10F0AFC-2985-6845-B1AD-47F7DAF40010}" srcOrd="0" destOrd="0" presId="urn:microsoft.com/office/officeart/2005/8/layout/process1"/>
    <dgm:cxn modelId="{308809A6-A055-D349-8D56-D7AB0542BA5E}" type="presOf" srcId="{E0A6FFE4-09DE-8C47-9F28-A3255B1F179A}" destId="{D69FA09E-F312-6C40-B087-AE6383F82146}" srcOrd="0" destOrd="0" presId="urn:microsoft.com/office/officeart/2005/8/layout/process1"/>
    <dgm:cxn modelId="{CA8FFFB2-4769-6F42-97D3-CC62290A4075}" type="presOf" srcId="{AAE4C3FC-0146-AD44-8B9E-E0C528AF71AA}" destId="{F8CA8030-7650-E84C-B91E-308F631D4F1D}" srcOrd="1" destOrd="0" presId="urn:microsoft.com/office/officeart/2005/8/layout/process1"/>
    <dgm:cxn modelId="{E7A635B7-D6F6-A940-A130-1BFC005F5009}" type="presOf" srcId="{61BAA8FB-72DC-344C-942E-57493734D643}" destId="{7D0D0829-B1E7-5947-AEDC-0B8407D84322}" srcOrd="0" destOrd="0" presId="urn:microsoft.com/office/officeart/2005/8/layout/process1"/>
    <dgm:cxn modelId="{53903FC1-802E-E445-987E-701EF4BDBDCA}" srcId="{61BAA8FB-72DC-344C-942E-57493734D643}" destId="{26351595-C237-8544-921E-BD189779F709}" srcOrd="1" destOrd="0" parTransId="{C0E02875-E93B-C740-B1A5-9F13A174884E}" sibTransId="{AAE4C3FC-0146-AD44-8B9E-E0C528AF71AA}"/>
    <dgm:cxn modelId="{6ECDC6FE-4AC2-534A-B450-996B262B0E1F}" type="presOf" srcId="{91F3347D-1A13-6148-99F5-B051AA2CCD05}" destId="{DC2D2BFF-6CA1-4447-9EDE-7E7CB581AD4B}" srcOrd="0" destOrd="0" presId="urn:microsoft.com/office/officeart/2005/8/layout/process1"/>
    <dgm:cxn modelId="{BC9DDFA1-F5B9-B041-82A1-DAB805F6EF6C}" type="presParOf" srcId="{7D0D0829-B1E7-5947-AEDC-0B8407D84322}" destId="{D69FA09E-F312-6C40-B087-AE6383F82146}" srcOrd="0" destOrd="0" presId="urn:microsoft.com/office/officeart/2005/8/layout/process1"/>
    <dgm:cxn modelId="{A9D5A1A3-6E88-E945-B059-578E65778932}" type="presParOf" srcId="{7D0D0829-B1E7-5947-AEDC-0B8407D84322}" destId="{D10F0AFC-2985-6845-B1AD-47F7DAF40010}" srcOrd="1" destOrd="0" presId="urn:microsoft.com/office/officeart/2005/8/layout/process1"/>
    <dgm:cxn modelId="{23CF7087-4DCF-224A-94F6-FAE0A58738DD}" type="presParOf" srcId="{D10F0AFC-2985-6845-B1AD-47F7DAF40010}" destId="{92FA8F5B-65DE-6041-AC75-B088B5357CFC}" srcOrd="0" destOrd="0" presId="urn:microsoft.com/office/officeart/2005/8/layout/process1"/>
    <dgm:cxn modelId="{7F54A966-E162-5047-9394-873711FEDCF0}" type="presParOf" srcId="{7D0D0829-B1E7-5947-AEDC-0B8407D84322}" destId="{79F1605D-4CC5-434B-B839-66A22346CA6A}" srcOrd="2" destOrd="0" presId="urn:microsoft.com/office/officeart/2005/8/layout/process1"/>
    <dgm:cxn modelId="{9ACAE72C-1E4D-7844-87BB-93EC50981FB8}" type="presParOf" srcId="{7D0D0829-B1E7-5947-AEDC-0B8407D84322}" destId="{188E6315-272F-C04C-9752-4B172B0FCDFE}" srcOrd="3" destOrd="0" presId="urn:microsoft.com/office/officeart/2005/8/layout/process1"/>
    <dgm:cxn modelId="{F0F1FF0A-1424-714F-A02F-6FEBCE9F409C}" type="presParOf" srcId="{188E6315-272F-C04C-9752-4B172B0FCDFE}" destId="{F8CA8030-7650-E84C-B91E-308F631D4F1D}" srcOrd="0" destOrd="0" presId="urn:microsoft.com/office/officeart/2005/8/layout/process1"/>
    <dgm:cxn modelId="{B720D5C5-47F4-0F48-9261-E9054C2A2A18}" type="presParOf" srcId="{7D0D0829-B1E7-5947-AEDC-0B8407D84322}" destId="{DC2D2BFF-6CA1-4447-9EDE-7E7CB581AD4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92AFAA-8E9C-4EE7-80F3-202100F084B8}"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9B12C29D-6466-4A72-83D5-AD2889933BAD}">
      <dgm:prSet/>
      <dgm:spPr/>
      <dgm:t>
        <a:bodyPr/>
        <a:lstStyle/>
        <a:p>
          <a:r>
            <a:rPr lang="en-US" dirty="0" err="1"/>
            <a:t>Informação</a:t>
          </a:r>
          <a:r>
            <a:rPr lang="en-US" dirty="0"/>
            <a:t> </a:t>
          </a:r>
          <a:r>
            <a:rPr lang="en-US" dirty="0" err="1"/>
            <a:t>adequada</a:t>
          </a:r>
          <a:r>
            <a:rPr lang="en-US" dirty="0"/>
            <a:t> e </a:t>
          </a:r>
          <a:r>
            <a:rPr lang="en-US" dirty="0" err="1"/>
            <a:t>clara</a:t>
          </a:r>
          <a:endParaRPr lang="en-US" dirty="0"/>
        </a:p>
      </dgm:t>
    </dgm:pt>
    <dgm:pt modelId="{17C8F025-3C4E-4FAA-AD97-C66915ABBD16}" type="parTrans" cxnId="{3BB80F0A-CD44-4984-8796-249675202B32}">
      <dgm:prSet/>
      <dgm:spPr/>
      <dgm:t>
        <a:bodyPr/>
        <a:lstStyle/>
        <a:p>
          <a:endParaRPr lang="en-US"/>
        </a:p>
      </dgm:t>
    </dgm:pt>
    <dgm:pt modelId="{654C0EC9-023E-41BC-A5F2-92AA283C610E}" type="sibTrans" cxnId="{3BB80F0A-CD44-4984-8796-249675202B32}">
      <dgm:prSet/>
      <dgm:spPr/>
      <dgm:t>
        <a:bodyPr/>
        <a:lstStyle/>
        <a:p>
          <a:endParaRPr lang="en-US"/>
        </a:p>
      </dgm:t>
    </dgm:pt>
    <dgm:pt modelId="{8F65DC5B-1198-45B3-A951-AD0022C9E6A0}">
      <dgm:prSet/>
      <dgm:spPr/>
      <dgm:t>
        <a:bodyPr/>
        <a:lstStyle/>
        <a:p>
          <a:r>
            <a:rPr lang="en-US" dirty="0" err="1"/>
            <a:t>Proteção</a:t>
          </a:r>
          <a:r>
            <a:rPr lang="en-US" dirty="0"/>
            <a:t> contra a </a:t>
          </a:r>
          <a:r>
            <a:rPr lang="en-US" dirty="0" err="1"/>
            <a:t>publicidade</a:t>
          </a:r>
          <a:r>
            <a:rPr lang="en-US" dirty="0"/>
            <a:t> </a:t>
          </a:r>
          <a:r>
            <a:rPr lang="en-US" dirty="0" err="1"/>
            <a:t>enganosa</a:t>
          </a:r>
          <a:r>
            <a:rPr lang="en-US" dirty="0"/>
            <a:t> e </a:t>
          </a:r>
          <a:r>
            <a:rPr lang="en-US" dirty="0" err="1"/>
            <a:t>abusiva</a:t>
          </a:r>
          <a:endParaRPr lang="en-US" dirty="0"/>
        </a:p>
      </dgm:t>
    </dgm:pt>
    <dgm:pt modelId="{0FACDFE3-8F0E-4FB5-BEFB-4247422E0C5A}" type="parTrans" cxnId="{33564E02-5A9C-44CD-BCEA-F00BF0A9B34F}">
      <dgm:prSet/>
      <dgm:spPr/>
      <dgm:t>
        <a:bodyPr/>
        <a:lstStyle/>
        <a:p>
          <a:endParaRPr lang="en-US"/>
        </a:p>
      </dgm:t>
    </dgm:pt>
    <dgm:pt modelId="{011D25BC-0CD7-484B-A8A8-C7D044523BC7}" type="sibTrans" cxnId="{33564E02-5A9C-44CD-BCEA-F00BF0A9B34F}">
      <dgm:prSet/>
      <dgm:spPr/>
      <dgm:t>
        <a:bodyPr/>
        <a:lstStyle/>
        <a:p>
          <a:endParaRPr lang="en-US"/>
        </a:p>
      </dgm:t>
    </dgm:pt>
    <dgm:pt modelId="{28137448-3708-4CD1-A7EE-B2D3CC631693}">
      <dgm:prSet/>
      <dgm:spPr/>
      <dgm:t>
        <a:bodyPr/>
        <a:lstStyle/>
        <a:p>
          <a:r>
            <a:rPr lang="pt-BR" dirty="0"/>
            <a:t>Revisão das cláusulas  que estabeleçam prestações desproporcionais</a:t>
          </a:r>
        </a:p>
      </dgm:t>
    </dgm:pt>
    <dgm:pt modelId="{1967EF28-7B89-4938-BC2A-87DC51F185F8}" type="parTrans" cxnId="{E6C2C747-4CF0-4B8E-92CE-BBEB0EC482E9}">
      <dgm:prSet/>
      <dgm:spPr/>
      <dgm:t>
        <a:bodyPr/>
        <a:lstStyle/>
        <a:p>
          <a:endParaRPr lang="en-US"/>
        </a:p>
      </dgm:t>
    </dgm:pt>
    <dgm:pt modelId="{76620445-9666-405A-A001-5364276F3BCF}" type="sibTrans" cxnId="{E6C2C747-4CF0-4B8E-92CE-BBEB0EC482E9}">
      <dgm:prSet/>
      <dgm:spPr/>
      <dgm:t>
        <a:bodyPr/>
        <a:lstStyle/>
        <a:p>
          <a:endParaRPr lang="en-US"/>
        </a:p>
      </dgm:t>
    </dgm:pt>
    <dgm:pt modelId="{59EDF947-B5B3-4290-892C-06F8CEFC9225}">
      <dgm:prSet/>
      <dgm:spPr/>
      <dgm:t>
        <a:bodyPr/>
        <a:lstStyle/>
        <a:p>
          <a:r>
            <a:rPr lang="en-US" dirty="0" err="1"/>
            <a:t>Revisão</a:t>
          </a:r>
          <a:r>
            <a:rPr lang="en-US" dirty="0"/>
            <a:t> das </a:t>
          </a:r>
          <a:r>
            <a:rPr lang="en-US" dirty="0" err="1"/>
            <a:t>cláusulas</a:t>
          </a:r>
          <a:r>
            <a:rPr lang="en-US" dirty="0"/>
            <a:t> </a:t>
          </a:r>
          <a:r>
            <a:rPr lang="en-US" dirty="0" err="1"/>
            <a:t>em</a:t>
          </a:r>
          <a:r>
            <a:rPr lang="en-US" dirty="0"/>
            <a:t> </a:t>
          </a:r>
          <a:r>
            <a:rPr lang="en-US" dirty="0" err="1"/>
            <a:t>razão</a:t>
          </a:r>
          <a:r>
            <a:rPr lang="en-US" dirty="0"/>
            <a:t> de </a:t>
          </a:r>
          <a:r>
            <a:rPr lang="en-US" dirty="0" err="1"/>
            <a:t>fatos</a:t>
          </a:r>
          <a:r>
            <a:rPr lang="en-US" dirty="0"/>
            <a:t> </a:t>
          </a:r>
          <a:r>
            <a:rPr lang="en-US" dirty="0" err="1"/>
            <a:t>supervenientes</a:t>
          </a:r>
          <a:r>
            <a:rPr lang="en-US" dirty="0"/>
            <a:t> que as </a:t>
          </a:r>
          <a:r>
            <a:rPr lang="en-US" dirty="0" err="1"/>
            <a:t>tornem</a:t>
          </a:r>
          <a:r>
            <a:rPr lang="en-US" dirty="0"/>
            <a:t> </a:t>
          </a:r>
          <a:r>
            <a:rPr lang="en-US" dirty="0" err="1"/>
            <a:t>excessivamente</a:t>
          </a:r>
          <a:r>
            <a:rPr lang="en-US" dirty="0"/>
            <a:t> </a:t>
          </a:r>
          <a:r>
            <a:rPr lang="en-US" dirty="0" err="1"/>
            <a:t>onerosas</a:t>
          </a:r>
          <a:endParaRPr lang="en-US" dirty="0"/>
        </a:p>
      </dgm:t>
    </dgm:pt>
    <dgm:pt modelId="{1E28211C-A245-4E1D-9AE7-CCCC178362CB}" type="parTrans" cxnId="{06265A37-E540-485D-BDF7-8A149F2848F6}">
      <dgm:prSet/>
      <dgm:spPr/>
      <dgm:t>
        <a:bodyPr/>
        <a:lstStyle/>
        <a:p>
          <a:endParaRPr lang="en-US"/>
        </a:p>
      </dgm:t>
    </dgm:pt>
    <dgm:pt modelId="{7F7C79A2-718A-4A2E-8DC1-334BD79C393D}" type="sibTrans" cxnId="{06265A37-E540-485D-BDF7-8A149F2848F6}">
      <dgm:prSet/>
      <dgm:spPr/>
      <dgm:t>
        <a:bodyPr/>
        <a:lstStyle/>
        <a:p>
          <a:endParaRPr lang="en-US"/>
        </a:p>
      </dgm:t>
    </dgm:pt>
    <dgm:pt modelId="{7BE3C450-F9D9-47C1-A1F4-B51002488A82}">
      <dgm:prSet/>
      <dgm:spPr/>
      <dgm:t>
        <a:bodyPr/>
        <a:lstStyle/>
        <a:p>
          <a:r>
            <a:rPr lang="pt-BR"/>
            <a:t>Proibição de discriminação </a:t>
          </a:r>
          <a:endParaRPr lang="en-US"/>
        </a:p>
      </dgm:t>
    </dgm:pt>
    <dgm:pt modelId="{1A37CE34-EE6F-4674-A00D-CA519BD42A95}" type="parTrans" cxnId="{A7307E94-0F38-4C32-A11D-DF6CEB06FD02}">
      <dgm:prSet/>
      <dgm:spPr/>
      <dgm:t>
        <a:bodyPr/>
        <a:lstStyle/>
        <a:p>
          <a:endParaRPr lang="en-US"/>
        </a:p>
      </dgm:t>
    </dgm:pt>
    <dgm:pt modelId="{1F99AB3B-1C39-49B8-ACD5-779413975948}" type="sibTrans" cxnId="{A7307E94-0F38-4C32-A11D-DF6CEB06FD02}">
      <dgm:prSet/>
      <dgm:spPr/>
      <dgm:t>
        <a:bodyPr/>
        <a:lstStyle/>
        <a:p>
          <a:endParaRPr lang="en-US"/>
        </a:p>
      </dgm:t>
    </dgm:pt>
    <dgm:pt modelId="{12ACBB3E-C7D6-493D-82B4-F9D533EDF0B9}">
      <dgm:prSet/>
      <dgm:spPr/>
      <dgm:t>
        <a:bodyPr/>
        <a:lstStyle/>
        <a:p>
          <a:r>
            <a:rPr lang="pt-BR" dirty="0"/>
            <a:t>Inversão do ônus da prova  quando verossímil a alegação e for hipossuficiente</a:t>
          </a:r>
          <a:endParaRPr lang="en-US" dirty="0"/>
        </a:p>
      </dgm:t>
    </dgm:pt>
    <dgm:pt modelId="{F0388783-86D2-4F0E-ACC9-B31AE45D72A8}" type="parTrans" cxnId="{89D0DDE9-3FF9-4206-8555-21AE7A15C39D}">
      <dgm:prSet/>
      <dgm:spPr/>
      <dgm:t>
        <a:bodyPr/>
        <a:lstStyle/>
        <a:p>
          <a:endParaRPr lang="en-US"/>
        </a:p>
      </dgm:t>
    </dgm:pt>
    <dgm:pt modelId="{4BA1A954-856C-4A05-851A-31C4F4C353F1}" type="sibTrans" cxnId="{89D0DDE9-3FF9-4206-8555-21AE7A15C39D}">
      <dgm:prSet/>
      <dgm:spPr/>
      <dgm:t>
        <a:bodyPr/>
        <a:lstStyle/>
        <a:p>
          <a:endParaRPr lang="en-US"/>
        </a:p>
      </dgm:t>
    </dgm:pt>
    <dgm:pt modelId="{9265A127-4BF7-40B0-BA73-5A9DB336B404}">
      <dgm:prSet/>
      <dgm:spPr/>
      <dgm:t>
        <a:bodyPr/>
        <a:lstStyle/>
        <a:p>
          <a:r>
            <a:rPr lang="pt-BR" dirty="0"/>
            <a:t>Ação Civil Publica para reparação de danos individuais homogêneos, coletivos e difusos</a:t>
          </a:r>
          <a:endParaRPr lang="en-US" dirty="0"/>
        </a:p>
      </dgm:t>
    </dgm:pt>
    <dgm:pt modelId="{B7ED49EB-3A41-4418-9D47-6FDE19E7DA13}" type="parTrans" cxnId="{E1B0D641-94EF-4962-AF21-3F806C5ECE2E}">
      <dgm:prSet/>
      <dgm:spPr/>
      <dgm:t>
        <a:bodyPr/>
        <a:lstStyle/>
        <a:p>
          <a:endParaRPr lang="en-US"/>
        </a:p>
      </dgm:t>
    </dgm:pt>
    <dgm:pt modelId="{27243E08-B32C-4F67-B49A-9F0B1CC242C7}" type="sibTrans" cxnId="{E1B0D641-94EF-4962-AF21-3F806C5ECE2E}">
      <dgm:prSet/>
      <dgm:spPr/>
      <dgm:t>
        <a:bodyPr/>
        <a:lstStyle/>
        <a:p>
          <a:endParaRPr lang="en-US"/>
        </a:p>
      </dgm:t>
    </dgm:pt>
    <dgm:pt modelId="{39543A41-0986-4626-BDE2-900F9B34BC52}">
      <dgm:prSet/>
      <dgm:spPr/>
      <dgm:t>
        <a:bodyPr/>
        <a:lstStyle/>
        <a:p>
          <a:r>
            <a:rPr lang="en-US" dirty="0" err="1"/>
            <a:t>Responsabilidade</a:t>
          </a:r>
          <a:r>
            <a:rPr lang="en-US" dirty="0"/>
            <a:t> </a:t>
          </a:r>
          <a:r>
            <a:rPr lang="en-US" dirty="0" err="1"/>
            <a:t>Objetiva</a:t>
          </a:r>
          <a:r>
            <a:rPr lang="en-US" dirty="0"/>
            <a:t> por </a:t>
          </a:r>
          <a:r>
            <a:rPr lang="en-US" dirty="0" err="1"/>
            <a:t>defeitos</a:t>
          </a:r>
          <a:r>
            <a:rPr lang="en-US" dirty="0"/>
            <a:t> </a:t>
          </a:r>
          <a:r>
            <a:rPr lang="en-US" dirty="0" err="1"/>
            <a:t>na</a:t>
          </a:r>
          <a:r>
            <a:rPr lang="en-US" dirty="0"/>
            <a:t> </a:t>
          </a:r>
          <a:r>
            <a:rPr lang="en-US" dirty="0" err="1"/>
            <a:t>prestação</a:t>
          </a:r>
          <a:r>
            <a:rPr lang="en-US" dirty="0"/>
            <a:t> de </a:t>
          </a:r>
          <a:r>
            <a:rPr lang="en-US" dirty="0" err="1"/>
            <a:t>serviços</a:t>
          </a:r>
          <a:r>
            <a:rPr lang="en-US" dirty="0"/>
            <a:t> </a:t>
          </a:r>
          <a:r>
            <a:rPr lang="en-US" dirty="0" err="1"/>
            <a:t>ou</a:t>
          </a:r>
          <a:r>
            <a:rPr lang="en-US" dirty="0"/>
            <a:t> </a:t>
          </a:r>
          <a:r>
            <a:rPr lang="en-US" dirty="0" err="1"/>
            <a:t>informação</a:t>
          </a:r>
          <a:r>
            <a:rPr lang="en-US" dirty="0"/>
            <a:t>  </a:t>
          </a:r>
          <a:r>
            <a:rPr lang="en-US" dirty="0" err="1"/>
            <a:t>insuficiente</a:t>
          </a:r>
          <a:r>
            <a:rPr lang="en-US" dirty="0"/>
            <a:t> (</a:t>
          </a:r>
          <a:r>
            <a:rPr lang="en-US" dirty="0" err="1"/>
            <a:t>artigo</a:t>
          </a:r>
          <a:r>
            <a:rPr lang="en-US" dirty="0"/>
            <a:t> 14)</a:t>
          </a:r>
        </a:p>
      </dgm:t>
    </dgm:pt>
    <dgm:pt modelId="{AD2BF2A7-25B3-41E0-819F-8345A37C1704}" type="parTrans" cxnId="{88B1DC33-5553-4B47-BA50-F11B6EBCBB84}">
      <dgm:prSet/>
      <dgm:spPr/>
      <dgm:t>
        <a:bodyPr/>
        <a:lstStyle/>
        <a:p>
          <a:endParaRPr lang="en-US"/>
        </a:p>
      </dgm:t>
    </dgm:pt>
    <dgm:pt modelId="{8B226E48-6CFA-4D7C-BA82-2BA0F1860A57}" type="sibTrans" cxnId="{88B1DC33-5553-4B47-BA50-F11B6EBCBB84}">
      <dgm:prSet/>
      <dgm:spPr/>
      <dgm:t>
        <a:bodyPr/>
        <a:lstStyle/>
        <a:p>
          <a:endParaRPr lang="en-US"/>
        </a:p>
      </dgm:t>
    </dgm:pt>
    <dgm:pt modelId="{567096E9-A728-444B-BE04-E5110791B0D6}">
      <dgm:prSet/>
      <dgm:spPr/>
      <dgm:t>
        <a:bodyPr/>
        <a:lstStyle/>
        <a:p>
          <a:r>
            <a:rPr lang="pt-BR" dirty="0"/>
            <a:t>Desconsideração de foro de </a:t>
          </a:r>
          <a:r>
            <a:rPr lang="pt-BR" dirty="0" err="1"/>
            <a:t>eleiçao</a:t>
          </a:r>
          <a:r>
            <a:rPr lang="pt-BR" dirty="0"/>
            <a:t> e cláusula arbitral. Ação pode ser proposta no domicilio do consumidor</a:t>
          </a:r>
        </a:p>
      </dgm:t>
    </dgm:pt>
    <dgm:pt modelId="{1D196CD7-D19D-5F4B-B092-03E67C93364E}" type="parTrans" cxnId="{CC0DCA01-8CF3-424A-BDA0-48152561E844}">
      <dgm:prSet/>
      <dgm:spPr/>
    </dgm:pt>
    <dgm:pt modelId="{E63663F4-B1FE-0742-A59F-6F542E131CB9}" type="sibTrans" cxnId="{CC0DCA01-8CF3-424A-BDA0-48152561E844}">
      <dgm:prSet/>
      <dgm:spPr/>
    </dgm:pt>
    <dgm:pt modelId="{23322E89-B602-5E46-8D73-735507810C51}" type="pres">
      <dgm:prSet presAssocID="{AB92AFAA-8E9C-4EE7-80F3-202100F084B8}" presName="diagram" presStyleCnt="0">
        <dgm:presLayoutVars>
          <dgm:dir/>
          <dgm:resizeHandles val="exact"/>
        </dgm:presLayoutVars>
      </dgm:prSet>
      <dgm:spPr/>
    </dgm:pt>
    <dgm:pt modelId="{B086D19A-930E-F142-92D2-E751824F8401}" type="pres">
      <dgm:prSet presAssocID="{9B12C29D-6466-4A72-83D5-AD2889933BAD}" presName="node" presStyleLbl="node1" presStyleIdx="0" presStyleCnt="9">
        <dgm:presLayoutVars>
          <dgm:bulletEnabled val="1"/>
        </dgm:presLayoutVars>
      </dgm:prSet>
      <dgm:spPr/>
    </dgm:pt>
    <dgm:pt modelId="{296C0B9A-5D55-F641-81AA-9B5D93E85D23}" type="pres">
      <dgm:prSet presAssocID="{654C0EC9-023E-41BC-A5F2-92AA283C610E}" presName="sibTrans" presStyleCnt="0"/>
      <dgm:spPr/>
    </dgm:pt>
    <dgm:pt modelId="{61582096-A1DE-EF42-B61B-E5E0FDF2A756}" type="pres">
      <dgm:prSet presAssocID="{8F65DC5B-1198-45B3-A951-AD0022C9E6A0}" presName="node" presStyleLbl="node1" presStyleIdx="1" presStyleCnt="9">
        <dgm:presLayoutVars>
          <dgm:bulletEnabled val="1"/>
        </dgm:presLayoutVars>
      </dgm:prSet>
      <dgm:spPr/>
    </dgm:pt>
    <dgm:pt modelId="{8BFB88EF-C9A8-6E4F-90B9-74AF41434B7C}" type="pres">
      <dgm:prSet presAssocID="{011D25BC-0CD7-484B-A8A8-C7D044523BC7}" presName="sibTrans" presStyleCnt="0"/>
      <dgm:spPr/>
    </dgm:pt>
    <dgm:pt modelId="{2029D71B-9B33-6F47-B9DA-C1995E971875}" type="pres">
      <dgm:prSet presAssocID="{28137448-3708-4CD1-A7EE-B2D3CC631693}" presName="node" presStyleLbl="node1" presStyleIdx="2" presStyleCnt="9">
        <dgm:presLayoutVars>
          <dgm:bulletEnabled val="1"/>
        </dgm:presLayoutVars>
      </dgm:prSet>
      <dgm:spPr/>
    </dgm:pt>
    <dgm:pt modelId="{FFDAC68E-002F-4243-82F5-BBF4C163E7DC}" type="pres">
      <dgm:prSet presAssocID="{76620445-9666-405A-A001-5364276F3BCF}" presName="sibTrans" presStyleCnt="0"/>
      <dgm:spPr/>
    </dgm:pt>
    <dgm:pt modelId="{77B9574F-0328-0345-8303-CAA34FE9D2B9}" type="pres">
      <dgm:prSet presAssocID="{59EDF947-B5B3-4290-892C-06F8CEFC9225}" presName="node" presStyleLbl="node1" presStyleIdx="3" presStyleCnt="9">
        <dgm:presLayoutVars>
          <dgm:bulletEnabled val="1"/>
        </dgm:presLayoutVars>
      </dgm:prSet>
      <dgm:spPr/>
    </dgm:pt>
    <dgm:pt modelId="{CE64EE07-14E6-5949-A69E-239688DBD131}" type="pres">
      <dgm:prSet presAssocID="{7F7C79A2-718A-4A2E-8DC1-334BD79C393D}" presName="sibTrans" presStyleCnt="0"/>
      <dgm:spPr/>
    </dgm:pt>
    <dgm:pt modelId="{ECFC8097-DF36-2943-96B6-14C5364B8825}" type="pres">
      <dgm:prSet presAssocID="{7BE3C450-F9D9-47C1-A1F4-B51002488A82}" presName="node" presStyleLbl="node1" presStyleIdx="4" presStyleCnt="9">
        <dgm:presLayoutVars>
          <dgm:bulletEnabled val="1"/>
        </dgm:presLayoutVars>
      </dgm:prSet>
      <dgm:spPr/>
    </dgm:pt>
    <dgm:pt modelId="{CE82FC6F-9973-5D4A-919B-691B4297DD66}" type="pres">
      <dgm:prSet presAssocID="{1F99AB3B-1C39-49B8-ACD5-779413975948}" presName="sibTrans" presStyleCnt="0"/>
      <dgm:spPr/>
    </dgm:pt>
    <dgm:pt modelId="{411E9BE0-850F-1F47-A718-8477D04D8509}" type="pres">
      <dgm:prSet presAssocID="{12ACBB3E-C7D6-493D-82B4-F9D533EDF0B9}" presName="node" presStyleLbl="node1" presStyleIdx="5" presStyleCnt="9">
        <dgm:presLayoutVars>
          <dgm:bulletEnabled val="1"/>
        </dgm:presLayoutVars>
      </dgm:prSet>
      <dgm:spPr/>
    </dgm:pt>
    <dgm:pt modelId="{65ABC71A-C00A-F64F-A915-70AC17007249}" type="pres">
      <dgm:prSet presAssocID="{4BA1A954-856C-4A05-851A-31C4F4C353F1}" presName="sibTrans" presStyleCnt="0"/>
      <dgm:spPr/>
    </dgm:pt>
    <dgm:pt modelId="{D5380A63-083F-6F49-944A-DA3BFDB3581B}" type="pres">
      <dgm:prSet presAssocID="{9265A127-4BF7-40B0-BA73-5A9DB336B404}" presName="node" presStyleLbl="node1" presStyleIdx="6" presStyleCnt="9">
        <dgm:presLayoutVars>
          <dgm:bulletEnabled val="1"/>
        </dgm:presLayoutVars>
      </dgm:prSet>
      <dgm:spPr/>
    </dgm:pt>
    <dgm:pt modelId="{45A3D5A7-F1B9-E240-B10F-82ADB40758BE}" type="pres">
      <dgm:prSet presAssocID="{27243E08-B32C-4F67-B49A-9F0B1CC242C7}" presName="sibTrans" presStyleCnt="0"/>
      <dgm:spPr/>
    </dgm:pt>
    <dgm:pt modelId="{41714CAB-330E-1A4E-8537-4B267D3A4D59}" type="pres">
      <dgm:prSet presAssocID="{39543A41-0986-4626-BDE2-900F9B34BC52}" presName="node" presStyleLbl="node1" presStyleIdx="7" presStyleCnt="9">
        <dgm:presLayoutVars>
          <dgm:bulletEnabled val="1"/>
        </dgm:presLayoutVars>
      </dgm:prSet>
      <dgm:spPr/>
    </dgm:pt>
    <dgm:pt modelId="{3D34F45D-FA12-8648-BB96-8BAD0D4F71C6}" type="pres">
      <dgm:prSet presAssocID="{8B226E48-6CFA-4D7C-BA82-2BA0F1860A57}" presName="sibTrans" presStyleCnt="0"/>
      <dgm:spPr/>
    </dgm:pt>
    <dgm:pt modelId="{61553BBE-AF2B-D841-BF99-D761487B29FA}" type="pres">
      <dgm:prSet presAssocID="{567096E9-A728-444B-BE04-E5110791B0D6}" presName="node" presStyleLbl="node1" presStyleIdx="8" presStyleCnt="9">
        <dgm:presLayoutVars>
          <dgm:bulletEnabled val="1"/>
        </dgm:presLayoutVars>
      </dgm:prSet>
      <dgm:spPr/>
    </dgm:pt>
  </dgm:ptLst>
  <dgm:cxnLst>
    <dgm:cxn modelId="{CC0DCA01-8CF3-424A-BDA0-48152561E844}" srcId="{AB92AFAA-8E9C-4EE7-80F3-202100F084B8}" destId="{567096E9-A728-444B-BE04-E5110791B0D6}" srcOrd="8" destOrd="0" parTransId="{1D196CD7-D19D-5F4B-B092-03E67C93364E}" sibTransId="{E63663F4-B1FE-0742-A59F-6F542E131CB9}"/>
    <dgm:cxn modelId="{33564E02-5A9C-44CD-BCEA-F00BF0A9B34F}" srcId="{AB92AFAA-8E9C-4EE7-80F3-202100F084B8}" destId="{8F65DC5B-1198-45B3-A951-AD0022C9E6A0}" srcOrd="1" destOrd="0" parTransId="{0FACDFE3-8F0E-4FB5-BEFB-4247422E0C5A}" sibTransId="{011D25BC-0CD7-484B-A8A8-C7D044523BC7}"/>
    <dgm:cxn modelId="{84F9030A-D8A0-5444-A6E7-3342D23781E5}" type="presOf" srcId="{28137448-3708-4CD1-A7EE-B2D3CC631693}" destId="{2029D71B-9B33-6F47-B9DA-C1995E971875}" srcOrd="0" destOrd="0" presId="urn:microsoft.com/office/officeart/2005/8/layout/default"/>
    <dgm:cxn modelId="{3BB80F0A-CD44-4984-8796-249675202B32}" srcId="{AB92AFAA-8E9C-4EE7-80F3-202100F084B8}" destId="{9B12C29D-6466-4A72-83D5-AD2889933BAD}" srcOrd="0" destOrd="0" parTransId="{17C8F025-3C4E-4FAA-AD97-C66915ABBD16}" sibTransId="{654C0EC9-023E-41BC-A5F2-92AA283C610E}"/>
    <dgm:cxn modelId="{5D118712-1E44-0C4F-8DEF-4D0CA9873CC0}" type="presOf" srcId="{8F65DC5B-1198-45B3-A951-AD0022C9E6A0}" destId="{61582096-A1DE-EF42-B61B-E5E0FDF2A756}" srcOrd="0" destOrd="0" presId="urn:microsoft.com/office/officeart/2005/8/layout/default"/>
    <dgm:cxn modelId="{D789A213-C9A8-0743-B0E0-080FEFB32235}" type="presOf" srcId="{9265A127-4BF7-40B0-BA73-5A9DB336B404}" destId="{D5380A63-083F-6F49-944A-DA3BFDB3581B}" srcOrd="0" destOrd="0" presId="urn:microsoft.com/office/officeart/2005/8/layout/default"/>
    <dgm:cxn modelId="{88B1DC33-5553-4B47-BA50-F11B6EBCBB84}" srcId="{AB92AFAA-8E9C-4EE7-80F3-202100F084B8}" destId="{39543A41-0986-4626-BDE2-900F9B34BC52}" srcOrd="7" destOrd="0" parTransId="{AD2BF2A7-25B3-41E0-819F-8345A37C1704}" sibTransId="{8B226E48-6CFA-4D7C-BA82-2BA0F1860A57}"/>
    <dgm:cxn modelId="{85F59835-6421-C14B-A153-3C5150FBF88F}" type="presOf" srcId="{7BE3C450-F9D9-47C1-A1F4-B51002488A82}" destId="{ECFC8097-DF36-2943-96B6-14C5364B8825}" srcOrd="0" destOrd="0" presId="urn:microsoft.com/office/officeart/2005/8/layout/default"/>
    <dgm:cxn modelId="{06265A37-E540-485D-BDF7-8A149F2848F6}" srcId="{AB92AFAA-8E9C-4EE7-80F3-202100F084B8}" destId="{59EDF947-B5B3-4290-892C-06F8CEFC9225}" srcOrd="3" destOrd="0" parTransId="{1E28211C-A245-4E1D-9AE7-CCCC178362CB}" sibTransId="{7F7C79A2-718A-4A2E-8DC1-334BD79C393D}"/>
    <dgm:cxn modelId="{E1B0D641-94EF-4962-AF21-3F806C5ECE2E}" srcId="{AB92AFAA-8E9C-4EE7-80F3-202100F084B8}" destId="{9265A127-4BF7-40B0-BA73-5A9DB336B404}" srcOrd="6" destOrd="0" parTransId="{B7ED49EB-3A41-4418-9D47-6FDE19E7DA13}" sibTransId="{27243E08-B32C-4F67-B49A-9F0B1CC242C7}"/>
    <dgm:cxn modelId="{E6C2C747-4CF0-4B8E-92CE-BBEB0EC482E9}" srcId="{AB92AFAA-8E9C-4EE7-80F3-202100F084B8}" destId="{28137448-3708-4CD1-A7EE-B2D3CC631693}" srcOrd="2" destOrd="0" parTransId="{1967EF28-7B89-4938-BC2A-87DC51F185F8}" sibTransId="{76620445-9666-405A-A001-5364276F3BCF}"/>
    <dgm:cxn modelId="{D88B4E4B-0E5A-6946-B454-D81987590210}" type="presOf" srcId="{AB92AFAA-8E9C-4EE7-80F3-202100F084B8}" destId="{23322E89-B602-5E46-8D73-735507810C51}" srcOrd="0" destOrd="0" presId="urn:microsoft.com/office/officeart/2005/8/layout/default"/>
    <dgm:cxn modelId="{66264F64-55DD-E447-8214-E2493AA133CD}" type="presOf" srcId="{9B12C29D-6466-4A72-83D5-AD2889933BAD}" destId="{B086D19A-930E-F142-92D2-E751824F8401}" srcOrd="0" destOrd="0" presId="urn:microsoft.com/office/officeart/2005/8/layout/default"/>
    <dgm:cxn modelId="{08CA1670-187E-B64E-96A1-5AE4262923D0}" type="presOf" srcId="{12ACBB3E-C7D6-493D-82B4-F9D533EDF0B9}" destId="{411E9BE0-850F-1F47-A718-8477D04D8509}" srcOrd="0" destOrd="0" presId="urn:microsoft.com/office/officeart/2005/8/layout/default"/>
    <dgm:cxn modelId="{355C3C79-231A-D44D-920E-DC223015F786}" type="presOf" srcId="{567096E9-A728-444B-BE04-E5110791B0D6}" destId="{61553BBE-AF2B-D841-BF99-D761487B29FA}" srcOrd="0" destOrd="0" presId="urn:microsoft.com/office/officeart/2005/8/layout/default"/>
    <dgm:cxn modelId="{8AC3D281-CB82-6443-A509-C22FE9DDDA83}" type="presOf" srcId="{59EDF947-B5B3-4290-892C-06F8CEFC9225}" destId="{77B9574F-0328-0345-8303-CAA34FE9D2B9}" srcOrd="0" destOrd="0" presId="urn:microsoft.com/office/officeart/2005/8/layout/default"/>
    <dgm:cxn modelId="{A7307E94-0F38-4C32-A11D-DF6CEB06FD02}" srcId="{AB92AFAA-8E9C-4EE7-80F3-202100F084B8}" destId="{7BE3C450-F9D9-47C1-A1F4-B51002488A82}" srcOrd="4" destOrd="0" parTransId="{1A37CE34-EE6F-4674-A00D-CA519BD42A95}" sibTransId="{1F99AB3B-1C39-49B8-ACD5-779413975948}"/>
    <dgm:cxn modelId="{EDCE9EB0-B3CF-C143-9606-8CBB01B0D238}" type="presOf" srcId="{39543A41-0986-4626-BDE2-900F9B34BC52}" destId="{41714CAB-330E-1A4E-8537-4B267D3A4D59}" srcOrd="0" destOrd="0" presId="urn:microsoft.com/office/officeart/2005/8/layout/default"/>
    <dgm:cxn modelId="{89D0DDE9-3FF9-4206-8555-21AE7A15C39D}" srcId="{AB92AFAA-8E9C-4EE7-80F3-202100F084B8}" destId="{12ACBB3E-C7D6-493D-82B4-F9D533EDF0B9}" srcOrd="5" destOrd="0" parTransId="{F0388783-86D2-4F0E-ACC9-B31AE45D72A8}" sibTransId="{4BA1A954-856C-4A05-851A-31C4F4C353F1}"/>
    <dgm:cxn modelId="{8AB9A64B-1D8B-4B49-A63F-DEA6D23156FF}" type="presParOf" srcId="{23322E89-B602-5E46-8D73-735507810C51}" destId="{B086D19A-930E-F142-92D2-E751824F8401}" srcOrd="0" destOrd="0" presId="urn:microsoft.com/office/officeart/2005/8/layout/default"/>
    <dgm:cxn modelId="{2FF62B96-A9EB-424A-A3C2-AB46089A15CC}" type="presParOf" srcId="{23322E89-B602-5E46-8D73-735507810C51}" destId="{296C0B9A-5D55-F641-81AA-9B5D93E85D23}" srcOrd="1" destOrd="0" presId="urn:microsoft.com/office/officeart/2005/8/layout/default"/>
    <dgm:cxn modelId="{2CB6A6CB-6CA3-6F4F-8C2B-D55AF77E76BA}" type="presParOf" srcId="{23322E89-B602-5E46-8D73-735507810C51}" destId="{61582096-A1DE-EF42-B61B-E5E0FDF2A756}" srcOrd="2" destOrd="0" presId="urn:microsoft.com/office/officeart/2005/8/layout/default"/>
    <dgm:cxn modelId="{2C142E9D-80EF-634F-A116-FB56447F52DB}" type="presParOf" srcId="{23322E89-B602-5E46-8D73-735507810C51}" destId="{8BFB88EF-C9A8-6E4F-90B9-74AF41434B7C}" srcOrd="3" destOrd="0" presId="urn:microsoft.com/office/officeart/2005/8/layout/default"/>
    <dgm:cxn modelId="{8DCB7361-EF22-E244-9ED0-56B8E691B9AF}" type="presParOf" srcId="{23322E89-B602-5E46-8D73-735507810C51}" destId="{2029D71B-9B33-6F47-B9DA-C1995E971875}" srcOrd="4" destOrd="0" presId="urn:microsoft.com/office/officeart/2005/8/layout/default"/>
    <dgm:cxn modelId="{7E6AD18C-9F7A-A445-A1B9-228AA2547D95}" type="presParOf" srcId="{23322E89-B602-5E46-8D73-735507810C51}" destId="{FFDAC68E-002F-4243-82F5-BBF4C163E7DC}" srcOrd="5" destOrd="0" presId="urn:microsoft.com/office/officeart/2005/8/layout/default"/>
    <dgm:cxn modelId="{FC3B604F-C616-B34B-BAC6-9A5AFA3620A8}" type="presParOf" srcId="{23322E89-B602-5E46-8D73-735507810C51}" destId="{77B9574F-0328-0345-8303-CAA34FE9D2B9}" srcOrd="6" destOrd="0" presId="urn:microsoft.com/office/officeart/2005/8/layout/default"/>
    <dgm:cxn modelId="{D8BC873D-1589-1245-9165-D4665504DCC2}" type="presParOf" srcId="{23322E89-B602-5E46-8D73-735507810C51}" destId="{CE64EE07-14E6-5949-A69E-239688DBD131}" srcOrd="7" destOrd="0" presId="urn:microsoft.com/office/officeart/2005/8/layout/default"/>
    <dgm:cxn modelId="{B12728CB-C941-2F45-903A-1BD2BA247C01}" type="presParOf" srcId="{23322E89-B602-5E46-8D73-735507810C51}" destId="{ECFC8097-DF36-2943-96B6-14C5364B8825}" srcOrd="8" destOrd="0" presId="urn:microsoft.com/office/officeart/2005/8/layout/default"/>
    <dgm:cxn modelId="{90345CAB-88FB-B54A-AA8F-8B6C8F2753E1}" type="presParOf" srcId="{23322E89-B602-5E46-8D73-735507810C51}" destId="{CE82FC6F-9973-5D4A-919B-691B4297DD66}" srcOrd="9" destOrd="0" presId="urn:microsoft.com/office/officeart/2005/8/layout/default"/>
    <dgm:cxn modelId="{1F820306-01B5-D44F-9BCD-A09A2AE34AA1}" type="presParOf" srcId="{23322E89-B602-5E46-8D73-735507810C51}" destId="{411E9BE0-850F-1F47-A718-8477D04D8509}" srcOrd="10" destOrd="0" presId="urn:microsoft.com/office/officeart/2005/8/layout/default"/>
    <dgm:cxn modelId="{8A876FC4-49BE-EB4C-9FC1-F9D26CDB7308}" type="presParOf" srcId="{23322E89-B602-5E46-8D73-735507810C51}" destId="{65ABC71A-C00A-F64F-A915-70AC17007249}" srcOrd="11" destOrd="0" presId="urn:microsoft.com/office/officeart/2005/8/layout/default"/>
    <dgm:cxn modelId="{B5AB13BA-6BBA-1843-BCE7-49850C4A104A}" type="presParOf" srcId="{23322E89-B602-5E46-8D73-735507810C51}" destId="{D5380A63-083F-6F49-944A-DA3BFDB3581B}" srcOrd="12" destOrd="0" presId="urn:microsoft.com/office/officeart/2005/8/layout/default"/>
    <dgm:cxn modelId="{A63E0840-3EF3-FD44-A894-E462AA17A790}" type="presParOf" srcId="{23322E89-B602-5E46-8D73-735507810C51}" destId="{45A3D5A7-F1B9-E240-B10F-82ADB40758BE}" srcOrd="13" destOrd="0" presId="urn:microsoft.com/office/officeart/2005/8/layout/default"/>
    <dgm:cxn modelId="{2453FDAA-24DE-8E49-919E-36238CB0F539}" type="presParOf" srcId="{23322E89-B602-5E46-8D73-735507810C51}" destId="{41714CAB-330E-1A4E-8537-4B267D3A4D59}" srcOrd="14" destOrd="0" presId="urn:microsoft.com/office/officeart/2005/8/layout/default"/>
    <dgm:cxn modelId="{D1A85180-AEEA-3E46-89B0-EC15070689B5}" type="presParOf" srcId="{23322E89-B602-5E46-8D73-735507810C51}" destId="{3D34F45D-FA12-8648-BB96-8BAD0D4F71C6}" srcOrd="15" destOrd="0" presId="urn:microsoft.com/office/officeart/2005/8/layout/default"/>
    <dgm:cxn modelId="{FDFAB5F2-2572-D141-85B3-988ACD1A4EC8}" type="presParOf" srcId="{23322E89-B602-5E46-8D73-735507810C51}" destId="{61553BBE-AF2B-D841-BF99-D761487B29FA}"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92AFAA-8E9C-4EE7-80F3-202100F084B8}"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9B12C29D-6466-4A72-83D5-AD2889933BAD}">
      <dgm:prSet/>
      <dgm:spPr/>
      <dgm:t>
        <a:bodyPr/>
        <a:lstStyle/>
        <a:p>
          <a:r>
            <a:rPr lang="en-US" dirty="0" err="1"/>
            <a:t>Recusa</a:t>
          </a:r>
          <a:r>
            <a:rPr lang="en-US" dirty="0"/>
            <a:t> de </a:t>
          </a:r>
          <a:r>
            <a:rPr lang="en-US" dirty="0" err="1"/>
            <a:t>atendimento</a:t>
          </a:r>
          <a:r>
            <a:rPr lang="en-US" dirty="0"/>
            <a:t> </a:t>
          </a:r>
          <a:r>
            <a:rPr lang="en-US" dirty="0" err="1"/>
            <a:t>ou</a:t>
          </a:r>
          <a:r>
            <a:rPr lang="en-US" dirty="0"/>
            <a:t> </a:t>
          </a:r>
          <a:r>
            <a:rPr lang="en-US" dirty="0" err="1"/>
            <a:t>prestação</a:t>
          </a:r>
          <a:r>
            <a:rPr lang="en-US" dirty="0"/>
            <a:t> de </a:t>
          </a:r>
          <a:r>
            <a:rPr lang="en-US" dirty="0" err="1"/>
            <a:t>serviços</a:t>
          </a:r>
          <a:endParaRPr lang="en-US" dirty="0"/>
        </a:p>
      </dgm:t>
    </dgm:pt>
    <dgm:pt modelId="{17C8F025-3C4E-4FAA-AD97-C66915ABBD16}" type="parTrans" cxnId="{3BB80F0A-CD44-4984-8796-249675202B32}">
      <dgm:prSet/>
      <dgm:spPr/>
      <dgm:t>
        <a:bodyPr/>
        <a:lstStyle/>
        <a:p>
          <a:endParaRPr lang="en-US"/>
        </a:p>
      </dgm:t>
    </dgm:pt>
    <dgm:pt modelId="{654C0EC9-023E-41BC-A5F2-92AA283C610E}" type="sibTrans" cxnId="{3BB80F0A-CD44-4984-8796-249675202B32}">
      <dgm:prSet/>
      <dgm:spPr/>
      <dgm:t>
        <a:bodyPr/>
        <a:lstStyle/>
        <a:p>
          <a:endParaRPr lang="en-US"/>
        </a:p>
      </dgm:t>
    </dgm:pt>
    <dgm:pt modelId="{8F65DC5B-1198-45B3-A951-AD0022C9E6A0}">
      <dgm:prSet/>
      <dgm:spPr/>
      <dgm:t>
        <a:bodyPr/>
        <a:lstStyle/>
        <a:p>
          <a:r>
            <a:rPr lang="en-US" dirty="0" err="1"/>
            <a:t>Prestação</a:t>
          </a:r>
          <a:r>
            <a:rPr lang="en-US" dirty="0"/>
            <a:t> de </a:t>
          </a:r>
          <a:r>
            <a:rPr lang="en-US" dirty="0" err="1"/>
            <a:t>serviços</a:t>
          </a:r>
          <a:r>
            <a:rPr lang="en-US" dirty="0"/>
            <a:t> </a:t>
          </a:r>
          <a:r>
            <a:rPr lang="en-US" dirty="0" err="1"/>
            <a:t>sem</a:t>
          </a:r>
          <a:r>
            <a:rPr lang="en-US" dirty="0"/>
            <a:t> previa </a:t>
          </a:r>
          <a:r>
            <a:rPr lang="en-US" dirty="0" err="1"/>
            <a:t>solicitação</a:t>
          </a:r>
          <a:endParaRPr lang="en-US" dirty="0"/>
        </a:p>
      </dgm:t>
    </dgm:pt>
    <dgm:pt modelId="{0FACDFE3-8F0E-4FB5-BEFB-4247422E0C5A}" type="parTrans" cxnId="{33564E02-5A9C-44CD-BCEA-F00BF0A9B34F}">
      <dgm:prSet/>
      <dgm:spPr/>
      <dgm:t>
        <a:bodyPr/>
        <a:lstStyle/>
        <a:p>
          <a:endParaRPr lang="en-US"/>
        </a:p>
      </dgm:t>
    </dgm:pt>
    <dgm:pt modelId="{011D25BC-0CD7-484B-A8A8-C7D044523BC7}" type="sibTrans" cxnId="{33564E02-5A9C-44CD-BCEA-F00BF0A9B34F}">
      <dgm:prSet/>
      <dgm:spPr/>
      <dgm:t>
        <a:bodyPr/>
        <a:lstStyle/>
        <a:p>
          <a:endParaRPr lang="en-US"/>
        </a:p>
      </dgm:t>
    </dgm:pt>
    <dgm:pt modelId="{28137448-3708-4CD1-A7EE-B2D3CC631693}">
      <dgm:prSet/>
      <dgm:spPr/>
      <dgm:t>
        <a:bodyPr/>
        <a:lstStyle/>
        <a:p>
          <a:r>
            <a:rPr lang="pt-BR" dirty="0"/>
            <a:t>Prestação de serviços sem prévio orçamento (exemplo: Emissão de apólice sem cálculo prévio do prêmio)</a:t>
          </a:r>
        </a:p>
        <a:p>
          <a:endParaRPr lang="en-US" dirty="0"/>
        </a:p>
      </dgm:t>
    </dgm:pt>
    <dgm:pt modelId="{1967EF28-7B89-4938-BC2A-87DC51F185F8}" type="parTrans" cxnId="{E6C2C747-4CF0-4B8E-92CE-BBEB0EC482E9}">
      <dgm:prSet/>
      <dgm:spPr/>
      <dgm:t>
        <a:bodyPr/>
        <a:lstStyle/>
        <a:p>
          <a:endParaRPr lang="en-US"/>
        </a:p>
      </dgm:t>
    </dgm:pt>
    <dgm:pt modelId="{76620445-9666-405A-A001-5364276F3BCF}" type="sibTrans" cxnId="{E6C2C747-4CF0-4B8E-92CE-BBEB0EC482E9}">
      <dgm:prSet/>
      <dgm:spPr/>
      <dgm:t>
        <a:bodyPr/>
        <a:lstStyle/>
        <a:p>
          <a:endParaRPr lang="en-US"/>
        </a:p>
      </dgm:t>
    </dgm:pt>
    <dgm:pt modelId="{59EDF947-B5B3-4290-892C-06F8CEFC9225}">
      <dgm:prSet/>
      <dgm:spPr/>
      <dgm:t>
        <a:bodyPr/>
        <a:lstStyle/>
        <a:p>
          <a:r>
            <a:rPr lang="pt-BR" dirty="0"/>
            <a:t>Proibição de vendas casadas (exemplo: imposição de determinada seguradora para seguro prestamistas no financiamento)</a:t>
          </a:r>
          <a:endParaRPr lang="en-US" dirty="0"/>
        </a:p>
      </dgm:t>
    </dgm:pt>
    <dgm:pt modelId="{1E28211C-A245-4E1D-9AE7-CCCC178362CB}" type="parTrans" cxnId="{06265A37-E540-485D-BDF7-8A149F2848F6}">
      <dgm:prSet/>
      <dgm:spPr/>
      <dgm:t>
        <a:bodyPr/>
        <a:lstStyle/>
        <a:p>
          <a:endParaRPr lang="en-US"/>
        </a:p>
      </dgm:t>
    </dgm:pt>
    <dgm:pt modelId="{7F7C79A2-718A-4A2E-8DC1-334BD79C393D}" type="sibTrans" cxnId="{06265A37-E540-485D-BDF7-8A149F2848F6}">
      <dgm:prSet/>
      <dgm:spPr/>
      <dgm:t>
        <a:bodyPr/>
        <a:lstStyle/>
        <a:p>
          <a:endParaRPr lang="en-US"/>
        </a:p>
      </dgm:t>
    </dgm:pt>
    <dgm:pt modelId="{7BE3C450-F9D9-47C1-A1F4-B51002488A82}">
      <dgm:prSet/>
      <dgm:spPr/>
      <dgm:t>
        <a:bodyPr/>
        <a:lstStyle/>
        <a:p>
          <a:r>
            <a:rPr lang="pt-BR" dirty="0"/>
            <a:t>Cobrança de dívida com constrangimento (importante quando seguradora se </a:t>
          </a:r>
          <a:r>
            <a:rPr lang="pt-BR" dirty="0" err="1"/>
            <a:t>subrroga</a:t>
          </a:r>
          <a:r>
            <a:rPr lang="pt-BR" dirty="0"/>
            <a:t>) </a:t>
          </a:r>
          <a:endParaRPr lang="en-US" dirty="0"/>
        </a:p>
      </dgm:t>
    </dgm:pt>
    <dgm:pt modelId="{1A37CE34-EE6F-4674-A00D-CA519BD42A95}" type="parTrans" cxnId="{A7307E94-0F38-4C32-A11D-DF6CEB06FD02}">
      <dgm:prSet/>
      <dgm:spPr/>
      <dgm:t>
        <a:bodyPr/>
        <a:lstStyle/>
        <a:p>
          <a:endParaRPr lang="en-US"/>
        </a:p>
      </dgm:t>
    </dgm:pt>
    <dgm:pt modelId="{1F99AB3B-1C39-49B8-ACD5-779413975948}" type="sibTrans" cxnId="{A7307E94-0F38-4C32-A11D-DF6CEB06FD02}">
      <dgm:prSet/>
      <dgm:spPr/>
      <dgm:t>
        <a:bodyPr/>
        <a:lstStyle/>
        <a:p>
          <a:endParaRPr lang="en-US"/>
        </a:p>
      </dgm:t>
    </dgm:pt>
    <dgm:pt modelId="{23322E89-B602-5E46-8D73-735507810C51}" type="pres">
      <dgm:prSet presAssocID="{AB92AFAA-8E9C-4EE7-80F3-202100F084B8}" presName="diagram" presStyleCnt="0">
        <dgm:presLayoutVars>
          <dgm:dir/>
          <dgm:resizeHandles val="exact"/>
        </dgm:presLayoutVars>
      </dgm:prSet>
      <dgm:spPr/>
    </dgm:pt>
    <dgm:pt modelId="{B086D19A-930E-F142-92D2-E751824F8401}" type="pres">
      <dgm:prSet presAssocID="{9B12C29D-6466-4A72-83D5-AD2889933BAD}" presName="node" presStyleLbl="node1" presStyleIdx="0" presStyleCnt="5">
        <dgm:presLayoutVars>
          <dgm:bulletEnabled val="1"/>
        </dgm:presLayoutVars>
      </dgm:prSet>
      <dgm:spPr/>
    </dgm:pt>
    <dgm:pt modelId="{296C0B9A-5D55-F641-81AA-9B5D93E85D23}" type="pres">
      <dgm:prSet presAssocID="{654C0EC9-023E-41BC-A5F2-92AA283C610E}" presName="sibTrans" presStyleCnt="0"/>
      <dgm:spPr/>
    </dgm:pt>
    <dgm:pt modelId="{61582096-A1DE-EF42-B61B-E5E0FDF2A756}" type="pres">
      <dgm:prSet presAssocID="{8F65DC5B-1198-45B3-A951-AD0022C9E6A0}" presName="node" presStyleLbl="node1" presStyleIdx="1" presStyleCnt="5">
        <dgm:presLayoutVars>
          <dgm:bulletEnabled val="1"/>
        </dgm:presLayoutVars>
      </dgm:prSet>
      <dgm:spPr/>
    </dgm:pt>
    <dgm:pt modelId="{8BFB88EF-C9A8-6E4F-90B9-74AF41434B7C}" type="pres">
      <dgm:prSet presAssocID="{011D25BC-0CD7-484B-A8A8-C7D044523BC7}" presName="sibTrans" presStyleCnt="0"/>
      <dgm:spPr/>
    </dgm:pt>
    <dgm:pt modelId="{2029D71B-9B33-6F47-B9DA-C1995E971875}" type="pres">
      <dgm:prSet presAssocID="{28137448-3708-4CD1-A7EE-B2D3CC631693}" presName="node" presStyleLbl="node1" presStyleIdx="2" presStyleCnt="5">
        <dgm:presLayoutVars>
          <dgm:bulletEnabled val="1"/>
        </dgm:presLayoutVars>
      </dgm:prSet>
      <dgm:spPr/>
    </dgm:pt>
    <dgm:pt modelId="{FFDAC68E-002F-4243-82F5-BBF4C163E7DC}" type="pres">
      <dgm:prSet presAssocID="{76620445-9666-405A-A001-5364276F3BCF}" presName="sibTrans" presStyleCnt="0"/>
      <dgm:spPr/>
    </dgm:pt>
    <dgm:pt modelId="{77B9574F-0328-0345-8303-CAA34FE9D2B9}" type="pres">
      <dgm:prSet presAssocID="{59EDF947-B5B3-4290-892C-06F8CEFC9225}" presName="node" presStyleLbl="node1" presStyleIdx="3" presStyleCnt="5">
        <dgm:presLayoutVars>
          <dgm:bulletEnabled val="1"/>
        </dgm:presLayoutVars>
      </dgm:prSet>
      <dgm:spPr/>
    </dgm:pt>
    <dgm:pt modelId="{CE64EE07-14E6-5949-A69E-239688DBD131}" type="pres">
      <dgm:prSet presAssocID="{7F7C79A2-718A-4A2E-8DC1-334BD79C393D}" presName="sibTrans" presStyleCnt="0"/>
      <dgm:spPr/>
    </dgm:pt>
    <dgm:pt modelId="{ECFC8097-DF36-2943-96B6-14C5364B8825}" type="pres">
      <dgm:prSet presAssocID="{7BE3C450-F9D9-47C1-A1F4-B51002488A82}" presName="node" presStyleLbl="node1" presStyleIdx="4" presStyleCnt="5">
        <dgm:presLayoutVars>
          <dgm:bulletEnabled val="1"/>
        </dgm:presLayoutVars>
      </dgm:prSet>
      <dgm:spPr/>
    </dgm:pt>
  </dgm:ptLst>
  <dgm:cxnLst>
    <dgm:cxn modelId="{33564E02-5A9C-44CD-BCEA-F00BF0A9B34F}" srcId="{AB92AFAA-8E9C-4EE7-80F3-202100F084B8}" destId="{8F65DC5B-1198-45B3-A951-AD0022C9E6A0}" srcOrd="1" destOrd="0" parTransId="{0FACDFE3-8F0E-4FB5-BEFB-4247422E0C5A}" sibTransId="{011D25BC-0CD7-484B-A8A8-C7D044523BC7}"/>
    <dgm:cxn modelId="{84F9030A-D8A0-5444-A6E7-3342D23781E5}" type="presOf" srcId="{28137448-3708-4CD1-A7EE-B2D3CC631693}" destId="{2029D71B-9B33-6F47-B9DA-C1995E971875}" srcOrd="0" destOrd="0" presId="urn:microsoft.com/office/officeart/2005/8/layout/default"/>
    <dgm:cxn modelId="{3BB80F0A-CD44-4984-8796-249675202B32}" srcId="{AB92AFAA-8E9C-4EE7-80F3-202100F084B8}" destId="{9B12C29D-6466-4A72-83D5-AD2889933BAD}" srcOrd="0" destOrd="0" parTransId="{17C8F025-3C4E-4FAA-AD97-C66915ABBD16}" sibTransId="{654C0EC9-023E-41BC-A5F2-92AA283C610E}"/>
    <dgm:cxn modelId="{5D118712-1E44-0C4F-8DEF-4D0CA9873CC0}" type="presOf" srcId="{8F65DC5B-1198-45B3-A951-AD0022C9E6A0}" destId="{61582096-A1DE-EF42-B61B-E5E0FDF2A756}" srcOrd="0" destOrd="0" presId="urn:microsoft.com/office/officeart/2005/8/layout/default"/>
    <dgm:cxn modelId="{85F59835-6421-C14B-A153-3C5150FBF88F}" type="presOf" srcId="{7BE3C450-F9D9-47C1-A1F4-B51002488A82}" destId="{ECFC8097-DF36-2943-96B6-14C5364B8825}" srcOrd="0" destOrd="0" presId="urn:microsoft.com/office/officeart/2005/8/layout/default"/>
    <dgm:cxn modelId="{06265A37-E540-485D-BDF7-8A149F2848F6}" srcId="{AB92AFAA-8E9C-4EE7-80F3-202100F084B8}" destId="{59EDF947-B5B3-4290-892C-06F8CEFC9225}" srcOrd="3" destOrd="0" parTransId="{1E28211C-A245-4E1D-9AE7-CCCC178362CB}" sibTransId="{7F7C79A2-718A-4A2E-8DC1-334BD79C393D}"/>
    <dgm:cxn modelId="{E6C2C747-4CF0-4B8E-92CE-BBEB0EC482E9}" srcId="{AB92AFAA-8E9C-4EE7-80F3-202100F084B8}" destId="{28137448-3708-4CD1-A7EE-B2D3CC631693}" srcOrd="2" destOrd="0" parTransId="{1967EF28-7B89-4938-BC2A-87DC51F185F8}" sibTransId="{76620445-9666-405A-A001-5364276F3BCF}"/>
    <dgm:cxn modelId="{D88B4E4B-0E5A-6946-B454-D81987590210}" type="presOf" srcId="{AB92AFAA-8E9C-4EE7-80F3-202100F084B8}" destId="{23322E89-B602-5E46-8D73-735507810C51}" srcOrd="0" destOrd="0" presId="urn:microsoft.com/office/officeart/2005/8/layout/default"/>
    <dgm:cxn modelId="{66264F64-55DD-E447-8214-E2493AA133CD}" type="presOf" srcId="{9B12C29D-6466-4A72-83D5-AD2889933BAD}" destId="{B086D19A-930E-F142-92D2-E751824F8401}" srcOrd="0" destOrd="0" presId="urn:microsoft.com/office/officeart/2005/8/layout/default"/>
    <dgm:cxn modelId="{8AC3D281-CB82-6443-A509-C22FE9DDDA83}" type="presOf" srcId="{59EDF947-B5B3-4290-892C-06F8CEFC9225}" destId="{77B9574F-0328-0345-8303-CAA34FE9D2B9}" srcOrd="0" destOrd="0" presId="urn:microsoft.com/office/officeart/2005/8/layout/default"/>
    <dgm:cxn modelId="{A7307E94-0F38-4C32-A11D-DF6CEB06FD02}" srcId="{AB92AFAA-8E9C-4EE7-80F3-202100F084B8}" destId="{7BE3C450-F9D9-47C1-A1F4-B51002488A82}" srcOrd="4" destOrd="0" parTransId="{1A37CE34-EE6F-4674-A00D-CA519BD42A95}" sibTransId="{1F99AB3B-1C39-49B8-ACD5-779413975948}"/>
    <dgm:cxn modelId="{8AB9A64B-1D8B-4B49-A63F-DEA6D23156FF}" type="presParOf" srcId="{23322E89-B602-5E46-8D73-735507810C51}" destId="{B086D19A-930E-F142-92D2-E751824F8401}" srcOrd="0" destOrd="0" presId="urn:microsoft.com/office/officeart/2005/8/layout/default"/>
    <dgm:cxn modelId="{2FF62B96-A9EB-424A-A3C2-AB46089A15CC}" type="presParOf" srcId="{23322E89-B602-5E46-8D73-735507810C51}" destId="{296C0B9A-5D55-F641-81AA-9B5D93E85D23}" srcOrd="1" destOrd="0" presId="urn:microsoft.com/office/officeart/2005/8/layout/default"/>
    <dgm:cxn modelId="{2CB6A6CB-6CA3-6F4F-8C2B-D55AF77E76BA}" type="presParOf" srcId="{23322E89-B602-5E46-8D73-735507810C51}" destId="{61582096-A1DE-EF42-B61B-E5E0FDF2A756}" srcOrd="2" destOrd="0" presId="urn:microsoft.com/office/officeart/2005/8/layout/default"/>
    <dgm:cxn modelId="{2C142E9D-80EF-634F-A116-FB56447F52DB}" type="presParOf" srcId="{23322E89-B602-5E46-8D73-735507810C51}" destId="{8BFB88EF-C9A8-6E4F-90B9-74AF41434B7C}" srcOrd="3" destOrd="0" presId="urn:microsoft.com/office/officeart/2005/8/layout/default"/>
    <dgm:cxn modelId="{8DCB7361-EF22-E244-9ED0-56B8E691B9AF}" type="presParOf" srcId="{23322E89-B602-5E46-8D73-735507810C51}" destId="{2029D71B-9B33-6F47-B9DA-C1995E971875}" srcOrd="4" destOrd="0" presId="urn:microsoft.com/office/officeart/2005/8/layout/default"/>
    <dgm:cxn modelId="{7E6AD18C-9F7A-A445-A1B9-228AA2547D95}" type="presParOf" srcId="{23322E89-B602-5E46-8D73-735507810C51}" destId="{FFDAC68E-002F-4243-82F5-BBF4C163E7DC}" srcOrd="5" destOrd="0" presId="urn:microsoft.com/office/officeart/2005/8/layout/default"/>
    <dgm:cxn modelId="{FC3B604F-C616-B34B-BAC6-9A5AFA3620A8}" type="presParOf" srcId="{23322E89-B602-5E46-8D73-735507810C51}" destId="{77B9574F-0328-0345-8303-CAA34FE9D2B9}" srcOrd="6" destOrd="0" presId="urn:microsoft.com/office/officeart/2005/8/layout/default"/>
    <dgm:cxn modelId="{D8BC873D-1589-1245-9165-D4665504DCC2}" type="presParOf" srcId="{23322E89-B602-5E46-8D73-735507810C51}" destId="{CE64EE07-14E6-5949-A69E-239688DBD131}" srcOrd="7" destOrd="0" presId="urn:microsoft.com/office/officeart/2005/8/layout/default"/>
    <dgm:cxn modelId="{B12728CB-C941-2F45-903A-1BD2BA247C01}" type="presParOf" srcId="{23322E89-B602-5E46-8D73-735507810C51}" destId="{ECFC8097-DF36-2943-96B6-14C5364B882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B92AFAA-8E9C-4EE7-80F3-202100F084B8}"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9B12C29D-6466-4A72-83D5-AD2889933BAD}">
      <dgm:prSet/>
      <dgm:spPr/>
      <dgm:t>
        <a:bodyPr/>
        <a:lstStyle/>
        <a:p>
          <a:r>
            <a:rPr lang="en-US" dirty="0" err="1"/>
            <a:t>Interpretação</a:t>
          </a:r>
          <a:r>
            <a:rPr lang="en-US" dirty="0"/>
            <a:t> de </a:t>
          </a:r>
          <a:r>
            <a:rPr lang="en-US" dirty="0" err="1"/>
            <a:t>cláusulas</a:t>
          </a:r>
          <a:r>
            <a:rPr lang="en-US" dirty="0"/>
            <a:t> de </a:t>
          </a:r>
          <a:r>
            <a:rPr lang="en-US" dirty="0" err="1"/>
            <a:t>maneira</a:t>
          </a:r>
          <a:r>
            <a:rPr lang="en-US" dirty="0"/>
            <a:t> </a:t>
          </a:r>
          <a:r>
            <a:rPr lang="en-US" dirty="0" err="1"/>
            <a:t>favorável</a:t>
          </a:r>
          <a:r>
            <a:rPr lang="en-US" dirty="0"/>
            <a:t> </a:t>
          </a:r>
          <a:r>
            <a:rPr lang="en-US" dirty="0" err="1"/>
            <a:t>ao</a:t>
          </a:r>
          <a:r>
            <a:rPr lang="en-US" dirty="0"/>
            <a:t> </a:t>
          </a:r>
          <a:r>
            <a:rPr lang="en-US" dirty="0" err="1"/>
            <a:t>consumidor</a:t>
          </a:r>
          <a:endParaRPr lang="en-US" dirty="0"/>
        </a:p>
      </dgm:t>
    </dgm:pt>
    <dgm:pt modelId="{17C8F025-3C4E-4FAA-AD97-C66915ABBD16}" type="parTrans" cxnId="{3BB80F0A-CD44-4984-8796-249675202B32}">
      <dgm:prSet/>
      <dgm:spPr/>
      <dgm:t>
        <a:bodyPr/>
        <a:lstStyle/>
        <a:p>
          <a:endParaRPr lang="en-US"/>
        </a:p>
      </dgm:t>
    </dgm:pt>
    <dgm:pt modelId="{654C0EC9-023E-41BC-A5F2-92AA283C610E}" type="sibTrans" cxnId="{3BB80F0A-CD44-4984-8796-249675202B32}">
      <dgm:prSet/>
      <dgm:spPr/>
      <dgm:t>
        <a:bodyPr/>
        <a:lstStyle/>
        <a:p>
          <a:endParaRPr lang="en-US"/>
        </a:p>
      </dgm:t>
    </dgm:pt>
    <dgm:pt modelId="{8F65DC5B-1198-45B3-A951-AD0022C9E6A0}">
      <dgm:prSet/>
      <dgm:spPr/>
      <dgm:t>
        <a:bodyPr/>
        <a:lstStyle/>
        <a:p>
          <a:r>
            <a:rPr lang="en-US" dirty="0" err="1"/>
            <a:t>Direito</a:t>
          </a:r>
          <a:r>
            <a:rPr lang="en-US" dirty="0"/>
            <a:t> de </a:t>
          </a:r>
          <a:r>
            <a:rPr lang="en-US" dirty="0" err="1"/>
            <a:t>arrependimento</a:t>
          </a:r>
          <a:r>
            <a:rPr lang="en-US" dirty="0"/>
            <a:t> </a:t>
          </a:r>
          <a:r>
            <a:rPr lang="en-US" dirty="0" err="1"/>
            <a:t>em</a:t>
          </a:r>
          <a:r>
            <a:rPr lang="en-US" dirty="0"/>
            <a:t> 7 </a:t>
          </a:r>
          <a:r>
            <a:rPr lang="en-US" dirty="0" err="1"/>
            <a:t>dias</a:t>
          </a:r>
          <a:r>
            <a:rPr lang="en-US" dirty="0"/>
            <a:t> , se </a:t>
          </a:r>
          <a:r>
            <a:rPr lang="en-US" dirty="0" err="1"/>
            <a:t>contratação</a:t>
          </a:r>
          <a:r>
            <a:rPr lang="en-US" dirty="0"/>
            <a:t> for fora  do </a:t>
          </a:r>
          <a:r>
            <a:rPr lang="en-US" dirty="0" err="1"/>
            <a:t>estabelecimento</a:t>
          </a:r>
          <a:r>
            <a:rPr lang="en-US" dirty="0"/>
            <a:t>, </a:t>
          </a:r>
          <a:r>
            <a:rPr lang="en-US" dirty="0" err="1"/>
            <a:t>ou</a:t>
          </a:r>
          <a:r>
            <a:rPr lang="en-US" dirty="0"/>
            <a:t> on line.</a:t>
          </a:r>
        </a:p>
      </dgm:t>
    </dgm:pt>
    <dgm:pt modelId="{0FACDFE3-8F0E-4FB5-BEFB-4247422E0C5A}" type="parTrans" cxnId="{33564E02-5A9C-44CD-BCEA-F00BF0A9B34F}">
      <dgm:prSet/>
      <dgm:spPr/>
      <dgm:t>
        <a:bodyPr/>
        <a:lstStyle/>
        <a:p>
          <a:endParaRPr lang="en-US"/>
        </a:p>
      </dgm:t>
    </dgm:pt>
    <dgm:pt modelId="{011D25BC-0CD7-484B-A8A8-C7D044523BC7}" type="sibTrans" cxnId="{33564E02-5A9C-44CD-BCEA-F00BF0A9B34F}">
      <dgm:prSet/>
      <dgm:spPr/>
      <dgm:t>
        <a:bodyPr/>
        <a:lstStyle/>
        <a:p>
          <a:endParaRPr lang="en-US"/>
        </a:p>
      </dgm:t>
    </dgm:pt>
    <dgm:pt modelId="{5AB90317-CADA-ED49-9A4C-1D53FF7C1C47}">
      <dgm:prSet/>
      <dgm:spPr/>
      <dgm:t>
        <a:bodyPr/>
        <a:lstStyle/>
        <a:p>
          <a:r>
            <a:rPr lang="pt-BR" dirty="0" err="1"/>
            <a:t>Soiidariedade</a:t>
          </a:r>
          <a:r>
            <a:rPr lang="pt-BR" dirty="0"/>
            <a:t> na cadeia de fornecimento (não inclui comerciante que vende bem embalado e com marca, produzido por terceiros)</a:t>
          </a:r>
        </a:p>
      </dgm:t>
    </dgm:pt>
    <dgm:pt modelId="{56088F03-04E7-1247-BF55-B9F7A6BA2286}" type="parTrans" cxnId="{1B460F9B-9AF6-6248-98BF-075243C7FA5B}">
      <dgm:prSet/>
      <dgm:spPr/>
    </dgm:pt>
    <dgm:pt modelId="{23E754C5-A4CA-0749-AAB1-3051539447C9}" type="sibTrans" cxnId="{1B460F9B-9AF6-6248-98BF-075243C7FA5B}">
      <dgm:prSet/>
      <dgm:spPr/>
    </dgm:pt>
    <dgm:pt modelId="{23322E89-B602-5E46-8D73-735507810C51}" type="pres">
      <dgm:prSet presAssocID="{AB92AFAA-8E9C-4EE7-80F3-202100F084B8}" presName="diagram" presStyleCnt="0">
        <dgm:presLayoutVars>
          <dgm:dir/>
          <dgm:resizeHandles val="exact"/>
        </dgm:presLayoutVars>
      </dgm:prSet>
      <dgm:spPr/>
    </dgm:pt>
    <dgm:pt modelId="{B086D19A-930E-F142-92D2-E751824F8401}" type="pres">
      <dgm:prSet presAssocID="{9B12C29D-6466-4A72-83D5-AD2889933BAD}" presName="node" presStyleLbl="node1" presStyleIdx="0" presStyleCnt="3">
        <dgm:presLayoutVars>
          <dgm:bulletEnabled val="1"/>
        </dgm:presLayoutVars>
      </dgm:prSet>
      <dgm:spPr/>
    </dgm:pt>
    <dgm:pt modelId="{296C0B9A-5D55-F641-81AA-9B5D93E85D23}" type="pres">
      <dgm:prSet presAssocID="{654C0EC9-023E-41BC-A5F2-92AA283C610E}" presName="sibTrans" presStyleCnt="0"/>
      <dgm:spPr/>
    </dgm:pt>
    <dgm:pt modelId="{2D716EFE-4B96-AE42-AB8A-D459858E748B}" type="pres">
      <dgm:prSet presAssocID="{5AB90317-CADA-ED49-9A4C-1D53FF7C1C47}" presName="node" presStyleLbl="node1" presStyleIdx="1" presStyleCnt="3">
        <dgm:presLayoutVars>
          <dgm:bulletEnabled val="1"/>
        </dgm:presLayoutVars>
      </dgm:prSet>
      <dgm:spPr/>
    </dgm:pt>
    <dgm:pt modelId="{5F6904EE-71A7-8948-B201-CB1F1745C89A}" type="pres">
      <dgm:prSet presAssocID="{23E754C5-A4CA-0749-AAB1-3051539447C9}" presName="sibTrans" presStyleCnt="0"/>
      <dgm:spPr/>
    </dgm:pt>
    <dgm:pt modelId="{61582096-A1DE-EF42-B61B-E5E0FDF2A756}" type="pres">
      <dgm:prSet presAssocID="{8F65DC5B-1198-45B3-A951-AD0022C9E6A0}" presName="node" presStyleLbl="node1" presStyleIdx="2" presStyleCnt="3">
        <dgm:presLayoutVars>
          <dgm:bulletEnabled val="1"/>
        </dgm:presLayoutVars>
      </dgm:prSet>
      <dgm:spPr/>
    </dgm:pt>
  </dgm:ptLst>
  <dgm:cxnLst>
    <dgm:cxn modelId="{33564E02-5A9C-44CD-BCEA-F00BF0A9B34F}" srcId="{AB92AFAA-8E9C-4EE7-80F3-202100F084B8}" destId="{8F65DC5B-1198-45B3-A951-AD0022C9E6A0}" srcOrd="2" destOrd="0" parTransId="{0FACDFE3-8F0E-4FB5-BEFB-4247422E0C5A}" sibTransId="{011D25BC-0CD7-484B-A8A8-C7D044523BC7}"/>
    <dgm:cxn modelId="{3BB80F0A-CD44-4984-8796-249675202B32}" srcId="{AB92AFAA-8E9C-4EE7-80F3-202100F084B8}" destId="{9B12C29D-6466-4A72-83D5-AD2889933BAD}" srcOrd="0" destOrd="0" parTransId="{17C8F025-3C4E-4FAA-AD97-C66915ABBD16}" sibTransId="{654C0EC9-023E-41BC-A5F2-92AA283C610E}"/>
    <dgm:cxn modelId="{5D118712-1E44-0C4F-8DEF-4D0CA9873CC0}" type="presOf" srcId="{8F65DC5B-1198-45B3-A951-AD0022C9E6A0}" destId="{61582096-A1DE-EF42-B61B-E5E0FDF2A756}" srcOrd="0" destOrd="0" presId="urn:microsoft.com/office/officeart/2005/8/layout/default"/>
    <dgm:cxn modelId="{D88B4E4B-0E5A-6946-B454-D81987590210}" type="presOf" srcId="{AB92AFAA-8E9C-4EE7-80F3-202100F084B8}" destId="{23322E89-B602-5E46-8D73-735507810C51}" srcOrd="0" destOrd="0" presId="urn:microsoft.com/office/officeart/2005/8/layout/default"/>
    <dgm:cxn modelId="{73059A60-463D-DA4A-AD78-F376A3311B0B}" type="presOf" srcId="{5AB90317-CADA-ED49-9A4C-1D53FF7C1C47}" destId="{2D716EFE-4B96-AE42-AB8A-D459858E748B}" srcOrd="0" destOrd="0" presId="urn:microsoft.com/office/officeart/2005/8/layout/default"/>
    <dgm:cxn modelId="{66264F64-55DD-E447-8214-E2493AA133CD}" type="presOf" srcId="{9B12C29D-6466-4A72-83D5-AD2889933BAD}" destId="{B086D19A-930E-F142-92D2-E751824F8401}" srcOrd="0" destOrd="0" presId="urn:microsoft.com/office/officeart/2005/8/layout/default"/>
    <dgm:cxn modelId="{1B460F9B-9AF6-6248-98BF-075243C7FA5B}" srcId="{AB92AFAA-8E9C-4EE7-80F3-202100F084B8}" destId="{5AB90317-CADA-ED49-9A4C-1D53FF7C1C47}" srcOrd="1" destOrd="0" parTransId="{56088F03-04E7-1247-BF55-B9F7A6BA2286}" sibTransId="{23E754C5-A4CA-0749-AAB1-3051539447C9}"/>
    <dgm:cxn modelId="{8AB9A64B-1D8B-4B49-A63F-DEA6D23156FF}" type="presParOf" srcId="{23322E89-B602-5E46-8D73-735507810C51}" destId="{B086D19A-930E-F142-92D2-E751824F8401}" srcOrd="0" destOrd="0" presId="urn:microsoft.com/office/officeart/2005/8/layout/default"/>
    <dgm:cxn modelId="{2FF62B96-A9EB-424A-A3C2-AB46089A15CC}" type="presParOf" srcId="{23322E89-B602-5E46-8D73-735507810C51}" destId="{296C0B9A-5D55-F641-81AA-9B5D93E85D23}" srcOrd="1" destOrd="0" presId="urn:microsoft.com/office/officeart/2005/8/layout/default"/>
    <dgm:cxn modelId="{EE7440D4-C1E2-1246-BBB8-E4EECBE70CAB}" type="presParOf" srcId="{23322E89-B602-5E46-8D73-735507810C51}" destId="{2D716EFE-4B96-AE42-AB8A-D459858E748B}" srcOrd="2" destOrd="0" presId="urn:microsoft.com/office/officeart/2005/8/layout/default"/>
    <dgm:cxn modelId="{714194D0-F8B4-9943-900E-B88D713149BD}" type="presParOf" srcId="{23322E89-B602-5E46-8D73-735507810C51}" destId="{5F6904EE-71A7-8948-B201-CB1F1745C89A}" srcOrd="3" destOrd="0" presId="urn:microsoft.com/office/officeart/2005/8/layout/default"/>
    <dgm:cxn modelId="{2CB6A6CB-6CA3-6F4F-8C2B-D55AF77E76BA}" type="presParOf" srcId="{23322E89-B602-5E46-8D73-735507810C51}" destId="{61582096-A1DE-EF42-B61B-E5E0FDF2A75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FA09E-F312-6C40-B087-AE6383F82146}">
      <dsp:nvSpPr>
        <dsp:cNvPr id="0" name=""/>
        <dsp:cNvSpPr/>
      </dsp:nvSpPr>
      <dsp:spPr>
        <a:xfrm>
          <a:off x="9909" y="1209345"/>
          <a:ext cx="2961787" cy="17770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t-BR" sz="1900" kern="1200" dirty="0"/>
            <a:t>Maximalistas</a:t>
          </a:r>
        </a:p>
      </dsp:txBody>
      <dsp:txXfrm>
        <a:off x="61958" y="1261394"/>
        <a:ext cx="2857689" cy="1672974"/>
      </dsp:txXfrm>
    </dsp:sp>
    <dsp:sp modelId="{D10F0AFC-2985-6845-B1AD-47F7DAF40010}">
      <dsp:nvSpPr>
        <dsp:cNvPr id="0" name=""/>
        <dsp:cNvSpPr/>
      </dsp:nvSpPr>
      <dsp:spPr>
        <a:xfrm>
          <a:off x="3267875" y="1730619"/>
          <a:ext cx="627898" cy="7345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3267875" y="1877524"/>
        <a:ext cx="439529" cy="440713"/>
      </dsp:txXfrm>
    </dsp:sp>
    <dsp:sp modelId="{79F1605D-4CC5-434B-B839-66A22346CA6A}">
      <dsp:nvSpPr>
        <dsp:cNvPr id="0" name=""/>
        <dsp:cNvSpPr/>
      </dsp:nvSpPr>
      <dsp:spPr>
        <a:xfrm>
          <a:off x="4156412" y="1209345"/>
          <a:ext cx="2961787" cy="17770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t-BR" sz="1900" kern="1200" dirty="0"/>
            <a:t>Destinação Física </a:t>
          </a:r>
        </a:p>
      </dsp:txBody>
      <dsp:txXfrm>
        <a:off x="4208461" y="1261394"/>
        <a:ext cx="2857689" cy="1672974"/>
      </dsp:txXfrm>
    </dsp:sp>
    <dsp:sp modelId="{188E6315-272F-C04C-9752-4B172B0FCDFE}">
      <dsp:nvSpPr>
        <dsp:cNvPr id="0" name=""/>
        <dsp:cNvSpPr/>
      </dsp:nvSpPr>
      <dsp:spPr>
        <a:xfrm>
          <a:off x="7414378" y="1730619"/>
          <a:ext cx="627898" cy="7345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7414378" y="1877524"/>
        <a:ext cx="439529" cy="440713"/>
      </dsp:txXfrm>
    </dsp:sp>
    <dsp:sp modelId="{DC2D2BFF-6CA1-4447-9EDE-7E7CB581AD4B}">
      <dsp:nvSpPr>
        <dsp:cNvPr id="0" name=""/>
        <dsp:cNvSpPr/>
      </dsp:nvSpPr>
      <dsp:spPr>
        <a:xfrm>
          <a:off x="8302914" y="1209345"/>
          <a:ext cx="2961787" cy="17770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t-BR" sz="1900" kern="1200" dirty="0"/>
            <a:t>Empresas podem assim ser destinatárias finais de vários produtos e serviços, ampliando aplicação do CDC</a:t>
          </a:r>
        </a:p>
      </dsp:txBody>
      <dsp:txXfrm>
        <a:off x="8354963" y="1261394"/>
        <a:ext cx="2857689" cy="1672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FA09E-F312-6C40-B087-AE6383F82146}">
      <dsp:nvSpPr>
        <dsp:cNvPr id="0" name=""/>
        <dsp:cNvSpPr/>
      </dsp:nvSpPr>
      <dsp:spPr>
        <a:xfrm>
          <a:off x="9909" y="1167695"/>
          <a:ext cx="2961787" cy="18603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t>Finalistas</a:t>
          </a:r>
        </a:p>
      </dsp:txBody>
      <dsp:txXfrm>
        <a:off x="64397" y="1222183"/>
        <a:ext cx="2852811" cy="1751396"/>
      </dsp:txXfrm>
    </dsp:sp>
    <dsp:sp modelId="{D10F0AFC-2985-6845-B1AD-47F7DAF40010}">
      <dsp:nvSpPr>
        <dsp:cNvPr id="0" name=""/>
        <dsp:cNvSpPr/>
      </dsp:nvSpPr>
      <dsp:spPr>
        <a:xfrm>
          <a:off x="3267875" y="1730619"/>
          <a:ext cx="627898" cy="7345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p>
      </dsp:txBody>
      <dsp:txXfrm>
        <a:off x="3267875" y="1877524"/>
        <a:ext cx="439529" cy="440713"/>
      </dsp:txXfrm>
    </dsp:sp>
    <dsp:sp modelId="{79F1605D-4CC5-434B-B839-66A22346CA6A}">
      <dsp:nvSpPr>
        <dsp:cNvPr id="0" name=""/>
        <dsp:cNvSpPr/>
      </dsp:nvSpPr>
      <dsp:spPr>
        <a:xfrm>
          <a:off x="4156412" y="1167695"/>
          <a:ext cx="2961787" cy="18603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t>Destinação Física E Econômica </a:t>
          </a:r>
        </a:p>
      </dsp:txBody>
      <dsp:txXfrm>
        <a:off x="4210900" y="1222183"/>
        <a:ext cx="2852811" cy="1751396"/>
      </dsp:txXfrm>
    </dsp:sp>
    <dsp:sp modelId="{188E6315-272F-C04C-9752-4B172B0FCDFE}">
      <dsp:nvSpPr>
        <dsp:cNvPr id="0" name=""/>
        <dsp:cNvSpPr/>
      </dsp:nvSpPr>
      <dsp:spPr>
        <a:xfrm>
          <a:off x="7414378" y="1730619"/>
          <a:ext cx="627898" cy="7345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p>
      </dsp:txBody>
      <dsp:txXfrm>
        <a:off x="7414378" y="1877524"/>
        <a:ext cx="439529" cy="440713"/>
      </dsp:txXfrm>
    </dsp:sp>
    <dsp:sp modelId="{DC2D2BFF-6CA1-4447-9EDE-7E7CB581AD4B}">
      <dsp:nvSpPr>
        <dsp:cNvPr id="0" name=""/>
        <dsp:cNvSpPr/>
      </dsp:nvSpPr>
      <dsp:spPr>
        <a:xfrm>
          <a:off x="8302914" y="1167695"/>
          <a:ext cx="2961787" cy="18603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t>Empresas não têm proteção do CDC, pois suas compras de bens ou serviços são insumos do processo produtivo</a:t>
          </a:r>
        </a:p>
        <a:p>
          <a:pPr marL="0" lvl="0" indent="0" algn="ctr" defTabSz="800100">
            <a:lnSpc>
              <a:spcPct val="90000"/>
            </a:lnSpc>
            <a:spcBef>
              <a:spcPct val="0"/>
            </a:spcBef>
            <a:spcAft>
              <a:spcPct val="35000"/>
            </a:spcAft>
            <a:buNone/>
          </a:pPr>
          <a:endParaRPr lang="pt-BR" sz="1800" kern="1200" dirty="0"/>
        </a:p>
      </dsp:txBody>
      <dsp:txXfrm>
        <a:off x="8357402" y="1222183"/>
        <a:ext cx="2852811" cy="1751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6D19A-930E-F142-92D2-E751824F8401}">
      <dsp:nvSpPr>
        <dsp:cNvPr id="0" name=""/>
        <dsp:cNvSpPr/>
      </dsp:nvSpPr>
      <dsp:spPr>
        <a:xfrm>
          <a:off x="0" y="794956"/>
          <a:ext cx="1957387" cy="117443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Informação</a:t>
          </a:r>
          <a:r>
            <a:rPr lang="en-US" sz="1200" kern="1200" dirty="0"/>
            <a:t> </a:t>
          </a:r>
          <a:r>
            <a:rPr lang="en-US" sz="1200" kern="1200" dirty="0" err="1"/>
            <a:t>adequada</a:t>
          </a:r>
          <a:r>
            <a:rPr lang="en-US" sz="1200" kern="1200" dirty="0"/>
            <a:t> e </a:t>
          </a:r>
          <a:r>
            <a:rPr lang="en-US" sz="1200" kern="1200" dirty="0" err="1"/>
            <a:t>clara</a:t>
          </a:r>
          <a:endParaRPr lang="en-US" sz="1200" kern="1200" dirty="0"/>
        </a:p>
      </dsp:txBody>
      <dsp:txXfrm>
        <a:off x="0" y="794956"/>
        <a:ext cx="1957387" cy="1174432"/>
      </dsp:txXfrm>
    </dsp:sp>
    <dsp:sp modelId="{61582096-A1DE-EF42-B61B-E5E0FDF2A756}">
      <dsp:nvSpPr>
        <dsp:cNvPr id="0" name=""/>
        <dsp:cNvSpPr/>
      </dsp:nvSpPr>
      <dsp:spPr>
        <a:xfrm>
          <a:off x="2153126" y="794956"/>
          <a:ext cx="1957387" cy="1174432"/>
        </a:xfrm>
        <a:prstGeom prst="rect">
          <a:avLst/>
        </a:prstGeom>
        <a:solidFill>
          <a:schemeClr val="accent5">
            <a:hueOff val="188836"/>
            <a:satOff val="1328"/>
            <a:lumOff val="-3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Proteção</a:t>
          </a:r>
          <a:r>
            <a:rPr lang="en-US" sz="1200" kern="1200" dirty="0"/>
            <a:t> contra a </a:t>
          </a:r>
          <a:r>
            <a:rPr lang="en-US" sz="1200" kern="1200" dirty="0" err="1"/>
            <a:t>publicidade</a:t>
          </a:r>
          <a:r>
            <a:rPr lang="en-US" sz="1200" kern="1200" dirty="0"/>
            <a:t> </a:t>
          </a:r>
          <a:r>
            <a:rPr lang="en-US" sz="1200" kern="1200" dirty="0" err="1"/>
            <a:t>enganosa</a:t>
          </a:r>
          <a:r>
            <a:rPr lang="en-US" sz="1200" kern="1200" dirty="0"/>
            <a:t> e </a:t>
          </a:r>
          <a:r>
            <a:rPr lang="en-US" sz="1200" kern="1200" dirty="0" err="1"/>
            <a:t>abusiva</a:t>
          </a:r>
          <a:endParaRPr lang="en-US" sz="1200" kern="1200" dirty="0"/>
        </a:p>
      </dsp:txBody>
      <dsp:txXfrm>
        <a:off x="2153126" y="794956"/>
        <a:ext cx="1957387" cy="1174432"/>
      </dsp:txXfrm>
    </dsp:sp>
    <dsp:sp modelId="{2029D71B-9B33-6F47-B9DA-C1995E971875}">
      <dsp:nvSpPr>
        <dsp:cNvPr id="0" name=""/>
        <dsp:cNvSpPr/>
      </dsp:nvSpPr>
      <dsp:spPr>
        <a:xfrm>
          <a:off x="4306252" y="794956"/>
          <a:ext cx="1957387" cy="1174432"/>
        </a:xfrm>
        <a:prstGeom prst="rect">
          <a:avLst/>
        </a:prstGeom>
        <a:solidFill>
          <a:schemeClr val="accent5">
            <a:hueOff val="377673"/>
            <a:satOff val="2657"/>
            <a:lumOff val="-6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t-BR" sz="1200" kern="1200" dirty="0"/>
            <a:t>Revisão das cláusulas  que estabeleçam prestações desproporcionais</a:t>
          </a:r>
        </a:p>
      </dsp:txBody>
      <dsp:txXfrm>
        <a:off x="4306252" y="794956"/>
        <a:ext cx="1957387" cy="1174432"/>
      </dsp:txXfrm>
    </dsp:sp>
    <dsp:sp modelId="{77B9574F-0328-0345-8303-CAA34FE9D2B9}">
      <dsp:nvSpPr>
        <dsp:cNvPr id="0" name=""/>
        <dsp:cNvSpPr/>
      </dsp:nvSpPr>
      <dsp:spPr>
        <a:xfrm>
          <a:off x="0" y="2165127"/>
          <a:ext cx="1957387" cy="1174432"/>
        </a:xfrm>
        <a:prstGeom prst="rect">
          <a:avLst/>
        </a:prstGeom>
        <a:solidFill>
          <a:schemeClr val="accent5">
            <a:hueOff val="566509"/>
            <a:satOff val="3985"/>
            <a:lumOff val="-9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Revisão</a:t>
          </a:r>
          <a:r>
            <a:rPr lang="en-US" sz="1200" kern="1200" dirty="0"/>
            <a:t> das </a:t>
          </a:r>
          <a:r>
            <a:rPr lang="en-US" sz="1200" kern="1200" dirty="0" err="1"/>
            <a:t>cláusulas</a:t>
          </a:r>
          <a:r>
            <a:rPr lang="en-US" sz="1200" kern="1200" dirty="0"/>
            <a:t> </a:t>
          </a:r>
          <a:r>
            <a:rPr lang="en-US" sz="1200" kern="1200" dirty="0" err="1"/>
            <a:t>em</a:t>
          </a:r>
          <a:r>
            <a:rPr lang="en-US" sz="1200" kern="1200" dirty="0"/>
            <a:t> </a:t>
          </a:r>
          <a:r>
            <a:rPr lang="en-US" sz="1200" kern="1200" dirty="0" err="1"/>
            <a:t>razão</a:t>
          </a:r>
          <a:r>
            <a:rPr lang="en-US" sz="1200" kern="1200" dirty="0"/>
            <a:t> de </a:t>
          </a:r>
          <a:r>
            <a:rPr lang="en-US" sz="1200" kern="1200" dirty="0" err="1"/>
            <a:t>fatos</a:t>
          </a:r>
          <a:r>
            <a:rPr lang="en-US" sz="1200" kern="1200" dirty="0"/>
            <a:t> </a:t>
          </a:r>
          <a:r>
            <a:rPr lang="en-US" sz="1200" kern="1200" dirty="0" err="1"/>
            <a:t>supervenientes</a:t>
          </a:r>
          <a:r>
            <a:rPr lang="en-US" sz="1200" kern="1200" dirty="0"/>
            <a:t> que as </a:t>
          </a:r>
          <a:r>
            <a:rPr lang="en-US" sz="1200" kern="1200" dirty="0" err="1"/>
            <a:t>tornem</a:t>
          </a:r>
          <a:r>
            <a:rPr lang="en-US" sz="1200" kern="1200" dirty="0"/>
            <a:t> </a:t>
          </a:r>
          <a:r>
            <a:rPr lang="en-US" sz="1200" kern="1200" dirty="0" err="1"/>
            <a:t>excessivamente</a:t>
          </a:r>
          <a:r>
            <a:rPr lang="en-US" sz="1200" kern="1200" dirty="0"/>
            <a:t> </a:t>
          </a:r>
          <a:r>
            <a:rPr lang="en-US" sz="1200" kern="1200" dirty="0" err="1"/>
            <a:t>onerosas</a:t>
          </a:r>
          <a:endParaRPr lang="en-US" sz="1200" kern="1200" dirty="0"/>
        </a:p>
      </dsp:txBody>
      <dsp:txXfrm>
        <a:off x="0" y="2165127"/>
        <a:ext cx="1957387" cy="1174432"/>
      </dsp:txXfrm>
    </dsp:sp>
    <dsp:sp modelId="{ECFC8097-DF36-2943-96B6-14C5364B8825}">
      <dsp:nvSpPr>
        <dsp:cNvPr id="0" name=""/>
        <dsp:cNvSpPr/>
      </dsp:nvSpPr>
      <dsp:spPr>
        <a:xfrm>
          <a:off x="2153126" y="2165127"/>
          <a:ext cx="1957387" cy="1174432"/>
        </a:xfrm>
        <a:prstGeom prst="rect">
          <a:avLst/>
        </a:prstGeom>
        <a:solidFill>
          <a:schemeClr val="accent5">
            <a:hueOff val="755345"/>
            <a:satOff val="5313"/>
            <a:lumOff val="-1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t-BR" sz="1200" kern="1200"/>
            <a:t>Proibição de discriminação </a:t>
          </a:r>
          <a:endParaRPr lang="en-US" sz="1200" kern="1200"/>
        </a:p>
      </dsp:txBody>
      <dsp:txXfrm>
        <a:off x="2153126" y="2165127"/>
        <a:ext cx="1957387" cy="1174432"/>
      </dsp:txXfrm>
    </dsp:sp>
    <dsp:sp modelId="{411E9BE0-850F-1F47-A718-8477D04D8509}">
      <dsp:nvSpPr>
        <dsp:cNvPr id="0" name=""/>
        <dsp:cNvSpPr/>
      </dsp:nvSpPr>
      <dsp:spPr>
        <a:xfrm>
          <a:off x="4306252" y="2165127"/>
          <a:ext cx="1957387" cy="1174432"/>
        </a:xfrm>
        <a:prstGeom prst="rect">
          <a:avLst/>
        </a:prstGeom>
        <a:solidFill>
          <a:schemeClr val="accent5">
            <a:hueOff val="944182"/>
            <a:satOff val="6642"/>
            <a:lumOff val="-15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t-BR" sz="1200" kern="1200" dirty="0"/>
            <a:t>Inversão do ônus da prova  quando verossímil a alegação e for hipossuficiente</a:t>
          </a:r>
          <a:endParaRPr lang="en-US" sz="1200" kern="1200" dirty="0"/>
        </a:p>
      </dsp:txBody>
      <dsp:txXfrm>
        <a:off x="4306252" y="2165127"/>
        <a:ext cx="1957387" cy="1174432"/>
      </dsp:txXfrm>
    </dsp:sp>
    <dsp:sp modelId="{D5380A63-083F-6F49-944A-DA3BFDB3581B}">
      <dsp:nvSpPr>
        <dsp:cNvPr id="0" name=""/>
        <dsp:cNvSpPr/>
      </dsp:nvSpPr>
      <dsp:spPr>
        <a:xfrm>
          <a:off x="0" y="3535299"/>
          <a:ext cx="1957387" cy="1174432"/>
        </a:xfrm>
        <a:prstGeom prst="rect">
          <a:avLst/>
        </a:prstGeom>
        <a:solidFill>
          <a:schemeClr val="accent5">
            <a:hueOff val="1133018"/>
            <a:satOff val="7970"/>
            <a:lumOff val="-19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t-BR" sz="1200" kern="1200" dirty="0"/>
            <a:t>Ação Civil Publica para reparação de danos individuais homogêneos, coletivos e difusos</a:t>
          </a:r>
          <a:endParaRPr lang="en-US" sz="1200" kern="1200" dirty="0"/>
        </a:p>
      </dsp:txBody>
      <dsp:txXfrm>
        <a:off x="0" y="3535299"/>
        <a:ext cx="1957387" cy="1174432"/>
      </dsp:txXfrm>
    </dsp:sp>
    <dsp:sp modelId="{41714CAB-330E-1A4E-8537-4B267D3A4D59}">
      <dsp:nvSpPr>
        <dsp:cNvPr id="0" name=""/>
        <dsp:cNvSpPr/>
      </dsp:nvSpPr>
      <dsp:spPr>
        <a:xfrm>
          <a:off x="2153126" y="3535299"/>
          <a:ext cx="1957387" cy="1174432"/>
        </a:xfrm>
        <a:prstGeom prst="rect">
          <a:avLst/>
        </a:prstGeom>
        <a:solidFill>
          <a:schemeClr val="accent5">
            <a:hueOff val="1321854"/>
            <a:satOff val="9299"/>
            <a:lumOff val="-22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Responsabilidade</a:t>
          </a:r>
          <a:r>
            <a:rPr lang="en-US" sz="1200" kern="1200" dirty="0"/>
            <a:t> </a:t>
          </a:r>
          <a:r>
            <a:rPr lang="en-US" sz="1200" kern="1200" dirty="0" err="1"/>
            <a:t>Objetiva</a:t>
          </a:r>
          <a:r>
            <a:rPr lang="en-US" sz="1200" kern="1200" dirty="0"/>
            <a:t> por </a:t>
          </a:r>
          <a:r>
            <a:rPr lang="en-US" sz="1200" kern="1200" dirty="0" err="1"/>
            <a:t>defeitos</a:t>
          </a:r>
          <a:r>
            <a:rPr lang="en-US" sz="1200" kern="1200" dirty="0"/>
            <a:t> </a:t>
          </a:r>
          <a:r>
            <a:rPr lang="en-US" sz="1200" kern="1200" dirty="0" err="1"/>
            <a:t>na</a:t>
          </a:r>
          <a:r>
            <a:rPr lang="en-US" sz="1200" kern="1200" dirty="0"/>
            <a:t> </a:t>
          </a:r>
          <a:r>
            <a:rPr lang="en-US" sz="1200" kern="1200" dirty="0" err="1"/>
            <a:t>prestação</a:t>
          </a:r>
          <a:r>
            <a:rPr lang="en-US" sz="1200" kern="1200" dirty="0"/>
            <a:t> de </a:t>
          </a:r>
          <a:r>
            <a:rPr lang="en-US" sz="1200" kern="1200" dirty="0" err="1"/>
            <a:t>serviços</a:t>
          </a:r>
          <a:r>
            <a:rPr lang="en-US" sz="1200" kern="1200" dirty="0"/>
            <a:t> </a:t>
          </a:r>
          <a:r>
            <a:rPr lang="en-US" sz="1200" kern="1200" dirty="0" err="1"/>
            <a:t>ou</a:t>
          </a:r>
          <a:r>
            <a:rPr lang="en-US" sz="1200" kern="1200" dirty="0"/>
            <a:t> </a:t>
          </a:r>
          <a:r>
            <a:rPr lang="en-US" sz="1200" kern="1200" dirty="0" err="1"/>
            <a:t>informação</a:t>
          </a:r>
          <a:r>
            <a:rPr lang="en-US" sz="1200" kern="1200" dirty="0"/>
            <a:t>  </a:t>
          </a:r>
          <a:r>
            <a:rPr lang="en-US" sz="1200" kern="1200" dirty="0" err="1"/>
            <a:t>insuficiente</a:t>
          </a:r>
          <a:r>
            <a:rPr lang="en-US" sz="1200" kern="1200" dirty="0"/>
            <a:t> (</a:t>
          </a:r>
          <a:r>
            <a:rPr lang="en-US" sz="1200" kern="1200" dirty="0" err="1"/>
            <a:t>artigo</a:t>
          </a:r>
          <a:r>
            <a:rPr lang="en-US" sz="1200" kern="1200" dirty="0"/>
            <a:t> 14)</a:t>
          </a:r>
        </a:p>
      </dsp:txBody>
      <dsp:txXfrm>
        <a:off x="2153126" y="3535299"/>
        <a:ext cx="1957387" cy="1174432"/>
      </dsp:txXfrm>
    </dsp:sp>
    <dsp:sp modelId="{61553BBE-AF2B-D841-BF99-D761487B29FA}">
      <dsp:nvSpPr>
        <dsp:cNvPr id="0" name=""/>
        <dsp:cNvSpPr/>
      </dsp:nvSpPr>
      <dsp:spPr>
        <a:xfrm>
          <a:off x="4306252" y="3535299"/>
          <a:ext cx="1957387" cy="1174432"/>
        </a:xfrm>
        <a:prstGeom prst="rect">
          <a:avLst/>
        </a:prstGeom>
        <a:solidFill>
          <a:schemeClr val="accent5">
            <a:hueOff val="1510691"/>
            <a:satOff val="10627"/>
            <a:lumOff val="-25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t-BR" sz="1200" kern="1200" dirty="0"/>
            <a:t>Desconsideração de foro de </a:t>
          </a:r>
          <a:r>
            <a:rPr lang="pt-BR" sz="1200" kern="1200" dirty="0" err="1"/>
            <a:t>eleiçao</a:t>
          </a:r>
          <a:r>
            <a:rPr lang="pt-BR" sz="1200" kern="1200" dirty="0"/>
            <a:t> e cláusula arbitral. Ação pode ser proposta no domicilio do consumidor</a:t>
          </a:r>
        </a:p>
      </dsp:txBody>
      <dsp:txXfrm>
        <a:off x="4306252" y="3535299"/>
        <a:ext cx="1957387" cy="1174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6D19A-930E-F142-92D2-E751824F8401}">
      <dsp:nvSpPr>
        <dsp:cNvPr id="0" name=""/>
        <dsp:cNvSpPr/>
      </dsp:nvSpPr>
      <dsp:spPr>
        <a:xfrm>
          <a:off x="244826" y="2826"/>
          <a:ext cx="2749517" cy="164971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Recusa</a:t>
          </a:r>
          <a:r>
            <a:rPr lang="en-US" sz="1700" kern="1200" dirty="0"/>
            <a:t> de </a:t>
          </a:r>
          <a:r>
            <a:rPr lang="en-US" sz="1700" kern="1200" dirty="0" err="1"/>
            <a:t>atendimento</a:t>
          </a:r>
          <a:r>
            <a:rPr lang="en-US" sz="1700" kern="1200" dirty="0"/>
            <a:t> </a:t>
          </a:r>
          <a:r>
            <a:rPr lang="en-US" sz="1700" kern="1200" dirty="0" err="1"/>
            <a:t>ou</a:t>
          </a:r>
          <a:r>
            <a:rPr lang="en-US" sz="1700" kern="1200" dirty="0"/>
            <a:t> </a:t>
          </a:r>
          <a:r>
            <a:rPr lang="en-US" sz="1700" kern="1200" dirty="0" err="1"/>
            <a:t>prestação</a:t>
          </a:r>
          <a:r>
            <a:rPr lang="en-US" sz="1700" kern="1200" dirty="0"/>
            <a:t> de </a:t>
          </a:r>
          <a:r>
            <a:rPr lang="en-US" sz="1700" kern="1200" dirty="0" err="1"/>
            <a:t>serviços</a:t>
          </a:r>
          <a:endParaRPr lang="en-US" sz="1700" kern="1200" dirty="0"/>
        </a:p>
      </dsp:txBody>
      <dsp:txXfrm>
        <a:off x="244826" y="2826"/>
        <a:ext cx="2749517" cy="1649710"/>
      </dsp:txXfrm>
    </dsp:sp>
    <dsp:sp modelId="{61582096-A1DE-EF42-B61B-E5E0FDF2A756}">
      <dsp:nvSpPr>
        <dsp:cNvPr id="0" name=""/>
        <dsp:cNvSpPr/>
      </dsp:nvSpPr>
      <dsp:spPr>
        <a:xfrm>
          <a:off x="3269295" y="2826"/>
          <a:ext cx="2749517" cy="1649710"/>
        </a:xfrm>
        <a:prstGeom prst="rect">
          <a:avLst/>
        </a:prstGeom>
        <a:solidFill>
          <a:schemeClr val="accent5">
            <a:hueOff val="377673"/>
            <a:satOff val="2657"/>
            <a:lumOff val="-6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Prestação</a:t>
          </a:r>
          <a:r>
            <a:rPr lang="en-US" sz="1700" kern="1200" dirty="0"/>
            <a:t> de </a:t>
          </a:r>
          <a:r>
            <a:rPr lang="en-US" sz="1700" kern="1200" dirty="0" err="1"/>
            <a:t>serviços</a:t>
          </a:r>
          <a:r>
            <a:rPr lang="en-US" sz="1700" kern="1200" dirty="0"/>
            <a:t> </a:t>
          </a:r>
          <a:r>
            <a:rPr lang="en-US" sz="1700" kern="1200" dirty="0" err="1"/>
            <a:t>sem</a:t>
          </a:r>
          <a:r>
            <a:rPr lang="en-US" sz="1700" kern="1200" dirty="0"/>
            <a:t> previa </a:t>
          </a:r>
          <a:r>
            <a:rPr lang="en-US" sz="1700" kern="1200" dirty="0" err="1"/>
            <a:t>solicitação</a:t>
          </a:r>
          <a:endParaRPr lang="en-US" sz="1700" kern="1200" dirty="0"/>
        </a:p>
      </dsp:txBody>
      <dsp:txXfrm>
        <a:off x="3269295" y="2826"/>
        <a:ext cx="2749517" cy="1649710"/>
      </dsp:txXfrm>
    </dsp:sp>
    <dsp:sp modelId="{2029D71B-9B33-6F47-B9DA-C1995E971875}">
      <dsp:nvSpPr>
        <dsp:cNvPr id="0" name=""/>
        <dsp:cNvSpPr/>
      </dsp:nvSpPr>
      <dsp:spPr>
        <a:xfrm>
          <a:off x="244826" y="1927488"/>
          <a:ext cx="2749517" cy="1649710"/>
        </a:xfrm>
        <a:prstGeom prst="rect">
          <a:avLst/>
        </a:prstGeom>
        <a:solidFill>
          <a:schemeClr val="accent5">
            <a:hueOff val="755345"/>
            <a:satOff val="5313"/>
            <a:lumOff val="-1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Prestação de serviços sem prévio orçamento (exemplo: Emissão de apólice sem cálculo prévio do prêmio)</a:t>
          </a:r>
        </a:p>
        <a:p>
          <a:pPr marL="0" lvl="0" indent="0" algn="ctr" defTabSz="755650">
            <a:lnSpc>
              <a:spcPct val="90000"/>
            </a:lnSpc>
            <a:spcBef>
              <a:spcPct val="0"/>
            </a:spcBef>
            <a:spcAft>
              <a:spcPct val="35000"/>
            </a:spcAft>
            <a:buNone/>
          </a:pPr>
          <a:endParaRPr lang="en-US" sz="1700" kern="1200" dirty="0"/>
        </a:p>
      </dsp:txBody>
      <dsp:txXfrm>
        <a:off x="244826" y="1927488"/>
        <a:ext cx="2749517" cy="1649710"/>
      </dsp:txXfrm>
    </dsp:sp>
    <dsp:sp modelId="{77B9574F-0328-0345-8303-CAA34FE9D2B9}">
      <dsp:nvSpPr>
        <dsp:cNvPr id="0" name=""/>
        <dsp:cNvSpPr/>
      </dsp:nvSpPr>
      <dsp:spPr>
        <a:xfrm>
          <a:off x="3269295" y="1927488"/>
          <a:ext cx="2749517" cy="1649710"/>
        </a:xfrm>
        <a:prstGeom prst="rect">
          <a:avLst/>
        </a:prstGeom>
        <a:solidFill>
          <a:schemeClr val="accent5">
            <a:hueOff val="1133018"/>
            <a:satOff val="7970"/>
            <a:lumOff val="-19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Proibição de vendas casadas (exemplo: imposição de determinada seguradora para seguro prestamistas no financiamento)</a:t>
          </a:r>
          <a:endParaRPr lang="en-US" sz="1700" kern="1200" dirty="0"/>
        </a:p>
      </dsp:txBody>
      <dsp:txXfrm>
        <a:off x="3269295" y="1927488"/>
        <a:ext cx="2749517" cy="1649710"/>
      </dsp:txXfrm>
    </dsp:sp>
    <dsp:sp modelId="{ECFC8097-DF36-2943-96B6-14C5364B8825}">
      <dsp:nvSpPr>
        <dsp:cNvPr id="0" name=""/>
        <dsp:cNvSpPr/>
      </dsp:nvSpPr>
      <dsp:spPr>
        <a:xfrm>
          <a:off x="1757061" y="3852151"/>
          <a:ext cx="2749517" cy="1649710"/>
        </a:xfrm>
        <a:prstGeom prst="rect">
          <a:avLst/>
        </a:prstGeom>
        <a:solidFill>
          <a:schemeClr val="accent5">
            <a:hueOff val="1510691"/>
            <a:satOff val="10627"/>
            <a:lumOff val="-25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Cobrança de dívida com constrangimento (importante quando seguradora se </a:t>
          </a:r>
          <a:r>
            <a:rPr lang="pt-BR" sz="1700" kern="1200" dirty="0" err="1"/>
            <a:t>subrroga</a:t>
          </a:r>
          <a:r>
            <a:rPr lang="pt-BR" sz="1700" kern="1200" dirty="0"/>
            <a:t>) </a:t>
          </a:r>
          <a:endParaRPr lang="en-US" sz="1700" kern="1200" dirty="0"/>
        </a:p>
      </dsp:txBody>
      <dsp:txXfrm>
        <a:off x="1757061" y="3852151"/>
        <a:ext cx="2749517" cy="16497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6D19A-930E-F142-92D2-E751824F8401}">
      <dsp:nvSpPr>
        <dsp:cNvPr id="0" name=""/>
        <dsp:cNvSpPr/>
      </dsp:nvSpPr>
      <dsp:spPr>
        <a:xfrm>
          <a:off x="764" y="814071"/>
          <a:ext cx="2981957" cy="17891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Interpretação</a:t>
          </a:r>
          <a:r>
            <a:rPr lang="en-US" sz="1900" kern="1200" dirty="0"/>
            <a:t> de </a:t>
          </a:r>
          <a:r>
            <a:rPr lang="en-US" sz="1900" kern="1200" dirty="0" err="1"/>
            <a:t>cláusulas</a:t>
          </a:r>
          <a:r>
            <a:rPr lang="en-US" sz="1900" kern="1200" dirty="0"/>
            <a:t> de </a:t>
          </a:r>
          <a:r>
            <a:rPr lang="en-US" sz="1900" kern="1200" dirty="0" err="1"/>
            <a:t>maneira</a:t>
          </a:r>
          <a:r>
            <a:rPr lang="en-US" sz="1900" kern="1200" dirty="0"/>
            <a:t> </a:t>
          </a:r>
          <a:r>
            <a:rPr lang="en-US" sz="1900" kern="1200" dirty="0" err="1"/>
            <a:t>favorável</a:t>
          </a:r>
          <a:r>
            <a:rPr lang="en-US" sz="1900" kern="1200" dirty="0"/>
            <a:t> </a:t>
          </a:r>
          <a:r>
            <a:rPr lang="en-US" sz="1900" kern="1200" dirty="0" err="1"/>
            <a:t>ao</a:t>
          </a:r>
          <a:r>
            <a:rPr lang="en-US" sz="1900" kern="1200" dirty="0"/>
            <a:t> </a:t>
          </a:r>
          <a:r>
            <a:rPr lang="en-US" sz="1900" kern="1200" dirty="0" err="1"/>
            <a:t>consumidor</a:t>
          </a:r>
          <a:endParaRPr lang="en-US" sz="1900" kern="1200" dirty="0"/>
        </a:p>
      </dsp:txBody>
      <dsp:txXfrm>
        <a:off x="764" y="814071"/>
        <a:ext cx="2981957" cy="1789174"/>
      </dsp:txXfrm>
    </dsp:sp>
    <dsp:sp modelId="{2D716EFE-4B96-AE42-AB8A-D459858E748B}">
      <dsp:nvSpPr>
        <dsp:cNvPr id="0" name=""/>
        <dsp:cNvSpPr/>
      </dsp:nvSpPr>
      <dsp:spPr>
        <a:xfrm>
          <a:off x="3280917" y="814071"/>
          <a:ext cx="2981957" cy="1789174"/>
        </a:xfrm>
        <a:prstGeom prst="rect">
          <a:avLst/>
        </a:prstGeom>
        <a:solidFill>
          <a:schemeClr val="accent5">
            <a:hueOff val="755345"/>
            <a:satOff val="5313"/>
            <a:lumOff val="-1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t-BR" sz="1900" kern="1200" dirty="0" err="1"/>
            <a:t>Soiidariedade</a:t>
          </a:r>
          <a:r>
            <a:rPr lang="pt-BR" sz="1900" kern="1200" dirty="0"/>
            <a:t> na cadeia de fornecimento (não inclui comerciante que vende bem embalado e com marca, produzido por terceiros)</a:t>
          </a:r>
        </a:p>
      </dsp:txBody>
      <dsp:txXfrm>
        <a:off x="3280917" y="814071"/>
        <a:ext cx="2981957" cy="1789174"/>
      </dsp:txXfrm>
    </dsp:sp>
    <dsp:sp modelId="{61582096-A1DE-EF42-B61B-E5E0FDF2A756}">
      <dsp:nvSpPr>
        <dsp:cNvPr id="0" name=""/>
        <dsp:cNvSpPr/>
      </dsp:nvSpPr>
      <dsp:spPr>
        <a:xfrm>
          <a:off x="1640841" y="2901441"/>
          <a:ext cx="2981957" cy="1789174"/>
        </a:xfrm>
        <a:prstGeom prst="rect">
          <a:avLst/>
        </a:prstGeom>
        <a:solidFill>
          <a:schemeClr val="accent5">
            <a:hueOff val="1510691"/>
            <a:satOff val="10627"/>
            <a:lumOff val="-25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Direito</a:t>
          </a:r>
          <a:r>
            <a:rPr lang="en-US" sz="1900" kern="1200" dirty="0"/>
            <a:t> de </a:t>
          </a:r>
          <a:r>
            <a:rPr lang="en-US" sz="1900" kern="1200" dirty="0" err="1"/>
            <a:t>arrependimento</a:t>
          </a:r>
          <a:r>
            <a:rPr lang="en-US" sz="1900" kern="1200" dirty="0"/>
            <a:t> </a:t>
          </a:r>
          <a:r>
            <a:rPr lang="en-US" sz="1900" kern="1200" dirty="0" err="1"/>
            <a:t>em</a:t>
          </a:r>
          <a:r>
            <a:rPr lang="en-US" sz="1900" kern="1200" dirty="0"/>
            <a:t> 7 </a:t>
          </a:r>
          <a:r>
            <a:rPr lang="en-US" sz="1900" kern="1200" dirty="0" err="1"/>
            <a:t>dias</a:t>
          </a:r>
          <a:r>
            <a:rPr lang="en-US" sz="1900" kern="1200" dirty="0"/>
            <a:t> , se </a:t>
          </a:r>
          <a:r>
            <a:rPr lang="en-US" sz="1900" kern="1200" dirty="0" err="1"/>
            <a:t>contratação</a:t>
          </a:r>
          <a:r>
            <a:rPr lang="en-US" sz="1900" kern="1200" dirty="0"/>
            <a:t> for fora  do </a:t>
          </a:r>
          <a:r>
            <a:rPr lang="en-US" sz="1900" kern="1200" dirty="0" err="1"/>
            <a:t>estabelecimento</a:t>
          </a:r>
          <a:r>
            <a:rPr lang="en-US" sz="1900" kern="1200" dirty="0"/>
            <a:t>, </a:t>
          </a:r>
          <a:r>
            <a:rPr lang="en-US" sz="1900" kern="1200" dirty="0" err="1"/>
            <a:t>ou</a:t>
          </a:r>
          <a:r>
            <a:rPr lang="en-US" sz="1900" kern="1200" dirty="0"/>
            <a:t> on line.</a:t>
          </a:r>
        </a:p>
      </dsp:txBody>
      <dsp:txXfrm>
        <a:off x="1640841" y="2901441"/>
        <a:ext cx="2981957" cy="17891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31B51-E047-0741-A483-D38FE5680E5B}" type="datetimeFigureOut">
              <a:rPr lang="pt-BR" smtClean="0"/>
              <a:t>19/05/2023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1E8581-D156-1C49-8580-7D5901BBE326}" type="slidenum">
              <a:rPr lang="pt-BR" smtClean="0"/>
              <a:t>‹nº›</a:t>
            </a:fld>
            <a:endParaRPr lang="pt-BR"/>
          </a:p>
        </p:txBody>
      </p:sp>
    </p:spTree>
    <p:extLst>
      <p:ext uri="{BB962C8B-B14F-4D97-AF65-F5344CB8AC3E}">
        <p14:creationId xmlns:p14="http://schemas.microsoft.com/office/powerpoint/2010/main" val="2420922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E7063B44-18E5-D845-A27B-6970AEAB50E4}" type="datetime1">
              <a:rPr lang="pt-BR" smtClean="0"/>
              <a:t>19/05/2023</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‹nº›</a:t>
            </a:fld>
            <a:endParaRPr lang="en-US"/>
          </a:p>
        </p:txBody>
      </p:sp>
    </p:spTree>
    <p:extLst>
      <p:ext uri="{BB962C8B-B14F-4D97-AF65-F5344CB8AC3E}">
        <p14:creationId xmlns:p14="http://schemas.microsoft.com/office/powerpoint/2010/main" val="324711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37F2735-0D37-2646-B5F3-C98C54858789}" type="datetime1">
              <a:rPr lang="pt-BR" smtClean="0"/>
              <a:t>19/05/2023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92501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7BE3B90F-ACFB-F341-A080-005F09F0F28C}" type="datetime1">
              <a:rPr lang="pt-BR" smtClean="0"/>
              <a:t>19/05/2023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53787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B2A0D886-95A6-0C43-9C2B-0C29E71E53A1}" type="datetime1">
              <a:rPr lang="pt-BR" smtClean="0"/>
              <a:t>19/05/2023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19573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C65A16D0-0DA8-7F44-BC1B-8186AE436735}" type="datetime1">
              <a:rPr lang="pt-BR" smtClean="0"/>
              <a:t>19/05/2023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406662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8413251A-9E3B-1948-BB06-EE47834B72FE}" type="datetime1">
              <a:rPr lang="pt-BR" smtClean="0"/>
              <a:t>19/05/2023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61222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AD83E712-5DC6-304E-966D-BBD27A509575}" type="datetime1">
              <a:rPr lang="pt-BR" smtClean="0"/>
              <a:t>19/05/2023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31929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E1335E00-360A-EF4F-8697-EF512A330767}" type="datetime1">
              <a:rPr lang="pt-BR" smtClean="0"/>
              <a:t>19/05/2023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85554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7ED4B48-DCDC-434B-8E4B-C1A02649FC5F}" type="datetime1">
              <a:rPr lang="pt-BR" smtClean="0"/>
              <a:t>19/05/2023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98070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494111A6-F08E-3C43-B9A1-A3CA5A6B80C3}" type="datetime1">
              <a:rPr lang="pt-BR" smtClean="0"/>
              <a:t>19/05/2023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82110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CD4BC155-B55D-5445-830C-87CF58114BDB}" type="datetime1">
              <a:rPr lang="pt-BR" smtClean="0"/>
              <a:t>19/05/2023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61962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90440A71-98A1-A54C-BA33-4EC4C6A8108E}" type="datetime1">
              <a:rPr lang="pt-BR" smtClean="0"/>
              <a:t>19/05/2023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‹nº›</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659093265"/>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46" r:id="rId7"/>
    <p:sldLayoutId id="2147483747" r:id="rId8"/>
    <p:sldLayoutId id="2147483748" r:id="rId9"/>
    <p:sldLayoutId id="2147483749" r:id="rId10"/>
    <p:sldLayoutId id="2147483756"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tif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lanalto.gov.br/ccivil_03/_Ato2019-2022/2019/Lei/L13853.htm#art2" TargetMode="External"/><Relationship Id="rId2" Type="http://schemas.openxmlformats.org/officeDocument/2006/relationships/hyperlink" Target="http://www.planalto.gov.br/ccivil_03/LEIS/L9307.htm" TargetMode="External"/><Relationship Id="rId1" Type="http://schemas.openxmlformats.org/officeDocument/2006/relationships/slideLayout" Target="../slideLayouts/slideLayout2.xml"/><Relationship Id="rId4" Type="http://schemas.openxmlformats.org/officeDocument/2006/relationships/hyperlink" Target="http://www.planalto.gov.br/ccivil_03/_ato2015-2018/2018/lei/l13709.htm#art6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8">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1" name="Rectangle 10">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82" name="Picture 3">
            <a:extLst>
              <a:ext uri="{FF2B5EF4-FFF2-40B4-BE49-F238E27FC236}">
                <a16:creationId xmlns:a16="http://schemas.microsoft.com/office/drawing/2014/main" id="{65BB14FE-328A-48F4-9FB2-B3E69E0642D0}"/>
              </a:ext>
            </a:extLst>
          </p:cNvPr>
          <p:cNvPicPr>
            <a:picLocks noChangeAspect="1"/>
          </p:cNvPicPr>
          <p:nvPr/>
        </p:nvPicPr>
        <p:blipFill rotWithShape="1">
          <a:blip r:embed="rId2">
            <a:alphaModFix amt="60000"/>
          </a:blip>
          <a:srcRect t="23983" r="-1" b="-1"/>
          <a:stretch/>
        </p:blipFill>
        <p:spPr>
          <a:xfrm>
            <a:off x="3048" y="10"/>
            <a:ext cx="12188952" cy="6856614"/>
          </a:xfrm>
          <a:prstGeom prst="rect">
            <a:avLst/>
          </a:prstGeom>
        </p:spPr>
      </p:pic>
      <p:grpSp>
        <p:nvGrpSpPr>
          <p:cNvPr id="83" name="Group 12">
            <a:extLst>
              <a:ext uri="{FF2B5EF4-FFF2-40B4-BE49-F238E27FC236}">
                <a16:creationId xmlns:a16="http://schemas.microsoft.com/office/drawing/2014/main" id="{B9632603-447F-4389-863D-9820DB9915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id="{354F4BB5-9639-4525-A748-2B2D8FDB1072}"/>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20000"/>
              <a:extLst>
                <a:ext uri="{28A0092B-C50C-407E-A947-70E740481C1C}">
                  <a14:useLocalDpi xmlns:a14="http://schemas.microsoft.com/office/drawing/2010/main" val="0"/>
                </a:ext>
              </a:extLst>
            </a:blip>
            <a:stretch>
              <a:fillRect/>
            </a:stretch>
          </p:blipFill>
          <p:spPr>
            <a:xfrm flipH="1">
              <a:off x="6951981" y="692703"/>
              <a:ext cx="5236971" cy="6165298"/>
            </a:xfrm>
            <a:prstGeom prst="rect">
              <a:avLst/>
            </a:prstGeom>
          </p:spPr>
        </p:pic>
        <p:pic>
          <p:nvPicPr>
            <p:cNvPr id="84" name="Picture 14">
              <a:extLst>
                <a:ext uri="{FF2B5EF4-FFF2-40B4-BE49-F238E27FC236}">
                  <a16:creationId xmlns:a16="http://schemas.microsoft.com/office/drawing/2014/main" id="{4D9AF55E-83EF-4A42-A236-590299A7B9C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3">
              <a:alphaModFix amt="5000"/>
              <a:extLst>
                <a:ext uri="{28A0092B-C50C-407E-A947-70E740481C1C}">
                  <a14:useLocalDpi xmlns:a14="http://schemas.microsoft.com/office/drawing/2010/main" val="0"/>
                </a:ext>
              </a:extLst>
            </a:blip>
            <a:srcRect l="19154" b="19117"/>
            <a:stretch/>
          </p:blipFill>
          <p:spPr>
            <a:xfrm rot="16200000" flipH="1">
              <a:off x="7618603" y="-373126"/>
              <a:ext cx="4197223" cy="4943475"/>
            </a:xfrm>
            <a:prstGeom prst="rect">
              <a:avLst/>
            </a:prstGeom>
          </p:spPr>
        </p:pic>
      </p:grpSp>
      <p:sp>
        <p:nvSpPr>
          <p:cNvPr id="2" name="Título 1">
            <a:extLst>
              <a:ext uri="{FF2B5EF4-FFF2-40B4-BE49-F238E27FC236}">
                <a16:creationId xmlns:a16="http://schemas.microsoft.com/office/drawing/2014/main" id="{3169B3F5-8C6D-764A-AB77-2B9DB931DF7A}"/>
              </a:ext>
            </a:extLst>
          </p:cNvPr>
          <p:cNvSpPr>
            <a:spLocks noGrp="1"/>
          </p:cNvSpPr>
          <p:nvPr>
            <p:ph type="ctrTitle"/>
          </p:nvPr>
        </p:nvSpPr>
        <p:spPr>
          <a:xfrm>
            <a:off x="996275" y="744909"/>
            <a:ext cx="10190071" cy="3145855"/>
          </a:xfrm>
        </p:spPr>
        <p:txBody>
          <a:bodyPr anchor="b">
            <a:normAutofit/>
          </a:bodyPr>
          <a:lstStyle/>
          <a:p>
            <a:pPr>
              <a:lnSpc>
                <a:spcPct val="90000"/>
              </a:lnSpc>
            </a:pPr>
            <a:r>
              <a:rPr lang="pt-BR" sz="5200" dirty="0">
                <a:solidFill>
                  <a:srgbClr val="FFFFFF"/>
                </a:solidFill>
              </a:rPr>
              <a:t>A  Aplicação do  Código de Defesa do Consumidor e Lei Geral de Proteção de Dados no Setor de Seguros</a:t>
            </a:r>
          </a:p>
        </p:txBody>
      </p:sp>
      <p:sp>
        <p:nvSpPr>
          <p:cNvPr id="3" name="Subtítulo 2">
            <a:extLst>
              <a:ext uri="{FF2B5EF4-FFF2-40B4-BE49-F238E27FC236}">
                <a16:creationId xmlns:a16="http://schemas.microsoft.com/office/drawing/2014/main" id="{26DF65E1-5692-A24D-9840-A1EDA04B114B}"/>
              </a:ext>
            </a:extLst>
          </p:cNvPr>
          <p:cNvSpPr>
            <a:spLocks noGrp="1"/>
          </p:cNvSpPr>
          <p:nvPr>
            <p:ph type="subTitle" idx="1"/>
          </p:nvPr>
        </p:nvSpPr>
        <p:spPr>
          <a:xfrm>
            <a:off x="1218708" y="4069780"/>
            <a:ext cx="9781327" cy="2056617"/>
          </a:xfrm>
        </p:spPr>
        <p:txBody>
          <a:bodyPr anchor="t">
            <a:normAutofit/>
          </a:bodyPr>
          <a:lstStyle/>
          <a:p>
            <a:endParaRPr lang="pt-BR" sz="2200" dirty="0">
              <a:solidFill>
                <a:srgbClr val="FFFFFF"/>
              </a:solidFill>
            </a:endParaRPr>
          </a:p>
          <a:p>
            <a:r>
              <a:rPr lang="pt-BR" sz="2200" dirty="0">
                <a:solidFill>
                  <a:srgbClr val="FFFFFF"/>
                </a:solidFill>
              </a:rPr>
              <a:t>Professor Doutor Ruy Pereira Camilo Junior</a:t>
            </a:r>
          </a:p>
        </p:txBody>
      </p:sp>
    </p:spTree>
    <p:extLst>
      <p:ext uri="{BB962C8B-B14F-4D97-AF65-F5344CB8AC3E}">
        <p14:creationId xmlns:p14="http://schemas.microsoft.com/office/powerpoint/2010/main" val="2876130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C19BA6-D1B4-FA40-93DC-82421855543B}"/>
              </a:ext>
            </a:extLst>
          </p:cNvPr>
          <p:cNvSpPr>
            <a:spLocks noGrp="1"/>
          </p:cNvSpPr>
          <p:nvPr>
            <p:ph type="title"/>
          </p:nvPr>
        </p:nvSpPr>
        <p:spPr/>
        <p:txBody>
          <a:bodyPr>
            <a:normAutofit fontScale="90000"/>
          </a:bodyPr>
          <a:lstStyle/>
          <a:p>
            <a:r>
              <a:rPr lang="pt-BR" dirty="0"/>
              <a:t>Posição maximalista do STJ: seguro contra furto ¨qualificado¨ </a:t>
            </a:r>
          </a:p>
        </p:txBody>
      </p:sp>
      <p:sp>
        <p:nvSpPr>
          <p:cNvPr id="3" name="Espaço Reservado para Conteúdo 2">
            <a:extLst>
              <a:ext uri="{FF2B5EF4-FFF2-40B4-BE49-F238E27FC236}">
                <a16:creationId xmlns:a16="http://schemas.microsoft.com/office/drawing/2014/main" id="{63FAD5B7-A40C-5744-A6D7-08ED2FEB414C}"/>
              </a:ext>
            </a:extLst>
          </p:cNvPr>
          <p:cNvSpPr>
            <a:spLocks noGrp="1"/>
          </p:cNvSpPr>
          <p:nvPr>
            <p:ph idx="1"/>
          </p:nvPr>
        </p:nvSpPr>
        <p:spPr/>
        <p:txBody>
          <a:bodyPr>
            <a:normAutofit fontScale="62500" lnSpcReduction="20000"/>
          </a:bodyPr>
          <a:lstStyle/>
          <a:p>
            <a:pPr marL="0" indent="0">
              <a:buNone/>
            </a:pPr>
            <a:r>
              <a:rPr lang="pt-BR" dirty="0"/>
              <a:t>Há relação de consumo no seguro empresarial se a pessoa jurídica o firmar visando a proteção do próprio patrimônio (destinação pessoal), sem o integrar nos produtos ou serviços que oferece, mesmo que seja para resguardar insumos utilizados em sua atividade comercial, pois será a destinatária final dos serviços securitários.</a:t>
            </a:r>
            <a:br>
              <a:rPr lang="pt-BR" dirty="0"/>
            </a:br>
            <a:r>
              <a:rPr lang="pt-BR" b="1" dirty="0"/>
              <a:t>Situação diversa seria se o seguro empresarial fosse contratado para cobrir riscos dos clientes, ocasião em que faria parte dos serviços prestados pela pessoa jurídica, o que configuraria consumo intermediário, não protegido pelo CDC.</a:t>
            </a:r>
            <a:br>
              <a:rPr lang="pt-BR" dirty="0"/>
            </a:br>
            <a:r>
              <a:rPr lang="pt-BR" dirty="0"/>
              <a:t>4. A cláusula securitária a qual garante a proteção do patrimônio do segurado apenas </a:t>
            </a:r>
            <a:r>
              <a:rPr lang="pt-BR" b="1" dirty="0"/>
              <a:t>contra o furto qualificado, sem esclarecer o significado e o alcance do termo "qualificado</a:t>
            </a:r>
            <a:r>
              <a:rPr lang="pt-BR" dirty="0"/>
              <a:t>", bem como a situação concernente ao furto simples, está eivada de abusividade por falha no dever geral de informação da seguradora e por sonegar ao consumidor o conhecimento suficiente acerca do objeto contratado.</a:t>
            </a:r>
            <a:br>
              <a:rPr lang="pt-BR" dirty="0"/>
            </a:br>
            <a:r>
              <a:rPr lang="pt-BR" dirty="0"/>
              <a:t>Não pode ser exigido do consumidor o conhecimento de termos técnico-jurídicos específicos, ainda mais a diferença entre tipos penais de mesmo gênero.</a:t>
            </a:r>
            <a:br>
              <a:rPr lang="pt-BR" dirty="0"/>
            </a:br>
            <a:r>
              <a:rPr lang="pt-BR" dirty="0"/>
              <a:t>5. Recurso especial provido.</a:t>
            </a:r>
            <a:br>
              <a:rPr lang="pt-BR" dirty="0"/>
            </a:br>
            <a:r>
              <a:rPr lang="pt-BR" dirty="0"/>
              <a:t>(</a:t>
            </a:r>
            <a:r>
              <a:rPr lang="pt-BR" dirty="0" err="1"/>
              <a:t>REsp</a:t>
            </a:r>
            <a:r>
              <a:rPr lang="pt-BR" dirty="0"/>
              <a:t> 1352419/SP, Rel. Ministro RICARDO VILLAS BÔAS CUEVA, TERCEIRA TURMA, julgado em 19/08/2014, </a:t>
            </a:r>
            <a:r>
              <a:rPr lang="pt-BR" dirty="0" err="1"/>
              <a:t>DJe</a:t>
            </a:r>
            <a:r>
              <a:rPr lang="pt-BR" dirty="0"/>
              <a:t> 08/09/2014)</a:t>
            </a:r>
          </a:p>
        </p:txBody>
      </p:sp>
    </p:spTree>
    <p:extLst>
      <p:ext uri="{BB962C8B-B14F-4D97-AF65-F5344CB8AC3E}">
        <p14:creationId xmlns:p14="http://schemas.microsoft.com/office/powerpoint/2010/main" val="279701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9CF340-F10B-8D4A-96D7-9717187713DB}"/>
              </a:ext>
            </a:extLst>
          </p:cNvPr>
          <p:cNvSpPr>
            <a:spLocks noGrp="1"/>
          </p:cNvSpPr>
          <p:nvPr>
            <p:ph type="title"/>
          </p:nvPr>
        </p:nvSpPr>
        <p:spPr>
          <a:xfrm>
            <a:off x="458694" y="0"/>
            <a:ext cx="10895106" cy="1325563"/>
          </a:xfrm>
        </p:spPr>
        <p:txBody>
          <a:bodyPr>
            <a:normAutofit/>
          </a:bodyPr>
          <a:lstStyle/>
          <a:p>
            <a:pPr algn="just"/>
            <a:r>
              <a:rPr lang="pt-BR" sz="2800" dirty="0"/>
              <a:t>Outros casos em que se adotou posição maximalistas, aplicando CDC a relações securitárias de empresas</a:t>
            </a:r>
          </a:p>
        </p:txBody>
      </p:sp>
      <p:sp>
        <p:nvSpPr>
          <p:cNvPr id="3" name="Espaço Reservado para Conteúdo 2">
            <a:extLst>
              <a:ext uri="{FF2B5EF4-FFF2-40B4-BE49-F238E27FC236}">
                <a16:creationId xmlns:a16="http://schemas.microsoft.com/office/drawing/2014/main" id="{0E50FAE4-295E-6B4C-8451-BF482B70016B}"/>
              </a:ext>
            </a:extLst>
          </p:cNvPr>
          <p:cNvSpPr>
            <a:spLocks noGrp="1"/>
          </p:cNvSpPr>
          <p:nvPr>
            <p:ph idx="1"/>
          </p:nvPr>
        </p:nvSpPr>
        <p:spPr>
          <a:xfrm>
            <a:off x="458694" y="1060176"/>
            <a:ext cx="11274612" cy="5360504"/>
          </a:xfrm>
        </p:spPr>
        <p:txBody>
          <a:bodyPr>
            <a:noAutofit/>
          </a:bodyPr>
          <a:lstStyle/>
          <a:p>
            <a:pPr algn="l"/>
            <a:r>
              <a:rPr lang="pt-BR" sz="1300" b="1" u="sng" dirty="0"/>
              <a:t>SEGURO AGRÍCOLA</a:t>
            </a:r>
          </a:p>
          <a:p>
            <a:pPr algn="l"/>
            <a:r>
              <a:rPr lang="pt-BR" sz="1300" i="0" u="sng" dirty="0">
                <a:effectLst/>
              </a:rPr>
              <a:t>CÉDULA DE CRÉDITO RURAL COM COBERTURA DE SEGURO AGRÍCOLA - Relação contratual entre as partes está subordinada ao CDC – Aplicação do CDC aos contratos de financiamento rural, inclusive cédula de crédito rural com cobertura de seguro agrícola, ainda que para incremento de sua atividade negocial de produtor rural, pessoal física, porque deve ser considerado destinatário final, para os fins do artigo 2º, do CDC</a:t>
            </a:r>
            <a:r>
              <a:rPr lang="pt-BR" sz="1300" b="0" i="0" dirty="0">
                <a:effectLst/>
              </a:rPr>
              <a:t>, conforme orientação do </a:t>
            </a:r>
            <a:r>
              <a:rPr lang="pt-BR" sz="1300" b="0" i="0" dirty="0" err="1">
                <a:effectLst/>
              </a:rPr>
              <a:t>Eg</a:t>
            </a:r>
            <a:r>
              <a:rPr lang="pt-BR" sz="1300" b="0" i="0" dirty="0">
                <a:effectLst/>
              </a:rPr>
              <a:t>. STJ. SEGURO AGRÍCOLA – Como, na espécie, (a) a parte autora demonstrou (a. 1) o cumprimento das obrigações exigidas para a contratação do financiamento com cobertura do seguro agrícola e (a. 2) a verificação do risco, no caso a seca que comprometeu a produção agrícola na região; (b) é de se reconhecer que ela tem direito à indenização securitária para a cobertura do saldo devedor da Cédula Rural Pignoratícia, tendo em vista que acreditava estar segurada em razão do comportamento dos réus, instituição financeira e seguradora, por aplicação do princípio da boa-fé, previsto nos </a:t>
            </a:r>
            <a:r>
              <a:rPr lang="pt-BR" sz="1300" b="0" i="0" dirty="0" err="1">
                <a:effectLst/>
              </a:rPr>
              <a:t>arts</a:t>
            </a:r>
            <a:r>
              <a:rPr lang="pt-BR" sz="1300" b="0" i="0" dirty="0">
                <a:effectLst/>
              </a:rPr>
              <a:t>. 422 e 765, ambos do CC/2002, que compreende a proibição de </a:t>
            </a:r>
            <a:r>
              <a:rPr lang="pt-BR" sz="1300" b="0" i="0" dirty="0" err="1">
                <a:effectLst/>
              </a:rPr>
              <a:t>venire</a:t>
            </a:r>
            <a:r>
              <a:rPr lang="pt-BR" sz="1300" b="0" i="0" dirty="0">
                <a:effectLst/>
              </a:rPr>
              <a:t> contra </a:t>
            </a:r>
            <a:r>
              <a:rPr lang="pt-BR" sz="1300" b="0" i="0" dirty="0" err="1">
                <a:effectLst/>
              </a:rPr>
              <a:t>factum</a:t>
            </a:r>
            <a:r>
              <a:rPr lang="pt-BR" sz="1300" b="0" i="0" dirty="0">
                <a:effectLst/>
              </a:rPr>
              <a:t> </a:t>
            </a:r>
            <a:r>
              <a:rPr lang="pt-BR" sz="1300" b="0" i="0" dirty="0" err="1">
                <a:effectLst/>
              </a:rPr>
              <a:t>proprium</a:t>
            </a:r>
            <a:r>
              <a:rPr lang="pt-BR" sz="1300" b="0" i="0" dirty="0">
                <a:effectLst/>
              </a:rPr>
              <a:t>, que tem por escopo a preservação da boa-fé nas relações negociais e impede a parte fazer valer direitos em contradição com atos e comportamentos anteriores, consistente, no caso dos autos, na conduta dos réus em exigir o plantio de sementes do tipo CD 108 para a contratação do financiamento com cobertura do seguro agrícola e, posteriormente, recusar o pagamento da indenização securitária, sob o argumento de que as sementes do tipo CD 108 não seriam recomendadas por portaria do Ministério da Agricultura, atraindo a incidência de cláusula do contrato de seguro que exclui dos riscos cobertos os prejuízos advindos se a semeadura tiver sido feita "em desacordo com o estabelecido no Zoneamento Agrícola ou, na sua falta, em desacordo com as orientações das instituições oficiais de pesquisa"; (c) impondo-se, em consequência, a manutenção da r. sentença, na parte em que condenou a ré ao pagamento de indenização securitária, com incidência de correção monetária desde a data da recusa indevida à cobertura pleiteada, reformando-se a r. sentença, apenas e tão somente, para determinar que os juros de mora devem incidir a partir da citação (CPC/2015, art. 240), por envolver responsabilidade contratual. DANOS MORAIS – A inscrição indevida em cadastro de inadimplentes constitui, por si só, fato ensejador de dano moral – Manutenção da condenação da seguradora ré ao pagamento de indenização por dano moral fixada na quantia de R$10.000,00, com incidência de correção monetária a partir da data do arbitramento e juros de mora a partir da citação. JUROS DE MORA – Os juros simples de mora incidem na taxa de 12% ao ano (CC/2002, art. 406, </a:t>
            </a:r>
            <a:r>
              <a:rPr lang="pt-BR" sz="1300" b="0" i="0" dirty="0" err="1">
                <a:effectLst/>
              </a:rPr>
              <a:t>c.c</a:t>
            </a:r>
            <a:r>
              <a:rPr lang="pt-BR" sz="1300" b="0" i="0" dirty="0">
                <a:effectLst/>
              </a:rPr>
              <a:t>. CTN, art. 161, § 1º), a partir da citação (CPC/2015, art. 240), por envolver responsabilidade contratual, o caso dos autos. Recurso provido, em parte.</a:t>
            </a:r>
          </a:p>
          <a:p>
            <a:pPr algn="l"/>
            <a:r>
              <a:rPr lang="pt-BR" sz="1300" b="0" i="0" dirty="0">
                <a:effectLst/>
              </a:rPr>
              <a:t>(TJ-SP 00024288620148260511 SP 0002428-86.2014.8.26.0511, Relator: Rebello Pinho, Data de Julgamento: 04/07/2018, 20ª Câmara de Direito Privado, Data de Publicação: 06/07/2018) </a:t>
            </a:r>
            <a:endParaRPr lang="pt-BR" sz="1300" dirty="0"/>
          </a:p>
        </p:txBody>
      </p:sp>
    </p:spTree>
    <p:extLst>
      <p:ext uri="{BB962C8B-B14F-4D97-AF65-F5344CB8AC3E}">
        <p14:creationId xmlns:p14="http://schemas.microsoft.com/office/powerpoint/2010/main" val="3072394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8DA7115-A3F9-4C4C-B11F-BBB9C4B9C953}"/>
              </a:ext>
            </a:extLst>
          </p:cNvPr>
          <p:cNvSpPr>
            <a:spLocks noGrp="1"/>
          </p:cNvSpPr>
          <p:nvPr>
            <p:ph idx="1"/>
          </p:nvPr>
        </p:nvSpPr>
        <p:spPr>
          <a:xfrm>
            <a:off x="226465" y="417995"/>
            <a:ext cx="11274612" cy="5545483"/>
          </a:xfrm>
        </p:spPr>
        <p:txBody>
          <a:bodyPr>
            <a:normAutofit/>
          </a:bodyPr>
          <a:lstStyle/>
          <a:p>
            <a:r>
              <a:rPr lang="pt-BR" sz="1700" b="1" u="sng" dirty="0"/>
              <a:t>SEGURO TRANSPORTE </a:t>
            </a:r>
            <a:r>
              <a:rPr lang="pt-BR" sz="1700" b="1" u="sng" dirty="0">
                <a:sym typeface="Wingdings" panose="05000000000000000000" pitchFamily="2" charset="2"/>
              </a:rPr>
              <a:t> COM DIVERGÊNCIA (PRÓXIMO SLIDE)</a:t>
            </a:r>
            <a:endParaRPr lang="pt-BR" sz="1700" b="1" u="sng" dirty="0"/>
          </a:p>
          <a:p>
            <a:pPr algn="l"/>
            <a:r>
              <a:rPr lang="pt-BR" sz="1500" dirty="0"/>
              <a:t>EMENTA:</a:t>
            </a:r>
          </a:p>
          <a:p>
            <a:pPr marL="0" indent="0" algn="l">
              <a:buNone/>
            </a:pPr>
            <a:r>
              <a:rPr lang="pt-BR" sz="1500" b="0" dirty="0">
                <a:effectLst/>
              </a:rPr>
              <a:t>“APELAÇÃO CÍVEL. AÇÃO ORDINÁRIA DE COBRANÇA. CONTRATO DE SEGURO. TRANSPORTE DE MERCADORIAS. AUSÊNCIA DE DOLO OU MÁ-FÉ DA SEGURADA. COBERTURA DEVIDA. EXCLUSÃO AFASTADA. 1. Para que a seguradora, ora apelante, restasse isenta do pagamento do seguro, em virtude da presença de cláusula contratual excludente, a má-fé ou dolo da parte segurada deveria ter sido cabalmente demonstrada, o que não se verificou na hipótese vertente. Caso em que a negativa de pagamento da indenização securitária se mostra despropositada. </a:t>
            </a:r>
            <a:r>
              <a:rPr lang="pt-BR" sz="1500" b="1" u="sng" dirty="0">
                <a:effectLst/>
              </a:rPr>
              <a:t>2. O contrato de seguro em questão está submetido ao Código de Defesa do Consumidor, pois envolve típica relação de consumo. </a:t>
            </a:r>
            <a:r>
              <a:rPr lang="pt-BR" sz="1500" b="0" dirty="0">
                <a:effectLst/>
              </a:rPr>
              <a:t>Assim, incide, na espécie, o </a:t>
            </a:r>
            <a:r>
              <a:rPr lang="pt-BR" sz="1500" b="1" u="sng" dirty="0">
                <a:effectLst/>
              </a:rPr>
              <a:t>artigo 47 do CDC, que determina a interpretação das cláusulas contratuais de maneira mais favorável ao consumidor. </a:t>
            </a:r>
            <a:r>
              <a:rPr lang="pt-BR" sz="1500" b="0" dirty="0">
                <a:effectLst/>
              </a:rPr>
              <a:t>Previsão contratual excludente do risco inespecífica e sem suficiente clareza. Cobertura securitária devida. Sentença mantida. APELAÇÃO DESPROVIDA, POR MAIORIA. </a:t>
            </a:r>
          </a:p>
          <a:p>
            <a:pPr marL="0" indent="0" algn="l">
              <a:buNone/>
            </a:pPr>
            <a:r>
              <a:rPr lang="pt-BR" sz="1500" dirty="0"/>
              <a:t>[...] </a:t>
            </a:r>
            <a:r>
              <a:rPr lang="pt-BR" sz="1500" dirty="0">
                <a:effectLst/>
                <a:ea typeface="Times New Roman" panose="02020603050405020304" pitchFamily="18" charset="0"/>
              </a:rPr>
              <a:t>Com efeito, levando-se em conta o objetivo social da empresa autora, ora apelante, o contrato de seguro celebrado entre as partes, por certo se destina a cobrir os prejuízos decorrentes da sua atividade, qual seja, preponderantemente o transporte de mercadorias de terceiros, sendo que a mercadoria em tela, consoante se depreende da prova testemunhal, era comumente transportada por empresa terceirizada, em forma de subcontratação, inclusive já tendo sido pago seguro em ocasiões passadas diante desta mesma formatação. Vale lembrar que, em se tratando de relação consumerista, incide, na espécie, o artigo 47 do CDC, que determina a interpretação das cláusulas contratuais de maneira mais favorável ao consumidor.”</a:t>
            </a:r>
          </a:p>
          <a:p>
            <a:pPr algn="l"/>
            <a:r>
              <a:rPr lang="pt-BR" sz="1500" b="0" i="0" dirty="0">
                <a:effectLst/>
              </a:rPr>
              <a:t>(TJ-RS - AC: 70056478746 RS, Relator: Isabel Dias Almeida, Data de Julgamento: 30/10/2013, Quinta Câmara Cível, Data de Publicação: Diário da Justiça do dia 04/11/2013)</a:t>
            </a:r>
          </a:p>
          <a:p>
            <a:endParaRPr lang="pt-BR" dirty="0"/>
          </a:p>
        </p:txBody>
      </p:sp>
    </p:spTree>
    <p:extLst>
      <p:ext uri="{BB962C8B-B14F-4D97-AF65-F5344CB8AC3E}">
        <p14:creationId xmlns:p14="http://schemas.microsoft.com/office/powerpoint/2010/main" val="332664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DCF2ED8-36DD-4D2F-AEBF-B5F70E14CC71}"/>
              </a:ext>
            </a:extLst>
          </p:cNvPr>
          <p:cNvSpPr>
            <a:spLocks noGrp="1"/>
          </p:cNvSpPr>
          <p:nvPr>
            <p:ph idx="1"/>
          </p:nvPr>
        </p:nvSpPr>
        <p:spPr>
          <a:xfrm>
            <a:off x="259912" y="451954"/>
            <a:ext cx="11274612" cy="6068115"/>
          </a:xfrm>
        </p:spPr>
        <p:txBody>
          <a:bodyPr>
            <a:normAutofit fontScale="25000" lnSpcReduction="20000"/>
          </a:bodyPr>
          <a:lstStyle/>
          <a:p>
            <a:r>
              <a:rPr lang="pt-BR" sz="6400" b="1" u="sng" dirty="0"/>
              <a:t>Voto divergente </a:t>
            </a:r>
            <a:r>
              <a:rPr lang="pt-BR" sz="6400" dirty="0"/>
              <a:t>(aplicando a teoria finalista):</a:t>
            </a:r>
          </a:p>
          <a:p>
            <a:pPr indent="0" algn="just">
              <a:lnSpc>
                <a:spcPct val="150000"/>
              </a:lnSpc>
              <a:spcAft>
                <a:spcPts val="300"/>
              </a:spcAft>
              <a:buNone/>
            </a:pPr>
            <a:r>
              <a:rPr lang="pt-BR" sz="5600" dirty="0"/>
              <a:t>“</a:t>
            </a:r>
            <a:r>
              <a:rPr lang="pt-BR" sz="5600" dirty="0">
                <a:effectLst/>
                <a:ea typeface="Times New Roman" panose="02020603050405020304" pitchFamily="18" charset="0"/>
              </a:rPr>
              <a:t>Eminentes colegas, no caso em exame, com a devida vênia, divirjo do posicionamento jurídico adotado pela ilustre Relatora, por entender que são inaplicáveis as regras do Código de Defesa do Consumidor, devendo ser rejeitada a alegação da recorrente no sentido de que o presente litígio se trata de relação de consumo, tendo em vista que o transportador, pessoa jurídica, </a:t>
            </a:r>
            <a:r>
              <a:rPr lang="pt-BR" sz="5600" b="1" u="sng" dirty="0">
                <a:effectLst/>
                <a:ea typeface="Times New Roman" panose="02020603050405020304" pitchFamily="18" charset="0"/>
              </a:rPr>
              <a:t>não utiliza o seguro de carga como destinatário final.</a:t>
            </a:r>
            <a:r>
              <a:rPr lang="pt-BR" sz="5600" dirty="0">
                <a:effectLst/>
                <a:ea typeface="Times New Roman" panose="02020603050405020304" pitchFamily="18" charset="0"/>
              </a:rPr>
              <a:t> A mercadoria transportada se constituía de insumos de sua atividade econômica, bem como o contrato de seguro serve para garantir seu negócio frente a terceiros. </a:t>
            </a:r>
          </a:p>
          <a:p>
            <a:pPr indent="0" algn="just">
              <a:lnSpc>
                <a:spcPct val="150000"/>
              </a:lnSpc>
              <a:spcAft>
                <a:spcPts val="300"/>
              </a:spcAft>
              <a:buNone/>
            </a:pPr>
            <a:r>
              <a:rPr lang="pt-BR" sz="5600" dirty="0">
                <a:effectLst/>
                <a:ea typeface="Times New Roman" panose="02020603050405020304" pitchFamily="18" charset="0"/>
              </a:rPr>
              <a:t>[...] </a:t>
            </a:r>
          </a:p>
          <a:p>
            <a:pPr indent="0" algn="just">
              <a:lnSpc>
                <a:spcPct val="150000"/>
              </a:lnSpc>
              <a:spcAft>
                <a:spcPts val="300"/>
              </a:spcAft>
              <a:buNone/>
            </a:pPr>
            <a:r>
              <a:rPr lang="pt-BR" sz="5600" dirty="0">
                <a:effectLst/>
                <a:ea typeface="Times New Roman" panose="02020603050405020304" pitchFamily="18" charset="0"/>
              </a:rPr>
              <a:t>Dessa forma, </a:t>
            </a:r>
            <a:r>
              <a:rPr lang="pt-BR" sz="5600" b="1" u="sng" dirty="0">
                <a:effectLst/>
                <a:ea typeface="Times New Roman" panose="02020603050405020304" pitchFamily="18" charset="0"/>
              </a:rPr>
              <a:t>não há como enquadrar uma empresa de transporte no conceito jurídico de consumidor</a:t>
            </a:r>
            <a:r>
              <a:rPr lang="pt-BR" sz="5600" dirty="0">
                <a:effectLst/>
                <a:ea typeface="Times New Roman" panose="02020603050405020304" pitchFamily="18" charset="0"/>
              </a:rPr>
              <a:t>, previsto no art. 2º do Código de Defesa do Consumidor.</a:t>
            </a:r>
          </a:p>
          <a:p>
            <a:pPr indent="0" algn="just">
              <a:lnSpc>
                <a:spcPct val="150000"/>
              </a:lnSpc>
              <a:spcAft>
                <a:spcPts val="300"/>
              </a:spcAft>
              <a:buNone/>
            </a:pPr>
            <a:r>
              <a:rPr lang="pt-BR" sz="5600" dirty="0">
                <a:effectLst/>
                <a:ea typeface="Times New Roman" panose="02020603050405020304" pitchFamily="18" charset="0"/>
              </a:rPr>
              <a:t>Frise-se que o dispositivo precitado não faz qualquer distinção à pessoa física ou jurídica, bastando, para o enquadramento como consumidor, que os bens sejam adquiridos de um fornecedor e quem os adquiriu seja considerado “destinatário final”.</a:t>
            </a:r>
          </a:p>
          <a:p>
            <a:pPr indent="0" algn="just">
              <a:lnSpc>
                <a:spcPct val="150000"/>
              </a:lnSpc>
              <a:spcAft>
                <a:spcPts val="300"/>
              </a:spcAft>
              <a:buNone/>
            </a:pPr>
            <a:r>
              <a:rPr lang="pt-BR" sz="5600" dirty="0">
                <a:effectLst/>
                <a:ea typeface="Times New Roman" panose="02020603050405020304" pitchFamily="18" charset="0"/>
              </a:rPr>
              <a:t>Ressalte-se que o conceito de consumidor lançado no artigo em comento não contempla a hipótese de mercadorias adquiridas pelos fornecedores que tenham por escopo a sua utilização no exercício de sua atividade profissional. </a:t>
            </a:r>
            <a:r>
              <a:rPr lang="pt-BR" sz="5600" b="1" u="sng" dirty="0">
                <a:effectLst/>
                <a:ea typeface="Times New Roman" panose="02020603050405020304" pitchFamily="18" charset="0"/>
              </a:rPr>
              <a:t>Logo, não há de se falar na existência de relação de consumo quando pessoa física ou jurídica não adquirir mercadoria na condição de destinatário final.” </a:t>
            </a:r>
          </a:p>
          <a:p>
            <a:pPr marL="228600" marR="0" lvl="0" indent="-228600" algn="l" defTabSz="914400" rtl="0" eaLnBrk="1" fontAlgn="auto" latinLnBrk="0" hangingPunct="1">
              <a:lnSpc>
                <a:spcPct val="110000"/>
              </a:lnSpc>
              <a:spcBef>
                <a:spcPts val="1000"/>
              </a:spcBef>
              <a:spcAft>
                <a:spcPts val="0"/>
              </a:spcAft>
              <a:buClr>
                <a:srgbClr val="B217D5"/>
              </a:buClr>
              <a:buSzTx/>
              <a:buFont typeface="Arial" panose="020B0604020202020204" pitchFamily="34" charset="0"/>
              <a:buChar char="•"/>
              <a:tabLst/>
              <a:defRPr/>
            </a:pPr>
            <a:r>
              <a:rPr lang="pt-BR" sz="5600" dirty="0">
                <a:effectLst/>
                <a:ea typeface="Times New Roman" panose="02020603050405020304" pitchFamily="18" charset="0"/>
              </a:rPr>
              <a:t>DESEMBARGADOR JORGE LUIZ LOPES DO CANTO.</a:t>
            </a:r>
          </a:p>
          <a:p>
            <a:pPr marL="228600" marR="0" lvl="0" indent="-228600" algn="l" defTabSz="914400" rtl="0" eaLnBrk="1" fontAlgn="auto" latinLnBrk="0" hangingPunct="1">
              <a:lnSpc>
                <a:spcPct val="110000"/>
              </a:lnSpc>
              <a:spcBef>
                <a:spcPts val="1000"/>
              </a:spcBef>
              <a:spcAft>
                <a:spcPts val="0"/>
              </a:spcAft>
              <a:buClr>
                <a:srgbClr val="B217D5"/>
              </a:buClr>
              <a:buSzTx/>
              <a:buFont typeface="Arial" panose="020B0604020202020204" pitchFamily="34" charset="0"/>
              <a:buChar char="•"/>
              <a:tabLst/>
              <a:defRPr/>
            </a:pPr>
            <a:r>
              <a:rPr lang="pt-BR" sz="5600" dirty="0">
                <a:effectLst/>
                <a:ea typeface="Times New Roman" panose="02020603050405020304" pitchFamily="18" charset="0"/>
              </a:rPr>
              <a:t> </a:t>
            </a:r>
            <a:r>
              <a:rPr kumimoji="0" lang="pt-BR" sz="5600" b="0" i="0" u="none" strike="noStrike" kern="1200" cap="none" spc="0" normalizeH="0" baseline="0" noProof="0" dirty="0">
                <a:ln>
                  <a:noFill/>
                </a:ln>
                <a:solidFill>
                  <a:srgbClr val="000000"/>
                </a:solidFill>
                <a:effectLst/>
                <a:uLnTx/>
                <a:uFillTx/>
                <a:ea typeface="+mn-ea"/>
                <a:cs typeface="+mn-cs"/>
              </a:rPr>
              <a:t>(TJ-RS - AC: 70056478746 RS, Relator: Isabel Dias Almeida, Data de Julgamento: 30/10/2013, Quinta Câmara Cível, Data de Publicação: Diário da Justiça do dia 04/11/2013)</a:t>
            </a:r>
          </a:p>
          <a:p>
            <a:endParaRPr lang="pt-BR" sz="5600" dirty="0">
              <a:effectLst/>
              <a:latin typeface="Arial" panose="020B0604020202020204" pitchFamily="34" charset="0"/>
              <a:ea typeface="Times New Roman" panose="02020603050405020304" pitchFamily="18" charset="0"/>
            </a:endParaRPr>
          </a:p>
          <a:p>
            <a:endParaRPr lang="pt-BR" dirty="0"/>
          </a:p>
        </p:txBody>
      </p:sp>
    </p:spTree>
    <p:extLst>
      <p:ext uri="{BB962C8B-B14F-4D97-AF65-F5344CB8AC3E}">
        <p14:creationId xmlns:p14="http://schemas.microsoft.com/office/powerpoint/2010/main" val="169867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3B4BD8-9306-45DA-A5B3-BC6CF6ABDE02}"/>
              </a:ext>
            </a:extLst>
          </p:cNvPr>
          <p:cNvSpPr>
            <a:spLocks noGrp="1"/>
          </p:cNvSpPr>
          <p:nvPr>
            <p:ph type="title"/>
          </p:nvPr>
        </p:nvSpPr>
        <p:spPr/>
        <p:txBody>
          <a:bodyPr>
            <a:normAutofit/>
          </a:bodyPr>
          <a:lstStyle/>
          <a:p>
            <a:r>
              <a:rPr lang="pt-BR" sz="3200" dirty="0">
                <a:latin typeface="+mn-lt"/>
              </a:rPr>
              <a:t>Sobre a teoria finalista, o recente julgado proferido pelo TJMT:</a:t>
            </a:r>
          </a:p>
        </p:txBody>
      </p:sp>
      <p:sp>
        <p:nvSpPr>
          <p:cNvPr id="3" name="Espaço Reservado para Conteúdo 2">
            <a:extLst>
              <a:ext uri="{FF2B5EF4-FFF2-40B4-BE49-F238E27FC236}">
                <a16:creationId xmlns:a16="http://schemas.microsoft.com/office/drawing/2014/main" id="{B3F79C8B-74FA-4216-ADA4-9EDED26E9DA0}"/>
              </a:ext>
            </a:extLst>
          </p:cNvPr>
          <p:cNvSpPr>
            <a:spLocks noGrp="1"/>
          </p:cNvSpPr>
          <p:nvPr>
            <p:ph idx="1"/>
          </p:nvPr>
        </p:nvSpPr>
        <p:spPr>
          <a:xfrm>
            <a:off x="365929" y="1691323"/>
            <a:ext cx="11274612" cy="4643216"/>
          </a:xfrm>
        </p:spPr>
        <p:txBody>
          <a:bodyPr>
            <a:normAutofit/>
          </a:bodyPr>
          <a:lstStyle/>
          <a:p>
            <a:pPr algn="just"/>
            <a:r>
              <a:rPr lang="pt-BR" sz="1800" b="0" dirty="0">
                <a:effectLst/>
              </a:rPr>
              <a:t>“AGRAVO DE INSTRUMENTO – AÇÃO DE COBRANÇA – INDENIZAÇÃO SECURITÁRIA – INVERSÃO DO ÔNUS PROBATÓRIO COM FUNDAMENTO NO CDC – AUSÊNCIA DE RELAÇÃO DE CONSUMO – TRANSPORTADORA QUE UTILIZA O SEGURO COMO INSTRUMENTO DOS SERVIÇOS DE TRANSPORTE PRESTADOS A TERCEIROS – AUSÊNCIA DE VULNERABILIDADE TÉCNICA – RECURSO PROVIDO. I – A aplicação da dinamização probatória estabelecida pelo art. 6º, VIII do CDC pressupõe a existência de uma relação jurídica de consumo, sendo imprescindível o preenchimento dos requisitos estabelecidos no art. 2º por parte da pessoa física ou jurídica contratante do produto ou serviço questionado. </a:t>
            </a:r>
            <a:r>
              <a:rPr lang="pt-BR" sz="1800" b="1" u="sng" dirty="0">
                <a:effectLst/>
              </a:rPr>
              <a:t>II - A posição jurídica da sociedade empresária prestadora de serviço de transporte de mercadorias não é a de destinatária final fático-econômica dos serviços oferecidos pela seguradora, afastando a aplicação das disposições protetivas do Código de Defesa do Consumidor</a:t>
            </a:r>
            <a:r>
              <a:rPr lang="pt-BR" sz="1800" b="0" dirty="0">
                <a:effectLst/>
              </a:rPr>
              <a:t>.”</a:t>
            </a:r>
          </a:p>
          <a:p>
            <a:pPr algn="just"/>
            <a:r>
              <a:rPr lang="pt-BR" sz="1800" b="0" i="0" dirty="0">
                <a:effectLst/>
              </a:rPr>
              <a:t>(TJ-MT - AI: 10147940220188110000 MT, Relator: SERLY MARCONDES ALVES, Data de Julgamento: 20/03/2019, Quarta Câmara de Direito Privado, Data de Publicação: 25/03/2019)</a:t>
            </a:r>
          </a:p>
          <a:p>
            <a:endParaRPr lang="pt-BR" dirty="0"/>
          </a:p>
        </p:txBody>
      </p:sp>
    </p:spTree>
    <p:extLst>
      <p:ext uri="{BB962C8B-B14F-4D97-AF65-F5344CB8AC3E}">
        <p14:creationId xmlns:p14="http://schemas.microsoft.com/office/powerpoint/2010/main" val="4277477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Rectangle 8">
            <a:extLst>
              <a:ext uri="{FF2B5EF4-FFF2-40B4-BE49-F238E27FC236}">
                <a16:creationId xmlns:a16="http://schemas.microsoft.com/office/drawing/2014/main" id="{9911BE64-B604-BD4E-B8D8-4527DF93B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ítulo 1">
            <a:extLst>
              <a:ext uri="{FF2B5EF4-FFF2-40B4-BE49-F238E27FC236}">
                <a16:creationId xmlns:a16="http://schemas.microsoft.com/office/drawing/2014/main" id="{32F426DB-D1AF-7441-A361-0243C6896599}"/>
              </a:ext>
            </a:extLst>
          </p:cNvPr>
          <p:cNvSpPr txBox="1">
            <a:spLocks/>
          </p:cNvSpPr>
          <p:nvPr/>
        </p:nvSpPr>
        <p:spPr>
          <a:xfrm>
            <a:off x="838200" y="557189"/>
            <a:ext cx="3374136" cy="5567891"/>
          </a:xfrm>
          <a:prstGeom prst="rect">
            <a:avLst/>
          </a:prstGeom>
        </p:spPr>
        <p:txBody>
          <a:bodyPr>
            <a:normAutofit fontScale="92500" lnSpcReduction="10000"/>
          </a:bodyPr>
          <a:lst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a:lstStyle>
          <a:p>
            <a:pPr algn="ctr"/>
            <a:endParaRPr lang="pt-BR" sz="4000" dirty="0"/>
          </a:p>
          <a:p>
            <a:pPr algn="ctr"/>
            <a:endParaRPr lang="pt-BR" sz="4000" dirty="0"/>
          </a:p>
          <a:p>
            <a:pPr algn="ctr"/>
            <a:r>
              <a:rPr lang="pt-BR" sz="4000" dirty="0"/>
              <a:t>Consequências da aplicação do CDC às </a:t>
            </a:r>
          </a:p>
          <a:p>
            <a:pPr algn="ctr"/>
            <a:r>
              <a:rPr lang="pt-BR" sz="4000" dirty="0"/>
              <a:t>relações securitárias</a:t>
            </a:r>
          </a:p>
          <a:p>
            <a:pPr algn="ctr"/>
            <a:r>
              <a:rPr lang="pt-BR" sz="4000" dirty="0"/>
              <a:t>Direitos Básicos do Consumidor (artigo 6ª CDC)</a:t>
            </a:r>
          </a:p>
        </p:txBody>
      </p:sp>
      <p:graphicFrame>
        <p:nvGraphicFramePr>
          <p:cNvPr id="9" name="Espaço Reservado para Conteúdo 2">
            <a:extLst>
              <a:ext uri="{FF2B5EF4-FFF2-40B4-BE49-F238E27FC236}">
                <a16:creationId xmlns:a16="http://schemas.microsoft.com/office/drawing/2014/main" id="{9E86D4F3-E388-D348-BAC5-AFD4B545161E}"/>
              </a:ext>
            </a:extLst>
          </p:cNvPr>
          <p:cNvGraphicFramePr>
            <a:graphicFrameLocks/>
          </p:cNvGraphicFramePr>
          <p:nvPr>
            <p:extLst>
              <p:ext uri="{D42A27DB-BD31-4B8C-83A1-F6EECF244321}">
                <p14:modId xmlns:p14="http://schemas.microsoft.com/office/powerpoint/2010/main" val="139093819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9859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29852D-F3A9-4593-8FB8-AD7C512A390A}"/>
              </a:ext>
            </a:extLst>
          </p:cNvPr>
          <p:cNvSpPr>
            <a:spLocks noGrp="1"/>
          </p:cNvSpPr>
          <p:nvPr>
            <p:ph type="title"/>
          </p:nvPr>
        </p:nvSpPr>
        <p:spPr>
          <a:xfrm>
            <a:off x="458694" y="-18553"/>
            <a:ext cx="10895106" cy="1325563"/>
          </a:xfrm>
        </p:spPr>
        <p:txBody>
          <a:bodyPr>
            <a:normAutofit/>
          </a:bodyPr>
          <a:lstStyle/>
          <a:p>
            <a:r>
              <a:rPr lang="pt-BR" sz="3600" dirty="0"/>
              <a:t>Efeitos práticos:</a:t>
            </a:r>
          </a:p>
        </p:txBody>
      </p:sp>
      <p:sp>
        <p:nvSpPr>
          <p:cNvPr id="3" name="Espaço Reservado para Conteúdo 2">
            <a:extLst>
              <a:ext uri="{FF2B5EF4-FFF2-40B4-BE49-F238E27FC236}">
                <a16:creationId xmlns:a16="http://schemas.microsoft.com/office/drawing/2014/main" id="{915BDA75-C7BD-42AD-ABD7-5D89239B3144}"/>
              </a:ext>
            </a:extLst>
          </p:cNvPr>
          <p:cNvSpPr>
            <a:spLocks noGrp="1"/>
          </p:cNvSpPr>
          <p:nvPr>
            <p:ph idx="1"/>
          </p:nvPr>
        </p:nvSpPr>
        <p:spPr>
          <a:xfrm>
            <a:off x="458694" y="993913"/>
            <a:ext cx="11274612" cy="5486399"/>
          </a:xfrm>
        </p:spPr>
        <p:txBody>
          <a:bodyPr>
            <a:noAutofit/>
          </a:bodyPr>
          <a:lstStyle/>
          <a:p>
            <a:pPr algn="just"/>
            <a:r>
              <a:rPr lang="pt-BR" sz="1300" b="0" dirty="0">
                <a:effectLst/>
              </a:rPr>
              <a:t>“APELAÇÃO CÍVEL. AÇÃO DE REPARAÇÃO POR DANOS MATERIAIS E MORAIS”. REPETIÇÃO DO“ INDÉBITO. PRONAF. CUSTEIO DA SAFRA DE MILHO. </a:t>
            </a:r>
            <a:r>
              <a:rPr lang="pt-BR" sz="1300" b="1" dirty="0">
                <a:effectLst/>
              </a:rPr>
              <a:t>SEGURO AGRÍCOLA </a:t>
            </a:r>
            <a:r>
              <a:rPr lang="pt-BR" sz="1300" b="0" dirty="0">
                <a:effectLst/>
              </a:rPr>
              <a:t>CONTRATADO POR MEIO DO PROGRAMA DE GARANTIA DA ATIVIDADE AGROPECUÁRIA - PROAGRO. </a:t>
            </a:r>
            <a:r>
              <a:rPr lang="pt-BR" sz="1300" b="1" dirty="0">
                <a:effectLst/>
              </a:rPr>
              <a:t>APLICABILIDADE DO CÓDIGO DE DEFESA DO CONSUMIDOR</a:t>
            </a:r>
            <a:r>
              <a:rPr lang="pt-BR" sz="1300" b="0" dirty="0">
                <a:effectLst/>
              </a:rPr>
              <a:t>. FRUSTRAÇÃO DA SAFRA. NEGATIVA DE PAGAMENTO DO SEGURO NA ESFERA ADMINISTRATIVA. </a:t>
            </a:r>
            <a:r>
              <a:rPr lang="pt-BR" sz="1300" b="1" u="sng" dirty="0">
                <a:effectLst/>
              </a:rPr>
              <a:t>SUPRESSÃO DE INFORMAÇÕES </a:t>
            </a:r>
            <a:r>
              <a:rPr lang="pt-BR" sz="1300" b="0" dirty="0">
                <a:effectLst/>
              </a:rPr>
              <a:t>ACERCA DOS TERMOS DO CONTRATO CELEBRADO. OFENSA AOS </a:t>
            </a:r>
            <a:r>
              <a:rPr lang="pt-BR" sz="1300" b="1" u="sng" dirty="0">
                <a:effectLst/>
              </a:rPr>
              <a:t>PRINCÍPIOS DA TRANSPARÊNCIA E BOA-FÉ OBJETIVA</a:t>
            </a:r>
            <a:r>
              <a:rPr lang="pt-BR" sz="1300" b="0" u="sng" dirty="0">
                <a:effectLst/>
              </a:rPr>
              <a:t> </a:t>
            </a:r>
            <a:r>
              <a:rPr lang="pt-BR" sz="1300" b="0" dirty="0">
                <a:effectLst/>
              </a:rPr>
              <a:t>RESPONSABILIDADE (CDC, ART. 4º, III). VIOLAÇÃO AO </a:t>
            </a:r>
            <a:r>
              <a:rPr lang="pt-BR" sz="1300" b="1" u="sng" dirty="0">
                <a:effectLst/>
              </a:rPr>
              <a:t>DEVER DE INFORMAÇÃO</a:t>
            </a:r>
            <a:r>
              <a:rPr lang="pt-BR" sz="1300" b="0" u="sng" dirty="0">
                <a:effectLst/>
              </a:rPr>
              <a:t> </a:t>
            </a:r>
            <a:r>
              <a:rPr lang="pt-BR" sz="1300" b="0" dirty="0">
                <a:effectLst/>
              </a:rPr>
              <a:t>(CDC, ART. 6º, III). DA COOPERATIVA DE CRÉDITO PELO PAGAMENTO DO SEGURO (ART. 54, § 4º, DO CDC). INDENIZAÇÃO DEVIDA. SENTENÇA MANTIDA. RECURSO DESPROVIDO. FIXAÇÃO DE HONORÁRIOS RECURSAIS. 1. Pessoa física que, a despeito de não ser destinatária final fática e econômica do serviço contratado, se encontra em posição de debilidade/ vulnerabilidade em relação à Cooperativa de crédito. 2. No caso de adesão ao seguro agrícola, contratado por meio do programa de garantia da atividade agropecuária (</a:t>
            </a:r>
            <a:r>
              <a:rPr lang="pt-BR" sz="1300" b="0" dirty="0" err="1">
                <a:effectLst/>
              </a:rPr>
              <a:t>Proagro</a:t>
            </a:r>
            <a:r>
              <a:rPr lang="pt-BR" sz="1300" b="0" dirty="0">
                <a:effectLst/>
              </a:rPr>
              <a:t>), o agricultor tem direito à quitação do contrato ou dos valores gastos com a safra em caso de perda por fenômenos naturais ou pragas e doenças. 3. É cediço que as cláusulas que implicam limitação do direito do consumidor devem ser devidamente destacadas e indicadas ao contratante, quando mais ao se tratar de contrato de adesão (art. 54, § 4º, CDC). 4. Cooperativa de crédito que ao deixar de apresentar de forma clara e adequada as obrigações ao beneficiário do seguro (entrega de laudo do solo), atuou em contrariedade aos princípios da transparência e boa-fé (CDC, art. 4º, III), em ofensa à direito básico do consumidor (CDC, art. 6º, III). Responsabilidade da apelante pelo pagamento do seguro. 5. Sentença mantida. Fixação de honorário recursais. </a:t>
            </a:r>
            <a:r>
              <a:rPr lang="pt-BR" sz="1300" b="0" i="1" dirty="0">
                <a:effectLst/>
              </a:rPr>
              <a:t>(TJ-PR - APL: 00078734820188160083 PR 0007873-48.2018.8.16.0083 (Acórdão), Relator: Juiz Rodrigo Fernandes Lima </a:t>
            </a:r>
            <a:r>
              <a:rPr lang="pt-BR" sz="1300" b="0" i="1" dirty="0" err="1">
                <a:effectLst/>
              </a:rPr>
              <a:t>Dalledone</a:t>
            </a:r>
            <a:r>
              <a:rPr lang="pt-BR" sz="1300" b="0" i="1" dirty="0">
                <a:effectLst/>
              </a:rPr>
              <a:t>, Data de Julgamento: 16/12/2019, 13ª Câmara Cível, Data de Publicação: 17/12/2019)</a:t>
            </a:r>
          </a:p>
          <a:p>
            <a:pPr algn="just"/>
            <a:endParaRPr lang="pt-BR" sz="1300" b="0" i="1" dirty="0">
              <a:effectLst/>
            </a:endParaRPr>
          </a:p>
          <a:p>
            <a:r>
              <a:rPr lang="pt-BR" sz="1300" dirty="0"/>
              <a:t>“AGRAVO DE INSTRUMENTO – AÇÃO ORDINÁRIA – AÇÃO DE COBRANÇA DE </a:t>
            </a:r>
            <a:r>
              <a:rPr lang="pt-BR" sz="1300" b="1" u="sng" dirty="0"/>
              <a:t>SEGURO AGRÍCOLA </a:t>
            </a:r>
            <a:r>
              <a:rPr lang="pt-BR" sz="1300" dirty="0"/>
              <a:t>– </a:t>
            </a:r>
            <a:r>
              <a:rPr lang="pt-BR" sz="1300" b="1" u="sng" dirty="0"/>
              <a:t>INVERSÃO DO ÔNUS DA PROVA </a:t>
            </a:r>
            <a:r>
              <a:rPr lang="pt-BR" sz="1300" dirty="0"/>
              <a:t>PELO CDC – CABIMENTO – PRESENÇA DOS REQUISITOS PREVISTOS NO </a:t>
            </a:r>
            <a:r>
              <a:rPr lang="pt-BR" sz="1300" b="1" u="sng" dirty="0"/>
              <a:t>ART. 6, VIII</a:t>
            </a:r>
            <a:r>
              <a:rPr lang="pt-BR" sz="1300" dirty="0"/>
              <a:t> DO CDC - DECISÃO REFORMADA – LIMITAÇÃO DE NÚMERO DE TESTEMUNHAS – MATÉRIA ALHEIA AO ROL DO ART. 1015 DO CPC – RECURSO NÃO CONHECIDO NESSE PONTO. RECURSO CONHECIDO EM PARTE E, NA PARTE CONHECIDA, PROVIDO.” (TJ-PR - AI: 00392603920188160000 PR 0039260-39.2018.8.16.0000 (Acórdão), Relator: Juiz Guilherme Frederico Hernandes </a:t>
            </a:r>
            <a:r>
              <a:rPr lang="pt-BR" sz="1300" dirty="0" err="1"/>
              <a:t>Denz</a:t>
            </a:r>
            <a:r>
              <a:rPr lang="pt-BR" sz="1300" dirty="0"/>
              <a:t>, Data de Julgamento: 30/05/2019, 9ª Câmara Cível, Data de Publicação: 31/05/2019)</a:t>
            </a:r>
          </a:p>
        </p:txBody>
      </p:sp>
    </p:spTree>
    <p:extLst>
      <p:ext uri="{BB962C8B-B14F-4D97-AF65-F5344CB8AC3E}">
        <p14:creationId xmlns:p14="http://schemas.microsoft.com/office/powerpoint/2010/main" val="1264894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Rectangle 8">
            <a:extLst>
              <a:ext uri="{FF2B5EF4-FFF2-40B4-BE49-F238E27FC236}">
                <a16:creationId xmlns:a16="http://schemas.microsoft.com/office/drawing/2014/main" id="{9911BE64-B604-BD4E-B8D8-4527DF93B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ítulo 1">
            <a:extLst>
              <a:ext uri="{FF2B5EF4-FFF2-40B4-BE49-F238E27FC236}">
                <a16:creationId xmlns:a16="http://schemas.microsoft.com/office/drawing/2014/main" id="{32F426DB-D1AF-7441-A361-0243C6896599}"/>
              </a:ext>
            </a:extLst>
          </p:cNvPr>
          <p:cNvSpPr txBox="1">
            <a:spLocks/>
          </p:cNvSpPr>
          <p:nvPr/>
        </p:nvSpPr>
        <p:spPr>
          <a:xfrm>
            <a:off x="838200" y="557189"/>
            <a:ext cx="3374136" cy="5567891"/>
          </a:xfrm>
          <a:prstGeom prst="rect">
            <a:avLst/>
          </a:prstGeom>
        </p:spPr>
        <p:txBody>
          <a:bodyPr>
            <a:normAutofit fontScale="92500" lnSpcReduction="20000"/>
          </a:bodyPr>
          <a:lst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a:lstStyle>
          <a:p>
            <a:pPr algn="ctr"/>
            <a:endParaRPr lang="pt-BR" sz="4000" dirty="0"/>
          </a:p>
          <a:p>
            <a:pPr algn="ctr"/>
            <a:endParaRPr lang="pt-BR" sz="4000" dirty="0"/>
          </a:p>
          <a:p>
            <a:pPr algn="ctr"/>
            <a:r>
              <a:rPr lang="pt-BR" sz="4000" dirty="0"/>
              <a:t>Consequências da aplicação do CDC às </a:t>
            </a:r>
          </a:p>
          <a:p>
            <a:pPr algn="ctr"/>
            <a:r>
              <a:rPr lang="pt-BR" sz="4000" dirty="0"/>
              <a:t>relações securitárias</a:t>
            </a:r>
          </a:p>
          <a:p>
            <a:pPr algn="ctr"/>
            <a:r>
              <a:rPr lang="pt-BR" sz="4000" dirty="0"/>
              <a:t>Proibição de práticas abusivas (artigo 39 CDC)</a:t>
            </a:r>
          </a:p>
        </p:txBody>
      </p:sp>
      <p:graphicFrame>
        <p:nvGraphicFramePr>
          <p:cNvPr id="9" name="Espaço Reservado para Conteúdo 2">
            <a:extLst>
              <a:ext uri="{FF2B5EF4-FFF2-40B4-BE49-F238E27FC236}">
                <a16:creationId xmlns:a16="http://schemas.microsoft.com/office/drawing/2014/main" id="{9E86D4F3-E388-D348-BAC5-AFD4B545161E}"/>
              </a:ext>
            </a:extLst>
          </p:cNvPr>
          <p:cNvGraphicFramePr>
            <a:graphicFrameLocks/>
          </p:cNvGraphicFramePr>
          <p:nvPr>
            <p:extLst>
              <p:ext uri="{D42A27DB-BD31-4B8C-83A1-F6EECF244321}">
                <p14:modId xmlns:p14="http://schemas.microsoft.com/office/powerpoint/2010/main" val="1664571259"/>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5422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D8E7D87E-E7E8-4F08-94F3-583B0D8230CD}"/>
              </a:ext>
            </a:extLst>
          </p:cNvPr>
          <p:cNvSpPr>
            <a:spLocks noGrp="1"/>
          </p:cNvSpPr>
          <p:nvPr>
            <p:ph type="subTitle" idx="1"/>
          </p:nvPr>
        </p:nvSpPr>
        <p:spPr>
          <a:xfrm>
            <a:off x="543340" y="394252"/>
            <a:ext cx="10283686" cy="5887278"/>
          </a:xfrm>
        </p:spPr>
        <p:txBody>
          <a:bodyPr>
            <a:normAutofit/>
          </a:bodyPr>
          <a:lstStyle/>
          <a:p>
            <a:pPr algn="l"/>
            <a:r>
              <a:rPr lang="pt-BR" sz="1700" b="0" i="0" dirty="0">
                <a:effectLst/>
              </a:rPr>
              <a:t>“RECURSO DE APELAÇÃO CÍVEL – REVISÃO DE CONTRATO – CÉDULA CRÉDITO BANCÁRIO – JUROS REMUNERATÓRIOS – ABUSO NÃO DEMONSTRADO – </a:t>
            </a:r>
            <a:r>
              <a:rPr lang="pt-BR" sz="1700" b="1" i="0" dirty="0">
                <a:effectLst/>
              </a:rPr>
              <a:t>SEGURO VINCULADO AO CONTRATO DE FINANCIAMENTO – ILEGALIDADE EVIDENCIADA - VENDA CASADA CONFIGURADA – ART. 39, I, CDC</a:t>
            </a:r>
            <a:r>
              <a:rPr lang="pt-BR" sz="1700" b="0" i="0" dirty="0">
                <a:effectLst/>
              </a:rPr>
              <a:t> - PRECEDENTE DO STJ, FIRMADO NO </a:t>
            </a:r>
            <a:r>
              <a:rPr lang="pt-BR" sz="1700" b="0" i="0" dirty="0" err="1">
                <a:effectLst/>
              </a:rPr>
              <a:t>REsp</a:t>
            </a:r>
            <a:r>
              <a:rPr lang="pt-BR" sz="1700" b="0" i="0" dirty="0">
                <a:effectLst/>
              </a:rPr>
              <a:t> 1639320/SP (REPETITIVO) – DEVOLUÇÃO DOS VALORES PAGOS DE FORMA SIMPLES – VIABILIDADE - RECURSO PARCIALMENTE PROVIDO. Só se considera abusiva a taxa de juros remuneratórios se fixada no mínimo uma vez e meia (50%) acima da taxa média de mercado, posicionamento externado pelo STJ no julgamento do </a:t>
            </a:r>
            <a:r>
              <a:rPr lang="pt-BR" sz="1700" b="0" i="0" dirty="0" err="1">
                <a:effectLst/>
              </a:rPr>
              <a:t>REsp.</a:t>
            </a:r>
            <a:r>
              <a:rPr lang="pt-BR" sz="1700" b="0" i="0" dirty="0">
                <a:effectLst/>
              </a:rPr>
              <a:t> 1.061.530/RS. Afigura-se ilegal a imposição, ao consumidor/mutuário, da contratação de seguro com o banco mutuante ou com seguradora por ele indicada, porque, além de configurar a famigerada venda casada, vedada pelo artigo 39, I, do Código de Defesa do Consumidor, retira do consumidor o direito de barganha pelo menor preço ofertado entre as seguradoras, existentes no mercado. Não se pode olvidar que o valor do seguro contratado foi dissolvido nas parcelas ajustadas no contrato, de modo que deverão ser devolvidos apenas os valores efetivamente pagos pelo mutuário.”</a:t>
            </a:r>
          </a:p>
          <a:p>
            <a:pPr algn="l"/>
            <a:r>
              <a:rPr lang="pt-BR" sz="1700" b="0" i="0" dirty="0">
                <a:effectLst/>
              </a:rPr>
              <a:t>(TJ-MT - AC: 00296477520168110041 MT, Relator: SERLY MARCONDES ALVES, Data de Julgamento: 13/03/2019, Quarta Câmara de Direito Privado, Data de Publicação: 18/03/2019)</a:t>
            </a:r>
          </a:p>
          <a:p>
            <a:endParaRPr lang="pt-BR" dirty="0"/>
          </a:p>
          <a:p>
            <a:pPr algn="just"/>
            <a:endParaRPr lang="pt-BR" dirty="0"/>
          </a:p>
          <a:p>
            <a:endParaRPr lang="pt-BR" dirty="0"/>
          </a:p>
        </p:txBody>
      </p:sp>
    </p:spTree>
    <p:extLst>
      <p:ext uri="{BB962C8B-B14F-4D97-AF65-F5344CB8AC3E}">
        <p14:creationId xmlns:p14="http://schemas.microsoft.com/office/powerpoint/2010/main" val="1142550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Rectangle 8">
            <a:extLst>
              <a:ext uri="{FF2B5EF4-FFF2-40B4-BE49-F238E27FC236}">
                <a16:creationId xmlns:a16="http://schemas.microsoft.com/office/drawing/2014/main" id="{9911BE64-B604-BD4E-B8D8-4527DF93B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ítulo 1">
            <a:extLst>
              <a:ext uri="{FF2B5EF4-FFF2-40B4-BE49-F238E27FC236}">
                <a16:creationId xmlns:a16="http://schemas.microsoft.com/office/drawing/2014/main" id="{32F426DB-D1AF-7441-A361-0243C6896599}"/>
              </a:ext>
            </a:extLst>
          </p:cNvPr>
          <p:cNvSpPr txBox="1">
            <a:spLocks/>
          </p:cNvSpPr>
          <p:nvPr/>
        </p:nvSpPr>
        <p:spPr>
          <a:xfrm>
            <a:off x="732183" y="588790"/>
            <a:ext cx="3720547" cy="5567891"/>
          </a:xfrm>
          <a:prstGeom prst="rect">
            <a:avLst/>
          </a:prstGeom>
        </p:spPr>
        <p:txBody>
          <a:bodyPr>
            <a:normAutofit fontScale="92500" lnSpcReduction="20000"/>
          </a:bodyPr>
          <a:lst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a:lstStyle>
          <a:p>
            <a:pPr algn="ctr"/>
            <a:endParaRPr lang="pt-BR" sz="4000" dirty="0"/>
          </a:p>
          <a:p>
            <a:pPr algn="ctr"/>
            <a:endParaRPr lang="pt-BR" sz="4000" dirty="0"/>
          </a:p>
          <a:p>
            <a:pPr algn="ctr"/>
            <a:r>
              <a:rPr lang="pt-BR" sz="4000" dirty="0"/>
              <a:t>Consequências da aplicação do CDC às </a:t>
            </a:r>
          </a:p>
          <a:p>
            <a:pPr algn="ctr"/>
            <a:r>
              <a:rPr lang="pt-BR" sz="4000" dirty="0"/>
              <a:t>relações securitárias</a:t>
            </a:r>
          </a:p>
          <a:p>
            <a:pPr algn="ctr"/>
            <a:r>
              <a:rPr lang="pt-BR" sz="4000" dirty="0"/>
              <a:t>Proteção Contratual</a:t>
            </a:r>
          </a:p>
          <a:p>
            <a:pPr algn="ctr"/>
            <a:r>
              <a:rPr lang="pt-BR" sz="4000" dirty="0"/>
              <a:t>(vide juris. Slide 12)</a:t>
            </a:r>
          </a:p>
        </p:txBody>
      </p:sp>
      <p:graphicFrame>
        <p:nvGraphicFramePr>
          <p:cNvPr id="9" name="Espaço Reservado para Conteúdo 2">
            <a:extLst>
              <a:ext uri="{FF2B5EF4-FFF2-40B4-BE49-F238E27FC236}">
                <a16:creationId xmlns:a16="http://schemas.microsoft.com/office/drawing/2014/main" id="{9E86D4F3-E388-D348-BAC5-AFD4B545161E}"/>
              </a:ext>
            </a:extLst>
          </p:cNvPr>
          <p:cNvGraphicFramePr>
            <a:graphicFrameLocks/>
          </p:cNvGraphicFramePr>
          <p:nvPr>
            <p:extLst>
              <p:ext uri="{D42A27DB-BD31-4B8C-83A1-F6EECF244321}">
                <p14:modId xmlns:p14="http://schemas.microsoft.com/office/powerpoint/2010/main" val="358633280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7202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C12A00-A314-7742-898A-E35278E51A29}"/>
              </a:ext>
            </a:extLst>
          </p:cNvPr>
          <p:cNvSpPr>
            <a:spLocks noGrp="1"/>
          </p:cNvSpPr>
          <p:nvPr>
            <p:ph type="title"/>
          </p:nvPr>
        </p:nvSpPr>
        <p:spPr/>
        <p:txBody>
          <a:bodyPr>
            <a:normAutofit fontScale="90000"/>
          </a:bodyPr>
          <a:lstStyle/>
          <a:p>
            <a:r>
              <a:rPr lang="pt-BR" dirty="0"/>
              <a:t>Uma dicotomia fundamental (e que tem sido respeitada pelo Poder Judiciário)</a:t>
            </a:r>
          </a:p>
        </p:txBody>
      </p:sp>
      <p:sp>
        <p:nvSpPr>
          <p:cNvPr id="3" name="Espaço Reservado para Conteúdo 2">
            <a:extLst>
              <a:ext uri="{FF2B5EF4-FFF2-40B4-BE49-F238E27FC236}">
                <a16:creationId xmlns:a16="http://schemas.microsoft.com/office/drawing/2014/main" id="{3C8F2FD1-FA4F-6A4B-99EB-FA4372A1DC77}"/>
              </a:ext>
            </a:extLst>
          </p:cNvPr>
          <p:cNvSpPr>
            <a:spLocks noGrp="1"/>
          </p:cNvSpPr>
          <p:nvPr>
            <p:ph idx="1"/>
          </p:nvPr>
        </p:nvSpPr>
        <p:spPr/>
        <p:txBody>
          <a:bodyPr>
            <a:normAutofit fontScale="85000" lnSpcReduction="20000"/>
          </a:bodyPr>
          <a:lstStyle/>
          <a:p>
            <a:pPr marL="0" indent="0">
              <a:buNone/>
            </a:pPr>
            <a:endParaRPr lang="pt-BR" dirty="0"/>
          </a:p>
          <a:p>
            <a:pPr marL="0" indent="0">
              <a:buNone/>
            </a:pPr>
            <a:r>
              <a:rPr lang="pt-BR" dirty="0"/>
              <a:t>Contratos Empresariais    </a:t>
            </a:r>
            <a:r>
              <a:rPr lang="pt-BR" dirty="0" err="1"/>
              <a:t>X</a:t>
            </a:r>
            <a:r>
              <a:rPr lang="pt-BR" dirty="0"/>
              <a:t>    Contratos </a:t>
            </a:r>
            <a:r>
              <a:rPr lang="pt-BR"/>
              <a:t>de Consumo</a:t>
            </a:r>
            <a:endParaRPr lang="pt-BR" dirty="0"/>
          </a:p>
          <a:p>
            <a:pPr marL="0" indent="0">
              <a:buNone/>
            </a:pPr>
            <a:endParaRPr lang="pt-BR" dirty="0"/>
          </a:p>
          <a:p>
            <a:pPr marL="0" indent="0">
              <a:buNone/>
            </a:pPr>
            <a:r>
              <a:rPr lang="pt-BR" dirty="0"/>
              <a:t>Os primeiros têm intuito de lucro; os segundos, função existencial.</a:t>
            </a:r>
          </a:p>
          <a:p>
            <a:pPr marL="0" indent="0">
              <a:buNone/>
            </a:pPr>
            <a:endParaRPr lang="pt-BR" dirty="0"/>
          </a:p>
          <a:p>
            <a:pPr marL="0" indent="0">
              <a:buNone/>
            </a:pPr>
            <a:r>
              <a:rPr lang="pt-BR" dirty="0"/>
              <a:t>Lógicas totalmente diferentes</a:t>
            </a:r>
          </a:p>
          <a:p>
            <a:pPr marL="0" indent="0">
              <a:buNone/>
            </a:pPr>
            <a:endParaRPr lang="pt-BR" dirty="0"/>
          </a:p>
          <a:p>
            <a:pPr marL="0" indent="0">
              <a:buNone/>
            </a:pPr>
            <a:r>
              <a:rPr lang="pt-BR" dirty="0"/>
              <a:t>CDC veio para proteger o consumidor, considerado VULNERÁVEL, do ponto de vista econômico, técnico, jurídico, etc...</a:t>
            </a:r>
          </a:p>
        </p:txBody>
      </p:sp>
    </p:spTree>
    <p:extLst>
      <p:ext uri="{BB962C8B-B14F-4D97-AF65-F5344CB8AC3E}">
        <p14:creationId xmlns:p14="http://schemas.microsoft.com/office/powerpoint/2010/main" val="2200137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C34B6A-F79F-704C-85FE-14DEA583589B}"/>
              </a:ext>
            </a:extLst>
          </p:cNvPr>
          <p:cNvSpPr>
            <a:spLocks noGrp="1"/>
          </p:cNvSpPr>
          <p:nvPr>
            <p:ph type="title"/>
          </p:nvPr>
        </p:nvSpPr>
        <p:spPr/>
        <p:txBody>
          <a:bodyPr/>
          <a:lstStyle/>
          <a:p>
            <a:pPr algn="ctr"/>
            <a:r>
              <a:rPr lang="pt-BR" dirty="0"/>
              <a:t>Lei 13.709, de 2018</a:t>
            </a:r>
          </a:p>
        </p:txBody>
      </p:sp>
      <p:sp>
        <p:nvSpPr>
          <p:cNvPr id="3" name="Espaço Reservado para Conteúdo 2">
            <a:extLst>
              <a:ext uri="{FF2B5EF4-FFF2-40B4-BE49-F238E27FC236}">
                <a16:creationId xmlns:a16="http://schemas.microsoft.com/office/drawing/2014/main" id="{56D3AD95-FCF5-CA4A-80C6-6E988DC51AD5}"/>
              </a:ext>
            </a:extLst>
          </p:cNvPr>
          <p:cNvSpPr>
            <a:spLocks noGrp="1"/>
          </p:cNvSpPr>
          <p:nvPr>
            <p:ph idx="1"/>
          </p:nvPr>
        </p:nvSpPr>
        <p:spPr/>
        <p:txBody>
          <a:bodyPr/>
          <a:lstStyle/>
          <a:p>
            <a:pPr marL="0" indent="0" algn="ctr">
              <a:buNone/>
            </a:pPr>
            <a:endParaRPr lang="pt-BR" dirty="0"/>
          </a:p>
          <a:p>
            <a:pPr marL="0" indent="0" algn="ctr">
              <a:buNone/>
            </a:pPr>
            <a:endParaRPr lang="pt-BR" sz="3600" dirty="0"/>
          </a:p>
          <a:p>
            <a:pPr marL="0" indent="0" algn="ctr">
              <a:buNone/>
            </a:pPr>
            <a:r>
              <a:rPr lang="pt-BR" sz="3600" dirty="0"/>
              <a:t>A aplicação da LEI GERAL DE PROTEÇÃO DE DADOS às relações securitárias</a:t>
            </a:r>
          </a:p>
        </p:txBody>
      </p:sp>
    </p:spTree>
    <p:extLst>
      <p:ext uri="{BB962C8B-B14F-4D97-AF65-F5344CB8AC3E}">
        <p14:creationId xmlns:p14="http://schemas.microsoft.com/office/powerpoint/2010/main" val="1256426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4" name="Group 13">
            <a:extLst>
              <a:ext uri="{FF2B5EF4-FFF2-40B4-BE49-F238E27FC236}">
                <a16:creationId xmlns:a16="http://schemas.microsoft.com/office/drawing/2014/main" id="{E54EDBA2-E203-497D-AB28-73A06B2DFD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5" name="Picture 14">
              <a:extLst>
                <a:ext uri="{FF2B5EF4-FFF2-40B4-BE49-F238E27FC236}">
                  <a16:creationId xmlns:a16="http://schemas.microsoft.com/office/drawing/2014/main" id="{B0803BB8-5406-470B-B62A-E9655DE0961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6" name="Picture 15">
              <a:extLst>
                <a:ext uri="{FF2B5EF4-FFF2-40B4-BE49-F238E27FC236}">
                  <a16:creationId xmlns:a16="http://schemas.microsoft.com/office/drawing/2014/main" id="{E12C3203-0987-4CF5-AA8C-5FBB11C7063E}"/>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ítulo 1">
            <a:extLst>
              <a:ext uri="{FF2B5EF4-FFF2-40B4-BE49-F238E27FC236}">
                <a16:creationId xmlns:a16="http://schemas.microsoft.com/office/drawing/2014/main" id="{73A738D1-850D-354D-8ACF-58DC7E4D7A83}"/>
              </a:ext>
            </a:extLst>
          </p:cNvPr>
          <p:cNvSpPr>
            <a:spLocks noGrp="1"/>
          </p:cNvSpPr>
          <p:nvPr>
            <p:ph type="title"/>
          </p:nvPr>
        </p:nvSpPr>
        <p:spPr>
          <a:xfrm>
            <a:off x="838200" y="586992"/>
            <a:ext cx="5413250" cy="1664573"/>
          </a:xfrm>
        </p:spPr>
        <p:txBody>
          <a:bodyPr>
            <a:normAutofit/>
          </a:bodyPr>
          <a:lstStyle/>
          <a:p>
            <a:r>
              <a:rPr lang="pt-BR" dirty="0"/>
              <a:t>O tratamento dos dados</a:t>
            </a:r>
          </a:p>
        </p:txBody>
      </p:sp>
      <p:sp>
        <p:nvSpPr>
          <p:cNvPr id="3" name="Espaço Reservado para Conteúdo 2">
            <a:extLst>
              <a:ext uri="{FF2B5EF4-FFF2-40B4-BE49-F238E27FC236}">
                <a16:creationId xmlns:a16="http://schemas.microsoft.com/office/drawing/2014/main" id="{8EA6093A-1B9A-E248-A5C9-A75B0BAF993F}"/>
              </a:ext>
            </a:extLst>
          </p:cNvPr>
          <p:cNvSpPr>
            <a:spLocks noGrp="1"/>
          </p:cNvSpPr>
          <p:nvPr>
            <p:ph idx="1"/>
          </p:nvPr>
        </p:nvSpPr>
        <p:spPr>
          <a:xfrm>
            <a:off x="838200" y="2411653"/>
            <a:ext cx="5412901" cy="3728613"/>
          </a:xfrm>
        </p:spPr>
        <p:txBody>
          <a:bodyPr>
            <a:normAutofit fontScale="92500" lnSpcReduction="20000"/>
          </a:bodyPr>
          <a:lstStyle/>
          <a:p>
            <a:pPr marL="0" indent="0">
              <a:buNone/>
            </a:pPr>
            <a:r>
              <a:rPr lang="pt-BR" dirty="0"/>
              <a:t>coleta, produção, recepção, classificação, utilização, acesso, reprodução, transmissão, distribuição, processamento, arquivamento, armazenamento, eliminação, avaliação ou controle da informação, modificação, comunicação, transferência, difusão ou extração de dados (conforme a LGPD)</a:t>
            </a:r>
            <a:endParaRPr lang="pt-BR" sz="1800" dirty="0"/>
          </a:p>
          <a:p>
            <a:pPr marL="0" indent="0">
              <a:buNone/>
            </a:pPr>
            <a:endParaRPr lang="pt-BR" sz="1800" dirty="0"/>
          </a:p>
          <a:p>
            <a:pPr marL="0" indent="0">
              <a:buNone/>
            </a:pPr>
            <a:endParaRPr lang="pt-BR" sz="1800" dirty="0"/>
          </a:p>
        </p:txBody>
      </p:sp>
      <p:pic>
        <p:nvPicPr>
          <p:cNvPr id="4" name="Imagem 3">
            <a:extLst>
              <a:ext uri="{FF2B5EF4-FFF2-40B4-BE49-F238E27FC236}">
                <a16:creationId xmlns:a16="http://schemas.microsoft.com/office/drawing/2014/main" id="{11545C1C-C84D-5D43-84ED-BDD035347907}"/>
              </a:ext>
            </a:extLst>
          </p:cNvPr>
          <p:cNvPicPr>
            <a:picLocks noChangeAspect="1"/>
          </p:cNvPicPr>
          <p:nvPr/>
        </p:nvPicPr>
        <p:blipFill>
          <a:blip r:embed="rId4"/>
          <a:stretch>
            <a:fillRect/>
          </a:stretch>
        </p:blipFill>
        <p:spPr>
          <a:xfrm>
            <a:off x="6858001" y="630915"/>
            <a:ext cx="4724400" cy="2523783"/>
          </a:xfrm>
          <a:prstGeom prst="rect">
            <a:avLst/>
          </a:prstGeom>
        </p:spPr>
      </p:pic>
      <p:pic>
        <p:nvPicPr>
          <p:cNvPr id="5" name="Imagem 4">
            <a:extLst>
              <a:ext uri="{FF2B5EF4-FFF2-40B4-BE49-F238E27FC236}">
                <a16:creationId xmlns:a16="http://schemas.microsoft.com/office/drawing/2014/main" id="{EC1EE3C2-DA9B-9E40-9C8D-094D09E81D5C}"/>
              </a:ext>
            </a:extLst>
          </p:cNvPr>
          <p:cNvPicPr>
            <a:picLocks noChangeAspect="1"/>
          </p:cNvPicPr>
          <p:nvPr/>
        </p:nvPicPr>
        <p:blipFill>
          <a:blip r:embed="rId5"/>
          <a:stretch>
            <a:fillRect/>
          </a:stretch>
        </p:blipFill>
        <p:spPr>
          <a:xfrm>
            <a:off x="6858001" y="3952271"/>
            <a:ext cx="4724400" cy="1653540"/>
          </a:xfrm>
          <a:prstGeom prst="rect">
            <a:avLst/>
          </a:prstGeom>
        </p:spPr>
      </p:pic>
    </p:spTree>
    <p:extLst>
      <p:ext uri="{BB962C8B-B14F-4D97-AF65-F5344CB8AC3E}">
        <p14:creationId xmlns:p14="http://schemas.microsoft.com/office/powerpoint/2010/main" val="2204099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7759-6039-9D40-AF03-325497754DE2}"/>
              </a:ext>
            </a:extLst>
          </p:cNvPr>
          <p:cNvSpPr>
            <a:spLocks noGrp="1"/>
          </p:cNvSpPr>
          <p:nvPr>
            <p:ph type="title"/>
          </p:nvPr>
        </p:nvSpPr>
        <p:spPr/>
        <p:txBody>
          <a:bodyPr/>
          <a:lstStyle/>
          <a:p>
            <a:r>
              <a:rPr lang="pt-BR" dirty="0"/>
              <a:t>Três exemplos</a:t>
            </a:r>
          </a:p>
        </p:txBody>
      </p:sp>
      <p:sp>
        <p:nvSpPr>
          <p:cNvPr id="3" name="Espaço Reservado para Conteúdo 2">
            <a:extLst>
              <a:ext uri="{FF2B5EF4-FFF2-40B4-BE49-F238E27FC236}">
                <a16:creationId xmlns:a16="http://schemas.microsoft.com/office/drawing/2014/main" id="{BFA8423C-9754-8B4E-AB1A-0EC368F226E6}"/>
              </a:ext>
            </a:extLst>
          </p:cNvPr>
          <p:cNvSpPr>
            <a:spLocks noGrp="1"/>
          </p:cNvSpPr>
          <p:nvPr>
            <p:ph idx="1"/>
          </p:nvPr>
        </p:nvSpPr>
        <p:spPr/>
        <p:txBody>
          <a:bodyPr>
            <a:normAutofit fontScale="92500" lnSpcReduction="20000"/>
          </a:bodyPr>
          <a:lstStyle/>
          <a:p>
            <a:r>
              <a:rPr lang="pt-BR" dirty="0"/>
              <a:t>Informação pessoal colhida por empresa de tratamento contra gordura, usada para publicidade</a:t>
            </a:r>
          </a:p>
          <a:p>
            <a:endParaRPr lang="pt-BR" dirty="0"/>
          </a:p>
          <a:p>
            <a:r>
              <a:rPr lang="pt-BR" dirty="0"/>
              <a:t>FINTECH que até registra o seu movimento na tela, o tempo, o movimento dos olhos, etc.. Dados comportamentais, de localização, etc..</a:t>
            </a:r>
          </a:p>
          <a:p>
            <a:endParaRPr lang="pt-BR" dirty="0"/>
          </a:p>
          <a:p>
            <a:endParaRPr lang="pt-BR" dirty="0"/>
          </a:p>
          <a:p>
            <a:r>
              <a:rPr lang="pt-BR" dirty="0" err="1"/>
              <a:t>Massimo</a:t>
            </a:r>
            <a:r>
              <a:rPr lang="pt-BR" dirty="0"/>
              <a:t> Motta: preocupação com o controle do pensamento humano</a:t>
            </a:r>
          </a:p>
        </p:txBody>
      </p:sp>
    </p:spTree>
    <p:extLst>
      <p:ext uri="{BB962C8B-B14F-4D97-AF65-F5344CB8AC3E}">
        <p14:creationId xmlns:p14="http://schemas.microsoft.com/office/powerpoint/2010/main" val="1225896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E284F2-D876-FD46-8880-1307D5166AC6}"/>
              </a:ext>
            </a:extLst>
          </p:cNvPr>
          <p:cNvSpPr>
            <a:spLocks noGrp="1"/>
          </p:cNvSpPr>
          <p:nvPr>
            <p:ph type="title"/>
          </p:nvPr>
        </p:nvSpPr>
        <p:spPr/>
        <p:txBody>
          <a:bodyPr/>
          <a:lstStyle/>
          <a:p>
            <a:r>
              <a:rPr lang="pt-BR" dirty="0"/>
              <a:t>A preocupação europeia</a:t>
            </a:r>
          </a:p>
        </p:txBody>
      </p:sp>
      <p:sp>
        <p:nvSpPr>
          <p:cNvPr id="3" name="Espaço Reservado para Conteúdo 2">
            <a:extLst>
              <a:ext uri="{FF2B5EF4-FFF2-40B4-BE49-F238E27FC236}">
                <a16:creationId xmlns:a16="http://schemas.microsoft.com/office/drawing/2014/main" id="{88F20086-7A0E-4F42-9794-C4342CAA3604}"/>
              </a:ext>
            </a:extLst>
          </p:cNvPr>
          <p:cNvSpPr>
            <a:spLocks noGrp="1"/>
          </p:cNvSpPr>
          <p:nvPr>
            <p:ph idx="1"/>
          </p:nvPr>
        </p:nvSpPr>
        <p:spPr/>
        <p:txBody>
          <a:bodyPr>
            <a:normAutofit fontScale="85000" lnSpcReduction="10000"/>
          </a:bodyPr>
          <a:lstStyle/>
          <a:p>
            <a:r>
              <a:rPr lang="pt-BR" dirty="0"/>
              <a:t>Tutela da Privacidade (exemplo: Direito ao esquecimento, não aceito no Brasil), imagem, honra, etc..</a:t>
            </a:r>
          </a:p>
          <a:p>
            <a:pPr marL="0" indent="0">
              <a:buNone/>
            </a:pPr>
            <a:r>
              <a:rPr lang="pt-BR" dirty="0"/>
              <a:t>O que é privacidade: Direito a estar só (</a:t>
            </a:r>
            <a:r>
              <a:rPr lang="pt-BR" dirty="0" err="1"/>
              <a:t>Brandeis</a:t>
            </a:r>
            <a:r>
              <a:rPr lang="pt-BR" dirty="0"/>
              <a:t>)</a:t>
            </a:r>
          </a:p>
          <a:p>
            <a:pPr marL="0" indent="0">
              <a:buNone/>
            </a:pPr>
            <a:r>
              <a:rPr lang="pt-BR" dirty="0"/>
              <a:t>As pessoas antigamente tinham receio até de dizer o nome ao telefone....</a:t>
            </a:r>
          </a:p>
          <a:p>
            <a:pPr marL="0" indent="0">
              <a:buNone/>
            </a:pPr>
            <a:r>
              <a:rPr lang="pt-BR" dirty="0"/>
              <a:t>EUA, embora zelosos pela privacidade, prestigiam as BIG </a:t>
            </a:r>
            <a:r>
              <a:rPr lang="pt-BR" dirty="0" err="1"/>
              <a:t>TECHs</a:t>
            </a:r>
            <a:r>
              <a:rPr lang="pt-BR" dirty="0"/>
              <a:t>, que são controladas por americanos. Escola de Chicago só se preocupa com eficiência e com o ganho ao consumidor, e os serviços são ¨gratuitos¨.</a:t>
            </a:r>
          </a:p>
          <a:p>
            <a:pPr marL="0" indent="0">
              <a:buNone/>
            </a:pPr>
            <a:endParaRPr lang="pt-BR" dirty="0"/>
          </a:p>
          <a:p>
            <a:pPr marL="0" indent="0">
              <a:buNone/>
            </a:pPr>
            <a:r>
              <a:rPr lang="pt-BR" dirty="0"/>
              <a:t>Na Europa, General Data </a:t>
            </a:r>
            <a:r>
              <a:rPr lang="pt-BR" dirty="0" err="1"/>
              <a:t>Protection</a:t>
            </a:r>
            <a:r>
              <a:rPr lang="pt-BR" dirty="0"/>
              <a:t> </a:t>
            </a:r>
            <a:r>
              <a:rPr lang="pt-BR" dirty="0" err="1"/>
              <a:t>Regulation</a:t>
            </a:r>
            <a:r>
              <a:rPr lang="pt-BR" dirty="0"/>
              <a:t>, com aplicação extraterritorial.</a:t>
            </a:r>
          </a:p>
        </p:txBody>
      </p:sp>
    </p:spTree>
    <p:extLst>
      <p:ext uri="{BB962C8B-B14F-4D97-AF65-F5344CB8AC3E}">
        <p14:creationId xmlns:p14="http://schemas.microsoft.com/office/powerpoint/2010/main" val="352727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6E6939-6A53-094E-9823-9912681D8BA0}"/>
              </a:ext>
            </a:extLst>
          </p:cNvPr>
          <p:cNvSpPr>
            <a:spLocks noGrp="1"/>
          </p:cNvSpPr>
          <p:nvPr>
            <p:ph type="title"/>
          </p:nvPr>
        </p:nvSpPr>
        <p:spPr/>
        <p:txBody>
          <a:bodyPr>
            <a:normAutofit fontScale="90000"/>
          </a:bodyPr>
          <a:lstStyle/>
          <a:p>
            <a:r>
              <a:rPr lang="pt-BR" dirty="0"/>
              <a:t>Direito do Titular de Dados: Autodeterminação informativa</a:t>
            </a:r>
          </a:p>
        </p:txBody>
      </p:sp>
      <p:sp>
        <p:nvSpPr>
          <p:cNvPr id="3" name="Espaço Reservado para Conteúdo 2">
            <a:extLst>
              <a:ext uri="{FF2B5EF4-FFF2-40B4-BE49-F238E27FC236}">
                <a16:creationId xmlns:a16="http://schemas.microsoft.com/office/drawing/2014/main" id="{241C15B1-E66D-5347-9ACF-806BDFC9C379}"/>
              </a:ext>
            </a:extLst>
          </p:cNvPr>
          <p:cNvSpPr>
            <a:spLocks noGrp="1"/>
          </p:cNvSpPr>
          <p:nvPr>
            <p:ph idx="1"/>
          </p:nvPr>
        </p:nvSpPr>
        <p:spPr/>
        <p:txBody>
          <a:bodyPr>
            <a:normAutofit fontScale="62500" lnSpcReduction="20000"/>
          </a:bodyPr>
          <a:lstStyle/>
          <a:p>
            <a:pPr marL="0" indent="0">
              <a:buNone/>
            </a:pPr>
            <a:r>
              <a:rPr lang="pt-BR" dirty="0"/>
              <a:t>Art. 7º O tratamento de dados pessoais somente poderá ser realizado nas seguintes hipóteses:</a:t>
            </a:r>
          </a:p>
          <a:p>
            <a:pPr marL="0" indent="0">
              <a:buNone/>
            </a:pPr>
            <a:r>
              <a:rPr lang="pt-BR" dirty="0" err="1"/>
              <a:t>I</a:t>
            </a:r>
            <a:r>
              <a:rPr lang="pt-BR" dirty="0"/>
              <a:t> - mediante o fornecimento de </a:t>
            </a:r>
            <a:r>
              <a:rPr lang="pt-BR" sz="3800" b="1" dirty="0"/>
              <a:t>consentimento</a:t>
            </a:r>
            <a:r>
              <a:rPr lang="pt-BR" dirty="0"/>
              <a:t> pelo titula</a:t>
            </a:r>
          </a:p>
          <a:p>
            <a:pPr marL="0" indent="0">
              <a:buNone/>
            </a:pPr>
            <a:endParaRPr lang="pt-BR" dirty="0"/>
          </a:p>
          <a:p>
            <a:pPr marL="0" indent="0">
              <a:buNone/>
            </a:pPr>
            <a:r>
              <a:rPr lang="pt-BR" dirty="0"/>
              <a:t>Art. 8º O consentimento previsto no inciso </a:t>
            </a:r>
            <a:r>
              <a:rPr lang="pt-BR" dirty="0" err="1"/>
              <a:t>I</a:t>
            </a:r>
            <a:r>
              <a:rPr lang="pt-BR" dirty="0"/>
              <a:t> do art. 7º desta Lei deverá ser fornecido por escrito ou por outro meio que demonstre a manifestação de vontade do titular.</a:t>
            </a:r>
          </a:p>
          <a:p>
            <a:pPr marL="0" indent="0">
              <a:buNone/>
            </a:pPr>
            <a:r>
              <a:rPr lang="pt-BR" dirty="0"/>
              <a:t>§ 1º Caso o consentimento seja fornecido por escrito, esse deverá constar de cláusula destacada das demais cláusulas contratuais 	(.....)</a:t>
            </a:r>
          </a:p>
          <a:p>
            <a:pPr marL="0" indent="0">
              <a:buNone/>
            </a:pPr>
            <a:r>
              <a:rPr lang="pt-BR" dirty="0"/>
              <a:t>§ 4º O consentimento deverá referir-se a </a:t>
            </a:r>
            <a:r>
              <a:rPr lang="pt-BR" b="1" dirty="0"/>
              <a:t>finalidades determinadas, e as autorizações genéricas para o tratamento de dados pessoais serão nulas.</a:t>
            </a:r>
          </a:p>
          <a:p>
            <a:pPr marL="0" indent="0">
              <a:buNone/>
            </a:pPr>
            <a:r>
              <a:rPr lang="pt-BR" dirty="0"/>
              <a:t>§ 5º O consentimento pode ser </a:t>
            </a:r>
            <a:r>
              <a:rPr lang="pt-BR" b="1" dirty="0"/>
              <a:t>revogado </a:t>
            </a:r>
            <a:r>
              <a:rPr lang="pt-BR" dirty="0"/>
              <a:t>a qualquer momento mediante manifestação expressa do titular, por procedimento gratuito e facilitado, ratificados os tratamentos realizados sob amparo do consentimento anteriormente manifestado enquanto não houver requerimento de eliminação, nos termos do inciso VI do caput do art. 18 desta Lei.</a:t>
            </a:r>
          </a:p>
          <a:p>
            <a:pPr marL="0" indent="0">
              <a:buNone/>
            </a:pPr>
            <a:endParaRPr lang="pt-BR" dirty="0"/>
          </a:p>
        </p:txBody>
      </p:sp>
    </p:spTree>
    <p:extLst>
      <p:ext uri="{BB962C8B-B14F-4D97-AF65-F5344CB8AC3E}">
        <p14:creationId xmlns:p14="http://schemas.microsoft.com/office/powerpoint/2010/main" val="2465673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275C15-05DE-AA4D-9E20-D45421896AA4}"/>
              </a:ext>
            </a:extLst>
          </p:cNvPr>
          <p:cNvSpPr>
            <a:spLocks noGrp="1"/>
          </p:cNvSpPr>
          <p:nvPr>
            <p:ph type="title"/>
          </p:nvPr>
        </p:nvSpPr>
        <p:spPr/>
        <p:txBody>
          <a:bodyPr/>
          <a:lstStyle/>
          <a:p>
            <a:r>
              <a:rPr lang="pt-BR" dirty="0"/>
              <a:t>Outros direitos do titular</a:t>
            </a:r>
          </a:p>
        </p:txBody>
      </p:sp>
      <p:sp>
        <p:nvSpPr>
          <p:cNvPr id="3" name="Espaço Reservado para Conteúdo 2">
            <a:extLst>
              <a:ext uri="{FF2B5EF4-FFF2-40B4-BE49-F238E27FC236}">
                <a16:creationId xmlns:a16="http://schemas.microsoft.com/office/drawing/2014/main" id="{001DE4A2-4221-D149-AAD8-7DDAB779E44F}"/>
              </a:ext>
            </a:extLst>
          </p:cNvPr>
          <p:cNvSpPr>
            <a:spLocks noGrp="1"/>
          </p:cNvSpPr>
          <p:nvPr>
            <p:ph idx="1"/>
          </p:nvPr>
        </p:nvSpPr>
        <p:spPr/>
        <p:txBody>
          <a:bodyPr>
            <a:normAutofit fontScale="55000" lnSpcReduction="20000"/>
          </a:bodyPr>
          <a:lstStyle/>
          <a:p>
            <a:pPr marL="0" indent="0">
              <a:buNone/>
            </a:pPr>
            <a:r>
              <a:rPr lang="pt-BR" dirty="0"/>
              <a:t>Art. 18. O titular dos dados pessoais tem direito a obter do controlador, em relação aos dados do titular por ele tratados, a qualquer momento e mediante requisição:</a:t>
            </a:r>
          </a:p>
          <a:p>
            <a:pPr marL="0" indent="0">
              <a:buNone/>
            </a:pPr>
            <a:r>
              <a:rPr lang="pt-BR" dirty="0" err="1"/>
              <a:t>I</a:t>
            </a:r>
            <a:r>
              <a:rPr lang="pt-BR" dirty="0"/>
              <a:t> - confirmação da existência de tratamento;</a:t>
            </a:r>
          </a:p>
          <a:p>
            <a:pPr marL="0" indent="0">
              <a:buNone/>
            </a:pPr>
            <a:r>
              <a:rPr lang="pt-BR" dirty="0"/>
              <a:t>II - acesso aos dados;</a:t>
            </a:r>
          </a:p>
          <a:p>
            <a:pPr marL="0" indent="0">
              <a:buNone/>
            </a:pPr>
            <a:r>
              <a:rPr lang="pt-BR" dirty="0"/>
              <a:t>III - correção de dados incompletos, inexatos ou desatualizados;</a:t>
            </a:r>
          </a:p>
          <a:p>
            <a:pPr marL="0" indent="0">
              <a:buNone/>
            </a:pPr>
            <a:r>
              <a:rPr lang="pt-BR" dirty="0"/>
              <a:t>IV - </a:t>
            </a:r>
            <a:r>
              <a:rPr lang="pt-BR" dirty="0" err="1"/>
              <a:t>anonimização</a:t>
            </a:r>
            <a:r>
              <a:rPr lang="pt-BR" dirty="0"/>
              <a:t>, bloqueio ou eliminação de dados desnecessários, excessivos ou tratados em desconformidade com o disposto nesta Lei;</a:t>
            </a:r>
          </a:p>
          <a:p>
            <a:pPr marL="0" indent="0">
              <a:buNone/>
            </a:pPr>
            <a:r>
              <a:rPr lang="pt-BR" dirty="0"/>
              <a:t>V - portabilidade dos dados a outro fornecedor de serviço ou produto, mediante requisição expressa, de acordo com a regulamentação da autoridade nacional, observados os segredos comercial e industrial;    </a:t>
            </a:r>
          </a:p>
          <a:p>
            <a:pPr marL="0" indent="0">
              <a:buNone/>
            </a:pPr>
            <a:r>
              <a:rPr lang="pt-BR" dirty="0"/>
              <a:t>VI - eliminação dos dados pessoais tratados com o consentimento do titular, exceto nas hipóteses previstas no art. 16 desta Lei;</a:t>
            </a:r>
          </a:p>
          <a:p>
            <a:pPr marL="0" indent="0">
              <a:buNone/>
            </a:pPr>
            <a:r>
              <a:rPr lang="pt-BR" dirty="0"/>
              <a:t>VII - informação das entidades públicas e privadas com as quais o controlador realizou uso compartilhado de dados;</a:t>
            </a:r>
          </a:p>
          <a:p>
            <a:pPr marL="0" indent="0">
              <a:buNone/>
            </a:pPr>
            <a:r>
              <a:rPr lang="pt-BR" dirty="0"/>
              <a:t>VIII - informação sobre a possibilidade de não fornecer consentimento e sobre as consequências da negativa;</a:t>
            </a:r>
          </a:p>
          <a:p>
            <a:pPr marL="0" indent="0">
              <a:buNone/>
            </a:pPr>
            <a:r>
              <a:rPr lang="pt-BR" dirty="0"/>
              <a:t>IX - revogação do consentimento, nos termos do § 5º do art. 8º desta Lei</a:t>
            </a:r>
          </a:p>
          <a:p>
            <a:pPr marL="0" indent="0">
              <a:buNone/>
            </a:pPr>
            <a:endParaRPr lang="pt-BR" dirty="0"/>
          </a:p>
        </p:txBody>
      </p:sp>
    </p:spTree>
    <p:extLst>
      <p:ext uri="{BB962C8B-B14F-4D97-AF65-F5344CB8AC3E}">
        <p14:creationId xmlns:p14="http://schemas.microsoft.com/office/powerpoint/2010/main" val="2885782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5DB578-BEB6-5544-ACFD-F68AA816DC0C}"/>
              </a:ext>
            </a:extLst>
          </p:cNvPr>
          <p:cNvSpPr>
            <a:spLocks noGrp="1"/>
          </p:cNvSpPr>
          <p:nvPr>
            <p:ph type="title"/>
          </p:nvPr>
        </p:nvSpPr>
        <p:spPr/>
        <p:txBody>
          <a:bodyPr/>
          <a:lstStyle/>
          <a:p>
            <a:r>
              <a:rPr lang="pt-BR" dirty="0"/>
              <a:t>Princípios</a:t>
            </a:r>
          </a:p>
        </p:txBody>
      </p:sp>
      <p:sp>
        <p:nvSpPr>
          <p:cNvPr id="3" name="Espaço Reservado para Conteúdo 2">
            <a:extLst>
              <a:ext uri="{FF2B5EF4-FFF2-40B4-BE49-F238E27FC236}">
                <a16:creationId xmlns:a16="http://schemas.microsoft.com/office/drawing/2014/main" id="{710E6ED3-03AB-6542-902C-F9952CCED9B2}"/>
              </a:ext>
            </a:extLst>
          </p:cNvPr>
          <p:cNvSpPr>
            <a:spLocks noGrp="1"/>
          </p:cNvSpPr>
          <p:nvPr>
            <p:ph idx="1"/>
          </p:nvPr>
        </p:nvSpPr>
        <p:spPr/>
        <p:txBody>
          <a:bodyPr>
            <a:normAutofit fontScale="32500" lnSpcReduction="20000"/>
          </a:bodyPr>
          <a:lstStyle/>
          <a:p>
            <a:pPr marL="0" indent="0">
              <a:buNone/>
            </a:pPr>
            <a:r>
              <a:rPr lang="pt-BR" sz="3500" dirty="0">
                <a:latin typeface="Times New Roman" panose="02020603050405020304" pitchFamily="18" charset="0"/>
                <a:cs typeface="Times New Roman" panose="02020603050405020304" pitchFamily="18" charset="0"/>
              </a:rPr>
              <a:t>Art. 6º As atividades de tratamento de dados pessoais deverão observar a boa-fé e os seguintes princípios:</a:t>
            </a:r>
          </a:p>
          <a:p>
            <a:pPr marL="0" indent="0">
              <a:buNone/>
            </a:pPr>
            <a:r>
              <a:rPr lang="pt-BR" sz="3500" dirty="0" err="1">
                <a:latin typeface="Times New Roman" panose="02020603050405020304" pitchFamily="18" charset="0"/>
                <a:cs typeface="Times New Roman" panose="02020603050405020304" pitchFamily="18" charset="0"/>
              </a:rPr>
              <a:t>I</a:t>
            </a:r>
            <a:r>
              <a:rPr lang="pt-BR" sz="3500" dirty="0">
                <a:latin typeface="Times New Roman" panose="02020603050405020304" pitchFamily="18" charset="0"/>
                <a:cs typeface="Times New Roman" panose="02020603050405020304" pitchFamily="18" charset="0"/>
              </a:rPr>
              <a:t> - finalidade: realização do tratamento para propósitos legítimos, específicos, explícitos e informados ao titular, sem possibilidade de tratamento posterior de forma incompatível com essas finalidades;</a:t>
            </a:r>
          </a:p>
          <a:p>
            <a:pPr marL="0" indent="0">
              <a:buNone/>
            </a:pPr>
            <a:r>
              <a:rPr lang="pt-BR" sz="3500" dirty="0">
                <a:latin typeface="Times New Roman" panose="02020603050405020304" pitchFamily="18" charset="0"/>
                <a:cs typeface="Times New Roman" panose="02020603050405020304" pitchFamily="18" charset="0"/>
              </a:rPr>
              <a:t>II - adequação: compatibilidade do tratamento com as finalidades informadas ao titular, de acordo com o contexto do tratamento;</a:t>
            </a:r>
          </a:p>
          <a:p>
            <a:pPr marL="0" indent="0">
              <a:buNone/>
            </a:pPr>
            <a:r>
              <a:rPr lang="pt-BR" sz="3500" dirty="0">
                <a:latin typeface="Times New Roman" panose="02020603050405020304" pitchFamily="18" charset="0"/>
                <a:cs typeface="Times New Roman" panose="02020603050405020304" pitchFamily="18" charset="0"/>
              </a:rPr>
              <a:t>III - necessidade: limitação do tratamento ao mínimo necessário para a realização de suas finalidades, com abrangência dos dados pertinentes, proporcionais e não excessivos em relação às finalidades do tratamento de dados;</a:t>
            </a:r>
          </a:p>
          <a:p>
            <a:pPr marL="0" indent="0">
              <a:buNone/>
            </a:pPr>
            <a:r>
              <a:rPr lang="pt-BR" sz="3500" dirty="0">
                <a:latin typeface="Times New Roman" panose="02020603050405020304" pitchFamily="18" charset="0"/>
                <a:cs typeface="Times New Roman" panose="02020603050405020304" pitchFamily="18" charset="0"/>
              </a:rPr>
              <a:t>IV - livre acesso: garantia, aos titulares, de consulta facilitada e gratuita sobre a forma e a duração do tratamento, bem como sobre a integralidade de seus dados pessoais;</a:t>
            </a:r>
          </a:p>
          <a:p>
            <a:pPr marL="0" indent="0">
              <a:buNone/>
            </a:pPr>
            <a:r>
              <a:rPr lang="pt-BR" sz="3500" dirty="0">
                <a:latin typeface="Times New Roman" panose="02020603050405020304" pitchFamily="18" charset="0"/>
                <a:cs typeface="Times New Roman" panose="02020603050405020304" pitchFamily="18" charset="0"/>
              </a:rPr>
              <a:t>V - qualidade dos dados: garantia, aos titulares, de exatidão, clareza, relevância e atualização dos dados, de acordo com a necessidade e para o cumprimento da finalidade de seu tratamento;</a:t>
            </a:r>
          </a:p>
          <a:p>
            <a:pPr marL="0" indent="0">
              <a:buNone/>
            </a:pPr>
            <a:r>
              <a:rPr lang="pt-BR" sz="3500" dirty="0">
                <a:latin typeface="Times New Roman" panose="02020603050405020304" pitchFamily="18" charset="0"/>
                <a:cs typeface="Times New Roman" panose="02020603050405020304" pitchFamily="18" charset="0"/>
              </a:rPr>
              <a:t>VI - transparência: garantia, aos titulares, de informações claras, precisas e facilmente acessíveis sobre a realização do tratamento e os respectivos agentes de tratamento, observados os segredos comercial e industrial;</a:t>
            </a:r>
          </a:p>
          <a:p>
            <a:pPr marL="0" indent="0">
              <a:buNone/>
            </a:pPr>
            <a:r>
              <a:rPr lang="pt-BR" sz="3500" dirty="0">
                <a:latin typeface="Times New Roman" panose="02020603050405020304" pitchFamily="18" charset="0"/>
                <a:cs typeface="Times New Roman" panose="02020603050405020304" pitchFamily="18" charset="0"/>
              </a:rPr>
              <a:t>VII - segurança: utilização de medidas técnicas e administrativas aptas a proteger os dados pessoais de acessos não autorizados e de situações acidentais ou ilícitas de destruição, perda, alteração, comunicação ou difusão;</a:t>
            </a:r>
          </a:p>
          <a:p>
            <a:pPr marL="0" indent="0">
              <a:buNone/>
            </a:pPr>
            <a:r>
              <a:rPr lang="pt-BR" sz="3500" dirty="0">
                <a:latin typeface="Times New Roman" panose="02020603050405020304" pitchFamily="18" charset="0"/>
                <a:cs typeface="Times New Roman" panose="02020603050405020304" pitchFamily="18" charset="0"/>
              </a:rPr>
              <a:t>VIII - prevenção: adoção de medidas para prevenir a ocorrência de danos em virtude do tratamento de dados pessoais;</a:t>
            </a:r>
          </a:p>
          <a:p>
            <a:pPr marL="0" indent="0">
              <a:buNone/>
            </a:pPr>
            <a:r>
              <a:rPr lang="pt-BR" sz="3500" dirty="0">
                <a:latin typeface="Times New Roman" panose="02020603050405020304" pitchFamily="18" charset="0"/>
                <a:cs typeface="Times New Roman" panose="02020603050405020304" pitchFamily="18" charset="0"/>
              </a:rPr>
              <a:t>IX - não discriminação: impossibilidade de realização do tratamento para fins discriminatórios ilícitos ou abusivos;</a:t>
            </a:r>
          </a:p>
          <a:p>
            <a:pPr marL="0" indent="0">
              <a:buNone/>
            </a:pPr>
            <a:r>
              <a:rPr lang="pt-BR" sz="3500" dirty="0" err="1">
                <a:latin typeface="Times New Roman" panose="02020603050405020304" pitchFamily="18" charset="0"/>
                <a:cs typeface="Times New Roman" panose="02020603050405020304" pitchFamily="18" charset="0"/>
              </a:rPr>
              <a:t>X</a:t>
            </a:r>
            <a:r>
              <a:rPr lang="pt-BR" sz="3500" dirty="0">
                <a:latin typeface="Times New Roman" panose="02020603050405020304" pitchFamily="18" charset="0"/>
                <a:cs typeface="Times New Roman" panose="02020603050405020304" pitchFamily="18" charset="0"/>
              </a:rPr>
              <a:t> - responsabilização e prestação de contas: demonstração, pelo agente, da adoção de medidas eficazes e capazes de comprovar a observância e o cumprimento das normas de proteção de dados pessoais e, inclusive, da eficácia dessas medidas</a:t>
            </a:r>
            <a:r>
              <a:rPr lang="pt-BR" dirty="0"/>
              <a:t>.</a:t>
            </a:r>
          </a:p>
          <a:p>
            <a:pPr marL="0" indent="0">
              <a:buNone/>
            </a:pPr>
            <a:endParaRPr lang="pt-BR" dirty="0"/>
          </a:p>
        </p:txBody>
      </p:sp>
    </p:spTree>
    <p:extLst>
      <p:ext uri="{BB962C8B-B14F-4D97-AF65-F5344CB8AC3E}">
        <p14:creationId xmlns:p14="http://schemas.microsoft.com/office/powerpoint/2010/main" val="1432969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CC1EA-F808-2E4B-8290-B8AD53A1366C}"/>
              </a:ext>
            </a:extLst>
          </p:cNvPr>
          <p:cNvSpPr>
            <a:spLocks noGrp="1"/>
          </p:cNvSpPr>
          <p:nvPr>
            <p:ph type="title"/>
          </p:nvPr>
        </p:nvSpPr>
        <p:spPr/>
        <p:txBody>
          <a:bodyPr/>
          <a:lstStyle/>
          <a:p>
            <a:r>
              <a:rPr lang="pt-BR" dirty="0"/>
              <a:t>Dados pessoais sensíveis</a:t>
            </a:r>
          </a:p>
        </p:txBody>
      </p:sp>
      <p:sp>
        <p:nvSpPr>
          <p:cNvPr id="3" name="Espaço Reservado para Conteúdo 2">
            <a:extLst>
              <a:ext uri="{FF2B5EF4-FFF2-40B4-BE49-F238E27FC236}">
                <a16:creationId xmlns:a16="http://schemas.microsoft.com/office/drawing/2014/main" id="{3DC82345-E4C2-BA44-AA40-91598E3862B1}"/>
              </a:ext>
            </a:extLst>
          </p:cNvPr>
          <p:cNvSpPr>
            <a:spLocks noGrp="1"/>
          </p:cNvSpPr>
          <p:nvPr>
            <p:ph idx="1"/>
          </p:nvPr>
        </p:nvSpPr>
        <p:spPr/>
        <p:txBody>
          <a:bodyPr>
            <a:normAutofit fontScale="25000" lnSpcReduction="20000"/>
          </a:bodyPr>
          <a:lstStyle/>
          <a:p>
            <a:pPr marL="0" indent="0">
              <a:buNone/>
            </a:pPr>
            <a:r>
              <a:rPr lang="pt-BR" sz="4300" dirty="0">
                <a:latin typeface="Times New Roman" panose="02020603050405020304" pitchFamily="18" charset="0"/>
                <a:cs typeface="Times New Roman" panose="02020603050405020304" pitchFamily="18" charset="0"/>
              </a:rPr>
              <a:t>Artigo 5. II - dado pessoal sensível: dado pessoal sobre origem racial ou étnica, convicção religiosa, opinião política, filiação a sindicato ou a organização de caráter religioso, filosófico ou político, dado referente à saúde ou à vida sexual, dado genético ou biométrico, quando vinculado a uma pessoa natura</a:t>
            </a:r>
          </a:p>
          <a:p>
            <a:pPr marL="0" indent="0">
              <a:buNone/>
            </a:pPr>
            <a:endParaRPr lang="pt-BR" sz="4300" dirty="0">
              <a:latin typeface="Times New Roman" panose="02020603050405020304" pitchFamily="18" charset="0"/>
              <a:cs typeface="Times New Roman" panose="02020603050405020304" pitchFamily="18" charset="0"/>
            </a:endParaRPr>
          </a:p>
          <a:p>
            <a:pPr marL="0" indent="0">
              <a:buNone/>
            </a:pPr>
            <a:r>
              <a:rPr lang="pt-BR" sz="4300" dirty="0">
                <a:latin typeface="Times New Roman" panose="02020603050405020304" pitchFamily="18" charset="0"/>
                <a:cs typeface="Times New Roman" panose="02020603050405020304" pitchFamily="18" charset="0"/>
              </a:rPr>
              <a:t>Art. 11. O tratamento de dados pessoais sensíveis somente poderá ocorrer nas seguintes hipóteses:</a:t>
            </a:r>
          </a:p>
          <a:p>
            <a:pPr marL="0" indent="0">
              <a:buNone/>
            </a:pPr>
            <a:r>
              <a:rPr lang="pt-BR" sz="4300" dirty="0" err="1">
                <a:latin typeface="Times New Roman" panose="02020603050405020304" pitchFamily="18" charset="0"/>
                <a:cs typeface="Times New Roman" panose="02020603050405020304" pitchFamily="18" charset="0"/>
              </a:rPr>
              <a:t>I</a:t>
            </a:r>
            <a:r>
              <a:rPr lang="pt-BR" sz="4300" dirty="0">
                <a:latin typeface="Times New Roman" panose="02020603050405020304" pitchFamily="18" charset="0"/>
                <a:cs typeface="Times New Roman" panose="02020603050405020304" pitchFamily="18" charset="0"/>
              </a:rPr>
              <a:t> - quando o titular ou seu responsável legal consentir, de forma específica e destacada, para finalidades específicas;</a:t>
            </a:r>
          </a:p>
          <a:p>
            <a:pPr marL="0" indent="0">
              <a:buNone/>
            </a:pPr>
            <a:r>
              <a:rPr lang="pt-BR" sz="4300" dirty="0">
                <a:latin typeface="Times New Roman" panose="02020603050405020304" pitchFamily="18" charset="0"/>
                <a:cs typeface="Times New Roman" panose="02020603050405020304" pitchFamily="18" charset="0"/>
              </a:rPr>
              <a:t>II - sem fornecimento de consentimento do titular, nas hipóteses em que for indispensável para:</a:t>
            </a:r>
          </a:p>
          <a:p>
            <a:pPr marL="0" indent="0">
              <a:buNone/>
            </a:pPr>
            <a:r>
              <a:rPr lang="pt-BR" sz="4300" dirty="0">
                <a:latin typeface="Times New Roman" panose="02020603050405020304" pitchFamily="18" charset="0"/>
                <a:cs typeface="Times New Roman" panose="02020603050405020304" pitchFamily="18" charset="0"/>
              </a:rPr>
              <a:t>a) cumprimento de obrigação legal ou regulatória pelo controlador;</a:t>
            </a:r>
          </a:p>
          <a:p>
            <a:pPr marL="0" indent="0">
              <a:buNone/>
            </a:pPr>
            <a:r>
              <a:rPr lang="pt-BR" sz="4300" dirty="0" err="1">
                <a:latin typeface="Times New Roman" panose="02020603050405020304" pitchFamily="18" charset="0"/>
                <a:cs typeface="Times New Roman" panose="02020603050405020304" pitchFamily="18" charset="0"/>
              </a:rPr>
              <a:t>b</a:t>
            </a:r>
            <a:r>
              <a:rPr lang="pt-BR" sz="4300" dirty="0">
                <a:latin typeface="Times New Roman" panose="02020603050405020304" pitchFamily="18" charset="0"/>
                <a:cs typeface="Times New Roman" panose="02020603050405020304" pitchFamily="18" charset="0"/>
              </a:rPr>
              <a:t>) tratamento compartilhado de dados necessários à execução, pela administração pública, de políticas públicas previstas em leis ou regulamentos;</a:t>
            </a:r>
          </a:p>
          <a:p>
            <a:pPr marL="0" indent="0">
              <a:buNone/>
            </a:pPr>
            <a:r>
              <a:rPr lang="pt-BR" sz="4300" dirty="0" err="1">
                <a:latin typeface="Times New Roman" panose="02020603050405020304" pitchFamily="18" charset="0"/>
                <a:cs typeface="Times New Roman" panose="02020603050405020304" pitchFamily="18" charset="0"/>
              </a:rPr>
              <a:t>c</a:t>
            </a:r>
            <a:r>
              <a:rPr lang="pt-BR" sz="4300" dirty="0">
                <a:latin typeface="Times New Roman" panose="02020603050405020304" pitchFamily="18" charset="0"/>
                <a:cs typeface="Times New Roman" panose="02020603050405020304" pitchFamily="18" charset="0"/>
              </a:rPr>
              <a:t>) realização de estudos por órgão de pesquisa, garantida, sempre que possível, a </a:t>
            </a:r>
            <a:r>
              <a:rPr lang="pt-BR" sz="4300" dirty="0" err="1">
                <a:latin typeface="Times New Roman" panose="02020603050405020304" pitchFamily="18" charset="0"/>
                <a:cs typeface="Times New Roman" panose="02020603050405020304" pitchFamily="18" charset="0"/>
              </a:rPr>
              <a:t>anonimização</a:t>
            </a:r>
            <a:r>
              <a:rPr lang="pt-BR" sz="4300" dirty="0">
                <a:latin typeface="Times New Roman" panose="02020603050405020304" pitchFamily="18" charset="0"/>
                <a:cs typeface="Times New Roman" panose="02020603050405020304" pitchFamily="18" charset="0"/>
              </a:rPr>
              <a:t> dos dados pessoais sensíveis;</a:t>
            </a:r>
          </a:p>
          <a:p>
            <a:pPr marL="0" indent="0">
              <a:buNone/>
            </a:pPr>
            <a:r>
              <a:rPr lang="pt-BR" sz="4300" dirty="0" err="1">
                <a:latin typeface="Times New Roman" panose="02020603050405020304" pitchFamily="18" charset="0"/>
                <a:cs typeface="Times New Roman" panose="02020603050405020304" pitchFamily="18" charset="0"/>
              </a:rPr>
              <a:t>d</a:t>
            </a:r>
            <a:r>
              <a:rPr lang="pt-BR" sz="4300" dirty="0">
                <a:latin typeface="Times New Roman" panose="02020603050405020304" pitchFamily="18" charset="0"/>
                <a:cs typeface="Times New Roman" panose="02020603050405020304" pitchFamily="18" charset="0"/>
              </a:rPr>
              <a:t>) exercício regular de direitos, inclusive em contrato e em processo judicial, administrativo e arbitral, este último nos termos da </a:t>
            </a:r>
            <a:r>
              <a:rPr lang="pt-BR" sz="4300" dirty="0">
                <a:latin typeface="Times New Roman" panose="02020603050405020304" pitchFamily="18" charset="0"/>
                <a:cs typeface="Times New Roman" panose="02020603050405020304" pitchFamily="18" charset="0"/>
                <a:hlinkClick r:id="rId2"/>
              </a:rPr>
              <a:t>Lei nº 9.307, de 23 de setembro de 1996 (Lei de Arbitragem) </a:t>
            </a:r>
            <a:r>
              <a:rPr lang="pt-BR" sz="4300" dirty="0">
                <a:latin typeface="Times New Roman" panose="02020603050405020304" pitchFamily="18" charset="0"/>
                <a:cs typeface="Times New Roman" panose="02020603050405020304" pitchFamily="18" charset="0"/>
              </a:rPr>
              <a:t>;</a:t>
            </a:r>
          </a:p>
          <a:p>
            <a:pPr marL="0" indent="0">
              <a:buNone/>
            </a:pPr>
            <a:r>
              <a:rPr lang="pt-BR" sz="4300" dirty="0">
                <a:latin typeface="Times New Roman" panose="02020603050405020304" pitchFamily="18" charset="0"/>
                <a:cs typeface="Times New Roman" panose="02020603050405020304" pitchFamily="18" charset="0"/>
              </a:rPr>
              <a:t>e) proteção da vida ou da incolumidade física do titular ou de terceiro;</a:t>
            </a:r>
          </a:p>
          <a:p>
            <a:pPr marL="0" indent="0">
              <a:buNone/>
            </a:pPr>
            <a:r>
              <a:rPr lang="pt-BR" sz="4300" dirty="0" err="1">
                <a:latin typeface="Times New Roman" panose="02020603050405020304" pitchFamily="18" charset="0"/>
                <a:cs typeface="Times New Roman" panose="02020603050405020304" pitchFamily="18" charset="0"/>
              </a:rPr>
              <a:t>f</a:t>
            </a:r>
            <a:r>
              <a:rPr lang="pt-BR" sz="4300" dirty="0">
                <a:latin typeface="Times New Roman" panose="02020603050405020304" pitchFamily="18" charset="0"/>
                <a:cs typeface="Times New Roman" panose="02020603050405020304" pitchFamily="18" charset="0"/>
              </a:rPr>
              <a:t>) tutela da saúde, exclusivamente, em procedimento realizado por profissionais de saúde, serviços de saúde ou autoridade sanitária; ou        </a:t>
            </a:r>
            <a:r>
              <a:rPr lang="pt-BR" sz="4300" dirty="0">
                <a:latin typeface="Times New Roman" panose="02020603050405020304" pitchFamily="18" charset="0"/>
                <a:cs typeface="Times New Roman" panose="02020603050405020304" pitchFamily="18" charset="0"/>
                <a:hlinkClick r:id="rId3"/>
              </a:rPr>
              <a:t>(Redação dada pela Lei nº 13.853, de 2019)</a:t>
            </a:r>
            <a:r>
              <a:rPr lang="pt-BR" sz="4300" dirty="0">
                <a:latin typeface="Times New Roman" panose="02020603050405020304" pitchFamily="18" charset="0"/>
                <a:cs typeface="Times New Roman" panose="02020603050405020304" pitchFamily="18" charset="0"/>
              </a:rPr>
              <a:t>      </a:t>
            </a:r>
            <a:r>
              <a:rPr lang="pt-BR" sz="4300" dirty="0">
                <a:latin typeface="Times New Roman" panose="02020603050405020304" pitchFamily="18" charset="0"/>
                <a:cs typeface="Times New Roman" panose="02020603050405020304" pitchFamily="18" charset="0"/>
                <a:hlinkClick r:id="rId4"/>
              </a:rPr>
              <a:t>Vigência</a:t>
            </a:r>
            <a:endParaRPr lang="pt-BR" sz="4300" dirty="0">
              <a:latin typeface="Times New Roman" panose="02020603050405020304" pitchFamily="18" charset="0"/>
              <a:cs typeface="Times New Roman" panose="02020603050405020304" pitchFamily="18" charset="0"/>
            </a:endParaRPr>
          </a:p>
          <a:p>
            <a:pPr marL="0" indent="0">
              <a:buNone/>
            </a:pPr>
            <a:r>
              <a:rPr lang="pt-BR" sz="4300" dirty="0" err="1">
                <a:latin typeface="Times New Roman" panose="02020603050405020304" pitchFamily="18" charset="0"/>
                <a:cs typeface="Times New Roman" panose="02020603050405020304" pitchFamily="18" charset="0"/>
              </a:rPr>
              <a:t>g</a:t>
            </a:r>
            <a:r>
              <a:rPr lang="pt-BR" sz="4300" dirty="0">
                <a:latin typeface="Times New Roman" panose="02020603050405020304" pitchFamily="18" charset="0"/>
                <a:cs typeface="Times New Roman" panose="02020603050405020304" pitchFamily="18" charset="0"/>
              </a:rPr>
              <a:t>) garantia da prevenção à fraude e à segurança do titular, nos processos de identificação e autenticação de cadastro em sistemas eletrônicos, resguardados os direitos mencionados no art. 9º desta Lei e exceto no caso de prevalecerem direitos e liberdades fundamentais do titular que exijam a proteção dos dados pessoais.</a:t>
            </a:r>
          </a:p>
          <a:p>
            <a:pPr marL="0" indent="0">
              <a:buNone/>
            </a:pPr>
            <a:br>
              <a:rPr lang="pt-BR" dirty="0"/>
            </a:br>
            <a:endParaRPr lang="pt-BR" dirty="0"/>
          </a:p>
        </p:txBody>
      </p:sp>
    </p:spTree>
    <p:extLst>
      <p:ext uri="{BB962C8B-B14F-4D97-AF65-F5344CB8AC3E}">
        <p14:creationId xmlns:p14="http://schemas.microsoft.com/office/powerpoint/2010/main" val="1717909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68ABC-F0F6-DB4F-86A5-3FE782E2CA53}"/>
              </a:ext>
            </a:extLst>
          </p:cNvPr>
          <p:cNvSpPr>
            <a:spLocks noGrp="1"/>
          </p:cNvSpPr>
          <p:nvPr>
            <p:ph type="title"/>
          </p:nvPr>
        </p:nvSpPr>
        <p:spPr/>
        <p:txBody>
          <a:bodyPr/>
          <a:lstStyle/>
          <a:p>
            <a:r>
              <a:rPr lang="pt-BR" dirty="0"/>
              <a:t>Que tratamentos estão excluídos da lei?</a:t>
            </a:r>
          </a:p>
        </p:txBody>
      </p:sp>
      <p:sp>
        <p:nvSpPr>
          <p:cNvPr id="3" name="Espaço Reservado para Conteúdo 2">
            <a:extLst>
              <a:ext uri="{FF2B5EF4-FFF2-40B4-BE49-F238E27FC236}">
                <a16:creationId xmlns:a16="http://schemas.microsoft.com/office/drawing/2014/main" id="{9079C91A-E9BA-FB49-B602-704C4B398934}"/>
              </a:ext>
            </a:extLst>
          </p:cNvPr>
          <p:cNvSpPr>
            <a:spLocks noGrp="1"/>
          </p:cNvSpPr>
          <p:nvPr>
            <p:ph idx="1"/>
          </p:nvPr>
        </p:nvSpPr>
        <p:spPr/>
        <p:txBody>
          <a:bodyPr>
            <a:normAutofit fontScale="47500" lnSpcReduction="20000"/>
          </a:bodyPr>
          <a:lstStyle/>
          <a:p>
            <a:pPr marL="0" indent="0">
              <a:buNone/>
            </a:pPr>
            <a:r>
              <a:rPr lang="pt-BR" dirty="0"/>
              <a:t>Art. 4º Esta Lei não se aplica ao tratamento de dados pessoais:</a:t>
            </a:r>
          </a:p>
          <a:p>
            <a:pPr marL="0" indent="0">
              <a:buNone/>
            </a:pPr>
            <a:r>
              <a:rPr lang="pt-BR" dirty="0" err="1"/>
              <a:t>I</a:t>
            </a:r>
            <a:r>
              <a:rPr lang="pt-BR" dirty="0"/>
              <a:t> - realizado por pessoa natural para fins exclusivamente particulares e não econômicos;</a:t>
            </a:r>
          </a:p>
          <a:p>
            <a:pPr marL="0" indent="0">
              <a:buNone/>
            </a:pPr>
            <a:r>
              <a:rPr lang="pt-BR" dirty="0"/>
              <a:t>II - realizado para fins exclusivamente:</a:t>
            </a:r>
          </a:p>
          <a:p>
            <a:pPr marL="514350" indent="-514350">
              <a:buAutoNum type="alphaLcParenR"/>
            </a:pPr>
            <a:r>
              <a:rPr lang="pt-BR" dirty="0"/>
              <a:t>jornalístico e artísticos; ou</a:t>
            </a:r>
          </a:p>
          <a:p>
            <a:pPr marL="514350" indent="-514350">
              <a:buAutoNum type="alphaLcParenR"/>
            </a:pPr>
            <a:r>
              <a:rPr lang="pt-BR" dirty="0" err="1"/>
              <a:t>b</a:t>
            </a:r>
            <a:r>
              <a:rPr lang="pt-BR" dirty="0"/>
              <a:t>) acadêmicos, aplicando-se a esta hipótese os </a:t>
            </a:r>
            <a:r>
              <a:rPr lang="pt-BR" dirty="0" err="1"/>
              <a:t>arts</a:t>
            </a:r>
            <a:r>
              <a:rPr lang="pt-BR" dirty="0"/>
              <a:t>. 7º e 11 desta Lei;</a:t>
            </a:r>
          </a:p>
          <a:p>
            <a:pPr marL="0" indent="0">
              <a:buNone/>
            </a:pPr>
            <a:r>
              <a:rPr lang="pt-BR" dirty="0"/>
              <a:t>III - realizado para fins exclusivos de:</a:t>
            </a:r>
          </a:p>
          <a:p>
            <a:pPr marL="0" indent="0">
              <a:buNone/>
            </a:pPr>
            <a:r>
              <a:rPr lang="pt-BR" dirty="0"/>
              <a:t>a) segurança pública;</a:t>
            </a:r>
          </a:p>
          <a:p>
            <a:pPr marL="0" indent="0">
              <a:buNone/>
            </a:pPr>
            <a:r>
              <a:rPr lang="pt-BR" dirty="0" err="1"/>
              <a:t>b</a:t>
            </a:r>
            <a:r>
              <a:rPr lang="pt-BR" dirty="0"/>
              <a:t>) defesa nacional;</a:t>
            </a:r>
          </a:p>
          <a:p>
            <a:pPr marL="0" indent="0">
              <a:buNone/>
            </a:pPr>
            <a:r>
              <a:rPr lang="pt-BR" dirty="0" err="1"/>
              <a:t>c</a:t>
            </a:r>
            <a:r>
              <a:rPr lang="pt-BR" dirty="0"/>
              <a:t>) segurança do Estado; ou</a:t>
            </a:r>
          </a:p>
          <a:p>
            <a:pPr marL="0" indent="0">
              <a:buNone/>
            </a:pPr>
            <a:r>
              <a:rPr lang="pt-BR" dirty="0" err="1"/>
              <a:t>d</a:t>
            </a:r>
            <a:r>
              <a:rPr lang="pt-BR" dirty="0"/>
              <a:t>) atividades de investigação e repressão de infrações penais; ou</a:t>
            </a:r>
          </a:p>
          <a:p>
            <a:pPr marL="0" indent="0">
              <a:buNone/>
            </a:pPr>
            <a:r>
              <a:rPr lang="pt-BR" dirty="0"/>
              <a:t>IV - provenientes de fora do território nacional e que não sejam objeto de comunicação, uso compartilhado de dados com agentes de tratamento brasileiros ou objeto de transferência internacional de dados com outro país que não o de proveniência, desde que o país de proveniência proporcione grau de proteção de dados pessoais adequado ao previsto nesta Lei.</a:t>
            </a:r>
          </a:p>
          <a:p>
            <a:pPr marL="0" indent="0">
              <a:buNone/>
            </a:pPr>
            <a:br>
              <a:rPr lang="pt-BR" dirty="0"/>
            </a:br>
            <a:endParaRPr lang="pt-BR" dirty="0"/>
          </a:p>
        </p:txBody>
      </p:sp>
    </p:spTree>
    <p:extLst>
      <p:ext uri="{BB962C8B-B14F-4D97-AF65-F5344CB8AC3E}">
        <p14:creationId xmlns:p14="http://schemas.microsoft.com/office/powerpoint/2010/main" val="2449803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4EE12-3006-4B43-8B45-0C68D6B08A94}"/>
              </a:ext>
            </a:extLst>
          </p:cNvPr>
          <p:cNvSpPr>
            <a:spLocks noGrp="1"/>
          </p:cNvSpPr>
          <p:nvPr>
            <p:ph type="title"/>
          </p:nvPr>
        </p:nvSpPr>
        <p:spPr/>
        <p:txBody>
          <a:bodyPr/>
          <a:lstStyle/>
          <a:p>
            <a:r>
              <a:rPr lang="pt-BR" dirty="0"/>
              <a:t>Consequências do descumprimento</a:t>
            </a:r>
          </a:p>
        </p:txBody>
      </p:sp>
      <p:sp>
        <p:nvSpPr>
          <p:cNvPr id="3" name="Espaço Reservado para Conteúdo 2">
            <a:extLst>
              <a:ext uri="{FF2B5EF4-FFF2-40B4-BE49-F238E27FC236}">
                <a16:creationId xmlns:a16="http://schemas.microsoft.com/office/drawing/2014/main" id="{C68E3E04-F382-1F4B-A706-5FB599D49ED6}"/>
              </a:ext>
            </a:extLst>
          </p:cNvPr>
          <p:cNvSpPr>
            <a:spLocks noGrp="1"/>
          </p:cNvSpPr>
          <p:nvPr>
            <p:ph idx="1"/>
          </p:nvPr>
        </p:nvSpPr>
        <p:spPr/>
        <p:txBody>
          <a:bodyPr/>
          <a:lstStyle/>
          <a:p>
            <a:r>
              <a:rPr lang="pt-BR" dirty="0" err="1"/>
              <a:t>Indenizacao</a:t>
            </a:r>
            <a:r>
              <a:rPr lang="pt-BR" dirty="0"/>
              <a:t> de danos individuais ou coletivos</a:t>
            </a:r>
          </a:p>
          <a:p>
            <a:endParaRPr lang="pt-BR" dirty="0"/>
          </a:p>
          <a:p>
            <a:r>
              <a:rPr lang="pt-BR" dirty="0"/>
              <a:t>Multa de 2% do faturamento, limitada a </a:t>
            </a:r>
            <a:r>
              <a:rPr lang="pt-BR" dirty="0" err="1"/>
              <a:t>R</a:t>
            </a:r>
            <a:r>
              <a:rPr lang="pt-BR" dirty="0"/>
              <a:t>$ 50 milhões por infração </a:t>
            </a:r>
          </a:p>
        </p:txBody>
      </p:sp>
    </p:spTree>
    <p:extLst>
      <p:ext uri="{BB962C8B-B14F-4D97-AF65-F5344CB8AC3E}">
        <p14:creationId xmlns:p14="http://schemas.microsoft.com/office/powerpoint/2010/main" val="202889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B49455-CDDF-BE4D-93A8-2C517A35DF0D}"/>
              </a:ext>
            </a:extLst>
          </p:cNvPr>
          <p:cNvSpPr>
            <a:spLocks noGrp="1"/>
          </p:cNvSpPr>
          <p:nvPr>
            <p:ph type="title"/>
          </p:nvPr>
        </p:nvSpPr>
        <p:spPr/>
        <p:txBody>
          <a:bodyPr>
            <a:noAutofit/>
          </a:bodyPr>
          <a:lstStyle/>
          <a:p>
            <a:pPr algn="just"/>
            <a:r>
              <a:rPr lang="pt-BR" sz="3200" dirty="0"/>
              <a:t>Mas, dependendo da forma de interpretar o  conceito de consumidor, alguns conseguem atrair sua proteção para empresas, em determinados casos</a:t>
            </a:r>
          </a:p>
        </p:txBody>
      </p:sp>
      <p:sp>
        <p:nvSpPr>
          <p:cNvPr id="3" name="Espaço Reservado para Conteúdo 2">
            <a:extLst>
              <a:ext uri="{FF2B5EF4-FFF2-40B4-BE49-F238E27FC236}">
                <a16:creationId xmlns:a16="http://schemas.microsoft.com/office/drawing/2014/main" id="{15C5F9F3-1E59-814D-85E4-7EE067E305F5}"/>
              </a:ext>
            </a:extLst>
          </p:cNvPr>
          <p:cNvSpPr>
            <a:spLocks noGrp="1"/>
          </p:cNvSpPr>
          <p:nvPr>
            <p:ph idx="1"/>
          </p:nvPr>
        </p:nvSpPr>
        <p:spPr/>
        <p:txBody>
          <a:bodyPr>
            <a:normAutofit fontScale="92500" lnSpcReduction="20000"/>
          </a:bodyPr>
          <a:lstStyle/>
          <a:p>
            <a:pPr algn="ctr"/>
            <a:endParaRPr lang="pt-BR" dirty="0"/>
          </a:p>
          <a:p>
            <a:pPr marL="0" indent="0" algn="just">
              <a:buNone/>
            </a:pPr>
            <a:r>
              <a:rPr lang="pt-BR" dirty="0"/>
              <a:t>Em lugar do critério da </a:t>
            </a:r>
            <a:r>
              <a:rPr lang="pt-BR" dirty="0" err="1"/>
              <a:t>profissionalidade</a:t>
            </a:r>
            <a:r>
              <a:rPr lang="pt-BR" dirty="0"/>
              <a:t> (o mais usado no direito comparado), CDC define como consumidor como destinatário final do produto ou serviço (artigo 2º).</a:t>
            </a:r>
          </a:p>
          <a:p>
            <a:pPr marL="0" indent="0" algn="just">
              <a:buNone/>
            </a:pPr>
            <a:endParaRPr lang="pt-BR" b="1" dirty="0"/>
          </a:p>
          <a:p>
            <a:pPr marL="0" indent="0" algn="just">
              <a:buNone/>
            </a:pPr>
            <a:r>
              <a:rPr lang="pt-BR" b="1" dirty="0"/>
              <a:t>Art. 2°  CDC Consumidor é toda pessoa física ou jurídica que adquire ou utiliza produto ou serviço como destinatário final.</a:t>
            </a:r>
          </a:p>
          <a:p>
            <a:pPr marL="0" indent="0" algn="just">
              <a:buNone/>
            </a:pPr>
            <a:endParaRPr lang="pt-BR" b="1" dirty="0"/>
          </a:p>
          <a:p>
            <a:pPr marL="0" indent="0" algn="ctr">
              <a:buNone/>
            </a:pPr>
            <a:r>
              <a:rPr lang="pt-BR" b="1" dirty="0"/>
              <a:t>MAS O QUE É DESTINATÁRIO FINAL?</a:t>
            </a:r>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374001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3ABF8A-855E-5448-B4BC-F6561BBB597D}"/>
              </a:ext>
            </a:extLst>
          </p:cNvPr>
          <p:cNvSpPr>
            <a:spLocks noGrp="1"/>
          </p:cNvSpPr>
          <p:nvPr>
            <p:ph type="title"/>
          </p:nvPr>
        </p:nvSpPr>
        <p:spPr/>
        <p:txBody>
          <a:bodyPr>
            <a:normAutofit/>
          </a:bodyPr>
          <a:lstStyle/>
          <a:p>
            <a:pPr algn="ctr"/>
            <a:r>
              <a:rPr lang="pt-BR" sz="2400" dirty="0"/>
              <a:t>MAXIMALISTAS: AMPLIAM A ABRANGÊNCIA DO CDC</a:t>
            </a:r>
          </a:p>
        </p:txBody>
      </p:sp>
      <p:graphicFrame>
        <p:nvGraphicFramePr>
          <p:cNvPr id="4" name="Espaço Reservado para Conteúdo 3">
            <a:extLst>
              <a:ext uri="{FF2B5EF4-FFF2-40B4-BE49-F238E27FC236}">
                <a16:creationId xmlns:a16="http://schemas.microsoft.com/office/drawing/2014/main" id="{7E68F22A-49F9-F341-BE92-8D90EF099729}"/>
              </a:ext>
            </a:extLst>
          </p:cNvPr>
          <p:cNvGraphicFramePr>
            <a:graphicFrameLocks noGrp="1"/>
          </p:cNvGraphicFramePr>
          <p:nvPr>
            <p:ph idx="1"/>
            <p:extLst>
              <p:ext uri="{D42A27DB-BD31-4B8C-83A1-F6EECF244321}">
                <p14:modId xmlns:p14="http://schemas.microsoft.com/office/powerpoint/2010/main" val="167077925"/>
              </p:ext>
            </p:extLst>
          </p:nvPr>
        </p:nvGraphicFramePr>
        <p:xfrm>
          <a:off x="458694" y="1949450"/>
          <a:ext cx="11274612"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918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339710-1B80-41E8-B709-659DC4D70606}"/>
              </a:ext>
            </a:extLst>
          </p:cNvPr>
          <p:cNvSpPr>
            <a:spLocks noGrp="1"/>
          </p:cNvSpPr>
          <p:nvPr>
            <p:ph type="title"/>
          </p:nvPr>
        </p:nvSpPr>
        <p:spPr/>
        <p:txBody>
          <a:bodyPr>
            <a:normAutofit/>
          </a:bodyPr>
          <a:lstStyle/>
          <a:p>
            <a:pPr algn="just"/>
            <a:r>
              <a:rPr lang="pt-BR" sz="2800" dirty="0"/>
              <a:t>A TEORIA MAXIMALISTA NA VISÃO DA JURISPRUDÊNCIA:</a:t>
            </a:r>
          </a:p>
        </p:txBody>
      </p:sp>
      <p:sp>
        <p:nvSpPr>
          <p:cNvPr id="3" name="Espaço Reservado para Conteúdo 2">
            <a:extLst>
              <a:ext uri="{FF2B5EF4-FFF2-40B4-BE49-F238E27FC236}">
                <a16:creationId xmlns:a16="http://schemas.microsoft.com/office/drawing/2014/main" id="{6B883F3F-2465-46AE-8DBD-8574F09C3648}"/>
              </a:ext>
            </a:extLst>
          </p:cNvPr>
          <p:cNvSpPr>
            <a:spLocks noGrp="1"/>
          </p:cNvSpPr>
          <p:nvPr>
            <p:ph idx="1"/>
          </p:nvPr>
        </p:nvSpPr>
        <p:spPr>
          <a:xfrm>
            <a:off x="458694" y="1691324"/>
            <a:ext cx="11274612" cy="4453890"/>
          </a:xfrm>
        </p:spPr>
        <p:txBody>
          <a:bodyPr>
            <a:normAutofit/>
          </a:bodyPr>
          <a:lstStyle/>
          <a:p>
            <a:r>
              <a:rPr lang="pt-BR" sz="1600" i="1" dirty="0"/>
              <a:t>EMENTA: APELAÇÃO CÍVEL - AÇÃO DE REPETIÇÃO DE INDÉBITO C/C DANOS MORAIS - CONTRATOS BANCÁRIOS - PESSOA JURÍDICA - INCIDÊNCIA DO CÓDIGO DE DEFESA DO CONSUMIDOR - TEORIA MAXIMALISTA - SEGURO - AUSÊNCIA DE PROVAS DA CONTRATAÇÃO - REPETIÇÃO DE INDÉBITO - FORMA SIMPLES - AUSÊNCIA DE MÁ-FÉ - </a:t>
            </a:r>
            <a:r>
              <a:rPr lang="pt-BR" sz="1600" b="1" i="1" u="sng" dirty="0"/>
              <a:t>A corrente maximalista considera o CDC um estatuto geral do consumo, aplicável a todos os agentes do mercado, que ora ocupam a posição de fornecedores, ora de consumidores -</a:t>
            </a:r>
            <a:r>
              <a:rPr lang="pt-BR" sz="1600" i="1" dirty="0"/>
              <a:t>Inexistindo prova de má-fé, a cobrança e pagamento indevido, ensejam repetição de indébito de forma simples.</a:t>
            </a:r>
          </a:p>
          <a:p>
            <a:r>
              <a:rPr lang="pt-BR" sz="1600" i="1" dirty="0"/>
              <a:t>(TJ-MG - AC: 10000204902670001 MG, Relator: Domingos Coelho, Data de Julgamento: 14/10/2020, Câmaras Cíveis / 12ª CÂMARA CÍVEL, </a:t>
            </a:r>
            <a:r>
              <a:rPr lang="pt-BR" sz="1600" dirty="0"/>
              <a:t>Data de Publicação: 16/10/2020)</a:t>
            </a:r>
          </a:p>
        </p:txBody>
      </p:sp>
    </p:spTree>
    <p:extLst>
      <p:ext uri="{BB962C8B-B14F-4D97-AF65-F5344CB8AC3E}">
        <p14:creationId xmlns:p14="http://schemas.microsoft.com/office/powerpoint/2010/main" val="4259916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3ABF8A-855E-5448-B4BC-F6561BBB597D}"/>
              </a:ext>
            </a:extLst>
          </p:cNvPr>
          <p:cNvSpPr>
            <a:spLocks noGrp="1"/>
          </p:cNvSpPr>
          <p:nvPr>
            <p:ph type="title"/>
          </p:nvPr>
        </p:nvSpPr>
        <p:spPr/>
        <p:txBody>
          <a:bodyPr>
            <a:normAutofit/>
          </a:bodyPr>
          <a:lstStyle/>
          <a:p>
            <a:pPr algn="ctr"/>
            <a:r>
              <a:rPr lang="pt-BR" sz="2400" dirty="0"/>
              <a:t>FINALISTAS: RESTRINGEM A ABRANGÊNCIA DO CDC A NÃO EMPRESAS (O QUE PERMITE, PORÉM, AVANÇAR MAIS NA CRIAÇAO DE NORMAS PARA QUEM DE FATO PRECISA)</a:t>
            </a:r>
          </a:p>
        </p:txBody>
      </p:sp>
      <p:graphicFrame>
        <p:nvGraphicFramePr>
          <p:cNvPr id="4" name="Espaço Reservado para Conteúdo 3">
            <a:extLst>
              <a:ext uri="{FF2B5EF4-FFF2-40B4-BE49-F238E27FC236}">
                <a16:creationId xmlns:a16="http://schemas.microsoft.com/office/drawing/2014/main" id="{7E68F22A-49F9-F341-BE92-8D90EF099729}"/>
              </a:ext>
            </a:extLst>
          </p:cNvPr>
          <p:cNvGraphicFramePr>
            <a:graphicFrameLocks noGrp="1"/>
          </p:cNvGraphicFramePr>
          <p:nvPr>
            <p:ph idx="1"/>
            <p:extLst>
              <p:ext uri="{D42A27DB-BD31-4B8C-83A1-F6EECF244321}">
                <p14:modId xmlns:p14="http://schemas.microsoft.com/office/powerpoint/2010/main" val="1301204554"/>
              </p:ext>
            </p:extLst>
          </p:nvPr>
        </p:nvGraphicFramePr>
        <p:xfrm>
          <a:off x="458694" y="1949450"/>
          <a:ext cx="11274612"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0940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CBAB1C-1CD1-744F-A498-1C7E4E8D8CEC}"/>
              </a:ext>
            </a:extLst>
          </p:cNvPr>
          <p:cNvSpPr>
            <a:spLocks noGrp="1"/>
          </p:cNvSpPr>
          <p:nvPr>
            <p:ph type="title"/>
          </p:nvPr>
        </p:nvSpPr>
        <p:spPr/>
        <p:txBody>
          <a:bodyPr/>
          <a:lstStyle/>
          <a:p>
            <a:r>
              <a:rPr lang="pt-BR" dirty="0"/>
              <a:t>Consumidor por equiparação</a:t>
            </a:r>
          </a:p>
        </p:txBody>
      </p:sp>
      <p:sp>
        <p:nvSpPr>
          <p:cNvPr id="3" name="Espaço Reservado para Conteúdo 2">
            <a:extLst>
              <a:ext uri="{FF2B5EF4-FFF2-40B4-BE49-F238E27FC236}">
                <a16:creationId xmlns:a16="http://schemas.microsoft.com/office/drawing/2014/main" id="{FC23D721-D589-3D4A-BC9A-17A035EB62F0}"/>
              </a:ext>
            </a:extLst>
          </p:cNvPr>
          <p:cNvSpPr>
            <a:spLocks noGrp="1"/>
          </p:cNvSpPr>
          <p:nvPr>
            <p:ph idx="1"/>
          </p:nvPr>
        </p:nvSpPr>
        <p:spPr/>
        <p:txBody>
          <a:bodyPr/>
          <a:lstStyle/>
          <a:p>
            <a:pPr algn="just"/>
            <a:endParaRPr lang="pt-BR" dirty="0"/>
          </a:p>
          <a:p>
            <a:pPr marL="514350" indent="-514350" algn="just">
              <a:buAutoNum type="alphaLcParenR"/>
            </a:pPr>
            <a:r>
              <a:rPr lang="pt-BR" dirty="0"/>
              <a:t>coletividade (publicidade, colocação de produtos perigosos no consumo); </a:t>
            </a:r>
          </a:p>
          <a:p>
            <a:pPr marL="514350" indent="-514350" algn="just">
              <a:buAutoNum type="alphaLcParenR"/>
            </a:pPr>
            <a:r>
              <a:rPr lang="pt-BR" dirty="0"/>
              <a:t>vítimas do acidente de consumo (exemplo, </a:t>
            </a:r>
            <a:r>
              <a:rPr lang="pt-BR" dirty="0" err="1"/>
              <a:t>bystanders</a:t>
            </a:r>
            <a:r>
              <a:rPr lang="pt-BR" dirty="0"/>
              <a:t>) - artigo 17 CDC); </a:t>
            </a:r>
          </a:p>
          <a:p>
            <a:pPr marL="514350" indent="-514350" algn="just">
              <a:buAutoNum type="alphaLcParenR"/>
            </a:pPr>
            <a:r>
              <a:rPr lang="pt-BR" dirty="0"/>
              <a:t>pessoas expostas a praticas abusivas (artigo 29 CDC)</a:t>
            </a:r>
          </a:p>
          <a:p>
            <a:endParaRPr lang="pt-BR" dirty="0"/>
          </a:p>
        </p:txBody>
      </p:sp>
    </p:spTree>
    <p:extLst>
      <p:ext uri="{BB962C8B-B14F-4D97-AF65-F5344CB8AC3E}">
        <p14:creationId xmlns:p14="http://schemas.microsoft.com/office/powerpoint/2010/main" val="2739769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76DD82-57CA-D345-9A58-A054ED0031E8}"/>
              </a:ext>
            </a:extLst>
          </p:cNvPr>
          <p:cNvSpPr>
            <a:spLocks noGrp="1"/>
          </p:cNvSpPr>
          <p:nvPr>
            <p:ph type="title"/>
          </p:nvPr>
        </p:nvSpPr>
        <p:spPr/>
        <p:txBody>
          <a:bodyPr/>
          <a:lstStyle/>
          <a:p>
            <a:r>
              <a:rPr lang="pt-BR" dirty="0"/>
              <a:t>O CDC se aplica aos contratos de seguros</a:t>
            </a:r>
          </a:p>
        </p:txBody>
      </p:sp>
      <p:sp>
        <p:nvSpPr>
          <p:cNvPr id="3" name="Espaço Reservado para Conteúdo 2">
            <a:extLst>
              <a:ext uri="{FF2B5EF4-FFF2-40B4-BE49-F238E27FC236}">
                <a16:creationId xmlns:a16="http://schemas.microsoft.com/office/drawing/2014/main" id="{9501BB4E-1BF6-EA45-A2C1-AF24C8688046}"/>
              </a:ext>
            </a:extLst>
          </p:cNvPr>
          <p:cNvSpPr>
            <a:spLocks noGrp="1"/>
          </p:cNvSpPr>
          <p:nvPr>
            <p:ph idx="1"/>
          </p:nvPr>
        </p:nvSpPr>
        <p:spPr/>
        <p:txBody>
          <a:bodyPr>
            <a:normAutofit fontScale="77500" lnSpcReduction="20000"/>
          </a:bodyPr>
          <a:lstStyle/>
          <a:p>
            <a:pPr marL="0" indent="0">
              <a:buNone/>
            </a:pPr>
            <a:r>
              <a:rPr lang="pt-BR" dirty="0"/>
              <a:t>        Art. 3° Fornecedor é toda pessoa física ou jurídica, pública ou privada, nacional ou estrangeira, bem como os entes despersonalizados, que desenvolvem atividade de produção, montagem, criação, construção, transformação, </a:t>
            </a:r>
            <a:r>
              <a:rPr lang="pt-BR" sz="3000" b="1" dirty="0"/>
              <a:t>importação</a:t>
            </a:r>
            <a:r>
              <a:rPr lang="pt-BR" dirty="0"/>
              <a:t>, exportação, distribuição ou comercialização de produtos ou prestação de serviços.</a:t>
            </a:r>
          </a:p>
          <a:p>
            <a:pPr marL="0" indent="0">
              <a:buNone/>
            </a:pPr>
            <a:r>
              <a:rPr lang="pt-BR" dirty="0"/>
              <a:t>        § 1° Produto é qualquer bem, móvel ou imóvel, material ou imaterial.</a:t>
            </a:r>
          </a:p>
          <a:p>
            <a:pPr marL="0" indent="0">
              <a:buNone/>
            </a:pPr>
            <a:r>
              <a:rPr lang="pt-BR" dirty="0"/>
              <a:t>        § 2° Serviço é qualquer atividade fornecida no mercado de consumo, mediante remuneração, </a:t>
            </a:r>
            <a:r>
              <a:rPr lang="pt-BR" b="1" dirty="0"/>
              <a:t>inclusive as de natureza bancária, financeira, de crédito e securitária</a:t>
            </a:r>
            <a:r>
              <a:rPr lang="pt-BR" dirty="0"/>
              <a:t>, salvo as decorrentes das relações de caráter trabalhista.</a:t>
            </a:r>
          </a:p>
          <a:p>
            <a:pPr marL="0" indent="0">
              <a:buNone/>
            </a:pPr>
            <a:endParaRPr lang="pt-BR" dirty="0"/>
          </a:p>
          <a:p>
            <a:pPr marL="0" indent="0" algn="ctr">
              <a:buNone/>
            </a:pPr>
            <a:r>
              <a:rPr lang="pt-BR" sz="3300" b="1" dirty="0"/>
              <a:t>MAS ELE SE APLICA TAMBEM QUANDO A SEGURADA É EMPRESA?</a:t>
            </a:r>
          </a:p>
        </p:txBody>
      </p:sp>
    </p:spTree>
    <p:extLst>
      <p:ext uri="{BB962C8B-B14F-4D97-AF65-F5344CB8AC3E}">
        <p14:creationId xmlns:p14="http://schemas.microsoft.com/office/powerpoint/2010/main" val="774011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DAD81E-E537-A74D-BE1B-52736764A5E2}"/>
              </a:ext>
            </a:extLst>
          </p:cNvPr>
          <p:cNvSpPr>
            <a:spLocks noGrp="1"/>
          </p:cNvSpPr>
          <p:nvPr>
            <p:ph type="title"/>
          </p:nvPr>
        </p:nvSpPr>
        <p:spPr/>
        <p:txBody>
          <a:bodyPr>
            <a:normAutofit/>
          </a:bodyPr>
          <a:lstStyle/>
          <a:p>
            <a:r>
              <a:rPr lang="pt-BR" sz="2800" dirty="0"/>
              <a:t>Precedente do STJ adota posição maximalista em relação a contratos de seguro de incêndio, aplicando CDC em relação empresarial.</a:t>
            </a:r>
          </a:p>
        </p:txBody>
      </p:sp>
      <p:sp>
        <p:nvSpPr>
          <p:cNvPr id="3" name="Espaço Reservado para Conteúdo 2">
            <a:extLst>
              <a:ext uri="{FF2B5EF4-FFF2-40B4-BE49-F238E27FC236}">
                <a16:creationId xmlns:a16="http://schemas.microsoft.com/office/drawing/2014/main" id="{218297BD-1871-6040-B588-D8881640ECBE}"/>
              </a:ext>
            </a:extLst>
          </p:cNvPr>
          <p:cNvSpPr>
            <a:spLocks noGrp="1"/>
          </p:cNvSpPr>
          <p:nvPr>
            <p:ph idx="1"/>
          </p:nvPr>
        </p:nvSpPr>
        <p:spPr/>
        <p:txBody>
          <a:bodyPr>
            <a:normAutofit fontScale="47500" lnSpcReduction="20000"/>
          </a:bodyPr>
          <a:lstStyle/>
          <a:p>
            <a:pPr marL="0" indent="0" algn="just">
              <a:buNone/>
            </a:pPr>
            <a:r>
              <a:rPr lang="pt-BR" dirty="0"/>
              <a:t>RECURSO ESPECIAL. (,,,,) SEGURO EMPRESARIAL CONTRA INCÊNDIO (.....) PROTEÇÃO DO PATRIMÔNIO DA PRÓPRIA PESSOA JURÍDICA. RELAÇÃO DE CONSUMO CONFIGURADA. CLÁUSULA EXCLUDENTE DE COBERTURA DURANTE OPERAÇÕES DE CARGA E DESCARGA DE PRODUTOS INFLAMÁVEIS. NECESSIDADE DE INFORMAÇÃO PRÉVIA. ART. 46 DO CDC. DEVER DE INFORMAÇÃO QUE NÃO FOI OBSERVADO. INDENIZAÇÃO DEVIDA. RECURSO PROVIDO  (....) A pessoa jurídica que firma contrato de seguro visando à proteção de seu próprio patrimônio é considerada destinatária final dos serviços securitários, ficando submetida a relação às normas do Código de Defesa do Consumidor. 4. Nos contratos que regulam as relações de consumo, o consumidor só se vincula às disposições neles inseridas se lhe for dada a oportunidade de conhecimento prévio do seu conteúdo (CDC, art. 46), notadamente, em relação às cláusulas que importem restrição de direitos. 5. A efetividade do conteúdo da informação, por sua vez, deve ser analisada a partir da situação em concreto, examinando-se qual será substancialmente o conhecimento imprescindível e como se poderá atingir o destinatário específico daquele produto ou serviço, de modo que a transmissão da informação seja adequada e eficiente, atendendo aos deveres anexos da boa-fé objetiva, do dever de colaboração e de respeito ao consumidor (</a:t>
            </a:r>
            <a:r>
              <a:rPr lang="pt-BR" dirty="0" err="1"/>
              <a:t>REsp</a:t>
            </a:r>
            <a:r>
              <a:rPr lang="pt-BR" dirty="0"/>
              <a:t> </a:t>
            </a:r>
            <a:r>
              <a:rPr lang="pt-BR" dirty="0" err="1"/>
              <a:t>n</a:t>
            </a:r>
            <a:r>
              <a:rPr lang="pt-BR" dirty="0"/>
              <a:t>. 1.349.188/RJ, Relator o Ministro </a:t>
            </a:r>
            <a:r>
              <a:rPr lang="pt-BR" dirty="0" err="1"/>
              <a:t>Luis</a:t>
            </a:r>
            <a:r>
              <a:rPr lang="pt-BR" dirty="0"/>
              <a:t> Felipe Salomão, Quarta Turma, </a:t>
            </a:r>
            <a:r>
              <a:rPr lang="pt-BR" dirty="0" err="1"/>
              <a:t>DJe</a:t>
            </a:r>
            <a:r>
              <a:rPr lang="pt-BR" dirty="0"/>
              <a:t> de 22/06/2016). 6. </a:t>
            </a:r>
            <a:r>
              <a:rPr lang="pt-BR" sz="2900" b="1" dirty="0"/>
              <a:t>No caso, reconheceu o Tribunal de origem que, sendo a autora empresa de grande porte em seu ramo de atuação, não poderia invocar desconhecimento das condições do seguro, "ainda que só disponíveis no site da seguradora". Todavia, essa conclusão não encontra amparo na legislação de regência, na medida em que, além de ferir o dever de informação, transfere para o segurado o ônus que é típico das empresas seguradoras, como decorrência do próprio exercício de sua atividade. 7. Por ser a autora empresa dedicada ao ramo de comércio e distribuição de solventes, de produtos químicos e outros, o risco da ocorrência de sinistro na modalidade incêndio encontra-se diretamente vinculado às operações de carga e descarga, razão pela qual a existência de cláusula contratual excluindo a cobertura, especificamente, para esse tipo de situação, para ser válida entre as partes, necessitaria do conhecimento prévio da segurada no momento da contratação, o que não foi observado na espécie. 8. Recurso especial provido a fim de permitir o recebimento da indenização reclamada, tomando por base a quantia fixada na apólice, sobre a qual foi cobrado o prêmio.</a:t>
            </a:r>
            <a:r>
              <a:rPr lang="pt-BR" dirty="0"/>
              <a:t>(STJ - </a:t>
            </a:r>
            <a:r>
              <a:rPr lang="pt-BR" dirty="0" err="1"/>
              <a:t>REsp</a:t>
            </a:r>
            <a:r>
              <a:rPr lang="pt-BR" dirty="0"/>
              <a:t>: 1660164 SP 2016/0315250-7, Relator: Ministro MARCO AURÉLIO BELLIZZE, Data de Julgamento: 17/10/2017, T3 - TERCEIRA TURMA, Data de Publicação: </a:t>
            </a:r>
            <a:r>
              <a:rPr lang="pt-BR" dirty="0" err="1"/>
              <a:t>DJe</a:t>
            </a:r>
            <a:r>
              <a:rPr lang="pt-BR" dirty="0"/>
              <a:t> 23/10/2017)</a:t>
            </a:r>
          </a:p>
          <a:p>
            <a:pPr marL="0" indent="0">
              <a:buNone/>
            </a:pPr>
            <a:endParaRPr lang="pt-BR" dirty="0"/>
          </a:p>
        </p:txBody>
      </p:sp>
    </p:spTree>
    <p:extLst>
      <p:ext uri="{BB962C8B-B14F-4D97-AF65-F5344CB8AC3E}">
        <p14:creationId xmlns:p14="http://schemas.microsoft.com/office/powerpoint/2010/main" val="3114324739"/>
      </p:ext>
    </p:extLst>
  </p:cSld>
  <p:clrMapOvr>
    <a:masterClrMapping/>
  </p:clrMapOvr>
</p:sld>
</file>

<file path=ppt/theme/theme1.xml><?xml version="1.0" encoding="utf-8"?>
<a:theme xmlns:a="http://schemas.openxmlformats.org/drawingml/2006/main" name="DappledVTI">
  <a:themeElements>
    <a:clrScheme name="AnalogousFromRegularSeed_2SEEDS">
      <a:dk1>
        <a:srgbClr val="000000"/>
      </a:dk1>
      <a:lt1>
        <a:srgbClr val="FFFFFF"/>
      </a:lt1>
      <a:dk2>
        <a:srgbClr val="3B2441"/>
      </a:dk2>
      <a:lt2>
        <a:srgbClr val="E3E8E2"/>
      </a:lt2>
      <a:accent1>
        <a:srgbClr val="B217D5"/>
      </a:accent1>
      <a:accent2>
        <a:srgbClr val="7529E7"/>
      </a:accent2>
      <a:accent3>
        <a:srgbClr val="E729BB"/>
      </a:accent3>
      <a:accent4>
        <a:srgbClr val="5EB714"/>
      </a:accent4>
      <a:accent5>
        <a:srgbClr val="27BC21"/>
      </a:accent5>
      <a:accent6>
        <a:srgbClr val="14BC54"/>
      </a:accent6>
      <a:hlink>
        <a:srgbClr val="449531"/>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9E5DFEBCE2E50B4B8EF365B1600A6302" ma:contentTypeVersion="15" ma:contentTypeDescription="Crie um novo documento." ma:contentTypeScope="" ma:versionID="0103d65d0e737d692b676c872728f369">
  <xsd:schema xmlns:xsd="http://www.w3.org/2001/XMLSchema" xmlns:xs="http://www.w3.org/2001/XMLSchema" xmlns:p="http://schemas.microsoft.com/office/2006/metadata/properties" xmlns:ns2="4c414ac8-549e-4ca5-81e3-16b3f3eb5c24" xmlns:ns3="ebba5f7d-3b76-4a58-9735-74f0064eafba" targetNamespace="http://schemas.microsoft.com/office/2006/metadata/properties" ma:root="true" ma:fieldsID="7e923275e42780db4afb5e008224c4d8" ns2:_="" ns3:_="">
    <xsd:import namespace="4c414ac8-549e-4ca5-81e3-16b3f3eb5c24"/>
    <xsd:import namespace="ebba5f7d-3b76-4a58-9735-74f0064eafb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414ac8-549e-4ca5-81e3-16b3f3eb5c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Marcações de imagem" ma:readOnly="false" ma:fieldId="{5cf76f15-5ced-4ddc-b409-7134ff3c332f}" ma:taxonomyMulti="true" ma:sspId="eb74ff96-4672-4cf9-94f6-964b0040e3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bba5f7d-3b76-4a58-9735-74f0064eafba" elementFormDefault="qualified">
    <xsd:import namespace="http://schemas.microsoft.com/office/2006/documentManagement/types"/>
    <xsd:import namespace="http://schemas.microsoft.com/office/infopath/2007/PartnerControls"/>
    <xsd:element name="SharedWithUsers" ma:index="15"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talhes de Compartilhado Com" ma:internalName="SharedWithDetails" ma:readOnly="true">
      <xsd:simpleType>
        <xsd:restriction base="dms:Note">
          <xsd:maxLength value="255"/>
        </xsd:restriction>
      </xsd:simpleType>
    </xsd:element>
    <xsd:element name="TaxCatchAll" ma:index="22" nillable="true" ma:displayName="Taxonomy Catch All Column" ma:hidden="true" ma:list="{6f9f65b9-77c0-44a2-867b-74e860691405}" ma:internalName="TaxCatchAll" ma:showField="CatchAllData" ma:web="ebba5f7d-3b76-4a58-9735-74f0064eaf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c414ac8-549e-4ca5-81e3-16b3f3eb5c24">
      <Terms xmlns="http://schemas.microsoft.com/office/infopath/2007/PartnerControls"/>
    </lcf76f155ced4ddcb4097134ff3c332f>
    <TaxCatchAll xmlns="ebba5f7d-3b76-4a58-9735-74f0064eafba" xsi:nil="true"/>
  </documentManagement>
</p:properties>
</file>

<file path=customXml/itemProps1.xml><?xml version="1.0" encoding="utf-8"?>
<ds:datastoreItem xmlns:ds="http://schemas.openxmlformats.org/officeDocument/2006/customXml" ds:itemID="{BA4E042D-62AD-449F-96EE-461604F8480B}">
  <ds:schemaRefs>
    <ds:schemaRef ds:uri="http://schemas.microsoft.com/sharepoint/v3/contenttype/forms"/>
  </ds:schemaRefs>
</ds:datastoreItem>
</file>

<file path=customXml/itemProps2.xml><?xml version="1.0" encoding="utf-8"?>
<ds:datastoreItem xmlns:ds="http://schemas.openxmlformats.org/officeDocument/2006/customXml" ds:itemID="{10974155-39A2-4E1A-80CF-E50CE5361B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414ac8-549e-4ca5-81e3-16b3f3eb5c24"/>
    <ds:schemaRef ds:uri="ebba5f7d-3b76-4a58-9735-74f0064ea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C65465-F55B-4AC6-9FB1-9FC3FD75EE3C}">
  <ds:schemaRefs>
    <ds:schemaRef ds:uri="4c414ac8-549e-4ca5-81e3-16b3f3eb5c24"/>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ebba5f7d-3b76-4a58-9735-74f0064eafba"/>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54</TotalTime>
  <Words>5140</Words>
  <Application>Microsoft Macintosh PowerPoint</Application>
  <PresentationFormat>Widescreen</PresentationFormat>
  <Paragraphs>189</Paragraphs>
  <Slides>29</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29</vt:i4>
      </vt:variant>
    </vt:vector>
  </HeadingPairs>
  <TitlesOfParts>
    <vt:vector size="36" baseType="lpstr">
      <vt:lpstr>Arial</vt:lpstr>
      <vt:lpstr>Avenir Next LT Pro</vt:lpstr>
      <vt:lpstr>AvenirNext LT Pro Medium</vt:lpstr>
      <vt:lpstr>Calibri</vt:lpstr>
      <vt:lpstr>Sabon Next LT</vt:lpstr>
      <vt:lpstr>Times New Roman</vt:lpstr>
      <vt:lpstr>DappledVTI</vt:lpstr>
      <vt:lpstr>A  Aplicação do  Código de Defesa do Consumidor e Lei Geral de Proteção de Dados no Setor de Seguros</vt:lpstr>
      <vt:lpstr>Uma dicotomia fundamental (e que tem sido respeitada pelo Poder Judiciário)</vt:lpstr>
      <vt:lpstr>Mas, dependendo da forma de interpretar o  conceito de consumidor, alguns conseguem atrair sua proteção para empresas, em determinados casos</vt:lpstr>
      <vt:lpstr>MAXIMALISTAS: AMPLIAM A ABRANGÊNCIA DO CDC</vt:lpstr>
      <vt:lpstr>A TEORIA MAXIMALISTA NA VISÃO DA JURISPRUDÊNCIA:</vt:lpstr>
      <vt:lpstr>FINALISTAS: RESTRINGEM A ABRANGÊNCIA DO CDC A NÃO EMPRESAS (O QUE PERMITE, PORÉM, AVANÇAR MAIS NA CRIAÇAO DE NORMAS PARA QUEM DE FATO PRECISA)</vt:lpstr>
      <vt:lpstr>Consumidor por equiparação</vt:lpstr>
      <vt:lpstr>O CDC se aplica aos contratos de seguros</vt:lpstr>
      <vt:lpstr>Precedente do STJ adota posição maximalista em relação a contratos de seguro de incêndio, aplicando CDC em relação empresarial.</vt:lpstr>
      <vt:lpstr>Posição maximalista do STJ: seguro contra furto ¨qualificado¨ </vt:lpstr>
      <vt:lpstr>Outros casos em que se adotou posição maximalistas, aplicando CDC a relações securitárias de empresas</vt:lpstr>
      <vt:lpstr>Apresentação do PowerPoint</vt:lpstr>
      <vt:lpstr>Apresentação do PowerPoint</vt:lpstr>
      <vt:lpstr>Sobre a teoria finalista, o recente julgado proferido pelo TJMT:</vt:lpstr>
      <vt:lpstr>Apresentação do PowerPoint</vt:lpstr>
      <vt:lpstr>Efeitos práticos:</vt:lpstr>
      <vt:lpstr>Apresentação do PowerPoint</vt:lpstr>
      <vt:lpstr>Apresentação do PowerPoint</vt:lpstr>
      <vt:lpstr>Apresentação do PowerPoint</vt:lpstr>
      <vt:lpstr>Lei 13.709, de 2018</vt:lpstr>
      <vt:lpstr>O tratamento dos dados</vt:lpstr>
      <vt:lpstr>Três exemplos</vt:lpstr>
      <vt:lpstr>A preocupação europeia</vt:lpstr>
      <vt:lpstr>Direito do Titular de Dados: Autodeterminação informativa</vt:lpstr>
      <vt:lpstr>Outros direitos do titular</vt:lpstr>
      <vt:lpstr>Princípios</vt:lpstr>
      <vt:lpstr>Dados pessoais sensíveis</vt:lpstr>
      <vt:lpstr>Que tratamentos estão excluídos da lei?</vt:lpstr>
      <vt:lpstr>Consequências do descumprimento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Aplicação do  Código de Defesa do Consumidor e Lei Geral de Proteção de Dados no Setor de Seguros</dc:title>
  <dc:creator>Ruy Pereira Camilo Junior</dc:creator>
  <cp:lastModifiedBy>Ruy Pereira Camilo Junior</cp:lastModifiedBy>
  <cp:revision>2</cp:revision>
  <dcterms:created xsi:type="dcterms:W3CDTF">2021-10-20T21:52:23Z</dcterms:created>
  <dcterms:modified xsi:type="dcterms:W3CDTF">2023-05-19T03:45:03Z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0x0101009E5DFEBCE2E50B4B8EF365B1600A6302</vt:lpwstr>
  </property>
</Properties>
</file>