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 id="2147483834" r:id="rId2"/>
  </p:sldMasterIdLst>
  <p:notesMasterIdLst>
    <p:notesMasterId r:id="rId19"/>
  </p:notesMasterIdLst>
  <p:handoutMasterIdLst>
    <p:handoutMasterId r:id="rId20"/>
  </p:handoutMasterIdLst>
  <p:sldIdLst>
    <p:sldId id="558" r:id="rId3"/>
    <p:sldId id="524" r:id="rId4"/>
    <p:sldId id="560" r:id="rId5"/>
    <p:sldId id="530" r:id="rId6"/>
    <p:sldId id="529" r:id="rId7"/>
    <p:sldId id="572" r:id="rId8"/>
    <p:sldId id="528" r:id="rId9"/>
    <p:sldId id="499" r:id="rId10"/>
    <p:sldId id="564" r:id="rId11"/>
    <p:sldId id="563" r:id="rId12"/>
    <p:sldId id="574" r:id="rId13"/>
    <p:sldId id="569" r:id="rId14"/>
    <p:sldId id="570" r:id="rId15"/>
    <p:sldId id="525" r:id="rId16"/>
    <p:sldId id="573" r:id="rId17"/>
    <p:sldId id="523"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B3B"/>
    <a:srgbClr val="FFCCCC"/>
    <a:srgbClr val="D2BA08"/>
    <a:srgbClr val="2005E5"/>
    <a:srgbClr val="ECD10A"/>
    <a:srgbClr val="E1C709"/>
    <a:srgbClr val="BDCBF7"/>
    <a:srgbClr val="58D2A9"/>
    <a:srgbClr val="9CE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073" autoAdjust="0"/>
  </p:normalViewPr>
  <p:slideViewPr>
    <p:cSldViewPr>
      <p:cViewPr varScale="1">
        <p:scale>
          <a:sx n="66" d="100"/>
          <a:sy n="66" d="100"/>
        </p:scale>
        <p:origin x="816" y="78"/>
      </p:cViewPr>
      <p:guideLst>
        <p:guide orient="horz" pos="2160"/>
        <p:guide pos="3840"/>
      </p:guideLst>
    </p:cSldViewPr>
  </p:slideViewPr>
  <p:notesTextViewPr>
    <p:cViewPr>
      <p:scale>
        <a:sx n="100" d="100"/>
        <a:sy n="100" d="100"/>
      </p:scale>
      <p:origin x="0" y="0"/>
    </p:cViewPr>
  </p:notesTextViewPr>
  <p:notesViewPr>
    <p:cSldViewPr>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B4300-6493-4BCE-95E1-3655A0CD15AD}" type="doc">
      <dgm:prSet loTypeId="urn:microsoft.com/office/officeart/2005/8/layout/chevron1" loCatId="process" qsTypeId="urn:microsoft.com/office/officeart/2005/8/quickstyle/simple1" qsCatId="simple" csTypeId="urn:microsoft.com/office/officeart/2005/8/colors/colorful5" csCatId="colorful" phldr="1"/>
      <dgm:spPr/>
    </dgm:pt>
    <dgm:pt modelId="{43B150D1-6260-4ACF-A823-F32E7DA0E0FF}">
      <dgm:prSet phldrT="[Texto]"/>
      <dgm:spPr/>
      <dgm:t>
        <a:bodyPr/>
        <a:lstStyle/>
        <a:p>
          <a:r>
            <a:rPr lang="pt-BR" b="1" dirty="0" smtClean="0"/>
            <a:t>Parques Aquícolas</a:t>
          </a:r>
          <a:endParaRPr lang="pt-BR" b="1" dirty="0"/>
        </a:p>
      </dgm:t>
    </dgm:pt>
    <dgm:pt modelId="{96113CAE-1F59-4769-B1E1-2A561C8F9F6B}" type="parTrans" cxnId="{05B0EF43-9D35-4550-8100-31CFBED56BA6}">
      <dgm:prSet/>
      <dgm:spPr/>
      <dgm:t>
        <a:bodyPr/>
        <a:lstStyle/>
        <a:p>
          <a:endParaRPr lang="pt-BR" b="1"/>
        </a:p>
      </dgm:t>
    </dgm:pt>
    <dgm:pt modelId="{D10E5937-869C-4E4E-9086-564398639BAD}" type="sibTrans" cxnId="{05B0EF43-9D35-4550-8100-31CFBED56BA6}">
      <dgm:prSet/>
      <dgm:spPr/>
      <dgm:t>
        <a:bodyPr/>
        <a:lstStyle/>
        <a:p>
          <a:endParaRPr lang="pt-BR" b="1"/>
        </a:p>
      </dgm:t>
    </dgm:pt>
    <dgm:pt modelId="{43CFD4CE-34E3-431D-B1D1-81637E75D22C}">
      <dgm:prSet phldrT="[Texto]"/>
      <dgm:spPr/>
      <dgm:t>
        <a:bodyPr/>
        <a:lstStyle/>
        <a:p>
          <a:r>
            <a:rPr lang="pt-BR" b="1" dirty="0" smtClean="0"/>
            <a:t>Input</a:t>
          </a:r>
          <a:r>
            <a:rPr lang="pt-BR" b="1" baseline="0" dirty="0" smtClean="0"/>
            <a:t> de nutrientes</a:t>
          </a:r>
          <a:endParaRPr lang="pt-BR" b="1" dirty="0"/>
        </a:p>
      </dgm:t>
    </dgm:pt>
    <dgm:pt modelId="{5C9602E4-1A50-4F9D-B94D-96866770A183}" type="parTrans" cxnId="{C59CB4BA-85F7-405B-9970-4ABA24A09B38}">
      <dgm:prSet/>
      <dgm:spPr/>
      <dgm:t>
        <a:bodyPr/>
        <a:lstStyle/>
        <a:p>
          <a:endParaRPr lang="pt-BR" b="1"/>
        </a:p>
      </dgm:t>
    </dgm:pt>
    <dgm:pt modelId="{05F3D870-BF56-4679-A797-CEEC92B494AE}" type="sibTrans" cxnId="{C59CB4BA-85F7-405B-9970-4ABA24A09B38}">
      <dgm:prSet/>
      <dgm:spPr/>
      <dgm:t>
        <a:bodyPr/>
        <a:lstStyle/>
        <a:p>
          <a:endParaRPr lang="pt-BR" b="1"/>
        </a:p>
      </dgm:t>
    </dgm:pt>
    <dgm:pt modelId="{6E250079-5CF1-4BD5-BB8B-010B1D4FC54B}">
      <dgm:prSet/>
      <dgm:spPr/>
      <dgm:t>
        <a:bodyPr/>
        <a:lstStyle/>
        <a:p>
          <a:r>
            <a:rPr lang="pt-BR" b="1" dirty="0" smtClean="0"/>
            <a:t>Intensificação da Eutrofização</a:t>
          </a:r>
          <a:endParaRPr lang="pt-BR" b="1" dirty="0"/>
        </a:p>
      </dgm:t>
    </dgm:pt>
    <dgm:pt modelId="{8FF1BE15-170E-44CC-9F0B-D494E2C135F9}" type="parTrans" cxnId="{68FB3ADD-85DD-4EA2-8CFB-F867B7517A6E}">
      <dgm:prSet/>
      <dgm:spPr/>
      <dgm:t>
        <a:bodyPr/>
        <a:lstStyle/>
        <a:p>
          <a:endParaRPr lang="pt-BR" b="1"/>
        </a:p>
      </dgm:t>
    </dgm:pt>
    <dgm:pt modelId="{F0B0FD92-0627-46BC-AE6E-A8F2E3558585}" type="sibTrans" cxnId="{68FB3ADD-85DD-4EA2-8CFB-F867B7517A6E}">
      <dgm:prSet/>
      <dgm:spPr/>
      <dgm:t>
        <a:bodyPr/>
        <a:lstStyle/>
        <a:p>
          <a:endParaRPr lang="pt-BR" b="1"/>
        </a:p>
      </dgm:t>
    </dgm:pt>
    <dgm:pt modelId="{A9F79FFC-3FE6-413C-B124-154399CD7C80}">
      <dgm:prSet/>
      <dgm:spPr/>
      <dgm:t>
        <a:bodyPr/>
        <a:lstStyle/>
        <a:p>
          <a:r>
            <a:rPr lang="pt-BR" b="1" dirty="0" smtClean="0"/>
            <a:t>Impacto Ambiental</a:t>
          </a:r>
          <a:endParaRPr lang="pt-BR" b="1" dirty="0"/>
        </a:p>
      </dgm:t>
    </dgm:pt>
    <dgm:pt modelId="{7962B07E-0100-4BD3-9AAC-0F30A8F311A7}" type="parTrans" cxnId="{0FC444EA-8D5A-4FB8-97E4-1875B33CA66D}">
      <dgm:prSet/>
      <dgm:spPr/>
      <dgm:t>
        <a:bodyPr/>
        <a:lstStyle/>
        <a:p>
          <a:endParaRPr lang="pt-BR" b="1"/>
        </a:p>
      </dgm:t>
    </dgm:pt>
    <dgm:pt modelId="{C5F1ECB5-3B6A-4D86-9F9F-161C3D0DB66E}" type="sibTrans" cxnId="{0FC444EA-8D5A-4FB8-97E4-1875B33CA66D}">
      <dgm:prSet/>
      <dgm:spPr/>
      <dgm:t>
        <a:bodyPr/>
        <a:lstStyle/>
        <a:p>
          <a:endParaRPr lang="pt-BR" b="1"/>
        </a:p>
      </dgm:t>
    </dgm:pt>
    <dgm:pt modelId="{3530FAB3-17AD-4944-981F-05CAE62CB0A1}" type="pres">
      <dgm:prSet presAssocID="{720B4300-6493-4BCE-95E1-3655A0CD15AD}" presName="Name0" presStyleCnt="0">
        <dgm:presLayoutVars>
          <dgm:dir/>
          <dgm:animLvl val="lvl"/>
          <dgm:resizeHandles val="exact"/>
        </dgm:presLayoutVars>
      </dgm:prSet>
      <dgm:spPr/>
    </dgm:pt>
    <dgm:pt modelId="{79629DAE-DBA6-450F-A76C-4FC65801352E}" type="pres">
      <dgm:prSet presAssocID="{43B150D1-6260-4ACF-A823-F32E7DA0E0FF}" presName="parTxOnly" presStyleLbl="node1" presStyleIdx="0" presStyleCnt="4">
        <dgm:presLayoutVars>
          <dgm:chMax val="0"/>
          <dgm:chPref val="0"/>
          <dgm:bulletEnabled val="1"/>
        </dgm:presLayoutVars>
      </dgm:prSet>
      <dgm:spPr/>
      <dgm:t>
        <a:bodyPr/>
        <a:lstStyle/>
        <a:p>
          <a:endParaRPr lang="pt-BR"/>
        </a:p>
      </dgm:t>
    </dgm:pt>
    <dgm:pt modelId="{8D4FAA56-836F-4111-8D51-4C8715FA57C3}" type="pres">
      <dgm:prSet presAssocID="{D10E5937-869C-4E4E-9086-564398639BAD}" presName="parTxOnlySpace" presStyleCnt="0"/>
      <dgm:spPr/>
    </dgm:pt>
    <dgm:pt modelId="{FF677D5F-28A2-4B17-A782-E84B2D72442B}" type="pres">
      <dgm:prSet presAssocID="{43CFD4CE-34E3-431D-B1D1-81637E75D22C}" presName="parTxOnly" presStyleLbl="node1" presStyleIdx="1" presStyleCnt="4" custLinFactNeighborX="27256" custLinFactNeighborY="-1762">
        <dgm:presLayoutVars>
          <dgm:chMax val="0"/>
          <dgm:chPref val="0"/>
          <dgm:bulletEnabled val="1"/>
        </dgm:presLayoutVars>
      </dgm:prSet>
      <dgm:spPr/>
      <dgm:t>
        <a:bodyPr/>
        <a:lstStyle/>
        <a:p>
          <a:endParaRPr lang="pt-BR"/>
        </a:p>
      </dgm:t>
    </dgm:pt>
    <dgm:pt modelId="{C6993D91-6B10-4660-BB7C-2064D666E104}" type="pres">
      <dgm:prSet presAssocID="{05F3D870-BF56-4679-A797-CEEC92B494AE}" presName="parTxOnlySpace" presStyleCnt="0"/>
      <dgm:spPr/>
    </dgm:pt>
    <dgm:pt modelId="{93DFF316-41E4-4020-953F-9CB09D307E82}" type="pres">
      <dgm:prSet presAssocID="{6E250079-5CF1-4BD5-BB8B-010B1D4FC54B}" presName="parTxOnly" presStyleLbl="node1" presStyleIdx="2" presStyleCnt="4">
        <dgm:presLayoutVars>
          <dgm:chMax val="0"/>
          <dgm:chPref val="0"/>
          <dgm:bulletEnabled val="1"/>
        </dgm:presLayoutVars>
      </dgm:prSet>
      <dgm:spPr/>
      <dgm:t>
        <a:bodyPr/>
        <a:lstStyle/>
        <a:p>
          <a:endParaRPr lang="pt-BR"/>
        </a:p>
      </dgm:t>
    </dgm:pt>
    <dgm:pt modelId="{903F2F76-82FD-4BBE-86E1-C63D38A4DA84}" type="pres">
      <dgm:prSet presAssocID="{F0B0FD92-0627-46BC-AE6E-A8F2E3558585}" presName="parTxOnlySpace" presStyleCnt="0"/>
      <dgm:spPr/>
    </dgm:pt>
    <dgm:pt modelId="{8AA89A1B-927C-40BC-BA40-ADC3ACCEAF2D}" type="pres">
      <dgm:prSet presAssocID="{A9F79FFC-3FE6-413C-B124-154399CD7C80}" presName="parTxOnly" presStyleLbl="node1" presStyleIdx="3" presStyleCnt="4" custLinFactNeighborX="10069">
        <dgm:presLayoutVars>
          <dgm:chMax val="0"/>
          <dgm:chPref val="0"/>
          <dgm:bulletEnabled val="1"/>
        </dgm:presLayoutVars>
      </dgm:prSet>
      <dgm:spPr/>
      <dgm:t>
        <a:bodyPr/>
        <a:lstStyle/>
        <a:p>
          <a:endParaRPr lang="pt-BR"/>
        </a:p>
      </dgm:t>
    </dgm:pt>
  </dgm:ptLst>
  <dgm:cxnLst>
    <dgm:cxn modelId="{05B0EF43-9D35-4550-8100-31CFBED56BA6}" srcId="{720B4300-6493-4BCE-95E1-3655A0CD15AD}" destId="{43B150D1-6260-4ACF-A823-F32E7DA0E0FF}" srcOrd="0" destOrd="0" parTransId="{96113CAE-1F59-4769-B1E1-2A561C8F9F6B}" sibTransId="{D10E5937-869C-4E4E-9086-564398639BAD}"/>
    <dgm:cxn modelId="{0FC444EA-8D5A-4FB8-97E4-1875B33CA66D}" srcId="{720B4300-6493-4BCE-95E1-3655A0CD15AD}" destId="{A9F79FFC-3FE6-413C-B124-154399CD7C80}" srcOrd="3" destOrd="0" parTransId="{7962B07E-0100-4BD3-9AAC-0F30A8F311A7}" sibTransId="{C5F1ECB5-3B6A-4D86-9F9F-161C3D0DB66E}"/>
    <dgm:cxn modelId="{ACB0438E-C314-41B1-8E67-388A36573074}" type="presOf" srcId="{720B4300-6493-4BCE-95E1-3655A0CD15AD}" destId="{3530FAB3-17AD-4944-981F-05CAE62CB0A1}" srcOrd="0" destOrd="0" presId="urn:microsoft.com/office/officeart/2005/8/layout/chevron1"/>
    <dgm:cxn modelId="{F9816F55-230D-49D2-BE70-3084F9D2B7C6}" type="presOf" srcId="{43CFD4CE-34E3-431D-B1D1-81637E75D22C}" destId="{FF677D5F-28A2-4B17-A782-E84B2D72442B}" srcOrd="0" destOrd="0" presId="urn:microsoft.com/office/officeart/2005/8/layout/chevron1"/>
    <dgm:cxn modelId="{68FB3ADD-85DD-4EA2-8CFB-F867B7517A6E}" srcId="{720B4300-6493-4BCE-95E1-3655A0CD15AD}" destId="{6E250079-5CF1-4BD5-BB8B-010B1D4FC54B}" srcOrd="2" destOrd="0" parTransId="{8FF1BE15-170E-44CC-9F0B-D494E2C135F9}" sibTransId="{F0B0FD92-0627-46BC-AE6E-A8F2E3558585}"/>
    <dgm:cxn modelId="{C59CB4BA-85F7-405B-9970-4ABA24A09B38}" srcId="{720B4300-6493-4BCE-95E1-3655A0CD15AD}" destId="{43CFD4CE-34E3-431D-B1D1-81637E75D22C}" srcOrd="1" destOrd="0" parTransId="{5C9602E4-1A50-4F9D-B94D-96866770A183}" sibTransId="{05F3D870-BF56-4679-A797-CEEC92B494AE}"/>
    <dgm:cxn modelId="{16AAA0C5-7B87-47F0-B37E-444791F10526}" type="presOf" srcId="{A9F79FFC-3FE6-413C-B124-154399CD7C80}" destId="{8AA89A1B-927C-40BC-BA40-ADC3ACCEAF2D}" srcOrd="0" destOrd="0" presId="urn:microsoft.com/office/officeart/2005/8/layout/chevron1"/>
    <dgm:cxn modelId="{6B6295D5-F056-44E5-974C-3BE536905201}" type="presOf" srcId="{6E250079-5CF1-4BD5-BB8B-010B1D4FC54B}" destId="{93DFF316-41E4-4020-953F-9CB09D307E82}" srcOrd="0" destOrd="0" presId="urn:microsoft.com/office/officeart/2005/8/layout/chevron1"/>
    <dgm:cxn modelId="{E4AE85DE-E662-4200-8EC4-69F3A2E12CCC}" type="presOf" srcId="{43B150D1-6260-4ACF-A823-F32E7DA0E0FF}" destId="{79629DAE-DBA6-450F-A76C-4FC65801352E}" srcOrd="0" destOrd="0" presId="urn:microsoft.com/office/officeart/2005/8/layout/chevron1"/>
    <dgm:cxn modelId="{FA2A1B1F-129F-4573-A14F-39EB3BBC42DA}" type="presParOf" srcId="{3530FAB3-17AD-4944-981F-05CAE62CB0A1}" destId="{79629DAE-DBA6-450F-A76C-4FC65801352E}" srcOrd="0" destOrd="0" presId="urn:microsoft.com/office/officeart/2005/8/layout/chevron1"/>
    <dgm:cxn modelId="{DAF2B062-C922-44DD-A2BB-33CFABDFB015}" type="presParOf" srcId="{3530FAB3-17AD-4944-981F-05CAE62CB0A1}" destId="{8D4FAA56-836F-4111-8D51-4C8715FA57C3}" srcOrd="1" destOrd="0" presId="urn:microsoft.com/office/officeart/2005/8/layout/chevron1"/>
    <dgm:cxn modelId="{A4705B1D-48EA-418C-8E67-C4ECBC61C3CC}" type="presParOf" srcId="{3530FAB3-17AD-4944-981F-05CAE62CB0A1}" destId="{FF677D5F-28A2-4B17-A782-E84B2D72442B}" srcOrd="2" destOrd="0" presId="urn:microsoft.com/office/officeart/2005/8/layout/chevron1"/>
    <dgm:cxn modelId="{48C75A3B-16C9-4AB7-845F-224F1D467F27}" type="presParOf" srcId="{3530FAB3-17AD-4944-981F-05CAE62CB0A1}" destId="{C6993D91-6B10-4660-BB7C-2064D666E104}" srcOrd="3" destOrd="0" presId="urn:microsoft.com/office/officeart/2005/8/layout/chevron1"/>
    <dgm:cxn modelId="{65A64660-7968-4C13-BB0C-D388D805BC5B}" type="presParOf" srcId="{3530FAB3-17AD-4944-981F-05CAE62CB0A1}" destId="{93DFF316-41E4-4020-953F-9CB09D307E82}" srcOrd="4" destOrd="0" presId="urn:microsoft.com/office/officeart/2005/8/layout/chevron1"/>
    <dgm:cxn modelId="{F8DE62DE-6C0B-4E4B-B012-FEEE95FC492B}" type="presParOf" srcId="{3530FAB3-17AD-4944-981F-05CAE62CB0A1}" destId="{903F2F76-82FD-4BBE-86E1-C63D38A4DA84}" srcOrd="5" destOrd="0" presId="urn:microsoft.com/office/officeart/2005/8/layout/chevron1"/>
    <dgm:cxn modelId="{D882FE73-3A15-4AF9-A461-29BC8110C62C}" type="presParOf" srcId="{3530FAB3-17AD-4944-981F-05CAE62CB0A1}" destId="{8AA89A1B-927C-40BC-BA40-ADC3ACCEAF2D}"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90A5D4-7208-4D80-8687-FABA0F0F77F9}" type="doc">
      <dgm:prSet loTypeId="urn:microsoft.com/office/officeart/2016/7/layout/RepeatingBendingProcessNew" loCatId="process" qsTypeId="urn:microsoft.com/office/officeart/2005/8/quickstyle/simple5" qsCatId="simple" csTypeId="urn:microsoft.com/office/officeart/2005/8/colors/colorful5" csCatId="colorful" phldr="1"/>
      <dgm:spPr/>
      <dgm:t>
        <a:bodyPr/>
        <a:lstStyle/>
        <a:p>
          <a:endParaRPr lang="en-US"/>
        </a:p>
      </dgm:t>
    </dgm:pt>
    <dgm:pt modelId="{BCE7388C-66AB-47E1-A7F0-EC76EEC09343}">
      <dgm:prSet custT="1"/>
      <dgm:spPr/>
      <dgm:t>
        <a:bodyPr/>
        <a:lstStyle/>
        <a:p>
          <a:r>
            <a:rPr lang="en-US" sz="2000" b="1" dirty="0" err="1">
              <a:latin typeface="Times New Roman" panose="02020603050405020304" pitchFamily="18" charset="0"/>
              <a:cs typeface="Times New Roman" panose="02020603050405020304" pitchFamily="18" charset="0"/>
            </a:rPr>
            <a:t>Abundância</a:t>
          </a:r>
          <a:r>
            <a:rPr lang="en-US" sz="2000" b="1" dirty="0">
              <a:latin typeface="Times New Roman" panose="02020603050405020304" pitchFamily="18" charset="0"/>
              <a:cs typeface="Times New Roman" panose="02020603050405020304" pitchFamily="18" charset="0"/>
            </a:rPr>
            <a:t> e </a:t>
          </a:r>
          <a:r>
            <a:rPr lang="en-US" sz="2000" b="1" dirty="0" err="1">
              <a:latin typeface="Times New Roman" panose="02020603050405020304" pitchFamily="18" charset="0"/>
              <a:cs typeface="Times New Roman" panose="02020603050405020304" pitchFamily="18" charset="0"/>
            </a:rPr>
            <a:t>disponibilidade</a:t>
          </a:r>
          <a:endParaRPr lang="en-US" sz="2000" b="1" dirty="0">
            <a:latin typeface="Times New Roman" panose="02020603050405020304" pitchFamily="18" charset="0"/>
            <a:cs typeface="Times New Roman" panose="02020603050405020304" pitchFamily="18" charset="0"/>
          </a:endParaRPr>
        </a:p>
      </dgm:t>
    </dgm:pt>
    <dgm:pt modelId="{8D3D0ECC-03A8-4707-90B3-D4DDB0293550}" type="parTrans" cxnId="{95D3EF05-4706-4A3D-AA65-8B13B1809E95}">
      <dgm:prSet/>
      <dgm:spPr/>
      <dgm:t>
        <a:bodyPr/>
        <a:lstStyle/>
        <a:p>
          <a:endParaRPr lang="en-US"/>
        </a:p>
      </dgm:t>
    </dgm:pt>
    <dgm:pt modelId="{94EEB0C6-8A63-4FD5-BBDF-307A9ACE91D6}" type="sibTrans" cxnId="{95D3EF05-4706-4A3D-AA65-8B13B1809E95}">
      <dgm:prSet phldrT="1" phldr="0"/>
      <dgm:spPr/>
      <dgm:t>
        <a:bodyPr/>
        <a:lstStyle/>
        <a:p>
          <a:r>
            <a:rPr lang="en-US"/>
            <a:t>1</a:t>
          </a:r>
        </a:p>
      </dgm:t>
    </dgm:pt>
    <dgm:pt modelId="{8A1D75FB-D2DD-42DF-A393-845459A55216}">
      <dgm:prSet custT="1"/>
      <dgm:spPr/>
      <dgm:t>
        <a:bodyPr/>
        <a:lstStyle/>
        <a:p>
          <a:r>
            <a:rPr lang="en-US" sz="2000" b="1" dirty="0" err="1">
              <a:latin typeface="Times New Roman" panose="02020603050405020304" pitchFamily="18" charset="0"/>
              <a:cs typeface="Times New Roman" panose="02020603050405020304" pitchFamily="18" charset="0"/>
            </a:rPr>
            <a:t>Conhecimento</a:t>
          </a:r>
          <a:r>
            <a:rPr lang="en-US" sz="2000" b="1" dirty="0">
              <a:latin typeface="Times New Roman" panose="02020603050405020304" pitchFamily="18" charset="0"/>
              <a:cs typeface="Times New Roman" panose="02020603050405020304" pitchFamily="18" charset="0"/>
            </a:rPr>
            <a:t> de </a:t>
          </a:r>
          <a:r>
            <a:rPr lang="en-US" sz="2000" b="1" dirty="0" err="1">
              <a:latin typeface="Times New Roman" panose="02020603050405020304" pitchFamily="18" charset="0"/>
              <a:cs typeface="Times New Roman" panose="02020603050405020304" pitchFamily="18" charset="0"/>
            </a:rPr>
            <a:t>sua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biologia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fisiologia</a:t>
          </a:r>
          <a:r>
            <a:rPr lang="en-US" sz="2000" b="1" dirty="0">
              <a:latin typeface="Times New Roman" panose="02020603050405020304" pitchFamily="18" charset="0"/>
              <a:cs typeface="Times New Roman" panose="02020603050405020304" pitchFamily="18" charset="0"/>
            </a:rPr>
            <a:t> e </a:t>
          </a:r>
          <a:r>
            <a:rPr lang="en-US" sz="2000" b="1" dirty="0" err="1">
              <a:latin typeface="Times New Roman" panose="02020603050405020304" pitchFamily="18" charset="0"/>
              <a:cs typeface="Times New Roman" panose="02020603050405020304" pitchFamily="18" charset="0"/>
            </a:rPr>
            <a:t>hábitos</a:t>
          </a:r>
          <a:endParaRPr lang="en-US" sz="2000" b="1" dirty="0">
            <a:latin typeface="Times New Roman" panose="02020603050405020304" pitchFamily="18" charset="0"/>
            <a:cs typeface="Times New Roman" panose="02020603050405020304" pitchFamily="18" charset="0"/>
          </a:endParaRPr>
        </a:p>
      </dgm:t>
    </dgm:pt>
    <dgm:pt modelId="{8153DAAB-AEB1-4BBA-8464-E27C150455DD}" type="parTrans" cxnId="{ED9EFDC4-ACCC-43A9-9FA0-1D1A24622D56}">
      <dgm:prSet/>
      <dgm:spPr/>
      <dgm:t>
        <a:bodyPr/>
        <a:lstStyle/>
        <a:p>
          <a:endParaRPr lang="en-US"/>
        </a:p>
      </dgm:t>
    </dgm:pt>
    <dgm:pt modelId="{18F7C6A9-C711-45A1-90E6-3919A09E0CBC}" type="sibTrans" cxnId="{ED9EFDC4-ACCC-43A9-9FA0-1D1A24622D56}">
      <dgm:prSet phldrT="2" phldr="0"/>
      <dgm:spPr/>
      <dgm:t>
        <a:bodyPr/>
        <a:lstStyle/>
        <a:p>
          <a:r>
            <a:rPr lang="en-US"/>
            <a:t>2</a:t>
          </a:r>
        </a:p>
      </dgm:t>
    </dgm:pt>
    <dgm:pt modelId="{AF8276E2-9C2A-4480-B572-40FB5D1FC65E}">
      <dgm:prSet custT="1"/>
      <dgm:spPr/>
      <dgm:t>
        <a:bodyPr/>
        <a:lstStyle/>
        <a:p>
          <a:r>
            <a:rPr lang="en-US" sz="2000" b="1" dirty="0" err="1">
              <a:latin typeface="Times New Roman" panose="02020603050405020304" pitchFamily="18" charset="0"/>
              <a:cs typeface="Times New Roman" panose="02020603050405020304" pitchFamily="18" charset="0"/>
            </a:rPr>
            <a:t>Baixa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variabilidade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genética</a:t>
          </a:r>
          <a:endParaRPr lang="en-US" sz="2000" b="1" dirty="0">
            <a:latin typeface="Times New Roman" panose="02020603050405020304" pitchFamily="18" charset="0"/>
            <a:cs typeface="Times New Roman" panose="02020603050405020304" pitchFamily="18" charset="0"/>
          </a:endParaRPr>
        </a:p>
      </dgm:t>
    </dgm:pt>
    <dgm:pt modelId="{396978C0-6BBD-4823-8641-340652586C8C}" type="parTrans" cxnId="{EBDB1B2B-FB0A-46F0-8AB0-11209053B7B3}">
      <dgm:prSet/>
      <dgm:spPr/>
      <dgm:t>
        <a:bodyPr/>
        <a:lstStyle/>
        <a:p>
          <a:endParaRPr lang="en-US"/>
        </a:p>
      </dgm:t>
    </dgm:pt>
    <dgm:pt modelId="{ED5F3E5D-DD25-4226-BC0C-64E9F769BD29}" type="sibTrans" cxnId="{EBDB1B2B-FB0A-46F0-8AB0-11209053B7B3}">
      <dgm:prSet phldrT="3" phldr="0"/>
      <dgm:spPr/>
      <dgm:t>
        <a:bodyPr/>
        <a:lstStyle/>
        <a:p>
          <a:r>
            <a:rPr lang="en-US"/>
            <a:t>3</a:t>
          </a:r>
        </a:p>
      </dgm:t>
    </dgm:pt>
    <dgm:pt modelId="{CFDAD45C-B8CA-4B7B-B557-EA331FBBD718}">
      <dgm:prSet custT="1"/>
      <dgm:spPr/>
      <dgm:t>
        <a:bodyPr/>
        <a:lstStyle/>
        <a:p>
          <a:r>
            <a:rPr lang="en-US" sz="2000" b="1" dirty="0" err="1">
              <a:latin typeface="Times New Roman" panose="02020603050405020304" pitchFamily="18" charset="0"/>
              <a:cs typeface="Times New Roman" panose="02020603050405020304" pitchFamily="18" charset="0"/>
            </a:rPr>
            <a:t>Sensibilidade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constante</a:t>
          </a:r>
          <a:r>
            <a:rPr lang="en-US" sz="2000" b="1" dirty="0">
              <a:latin typeface="Times New Roman" panose="02020603050405020304" pitchFamily="18" charset="0"/>
              <a:cs typeface="Times New Roman" panose="02020603050405020304" pitchFamily="18" charset="0"/>
            </a:rPr>
            <a:t> e </a:t>
          </a:r>
          <a:r>
            <a:rPr lang="en-US" sz="2000" b="1" dirty="0" err="1">
              <a:latin typeface="Times New Roman" panose="02020603050405020304" pitchFamily="18" charset="0"/>
              <a:cs typeface="Times New Roman" panose="02020603050405020304" pitchFamily="18" charset="0"/>
            </a:rPr>
            <a:t>apurada</a:t>
          </a:r>
          <a:endParaRPr lang="en-US" sz="2000" b="1" dirty="0">
            <a:latin typeface="Times New Roman" panose="02020603050405020304" pitchFamily="18" charset="0"/>
            <a:cs typeface="Times New Roman" panose="02020603050405020304" pitchFamily="18" charset="0"/>
          </a:endParaRPr>
        </a:p>
      </dgm:t>
    </dgm:pt>
    <dgm:pt modelId="{B9434FFE-91F4-4F52-9555-387C8B3B6B4E}" type="parTrans" cxnId="{D30E15F5-E253-4DCC-B062-C5AF5381D945}">
      <dgm:prSet/>
      <dgm:spPr/>
      <dgm:t>
        <a:bodyPr/>
        <a:lstStyle/>
        <a:p>
          <a:endParaRPr lang="en-US"/>
        </a:p>
      </dgm:t>
    </dgm:pt>
    <dgm:pt modelId="{FABB7B6D-507E-4C3D-BF7E-51626CEF9FA4}" type="sibTrans" cxnId="{D30E15F5-E253-4DCC-B062-C5AF5381D945}">
      <dgm:prSet phldrT="6" phldr="0"/>
      <dgm:spPr/>
      <dgm:t>
        <a:bodyPr/>
        <a:lstStyle/>
        <a:p>
          <a:r>
            <a:rPr lang="en-US" dirty="0" smtClean="0"/>
            <a:t>4</a:t>
          </a:r>
          <a:endParaRPr lang="en-US" dirty="0"/>
        </a:p>
      </dgm:t>
    </dgm:pt>
    <dgm:pt modelId="{CBFF7359-128B-47EE-A3DF-317189F65703}">
      <dgm:prSet custT="1"/>
      <dgm:spPr/>
      <dgm:t>
        <a:bodyPr/>
        <a:lstStyle/>
        <a:p>
          <a:r>
            <a:rPr lang="en-US" sz="2000" b="1" dirty="0" err="1">
              <a:latin typeface="Times New Roman" panose="02020603050405020304" pitchFamily="18" charset="0"/>
              <a:cs typeface="Times New Roman" panose="02020603050405020304" pitchFamily="18" charset="0"/>
            </a:rPr>
            <a:t>Ser</a:t>
          </a:r>
          <a:r>
            <a:rPr lang="en-US" sz="2000" b="1" dirty="0">
              <a:latin typeface="Times New Roman" panose="02020603050405020304" pitchFamily="18" charset="0"/>
              <a:cs typeface="Times New Roman" panose="02020603050405020304" pitchFamily="18" charset="0"/>
            </a:rPr>
            <a:t> de </a:t>
          </a:r>
          <a:r>
            <a:rPr lang="en-US" sz="2000" b="1" dirty="0" err="1">
              <a:latin typeface="Times New Roman" panose="02020603050405020304" pitchFamily="18" charset="0"/>
              <a:cs typeface="Times New Roman" panose="02020603050405020304" pitchFamily="18" charset="0"/>
            </a:rPr>
            <a:t>fácil</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cultivo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laboratório</a:t>
          </a:r>
          <a:endParaRPr lang="en-US" sz="2000" b="1" dirty="0">
            <a:latin typeface="Times New Roman" panose="02020603050405020304" pitchFamily="18" charset="0"/>
            <a:cs typeface="Times New Roman" panose="02020603050405020304" pitchFamily="18" charset="0"/>
          </a:endParaRPr>
        </a:p>
      </dgm:t>
    </dgm:pt>
    <dgm:pt modelId="{9AEAC148-5886-4DE4-A5E3-E46468F5ED2C}" type="parTrans" cxnId="{5E815727-72E2-4148-8F85-FDA40A3AC234}">
      <dgm:prSet/>
      <dgm:spPr/>
      <dgm:t>
        <a:bodyPr/>
        <a:lstStyle/>
        <a:p>
          <a:endParaRPr lang="en-US"/>
        </a:p>
      </dgm:t>
    </dgm:pt>
    <dgm:pt modelId="{49218BAD-6844-4DEA-BC9F-F4C33B45B8ED}" type="sibTrans" cxnId="{5E815727-72E2-4148-8F85-FDA40A3AC234}">
      <dgm:prSet phldrT="8" phldr="0"/>
      <dgm:spPr/>
    </dgm:pt>
    <dgm:pt modelId="{651CD584-6521-4210-A2FE-889544F7692A}" type="pres">
      <dgm:prSet presAssocID="{4190A5D4-7208-4D80-8687-FABA0F0F77F9}" presName="Name0" presStyleCnt="0">
        <dgm:presLayoutVars>
          <dgm:dir/>
          <dgm:resizeHandles val="exact"/>
        </dgm:presLayoutVars>
      </dgm:prSet>
      <dgm:spPr/>
      <dgm:t>
        <a:bodyPr/>
        <a:lstStyle/>
        <a:p>
          <a:endParaRPr lang="pt-BR"/>
        </a:p>
      </dgm:t>
    </dgm:pt>
    <dgm:pt modelId="{1CE4ADDC-78AE-49B2-BB57-D8452D38CAC4}" type="pres">
      <dgm:prSet presAssocID="{BCE7388C-66AB-47E1-A7F0-EC76EEC09343}" presName="node" presStyleLbl="node1" presStyleIdx="0" presStyleCnt="5">
        <dgm:presLayoutVars>
          <dgm:bulletEnabled val="1"/>
        </dgm:presLayoutVars>
      </dgm:prSet>
      <dgm:spPr/>
      <dgm:t>
        <a:bodyPr/>
        <a:lstStyle/>
        <a:p>
          <a:endParaRPr lang="pt-BR"/>
        </a:p>
      </dgm:t>
    </dgm:pt>
    <dgm:pt modelId="{A2CF17EC-0332-459A-854F-BB65E5D8B317}" type="pres">
      <dgm:prSet presAssocID="{94EEB0C6-8A63-4FD5-BBDF-307A9ACE91D6}" presName="sibTrans" presStyleLbl="sibTrans1D1" presStyleIdx="0" presStyleCnt="4"/>
      <dgm:spPr/>
      <dgm:t>
        <a:bodyPr/>
        <a:lstStyle/>
        <a:p>
          <a:endParaRPr lang="pt-BR"/>
        </a:p>
      </dgm:t>
    </dgm:pt>
    <dgm:pt modelId="{287166A3-3384-47D8-9227-AE83A0B3FD97}" type="pres">
      <dgm:prSet presAssocID="{94EEB0C6-8A63-4FD5-BBDF-307A9ACE91D6}" presName="connectorText" presStyleLbl="sibTrans1D1" presStyleIdx="0" presStyleCnt="4"/>
      <dgm:spPr/>
      <dgm:t>
        <a:bodyPr/>
        <a:lstStyle/>
        <a:p>
          <a:endParaRPr lang="pt-BR"/>
        </a:p>
      </dgm:t>
    </dgm:pt>
    <dgm:pt modelId="{A2D2E172-5194-48CB-AECE-A6554D23DA42}" type="pres">
      <dgm:prSet presAssocID="{8A1D75FB-D2DD-42DF-A393-845459A55216}" presName="node" presStyleLbl="node1" presStyleIdx="1" presStyleCnt="5">
        <dgm:presLayoutVars>
          <dgm:bulletEnabled val="1"/>
        </dgm:presLayoutVars>
      </dgm:prSet>
      <dgm:spPr/>
      <dgm:t>
        <a:bodyPr/>
        <a:lstStyle/>
        <a:p>
          <a:endParaRPr lang="pt-BR"/>
        </a:p>
      </dgm:t>
    </dgm:pt>
    <dgm:pt modelId="{F50AB55B-287E-46BA-B9C6-E00B3AEF81C7}" type="pres">
      <dgm:prSet presAssocID="{18F7C6A9-C711-45A1-90E6-3919A09E0CBC}" presName="sibTrans" presStyleLbl="sibTrans1D1" presStyleIdx="1" presStyleCnt="4"/>
      <dgm:spPr/>
      <dgm:t>
        <a:bodyPr/>
        <a:lstStyle/>
        <a:p>
          <a:endParaRPr lang="pt-BR"/>
        </a:p>
      </dgm:t>
    </dgm:pt>
    <dgm:pt modelId="{A011B28A-E8C7-4E38-BACC-D3F9631A2098}" type="pres">
      <dgm:prSet presAssocID="{18F7C6A9-C711-45A1-90E6-3919A09E0CBC}" presName="connectorText" presStyleLbl="sibTrans1D1" presStyleIdx="1" presStyleCnt="4"/>
      <dgm:spPr/>
      <dgm:t>
        <a:bodyPr/>
        <a:lstStyle/>
        <a:p>
          <a:endParaRPr lang="pt-BR"/>
        </a:p>
      </dgm:t>
    </dgm:pt>
    <dgm:pt modelId="{724A2852-2343-42C8-BF04-5D46D6D38D79}" type="pres">
      <dgm:prSet presAssocID="{AF8276E2-9C2A-4480-B572-40FB5D1FC65E}" presName="node" presStyleLbl="node1" presStyleIdx="2" presStyleCnt="5">
        <dgm:presLayoutVars>
          <dgm:bulletEnabled val="1"/>
        </dgm:presLayoutVars>
      </dgm:prSet>
      <dgm:spPr/>
      <dgm:t>
        <a:bodyPr/>
        <a:lstStyle/>
        <a:p>
          <a:endParaRPr lang="pt-BR"/>
        </a:p>
      </dgm:t>
    </dgm:pt>
    <dgm:pt modelId="{C23D8CD8-B4C3-4028-AE6E-1D4159BB63A6}" type="pres">
      <dgm:prSet presAssocID="{ED5F3E5D-DD25-4226-BC0C-64E9F769BD29}" presName="sibTrans" presStyleLbl="sibTrans1D1" presStyleIdx="2" presStyleCnt="4"/>
      <dgm:spPr/>
      <dgm:t>
        <a:bodyPr/>
        <a:lstStyle/>
        <a:p>
          <a:endParaRPr lang="pt-BR"/>
        </a:p>
      </dgm:t>
    </dgm:pt>
    <dgm:pt modelId="{FE52A459-73EF-4AD0-AB1B-90616695BA2A}" type="pres">
      <dgm:prSet presAssocID="{ED5F3E5D-DD25-4226-BC0C-64E9F769BD29}" presName="connectorText" presStyleLbl="sibTrans1D1" presStyleIdx="2" presStyleCnt="4"/>
      <dgm:spPr/>
      <dgm:t>
        <a:bodyPr/>
        <a:lstStyle/>
        <a:p>
          <a:endParaRPr lang="pt-BR"/>
        </a:p>
      </dgm:t>
    </dgm:pt>
    <dgm:pt modelId="{F697002B-DAF6-4130-B878-97D4581428B5}" type="pres">
      <dgm:prSet presAssocID="{CFDAD45C-B8CA-4B7B-B557-EA331FBBD718}" presName="node" presStyleLbl="node1" presStyleIdx="3" presStyleCnt="5">
        <dgm:presLayoutVars>
          <dgm:bulletEnabled val="1"/>
        </dgm:presLayoutVars>
      </dgm:prSet>
      <dgm:spPr/>
      <dgm:t>
        <a:bodyPr/>
        <a:lstStyle/>
        <a:p>
          <a:endParaRPr lang="pt-BR"/>
        </a:p>
      </dgm:t>
    </dgm:pt>
    <dgm:pt modelId="{06679127-FCB6-459C-860A-19D79227CF42}" type="pres">
      <dgm:prSet presAssocID="{FABB7B6D-507E-4C3D-BF7E-51626CEF9FA4}" presName="sibTrans" presStyleLbl="sibTrans1D1" presStyleIdx="3" presStyleCnt="4"/>
      <dgm:spPr/>
      <dgm:t>
        <a:bodyPr/>
        <a:lstStyle/>
        <a:p>
          <a:endParaRPr lang="pt-BR"/>
        </a:p>
      </dgm:t>
    </dgm:pt>
    <dgm:pt modelId="{ED713779-F7C3-461A-9A91-76316816B083}" type="pres">
      <dgm:prSet presAssocID="{FABB7B6D-507E-4C3D-BF7E-51626CEF9FA4}" presName="connectorText" presStyleLbl="sibTrans1D1" presStyleIdx="3" presStyleCnt="4"/>
      <dgm:spPr/>
      <dgm:t>
        <a:bodyPr/>
        <a:lstStyle/>
        <a:p>
          <a:endParaRPr lang="pt-BR"/>
        </a:p>
      </dgm:t>
    </dgm:pt>
    <dgm:pt modelId="{A2B933A9-7C7E-488B-A476-18BFDEE6F909}" type="pres">
      <dgm:prSet presAssocID="{CBFF7359-128B-47EE-A3DF-317189F65703}" presName="node" presStyleLbl="node1" presStyleIdx="4" presStyleCnt="5">
        <dgm:presLayoutVars>
          <dgm:bulletEnabled val="1"/>
        </dgm:presLayoutVars>
      </dgm:prSet>
      <dgm:spPr/>
      <dgm:t>
        <a:bodyPr/>
        <a:lstStyle/>
        <a:p>
          <a:endParaRPr lang="pt-BR"/>
        </a:p>
      </dgm:t>
    </dgm:pt>
  </dgm:ptLst>
  <dgm:cxnLst>
    <dgm:cxn modelId="{4E2C6403-6C58-4499-8A27-5E0B64EB854F}" type="presOf" srcId="{CBFF7359-128B-47EE-A3DF-317189F65703}" destId="{A2B933A9-7C7E-488B-A476-18BFDEE6F909}" srcOrd="0" destOrd="0" presId="urn:microsoft.com/office/officeart/2016/7/layout/RepeatingBendingProcessNew"/>
    <dgm:cxn modelId="{ADFB3E4C-0EE5-4CB0-9A8B-E7BCB1AC7C08}" type="presOf" srcId="{18F7C6A9-C711-45A1-90E6-3919A09E0CBC}" destId="{F50AB55B-287E-46BA-B9C6-E00B3AEF81C7}" srcOrd="0" destOrd="0" presId="urn:microsoft.com/office/officeart/2016/7/layout/RepeatingBendingProcessNew"/>
    <dgm:cxn modelId="{FB67BA51-78F2-423B-92EE-1AB8918665AF}" type="presOf" srcId="{ED5F3E5D-DD25-4226-BC0C-64E9F769BD29}" destId="{FE52A459-73EF-4AD0-AB1B-90616695BA2A}" srcOrd="1" destOrd="0" presId="urn:microsoft.com/office/officeart/2016/7/layout/RepeatingBendingProcessNew"/>
    <dgm:cxn modelId="{3EBFACAD-7B4C-4583-9B43-50E071EBE73B}" type="presOf" srcId="{94EEB0C6-8A63-4FD5-BBDF-307A9ACE91D6}" destId="{A2CF17EC-0332-459A-854F-BB65E5D8B317}" srcOrd="0" destOrd="0" presId="urn:microsoft.com/office/officeart/2016/7/layout/RepeatingBendingProcessNew"/>
    <dgm:cxn modelId="{6CDFEDF4-D414-445E-9746-41A71E501155}" type="presOf" srcId="{BCE7388C-66AB-47E1-A7F0-EC76EEC09343}" destId="{1CE4ADDC-78AE-49B2-BB57-D8452D38CAC4}" srcOrd="0" destOrd="0" presId="urn:microsoft.com/office/officeart/2016/7/layout/RepeatingBendingProcessNew"/>
    <dgm:cxn modelId="{BC2BEA5F-5370-4842-A487-B7CDAD44FFBF}" type="presOf" srcId="{FABB7B6D-507E-4C3D-BF7E-51626CEF9FA4}" destId="{ED713779-F7C3-461A-9A91-76316816B083}" srcOrd="1" destOrd="0" presId="urn:microsoft.com/office/officeart/2016/7/layout/RepeatingBendingProcessNew"/>
    <dgm:cxn modelId="{5E815727-72E2-4148-8F85-FDA40A3AC234}" srcId="{4190A5D4-7208-4D80-8687-FABA0F0F77F9}" destId="{CBFF7359-128B-47EE-A3DF-317189F65703}" srcOrd="4" destOrd="0" parTransId="{9AEAC148-5886-4DE4-A5E3-E46468F5ED2C}" sibTransId="{49218BAD-6844-4DEA-BC9F-F4C33B45B8ED}"/>
    <dgm:cxn modelId="{B3682BD8-ACC0-409D-8AF6-264D90BAAA43}" type="presOf" srcId="{18F7C6A9-C711-45A1-90E6-3919A09E0CBC}" destId="{A011B28A-E8C7-4E38-BACC-D3F9631A2098}" srcOrd="1" destOrd="0" presId="urn:microsoft.com/office/officeart/2016/7/layout/RepeatingBendingProcessNew"/>
    <dgm:cxn modelId="{ED9EFDC4-ACCC-43A9-9FA0-1D1A24622D56}" srcId="{4190A5D4-7208-4D80-8687-FABA0F0F77F9}" destId="{8A1D75FB-D2DD-42DF-A393-845459A55216}" srcOrd="1" destOrd="0" parTransId="{8153DAAB-AEB1-4BBA-8464-E27C150455DD}" sibTransId="{18F7C6A9-C711-45A1-90E6-3919A09E0CBC}"/>
    <dgm:cxn modelId="{EBDB1B2B-FB0A-46F0-8AB0-11209053B7B3}" srcId="{4190A5D4-7208-4D80-8687-FABA0F0F77F9}" destId="{AF8276E2-9C2A-4480-B572-40FB5D1FC65E}" srcOrd="2" destOrd="0" parTransId="{396978C0-6BBD-4823-8641-340652586C8C}" sibTransId="{ED5F3E5D-DD25-4226-BC0C-64E9F769BD29}"/>
    <dgm:cxn modelId="{343D4B51-9198-4952-8FF0-3501D801C2C7}" type="presOf" srcId="{4190A5D4-7208-4D80-8687-FABA0F0F77F9}" destId="{651CD584-6521-4210-A2FE-889544F7692A}" srcOrd="0" destOrd="0" presId="urn:microsoft.com/office/officeart/2016/7/layout/RepeatingBendingProcessNew"/>
    <dgm:cxn modelId="{BE6D312E-5111-4835-A692-73331C41BC52}" type="presOf" srcId="{8A1D75FB-D2DD-42DF-A393-845459A55216}" destId="{A2D2E172-5194-48CB-AECE-A6554D23DA42}" srcOrd="0" destOrd="0" presId="urn:microsoft.com/office/officeart/2016/7/layout/RepeatingBendingProcessNew"/>
    <dgm:cxn modelId="{324EF227-56C6-4AF4-80AE-F00F1DC7F86D}" type="presOf" srcId="{FABB7B6D-507E-4C3D-BF7E-51626CEF9FA4}" destId="{06679127-FCB6-459C-860A-19D79227CF42}" srcOrd="0" destOrd="0" presId="urn:microsoft.com/office/officeart/2016/7/layout/RepeatingBendingProcessNew"/>
    <dgm:cxn modelId="{B58407BA-C06C-4979-81EE-CF7CDC183833}" type="presOf" srcId="{CFDAD45C-B8CA-4B7B-B557-EA331FBBD718}" destId="{F697002B-DAF6-4130-B878-97D4581428B5}" srcOrd="0" destOrd="0" presId="urn:microsoft.com/office/officeart/2016/7/layout/RepeatingBendingProcessNew"/>
    <dgm:cxn modelId="{63C24A15-6766-4D8A-93E1-8289D6A99706}" type="presOf" srcId="{ED5F3E5D-DD25-4226-BC0C-64E9F769BD29}" destId="{C23D8CD8-B4C3-4028-AE6E-1D4159BB63A6}" srcOrd="0" destOrd="0" presId="urn:microsoft.com/office/officeart/2016/7/layout/RepeatingBendingProcessNew"/>
    <dgm:cxn modelId="{1149C3B3-6EA4-49BA-99BD-56F9C267B8F1}" type="presOf" srcId="{94EEB0C6-8A63-4FD5-BBDF-307A9ACE91D6}" destId="{287166A3-3384-47D8-9227-AE83A0B3FD97}" srcOrd="1" destOrd="0" presId="urn:microsoft.com/office/officeart/2016/7/layout/RepeatingBendingProcessNew"/>
    <dgm:cxn modelId="{D30E15F5-E253-4DCC-B062-C5AF5381D945}" srcId="{4190A5D4-7208-4D80-8687-FABA0F0F77F9}" destId="{CFDAD45C-B8CA-4B7B-B557-EA331FBBD718}" srcOrd="3" destOrd="0" parTransId="{B9434FFE-91F4-4F52-9555-387C8B3B6B4E}" sibTransId="{FABB7B6D-507E-4C3D-BF7E-51626CEF9FA4}"/>
    <dgm:cxn modelId="{A8922204-1702-4343-B283-52332B09FD43}" type="presOf" srcId="{AF8276E2-9C2A-4480-B572-40FB5D1FC65E}" destId="{724A2852-2343-42C8-BF04-5D46D6D38D79}" srcOrd="0" destOrd="0" presId="urn:microsoft.com/office/officeart/2016/7/layout/RepeatingBendingProcessNew"/>
    <dgm:cxn modelId="{95D3EF05-4706-4A3D-AA65-8B13B1809E95}" srcId="{4190A5D4-7208-4D80-8687-FABA0F0F77F9}" destId="{BCE7388C-66AB-47E1-A7F0-EC76EEC09343}" srcOrd="0" destOrd="0" parTransId="{8D3D0ECC-03A8-4707-90B3-D4DDB0293550}" sibTransId="{94EEB0C6-8A63-4FD5-BBDF-307A9ACE91D6}"/>
    <dgm:cxn modelId="{61C4DD3E-6895-4E98-A53C-9EE6974A8A83}" type="presParOf" srcId="{651CD584-6521-4210-A2FE-889544F7692A}" destId="{1CE4ADDC-78AE-49B2-BB57-D8452D38CAC4}" srcOrd="0" destOrd="0" presId="urn:microsoft.com/office/officeart/2016/7/layout/RepeatingBendingProcessNew"/>
    <dgm:cxn modelId="{0EBC6BC2-6F21-48B3-8F11-5C582115E666}" type="presParOf" srcId="{651CD584-6521-4210-A2FE-889544F7692A}" destId="{A2CF17EC-0332-459A-854F-BB65E5D8B317}" srcOrd="1" destOrd="0" presId="urn:microsoft.com/office/officeart/2016/7/layout/RepeatingBendingProcessNew"/>
    <dgm:cxn modelId="{62C669D8-5863-4CEF-89AD-2189CCECEDFF}" type="presParOf" srcId="{A2CF17EC-0332-459A-854F-BB65E5D8B317}" destId="{287166A3-3384-47D8-9227-AE83A0B3FD97}" srcOrd="0" destOrd="0" presId="urn:microsoft.com/office/officeart/2016/7/layout/RepeatingBendingProcessNew"/>
    <dgm:cxn modelId="{ED1512A5-B12C-408C-B2FD-C68263A80A34}" type="presParOf" srcId="{651CD584-6521-4210-A2FE-889544F7692A}" destId="{A2D2E172-5194-48CB-AECE-A6554D23DA42}" srcOrd="2" destOrd="0" presId="urn:microsoft.com/office/officeart/2016/7/layout/RepeatingBendingProcessNew"/>
    <dgm:cxn modelId="{7B79DC92-D2F7-4533-9223-DDA51598642B}" type="presParOf" srcId="{651CD584-6521-4210-A2FE-889544F7692A}" destId="{F50AB55B-287E-46BA-B9C6-E00B3AEF81C7}" srcOrd="3" destOrd="0" presId="urn:microsoft.com/office/officeart/2016/7/layout/RepeatingBendingProcessNew"/>
    <dgm:cxn modelId="{A2510839-E53E-49C8-B163-CF292EAF8A75}" type="presParOf" srcId="{F50AB55B-287E-46BA-B9C6-E00B3AEF81C7}" destId="{A011B28A-E8C7-4E38-BACC-D3F9631A2098}" srcOrd="0" destOrd="0" presId="urn:microsoft.com/office/officeart/2016/7/layout/RepeatingBendingProcessNew"/>
    <dgm:cxn modelId="{E60EF8F7-6BEC-4719-ABE1-6552D8B540DE}" type="presParOf" srcId="{651CD584-6521-4210-A2FE-889544F7692A}" destId="{724A2852-2343-42C8-BF04-5D46D6D38D79}" srcOrd="4" destOrd="0" presId="urn:microsoft.com/office/officeart/2016/7/layout/RepeatingBendingProcessNew"/>
    <dgm:cxn modelId="{10B6CF44-D767-4595-B6E6-9DF68C5F6DD5}" type="presParOf" srcId="{651CD584-6521-4210-A2FE-889544F7692A}" destId="{C23D8CD8-B4C3-4028-AE6E-1D4159BB63A6}" srcOrd="5" destOrd="0" presId="urn:microsoft.com/office/officeart/2016/7/layout/RepeatingBendingProcessNew"/>
    <dgm:cxn modelId="{EF375B44-1F67-441A-94DF-EDA9EEA602B4}" type="presParOf" srcId="{C23D8CD8-B4C3-4028-AE6E-1D4159BB63A6}" destId="{FE52A459-73EF-4AD0-AB1B-90616695BA2A}" srcOrd="0" destOrd="0" presId="urn:microsoft.com/office/officeart/2016/7/layout/RepeatingBendingProcessNew"/>
    <dgm:cxn modelId="{5AB7021E-2AD4-402E-98A8-A8EC48344984}" type="presParOf" srcId="{651CD584-6521-4210-A2FE-889544F7692A}" destId="{F697002B-DAF6-4130-B878-97D4581428B5}" srcOrd="6" destOrd="0" presId="urn:microsoft.com/office/officeart/2016/7/layout/RepeatingBendingProcessNew"/>
    <dgm:cxn modelId="{793CBCF0-C31C-4AD1-97AF-485A524089EE}" type="presParOf" srcId="{651CD584-6521-4210-A2FE-889544F7692A}" destId="{06679127-FCB6-459C-860A-19D79227CF42}" srcOrd="7" destOrd="0" presId="urn:microsoft.com/office/officeart/2016/7/layout/RepeatingBendingProcessNew"/>
    <dgm:cxn modelId="{D21671E7-7DE0-4951-8AEC-A59B071A7519}" type="presParOf" srcId="{06679127-FCB6-459C-860A-19D79227CF42}" destId="{ED713779-F7C3-461A-9A91-76316816B083}" srcOrd="0" destOrd="0" presId="urn:microsoft.com/office/officeart/2016/7/layout/RepeatingBendingProcessNew"/>
    <dgm:cxn modelId="{4B4B46C9-13E3-4550-9139-349F42E77643}" type="presParOf" srcId="{651CD584-6521-4210-A2FE-889544F7692A}" destId="{A2B933A9-7C7E-488B-A476-18BFDEE6F909}" srcOrd="8"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58D6C0-C042-47FA-9C72-0631787239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63A4B74B-E768-414B-B13F-A804907C70A7}">
      <dgm:prSet phldrT="[Texto]"/>
      <dgm:spPr/>
      <dgm:t>
        <a:bodyPr/>
        <a:lstStyle/>
        <a:p>
          <a:endParaRPr lang="pt-BR" dirty="0"/>
        </a:p>
      </dgm:t>
    </dgm:pt>
    <dgm:pt modelId="{18885714-09C7-4127-B9AE-5D3F28921480}" type="parTrans" cxnId="{97841CC7-3FEC-4814-A552-A2A7856BB69A}">
      <dgm:prSet/>
      <dgm:spPr/>
      <dgm:t>
        <a:bodyPr/>
        <a:lstStyle/>
        <a:p>
          <a:endParaRPr lang="pt-BR"/>
        </a:p>
      </dgm:t>
    </dgm:pt>
    <dgm:pt modelId="{471DA4FC-64C1-40CB-A536-31481279F132}" type="sibTrans" cxnId="{97841CC7-3FEC-4814-A552-A2A7856BB69A}">
      <dgm:prSet/>
      <dgm:spPr/>
      <dgm:t>
        <a:bodyPr/>
        <a:lstStyle/>
        <a:p>
          <a:endParaRPr lang="pt-BR"/>
        </a:p>
      </dgm:t>
    </dgm:pt>
    <dgm:pt modelId="{85BADBF4-B7C1-4C19-B099-718A942F7185}">
      <dgm:prSet phldrT="[Texto]" custT="1"/>
      <dgm:spPr/>
      <dgm:t>
        <a:bodyPr/>
        <a:lstStyle/>
        <a:p>
          <a:pPr algn="just"/>
          <a:r>
            <a:rPr lang="pt-BR" sz="1800" dirty="0" smtClean="0">
              <a:latin typeface="Times New Roman" panose="02020603050405020304" pitchFamily="18" charset="0"/>
              <a:cs typeface="Times New Roman" panose="02020603050405020304" pitchFamily="18" charset="0"/>
            </a:rPr>
            <a:t>Os peixes são frequentemente expostos a explosões de algas e/ou cianobactérias prejudiciais e seus produtos naturais relacionados.</a:t>
          </a:r>
        </a:p>
        <a:p>
          <a:pPr algn="l"/>
          <a:endParaRPr lang="pt-BR" sz="2100" dirty="0"/>
        </a:p>
      </dgm:t>
    </dgm:pt>
    <dgm:pt modelId="{CB5E8B4D-75E6-4C69-9AC9-1F69BE484327}" type="parTrans" cxnId="{28E29053-EE9B-4370-9FDA-06E4F2A704D6}">
      <dgm:prSet/>
      <dgm:spPr/>
      <dgm:t>
        <a:bodyPr/>
        <a:lstStyle/>
        <a:p>
          <a:endParaRPr lang="pt-BR"/>
        </a:p>
      </dgm:t>
    </dgm:pt>
    <dgm:pt modelId="{4D770AF7-2A2E-4A35-B6FF-290930F6A948}" type="sibTrans" cxnId="{28E29053-EE9B-4370-9FDA-06E4F2A704D6}">
      <dgm:prSet/>
      <dgm:spPr/>
      <dgm:t>
        <a:bodyPr/>
        <a:lstStyle/>
        <a:p>
          <a:endParaRPr lang="pt-BR"/>
        </a:p>
      </dgm:t>
    </dgm:pt>
    <dgm:pt modelId="{451D39C4-84D6-4AA1-A66B-E8A7200D3FDC}">
      <dgm:prSet phldrT="[Texto]" custT="1"/>
      <dgm:spPr/>
      <dgm:t>
        <a:bodyPr/>
        <a:lstStyle/>
        <a:p>
          <a:pPr algn="just"/>
          <a:r>
            <a:rPr lang="pt-BR" sz="1800" dirty="0" smtClean="0">
              <a:latin typeface="Times New Roman" panose="02020603050405020304" pitchFamily="18" charset="0"/>
              <a:cs typeface="Times New Roman" panose="02020603050405020304" pitchFamily="18" charset="0"/>
            </a:rPr>
            <a:t>Os danos biológicos do extrato da cepa ITEP-024 nos peixes ainda não foram bem elucidados.</a:t>
          </a:r>
        </a:p>
        <a:p>
          <a:pPr algn="l"/>
          <a:endParaRPr lang="pt-BR" sz="2100" dirty="0"/>
        </a:p>
      </dgm:t>
    </dgm:pt>
    <dgm:pt modelId="{168D720A-1622-4162-B469-D07F22FA16F0}" type="parTrans" cxnId="{81B182AC-AD6D-416B-BC28-60ECF0C49D2D}">
      <dgm:prSet/>
      <dgm:spPr/>
      <dgm:t>
        <a:bodyPr/>
        <a:lstStyle/>
        <a:p>
          <a:endParaRPr lang="pt-BR"/>
        </a:p>
      </dgm:t>
    </dgm:pt>
    <dgm:pt modelId="{C47B3CF6-B39C-4F7B-99A6-A14FA65DC622}" type="sibTrans" cxnId="{81B182AC-AD6D-416B-BC28-60ECF0C49D2D}">
      <dgm:prSet/>
      <dgm:spPr/>
      <dgm:t>
        <a:bodyPr/>
        <a:lstStyle/>
        <a:p>
          <a:endParaRPr lang="pt-BR"/>
        </a:p>
      </dgm:t>
    </dgm:pt>
    <dgm:pt modelId="{8C0E3537-3620-4DCE-B4E9-AC11BFC7E498}">
      <dgm:prSet phldrT="[Texto]" custT="1"/>
      <dgm:spPr/>
      <dgm:t>
        <a:bodyPr/>
        <a:lstStyle/>
        <a:p>
          <a:endParaRPr lang="pt-BR" sz="2400" b="1" dirty="0">
            <a:solidFill>
              <a:schemeClr val="accent1">
                <a:lumMod val="75000"/>
              </a:schemeClr>
            </a:solidFill>
          </a:endParaRPr>
        </a:p>
      </dgm:t>
    </dgm:pt>
    <dgm:pt modelId="{C829F6DC-2A79-4C81-AE93-A89DC2905E03}" type="sibTrans" cxnId="{E600B8BE-A651-4B32-A8E0-CF8B30E00275}">
      <dgm:prSet/>
      <dgm:spPr/>
      <dgm:t>
        <a:bodyPr/>
        <a:lstStyle/>
        <a:p>
          <a:endParaRPr lang="pt-BR"/>
        </a:p>
      </dgm:t>
    </dgm:pt>
    <dgm:pt modelId="{6CD53FA9-5878-4977-9C24-A5BD02F69770}" type="parTrans" cxnId="{E600B8BE-A651-4B32-A8E0-CF8B30E00275}">
      <dgm:prSet/>
      <dgm:spPr/>
      <dgm:t>
        <a:bodyPr/>
        <a:lstStyle/>
        <a:p>
          <a:endParaRPr lang="pt-BR"/>
        </a:p>
      </dgm:t>
    </dgm:pt>
    <dgm:pt modelId="{EB84F9CC-42D7-4FEB-A6BC-28C22F68D5BB}" type="pres">
      <dgm:prSet presAssocID="{A758D6C0-C042-47FA-9C72-063178723920}" presName="vert0" presStyleCnt="0">
        <dgm:presLayoutVars>
          <dgm:dir/>
          <dgm:animOne val="branch"/>
          <dgm:animLvl val="lvl"/>
        </dgm:presLayoutVars>
      </dgm:prSet>
      <dgm:spPr/>
      <dgm:t>
        <a:bodyPr/>
        <a:lstStyle/>
        <a:p>
          <a:endParaRPr lang="pt-BR"/>
        </a:p>
      </dgm:t>
    </dgm:pt>
    <dgm:pt modelId="{F7143D78-C5A4-46AD-B099-6CC88FFA99D2}" type="pres">
      <dgm:prSet presAssocID="{8C0E3537-3620-4DCE-B4E9-AC11BFC7E498}" presName="thickLine" presStyleLbl="alignNode1" presStyleIdx="0" presStyleCnt="1"/>
      <dgm:spPr/>
      <dgm:t>
        <a:bodyPr/>
        <a:lstStyle/>
        <a:p>
          <a:endParaRPr lang="pt-BR"/>
        </a:p>
      </dgm:t>
    </dgm:pt>
    <dgm:pt modelId="{51233A5E-2A1D-4B0C-BFF5-42B796867B91}" type="pres">
      <dgm:prSet presAssocID="{8C0E3537-3620-4DCE-B4E9-AC11BFC7E498}" presName="horz1" presStyleCnt="0"/>
      <dgm:spPr/>
    </dgm:pt>
    <dgm:pt modelId="{03BFDE99-B44F-49EC-A765-F4168CBA8FA0}" type="pres">
      <dgm:prSet presAssocID="{8C0E3537-3620-4DCE-B4E9-AC11BFC7E498}" presName="tx1" presStyleLbl="revTx" presStyleIdx="0" presStyleCnt="4"/>
      <dgm:spPr/>
      <dgm:t>
        <a:bodyPr/>
        <a:lstStyle/>
        <a:p>
          <a:endParaRPr lang="pt-BR"/>
        </a:p>
      </dgm:t>
    </dgm:pt>
    <dgm:pt modelId="{95DFA5DE-ACE4-4D78-9BB1-7737DAF7ADA3}" type="pres">
      <dgm:prSet presAssocID="{8C0E3537-3620-4DCE-B4E9-AC11BFC7E498}" presName="vert1" presStyleCnt="0"/>
      <dgm:spPr/>
    </dgm:pt>
    <dgm:pt modelId="{4653717C-4CC3-48D9-8036-77FF89E2CC23}" type="pres">
      <dgm:prSet presAssocID="{63A4B74B-E768-414B-B13F-A804907C70A7}" presName="vertSpace2a" presStyleCnt="0"/>
      <dgm:spPr/>
    </dgm:pt>
    <dgm:pt modelId="{689EFDF5-E793-429F-94FB-17A2A63E0EE3}" type="pres">
      <dgm:prSet presAssocID="{63A4B74B-E768-414B-B13F-A804907C70A7}" presName="horz2" presStyleCnt="0"/>
      <dgm:spPr/>
    </dgm:pt>
    <dgm:pt modelId="{7EB85B65-88CD-4E7A-AA97-3C161D37CB9B}" type="pres">
      <dgm:prSet presAssocID="{63A4B74B-E768-414B-B13F-A804907C70A7}" presName="horzSpace2" presStyleCnt="0"/>
      <dgm:spPr/>
    </dgm:pt>
    <dgm:pt modelId="{005CC4E5-8647-47CF-8CA8-804364EAB224}" type="pres">
      <dgm:prSet presAssocID="{63A4B74B-E768-414B-B13F-A804907C70A7}" presName="tx2" presStyleLbl="revTx" presStyleIdx="1" presStyleCnt="4"/>
      <dgm:spPr/>
      <dgm:t>
        <a:bodyPr/>
        <a:lstStyle/>
        <a:p>
          <a:endParaRPr lang="pt-BR"/>
        </a:p>
      </dgm:t>
    </dgm:pt>
    <dgm:pt modelId="{4FEA1B3C-C8F8-46C3-B136-9C9FF6A27134}" type="pres">
      <dgm:prSet presAssocID="{63A4B74B-E768-414B-B13F-A804907C70A7}" presName="vert2" presStyleCnt="0"/>
      <dgm:spPr/>
    </dgm:pt>
    <dgm:pt modelId="{C87B54B8-B39C-4397-88D8-7C9983E9C51D}" type="pres">
      <dgm:prSet presAssocID="{63A4B74B-E768-414B-B13F-A804907C70A7}" presName="thinLine2b" presStyleLbl="callout" presStyleIdx="0" presStyleCnt="3"/>
      <dgm:spPr/>
    </dgm:pt>
    <dgm:pt modelId="{69592712-CA01-4761-8AD9-E5B80E8FECA9}" type="pres">
      <dgm:prSet presAssocID="{63A4B74B-E768-414B-B13F-A804907C70A7}" presName="vertSpace2b" presStyleCnt="0"/>
      <dgm:spPr/>
    </dgm:pt>
    <dgm:pt modelId="{4A39D863-D438-43F5-A76C-C13FB7142F5C}" type="pres">
      <dgm:prSet presAssocID="{85BADBF4-B7C1-4C19-B099-718A942F7185}" presName="horz2" presStyleCnt="0"/>
      <dgm:spPr/>
    </dgm:pt>
    <dgm:pt modelId="{2E17A134-B2F6-42AB-B49B-3617820B6C61}" type="pres">
      <dgm:prSet presAssocID="{85BADBF4-B7C1-4C19-B099-718A942F7185}" presName="horzSpace2" presStyleCnt="0"/>
      <dgm:spPr/>
    </dgm:pt>
    <dgm:pt modelId="{D5F11F79-7A5B-4B99-ADEC-867320C4B1D3}" type="pres">
      <dgm:prSet presAssocID="{85BADBF4-B7C1-4C19-B099-718A942F7185}" presName="tx2" presStyleLbl="revTx" presStyleIdx="2" presStyleCnt="4"/>
      <dgm:spPr/>
      <dgm:t>
        <a:bodyPr/>
        <a:lstStyle/>
        <a:p>
          <a:endParaRPr lang="pt-BR"/>
        </a:p>
      </dgm:t>
    </dgm:pt>
    <dgm:pt modelId="{5D0CA70E-E4BA-47A6-A036-6C0CC6A085F1}" type="pres">
      <dgm:prSet presAssocID="{85BADBF4-B7C1-4C19-B099-718A942F7185}" presName="vert2" presStyleCnt="0"/>
      <dgm:spPr/>
    </dgm:pt>
    <dgm:pt modelId="{526881DD-6FFE-46D2-8D2F-4C1A8BCC07E7}" type="pres">
      <dgm:prSet presAssocID="{85BADBF4-B7C1-4C19-B099-718A942F7185}" presName="thinLine2b" presStyleLbl="callout" presStyleIdx="1" presStyleCnt="3"/>
      <dgm:spPr/>
    </dgm:pt>
    <dgm:pt modelId="{B0A20205-F2FB-4D1B-BE08-E6522DC380CF}" type="pres">
      <dgm:prSet presAssocID="{85BADBF4-B7C1-4C19-B099-718A942F7185}" presName="vertSpace2b" presStyleCnt="0"/>
      <dgm:spPr/>
    </dgm:pt>
    <dgm:pt modelId="{6C785BD7-BA79-4B2B-B6C7-9A18E1C183A8}" type="pres">
      <dgm:prSet presAssocID="{451D39C4-84D6-4AA1-A66B-E8A7200D3FDC}" presName="horz2" presStyleCnt="0"/>
      <dgm:spPr/>
    </dgm:pt>
    <dgm:pt modelId="{264951B0-1F00-4E4A-86A1-59592EE4553C}" type="pres">
      <dgm:prSet presAssocID="{451D39C4-84D6-4AA1-A66B-E8A7200D3FDC}" presName="horzSpace2" presStyleCnt="0"/>
      <dgm:spPr/>
    </dgm:pt>
    <dgm:pt modelId="{1DE789A2-C0A0-4B74-ADB7-B6275EC35170}" type="pres">
      <dgm:prSet presAssocID="{451D39C4-84D6-4AA1-A66B-E8A7200D3FDC}" presName="tx2" presStyleLbl="revTx" presStyleIdx="3" presStyleCnt="4" custLinFactNeighborX="728" custLinFactNeighborY="44232"/>
      <dgm:spPr/>
      <dgm:t>
        <a:bodyPr/>
        <a:lstStyle/>
        <a:p>
          <a:endParaRPr lang="pt-BR"/>
        </a:p>
      </dgm:t>
    </dgm:pt>
    <dgm:pt modelId="{52F232DB-D34E-4AA2-9FBC-E8AAB738FE59}" type="pres">
      <dgm:prSet presAssocID="{451D39C4-84D6-4AA1-A66B-E8A7200D3FDC}" presName="vert2" presStyleCnt="0"/>
      <dgm:spPr/>
    </dgm:pt>
    <dgm:pt modelId="{CD3CC168-3986-487D-8C17-3D1EE2DE41AD}" type="pres">
      <dgm:prSet presAssocID="{451D39C4-84D6-4AA1-A66B-E8A7200D3FDC}" presName="thinLine2b" presStyleLbl="callout" presStyleIdx="2" presStyleCnt="3"/>
      <dgm:spPr/>
    </dgm:pt>
    <dgm:pt modelId="{357EADB7-EE8D-4245-B4E7-7E37BF7EB352}" type="pres">
      <dgm:prSet presAssocID="{451D39C4-84D6-4AA1-A66B-E8A7200D3FDC}" presName="vertSpace2b" presStyleCnt="0"/>
      <dgm:spPr/>
    </dgm:pt>
  </dgm:ptLst>
  <dgm:cxnLst>
    <dgm:cxn modelId="{81B182AC-AD6D-416B-BC28-60ECF0C49D2D}" srcId="{8C0E3537-3620-4DCE-B4E9-AC11BFC7E498}" destId="{451D39C4-84D6-4AA1-A66B-E8A7200D3FDC}" srcOrd="2" destOrd="0" parTransId="{168D720A-1622-4162-B469-D07F22FA16F0}" sibTransId="{C47B3CF6-B39C-4F7B-99A6-A14FA65DC622}"/>
    <dgm:cxn modelId="{28E29053-EE9B-4370-9FDA-06E4F2A704D6}" srcId="{8C0E3537-3620-4DCE-B4E9-AC11BFC7E498}" destId="{85BADBF4-B7C1-4C19-B099-718A942F7185}" srcOrd="1" destOrd="0" parTransId="{CB5E8B4D-75E6-4C69-9AC9-1F69BE484327}" sibTransId="{4D770AF7-2A2E-4A35-B6FF-290930F6A948}"/>
    <dgm:cxn modelId="{3418BEAC-4C5E-4251-B3AD-83886BC0EB51}" type="presOf" srcId="{8C0E3537-3620-4DCE-B4E9-AC11BFC7E498}" destId="{03BFDE99-B44F-49EC-A765-F4168CBA8FA0}" srcOrd="0" destOrd="0" presId="urn:microsoft.com/office/officeart/2008/layout/LinedList"/>
    <dgm:cxn modelId="{928FBFC4-336D-47B6-B800-CDCE08113158}" type="presOf" srcId="{A758D6C0-C042-47FA-9C72-063178723920}" destId="{EB84F9CC-42D7-4FEB-A6BC-28C22F68D5BB}" srcOrd="0" destOrd="0" presId="urn:microsoft.com/office/officeart/2008/layout/LinedList"/>
    <dgm:cxn modelId="{5E669358-F054-4697-B05A-ACE5A5C08043}" type="presOf" srcId="{63A4B74B-E768-414B-B13F-A804907C70A7}" destId="{005CC4E5-8647-47CF-8CA8-804364EAB224}" srcOrd="0" destOrd="0" presId="urn:microsoft.com/office/officeart/2008/layout/LinedList"/>
    <dgm:cxn modelId="{1EFA8564-2370-4D82-8579-EBFD9AED46B9}" type="presOf" srcId="{85BADBF4-B7C1-4C19-B099-718A942F7185}" destId="{D5F11F79-7A5B-4B99-ADEC-867320C4B1D3}" srcOrd="0" destOrd="0" presId="urn:microsoft.com/office/officeart/2008/layout/LinedList"/>
    <dgm:cxn modelId="{E600B8BE-A651-4B32-A8E0-CF8B30E00275}" srcId="{A758D6C0-C042-47FA-9C72-063178723920}" destId="{8C0E3537-3620-4DCE-B4E9-AC11BFC7E498}" srcOrd="0" destOrd="0" parTransId="{6CD53FA9-5878-4977-9C24-A5BD02F69770}" sibTransId="{C829F6DC-2A79-4C81-AE93-A89DC2905E03}"/>
    <dgm:cxn modelId="{97841CC7-3FEC-4814-A552-A2A7856BB69A}" srcId="{8C0E3537-3620-4DCE-B4E9-AC11BFC7E498}" destId="{63A4B74B-E768-414B-B13F-A804907C70A7}" srcOrd="0" destOrd="0" parTransId="{18885714-09C7-4127-B9AE-5D3F28921480}" sibTransId="{471DA4FC-64C1-40CB-A536-31481279F132}"/>
    <dgm:cxn modelId="{467E908B-EB52-450A-90D0-547AF34AB3E8}" type="presOf" srcId="{451D39C4-84D6-4AA1-A66B-E8A7200D3FDC}" destId="{1DE789A2-C0A0-4B74-ADB7-B6275EC35170}" srcOrd="0" destOrd="0" presId="urn:microsoft.com/office/officeart/2008/layout/LinedList"/>
    <dgm:cxn modelId="{F519E271-7E68-4B63-A02B-33D3768023FD}" type="presParOf" srcId="{EB84F9CC-42D7-4FEB-A6BC-28C22F68D5BB}" destId="{F7143D78-C5A4-46AD-B099-6CC88FFA99D2}" srcOrd="0" destOrd="0" presId="urn:microsoft.com/office/officeart/2008/layout/LinedList"/>
    <dgm:cxn modelId="{F99938E0-CC0A-4130-BE60-E867795AE46F}" type="presParOf" srcId="{EB84F9CC-42D7-4FEB-A6BC-28C22F68D5BB}" destId="{51233A5E-2A1D-4B0C-BFF5-42B796867B91}" srcOrd="1" destOrd="0" presId="urn:microsoft.com/office/officeart/2008/layout/LinedList"/>
    <dgm:cxn modelId="{6C6382DB-18AB-43EB-8988-6D53D77D4E64}" type="presParOf" srcId="{51233A5E-2A1D-4B0C-BFF5-42B796867B91}" destId="{03BFDE99-B44F-49EC-A765-F4168CBA8FA0}" srcOrd="0" destOrd="0" presId="urn:microsoft.com/office/officeart/2008/layout/LinedList"/>
    <dgm:cxn modelId="{D0DF228F-4BBC-49CD-8F3F-47AE3C46E548}" type="presParOf" srcId="{51233A5E-2A1D-4B0C-BFF5-42B796867B91}" destId="{95DFA5DE-ACE4-4D78-9BB1-7737DAF7ADA3}" srcOrd="1" destOrd="0" presId="urn:microsoft.com/office/officeart/2008/layout/LinedList"/>
    <dgm:cxn modelId="{EB24CE28-F816-46F1-AC23-C6F635BABB85}" type="presParOf" srcId="{95DFA5DE-ACE4-4D78-9BB1-7737DAF7ADA3}" destId="{4653717C-4CC3-48D9-8036-77FF89E2CC23}" srcOrd="0" destOrd="0" presId="urn:microsoft.com/office/officeart/2008/layout/LinedList"/>
    <dgm:cxn modelId="{8200F987-53FE-40A5-A6EC-CF8C45480DBD}" type="presParOf" srcId="{95DFA5DE-ACE4-4D78-9BB1-7737DAF7ADA3}" destId="{689EFDF5-E793-429F-94FB-17A2A63E0EE3}" srcOrd="1" destOrd="0" presId="urn:microsoft.com/office/officeart/2008/layout/LinedList"/>
    <dgm:cxn modelId="{B0E0755E-9813-45C4-B776-C862B1399AFF}" type="presParOf" srcId="{689EFDF5-E793-429F-94FB-17A2A63E0EE3}" destId="{7EB85B65-88CD-4E7A-AA97-3C161D37CB9B}" srcOrd="0" destOrd="0" presId="urn:microsoft.com/office/officeart/2008/layout/LinedList"/>
    <dgm:cxn modelId="{D9AF320D-1DDC-4959-938A-1BE9E6E244B7}" type="presParOf" srcId="{689EFDF5-E793-429F-94FB-17A2A63E0EE3}" destId="{005CC4E5-8647-47CF-8CA8-804364EAB224}" srcOrd="1" destOrd="0" presId="urn:microsoft.com/office/officeart/2008/layout/LinedList"/>
    <dgm:cxn modelId="{EB62360F-74F0-4399-A225-E6C35C72121B}" type="presParOf" srcId="{689EFDF5-E793-429F-94FB-17A2A63E0EE3}" destId="{4FEA1B3C-C8F8-46C3-B136-9C9FF6A27134}" srcOrd="2" destOrd="0" presId="urn:microsoft.com/office/officeart/2008/layout/LinedList"/>
    <dgm:cxn modelId="{6CA9ADF7-DB7D-410C-A501-9657BF2D2F16}" type="presParOf" srcId="{95DFA5DE-ACE4-4D78-9BB1-7737DAF7ADA3}" destId="{C87B54B8-B39C-4397-88D8-7C9983E9C51D}" srcOrd="2" destOrd="0" presId="urn:microsoft.com/office/officeart/2008/layout/LinedList"/>
    <dgm:cxn modelId="{89012928-3888-4958-AD2D-3884973BE022}" type="presParOf" srcId="{95DFA5DE-ACE4-4D78-9BB1-7737DAF7ADA3}" destId="{69592712-CA01-4761-8AD9-E5B80E8FECA9}" srcOrd="3" destOrd="0" presId="urn:microsoft.com/office/officeart/2008/layout/LinedList"/>
    <dgm:cxn modelId="{F14236B4-B4D8-4905-819D-664C2C42C9DA}" type="presParOf" srcId="{95DFA5DE-ACE4-4D78-9BB1-7737DAF7ADA3}" destId="{4A39D863-D438-43F5-A76C-C13FB7142F5C}" srcOrd="4" destOrd="0" presId="urn:microsoft.com/office/officeart/2008/layout/LinedList"/>
    <dgm:cxn modelId="{A84DB346-A212-4F9E-A537-D050E62D8975}" type="presParOf" srcId="{4A39D863-D438-43F5-A76C-C13FB7142F5C}" destId="{2E17A134-B2F6-42AB-B49B-3617820B6C61}" srcOrd="0" destOrd="0" presId="urn:microsoft.com/office/officeart/2008/layout/LinedList"/>
    <dgm:cxn modelId="{0B88F9FE-6730-449F-86C6-61B961070323}" type="presParOf" srcId="{4A39D863-D438-43F5-A76C-C13FB7142F5C}" destId="{D5F11F79-7A5B-4B99-ADEC-867320C4B1D3}" srcOrd="1" destOrd="0" presId="urn:microsoft.com/office/officeart/2008/layout/LinedList"/>
    <dgm:cxn modelId="{7DF9620D-E353-4E34-85B7-5CC3AE1E2100}" type="presParOf" srcId="{4A39D863-D438-43F5-A76C-C13FB7142F5C}" destId="{5D0CA70E-E4BA-47A6-A036-6C0CC6A085F1}" srcOrd="2" destOrd="0" presId="urn:microsoft.com/office/officeart/2008/layout/LinedList"/>
    <dgm:cxn modelId="{2FDC3A47-83D1-49F4-A844-0020BE11ABEB}" type="presParOf" srcId="{95DFA5DE-ACE4-4D78-9BB1-7737DAF7ADA3}" destId="{526881DD-6FFE-46D2-8D2F-4C1A8BCC07E7}" srcOrd="5" destOrd="0" presId="urn:microsoft.com/office/officeart/2008/layout/LinedList"/>
    <dgm:cxn modelId="{2CA8A3F4-FC25-4146-9C96-BB7E58BF86F0}" type="presParOf" srcId="{95DFA5DE-ACE4-4D78-9BB1-7737DAF7ADA3}" destId="{B0A20205-F2FB-4D1B-BE08-E6522DC380CF}" srcOrd="6" destOrd="0" presId="urn:microsoft.com/office/officeart/2008/layout/LinedList"/>
    <dgm:cxn modelId="{0434208F-D5B1-4E83-9869-F3612B1FCD90}" type="presParOf" srcId="{95DFA5DE-ACE4-4D78-9BB1-7737DAF7ADA3}" destId="{6C785BD7-BA79-4B2B-B6C7-9A18E1C183A8}" srcOrd="7" destOrd="0" presId="urn:microsoft.com/office/officeart/2008/layout/LinedList"/>
    <dgm:cxn modelId="{8CE0E04D-3898-403D-A180-F411B6DC193F}" type="presParOf" srcId="{6C785BD7-BA79-4B2B-B6C7-9A18E1C183A8}" destId="{264951B0-1F00-4E4A-86A1-59592EE4553C}" srcOrd="0" destOrd="0" presId="urn:microsoft.com/office/officeart/2008/layout/LinedList"/>
    <dgm:cxn modelId="{D743297F-499C-4DC6-BB3E-ADB7319E4DD0}" type="presParOf" srcId="{6C785BD7-BA79-4B2B-B6C7-9A18E1C183A8}" destId="{1DE789A2-C0A0-4B74-ADB7-B6275EC35170}" srcOrd="1" destOrd="0" presId="urn:microsoft.com/office/officeart/2008/layout/LinedList"/>
    <dgm:cxn modelId="{D062266F-1D3B-4CE7-BC3E-7B5DAFC34300}" type="presParOf" srcId="{6C785BD7-BA79-4B2B-B6C7-9A18E1C183A8}" destId="{52F232DB-D34E-4AA2-9FBC-E8AAB738FE59}" srcOrd="2" destOrd="0" presId="urn:microsoft.com/office/officeart/2008/layout/LinedList"/>
    <dgm:cxn modelId="{8C4AD755-4370-4D65-9DC6-2A0557FB5E4E}" type="presParOf" srcId="{95DFA5DE-ACE4-4D78-9BB1-7737DAF7ADA3}" destId="{CD3CC168-3986-487D-8C17-3D1EE2DE41AD}" srcOrd="8" destOrd="0" presId="urn:microsoft.com/office/officeart/2008/layout/LinedList"/>
    <dgm:cxn modelId="{01900F3A-F8A3-497C-8D51-8D35B0DCF3D8}" type="presParOf" srcId="{95DFA5DE-ACE4-4D78-9BB1-7737DAF7ADA3}" destId="{357EADB7-EE8D-4245-B4E7-7E37BF7EB352}"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29DAE-DBA6-450F-A76C-4FC65801352E}">
      <dsp:nvSpPr>
        <dsp:cNvPr id="0" name=""/>
        <dsp:cNvSpPr/>
      </dsp:nvSpPr>
      <dsp:spPr>
        <a:xfrm>
          <a:off x="5240" y="645895"/>
          <a:ext cx="3050808" cy="122032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pt-BR" sz="2300" b="1" kern="1200" dirty="0" smtClean="0"/>
            <a:t>Parques Aquícolas</a:t>
          </a:r>
          <a:endParaRPr lang="pt-BR" sz="2300" b="1" kern="1200" dirty="0"/>
        </a:p>
      </dsp:txBody>
      <dsp:txXfrm>
        <a:off x="615402" y="645895"/>
        <a:ext cx="1830485" cy="1220323"/>
      </dsp:txXfrm>
    </dsp:sp>
    <dsp:sp modelId="{FF677D5F-28A2-4B17-A782-E84B2D72442B}">
      <dsp:nvSpPr>
        <dsp:cNvPr id="0" name=""/>
        <dsp:cNvSpPr/>
      </dsp:nvSpPr>
      <dsp:spPr>
        <a:xfrm>
          <a:off x="2834121" y="624393"/>
          <a:ext cx="3050808" cy="1220323"/>
        </a:xfrm>
        <a:prstGeom prst="chevr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pt-BR" sz="2300" b="1" kern="1200" dirty="0" smtClean="0"/>
            <a:t>Input</a:t>
          </a:r>
          <a:r>
            <a:rPr lang="pt-BR" sz="2300" b="1" kern="1200" baseline="0" dirty="0" smtClean="0"/>
            <a:t> de nutrientes</a:t>
          </a:r>
          <a:endParaRPr lang="pt-BR" sz="2300" b="1" kern="1200" dirty="0"/>
        </a:p>
      </dsp:txBody>
      <dsp:txXfrm>
        <a:off x="3444283" y="624393"/>
        <a:ext cx="1830485" cy="1220323"/>
      </dsp:txXfrm>
    </dsp:sp>
    <dsp:sp modelId="{93DFF316-41E4-4020-953F-9CB09D307E82}">
      <dsp:nvSpPr>
        <dsp:cNvPr id="0" name=""/>
        <dsp:cNvSpPr/>
      </dsp:nvSpPr>
      <dsp:spPr>
        <a:xfrm>
          <a:off x="5496696" y="645895"/>
          <a:ext cx="3050808" cy="1220323"/>
        </a:xfrm>
        <a:prstGeom prst="chevr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pt-BR" sz="2300" b="1" kern="1200" dirty="0" smtClean="0"/>
            <a:t>Intensificação da Eutrofização</a:t>
          </a:r>
          <a:endParaRPr lang="pt-BR" sz="2300" b="1" kern="1200" dirty="0"/>
        </a:p>
      </dsp:txBody>
      <dsp:txXfrm>
        <a:off x="6106858" y="645895"/>
        <a:ext cx="1830485" cy="1220323"/>
      </dsp:txXfrm>
    </dsp:sp>
    <dsp:sp modelId="{8AA89A1B-927C-40BC-BA40-ADC3ACCEAF2D}">
      <dsp:nvSpPr>
        <dsp:cNvPr id="0" name=""/>
        <dsp:cNvSpPr/>
      </dsp:nvSpPr>
      <dsp:spPr>
        <a:xfrm>
          <a:off x="8247665" y="645895"/>
          <a:ext cx="3050808" cy="1220323"/>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pt-BR" sz="2300" b="1" kern="1200" dirty="0" smtClean="0"/>
            <a:t>Impacto Ambiental</a:t>
          </a:r>
          <a:endParaRPr lang="pt-BR" sz="2300" b="1" kern="1200" dirty="0"/>
        </a:p>
      </dsp:txBody>
      <dsp:txXfrm>
        <a:off x="8857827" y="645895"/>
        <a:ext cx="1830485" cy="1220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F17EC-0332-459A-854F-BB65E5D8B317}">
      <dsp:nvSpPr>
        <dsp:cNvPr id="0" name=""/>
        <dsp:cNvSpPr/>
      </dsp:nvSpPr>
      <dsp:spPr>
        <a:xfrm>
          <a:off x="2062317" y="968955"/>
          <a:ext cx="442090" cy="91440"/>
        </a:xfrm>
        <a:custGeom>
          <a:avLst/>
          <a:gdLst/>
          <a:ahLst/>
          <a:cxnLst/>
          <a:rect l="0" t="0" r="0" b="0"/>
          <a:pathLst>
            <a:path>
              <a:moveTo>
                <a:pt x="0" y="45720"/>
              </a:moveTo>
              <a:lnTo>
                <a:pt x="79238" y="45719"/>
              </a:lnTo>
            </a:path>
            <a:path>
              <a:moveTo>
                <a:pt x="362852" y="45719"/>
              </a:moveTo>
              <a:lnTo>
                <a:pt x="44209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r>
            <a:rPr lang="en-US" sz="2000" kern="1200"/>
            <a:t>1</a:t>
          </a:r>
        </a:p>
      </dsp:txBody>
      <dsp:txXfrm>
        <a:off x="2141555" y="872729"/>
        <a:ext cx="283614" cy="283891"/>
      </dsp:txXfrm>
    </dsp:sp>
    <dsp:sp modelId="{1CE4ADDC-78AE-49B2-BB57-D8452D38CAC4}">
      <dsp:nvSpPr>
        <dsp:cNvPr id="0" name=""/>
        <dsp:cNvSpPr/>
      </dsp:nvSpPr>
      <dsp:spPr>
        <a:xfrm>
          <a:off x="8940" y="398122"/>
          <a:ext cx="2055176" cy="123310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0705" tIns="105708" rIns="100705" bIns="105708" numCol="1" spcCol="1270" anchor="ctr" anchorCtr="0">
          <a:noAutofit/>
        </a:bodyPr>
        <a:lstStyle/>
        <a:p>
          <a:pPr lvl="0" algn="ctr" defTabSz="889000">
            <a:lnSpc>
              <a:spcPct val="90000"/>
            </a:lnSpc>
            <a:spcBef>
              <a:spcPct val="0"/>
            </a:spcBef>
            <a:spcAft>
              <a:spcPct val="35000"/>
            </a:spcAft>
          </a:pPr>
          <a:r>
            <a:rPr lang="en-US" sz="2000" b="1" kern="1200" dirty="0" err="1">
              <a:latin typeface="Times New Roman" panose="02020603050405020304" pitchFamily="18" charset="0"/>
              <a:cs typeface="Times New Roman" panose="02020603050405020304" pitchFamily="18" charset="0"/>
            </a:rPr>
            <a:t>Abundância</a:t>
          </a:r>
          <a:r>
            <a:rPr lang="en-US" sz="2000" b="1" kern="1200" dirty="0">
              <a:latin typeface="Times New Roman" panose="02020603050405020304" pitchFamily="18" charset="0"/>
              <a:cs typeface="Times New Roman" panose="02020603050405020304" pitchFamily="18" charset="0"/>
            </a:rPr>
            <a:t> e </a:t>
          </a:r>
          <a:r>
            <a:rPr lang="en-US" sz="2000" b="1" kern="1200" dirty="0" err="1">
              <a:latin typeface="Times New Roman" panose="02020603050405020304" pitchFamily="18" charset="0"/>
              <a:cs typeface="Times New Roman" panose="02020603050405020304" pitchFamily="18" charset="0"/>
            </a:rPr>
            <a:t>disponibilidade</a:t>
          </a:r>
          <a:endParaRPr lang="en-US" sz="2000" b="1" kern="1200" dirty="0">
            <a:latin typeface="Times New Roman" panose="02020603050405020304" pitchFamily="18" charset="0"/>
            <a:cs typeface="Times New Roman" panose="02020603050405020304" pitchFamily="18" charset="0"/>
          </a:endParaRPr>
        </a:p>
      </dsp:txBody>
      <dsp:txXfrm>
        <a:off x="8940" y="398122"/>
        <a:ext cx="2055176" cy="1233105"/>
      </dsp:txXfrm>
    </dsp:sp>
    <dsp:sp modelId="{F50AB55B-287E-46BA-B9C6-E00B3AEF81C7}">
      <dsp:nvSpPr>
        <dsp:cNvPr id="0" name=""/>
        <dsp:cNvSpPr/>
      </dsp:nvSpPr>
      <dsp:spPr>
        <a:xfrm>
          <a:off x="4590184" y="968955"/>
          <a:ext cx="442090" cy="91440"/>
        </a:xfrm>
        <a:custGeom>
          <a:avLst/>
          <a:gdLst/>
          <a:ahLst/>
          <a:cxnLst/>
          <a:rect l="0" t="0" r="0" b="0"/>
          <a:pathLst>
            <a:path>
              <a:moveTo>
                <a:pt x="0" y="45720"/>
              </a:moveTo>
              <a:lnTo>
                <a:pt x="140170" y="45719"/>
              </a:lnTo>
            </a:path>
            <a:path>
              <a:moveTo>
                <a:pt x="301919" y="45719"/>
              </a:moveTo>
              <a:lnTo>
                <a:pt x="442090"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r>
            <a:rPr lang="en-US" sz="2000" kern="1200"/>
            <a:t>2</a:t>
          </a:r>
        </a:p>
      </dsp:txBody>
      <dsp:txXfrm>
        <a:off x="4730355" y="872729"/>
        <a:ext cx="161748" cy="283891"/>
      </dsp:txXfrm>
    </dsp:sp>
    <dsp:sp modelId="{A2D2E172-5194-48CB-AECE-A6554D23DA42}">
      <dsp:nvSpPr>
        <dsp:cNvPr id="0" name=""/>
        <dsp:cNvSpPr/>
      </dsp:nvSpPr>
      <dsp:spPr>
        <a:xfrm>
          <a:off x="2536807" y="398122"/>
          <a:ext cx="2055176" cy="1233105"/>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0705" tIns="105708" rIns="100705" bIns="105708" numCol="1" spcCol="1270" anchor="ctr" anchorCtr="0">
          <a:noAutofit/>
        </a:bodyPr>
        <a:lstStyle/>
        <a:p>
          <a:pPr lvl="0" algn="ctr" defTabSz="889000">
            <a:lnSpc>
              <a:spcPct val="90000"/>
            </a:lnSpc>
            <a:spcBef>
              <a:spcPct val="0"/>
            </a:spcBef>
            <a:spcAft>
              <a:spcPct val="35000"/>
            </a:spcAft>
          </a:pPr>
          <a:r>
            <a:rPr lang="en-US" sz="2000" b="1" kern="1200" dirty="0" err="1">
              <a:latin typeface="Times New Roman" panose="02020603050405020304" pitchFamily="18" charset="0"/>
              <a:cs typeface="Times New Roman" panose="02020603050405020304" pitchFamily="18" charset="0"/>
            </a:rPr>
            <a:t>Conhecimento</a:t>
          </a:r>
          <a:r>
            <a:rPr lang="en-US" sz="2000" b="1" kern="1200" dirty="0">
              <a:latin typeface="Times New Roman" panose="02020603050405020304" pitchFamily="18" charset="0"/>
              <a:cs typeface="Times New Roman" panose="02020603050405020304" pitchFamily="18" charset="0"/>
            </a:rPr>
            <a:t> de </a:t>
          </a:r>
          <a:r>
            <a:rPr lang="en-US" sz="2000" b="1" kern="1200" dirty="0" err="1">
              <a:latin typeface="Times New Roman" panose="02020603050405020304" pitchFamily="18" charset="0"/>
              <a:cs typeface="Times New Roman" panose="02020603050405020304" pitchFamily="18" charset="0"/>
            </a:rPr>
            <a:t>sua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biologia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fisiologia</a:t>
          </a:r>
          <a:r>
            <a:rPr lang="en-US" sz="2000" b="1" kern="1200" dirty="0">
              <a:latin typeface="Times New Roman" panose="02020603050405020304" pitchFamily="18" charset="0"/>
              <a:cs typeface="Times New Roman" panose="02020603050405020304" pitchFamily="18" charset="0"/>
            </a:rPr>
            <a:t> e </a:t>
          </a:r>
          <a:r>
            <a:rPr lang="en-US" sz="2000" b="1" kern="1200" dirty="0" err="1">
              <a:latin typeface="Times New Roman" panose="02020603050405020304" pitchFamily="18" charset="0"/>
              <a:cs typeface="Times New Roman" panose="02020603050405020304" pitchFamily="18" charset="0"/>
            </a:rPr>
            <a:t>hábitos</a:t>
          </a:r>
          <a:endParaRPr lang="en-US" sz="2000" b="1" kern="1200" dirty="0">
            <a:latin typeface="Times New Roman" panose="02020603050405020304" pitchFamily="18" charset="0"/>
            <a:cs typeface="Times New Roman" panose="02020603050405020304" pitchFamily="18" charset="0"/>
          </a:endParaRPr>
        </a:p>
      </dsp:txBody>
      <dsp:txXfrm>
        <a:off x="2536807" y="398122"/>
        <a:ext cx="2055176" cy="1233105"/>
      </dsp:txXfrm>
    </dsp:sp>
    <dsp:sp modelId="{C23D8CD8-B4C3-4028-AE6E-1D4159BB63A6}">
      <dsp:nvSpPr>
        <dsp:cNvPr id="0" name=""/>
        <dsp:cNvSpPr/>
      </dsp:nvSpPr>
      <dsp:spPr>
        <a:xfrm>
          <a:off x="1036528" y="1629428"/>
          <a:ext cx="5055734" cy="442090"/>
        </a:xfrm>
        <a:custGeom>
          <a:avLst/>
          <a:gdLst/>
          <a:ahLst/>
          <a:cxnLst/>
          <a:rect l="0" t="0" r="0" b="0"/>
          <a:pathLst>
            <a:path>
              <a:moveTo>
                <a:pt x="5055734" y="0"/>
              </a:moveTo>
              <a:lnTo>
                <a:pt x="5055734" y="238145"/>
              </a:lnTo>
              <a:lnTo>
                <a:pt x="0" y="238145"/>
              </a:lnTo>
              <a:lnTo>
                <a:pt x="0" y="442090"/>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r>
            <a:rPr lang="en-US" sz="2000" kern="1200"/>
            <a:t>3</a:t>
          </a:r>
        </a:p>
      </dsp:txBody>
      <dsp:txXfrm>
        <a:off x="3437451" y="1708528"/>
        <a:ext cx="253889" cy="283891"/>
      </dsp:txXfrm>
    </dsp:sp>
    <dsp:sp modelId="{724A2852-2343-42C8-BF04-5D46D6D38D79}">
      <dsp:nvSpPr>
        <dsp:cNvPr id="0" name=""/>
        <dsp:cNvSpPr/>
      </dsp:nvSpPr>
      <dsp:spPr>
        <a:xfrm>
          <a:off x="5064674" y="398122"/>
          <a:ext cx="2055176" cy="123310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0705" tIns="105708" rIns="100705" bIns="105708" numCol="1" spcCol="1270" anchor="ctr" anchorCtr="0">
          <a:noAutofit/>
        </a:bodyPr>
        <a:lstStyle/>
        <a:p>
          <a:pPr lvl="0" algn="ctr" defTabSz="889000">
            <a:lnSpc>
              <a:spcPct val="90000"/>
            </a:lnSpc>
            <a:spcBef>
              <a:spcPct val="0"/>
            </a:spcBef>
            <a:spcAft>
              <a:spcPct val="35000"/>
            </a:spcAft>
          </a:pPr>
          <a:r>
            <a:rPr lang="en-US" sz="2000" b="1" kern="1200" dirty="0" err="1">
              <a:latin typeface="Times New Roman" panose="02020603050405020304" pitchFamily="18" charset="0"/>
              <a:cs typeface="Times New Roman" panose="02020603050405020304" pitchFamily="18" charset="0"/>
            </a:rPr>
            <a:t>Baixa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variabilidade</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genética</a:t>
          </a:r>
          <a:endParaRPr lang="en-US" sz="2000" b="1" kern="1200" dirty="0">
            <a:latin typeface="Times New Roman" panose="02020603050405020304" pitchFamily="18" charset="0"/>
            <a:cs typeface="Times New Roman" panose="02020603050405020304" pitchFamily="18" charset="0"/>
          </a:endParaRPr>
        </a:p>
      </dsp:txBody>
      <dsp:txXfrm>
        <a:off x="5064674" y="398122"/>
        <a:ext cx="2055176" cy="1233105"/>
      </dsp:txXfrm>
    </dsp:sp>
    <dsp:sp modelId="{06679127-FCB6-459C-860A-19D79227CF42}">
      <dsp:nvSpPr>
        <dsp:cNvPr id="0" name=""/>
        <dsp:cNvSpPr/>
      </dsp:nvSpPr>
      <dsp:spPr>
        <a:xfrm>
          <a:off x="2062317" y="2674752"/>
          <a:ext cx="442090" cy="91440"/>
        </a:xfrm>
        <a:custGeom>
          <a:avLst/>
          <a:gdLst/>
          <a:ahLst/>
          <a:cxnLst/>
          <a:rect l="0" t="0" r="0" b="0"/>
          <a:pathLst>
            <a:path>
              <a:moveTo>
                <a:pt x="0" y="45720"/>
              </a:moveTo>
              <a:lnTo>
                <a:pt x="140170" y="45719"/>
              </a:lnTo>
            </a:path>
            <a:path>
              <a:moveTo>
                <a:pt x="301919" y="45719"/>
              </a:moveTo>
              <a:lnTo>
                <a:pt x="442090"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r>
            <a:rPr lang="en-US" sz="2000" kern="1200" dirty="0" smtClean="0"/>
            <a:t>4</a:t>
          </a:r>
          <a:endParaRPr lang="en-US" sz="2000" kern="1200" dirty="0"/>
        </a:p>
      </dsp:txBody>
      <dsp:txXfrm>
        <a:off x="2202487" y="2578526"/>
        <a:ext cx="161748" cy="283891"/>
      </dsp:txXfrm>
    </dsp:sp>
    <dsp:sp modelId="{F697002B-DAF6-4130-B878-97D4581428B5}">
      <dsp:nvSpPr>
        <dsp:cNvPr id="0" name=""/>
        <dsp:cNvSpPr/>
      </dsp:nvSpPr>
      <dsp:spPr>
        <a:xfrm>
          <a:off x="8940" y="2103919"/>
          <a:ext cx="2055176" cy="1233105"/>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0705" tIns="105708" rIns="100705" bIns="105708" numCol="1" spcCol="1270" anchor="ctr" anchorCtr="0">
          <a:noAutofit/>
        </a:bodyPr>
        <a:lstStyle/>
        <a:p>
          <a:pPr lvl="0" algn="ctr" defTabSz="889000">
            <a:lnSpc>
              <a:spcPct val="90000"/>
            </a:lnSpc>
            <a:spcBef>
              <a:spcPct val="0"/>
            </a:spcBef>
            <a:spcAft>
              <a:spcPct val="35000"/>
            </a:spcAft>
          </a:pPr>
          <a:r>
            <a:rPr lang="en-US" sz="2000" b="1" kern="1200" dirty="0" err="1">
              <a:latin typeface="Times New Roman" panose="02020603050405020304" pitchFamily="18" charset="0"/>
              <a:cs typeface="Times New Roman" panose="02020603050405020304" pitchFamily="18" charset="0"/>
            </a:rPr>
            <a:t>Sensibilidade</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constante</a:t>
          </a:r>
          <a:r>
            <a:rPr lang="en-US" sz="2000" b="1" kern="1200" dirty="0">
              <a:latin typeface="Times New Roman" panose="02020603050405020304" pitchFamily="18" charset="0"/>
              <a:cs typeface="Times New Roman" panose="02020603050405020304" pitchFamily="18" charset="0"/>
            </a:rPr>
            <a:t> e </a:t>
          </a:r>
          <a:r>
            <a:rPr lang="en-US" sz="2000" b="1" kern="1200" dirty="0" err="1">
              <a:latin typeface="Times New Roman" panose="02020603050405020304" pitchFamily="18" charset="0"/>
              <a:cs typeface="Times New Roman" panose="02020603050405020304" pitchFamily="18" charset="0"/>
            </a:rPr>
            <a:t>apurada</a:t>
          </a:r>
          <a:endParaRPr lang="en-US" sz="2000" b="1" kern="1200" dirty="0">
            <a:latin typeface="Times New Roman" panose="02020603050405020304" pitchFamily="18" charset="0"/>
            <a:cs typeface="Times New Roman" panose="02020603050405020304" pitchFamily="18" charset="0"/>
          </a:endParaRPr>
        </a:p>
      </dsp:txBody>
      <dsp:txXfrm>
        <a:off x="8940" y="2103919"/>
        <a:ext cx="2055176" cy="1233105"/>
      </dsp:txXfrm>
    </dsp:sp>
    <dsp:sp modelId="{A2B933A9-7C7E-488B-A476-18BFDEE6F909}">
      <dsp:nvSpPr>
        <dsp:cNvPr id="0" name=""/>
        <dsp:cNvSpPr/>
      </dsp:nvSpPr>
      <dsp:spPr>
        <a:xfrm>
          <a:off x="2536807" y="2103919"/>
          <a:ext cx="2055176" cy="123310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0705" tIns="105708" rIns="100705" bIns="105708" numCol="1" spcCol="1270" anchor="ctr" anchorCtr="0">
          <a:noAutofit/>
        </a:bodyPr>
        <a:lstStyle/>
        <a:p>
          <a:pPr lvl="0" algn="ctr" defTabSz="889000">
            <a:lnSpc>
              <a:spcPct val="90000"/>
            </a:lnSpc>
            <a:spcBef>
              <a:spcPct val="0"/>
            </a:spcBef>
            <a:spcAft>
              <a:spcPct val="35000"/>
            </a:spcAft>
          </a:pPr>
          <a:r>
            <a:rPr lang="en-US" sz="2000" b="1" kern="1200" dirty="0" err="1">
              <a:latin typeface="Times New Roman" panose="02020603050405020304" pitchFamily="18" charset="0"/>
              <a:cs typeface="Times New Roman" panose="02020603050405020304" pitchFamily="18" charset="0"/>
            </a:rPr>
            <a:t>Ser</a:t>
          </a:r>
          <a:r>
            <a:rPr lang="en-US" sz="2000" b="1" kern="1200" dirty="0">
              <a:latin typeface="Times New Roman" panose="02020603050405020304" pitchFamily="18" charset="0"/>
              <a:cs typeface="Times New Roman" panose="02020603050405020304" pitchFamily="18" charset="0"/>
            </a:rPr>
            <a:t> de </a:t>
          </a:r>
          <a:r>
            <a:rPr lang="en-US" sz="2000" b="1" kern="1200" dirty="0" err="1">
              <a:latin typeface="Times New Roman" panose="02020603050405020304" pitchFamily="18" charset="0"/>
              <a:cs typeface="Times New Roman" panose="02020603050405020304" pitchFamily="18" charset="0"/>
            </a:rPr>
            <a:t>fácil</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cultivo</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em</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laboratório</a:t>
          </a:r>
          <a:endParaRPr lang="en-US" sz="2000" b="1" kern="1200" dirty="0">
            <a:latin typeface="Times New Roman" panose="02020603050405020304" pitchFamily="18" charset="0"/>
            <a:cs typeface="Times New Roman" panose="02020603050405020304" pitchFamily="18" charset="0"/>
          </a:endParaRPr>
        </a:p>
      </dsp:txBody>
      <dsp:txXfrm>
        <a:off x="2536807" y="2103919"/>
        <a:ext cx="2055176" cy="1233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43D78-C5A4-46AD-B099-6CC88FFA99D2}">
      <dsp:nvSpPr>
        <dsp:cNvPr id="0" name=""/>
        <dsp:cNvSpPr/>
      </dsp:nvSpPr>
      <dsp:spPr>
        <a:xfrm>
          <a:off x="0" y="0"/>
          <a:ext cx="104411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FDE99-B44F-49EC-A765-F4168CBA8FA0}">
      <dsp:nvSpPr>
        <dsp:cNvPr id="0" name=""/>
        <dsp:cNvSpPr/>
      </dsp:nvSpPr>
      <dsp:spPr>
        <a:xfrm>
          <a:off x="0" y="0"/>
          <a:ext cx="2088232" cy="3672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pt-BR" sz="2400" b="1" kern="1200" dirty="0">
            <a:solidFill>
              <a:schemeClr val="accent1">
                <a:lumMod val="75000"/>
              </a:schemeClr>
            </a:solidFill>
          </a:endParaRPr>
        </a:p>
      </dsp:txBody>
      <dsp:txXfrm>
        <a:off x="0" y="0"/>
        <a:ext cx="2088232" cy="3672408"/>
      </dsp:txXfrm>
    </dsp:sp>
    <dsp:sp modelId="{005CC4E5-8647-47CF-8CA8-804364EAB224}">
      <dsp:nvSpPr>
        <dsp:cNvPr id="0" name=""/>
        <dsp:cNvSpPr/>
      </dsp:nvSpPr>
      <dsp:spPr>
        <a:xfrm>
          <a:off x="2244849" y="57381"/>
          <a:ext cx="8196310" cy="114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a:lnSpc>
              <a:spcPct val="90000"/>
            </a:lnSpc>
            <a:spcBef>
              <a:spcPct val="0"/>
            </a:spcBef>
            <a:spcAft>
              <a:spcPct val="35000"/>
            </a:spcAft>
          </a:pPr>
          <a:endParaRPr lang="pt-BR" sz="5300" kern="1200" dirty="0"/>
        </a:p>
      </dsp:txBody>
      <dsp:txXfrm>
        <a:off x="2244849" y="57381"/>
        <a:ext cx="8196310" cy="1147627"/>
      </dsp:txXfrm>
    </dsp:sp>
    <dsp:sp modelId="{C87B54B8-B39C-4397-88D8-7C9983E9C51D}">
      <dsp:nvSpPr>
        <dsp:cNvPr id="0" name=""/>
        <dsp:cNvSpPr/>
      </dsp:nvSpPr>
      <dsp:spPr>
        <a:xfrm>
          <a:off x="2088232" y="1205008"/>
          <a:ext cx="83529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F11F79-7A5B-4B99-ADEC-867320C4B1D3}">
      <dsp:nvSpPr>
        <dsp:cNvPr id="0" name=""/>
        <dsp:cNvSpPr/>
      </dsp:nvSpPr>
      <dsp:spPr>
        <a:xfrm>
          <a:off x="2244849" y="1262390"/>
          <a:ext cx="8196310" cy="114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pt-BR" sz="1800" kern="1200" dirty="0" smtClean="0">
              <a:latin typeface="Times New Roman" panose="02020603050405020304" pitchFamily="18" charset="0"/>
              <a:cs typeface="Times New Roman" panose="02020603050405020304" pitchFamily="18" charset="0"/>
            </a:rPr>
            <a:t>Os peixes são frequentemente expostos a explosões de algas e/ou cianobactérias prejudiciais e seus produtos naturais relacionados.</a:t>
          </a:r>
        </a:p>
        <a:p>
          <a:pPr lvl="0" algn="l" defTabSz="800100">
            <a:lnSpc>
              <a:spcPct val="90000"/>
            </a:lnSpc>
            <a:spcBef>
              <a:spcPct val="0"/>
            </a:spcBef>
            <a:spcAft>
              <a:spcPct val="35000"/>
            </a:spcAft>
          </a:pPr>
          <a:endParaRPr lang="pt-BR" sz="2100" kern="1200" dirty="0"/>
        </a:p>
      </dsp:txBody>
      <dsp:txXfrm>
        <a:off x="2244849" y="1262390"/>
        <a:ext cx="8196310" cy="1147627"/>
      </dsp:txXfrm>
    </dsp:sp>
    <dsp:sp modelId="{526881DD-6FFE-46D2-8D2F-4C1A8BCC07E7}">
      <dsp:nvSpPr>
        <dsp:cNvPr id="0" name=""/>
        <dsp:cNvSpPr/>
      </dsp:nvSpPr>
      <dsp:spPr>
        <a:xfrm>
          <a:off x="2088232" y="2410017"/>
          <a:ext cx="83529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789A2-C0A0-4B74-ADB7-B6275EC35170}">
      <dsp:nvSpPr>
        <dsp:cNvPr id="0" name=""/>
        <dsp:cNvSpPr/>
      </dsp:nvSpPr>
      <dsp:spPr>
        <a:xfrm>
          <a:off x="2244849" y="2524780"/>
          <a:ext cx="8196310" cy="114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pt-BR" sz="1800" kern="1200" dirty="0" smtClean="0">
              <a:latin typeface="Times New Roman" panose="02020603050405020304" pitchFamily="18" charset="0"/>
              <a:cs typeface="Times New Roman" panose="02020603050405020304" pitchFamily="18" charset="0"/>
            </a:rPr>
            <a:t>Os danos biológicos do extrato da cepa ITEP-024 nos peixes ainda não foram bem elucidados.</a:t>
          </a:r>
        </a:p>
        <a:p>
          <a:pPr lvl="0" algn="l" defTabSz="800100">
            <a:lnSpc>
              <a:spcPct val="90000"/>
            </a:lnSpc>
            <a:spcBef>
              <a:spcPct val="0"/>
            </a:spcBef>
            <a:spcAft>
              <a:spcPct val="35000"/>
            </a:spcAft>
          </a:pPr>
          <a:endParaRPr lang="pt-BR" sz="2100" kern="1200" dirty="0"/>
        </a:p>
      </dsp:txBody>
      <dsp:txXfrm>
        <a:off x="2244849" y="2524780"/>
        <a:ext cx="8196310" cy="1147627"/>
      </dsp:txXfrm>
    </dsp:sp>
    <dsp:sp modelId="{CD3CC168-3986-487D-8C17-3D1EE2DE41AD}">
      <dsp:nvSpPr>
        <dsp:cNvPr id="0" name=""/>
        <dsp:cNvSpPr/>
      </dsp:nvSpPr>
      <dsp:spPr>
        <a:xfrm>
          <a:off x="2088232" y="3615026"/>
          <a:ext cx="83529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8BC5EB-5C64-406E-B40C-557AC96DD2E6}" type="datetimeFigureOut">
              <a:rPr lang="pt-BR" smtClean="0"/>
              <a:pPr/>
              <a:t>26/05/2020</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F1780E-12FD-4BF2-ABFA-FC3C3C2D7AA1}" type="slidenum">
              <a:rPr lang="pt-BR" smtClean="0"/>
              <a:pPr/>
              <a:t>‹nº›</a:t>
            </a:fld>
            <a:endParaRPr lang="pt-BR"/>
          </a:p>
        </p:txBody>
      </p:sp>
    </p:spTree>
    <p:extLst>
      <p:ext uri="{BB962C8B-B14F-4D97-AF65-F5344CB8AC3E}">
        <p14:creationId xmlns:p14="http://schemas.microsoft.com/office/powerpoint/2010/main" val="1821764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DA55EC-C48C-458C-988F-A334A4B9CF0F}" type="datetimeFigureOut">
              <a:rPr lang="pt-BR" smtClean="0"/>
              <a:pPr/>
              <a:t>26/05/2020</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C38CA4-4A26-4963-8B42-EDD8D3D6C806}" type="slidenum">
              <a:rPr lang="pt-BR" smtClean="0"/>
              <a:pPr/>
              <a:t>‹nº›</a:t>
            </a:fld>
            <a:endParaRPr lang="pt-BR"/>
          </a:p>
        </p:txBody>
      </p:sp>
    </p:spTree>
    <p:extLst>
      <p:ext uri="{BB962C8B-B14F-4D97-AF65-F5344CB8AC3E}">
        <p14:creationId xmlns:p14="http://schemas.microsoft.com/office/powerpoint/2010/main" val="71149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t.wikipedia.org/wiki/Silent_Spring#cite_note-2" TargetMode="External"/><Relationship Id="rId13" Type="http://schemas.openxmlformats.org/officeDocument/2006/relationships/hyperlink" Target="https://pt.wikipedia.org/wiki/Ind%C3%BAstria_qu%C3%ADmica" TargetMode="External"/><Relationship Id="rId18" Type="http://schemas.openxmlformats.org/officeDocument/2006/relationships/hyperlink" Target="https://en.wikipedia.org/wiki/Acceptable_daily_intake" TargetMode="External"/><Relationship Id="rId3" Type="http://schemas.openxmlformats.org/officeDocument/2006/relationships/hyperlink" Target="https://pt.wikipedia.org/wiki/Movimento_ambientalista" TargetMode="External"/><Relationship Id="rId7" Type="http://schemas.openxmlformats.org/officeDocument/2006/relationships/hyperlink" Target="https://pt.wikipedia.org/wiki/DDT" TargetMode="External"/><Relationship Id="rId12" Type="http://schemas.openxmlformats.org/officeDocument/2006/relationships/hyperlink" Target="https://pt.wikipedia.org/wiki/Aves" TargetMode="External"/><Relationship Id="rId17" Type="http://schemas.openxmlformats.org/officeDocument/2006/relationships/hyperlink" Target="https://en.wikipedia.org/w/index.php?title=Paris_Faculty_of_Medicine&amp;action=edit&amp;redlink=1" TargetMode="External"/><Relationship Id="rId2" Type="http://schemas.openxmlformats.org/officeDocument/2006/relationships/slide" Target="../slides/slide8.xml"/><Relationship Id="rId16" Type="http://schemas.openxmlformats.org/officeDocument/2006/relationships/hyperlink" Target="https://en.wikipedia.org/wiki/Paris" TargetMode="External"/><Relationship Id="rId20" Type="http://schemas.openxmlformats.org/officeDocument/2006/relationships/hyperlink" Target="https://en.wikipedia.org/wiki/Ecosystems" TargetMode="External"/><Relationship Id="rId1" Type="http://schemas.openxmlformats.org/officeDocument/2006/relationships/notesMaster" Target="../notesMasters/notesMaster1.xml"/><Relationship Id="rId6" Type="http://schemas.openxmlformats.org/officeDocument/2006/relationships/hyperlink" Target="https://pt.wikipedia.org/wiki/Polui%C3%A7%C3%A3o" TargetMode="External"/><Relationship Id="rId11" Type="http://schemas.openxmlformats.org/officeDocument/2006/relationships/hyperlink" Target="https://pt.wikipedia.org/wiki/Silent_Spring#cite_note-3" TargetMode="External"/><Relationship Id="rId5" Type="http://schemas.openxmlformats.org/officeDocument/2006/relationships/hyperlink" Target="https://pt.wikipedia.org/wiki/Pesticida" TargetMode="External"/><Relationship Id="rId15" Type="http://schemas.openxmlformats.org/officeDocument/2006/relationships/hyperlink" Target="https://en.wikipedia.org/wiki/Toxicology" TargetMode="External"/><Relationship Id="rId10" Type="http://schemas.openxmlformats.org/officeDocument/2006/relationships/hyperlink" Target="https://pt.wikipedia.org/wiki/Su%C3%AD%C3%A7a" TargetMode="External"/><Relationship Id="rId19" Type="http://schemas.openxmlformats.org/officeDocument/2006/relationships/hyperlink" Target="https://en.wikipedia.org/wiki/Ecotoxicology" TargetMode="External"/><Relationship Id="rId4" Type="http://schemas.openxmlformats.org/officeDocument/2006/relationships/hyperlink" Target="https://pt.wikipedia.org/wiki/Silent_Spring#cite_note-1" TargetMode="External"/><Relationship Id="rId9" Type="http://schemas.openxmlformats.org/officeDocument/2006/relationships/hyperlink" Target="https://pt.wikipedia.org/wiki/1969" TargetMode="External"/><Relationship Id="rId14" Type="http://schemas.openxmlformats.org/officeDocument/2006/relationships/hyperlink" Target="https://pt.wikipedia.org/wiki/Desinforma%C3%A7%C3%A3o"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CC38CA4-4A26-4963-8B42-EDD8D3D6C806}" type="slidenum">
              <a:rPr lang="pt-BR" smtClean="0"/>
              <a:pPr/>
              <a:t>1</a:t>
            </a:fld>
            <a:endParaRPr lang="pt-BR"/>
          </a:p>
        </p:txBody>
      </p:sp>
    </p:spTree>
    <p:extLst>
      <p:ext uri="{BB962C8B-B14F-4D97-AF65-F5344CB8AC3E}">
        <p14:creationId xmlns:p14="http://schemas.microsoft.com/office/powerpoint/2010/main" val="16411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CC38CA4-4A26-4963-8B42-EDD8D3D6C806}" type="slidenum">
              <a:rPr lang="pt-BR" smtClean="0"/>
              <a:pPr/>
              <a:t>4</a:t>
            </a:fld>
            <a:endParaRPr lang="pt-BR"/>
          </a:p>
        </p:txBody>
      </p:sp>
    </p:spTree>
    <p:extLst>
      <p:ext uri="{BB962C8B-B14F-4D97-AF65-F5344CB8AC3E}">
        <p14:creationId xmlns:p14="http://schemas.microsoft.com/office/powerpoint/2010/main" val="297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CC38CA4-4A26-4963-8B42-EDD8D3D6C806}" type="slidenum">
              <a:rPr lang="pt-BR" smtClean="0"/>
              <a:pPr/>
              <a:t>5</a:t>
            </a:fld>
            <a:endParaRPr lang="pt-BR"/>
          </a:p>
        </p:txBody>
      </p:sp>
    </p:spTree>
    <p:extLst>
      <p:ext uri="{BB962C8B-B14F-4D97-AF65-F5344CB8AC3E}">
        <p14:creationId xmlns:p14="http://schemas.microsoft.com/office/powerpoint/2010/main" val="152484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CC38CA4-4A26-4963-8B42-EDD8D3D6C806}" type="slidenum">
              <a:rPr lang="pt-BR" smtClean="0"/>
              <a:pPr/>
              <a:t>7</a:t>
            </a:fld>
            <a:endParaRPr lang="pt-BR"/>
          </a:p>
        </p:txBody>
      </p:sp>
    </p:spTree>
    <p:extLst>
      <p:ext uri="{BB962C8B-B14F-4D97-AF65-F5344CB8AC3E}">
        <p14:creationId xmlns:p14="http://schemas.microsoft.com/office/powerpoint/2010/main" val="35211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77500" lnSpcReduction="20000"/>
          </a:bodyPr>
          <a:lstStyle/>
          <a:p>
            <a:pPr fontAlgn="base"/>
            <a:r>
              <a:rPr lang="pt-BR" sz="1200" b="0" i="0" kern="1200" dirty="0">
                <a:solidFill>
                  <a:schemeClr val="tx1"/>
                </a:solidFill>
                <a:effectLst/>
                <a:latin typeface="+mn-lt"/>
                <a:ea typeface="+mn-ea"/>
                <a:cs typeface="+mn-cs"/>
              </a:rPr>
              <a:t>Bióloga marinha Norte-Americana e escritora do livro ao qual é amplamente creditado como tendo ajudado no lançamento do </a:t>
            </a:r>
            <a:r>
              <a:rPr lang="pt-BR" sz="1200" b="0" i="0" u="none" strike="noStrike" kern="1200" dirty="0">
                <a:solidFill>
                  <a:schemeClr val="tx1"/>
                </a:solidFill>
                <a:effectLst/>
                <a:latin typeface="+mn-lt"/>
                <a:ea typeface="+mn-ea"/>
                <a:cs typeface="+mn-cs"/>
                <a:hlinkClick r:id="rId3" tooltip="Movimento ambientalista"/>
              </a:rPr>
              <a:t>movimento ambientalista</a:t>
            </a:r>
            <a:r>
              <a:rPr lang="pt-BR" sz="1200" b="0" i="0" kern="1200" dirty="0">
                <a:solidFill>
                  <a:schemeClr val="tx1"/>
                </a:solidFill>
                <a:effectLst/>
                <a:latin typeface="+mn-lt"/>
                <a:ea typeface="+mn-ea"/>
                <a:cs typeface="+mn-cs"/>
              </a:rPr>
              <a:t>.</a:t>
            </a:r>
            <a:r>
              <a:rPr lang="pt-BR" sz="1200" b="0" i="0" u="none" strike="noStrike" kern="1200" baseline="30000" dirty="0">
                <a:solidFill>
                  <a:schemeClr val="tx1"/>
                </a:solidFill>
                <a:effectLst/>
                <a:latin typeface="+mn-lt"/>
                <a:ea typeface="+mn-ea"/>
                <a:cs typeface="+mn-cs"/>
                <a:hlinkClick r:id="rId4"/>
              </a:rPr>
              <a:t>[1]</a:t>
            </a:r>
            <a:r>
              <a:rPr lang="pt-BR" sz="1200" b="0" i="0" kern="1200" dirty="0">
                <a:solidFill>
                  <a:schemeClr val="tx1"/>
                </a:solidFill>
                <a:effectLst/>
                <a:latin typeface="+mn-lt"/>
                <a:ea typeface="+mn-ea"/>
                <a:cs typeface="+mn-cs"/>
              </a:rPr>
              <a:t> tendo inspirado ampla preocupação pública com os </a:t>
            </a:r>
            <a:r>
              <a:rPr lang="pt-BR" sz="1200" b="0" i="0" u="none" strike="noStrike" kern="1200" dirty="0">
                <a:solidFill>
                  <a:schemeClr val="tx1"/>
                </a:solidFill>
                <a:effectLst/>
                <a:latin typeface="+mn-lt"/>
                <a:ea typeface="+mn-ea"/>
                <a:cs typeface="+mn-cs"/>
                <a:hlinkClick r:id="rId5" tooltip="Pesticida"/>
              </a:rPr>
              <a:t>pesticidas</a:t>
            </a:r>
            <a:r>
              <a:rPr lang="pt-BR" sz="1200" b="0" i="0" kern="1200" dirty="0">
                <a:solidFill>
                  <a:schemeClr val="tx1"/>
                </a:solidFill>
                <a:effectLst/>
                <a:latin typeface="+mn-lt"/>
                <a:ea typeface="+mn-ea"/>
                <a:cs typeface="+mn-cs"/>
              </a:rPr>
              <a:t> e </a:t>
            </a:r>
            <a:r>
              <a:rPr lang="pt-BR" sz="1200" b="0" i="0" u="none" strike="noStrike" kern="1200" dirty="0">
                <a:solidFill>
                  <a:schemeClr val="tx1"/>
                </a:solidFill>
                <a:effectLst/>
                <a:latin typeface="+mn-lt"/>
                <a:ea typeface="+mn-ea"/>
                <a:cs typeface="+mn-cs"/>
                <a:hlinkClick r:id="rId6" tooltip="Poluição"/>
              </a:rPr>
              <a:t>poluição</a:t>
            </a:r>
            <a:r>
              <a:rPr lang="pt-BR" sz="1200" b="0" i="0" kern="1200" dirty="0">
                <a:solidFill>
                  <a:schemeClr val="tx1"/>
                </a:solidFill>
                <a:effectLst/>
                <a:latin typeface="+mn-lt"/>
                <a:ea typeface="+mn-ea"/>
                <a:cs typeface="+mn-cs"/>
              </a:rPr>
              <a:t> do ambiente natural. </a:t>
            </a:r>
            <a:r>
              <a:rPr lang="pt-BR" sz="1200" b="0" i="1" kern="1200" dirty="0" err="1">
                <a:solidFill>
                  <a:schemeClr val="tx1"/>
                </a:solidFill>
                <a:effectLst/>
                <a:latin typeface="+mn-lt"/>
                <a:ea typeface="+mn-ea"/>
                <a:cs typeface="+mn-cs"/>
              </a:rPr>
              <a:t>Silent</a:t>
            </a:r>
            <a:r>
              <a:rPr lang="pt-BR" sz="1200" b="0" i="1" kern="1200" dirty="0">
                <a:solidFill>
                  <a:schemeClr val="tx1"/>
                </a:solidFill>
                <a:effectLst/>
                <a:latin typeface="+mn-lt"/>
                <a:ea typeface="+mn-ea"/>
                <a:cs typeface="+mn-cs"/>
              </a:rPr>
              <a:t> Spring</a:t>
            </a:r>
            <a:r>
              <a:rPr lang="pt-BR" sz="1200" b="0" i="0" kern="1200" dirty="0">
                <a:solidFill>
                  <a:schemeClr val="tx1"/>
                </a:solidFill>
                <a:effectLst/>
                <a:latin typeface="+mn-lt"/>
                <a:ea typeface="+mn-ea"/>
                <a:cs typeface="+mn-cs"/>
              </a:rPr>
              <a:t> facilitou o banimento do pesticida </a:t>
            </a:r>
            <a:r>
              <a:rPr lang="pt-BR" sz="1200" b="0" i="0" u="none" strike="noStrike" kern="1200" dirty="0">
                <a:solidFill>
                  <a:schemeClr val="tx1"/>
                </a:solidFill>
                <a:effectLst/>
                <a:latin typeface="+mn-lt"/>
                <a:ea typeface="+mn-ea"/>
                <a:cs typeface="+mn-cs"/>
                <a:hlinkClick r:id="rId7" tooltip="DDT"/>
              </a:rPr>
              <a:t>DDT</a:t>
            </a:r>
            <a:r>
              <a:rPr lang="pt-BR" sz="1200" b="0" i="0" u="none" strike="noStrike" kern="1200" baseline="30000" dirty="0">
                <a:solidFill>
                  <a:schemeClr val="tx1"/>
                </a:solidFill>
                <a:effectLst/>
                <a:latin typeface="+mn-lt"/>
                <a:ea typeface="+mn-ea"/>
                <a:cs typeface="+mn-cs"/>
                <a:hlinkClick r:id="rId8"/>
              </a:rPr>
              <a:t>[2]</a:t>
            </a:r>
            <a:r>
              <a:rPr lang="pt-BR" sz="1200" b="0" i="0" kern="1200" dirty="0">
                <a:solidFill>
                  <a:schemeClr val="tx1"/>
                </a:solidFill>
                <a:effectLst/>
                <a:latin typeface="+mn-lt"/>
                <a:ea typeface="+mn-ea"/>
                <a:cs typeface="+mn-cs"/>
              </a:rPr>
              <a:t> em </a:t>
            </a:r>
            <a:r>
              <a:rPr lang="pt-BR" sz="1200" b="0" i="0" u="none" strike="noStrike" kern="1200" dirty="0">
                <a:solidFill>
                  <a:schemeClr val="tx1"/>
                </a:solidFill>
                <a:effectLst/>
                <a:latin typeface="+mn-lt"/>
                <a:ea typeface="+mn-ea"/>
                <a:cs typeface="+mn-cs"/>
                <a:hlinkClick r:id="rId9" tooltip="1969"/>
              </a:rPr>
              <a:t>1969</a:t>
            </a:r>
            <a:r>
              <a:rPr lang="pt-BR" sz="1200" b="0" i="0" kern="1200" dirty="0">
                <a:solidFill>
                  <a:schemeClr val="tx1"/>
                </a:solidFill>
                <a:effectLst/>
                <a:latin typeface="+mn-lt"/>
                <a:ea typeface="+mn-ea"/>
                <a:cs typeface="+mn-cs"/>
              </a:rPr>
              <a:t> na </a:t>
            </a:r>
            <a:r>
              <a:rPr lang="pt-BR" sz="1200" b="0" i="0" u="none" strike="noStrike" kern="1200" dirty="0">
                <a:solidFill>
                  <a:schemeClr val="tx1"/>
                </a:solidFill>
                <a:effectLst/>
                <a:latin typeface="+mn-lt"/>
                <a:ea typeface="+mn-ea"/>
                <a:cs typeface="+mn-cs"/>
                <a:hlinkClick r:id="rId10" tooltip="Suíça"/>
              </a:rPr>
              <a:t>Suíça</a:t>
            </a:r>
            <a:r>
              <a:rPr lang="pt-BR" sz="1200" b="0" i="0" kern="1200" dirty="0">
                <a:solidFill>
                  <a:schemeClr val="tx1"/>
                </a:solidFill>
                <a:effectLst/>
                <a:latin typeface="+mn-lt"/>
                <a:ea typeface="+mn-ea"/>
                <a:cs typeface="+mn-cs"/>
              </a:rPr>
              <a:t> e </a:t>
            </a:r>
            <a:r>
              <a:rPr lang="pt-BR" sz="1200" b="0" i="0" u="none" strike="noStrike" kern="1200" baseline="30000" dirty="0">
                <a:solidFill>
                  <a:schemeClr val="tx1"/>
                </a:solidFill>
                <a:effectLst/>
                <a:latin typeface="+mn-lt"/>
                <a:ea typeface="+mn-ea"/>
                <a:cs typeface="+mn-cs"/>
                <a:hlinkClick r:id="rId11"/>
              </a:rPr>
              <a:t>[3]</a:t>
            </a:r>
            <a:r>
              <a:rPr lang="pt-BR" sz="1200" b="0" i="0" kern="1200" dirty="0">
                <a:solidFill>
                  <a:schemeClr val="tx1"/>
                </a:solidFill>
                <a:effectLst/>
                <a:latin typeface="+mn-lt"/>
                <a:ea typeface="+mn-ea"/>
                <a:cs typeface="+mn-cs"/>
              </a:rPr>
              <a:t> em 1972 nos Estados Unidos.</a:t>
            </a:r>
          </a:p>
          <a:p>
            <a:pPr fontAlgn="base"/>
            <a:r>
              <a:rPr lang="pt-BR" sz="1200" b="0" i="0" kern="1200" dirty="0">
                <a:solidFill>
                  <a:schemeClr val="tx1"/>
                </a:solidFill>
                <a:effectLst/>
                <a:latin typeface="+mn-lt"/>
                <a:ea typeface="+mn-ea"/>
                <a:cs typeface="+mn-cs"/>
              </a:rPr>
              <a:t>O livro documentou o efeitos deletérios dos pesticidas no ambiente, particularmente em </a:t>
            </a:r>
            <a:r>
              <a:rPr lang="pt-BR" sz="1200" b="0" i="0" u="none" strike="noStrike" kern="1200" dirty="0">
                <a:solidFill>
                  <a:schemeClr val="tx1"/>
                </a:solidFill>
                <a:effectLst/>
                <a:latin typeface="+mn-lt"/>
                <a:ea typeface="+mn-ea"/>
                <a:cs typeface="+mn-cs"/>
                <a:hlinkClick r:id="rId12" tooltip="Aves"/>
              </a:rPr>
              <a:t>aves</a:t>
            </a:r>
            <a:r>
              <a:rPr lang="pt-BR" sz="1200" b="0" i="0" kern="1200" dirty="0">
                <a:solidFill>
                  <a:schemeClr val="tx1"/>
                </a:solidFill>
                <a:effectLst/>
                <a:latin typeface="+mn-lt"/>
                <a:ea typeface="+mn-ea"/>
                <a:cs typeface="+mn-cs"/>
              </a:rPr>
              <a:t>. Carson disse que tinha sido descoberto que o DDT causava a diminuição da espessura das cascas de ovos, resultando em problemas reprodutivos e em morte. Também acusou a </a:t>
            </a:r>
            <a:r>
              <a:rPr lang="pt-BR" sz="1200" b="0" i="0" u="none" strike="noStrike" kern="1200" dirty="0">
                <a:solidFill>
                  <a:schemeClr val="tx1"/>
                </a:solidFill>
                <a:effectLst/>
                <a:latin typeface="+mn-lt"/>
                <a:ea typeface="+mn-ea"/>
                <a:cs typeface="+mn-cs"/>
                <a:hlinkClick r:id="rId13" tooltip="Indústria química"/>
              </a:rPr>
              <a:t>indústria química</a:t>
            </a:r>
            <a:r>
              <a:rPr lang="pt-BR" sz="1200" b="0" i="0" kern="1200" dirty="0">
                <a:solidFill>
                  <a:schemeClr val="tx1"/>
                </a:solidFill>
                <a:effectLst/>
                <a:latin typeface="+mn-lt"/>
                <a:ea typeface="+mn-ea"/>
                <a:cs typeface="+mn-cs"/>
              </a:rPr>
              <a:t> de disseminar </a:t>
            </a:r>
            <a:r>
              <a:rPr lang="pt-BR" sz="1200" b="0" i="0" u="none" strike="noStrike" kern="1200" dirty="0">
                <a:solidFill>
                  <a:schemeClr val="tx1"/>
                </a:solidFill>
                <a:effectLst/>
                <a:latin typeface="+mn-lt"/>
                <a:ea typeface="+mn-ea"/>
                <a:cs typeface="+mn-cs"/>
                <a:hlinkClick r:id="rId14" tooltip="Desinformação"/>
              </a:rPr>
              <a:t>desinformação</a:t>
            </a:r>
            <a:r>
              <a:rPr lang="pt-BR" sz="1200" b="0" i="0" kern="1200" dirty="0">
                <a:solidFill>
                  <a:schemeClr val="tx1"/>
                </a:solidFill>
                <a:effectLst/>
                <a:latin typeface="+mn-lt"/>
                <a:ea typeface="+mn-ea"/>
                <a:cs typeface="+mn-cs"/>
              </a:rPr>
              <a:t> e de se aceitar as argumentações dessa indústria de maneira pouco crítica.</a:t>
            </a:r>
          </a:p>
          <a:p>
            <a:pPr fontAlgn="base"/>
            <a:endParaRPr lang="pt-BR" sz="1200" b="0" i="0" kern="1200" dirty="0">
              <a:solidFill>
                <a:schemeClr val="tx1"/>
              </a:solidFill>
              <a:effectLst/>
              <a:latin typeface="+mn-lt"/>
              <a:ea typeface="+mn-ea"/>
              <a:cs typeface="+mn-cs"/>
            </a:endParaRPr>
          </a:p>
          <a:p>
            <a:pPr fontAlgn="base"/>
            <a:r>
              <a:rPr lang="pt-BR" sz="1200" dirty="0"/>
              <a:t>Rene </a:t>
            </a:r>
            <a:r>
              <a:rPr lang="pt-BR" sz="1200" dirty="0" err="1"/>
              <a:t>Truhaut</a:t>
            </a:r>
            <a:r>
              <a:rPr lang="pt-BR" sz="1200" dirty="0"/>
              <a:t> </a:t>
            </a:r>
            <a:r>
              <a:rPr lang="en-US" sz="1200" b="0" i="0" kern="1200" dirty="0">
                <a:solidFill>
                  <a:schemeClr val="tx1"/>
                </a:solidFill>
                <a:effectLst/>
                <a:latin typeface="+mn-lt"/>
                <a:ea typeface="+mn-ea"/>
                <a:cs typeface="+mn-cs"/>
              </a:rPr>
              <a:t>was a French toxicologist. He was announced chairman of the department of </a:t>
            </a:r>
            <a:r>
              <a:rPr lang="en-US" sz="1200" b="0" i="0" u="none" strike="noStrike" kern="1200" dirty="0">
                <a:solidFill>
                  <a:schemeClr val="tx1"/>
                </a:solidFill>
                <a:effectLst/>
                <a:latin typeface="+mn-lt"/>
                <a:ea typeface="+mn-ea"/>
                <a:cs typeface="+mn-cs"/>
                <a:hlinkClick r:id="rId15" tooltip="Toxicology"/>
              </a:rPr>
              <a:t>toxicology</a:t>
            </a:r>
            <a:r>
              <a:rPr lang="en-US" sz="1200" b="0" i="0" kern="1200" dirty="0">
                <a:solidFill>
                  <a:schemeClr val="tx1"/>
                </a:solidFill>
                <a:effectLst/>
                <a:latin typeface="+mn-lt"/>
                <a:ea typeface="+mn-ea"/>
                <a:cs typeface="+mn-cs"/>
              </a:rPr>
              <a:t> at the </a:t>
            </a:r>
            <a:r>
              <a:rPr lang="en-US" sz="1200" b="0" i="0" u="none" strike="noStrike" kern="1200" dirty="0">
                <a:solidFill>
                  <a:schemeClr val="tx1"/>
                </a:solidFill>
                <a:effectLst/>
                <a:latin typeface="+mn-lt"/>
                <a:ea typeface="+mn-ea"/>
                <a:cs typeface="+mn-cs"/>
                <a:hlinkClick r:id="rId16" tooltip="Paris"/>
              </a:rPr>
              <a:t>Paris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7" tooltip="Paris Faculty of Medicine (page does not exist)"/>
              </a:rPr>
              <a:t>Faculty of Medicine</a:t>
            </a:r>
            <a:r>
              <a:rPr lang="en-US" sz="1200" b="0" i="0" kern="1200" dirty="0">
                <a:solidFill>
                  <a:schemeClr val="tx1"/>
                </a:solidFill>
                <a:effectLst/>
                <a:latin typeface="+mn-lt"/>
                <a:ea typeface="+mn-ea"/>
                <a:cs typeface="+mn-cs"/>
              </a:rPr>
              <a:t>. He is known for having introduced the concept of </a:t>
            </a:r>
            <a:r>
              <a:rPr lang="en-US" sz="1200" b="0" i="0" u="sng" kern="1200" dirty="0">
                <a:solidFill>
                  <a:schemeClr val="tx1"/>
                </a:solidFill>
                <a:effectLst/>
                <a:latin typeface="+mn-lt"/>
                <a:ea typeface="+mn-ea"/>
                <a:cs typeface="+mn-cs"/>
                <a:hlinkClick r:id="rId18"/>
              </a:rPr>
              <a:t>daily intake</a:t>
            </a:r>
            <a:r>
              <a:rPr lang="en-US" sz="1200" b="0" i="0" kern="1200" dirty="0">
                <a:solidFill>
                  <a:schemeClr val="tx1"/>
                </a:solidFill>
                <a:effectLst/>
                <a:latin typeface="+mn-lt"/>
                <a:ea typeface="+mn-ea"/>
                <a:cs typeface="+mn-cs"/>
              </a:rPr>
              <a:t> in 1956, and for coining the term "</a:t>
            </a:r>
            <a:r>
              <a:rPr lang="en-US" sz="1200" b="0" i="0" u="none" strike="noStrike" kern="1200" dirty="0">
                <a:solidFill>
                  <a:schemeClr val="tx1"/>
                </a:solidFill>
                <a:effectLst/>
                <a:latin typeface="+mn-lt"/>
                <a:ea typeface="+mn-ea"/>
                <a:cs typeface="+mn-cs"/>
                <a:hlinkClick r:id="rId19" tooltip="Ecotoxicology"/>
              </a:rPr>
              <a:t>ecotoxicology</a:t>
            </a:r>
            <a:r>
              <a:rPr lang="en-US" sz="1200" b="0" i="0" kern="1200" dirty="0">
                <a:solidFill>
                  <a:schemeClr val="tx1"/>
                </a:solidFill>
                <a:effectLst/>
                <a:latin typeface="+mn-lt"/>
                <a:ea typeface="+mn-ea"/>
                <a:cs typeface="+mn-cs"/>
              </a:rPr>
              <a:t>" (in 1969) which defined it as "the branch of </a:t>
            </a:r>
            <a:r>
              <a:rPr lang="en-US" sz="1200" b="0" i="0" u="none" strike="noStrike" kern="1200" dirty="0">
                <a:solidFill>
                  <a:schemeClr val="tx1"/>
                </a:solidFill>
                <a:effectLst/>
                <a:latin typeface="+mn-lt"/>
                <a:ea typeface="+mn-ea"/>
                <a:cs typeface="+mn-cs"/>
                <a:hlinkClick r:id="rId15" tooltip="Toxicology"/>
              </a:rPr>
              <a:t>toxicology</a:t>
            </a:r>
            <a:r>
              <a:rPr lang="en-US" sz="1200" b="0" i="0" kern="1200" dirty="0">
                <a:solidFill>
                  <a:schemeClr val="tx1"/>
                </a:solidFill>
                <a:effectLst/>
                <a:latin typeface="+mn-lt"/>
                <a:ea typeface="+mn-ea"/>
                <a:cs typeface="+mn-cs"/>
              </a:rPr>
              <a:t> concerned with the study of toxic effects, caused by natural or synthetic pollutants, to the constituents of </a:t>
            </a:r>
            <a:r>
              <a:rPr lang="en-US" sz="1200" b="0" i="0" u="none" strike="noStrike" kern="1200" dirty="0">
                <a:solidFill>
                  <a:schemeClr val="tx1"/>
                </a:solidFill>
                <a:effectLst/>
                <a:latin typeface="+mn-lt"/>
                <a:ea typeface="+mn-ea"/>
                <a:cs typeface="+mn-cs"/>
                <a:hlinkClick r:id="rId20" tooltip="Ecosystems"/>
              </a:rPr>
              <a:t>ecosystems</a:t>
            </a:r>
            <a:r>
              <a:rPr lang="en-US" sz="1200" b="0" i="0" kern="1200" dirty="0">
                <a:solidFill>
                  <a:schemeClr val="tx1"/>
                </a:solidFill>
                <a:effectLst/>
                <a:latin typeface="+mn-lt"/>
                <a:ea typeface="+mn-ea"/>
                <a:cs typeface="+mn-cs"/>
              </a:rPr>
              <a:t>, animal (including human), vegetable and microbial, in an integral context”</a:t>
            </a:r>
            <a:endParaRPr lang="pt-BR" sz="1200" b="0" i="0" kern="1200" dirty="0">
              <a:solidFill>
                <a:schemeClr val="tx1"/>
              </a:solidFill>
              <a:effectLst/>
              <a:latin typeface="+mn-lt"/>
              <a:ea typeface="+mn-ea"/>
              <a:cs typeface="+mn-cs"/>
            </a:endParaRPr>
          </a:p>
          <a:p>
            <a:pPr fontAlgn="base"/>
            <a:endParaRPr lang="pt-BR" sz="1200" b="0" i="0" kern="1200" dirty="0">
              <a:solidFill>
                <a:schemeClr val="tx1"/>
              </a:solidFill>
              <a:effectLst/>
              <a:latin typeface="+mn-lt"/>
              <a:ea typeface="+mn-ea"/>
              <a:cs typeface="+mn-cs"/>
            </a:endParaRPr>
          </a:p>
          <a:p>
            <a:pPr fontAlgn="base"/>
            <a:endParaRPr lang="pt-BR" sz="1200" b="0" i="0" kern="1200" dirty="0">
              <a:solidFill>
                <a:schemeClr val="tx1"/>
              </a:solidFill>
              <a:effectLst/>
              <a:latin typeface="+mn-lt"/>
              <a:ea typeface="+mn-ea"/>
              <a:cs typeface="+mn-cs"/>
            </a:endParaRPr>
          </a:p>
          <a:p>
            <a:pPr fontAlgn="base"/>
            <a:r>
              <a:rPr lang="pt-BR" sz="1200" b="0" i="0" kern="1200" dirty="0">
                <a:solidFill>
                  <a:schemeClr val="tx1"/>
                </a:solidFill>
                <a:effectLst/>
                <a:latin typeface="+mn-lt"/>
                <a:ea typeface="+mn-ea"/>
                <a:cs typeface="+mn-cs"/>
              </a:rPr>
              <a:t>A </a:t>
            </a:r>
            <a:r>
              <a:rPr lang="pt-BR" sz="1200" b="0" i="0" kern="1200" dirty="0" err="1">
                <a:solidFill>
                  <a:schemeClr val="tx1"/>
                </a:solidFill>
                <a:effectLst/>
                <a:latin typeface="+mn-lt"/>
                <a:ea typeface="+mn-ea"/>
                <a:cs typeface="+mn-cs"/>
              </a:rPr>
              <a:t>ecotoxicologia</a:t>
            </a:r>
            <a:r>
              <a:rPr lang="pt-BR" sz="1200" b="0" i="0" kern="1200" dirty="0">
                <a:solidFill>
                  <a:schemeClr val="tx1"/>
                </a:solidFill>
                <a:effectLst/>
                <a:latin typeface="+mn-lt"/>
                <a:ea typeface="+mn-ea"/>
                <a:cs typeface="+mn-cs"/>
              </a:rPr>
              <a:t> é uma ciência que trabalha em conjunto, conceitos da ecologia e da toxicologia, avaliando os efeitos nocivos que substâncias podem causar a organismos vivos, por meio de </a:t>
            </a:r>
            <a:r>
              <a:rPr lang="pt-BR" sz="1200" b="0" i="0" kern="1200" dirty="0" err="1">
                <a:solidFill>
                  <a:schemeClr val="tx1"/>
                </a:solidFill>
                <a:effectLst/>
                <a:latin typeface="+mn-lt"/>
                <a:ea typeface="+mn-ea"/>
                <a:cs typeface="+mn-cs"/>
              </a:rPr>
              <a:t>bioensaios</a:t>
            </a:r>
            <a:r>
              <a:rPr lang="pt-BR" sz="1200" b="0" i="0" kern="1200" dirty="0">
                <a:solidFill>
                  <a:schemeClr val="tx1"/>
                </a:solidFill>
                <a:effectLst/>
                <a:latin typeface="+mn-lt"/>
                <a:ea typeface="+mn-ea"/>
                <a:cs typeface="+mn-cs"/>
              </a:rPr>
              <a:t> realizados sob condições controladas em laboratório ou </a:t>
            </a:r>
            <a:r>
              <a:rPr lang="pt-BR" sz="1200" b="0" i="1" kern="1200" dirty="0">
                <a:solidFill>
                  <a:schemeClr val="tx1"/>
                </a:solidFill>
                <a:effectLst/>
                <a:latin typeface="+mn-lt"/>
                <a:ea typeface="+mn-ea"/>
                <a:cs typeface="+mn-cs"/>
              </a:rPr>
              <a:t>in situ, </a:t>
            </a:r>
            <a:r>
              <a:rPr lang="pt-BR" sz="1200" b="0" i="0" kern="1200" dirty="0">
                <a:solidFill>
                  <a:schemeClr val="tx1"/>
                </a:solidFill>
                <a:effectLst/>
                <a:latin typeface="+mn-lt"/>
                <a:ea typeface="+mn-ea"/>
                <a:cs typeface="+mn-cs"/>
              </a:rPr>
              <a:t>a medição deste efeito é chamada de </a:t>
            </a:r>
            <a:r>
              <a:rPr lang="pt-BR" sz="1200" b="0" i="1" kern="1200" dirty="0" err="1">
                <a:solidFill>
                  <a:schemeClr val="tx1"/>
                </a:solidFill>
                <a:effectLst/>
                <a:latin typeface="+mn-lt"/>
                <a:ea typeface="+mn-ea"/>
                <a:cs typeface="+mn-cs"/>
              </a:rPr>
              <a:t>ecotoxicidade</a:t>
            </a:r>
            <a:r>
              <a:rPr lang="pt-BR" sz="1200" b="0" i="1" kern="1200" dirty="0">
                <a:solidFill>
                  <a:schemeClr val="tx1"/>
                </a:solidFill>
                <a:effectLst/>
                <a:latin typeface="+mn-lt"/>
                <a:ea typeface="+mn-ea"/>
                <a:cs typeface="+mn-cs"/>
              </a:rPr>
              <a:t>.</a:t>
            </a:r>
            <a:endParaRPr lang="pt-BR" sz="1200" b="0" i="0" kern="1200" dirty="0">
              <a:solidFill>
                <a:schemeClr val="tx1"/>
              </a:solidFill>
              <a:effectLst/>
              <a:latin typeface="+mn-lt"/>
              <a:ea typeface="+mn-ea"/>
              <a:cs typeface="+mn-cs"/>
            </a:endParaRPr>
          </a:p>
          <a:p>
            <a:pPr fontAlgn="base"/>
            <a:r>
              <a:rPr lang="pt-BR" sz="1200" b="0" i="0" kern="1200" dirty="0">
                <a:solidFill>
                  <a:schemeClr val="tx1"/>
                </a:solidFill>
                <a:effectLst/>
                <a:latin typeface="+mn-lt"/>
                <a:ea typeface="+mn-ea"/>
                <a:cs typeface="+mn-cs"/>
              </a:rPr>
              <a:t>O termo </a:t>
            </a:r>
            <a:r>
              <a:rPr lang="pt-BR" sz="1200" b="1" i="1" kern="1200" dirty="0" err="1">
                <a:solidFill>
                  <a:schemeClr val="tx1"/>
                </a:solidFill>
                <a:effectLst/>
                <a:latin typeface="+mn-lt"/>
                <a:ea typeface="+mn-ea"/>
                <a:cs typeface="+mn-cs"/>
              </a:rPr>
              <a:t>ecotoxicologia</a:t>
            </a:r>
            <a:r>
              <a:rPr lang="pt-BR" sz="1200" b="0" i="0" kern="1200" dirty="0">
                <a:solidFill>
                  <a:schemeClr val="tx1"/>
                </a:solidFill>
                <a:effectLst/>
                <a:latin typeface="+mn-lt"/>
                <a:ea typeface="+mn-ea"/>
                <a:cs typeface="+mn-cs"/>
              </a:rPr>
              <a:t> foi criado por René </a:t>
            </a:r>
            <a:r>
              <a:rPr lang="pt-BR" sz="1200" b="0" i="0" kern="1200" dirty="0" err="1">
                <a:solidFill>
                  <a:schemeClr val="tx1"/>
                </a:solidFill>
                <a:effectLst/>
                <a:latin typeface="+mn-lt"/>
                <a:ea typeface="+mn-ea"/>
                <a:cs typeface="+mn-cs"/>
              </a:rPr>
              <a:t>Truhaut</a:t>
            </a:r>
            <a:r>
              <a:rPr lang="pt-BR" sz="1200" b="0" i="0" kern="1200" dirty="0">
                <a:solidFill>
                  <a:schemeClr val="tx1"/>
                </a:solidFill>
                <a:effectLst/>
                <a:latin typeface="+mn-lt"/>
                <a:ea typeface="+mn-ea"/>
                <a:cs typeface="+mn-cs"/>
              </a:rPr>
              <a:t> no ano de 1969, que o definiu como: o ramo da toxicologia preocupado com o estudo de efeitos tóxicos causados por poluentes naturais ou sintéticos, sobre quaisquer constituintes dos ecossistemas: animais (incluindo seres humanos), vegetais ou </a:t>
            </a:r>
            <a:r>
              <a:rPr lang="pt-BR" sz="1200" b="0" i="0" kern="1200" dirty="0" err="1">
                <a:solidFill>
                  <a:schemeClr val="tx1"/>
                </a:solidFill>
                <a:effectLst/>
                <a:latin typeface="+mn-lt"/>
                <a:ea typeface="+mn-ea"/>
                <a:cs typeface="+mn-cs"/>
              </a:rPr>
              <a:t>microorganismos</a:t>
            </a:r>
            <a:r>
              <a:rPr lang="pt-BR" sz="1200" b="0" i="0" kern="1200" dirty="0">
                <a:solidFill>
                  <a:schemeClr val="tx1"/>
                </a:solidFill>
                <a:effectLst/>
                <a:latin typeface="+mn-lt"/>
                <a:ea typeface="+mn-ea"/>
                <a:cs typeface="+mn-cs"/>
              </a:rPr>
              <a:t>, em um </a:t>
            </a:r>
            <a:r>
              <a:rPr lang="pt-BR" sz="1200" b="1" i="0" kern="1200" dirty="0">
                <a:solidFill>
                  <a:schemeClr val="tx1"/>
                </a:solidFill>
                <a:effectLst/>
                <a:latin typeface="+mn-lt"/>
                <a:ea typeface="+mn-ea"/>
                <a:cs typeface="+mn-cs"/>
              </a:rPr>
              <a:t>contexto integral.</a:t>
            </a:r>
          </a:p>
          <a:p>
            <a:pPr fontAlgn="base"/>
            <a:r>
              <a:rPr lang="pt-BR" sz="1200" b="0" i="0" kern="1200" dirty="0">
                <a:solidFill>
                  <a:schemeClr val="tx1"/>
                </a:solidFill>
                <a:effectLst/>
                <a:latin typeface="+mn-lt"/>
                <a:ea typeface="+mn-ea"/>
                <a:cs typeface="+mn-cs"/>
              </a:rPr>
              <a:t>A publicação do livro Primavera Silenciosa, de Rachel Carson em 1962 foi um marco para a separação da </a:t>
            </a:r>
            <a:r>
              <a:rPr lang="pt-BR" sz="1200" b="0" i="0" kern="1200" dirty="0" err="1">
                <a:solidFill>
                  <a:schemeClr val="tx1"/>
                </a:solidFill>
                <a:effectLst/>
                <a:latin typeface="+mn-lt"/>
                <a:ea typeface="+mn-ea"/>
                <a:cs typeface="+mn-cs"/>
              </a:rPr>
              <a:t>ecotoxicologia</a:t>
            </a:r>
            <a:r>
              <a:rPr lang="pt-BR" sz="1200" b="0" i="0" kern="1200" dirty="0">
                <a:solidFill>
                  <a:schemeClr val="tx1"/>
                </a:solidFill>
                <a:effectLst/>
                <a:latin typeface="+mn-lt"/>
                <a:ea typeface="+mn-ea"/>
                <a:cs typeface="+mn-cs"/>
              </a:rPr>
              <a:t> da toxicologia clássica. O elemento revolucionário introduzido por Rachel foi a extrapolação dos efeitos sobre um único organismo para o ecossistema. Este estudo sistêmico é diferente da natureza antropocêntrica da toxicologia clássica, e, portanto, torna a </a:t>
            </a:r>
            <a:r>
              <a:rPr lang="pt-BR" sz="1200" b="0" i="0" kern="1200" dirty="0" err="1">
                <a:solidFill>
                  <a:schemeClr val="tx1"/>
                </a:solidFill>
                <a:effectLst/>
                <a:latin typeface="+mn-lt"/>
                <a:ea typeface="+mn-ea"/>
                <a:cs typeface="+mn-cs"/>
              </a:rPr>
              <a:t>ecotoxicologia</a:t>
            </a:r>
            <a:r>
              <a:rPr lang="pt-BR" sz="1200" b="0" i="0" kern="1200" dirty="0">
                <a:solidFill>
                  <a:schemeClr val="tx1"/>
                </a:solidFill>
                <a:effectLst/>
                <a:latin typeface="+mn-lt"/>
                <a:ea typeface="+mn-ea"/>
                <a:cs typeface="+mn-cs"/>
              </a:rPr>
              <a:t> é uma ciência mais ampla, pois incorpora aspectos de ecologia, toxicologia, fisiologia, biologia molecular, química analítica entre outras para estudar os efeitos de </a:t>
            </a:r>
            <a:r>
              <a:rPr lang="pt-BR" sz="1200" b="0" i="0" kern="1200" dirty="0" err="1">
                <a:solidFill>
                  <a:schemeClr val="tx1"/>
                </a:solidFill>
                <a:effectLst/>
                <a:latin typeface="+mn-lt"/>
                <a:ea typeface="+mn-ea"/>
                <a:cs typeface="+mn-cs"/>
              </a:rPr>
              <a:t>xenobióticos</a:t>
            </a:r>
            <a:r>
              <a:rPr lang="pt-BR" sz="1200" b="0" i="0" kern="1200" dirty="0">
                <a:solidFill>
                  <a:schemeClr val="tx1"/>
                </a:solidFill>
                <a:effectLst/>
                <a:latin typeface="+mn-lt"/>
                <a:ea typeface="+mn-ea"/>
                <a:cs typeface="+mn-cs"/>
              </a:rPr>
              <a:t> em um ecossistema. A finalidade desta abordagem é ser capaz de predizer os efeitos dos poluentes, de tal forma que se um incidente ocorrer, será possível definir para remediar os efeitos deletérios causados. Em ecossistemas que já estão impactados pela poluição, estudos </a:t>
            </a:r>
            <a:r>
              <a:rPr lang="pt-BR" sz="1200" b="0" i="0" kern="1200" dirty="0" err="1">
                <a:solidFill>
                  <a:schemeClr val="tx1"/>
                </a:solidFill>
                <a:effectLst/>
                <a:latin typeface="+mn-lt"/>
                <a:ea typeface="+mn-ea"/>
                <a:cs typeface="+mn-cs"/>
              </a:rPr>
              <a:t>ecotoxicológicos</a:t>
            </a:r>
            <a:r>
              <a:rPr lang="pt-BR" sz="1200" b="0" i="0" kern="1200" dirty="0">
                <a:solidFill>
                  <a:schemeClr val="tx1"/>
                </a:solidFill>
                <a:effectLst/>
                <a:latin typeface="+mn-lt"/>
                <a:ea typeface="+mn-ea"/>
                <a:cs typeface="+mn-cs"/>
              </a:rPr>
              <a:t> trazem informações da toxicidade deste ambiente e subsidiam o planejamento de ações para a mitigação.</a:t>
            </a:r>
          </a:p>
          <a:p>
            <a:endParaRPr lang="pt-BR" dirty="0"/>
          </a:p>
        </p:txBody>
      </p:sp>
      <p:sp>
        <p:nvSpPr>
          <p:cNvPr id="4" name="Espaço Reservado para Número de Slide 3"/>
          <p:cNvSpPr>
            <a:spLocks noGrp="1"/>
          </p:cNvSpPr>
          <p:nvPr>
            <p:ph type="sldNum" sz="quarter" idx="5"/>
          </p:nvPr>
        </p:nvSpPr>
        <p:spPr/>
        <p:txBody>
          <a:bodyPr/>
          <a:lstStyle/>
          <a:p>
            <a:fld id="{9CC38CA4-4A26-4963-8B42-EDD8D3D6C806}" type="slidenum">
              <a:rPr lang="pt-BR" smtClean="0"/>
              <a:pPr/>
              <a:t>8</a:t>
            </a:fld>
            <a:endParaRPr lang="pt-BR"/>
          </a:p>
        </p:txBody>
      </p:sp>
    </p:spTree>
    <p:extLst>
      <p:ext uri="{BB962C8B-B14F-4D97-AF65-F5344CB8AC3E}">
        <p14:creationId xmlns:p14="http://schemas.microsoft.com/office/powerpoint/2010/main" val="347270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a:t>Ecotoxicology is a multidisciplinary field, which integrates toxicology, ecology, chemistry,</a:t>
            </a:r>
          </a:p>
          <a:p>
            <a:r>
              <a:rPr lang="en-US" dirty="0"/>
              <a:t>biochemistry and genetics. Ecotoxicology is the study of the effects of toxic chemicals on organisms</a:t>
            </a:r>
          </a:p>
          <a:p>
            <a:r>
              <a:rPr lang="en-US" dirty="0"/>
              <a:t>at the population, community, ecosystem level. All organisms are connected in the web of life. If a</a:t>
            </a:r>
          </a:p>
          <a:p>
            <a:r>
              <a:rPr lang="en-US" dirty="0"/>
              <a:t>chemical affects some of the organisms, other organisms in the ecosystem may suffer from its</a:t>
            </a:r>
          </a:p>
          <a:p>
            <a:r>
              <a:rPr lang="en-US" dirty="0"/>
              <a:t>ecotoxicity since organisms depend on one another.</a:t>
            </a:r>
          </a:p>
          <a:p>
            <a:r>
              <a:rPr lang="en-US" dirty="0"/>
              <a:t>The principles of ecotoxicology identify the major classes of organic and inorganic pollutants, their</a:t>
            </a:r>
          </a:p>
          <a:p>
            <a:r>
              <a:rPr lang="en-US" dirty="0"/>
              <a:t>properties, release and environmental fate, transference in air, water and along food chains, before</a:t>
            </a:r>
          </a:p>
          <a:p>
            <a:r>
              <a:rPr lang="en-US" dirty="0"/>
              <a:t>considering the effects that they might have upon individual organisms and ultimately whole</a:t>
            </a:r>
          </a:p>
          <a:p>
            <a:r>
              <a:rPr lang="en-US" dirty="0"/>
              <a:t>ecosystems.</a:t>
            </a:r>
          </a:p>
          <a:p>
            <a:r>
              <a:rPr lang="en-US" dirty="0"/>
              <a:t>The ultimate goal of this approach is to be able to predict the effects of pollution so that the most</a:t>
            </a:r>
          </a:p>
          <a:p>
            <a:r>
              <a:rPr lang="en-US" dirty="0"/>
              <a:t>effective action to prevent or remediate any harmful effect can be identified. In</a:t>
            </a:r>
          </a:p>
          <a:p>
            <a:r>
              <a:rPr lang="en-US" dirty="0"/>
              <a:t>those ecosystems that are already impacted by pollution, ecotoxicological studies can inform as to</a:t>
            </a:r>
          </a:p>
          <a:p>
            <a:r>
              <a:rPr lang="en-US" dirty="0"/>
              <a:t>the best course of action to restore ecosystem services and functions efficiently. </a:t>
            </a:r>
          </a:p>
          <a:p>
            <a:endParaRPr lang="en-US" dirty="0"/>
          </a:p>
        </p:txBody>
      </p:sp>
      <p:sp>
        <p:nvSpPr>
          <p:cNvPr id="4" name="Espaço Reservado para Número de Slide 3"/>
          <p:cNvSpPr>
            <a:spLocks noGrp="1"/>
          </p:cNvSpPr>
          <p:nvPr>
            <p:ph type="sldNum" sz="quarter" idx="5"/>
          </p:nvPr>
        </p:nvSpPr>
        <p:spPr/>
        <p:txBody>
          <a:bodyPr/>
          <a:lstStyle/>
          <a:p>
            <a:fld id="{9CC38CA4-4A26-4963-8B42-EDD8D3D6C806}" type="slidenum">
              <a:rPr lang="pt-BR" smtClean="0"/>
              <a:pPr/>
              <a:t>14</a:t>
            </a:fld>
            <a:endParaRPr lang="pt-BR"/>
          </a:p>
        </p:txBody>
      </p:sp>
    </p:spTree>
    <p:extLst>
      <p:ext uri="{BB962C8B-B14F-4D97-AF65-F5344CB8AC3E}">
        <p14:creationId xmlns:p14="http://schemas.microsoft.com/office/powerpoint/2010/main" val="50842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132E70-4294-44D2-93B3-0BC85A1E8CA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0916021-E8C8-424D-9CC2-A8D9FF4F59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38D3020-7DB8-4C29-B618-73C1E2A92721}"/>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5" name="Espaço Reservado para Rodapé 4">
            <a:extLst>
              <a:ext uri="{FF2B5EF4-FFF2-40B4-BE49-F238E27FC236}">
                <a16:creationId xmlns:a16="http://schemas.microsoft.com/office/drawing/2014/main" id="{973D6573-440E-466F-BA5B-09F838ACE000}"/>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6" name="Espaço Reservado para Número de Slide 5">
            <a:extLst>
              <a:ext uri="{FF2B5EF4-FFF2-40B4-BE49-F238E27FC236}">
                <a16:creationId xmlns:a16="http://schemas.microsoft.com/office/drawing/2014/main" id="{90B858F6-4451-4D39-9198-4EA2E8A03B39}"/>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400467467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A9F99-9004-46F2-9990-CE12BC7E696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D1351CA-E063-421F-98F5-26EE7047BFE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BF4C140-CF84-4C47-A3F1-94383B3AF2F3}"/>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5" name="Espaço Reservado para Rodapé 4">
            <a:extLst>
              <a:ext uri="{FF2B5EF4-FFF2-40B4-BE49-F238E27FC236}">
                <a16:creationId xmlns:a16="http://schemas.microsoft.com/office/drawing/2014/main" id="{03A8F101-F3EC-4DD6-88D3-226A9C45A5EA}"/>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6" name="Espaço Reservado para Número de Slide 5">
            <a:extLst>
              <a:ext uri="{FF2B5EF4-FFF2-40B4-BE49-F238E27FC236}">
                <a16:creationId xmlns:a16="http://schemas.microsoft.com/office/drawing/2014/main" id="{EFC0231E-3CCD-4877-9CBA-9C0A9A2E066A}"/>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36623639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913989E-827F-4477-AF5E-C018C5BE46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F3B78D0-1E73-4102-B377-23C7E779E25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38C3F90-B509-48FD-A502-0E3140999A06}"/>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5" name="Espaço Reservado para Rodapé 4">
            <a:extLst>
              <a:ext uri="{FF2B5EF4-FFF2-40B4-BE49-F238E27FC236}">
                <a16:creationId xmlns:a16="http://schemas.microsoft.com/office/drawing/2014/main" id="{27400FF6-DA62-4BAE-84FC-9C6D3D2F7C47}"/>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6" name="Espaço Reservado para Número de Slide 5">
            <a:extLst>
              <a:ext uri="{FF2B5EF4-FFF2-40B4-BE49-F238E27FC236}">
                <a16:creationId xmlns:a16="http://schemas.microsoft.com/office/drawing/2014/main" id="{46F533FE-E4A9-40EA-8161-FFB9CBE33421}"/>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136479155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a:xfrm>
            <a:off x="838200" y="6356350"/>
            <a:ext cx="2743200" cy="365125"/>
          </a:xfrm>
          <a:prstGeom prst="rect">
            <a:avLst/>
          </a:prstGeom>
        </p:spPr>
        <p:txBody>
          <a:bodyPr/>
          <a:lstStyle>
            <a:lvl1pPr>
              <a:defRPr/>
            </a:lvl1pPr>
          </a:lstStyle>
          <a:p>
            <a:fld id="{118F66E3-BB25-4368-BECF-949D38D281D1}" type="datetime1">
              <a:rPr lang="pt-BR" smtClean="0"/>
              <a:t>26/05/2020</a:t>
            </a:fld>
            <a:endParaRPr lang="pt-BR" dirty="0"/>
          </a:p>
        </p:txBody>
      </p:sp>
      <p:sp>
        <p:nvSpPr>
          <p:cNvPr id="3" name="Espaço Reservado para Rodapé 4"/>
          <p:cNvSpPr>
            <a:spLocks noGrp="1"/>
          </p:cNvSpPr>
          <p:nvPr>
            <p:ph type="ftr" sz="quarter" idx="11"/>
          </p:nvPr>
        </p:nvSpPr>
        <p:spPr>
          <a:xfrm>
            <a:off x="4038600" y="6356350"/>
            <a:ext cx="4114800" cy="365125"/>
          </a:xfrm>
          <a:prstGeom prst="rect">
            <a:avLst/>
          </a:prstGeom>
        </p:spPr>
        <p:txBody>
          <a:bodyPr/>
          <a:lstStyle>
            <a:lvl1pPr>
              <a:defRPr/>
            </a:lvl1pPr>
          </a:lstStyle>
          <a:p>
            <a:endParaRPr lang="pt-BR" dirty="0"/>
          </a:p>
        </p:txBody>
      </p:sp>
      <p:sp>
        <p:nvSpPr>
          <p:cNvPr id="4" name="Espaço Reservado para Número de Slide 5"/>
          <p:cNvSpPr>
            <a:spLocks noGrp="1"/>
          </p:cNvSpPr>
          <p:nvPr>
            <p:ph type="sldNum" sz="quarter" idx="12"/>
          </p:nvPr>
        </p:nvSpPr>
        <p:spPr>
          <a:xfrm>
            <a:off x="8610600" y="6356350"/>
            <a:ext cx="2743200" cy="365125"/>
          </a:xfrm>
          <a:prstGeom prst="rect">
            <a:avLst/>
          </a:prstGeom>
        </p:spPr>
        <p:txBody>
          <a:bodyPr/>
          <a:lstStyle>
            <a:lvl1pPr>
              <a:defRPr/>
            </a:lvl1pPr>
          </a:lstStyle>
          <a:p>
            <a:fld id="{CB742746-4A43-4ADA-9C65-5A9B85D4B53B}" type="slidenum">
              <a:rPr lang="pt-BR" smtClean="0"/>
              <a:pPr/>
              <a:t>‹nº›</a:t>
            </a:fld>
            <a:endParaRPr lang="pt-BR" dirty="0"/>
          </a:p>
        </p:txBody>
      </p:sp>
      <p:sp>
        <p:nvSpPr>
          <p:cNvPr id="9" name="Espaço Reservado para Conteúdo 2"/>
          <p:cNvSpPr>
            <a:spLocks noGrp="1"/>
          </p:cNvSpPr>
          <p:nvPr>
            <p:ph idx="1"/>
          </p:nvPr>
        </p:nvSpPr>
        <p:spPr>
          <a:xfrm>
            <a:off x="560917" y="1572817"/>
            <a:ext cx="10972800" cy="45259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10" name="Título 1"/>
          <p:cNvSpPr>
            <a:spLocks noGrp="1"/>
          </p:cNvSpPr>
          <p:nvPr>
            <p:ph type="title"/>
          </p:nvPr>
        </p:nvSpPr>
        <p:spPr>
          <a:xfrm>
            <a:off x="179915" y="104378"/>
            <a:ext cx="8820173" cy="654032"/>
          </a:xfrm>
        </p:spPr>
        <p:txBody>
          <a:bodyPr>
            <a:noAutofit/>
          </a:bodyPr>
          <a:lstStyle>
            <a:lvl1pPr>
              <a:defRPr sz="2800"/>
            </a:lvl1pPr>
          </a:lstStyle>
          <a:p>
            <a:r>
              <a:rPr lang="pt-BR"/>
              <a:t>Clique para editar o título Mestre</a:t>
            </a:r>
            <a:endParaRPr lang="pt-BR" dirty="0"/>
          </a:p>
        </p:txBody>
      </p:sp>
      <p:sp>
        <p:nvSpPr>
          <p:cNvPr id="11" name="Espaço Reservado para Número de Slide 5"/>
          <p:cNvSpPr txBox="1">
            <a:spLocks/>
          </p:cNvSpPr>
          <p:nvPr userDrawn="1"/>
        </p:nvSpPr>
        <p:spPr>
          <a:xfrm>
            <a:off x="8688917" y="6328967"/>
            <a:ext cx="28448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C3BF10-92F5-4932-98FD-01469E3EB4B1}" type="slidenum">
              <a:rPr kumimoji="0" lang="pt-B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13" name="Título 1"/>
          <p:cNvSpPr>
            <a:spLocks noGrp="1"/>
          </p:cNvSpPr>
          <p:nvPr>
            <p:ph type="title"/>
          </p:nvPr>
        </p:nvSpPr>
        <p:spPr>
          <a:xfrm>
            <a:off x="228598" y="131762"/>
            <a:ext cx="8820173" cy="654032"/>
          </a:xfrm>
        </p:spPr>
        <p:txBody>
          <a:bodyPr>
            <a:noAutofit/>
          </a:bodyPr>
          <a:lstStyle>
            <a:lvl1pPr>
              <a:defRPr sz="2800"/>
            </a:lvl1pPr>
          </a:lstStyle>
          <a:p>
            <a:r>
              <a:rPr lang="pt-BR"/>
              <a:t>Clique para editar o título Mestre</a:t>
            </a:r>
            <a:endParaRPr lang="pt-B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a:xfrm>
            <a:off x="838200" y="6356350"/>
            <a:ext cx="2743200" cy="365125"/>
          </a:xfrm>
          <a:prstGeom prst="rect">
            <a:avLst/>
          </a:prstGeom>
        </p:spPr>
        <p:txBody>
          <a:bodyPr/>
          <a:lstStyle/>
          <a:p>
            <a:fld id="{8156AC53-C8E4-4E9A-ACF5-480E5E0F2E8F}" type="datetime1">
              <a:rPr lang="pt-BR" smtClean="0"/>
              <a:t>26/05/2020</a:t>
            </a:fld>
            <a:endParaRPr lang="pt-BR" dirty="0"/>
          </a:p>
        </p:txBody>
      </p:sp>
      <p:sp>
        <p:nvSpPr>
          <p:cNvPr id="4" name="Espaço Reservado para Rodapé 3"/>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5" name="Espaço Reservado para Número de Slide 4"/>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lvl1pPr>
              <a:defRPr/>
            </a:lvl1pPr>
          </a:lstStyle>
          <a:p>
            <a:fld id="{28176A12-D06D-4A02-89A4-6EF50B1707B1}" type="datetime1">
              <a:rPr lang="pt-BR" smtClean="0"/>
              <a:t>26/05/2020</a:t>
            </a:fld>
            <a:endParaRPr lang="pt-BR" dirty="0"/>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lvl1pPr>
              <a:defRPr/>
            </a:lvl1pPr>
          </a:lstStyle>
          <a:p>
            <a:endParaRPr lang="pt-BR" dirty="0"/>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lvl1pPr>
              <a:defRPr/>
            </a:lvl1pPr>
          </a:lstStyle>
          <a:p>
            <a:fld id="{CB742746-4A43-4ADA-9C65-5A9B85D4B53B}" type="slidenum">
              <a:rPr lang="pt-BR" smtClean="0"/>
              <a:pPr/>
              <a:t>‹nº›</a:t>
            </a:fld>
            <a:endParaRPr lang="pt-BR" dirty="0"/>
          </a:p>
        </p:txBody>
      </p:sp>
      <p:sp>
        <p:nvSpPr>
          <p:cNvPr id="11" name="Espaço Reservado para Conteúdo 2"/>
          <p:cNvSpPr>
            <a:spLocks noGrp="1"/>
          </p:cNvSpPr>
          <p:nvPr>
            <p:ph idx="13"/>
          </p:nvPr>
        </p:nvSpPr>
        <p:spPr>
          <a:xfrm>
            <a:off x="560917" y="1572817"/>
            <a:ext cx="10972800" cy="45259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12" name="Título 1"/>
          <p:cNvSpPr txBox="1">
            <a:spLocks/>
          </p:cNvSpPr>
          <p:nvPr userDrawn="1"/>
        </p:nvSpPr>
        <p:spPr bwMode="auto">
          <a:xfrm>
            <a:off x="179915" y="104378"/>
            <a:ext cx="8820173" cy="654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defRPr sz="28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a:ln>
                  <a:noFill/>
                </a:ln>
                <a:solidFill>
                  <a:schemeClr val="tx1"/>
                </a:solidFill>
                <a:effectLst/>
                <a:uLnTx/>
                <a:uFillTx/>
                <a:latin typeface="+mj-lt"/>
                <a:ea typeface="+mj-ea"/>
                <a:cs typeface="+mj-cs"/>
              </a:rPr>
              <a:t>Clique para editar o estilo do título mestre</a:t>
            </a:r>
            <a:endParaRPr kumimoji="0" lang="pt-B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Espaço Reservado para Número de Slide 5"/>
          <p:cNvSpPr txBox="1">
            <a:spLocks/>
          </p:cNvSpPr>
          <p:nvPr userDrawn="1"/>
        </p:nvSpPr>
        <p:spPr>
          <a:xfrm>
            <a:off x="8688917" y="6328967"/>
            <a:ext cx="28448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C3BF10-92F5-4932-98FD-01469E3EB4B1}" type="slidenum">
              <a:rPr kumimoji="0" lang="pt-B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4A543-87BF-4310-85E4-8CB769C26FF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144E8D1-DC71-4BFD-A566-6F72E089B2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94528C8-EEA4-4489-A0E1-AFA6858F3E08}"/>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5" name="Espaço Reservado para Rodapé 4">
            <a:extLst>
              <a:ext uri="{FF2B5EF4-FFF2-40B4-BE49-F238E27FC236}">
                <a16:creationId xmlns:a16="http://schemas.microsoft.com/office/drawing/2014/main" id="{75786453-19FF-43DB-9088-6BE8977564B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864654F-3F61-4CA3-A403-8AD910219CBC}"/>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385489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8237BE-7F1D-4F67-946B-38DAC27092A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64F5104-F6E3-4015-8821-4B74191A39BD}"/>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E4C53B9-5EA7-4118-B855-9E39848F8B2A}"/>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5" name="Espaço Reservado para Rodapé 4">
            <a:extLst>
              <a:ext uri="{FF2B5EF4-FFF2-40B4-BE49-F238E27FC236}">
                <a16:creationId xmlns:a16="http://schemas.microsoft.com/office/drawing/2014/main" id="{E584845B-ADB1-402C-9239-1D814FF4E98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9FB8E02-C017-4B47-8198-71CBB1091832}"/>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1279068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BE05C-0AE0-4EF4-9622-CA6EAF39050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E85DD8D-3464-4BE9-8816-4373F14F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18ECB07E-F168-4FE5-819D-2009D46E4F65}"/>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5" name="Espaço Reservado para Rodapé 4">
            <a:extLst>
              <a:ext uri="{FF2B5EF4-FFF2-40B4-BE49-F238E27FC236}">
                <a16:creationId xmlns:a16="http://schemas.microsoft.com/office/drawing/2014/main" id="{7816CD9F-9640-4FA7-83A2-DAEA5136664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F593920-53A4-4FD7-AC53-F8A3FA9B6839}"/>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194077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24B79-F4B6-4CED-BFFD-0C1B78C45A4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351F07-DCF6-4058-BB58-B9C6028CE741}"/>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9EE92A0-B539-451C-81BC-76CE7DA4106E}"/>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139B221-0E4D-4F70-A6C7-F7136B2AC8E9}"/>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6" name="Espaço Reservado para Rodapé 5">
            <a:extLst>
              <a:ext uri="{FF2B5EF4-FFF2-40B4-BE49-F238E27FC236}">
                <a16:creationId xmlns:a16="http://schemas.microsoft.com/office/drawing/2014/main" id="{F8B24442-A53E-44A1-BC60-1845CC35758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A2D4555-3928-4A8A-8A6E-74D488727ED0}"/>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51962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7DC687-765A-41EA-9BB4-BB5C4A19B83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48EA7E6-D2CD-4953-AB1E-7B78C66C8C3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668BC20-A3B5-4C06-8044-D278676423C2}"/>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5" name="Espaço Reservado para Rodapé 4">
            <a:extLst>
              <a:ext uri="{FF2B5EF4-FFF2-40B4-BE49-F238E27FC236}">
                <a16:creationId xmlns:a16="http://schemas.microsoft.com/office/drawing/2014/main" id="{7619A2AA-6BD7-463B-B501-6FC05BF619CD}"/>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6" name="Espaço Reservado para Número de Slide 5">
            <a:extLst>
              <a:ext uri="{FF2B5EF4-FFF2-40B4-BE49-F238E27FC236}">
                <a16:creationId xmlns:a16="http://schemas.microsoft.com/office/drawing/2014/main" id="{FE2E7AF5-782B-4FAD-9ED6-D44A31D71C03}"/>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250877678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80D1C-8E5B-4C24-AC39-269D24565DB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E57A73D-E41D-4F25-97A3-DD67767F4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0CCA3FC8-2FBF-4719-B189-A7A7D43239E8}"/>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6FC929F-2D3F-4051-8913-265D2B4F8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46F5819-4299-47C9-B249-D2C944A65B48}"/>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7E9DC49-BA91-457D-A78D-EA560944DE8E}"/>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8" name="Espaço Reservado para Rodapé 7">
            <a:extLst>
              <a:ext uri="{FF2B5EF4-FFF2-40B4-BE49-F238E27FC236}">
                <a16:creationId xmlns:a16="http://schemas.microsoft.com/office/drawing/2014/main" id="{1EA908ED-3B31-4DD6-AC58-68409B2355E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FE84747-A696-437B-8B21-405C04E02282}"/>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1685474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D1B5D4-4BB6-42F3-9BE7-090EE08E9CD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3F724F1-C946-45FF-BA41-CC598BF6CC7F}"/>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4" name="Espaço Reservado para Rodapé 3">
            <a:extLst>
              <a:ext uri="{FF2B5EF4-FFF2-40B4-BE49-F238E27FC236}">
                <a16:creationId xmlns:a16="http://schemas.microsoft.com/office/drawing/2014/main" id="{9A290D89-21B1-49F7-BC24-F52A075E9B7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63E2D15-B2CD-4E57-8033-B3D4E24B74DF}"/>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1158010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B17C5BC-C2E9-49E8-ACF9-73CBAE0C3D37}"/>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3" name="Espaço Reservado para Rodapé 2">
            <a:extLst>
              <a:ext uri="{FF2B5EF4-FFF2-40B4-BE49-F238E27FC236}">
                <a16:creationId xmlns:a16="http://schemas.microsoft.com/office/drawing/2014/main" id="{2E68ACF6-3FAA-44A6-B8C5-CA2DD9ABFCC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EEDB8C2-6377-4F00-B0AA-F6BCAA77E403}"/>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310798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A8DBC-81CC-4DD1-ADF7-D56119A7A62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4B966BF-3515-430F-BBFD-821E668F26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BAC3AB8-4AC0-492D-BEE4-B43B967B3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51C85CAA-FEEB-45EC-8AE8-32E153A65D86}"/>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6" name="Espaço Reservado para Rodapé 5">
            <a:extLst>
              <a:ext uri="{FF2B5EF4-FFF2-40B4-BE49-F238E27FC236}">
                <a16:creationId xmlns:a16="http://schemas.microsoft.com/office/drawing/2014/main" id="{F3B167B2-97E8-4C74-A5BF-A84D5CD4351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82043AC-C1FC-4A8A-814D-D3434B2C850E}"/>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2579587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44412-B152-4462-8FF4-4B47F015A64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6A51F44-1504-474F-A116-3D96F1A10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21A4F5C-457C-4714-B0DB-5AA1559C0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01D7E2D1-CB7F-48D5-ACB4-97F536BD5351}"/>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6" name="Espaço Reservado para Rodapé 5">
            <a:extLst>
              <a:ext uri="{FF2B5EF4-FFF2-40B4-BE49-F238E27FC236}">
                <a16:creationId xmlns:a16="http://schemas.microsoft.com/office/drawing/2014/main" id="{D7E46D1E-E973-4058-8920-DB12244CEF5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C9D995F-E80D-49C0-BFF7-E79E29E3340B}"/>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1186056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7C6C1-7184-483C-8875-54A7E0689C7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9979A4C-BC65-4FCB-AAC6-EDF08EB84284}"/>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E2088DD-1F1E-4DA4-AC10-2B408D9E1342}"/>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5" name="Espaço Reservado para Rodapé 4">
            <a:extLst>
              <a:ext uri="{FF2B5EF4-FFF2-40B4-BE49-F238E27FC236}">
                <a16:creationId xmlns:a16="http://schemas.microsoft.com/office/drawing/2014/main" id="{60A710F2-E5B9-494F-ADB4-D33B36B3B34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460C83-D717-4319-A769-EAF0A7F4A0A4}"/>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385642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6B602-8BA8-4EDF-A6C2-5A48D00CE86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87D1D4F-4C22-4064-A228-AD29F4A0BE07}"/>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0756A37-DD95-4514-A06C-DB2295094838}"/>
              </a:ext>
            </a:extLst>
          </p:cNvPr>
          <p:cNvSpPr>
            <a:spLocks noGrp="1"/>
          </p:cNvSpPr>
          <p:nvPr>
            <p:ph type="dt" sz="half" idx="10"/>
          </p:nvPr>
        </p:nvSpPr>
        <p:spPr/>
        <p:txBody>
          <a:bodyPr/>
          <a:lstStyle/>
          <a:p>
            <a:fld id="{8E15F431-4BD2-4C5C-98B5-C320632F392D}" type="datetimeFigureOut">
              <a:rPr lang="pt-BR" smtClean="0"/>
              <a:t>26/05/2020</a:t>
            </a:fld>
            <a:endParaRPr lang="pt-BR"/>
          </a:p>
        </p:txBody>
      </p:sp>
      <p:sp>
        <p:nvSpPr>
          <p:cNvPr id="5" name="Espaço Reservado para Rodapé 4">
            <a:extLst>
              <a:ext uri="{FF2B5EF4-FFF2-40B4-BE49-F238E27FC236}">
                <a16:creationId xmlns:a16="http://schemas.microsoft.com/office/drawing/2014/main" id="{16733D43-0E83-4631-BF23-3FDD5CAC30D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24604-8473-4227-805C-62C0F62CE737}"/>
              </a:ext>
            </a:extLst>
          </p:cNvPr>
          <p:cNvSpPr>
            <a:spLocks noGrp="1"/>
          </p:cNvSpPr>
          <p:nvPr>
            <p:ph type="sldNum" sz="quarter" idx="12"/>
          </p:nvPr>
        </p:nvSpPr>
        <p:spPr/>
        <p:txBody>
          <a:bodyPr/>
          <a:lstStyle/>
          <a:p>
            <a:fld id="{8833EE38-277A-4439-9468-A10A6F22EEC7}" type="slidenum">
              <a:rPr lang="pt-BR" smtClean="0"/>
              <a:t>‹nº›</a:t>
            </a:fld>
            <a:endParaRPr lang="pt-BR"/>
          </a:p>
        </p:txBody>
      </p:sp>
    </p:spTree>
    <p:extLst>
      <p:ext uri="{BB962C8B-B14F-4D97-AF65-F5344CB8AC3E}">
        <p14:creationId xmlns:p14="http://schemas.microsoft.com/office/powerpoint/2010/main" val="261887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02AE6-1118-4D30-9A68-9F8C4A013E5F}"/>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69054F6-370D-4420-AA13-8C506C7BE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C634212-E061-4BEF-A2AC-15CA5B654465}"/>
              </a:ext>
            </a:extLst>
          </p:cNvPr>
          <p:cNvSpPr>
            <a:spLocks noGrp="1"/>
          </p:cNvSpPr>
          <p:nvPr>
            <p:ph type="dt" sz="half" idx="10"/>
          </p:nvPr>
        </p:nvSpPr>
        <p:spPr>
          <a:xfrm>
            <a:off x="838200" y="6356350"/>
            <a:ext cx="2743200" cy="365125"/>
          </a:xfrm>
          <a:prstGeom prst="rect">
            <a:avLst/>
          </a:prstGeom>
        </p:spPr>
        <p:txBody>
          <a:bodyPr/>
          <a:lstStyle/>
          <a:p>
            <a:fld id="{223FFF46-1FD6-4F67-A693-81232C041D35}" type="datetime1">
              <a:rPr lang="pt-BR" smtClean="0"/>
              <a:t>26/05/2020</a:t>
            </a:fld>
            <a:endParaRPr lang="pt-BR" dirty="0"/>
          </a:p>
        </p:txBody>
      </p:sp>
      <p:sp>
        <p:nvSpPr>
          <p:cNvPr id="5" name="Espaço Reservado para Rodapé 4">
            <a:extLst>
              <a:ext uri="{FF2B5EF4-FFF2-40B4-BE49-F238E27FC236}">
                <a16:creationId xmlns:a16="http://schemas.microsoft.com/office/drawing/2014/main" id="{AD5B1D44-F3FF-47A3-9F4D-B02B0B10F88E}"/>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6" name="Espaço Reservado para Número de Slide 5">
            <a:extLst>
              <a:ext uri="{FF2B5EF4-FFF2-40B4-BE49-F238E27FC236}">
                <a16:creationId xmlns:a16="http://schemas.microsoft.com/office/drawing/2014/main" id="{DDC6E306-B46E-4C89-BED0-F2592F694347}"/>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2569521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79C34-1347-4D07-881D-BD7F522C29C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3BDD59D-D9A0-49D5-94F0-D001E9F09CA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F9596B0-2B64-4FE4-A098-799723F89E5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407626-4CB3-4CE0-8728-8188536373D4}"/>
              </a:ext>
            </a:extLst>
          </p:cNvPr>
          <p:cNvSpPr>
            <a:spLocks noGrp="1"/>
          </p:cNvSpPr>
          <p:nvPr>
            <p:ph type="dt" sz="half" idx="10"/>
          </p:nvPr>
        </p:nvSpPr>
        <p:spPr>
          <a:xfrm>
            <a:off x="838200" y="6356350"/>
            <a:ext cx="2743200" cy="365125"/>
          </a:xfrm>
          <a:prstGeom prst="rect">
            <a:avLst/>
          </a:prstGeom>
        </p:spPr>
        <p:txBody>
          <a:bodyPr/>
          <a:lstStyle/>
          <a:p>
            <a:fld id="{DA0E9E90-8A7C-494C-A42F-9974F0065999}" type="datetime1">
              <a:rPr lang="pt-BR" smtClean="0"/>
              <a:t>26/05/2020</a:t>
            </a:fld>
            <a:endParaRPr lang="pt-BR" dirty="0"/>
          </a:p>
        </p:txBody>
      </p:sp>
      <p:sp>
        <p:nvSpPr>
          <p:cNvPr id="6" name="Espaço Reservado para Rodapé 5">
            <a:extLst>
              <a:ext uri="{FF2B5EF4-FFF2-40B4-BE49-F238E27FC236}">
                <a16:creationId xmlns:a16="http://schemas.microsoft.com/office/drawing/2014/main" id="{18914A8F-422A-4C4D-BF26-36E2FD523296}"/>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7" name="Espaço Reservado para Número de Slide 6">
            <a:extLst>
              <a:ext uri="{FF2B5EF4-FFF2-40B4-BE49-F238E27FC236}">
                <a16:creationId xmlns:a16="http://schemas.microsoft.com/office/drawing/2014/main" id="{9E2E4E32-A868-4EB1-83C2-877AAC44A1E0}"/>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2694189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70A1A0-16B2-43D8-B729-EC8D33A7D9B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0F7953F-6BC4-433F-B300-F4AA688A1F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3A582B6-9A9A-449D-8642-593B8B87C82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DA9BBB7-565F-40E2-BB0C-25A112347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88D2393-E5F7-4DD0-9C70-0B31467DC23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4BA8C24-0EA6-4658-BF7D-FE15904A2972}"/>
              </a:ext>
            </a:extLst>
          </p:cNvPr>
          <p:cNvSpPr>
            <a:spLocks noGrp="1"/>
          </p:cNvSpPr>
          <p:nvPr>
            <p:ph type="dt" sz="half" idx="10"/>
          </p:nvPr>
        </p:nvSpPr>
        <p:spPr>
          <a:xfrm>
            <a:off x="838200" y="6356350"/>
            <a:ext cx="2743200" cy="365125"/>
          </a:xfrm>
          <a:prstGeom prst="rect">
            <a:avLst/>
          </a:prstGeom>
        </p:spPr>
        <p:txBody>
          <a:bodyPr/>
          <a:lstStyle/>
          <a:p>
            <a:fld id="{A5914C3B-3AD3-435D-9E2E-67361864D4FB}" type="datetime1">
              <a:rPr lang="pt-BR" smtClean="0"/>
              <a:t>26/05/2020</a:t>
            </a:fld>
            <a:endParaRPr lang="pt-BR" dirty="0"/>
          </a:p>
        </p:txBody>
      </p:sp>
      <p:sp>
        <p:nvSpPr>
          <p:cNvPr id="8" name="Espaço Reservado para Rodapé 7">
            <a:extLst>
              <a:ext uri="{FF2B5EF4-FFF2-40B4-BE49-F238E27FC236}">
                <a16:creationId xmlns:a16="http://schemas.microsoft.com/office/drawing/2014/main" id="{C0A14B98-B78A-422F-8CA2-1575A1CC148D}"/>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9" name="Espaço Reservado para Número de Slide 8">
            <a:extLst>
              <a:ext uri="{FF2B5EF4-FFF2-40B4-BE49-F238E27FC236}">
                <a16:creationId xmlns:a16="http://schemas.microsoft.com/office/drawing/2014/main" id="{8A2B5C03-4C86-4BA3-A508-86585607E444}"/>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412565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41BD0-354A-4A3A-B2CE-4358B187070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FF09715-5340-4891-8580-9C85CFC07249}"/>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4" name="Espaço Reservado para Rodapé 3">
            <a:extLst>
              <a:ext uri="{FF2B5EF4-FFF2-40B4-BE49-F238E27FC236}">
                <a16:creationId xmlns:a16="http://schemas.microsoft.com/office/drawing/2014/main" id="{D727DFD1-27CB-48B8-8ED9-C8A428A8FA48}"/>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5" name="Espaço Reservado para Número de Slide 4">
            <a:extLst>
              <a:ext uri="{FF2B5EF4-FFF2-40B4-BE49-F238E27FC236}">
                <a16:creationId xmlns:a16="http://schemas.microsoft.com/office/drawing/2014/main" id="{13C64650-CAFC-46A5-853F-C7D2D08C0C31}"/>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32103456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E92B448-9228-4FB3-ADE4-81658B83AA3E}"/>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3" name="Espaço Reservado para Rodapé 2">
            <a:extLst>
              <a:ext uri="{FF2B5EF4-FFF2-40B4-BE49-F238E27FC236}">
                <a16:creationId xmlns:a16="http://schemas.microsoft.com/office/drawing/2014/main" id="{FB731FA0-3D60-40FB-B8A7-220DDB5C29AE}"/>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4" name="Espaço Reservado para Número de Slide 3">
            <a:extLst>
              <a:ext uri="{FF2B5EF4-FFF2-40B4-BE49-F238E27FC236}">
                <a16:creationId xmlns:a16="http://schemas.microsoft.com/office/drawing/2014/main" id="{A2EC5E17-40F2-4FBD-89EE-F2D8644747F1}"/>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405754400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242FA-D2B1-4EE2-9CAE-C4B32B00FBD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24E76D5-9166-4591-A880-ED0A04BB8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0441F46-27AA-402C-8671-AB6EDF377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CB75A58-B6C1-4271-9AA3-B757763EF737}"/>
              </a:ext>
            </a:extLst>
          </p:cNvPr>
          <p:cNvSpPr>
            <a:spLocks noGrp="1"/>
          </p:cNvSpPr>
          <p:nvPr>
            <p:ph type="dt" sz="half" idx="10"/>
          </p:nvPr>
        </p:nvSpPr>
        <p:spPr>
          <a:xfrm>
            <a:off x="838200" y="6356350"/>
            <a:ext cx="2743200" cy="365125"/>
          </a:xfrm>
          <a:prstGeom prst="rect">
            <a:avLst/>
          </a:prstGeom>
        </p:spPr>
        <p:txBody>
          <a:bodyPr/>
          <a:lstStyle/>
          <a:p>
            <a:fld id="{FD3B53FC-ADEA-41A5-BFB2-3BDCD806CBBD}" type="datetime1">
              <a:rPr lang="pt-BR" smtClean="0"/>
              <a:t>26/05/2020</a:t>
            </a:fld>
            <a:endParaRPr lang="pt-BR" dirty="0"/>
          </a:p>
        </p:txBody>
      </p:sp>
      <p:sp>
        <p:nvSpPr>
          <p:cNvPr id="6" name="Espaço Reservado para Rodapé 5">
            <a:extLst>
              <a:ext uri="{FF2B5EF4-FFF2-40B4-BE49-F238E27FC236}">
                <a16:creationId xmlns:a16="http://schemas.microsoft.com/office/drawing/2014/main" id="{C138BF97-6A89-44F3-A146-F635997DF43E}"/>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7" name="Espaço Reservado para Número de Slide 6">
            <a:extLst>
              <a:ext uri="{FF2B5EF4-FFF2-40B4-BE49-F238E27FC236}">
                <a16:creationId xmlns:a16="http://schemas.microsoft.com/office/drawing/2014/main" id="{6722DAEB-6BCB-4693-9396-F09C6DDE91D4}"/>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371590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7C47-68BC-4DF8-AD1C-6A740F51A6C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769F2F4-4612-402E-94AD-AF4FC57F8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p>
        </p:txBody>
      </p:sp>
      <p:sp>
        <p:nvSpPr>
          <p:cNvPr id="4" name="Espaço Reservado para Texto 3">
            <a:extLst>
              <a:ext uri="{FF2B5EF4-FFF2-40B4-BE49-F238E27FC236}">
                <a16:creationId xmlns:a16="http://schemas.microsoft.com/office/drawing/2014/main" id="{8512D702-9298-41AB-96E2-458520299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AA00621-3569-476A-A293-9ECA0F91EA49}"/>
              </a:ext>
            </a:extLst>
          </p:cNvPr>
          <p:cNvSpPr>
            <a:spLocks noGrp="1"/>
          </p:cNvSpPr>
          <p:nvPr>
            <p:ph type="dt" sz="half" idx="10"/>
          </p:nvPr>
        </p:nvSpPr>
        <p:spPr>
          <a:xfrm>
            <a:off x="838200" y="6356350"/>
            <a:ext cx="2743200" cy="365125"/>
          </a:xfrm>
          <a:prstGeom prst="rect">
            <a:avLst/>
          </a:prstGeom>
        </p:spPr>
        <p:txBody>
          <a:bodyPr/>
          <a:lstStyle/>
          <a:p>
            <a:fld id="{1ACE5B3B-5D86-4D16-AE21-44DC426B73C1}" type="datetime1">
              <a:rPr lang="pt-BR" smtClean="0"/>
              <a:t>26/05/2020</a:t>
            </a:fld>
            <a:endParaRPr lang="pt-BR" dirty="0"/>
          </a:p>
        </p:txBody>
      </p:sp>
      <p:sp>
        <p:nvSpPr>
          <p:cNvPr id="6" name="Espaço Reservado para Rodapé 5">
            <a:extLst>
              <a:ext uri="{FF2B5EF4-FFF2-40B4-BE49-F238E27FC236}">
                <a16:creationId xmlns:a16="http://schemas.microsoft.com/office/drawing/2014/main" id="{14274E8D-5D25-4C89-86DA-6DEF3C4E991C}"/>
              </a:ext>
            </a:extLst>
          </p:cNvPr>
          <p:cNvSpPr>
            <a:spLocks noGrp="1"/>
          </p:cNvSpPr>
          <p:nvPr>
            <p:ph type="ftr" sz="quarter" idx="11"/>
          </p:nvPr>
        </p:nvSpPr>
        <p:spPr>
          <a:xfrm>
            <a:off x="4038600" y="6356350"/>
            <a:ext cx="4114800" cy="365125"/>
          </a:xfrm>
          <a:prstGeom prst="rect">
            <a:avLst/>
          </a:prstGeom>
        </p:spPr>
        <p:txBody>
          <a:bodyPr/>
          <a:lstStyle/>
          <a:p>
            <a:endParaRPr lang="pt-BR" dirty="0"/>
          </a:p>
        </p:txBody>
      </p:sp>
      <p:sp>
        <p:nvSpPr>
          <p:cNvPr id="7" name="Espaço Reservado para Número de Slide 6">
            <a:extLst>
              <a:ext uri="{FF2B5EF4-FFF2-40B4-BE49-F238E27FC236}">
                <a16:creationId xmlns:a16="http://schemas.microsoft.com/office/drawing/2014/main" id="{D82811CA-4F18-43FF-94BC-838BB116CF95}"/>
              </a:ext>
            </a:extLst>
          </p:cNvPr>
          <p:cNvSpPr>
            <a:spLocks noGrp="1"/>
          </p:cNvSpPr>
          <p:nvPr>
            <p:ph type="sldNum" sz="quarter" idx="12"/>
          </p:nvPr>
        </p:nvSpPr>
        <p:spPr>
          <a:xfrm>
            <a:off x="8610600" y="6356350"/>
            <a:ext cx="2743200" cy="365125"/>
          </a:xfrm>
          <a:prstGeom prst="rect">
            <a:avLst/>
          </a:prstGeom>
        </p:spPr>
        <p:txBody>
          <a:bodyPr/>
          <a:lstStyle/>
          <a:p>
            <a:fld id="{CB742746-4A43-4ADA-9C65-5A9B85D4B53B}" type="slidenum">
              <a:rPr lang="pt-BR" smtClean="0"/>
              <a:pPr/>
              <a:t>‹nº›</a:t>
            </a:fld>
            <a:endParaRPr lang="pt-BR" dirty="0"/>
          </a:p>
        </p:txBody>
      </p:sp>
    </p:spTree>
    <p:extLst>
      <p:ext uri="{BB962C8B-B14F-4D97-AF65-F5344CB8AC3E}">
        <p14:creationId xmlns:p14="http://schemas.microsoft.com/office/powerpoint/2010/main" val="123213887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DC77EE7-AB45-4EAA-9280-7BFBA96521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494CFE0-78A7-4D54-9C1F-2A16A3366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tângulo 6">
            <a:extLst>
              <a:ext uri="{FF2B5EF4-FFF2-40B4-BE49-F238E27FC236}">
                <a16:creationId xmlns:a16="http://schemas.microsoft.com/office/drawing/2014/main" id="{69161DC7-D711-4F43-8E8A-2016F0D3F46A}"/>
              </a:ext>
            </a:extLst>
          </p:cNvPr>
          <p:cNvSpPr/>
          <p:nvPr userDrawn="1"/>
        </p:nvSpPr>
        <p:spPr>
          <a:xfrm>
            <a:off x="0" y="0"/>
            <a:ext cx="12192000" cy="476672"/>
          </a:xfrm>
          <a:prstGeom prst="rect">
            <a:avLst/>
          </a:prstGeom>
          <a:gradFill flip="none" rotWithShape="1">
            <a:gsLst>
              <a:gs pos="6000">
                <a:schemeClr val="accent1">
                  <a:lumMod val="5000"/>
                  <a:lumOff val="95000"/>
                </a:schemeClr>
              </a:gs>
              <a:gs pos="30000">
                <a:schemeClr val="accent1">
                  <a:lumMod val="45000"/>
                  <a:lumOff val="55000"/>
                </a:schemeClr>
              </a:gs>
              <a:gs pos="100000">
                <a:srgbClr val="BDCB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B072A10B-FE3D-43D8-A8C7-29FB11DD7AB6}"/>
              </a:ext>
            </a:extLst>
          </p:cNvPr>
          <p:cNvPicPr>
            <a:picLocks noChangeAspect="1"/>
          </p:cNvPicPr>
          <p:nvPr userDrawn="1"/>
        </p:nvPicPr>
        <p:blipFill rotWithShape="1">
          <a:blip r:embed="rId17">
            <a:extLst>
              <a:ext uri="{BEBA8EAE-BF5A-486C-A8C5-ECC9F3942E4B}">
                <a14:imgProps xmlns:a14="http://schemas.microsoft.com/office/drawing/2010/main">
                  <a14:imgLayer r:embed="rId18">
                    <a14:imgEffect>
                      <a14:brightnessContrast bright="40000" contrast="-40000"/>
                    </a14:imgEffect>
                  </a14:imgLayer>
                </a14:imgProps>
              </a:ext>
            </a:extLst>
          </a:blip>
          <a:srcRect l="5025" t="7927" r="67439" b="9095"/>
          <a:stretch/>
        </p:blipFill>
        <p:spPr>
          <a:xfrm>
            <a:off x="11694906" y="26579"/>
            <a:ext cx="448925" cy="450093"/>
          </a:xfrm>
          <a:prstGeom prst="rect">
            <a:avLst/>
          </a:prstGeom>
        </p:spPr>
      </p:pic>
      <p:sp>
        <p:nvSpPr>
          <p:cNvPr id="10" name="Retângulo 9">
            <a:extLst>
              <a:ext uri="{FF2B5EF4-FFF2-40B4-BE49-F238E27FC236}">
                <a16:creationId xmlns:a16="http://schemas.microsoft.com/office/drawing/2014/main" id="{E3B8EA58-4D34-480B-ABCE-709C7756F122}"/>
              </a:ext>
            </a:extLst>
          </p:cNvPr>
          <p:cNvSpPr/>
          <p:nvPr userDrawn="1"/>
        </p:nvSpPr>
        <p:spPr>
          <a:xfrm>
            <a:off x="0" y="6669360"/>
            <a:ext cx="12192000" cy="188640"/>
          </a:xfrm>
          <a:prstGeom prst="rect">
            <a:avLst/>
          </a:prstGeom>
          <a:gradFill flip="none" rotWithShape="1">
            <a:gsLst>
              <a:gs pos="6000">
                <a:schemeClr val="accent1">
                  <a:lumMod val="5000"/>
                  <a:lumOff val="95000"/>
                </a:schemeClr>
              </a:gs>
              <a:gs pos="30000">
                <a:schemeClr val="accent1">
                  <a:lumMod val="45000"/>
                  <a:lumOff val="55000"/>
                </a:schemeClr>
              </a:gs>
              <a:gs pos="100000">
                <a:srgbClr val="BDCB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6740488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723" r:id="rId12"/>
    <p:sldLayoutId id="2147483724" r:id="rId13"/>
    <p:sldLayoutId id="2147483735" r:id="rId14"/>
    <p:sldLayoutId id="2147483732"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C9051A5-2AAA-42BD-9155-1B2FF9428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8E5C73-3DCB-46B0-817E-45623CD98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EFE35E5-2ED4-42A0-9EBE-24AAF83E6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5F431-4BD2-4C5C-98B5-C320632F392D}" type="datetimeFigureOut">
              <a:rPr lang="pt-BR" smtClean="0"/>
              <a:t>26/05/2020</a:t>
            </a:fld>
            <a:endParaRPr lang="pt-BR"/>
          </a:p>
        </p:txBody>
      </p:sp>
      <p:sp>
        <p:nvSpPr>
          <p:cNvPr id="5" name="Espaço Reservado para Rodapé 4">
            <a:extLst>
              <a:ext uri="{FF2B5EF4-FFF2-40B4-BE49-F238E27FC236}">
                <a16:creationId xmlns:a16="http://schemas.microsoft.com/office/drawing/2014/main" id="{C093FE95-8D71-4520-B85C-86BBD7F55B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4E771D5-E4DB-4F10-A14F-BCC941136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3EE38-277A-4439-9468-A10A6F22EEC7}" type="slidenum">
              <a:rPr lang="pt-BR" smtClean="0"/>
              <a:t>‹nº›</a:t>
            </a:fld>
            <a:endParaRPr lang="pt-BR"/>
          </a:p>
        </p:txBody>
      </p:sp>
    </p:spTree>
    <p:extLst>
      <p:ext uri="{BB962C8B-B14F-4D97-AF65-F5344CB8AC3E}">
        <p14:creationId xmlns:p14="http://schemas.microsoft.com/office/powerpoint/2010/main" val="332512462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jpe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diagramColors" Target="../diagrams/colors1.xml"/><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0" Type="http://schemas.openxmlformats.org/officeDocument/2006/relationships/image" Target="../media/image8.jpeg"/><Relationship Id="rId4" Type="http://schemas.openxmlformats.org/officeDocument/2006/relationships/diagramData" Target="../diagrams/data1.xml"/><Relationship Id="rId9" Type="http://schemas.openxmlformats.org/officeDocument/2006/relationships/image" Target="../media/image7.jpe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12"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11" Type="http://schemas.openxmlformats.org/officeDocument/2006/relationships/image" Target="../media/image8.jpeg"/><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11" Type="http://schemas.openxmlformats.org/officeDocument/2006/relationships/image" Target="../media/image24.png"/><Relationship Id="rId5" Type="http://schemas.openxmlformats.org/officeDocument/2006/relationships/image" Target="../media/image8.jpeg"/><Relationship Id="rId10" Type="http://schemas.openxmlformats.org/officeDocument/2006/relationships/image" Target="../media/image23.jpeg"/><Relationship Id="rId4" Type="http://schemas.openxmlformats.org/officeDocument/2006/relationships/image" Target="../media/image1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12"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11" Type="http://schemas.openxmlformats.org/officeDocument/2006/relationships/image" Target="../media/image8.jpeg"/><Relationship Id="rId5" Type="http://schemas.openxmlformats.org/officeDocument/2006/relationships/diagramData" Target="../diagrams/data3.xml"/><Relationship Id="rId10" Type="http://schemas.openxmlformats.org/officeDocument/2006/relationships/image" Target="../media/image26.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AC5EAB8-A21D-405C-B1D2-0C520ED10001}"/>
              </a:ext>
            </a:extLst>
          </p:cNvPr>
          <p:cNvPicPr>
            <a:picLocks noChangeAspect="1"/>
          </p:cNvPicPr>
          <p:nvPr/>
        </p:nvPicPr>
        <p:blipFill>
          <a:blip r:embed="rId5">
            <a:duotone>
              <a:schemeClr val="accent5">
                <a:shade val="45000"/>
                <a:satMod val="135000"/>
              </a:schemeClr>
              <a:prstClr val="white"/>
            </a:duotone>
          </a:blip>
          <a:stretch>
            <a:fillRect/>
          </a:stretch>
        </p:blipFill>
        <p:spPr>
          <a:xfrm>
            <a:off x="0" y="2458343"/>
            <a:ext cx="12216680" cy="2016224"/>
          </a:xfrm>
          <a:prstGeom prst="rect">
            <a:avLst/>
          </a:prstGeom>
          <a:solidFill>
            <a:srgbClr val="4F3696"/>
          </a:solidFill>
        </p:spPr>
      </p:pic>
      <p:sp>
        <p:nvSpPr>
          <p:cNvPr id="5" name="CaixaDeTexto 4">
            <a:extLst>
              <a:ext uri="{FF2B5EF4-FFF2-40B4-BE49-F238E27FC236}">
                <a16:creationId xmlns:a16="http://schemas.microsoft.com/office/drawing/2014/main" id="{0A7E0610-4A5F-4277-A245-B9BE3CCF707B}"/>
              </a:ext>
            </a:extLst>
          </p:cNvPr>
          <p:cNvSpPr txBox="1"/>
          <p:nvPr/>
        </p:nvSpPr>
        <p:spPr>
          <a:xfrm>
            <a:off x="1199456" y="2651428"/>
            <a:ext cx="9937104" cy="1477328"/>
          </a:xfrm>
          <a:prstGeom prst="rect">
            <a:avLst/>
          </a:prstGeom>
          <a:noFill/>
        </p:spPr>
        <p:txBody>
          <a:bodyPr wrap="square" rtlCol="0">
            <a:spAutoFit/>
          </a:bodyPr>
          <a:lstStyle/>
          <a:p>
            <a:pPr algn="ctr">
              <a:spcAft>
                <a:spcPts val="600"/>
              </a:spcAft>
            </a:pPr>
            <a:r>
              <a:rPr lang="pt-BR" sz="3000" b="1" dirty="0" smtClean="0">
                <a:solidFill>
                  <a:schemeClr val="bg1"/>
                </a:solidFill>
                <a:latin typeface="Times New Roman" panose="02020603050405020304" pitchFamily="18" charset="0"/>
                <a:cs typeface="Times New Roman" panose="02020603050405020304" pitchFamily="18" charset="0"/>
              </a:rPr>
              <a:t>Avaliação </a:t>
            </a:r>
            <a:r>
              <a:rPr lang="pt-BR" sz="3000" b="1" dirty="0">
                <a:solidFill>
                  <a:schemeClr val="bg1"/>
                </a:solidFill>
                <a:latin typeface="Times New Roman" panose="02020603050405020304" pitchFamily="18" charset="0"/>
                <a:cs typeface="Times New Roman" panose="02020603050405020304" pitchFamily="18" charset="0"/>
              </a:rPr>
              <a:t>da toxicidade de </a:t>
            </a:r>
            <a:r>
              <a:rPr lang="pt-BR" sz="3000" b="1" dirty="0" err="1" smtClean="0">
                <a:solidFill>
                  <a:schemeClr val="bg1"/>
                </a:solidFill>
                <a:latin typeface="Times New Roman" panose="02020603050405020304" pitchFamily="18" charset="0"/>
                <a:cs typeface="Times New Roman" panose="02020603050405020304" pitchFamily="18" charset="0"/>
              </a:rPr>
              <a:t>cianopeptídeos</a:t>
            </a:r>
            <a:r>
              <a:rPr lang="pt-BR" sz="3000" b="1" dirty="0" smtClean="0">
                <a:solidFill>
                  <a:schemeClr val="bg1"/>
                </a:solidFill>
                <a:latin typeface="Times New Roman" panose="02020603050405020304" pitchFamily="18" charset="0"/>
                <a:cs typeface="Times New Roman" panose="02020603050405020304" pitchFamily="18" charset="0"/>
              </a:rPr>
              <a:t> e </a:t>
            </a:r>
            <a:r>
              <a:rPr lang="pt-BR" sz="3000" b="1" dirty="0" err="1" smtClean="0">
                <a:solidFill>
                  <a:schemeClr val="bg1"/>
                </a:solidFill>
                <a:latin typeface="Times New Roman" panose="02020603050405020304" pitchFamily="18" charset="0"/>
                <a:cs typeface="Times New Roman" panose="02020603050405020304" pitchFamily="18" charset="0"/>
              </a:rPr>
              <a:t>cianotoxinas</a:t>
            </a:r>
            <a:r>
              <a:rPr lang="pt-BR" sz="3000" b="1" dirty="0" smtClean="0">
                <a:solidFill>
                  <a:schemeClr val="bg1"/>
                </a:solidFill>
                <a:latin typeface="Times New Roman" panose="02020603050405020304" pitchFamily="18" charset="0"/>
                <a:cs typeface="Times New Roman" panose="02020603050405020304" pitchFamily="18" charset="0"/>
              </a:rPr>
              <a:t> </a:t>
            </a:r>
            <a:r>
              <a:rPr lang="pt-BR" sz="3000" b="1" dirty="0">
                <a:solidFill>
                  <a:schemeClr val="bg1"/>
                </a:solidFill>
                <a:latin typeface="Times New Roman" panose="02020603050405020304" pitchFamily="18" charset="0"/>
                <a:cs typeface="Times New Roman" panose="02020603050405020304" pitchFamily="18" charset="0"/>
              </a:rPr>
              <a:t>em </a:t>
            </a:r>
            <a:r>
              <a:rPr lang="pt-BR" sz="3000" b="1" dirty="0" smtClean="0">
                <a:solidFill>
                  <a:schemeClr val="bg1"/>
                </a:solidFill>
                <a:latin typeface="Times New Roman" panose="02020603050405020304" pitchFamily="18" charset="0"/>
                <a:cs typeface="Times New Roman" panose="02020603050405020304" pitchFamily="18" charset="0"/>
              </a:rPr>
              <a:t>peixes para consumo humano </a:t>
            </a:r>
            <a:r>
              <a:rPr lang="pt-BR" sz="3000" b="1" dirty="0">
                <a:solidFill>
                  <a:schemeClr val="bg1"/>
                </a:solidFill>
                <a:latin typeface="Times New Roman" panose="02020603050405020304" pitchFamily="18" charset="0"/>
                <a:cs typeface="Times New Roman" panose="02020603050405020304" pitchFamily="18" charset="0"/>
              </a:rPr>
              <a:t>provenientes de </a:t>
            </a:r>
            <a:r>
              <a:rPr lang="pt-BR" sz="3000" b="1" dirty="0" smtClean="0">
                <a:solidFill>
                  <a:schemeClr val="bg1"/>
                </a:solidFill>
                <a:latin typeface="Times New Roman" panose="02020603050405020304" pitchFamily="18" charset="0"/>
                <a:cs typeface="Times New Roman" panose="02020603050405020304" pitchFamily="18" charset="0"/>
              </a:rPr>
              <a:t>pisciculturas</a:t>
            </a:r>
            <a:endParaRPr lang="pt-BR" sz="3000" b="1" dirty="0">
              <a:solidFill>
                <a:schemeClr val="bg1"/>
              </a:solidFill>
              <a:latin typeface="Times New Roman" panose="02020603050405020304" pitchFamily="18" charset="0"/>
              <a:cs typeface="Times New Roman" panose="02020603050405020304" pitchFamily="18" charset="0"/>
            </a:endParaRPr>
          </a:p>
        </p:txBody>
      </p:sp>
      <p:sp>
        <p:nvSpPr>
          <p:cNvPr id="8" name="AutoShape 6" descr="https://docs.google.com/viewer?attid=0.4&amp;pid=gmail&amp;thid=13d64d30f76accc9&amp;url=https%3A%2F%2Fmail.google.com%2Fmail%2Fu%2F0%2F%3Fui%3D2%26ik%3Db427320279%26view%3Datt%26th%3D13d64d30f76accc9%26attid%3D0.4%26disp%3Dsafe%26zw&amp;docid=05951e33d58c8ebdb500ac74ee43a442%7C002c4ba56ebcc6cba19b13a3240ee9f4&amp;a=bi&amp;pagenumber=1&amp;w=800">
            <a:extLst>
              <a:ext uri="{FF2B5EF4-FFF2-40B4-BE49-F238E27FC236}">
                <a16:creationId xmlns:a16="http://schemas.microsoft.com/office/drawing/2014/main" id="{335337C8-F00B-4B34-8057-4D9F60D02F43}"/>
              </a:ext>
            </a:extLst>
          </p:cNvPr>
          <p:cNvSpPr>
            <a:spLocks noChangeAspect="1" noChangeArrowheads="1"/>
          </p:cNvSpPr>
          <p:nvPr/>
        </p:nvSpPr>
        <p:spPr bwMode="auto">
          <a:xfrm>
            <a:off x="1997012" y="197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CaixaDeTexto 8">
            <a:extLst>
              <a:ext uri="{FF2B5EF4-FFF2-40B4-BE49-F238E27FC236}">
                <a16:creationId xmlns:a16="http://schemas.microsoft.com/office/drawing/2014/main" id="{CE93D0D4-2CF7-4621-93F7-10AE66B495E4}"/>
              </a:ext>
            </a:extLst>
          </p:cNvPr>
          <p:cNvSpPr txBox="1"/>
          <p:nvPr/>
        </p:nvSpPr>
        <p:spPr>
          <a:xfrm>
            <a:off x="1809882" y="4629399"/>
            <a:ext cx="8352928" cy="2554545"/>
          </a:xfrm>
          <a:prstGeom prst="rect">
            <a:avLst/>
          </a:prstGeom>
          <a:noFill/>
        </p:spPr>
        <p:txBody>
          <a:bodyPr wrap="square" rtlCol="0">
            <a:spAutoFit/>
          </a:bodyPr>
          <a:lstStyle/>
          <a:p>
            <a:pPr algn="ctr">
              <a:lnSpc>
                <a:spcPct val="150000"/>
              </a:lnSpc>
            </a:pPr>
            <a:r>
              <a:rPr lang="pt-BR" sz="2400" b="1" dirty="0" smtClean="0">
                <a:latin typeface="Times New Roman" panose="02020603050405020304" pitchFamily="18" charset="0"/>
                <a:cs typeface="Times New Roman" panose="02020603050405020304" pitchFamily="18" charset="0"/>
              </a:rPr>
              <a:t>Larissa Souza Passos</a:t>
            </a:r>
            <a:endParaRPr lang="pt-BR" sz="2400" b="1" dirty="0">
              <a:latin typeface="Times New Roman" panose="02020603050405020304" pitchFamily="18" charset="0"/>
              <a:cs typeface="Times New Roman" panose="02020603050405020304" pitchFamily="18" charset="0"/>
            </a:endParaRPr>
          </a:p>
          <a:p>
            <a:pPr algn="ctr">
              <a:lnSpc>
                <a:spcPct val="150000"/>
              </a:lnSpc>
            </a:pPr>
            <a:r>
              <a:rPr lang="pt-BR" sz="2400" b="1" dirty="0" smtClean="0">
                <a:latin typeface="Times New Roman" panose="02020603050405020304" pitchFamily="18" charset="0"/>
                <a:cs typeface="Times New Roman" panose="02020603050405020304" pitchFamily="18" charset="0"/>
              </a:rPr>
              <a:t>Orientador: Prof. Ernani Pinto</a:t>
            </a:r>
            <a:endParaRPr lang="pt-BR" sz="2400" b="1" dirty="0">
              <a:latin typeface="Times New Roman" panose="02020603050405020304" pitchFamily="18" charset="0"/>
              <a:cs typeface="Times New Roman" panose="02020603050405020304" pitchFamily="18" charset="0"/>
            </a:endParaRPr>
          </a:p>
          <a:p>
            <a:pPr algn="ctr">
              <a:lnSpc>
                <a:spcPct val="150000"/>
              </a:lnSpc>
            </a:pPr>
            <a:endParaRPr lang="pt-BR" sz="2000" dirty="0">
              <a:latin typeface="Times New Roman" panose="02020603050405020304" pitchFamily="18" charset="0"/>
              <a:cs typeface="Times New Roman" panose="02020603050405020304" pitchFamily="18" charset="0"/>
            </a:endParaRPr>
          </a:p>
          <a:p>
            <a:pPr algn="ctr"/>
            <a:r>
              <a:rPr lang="pt-BR" sz="2000" b="1" dirty="0" smtClean="0">
                <a:latin typeface="Times New Roman" panose="02020603050405020304" pitchFamily="18" charset="0"/>
                <a:cs typeface="Times New Roman" panose="02020603050405020304" pitchFamily="18" charset="0"/>
              </a:rPr>
              <a:t>São Paulo - SP</a:t>
            </a:r>
            <a:endParaRPr lang="pt-BR" sz="2000" b="1" dirty="0">
              <a:latin typeface="Times New Roman" panose="02020603050405020304" pitchFamily="18" charset="0"/>
              <a:cs typeface="Times New Roman" panose="02020603050405020304" pitchFamily="18" charset="0"/>
            </a:endParaRPr>
          </a:p>
          <a:p>
            <a:pPr algn="ctr"/>
            <a:r>
              <a:rPr lang="pt-BR" sz="2000" b="1" dirty="0">
                <a:latin typeface="Times New Roman" panose="02020603050405020304" pitchFamily="18" charset="0"/>
                <a:cs typeface="Times New Roman" panose="02020603050405020304" pitchFamily="18" charset="0"/>
              </a:rPr>
              <a:t>2020</a:t>
            </a:r>
          </a:p>
          <a:p>
            <a:endParaRPr lang="pt-BR" dirty="0"/>
          </a:p>
        </p:txBody>
      </p:sp>
      <p:sp>
        <p:nvSpPr>
          <p:cNvPr id="11" name="CaixaDeTexto 10">
            <a:extLst>
              <a:ext uri="{FF2B5EF4-FFF2-40B4-BE49-F238E27FC236}">
                <a16:creationId xmlns:a16="http://schemas.microsoft.com/office/drawing/2014/main" id="{D11E1CD5-0D1A-4DCD-82D8-91773614523B}"/>
              </a:ext>
            </a:extLst>
          </p:cNvPr>
          <p:cNvSpPr txBox="1"/>
          <p:nvPr/>
        </p:nvSpPr>
        <p:spPr>
          <a:xfrm>
            <a:off x="2025906" y="467872"/>
            <a:ext cx="7920880" cy="1292662"/>
          </a:xfrm>
          <a:prstGeom prst="rect">
            <a:avLst/>
          </a:prstGeom>
          <a:noFill/>
        </p:spPr>
        <p:txBody>
          <a:bodyPr wrap="square" rtlCol="0">
            <a:spAutoFit/>
          </a:bodyPr>
          <a:lstStyle/>
          <a:p>
            <a:pPr algn="ctr">
              <a:spcAft>
                <a:spcPts val="600"/>
              </a:spcAft>
            </a:pPr>
            <a:r>
              <a:rPr lang="pt-BR" sz="2400" b="1" dirty="0">
                <a:latin typeface="Times New Roman" panose="02020603050405020304" pitchFamily="18" charset="0"/>
                <a:cs typeface="Times New Roman" panose="02020603050405020304" pitchFamily="18" charset="0"/>
              </a:rPr>
              <a:t>Universidade </a:t>
            </a:r>
            <a:r>
              <a:rPr lang="pt-BR" sz="2400" b="1" dirty="0" smtClean="0">
                <a:latin typeface="Times New Roman" panose="02020603050405020304" pitchFamily="18" charset="0"/>
                <a:cs typeface="Times New Roman" panose="02020603050405020304" pitchFamily="18" charset="0"/>
              </a:rPr>
              <a:t>de São Paulo - USP</a:t>
            </a:r>
            <a:endParaRPr lang="pt-BR" sz="2400" b="1" dirty="0">
              <a:latin typeface="Times New Roman" panose="02020603050405020304" pitchFamily="18" charset="0"/>
              <a:cs typeface="Times New Roman" panose="02020603050405020304" pitchFamily="18" charset="0"/>
            </a:endParaRPr>
          </a:p>
          <a:p>
            <a:pPr algn="ctr">
              <a:spcAft>
                <a:spcPts val="600"/>
              </a:spcAft>
            </a:pPr>
            <a:r>
              <a:rPr lang="pt-BR" sz="2400" b="1" dirty="0" smtClean="0">
                <a:latin typeface="Times New Roman" panose="02020603050405020304" pitchFamily="18" charset="0"/>
                <a:cs typeface="Times New Roman" panose="02020603050405020304" pitchFamily="18" charset="0"/>
              </a:rPr>
              <a:t>Faculdade de Ciências Farmacêuticas - FCF</a:t>
            </a:r>
          </a:p>
          <a:p>
            <a:pPr algn="ctr">
              <a:spcAft>
                <a:spcPts val="600"/>
              </a:spcAft>
            </a:pPr>
            <a:r>
              <a:rPr lang="pt-BR" sz="2000" dirty="0" smtClean="0">
                <a:latin typeface="Times New Roman" panose="02020603050405020304" pitchFamily="18" charset="0"/>
                <a:cs typeface="Times New Roman" panose="02020603050405020304" pitchFamily="18" charset="0"/>
              </a:rPr>
              <a:t>Aplicações </a:t>
            </a:r>
            <a:r>
              <a:rPr lang="pt-BR" sz="2000" dirty="0">
                <a:latin typeface="Times New Roman" panose="02020603050405020304" pitchFamily="18" charset="0"/>
                <a:cs typeface="Times New Roman" panose="02020603050405020304" pitchFamily="18" charset="0"/>
              </a:rPr>
              <a:t>de Cromatografia e Espectrometria de Massas em </a:t>
            </a:r>
            <a:r>
              <a:rPr lang="pt-BR" sz="2000" dirty="0" smtClean="0">
                <a:latin typeface="Times New Roman" panose="02020603050405020304" pitchFamily="18" charset="0"/>
                <a:cs typeface="Times New Roman" panose="02020603050405020304" pitchFamily="18" charset="0"/>
              </a:rPr>
              <a:t>Toxicologia</a:t>
            </a:r>
            <a:endParaRPr lang="pt-BR" sz="2000" dirty="0">
              <a:latin typeface="Times New Roman" panose="02020603050405020304" pitchFamily="18" charset="0"/>
              <a:cs typeface="Times New Roman" panose="02020603050405020304" pitchFamily="18" charset="0"/>
            </a:endParaRPr>
          </a:p>
        </p:txBody>
      </p:sp>
      <p:pic>
        <p:nvPicPr>
          <p:cNvPr id="14" name="Picture 2" descr="Imagem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90" y="197793"/>
            <a:ext cx="2201332" cy="165099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71898736-03C2-4DA4-BC85-B0C3A0EBBF19}"/>
              </a:ext>
            </a:extLst>
          </p:cNvPr>
          <p:cNvPicPr>
            <a:picLocks noChangeAspect="1"/>
          </p:cNvPicPr>
          <p:nvPr/>
        </p:nvPicPr>
        <p:blipFill rotWithShape="1">
          <a:blip r:embed="rId7"/>
          <a:srcRect l="32499"/>
          <a:stretch/>
        </p:blipFill>
        <p:spPr>
          <a:xfrm>
            <a:off x="203714" y="5076141"/>
            <a:ext cx="1822192" cy="1602332"/>
          </a:xfrm>
          <a:prstGeom prst="rect">
            <a:avLst/>
          </a:prstGeom>
        </p:spPr>
      </p:pic>
      <p:pic>
        <p:nvPicPr>
          <p:cNvPr id="16" name="Picture 3"/>
          <p:cNvPicPr preferRelativeResize="0">
            <a:picLocks noChangeArrowheads="1"/>
          </p:cNvPicPr>
          <p:nvPr/>
        </p:nvPicPr>
        <p:blipFill>
          <a:blip r:embed="rId8" cstate="print">
            <a:clrChange>
              <a:clrFrom>
                <a:srgbClr val="FFFEFF"/>
              </a:clrFrom>
              <a:clrTo>
                <a:srgbClr val="FFFEFF">
                  <a:alpha val="0"/>
                </a:srgbClr>
              </a:clrTo>
            </a:clrChange>
            <a:duotone>
              <a:prstClr val="black"/>
              <a:schemeClr val="accent3">
                <a:tint val="45000"/>
                <a:satMod val="400000"/>
              </a:schemeClr>
            </a:duotone>
          </a:blip>
          <a:stretch>
            <a:fillRect/>
          </a:stretch>
        </p:blipFill>
        <p:spPr bwMode="auto">
          <a:xfrm>
            <a:off x="10776520" y="360154"/>
            <a:ext cx="1188063" cy="1442781"/>
          </a:xfrm>
          <a:prstGeom prst="rect">
            <a:avLst/>
          </a:prstGeom>
          <a:noFill/>
          <a:ln>
            <a:noFill/>
          </a:ln>
        </p:spPr>
      </p:pic>
      <p:sp>
        <p:nvSpPr>
          <p:cNvPr id="3" name="CaixaDeTexto 2"/>
          <p:cNvSpPr txBox="1"/>
          <p:nvPr/>
        </p:nvSpPr>
        <p:spPr>
          <a:xfrm>
            <a:off x="1029214" y="6293697"/>
            <a:ext cx="1766787" cy="461665"/>
          </a:xfrm>
          <a:prstGeom prst="rect">
            <a:avLst/>
          </a:prstGeom>
          <a:noFill/>
        </p:spPr>
        <p:txBody>
          <a:bodyPr wrap="square" rtlCol="0">
            <a:spAutoFit/>
          </a:bodyPr>
          <a:lstStyle/>
          <a:p>
            <a:r>
              <a:rPr lang="pt-BR" sz="2400" dirty="0" smtClean="0">
                <a:solidFill>
                  <a:schemeClr val="bg1"/>
                </a:solidFill>
                <a:latin typeface="Britannic Bold" panose="020B0903060703020204" pitchFamily="34" charset="0"/>
              </a:rPr>
              <a:t>LTPNA</a:t>
            </a:r>
            <a:endParaRPr lang="pt-BR" sz="2400" dirty="0">
              <a:solidFill>
                <a:schemeClr val="bg1"/>
              </a:solidFill>
              <a:latin typeface="Britannic Bold" panose="020B0903060703020204" pitchFamily="34" charset="0"/>
            </a:endParaRPr>
          </a:p>
        </p:txBody>
      </p:sp>
      <p:pic>
        <p:nvPicPr>
          <p:cNvPr id="10"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37860" y="5652365"/>
            <a:ext cx="609600" cy="609600"/>
          </a:xfrm>
          <a:prstGeom prst="rect">
            <a:avLst/>
          </a:prstGeom>
        </p:spPr>
      </p:pic>
    </p:spTree>
    <p:extLst>
      <p:ext uri="{BB962C8B-B14F-4D97-AF65-F5344CB8AC3E}">
        <p14:creationId xmlns:p14="http://schemas.microsoft.com/office/powerpoint/2010/main" val="3474760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Peixe com a boca aberta&#10;&#10;Descrição gerada automaticamente">
            <a:extLst>
              <a:ext uri="{FF2B5EF4-FFF2-40B4-BE49-F238E27FC236}">
                <a16:creationId xmlns:a16="http://schemas.microsoft.com/office/drawing/2014/main" id="{DA8B3559-1C76-4E72-9E8D-100C9392A0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34" t="6673" r="9465" b="10705"/>
          <a:stretch/>
        </p:blipFill>
        <p:spPr>
          <a:xfrm>
            <a:off x="263352" y="2345444"/>
            <a:ext cx="3901153" cy="2847380"/>
          </a:xfrm>
          <a:prstGeom prst="rect">
            <a:avLst/>
          </a:prstGeom>
        </p:spPr>
      </p:pic>
      <p:sp>
        <p:nvSpPr>
          <p:cNvPr id="28" name="CaixaDeTexto 27">
            <a:extLst>
              <a:ext uri="{FF2B5EF4-FFF2-40B4-BE49-F238E27FC236}">
                <a16:creationId xmlns:a16="http://schemas.microsoft.com/office/drawing/2014/main" id="{66826E7F-F802-4034-8EB7-81F3A0A82852}"/>
              </a:ext>
            </a:extLst>
          </p:cNvPr>
          <p:cNvSpPr txBox="1"/>
          <p:nvPr/>
        </p:nvSpPr>
        <p:spPr>
          <a:xfrm>
            <a:off x="392322" y="-7343"/>
            <a:ext cx="3098669" cy="461665"/>
          </a:xfrm>
          <a:prstGeom prst="rect">
            <a:avLst/>
          </a:prstGeom>
          <a:noFill/>
        </p:spPr>
        <p:txBody>
          <a:bodyPr wrap="none" rtlCol="0">
            <a:spAutoFit/>
          </a:bodyPr>
          <a:lstStyle/>
          <a:p>
            <a:r>
              <a:rPr lang="pt-BR" sz="2400" b="1" dirty="0" smtClean="0">
                <a:solidFill>
                  <a:schemeClr val="accent1">
                    <a:lumMod val="50000"/>
                  </a:schemeClr>
                </a:solidFill>
              </a:rPr>
              <a:t>MATERIAL E MÉTODOS</a:t>
            </a:r>
            <a:endParaRPr lang="pt-BR" sz="2400" b="1" dirty="0">
              <a:solidFill>
                <a:schemeClr val="accent1">
                  <a:lumMod val="50000"/>
                </a:schemeClr>
              </a:solidFill>
            </a:endParaRPr>
          </a:p>
        </p:txBody>
      </p:sp>
      <p:pic>
        <p:nvPicPr>
          <p:cNvPr id="40" name="Picture 8" descr="Fuvest 2020: o que você precisa saber - Movimento Educ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to 2"/>
          <p:cNvCxnSpPr/>
          <p:nvPr/>
        </p:nvCxnSpPr>
        <p:spPr>
          <a:xfrm>
            <a:off x="1887295" y="3763686"/>
            <a:ext cx="4390644" cy="853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flipV="1">
            <a:off x="3556200" y="2179716"/>
            <a:ext cx="3420953" cy="4355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a:endCxn id="41" idx="1"/>
          </p:cNvCxnSpPr>
          <p:nvPr/>
        </p:nvCxnSpPr>
        <p:spPr>
          <a:xfrm>
            <a:off x="2527232" y="4137090"/>
            <a:ext cx="3598118" cy="901362"/>
          </a:xfrm>
          <a:prstGeom prst="line">
            <a:avLst/>
          </a:prstGeom>
          <a:ln>
            <a:solidFill>
              <a:srgbClr val="FF3B3B"/>
            </a:solidFill>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6277939" y="3514124"/>
            <a:ext cx="1770458" cy="669784"/>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t>Brânquias</a:t>
            </a:r>
            <a:endParaRPr lang="pt-BR" sz="2000" b="1" dirty="0"/>
          </a:p>
        </p:txBody>
      </p:sp>
      <p:sp>
        <p:nvSpPr>
          <p:cNvPr id="38" name="Elipse 37"/>
          <p:cNvSpPr/>
          <p:nvPr/>
        </p:nvSpPr>
        <p:spPr>
          <a:xfrm>
            <a:off x="6977153" y="1844824"/>
            <a:ext cx="1550062" cy="669784"/>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t>Músculo</a:t>
            </a:r>
            <a:endParaRPr lang="pt-BR" sz="2000" b="1" dirty="0"/>
          </a:p>
        </p:txBody>
      </p:sp>
      <p:sp>
        <p:nvSpPr>
          <p:cNvPr id="41" name="Elipse 40"/>
          <p:cNvSpPr/>
          <p:nvPr/>
        </p:nvSpPr>
        <p:spPr>
          <a:xfrm>
            <a:off x="5929344" y="4940364"/>
            <a:ext cx="1338410" cy="669784"/>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t>Fígado</a:t>
            </a:r>
            <a:endParaRPr lang="pt-BR" sz="2000" b="1" dirty="0"/>
          </a:p>
        </p:txBody>
      </p:sp>
      <p:sp>
        <p:nvSpPr>
          <p:cNvPr id="42" name="Elipse 41"/>
          <p:cNvSpPr/>
          <p:nvPr/>
        </p:nvSpPr>
        <p:spPr>
          <a:xfrm>
            <a:off x="4240322" y="5949280"/>
            <a:ext cx="1656184" cy="669784"/>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t>Cérebro</a:t>
            </a:r>
            <a:endParaRPr lang="pt-BR" sz="2000" b="1" dirty="0"/>
          </a:p>
        </p:txBody>
      </p:sp>
      <p:cxnSp>
        <p:nvCxnSpPr>
          <p:cNvPr id="23" name="Conector reto 22"/>
          <p:cNvCxnSpPr/>
          <p:nvPr/>
        </p:nvCxnSpPr>
        <p:spPr>
          <a:xfrm>
            <a:off x="392322" y="3526082"/>
            <a:ext cx="3848000" cy="2758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Espaço Reservado para Conteúdo 2"/>
          <p:cNvSpPr txBox="1">
            <a:spLocks/>
          </p:cNvSpPr>
          <p:nvPr/>
        </p:nvSpPr>
        <p:spPr>
          <a:xfrm>
            <a:off x="207445" y="689145"/>
            <a:ext cx="6398624" cy="1163641"/>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pt-BR" altLang="pt-BR" sz="3300" dirty="0" smtClean="0">
                <a:solidFill>
                  <a:schemeClr val="tx1"/>
                </a:solidFill>
                <a:latin typeface="Times New Roman" panose="02020603050405020304" pitchFamily="18" charset="0"/>
                <a:cs typeface="Times New Roman" panose="02020603050405020304" pitchFamily="18" charset="0"/>
              </a:rPr>
              <a:t>Anestesia dos animais: </a:t>
            </a:r>
            <a:r>
              <a:rPr lang="pt-BR" altLang="pt-BR" sz="3300" dirty="0" err="1" smtClean="0">
                <a:solidFill>
                  <a:schemeClr val="tx1"/>
                </a:solidFill>
                <a:latin typeface="Times New Roman" panose="02020603050405020304" pitchFamily="18" charset="0"/>
                <a:cs typeface="Times New Roman" panose="02020603050405020304" pitchFamily="18" charset="0"/>
              </a:rPr>
              <a:t>benzocaína</a:t>
            </a:r>
            <a:r>
              <a:rPr lang="pt-BR" altLang="pt-BR" sz="3300" dirty="0" smtClean="0">
                <a:solidFill>
                  <a:schemeClr val="tx1"/>
                </a:solidFill>
                <a:latin typeface="Times New Roman" panose="02020603050405020304" pitchFamily="18" charset="0"/>
                <a:cs typeface="Times New Roman" panose="02020603050405020304" pitchFamily="18" charset="0"/>
              </a:rPr>
              <a:t> (0,1 g/L);</a:t>
            </a:r>
          </a:p>
          <a:p>
            <a:pPr>
              <a:buFont typeface="Courier New" panose="02070309020205020404" pitchFamily="49" charset="0"/>
              <a:buChar char="o"/>
            </a:pPr>
            <a:r>
              <a:rPr lang="pt-BR" altLang="pt-BR" sz="3300" dirty="0" smtClean="0">
                <a:solidFill>
                  <a:schemeClr val="tx1"/>
                </a:solidFill>
                <a:latin typeface="Times New Roman" panose="02020603050405020304" pitchFamily="18" charset="0"/>
                <a:cs typeface="Times New Roman" panose="02020603050405020304" pitchFamily="18" charset="0"/>
              </a:rPr>
              <a:t>Eutanásia: Secção cervical;</a:t>
            </a:r>
          </a:p>
          <a:p>
            <a:pPr>
              <a:buFont typeface="Courier New" panose="02070309020205020404" pitchFamily="49" charset="0"/>
              <a:buChar char="o"/>
            </a:pPr>
            <a:r>
              <a:rPr lang="pt-BR" sz="3300" dirty="0" smtClean="0">
                <a:solidFill>
                  <a:schemeClr val="tx1"/>
                </a:solidFill>
                <a:latin typeface="Times New Roman" panose="02020603050405020304" pitchFamily="18" charset="0"/>
                <a:cs typeface="Times New Roman" panose="02020603050405020304" pitchFamily="18" charset="0"/>
              </a:rPr>
              <a:t>Retirada de órgãos e tecidos para análises </a:t>
            </a:r>
            <a:r>
              <a:rPr lang="pt-BR" sz="3300" dirty="0">
                <a:solidFill>
                  <a:schemeClr val="tx1"/>
                </a:solidFill>
                <a:latin typeface="Times New Roman" panose="02020603050405020304" pitchFamily="18" charset="0"/>
                <a:cs typeface="Times New Roman" panose="02020603050405020304" pitchFamily="18" charset="0"/>
              </a:rPr>
              <a:t>posteriores</a:t>
            </a:r>
            <a:r>
              <a:rPr lang="pt-BR" sz="3300" dirty="0" smtClean="0">
                <a:solidFill>
                  <a:schemeClr val="tx1"/>
                </a:solidFill>
                <a:latin typeface="Times New Roman" panose="02020603050405020304" pitchFamily="18" charset="0"/>
                <a:cs typeface="Times New Roman" panose="02020603050405020304" pitchFamily="18" charset="0"/>
              </a:rPr>
              <a:t>;</a:t>
            </a:r>
          </a:p>
          <a:p>
            <a:pPr>
              <a:buFont typeface="Courier New" panose="02070309020205020404" pitchFamily="49" charset="0"/>
              <a:buChar char="o"/>
            </a:pPr>
            <a:endParaRPr lang="pt-BR" sz="2200" dirty="0"/>
          </a:p>
        </p:txBody>
      </p:sp>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4472" y="5416631"/>
            <a:ext cx="609600" cy="609600"/>
          </a:xfrm>
          <a:prstGeom prst="rect">
            <a:avLst/>
          </a:prstGeom>
        </p:spPr>
      </p:pic>
    </p:spTree>
    <p:extLst>
      <p:ext uri="{BB962C8B-B14F-4D97-AF65-F5344CB8AC3E}">
        <p14:creationId xmlns:p14="http://schemas.microsoft.com/office/powerpoint/2010/main" val="746078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27">
            <a:extLst>
              <a:ext uri="{FF2B5EF4-FFF2-40B4-BE49-F238E27FC236}">
                <a16:creationId xmlns:a16="http://schemas.microsoft.com/office/drawing/2014/main" id="{66826E7F-F802-4034-8EB7-81F3A0A82852}"/>
              </a:ext>
            </a:extLst>
          </p:cNvPr>
          <p:cNvSpPr txBox="1"/>
          <p:nvPr/>
        </p:nvSpPr>
        <p:spPr>
          <a:xfrm>
            <a:off x="392322" y="-7343"/>
            <a:ext cx="1022459" cy="461665"/>
          </a:xfrm>
          <a:prstGeom prst="rect">
            <a:avLst/>
          </a:prstGeom>
          <a:noFill/>
        </p:spPr>
        <p:txBody>
          <a:bodyPr wrap="none" rtlCol="0">
            <a:spAutoFit/>
          </a:bodyPr>
          <a:lstStyle/>
          <a:p>
            <a:r>
              <a:rPr lang="pt-BR" sz="2400" b="1" dirty="0" smtClean="0">
                <a:solidFill>
                  <a:schemeClr val="accent1">
                    <a:lumMod val="50000"/>
                  </a:schemeClr>
                </a:solidFill>
              </a:rPr>
              <a:t>LC/MS</a:t>
            </a:r>
            <a:endParaRPr lang="pt-BR" sz="2400" b="1" dirty="0">
              <a:solidFill>
                <a:schemeClr val="accent1">
                  <a:lumMod val="50000"/>
                </a:schemeClr>
              </a:solidFill>
            </a:endParaRPr>
          </a:p>
        </p:txBody>
      </p:sp>
      <p:pic>
        <p:nvPicPr>
          <p:cNvPr id="40" name="Picture 8" descr="Fuvest 2020: o que você precisa saber - Movimento Edu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14" name="Espaço Reservado para Conteúdo 2"/>
          <p:cNvSpPr txBox="1">
            <a:spLocks/>
          </p:cNvSpPr>
          <p:nvPr/>
        </p:nvSpPr>
        <p:spPr>
          <a:xfrm>
            <a:off x="17196" y="770412"/>
            <a:ext cx="10255267" cy="5319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pt-BR" altLang="pt-BR" sz="2000" b="1" dirty="0" smtClean="0">
                <a:solidFill>
                  <a:schemeClr val="tx1"/>
                </a:solidFill>
                <a:latin typeface="Times New Roman" panose="02020603050405020304" pitchFamily="18" charset="0"/>
                <a:cs typeface="Times New Roman" panose="02020603050405020304" pitchFamily="18" charset="0"/>
              </a:rPr>
              <a:t>Cianobactérias - Cromatografia líquida acoplado a Espectrometria de massas </a:t>
            </a:r>
            <a:endParaRPr lang="pt-BR" sz="2000" dirty="0"/>
          </a:p>
        </p:txBody>
      </p:sp>
      <p:sp>
        <p:nvSpPr>
          <p:cNvPr id="2" name="Retângulo 1"/>
          <p:cNvSpPr/>
          <p:nvPr/>
        </p:nvSpPr>
        <p:spPr>
          <a:xfrm>
            <a:off x="0" y="1254044"/>
            <a:ext cx="11695428" cy="3831818"/>
          </a:xfrm>
          <a:prstGeom prst="rect">
            <a:avLst/>
          </a:prstGeom>
        </p:spPr>
        <p:txBody>
          <a:bodyPr wrap="square">
            <a:spAutoFit/>
          </a:bodyPr>
          <a:lstStyle/>
          <a:p>
            <a:pPr marL="285750" indent="-285750" algn="just">
              <a:lnSpc>
                <a:spcPct val="150000"/>
              </a:lnSpc>
              <a:buClr>
                <a:schemeClr val="accent1">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As </a:t>
            </a:r>
            <a:r>
              <a:rPr lang="pt-BR" dirty="0">
                <a:latin typeface="Times New Roman" panose="02020603050405020304" pitchFamily="18" charset="0"/>
                <a:cs typeface="Times New Roman" panose="02020603050405020304" pitchFamily="18" charset="0"/>
              </a:rPr>
              <a:t>separações serão realizadas usando uma coluna C18 e as amostras serão </a:t>
            </a:r>
            <a:r>
              <a:rPr lang="pt-BR" dirty="0" err="1">
                <a:latin typeface="Times New Roman" panose="02020603050405020304" pitchFamily="18" charset="0"/>
                <a:cs typeface="Times New Roman" panose="02020603050405020304" pitchFamily="18" charset="0"/>
              </a:rPr>
              <a:t>eluídas</a:t>
            </a:r>
            <a:r>
              <a:rPr lang="pt-BR" dirty="0">
                <a:latin typeface="Times New Roman" panose="02020603050405020304" pitchFamily="18" charset="0"/>
                <a:cs typeface="Times New Roman" panose="02020603050405020304" pitchFamily="18" charset="0"/>
              </a:rPr>
              <a:t> usando uma fase móvel A (água, 0,1% de ácido fórmico e 5 </a:t>
            </a:r>
            <a:r>
              <a:rPr lang="pt-BR" dirty="0" err="1">
                <a:latin typeface="Times New Roman" panose="02020603050405020304" pitchFamily="18" charset="0"/>
                <a:cs typeface="Times New Roman" panose="02020603050405020304" pitchFamily="18" charset="0"/>
              </a:rPr>
              <a:t>mM</a:t>
            </a:r>
            <a:r>
              <a:rPr lang="pt-BR" dirty="0">
                <a:latin typeface="Times New Roman" panose="02020603050405020304" pitchFamily="18" charset="0"/>
                <a:cs typeface="Times New Roman" panose="02020603050405020304" pitchFamily="18" charset="0"/>
              </a:rPr>
              <a:t> de </a:t>
            </a:r>
            <a:r>
              <a:rPr lang="pt-BR" dirty="0" err="1">
                <a:latin typeface="Times New Roman" panose="02020603050405020304" pitchFamily="18" charset="0"/>
                <a:cs typeface="Times New Roman" panose="02020603050405020304" pitchFamily="18" charset="0"/>
              </a:rPr>
              <a:t>formiato</a:t>
            </a:r>
            <a:r>
              <a:rPr lang="pt-BR" dirty="0">
                <a:latin typeface="Times New Roman" panose="02020603050405020304" pitchFamily="18" charset="0"/>
                <a:cs typeface="Times New Roman" panose="02020603050405020304" pitchFamily="18" charset="0"/>
              </a:rPr>
              <a:t> de amônia) e uma fase móvel B (</a:t>
            </a:r>
            <a:r>
              <a:rPr lang="pt-BR" dirty="0" err="1">
                <a:latin typeface="Times New Roman" panose="02020603050405020304" pitchFamily="18" charset="0"/>
                <a:cs typeface="Times New Roman" panose="02020603050405020304" pitchFamily="18" charset="0"/>
              </a:rPr>
              <a:t>acetonitrila</a:t>
            </a:r>
            <a:r>
              <a:rPr lang="pt-BR" dirty="0" smtClean="0">
                <a:latin typeface="Times New Roman" panose="02020603050405020304" pitchFamily="18" charset="0"/>
                <a:cs typeface="Times New Roman" panose="02020603050405020304" pitchFamily="18" charset="0"/>
              </a:rPr>
              <a:t>);</a:t>
            </a:r>
          </a:p>
          <a:p>
            <a:pPr marL="285750" indent="-285750" algn="just">
              <a:lnSpc>
                <a:spcPct val="150000"/>
              </a:lnSpc>
              <a:buClr>
                <a:schemeClr val="accent1">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Modo </a:t>
            </a:r>
            <a:r>
              <a:rPr lang="pt-BR" dirty="0" err="1">
                <a:latin typeface="Times New Roman" panose="02020603050405020304" pitchFamily="18" charset="0"/>
                <a:cs typeface="Times New Roman" panose="02020603050405020304" pitchFamily="18" charset="0"/>
              </a:rPr>
              <a:t>scan</a:t>
            </a:r>
            <a:r>
              <a:rPr lang="pt-BR" dirty="0">
                <a:latin typeface="Times New Roman" panose="02020603050405020304" pitchFamily="18" charset="0"/>
                <a:cs typeface="Times New Roman" panose="02020603050405020304" pitchFamily="18" charset="0"/>
              </a:rPr>
              <a:t> e </a:t>
            </a:r>
            <a:r>
              <a:rPr lang="pt-BR" dirty="0" err="1">
                <a:latin typeface="Times New Roman" panose="02020603050405020304" pitchFamily="18" charset="0"/>
                <a:cs typeface="Times New Roman" panose="02020603050405020304" pitchFamily="18" charset="0"/>
              </a:rPr>
              <a:t>AutoMS</a:t>
            </a:r>
            <a:r>
              <a:rPr lang="pt-BR" dirty="0">
                <a:latin typeface="Times New Roman" panose="02020603050405020304" pitchFamily="18" charset="0"/>
                <a:cs typeface="Times New Roman" panose="02020603050405020304" pitchFamily="18" charset="0"/>
              </a:rPr>
              <a:t>/MS, realizando experimentos MS/MS nos três íons mais intensos de cada </a:t>
            </a:r>
            <a:r>
              <a:rPr lang="pt-BR" dirty="0" err="1">
                <a:latin typeface="Times New Roman" panose="02020603050405020304" pitchFamily="18" charset="0"/>
                <a:cs typeface="Times New Roman" panose="02020603050405020304" pitchFamily="18" charset="0"/>
              </a:rPr>
              <a:t>scan</a:t>
            </a:r>
            <a:r>
              <a:rPr lang="pt-BR" dirty="0">
                <a:latin typeface="Times New Roman" panose="02020603050405020304" pitchFamily="18" charset="0"/>
                <a:cs typeface="Times New Roman" panose="02020603050405020304" pitchFamily="18" charset="0"/>
              </a:rPr>
              <a:t> obtido no </a:t>
            </a:r>
            <a:r>
              <a:rPr lang="pt-BR" dirty="0" smtClean="0">
                <a:latin typeface="Times New Roman" panose="02020603050405020304" pitchFamily="18" charset="0"/>
                <a:cs typeface="Times New Roman" panose="02020603050405020304" pitchFamily="18" charset="0"/>
              </a:rPr>
              <a:t>MS;</a:t>
            </a:r>
          </a:p>
          <a:p>
            <a:pPr marL="285750" indent="-285750" algn="just">
              <a:lnSpc>
                <a:spcPct val="150000"/>
              </a:lnSpc>
              <a:buClr>
                <a:schemeClr val="accent1">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Os </a:t>
            </a:r>
            <a:r>
              <a:rPr lang="pt-BR" dirty="0">
                <a:latin typeface="Times New Roman" panose="02020603050405020304" pitchFamily="18" charset="0"/>
                <a:cs typeface="Times New Roman" panose="02020603050405020304" pitchFamily="18" charset="0"/>
              </a:rPr>
              <a:t>dados precisos de massa serão processados usando o software Data </a:t>
            </a:r>
            <a:r>
              <a:rPr lang="pt-BR" dirty="0" err="1">
                <a:latin typeface="Times New Roman" panose="02020603050405020304" pitchFamily="18" charset="0"/>
                <a:cs typeface="Times New Roman" panose="02020603050405020304" pitchFamily="18" charset="0"/>
              </a:rPr>
              <a:t>Analysis</a:t>
            </a:r>
            <a:r>
              <a:rPr lang="pt-BR" dirty="0">
                <a:latin typeface="Times New Roman" panose="02020603050405020304" pitchFamily="18" charset="0"/>
                <a:cs typeface="Times New Roman" panose="02020603050405020304" pitchFamily="18" charset="0"/>
              </a:rPr>
              <a:t> 4.0 (</a:t>
            </a:r>
            <a:r>
              <a:rPr lang="pt-BR" dirty="0" err="1">
                <a:latin typeface="Times New Roman" panose="02020603050405020304" pitchFamily="18" charset="0"/>
                <a:cs typeface="Times New Roman" panose="02020603050405020304" pitchFamily="18" charset="0"/>
              </a:rPr>
              <a:t>Bruker</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Daltonics</a:t>
            </a:r>
            <a:r>
              <a:rPr lang="pt-BR" dirty="0">
                <a:latin typeface="Times New Roman" panose="02020603050405020304" pitchFamily="18" charset="0"/>
                <a:cs typeface="Times New Roman" panose="02020603050405020304" pitchFamily="18" charset="0"/>
              </a:rPr>
              <a:t>, Bremen, Alemanha</a:t>
            </a:r>
            <a:r>
              <a:rPr lang="pt-BR" dirty="0" smtClean="0">
                <a:latin typeface="Times New Roman" panose="02020603050405020304" pitchFamily="18" charset="0"/>
                <a:cs typeface="Times New Roman" panose="02020603050405020304" pitchFamily="18" charset="0"/>
              </a:rPr>
              <a:t>);</a:t>
            </a:r>
          </a:p>
          <a:p>
            <a:pPr marL="285750" indent="-285750" algn="just">
              <a:lnSpc>
                <a:spcPct val="150000"/>
              </a:lnSpc>
              <a:buClr>
                <a:schemeClr val="accent1">
                  <a:lumMod val="75000"/>
                </a:schemeClr>
              </a:buClr>
              <a:buFont typeface="Arial" panose="020B0604020202020204" pitchFamily="34" charset="0"/>
              <a:buChar char="•"/>
            </a:pPr>
            <a:r>
              <a:rPr lang="pt-BR" dirty="0" smtClean="0">
                <a:latin typeface="Times New Roman" panose="02020603050405020304" pitchFamily="18" charset="0"/>
                <a:ea typeface="Calibri" panose="020F0502020204030204" pitchFamily="34" charset="0"/>
                <a:cs typeface="Times New Roman" panose="02020603050405020304" pitchFamily="18" charset="0"/>
              </a:rPr>
              <a:t>Modo </a:t>
            </a:r>
            <a:r>
              <a:rPr lang="pt-BR" dirty="0" err="1">
                <a:latin typeface="Times New Roman" panose="02020603050405020304" pitchFamily="18" charset="0"/>
                <a:ea typeface="Calibri" panose="020F0502020204030204" pitchFamily="34" charset="0"/>
                <a:cs typeface="Times New Roman" panose="02020603050405020304" pitchFamily="18" charset="0"/>
              </a:rPr>
              <a:t>Scan</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l-PL" dirty="0">
                <a:latin typeface="Times New Roman" panose="02020603050405020304" pitchFamily="18" charset="0"/>
                <a:ea typeface="Calibri" panose="020F0502020204030204" pitchFamily="34" charset="0"/>
                <a:cs typeface="Times New Roman" panose="02020603050405020304" pitchFamily="18" charset="0"/>
              </a:rPr>
              <a:t>50 a 800</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l-PL" dirty="0">
                <a:latin typeface="Times New Roman" panose="02020603050405020304" pitchFamily="18" charset="0"/>
                <a:ea typeface="Calibri" panose="020F0502020204030204" pitchFamily="34" charset="0"/>
                <a:cs typeface="Times New Roman" panose="02020603050405020304" pitchFamily="18" charset="0"/>
              </a:rPr>
              <a:t>m/z </a:t>
            </a:r>
            <a:endParaRPr lang="pt-BR"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Clr>
                <a:schemeClr val="accent5">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As </a:t>
            </a:r>
            <a:r>
              <a:rPr lang="pt-BR" dirty="0">
                <a:latin typeface="Times New Roman" panose="02020603050405020304" pitchFamily="18" charset="0"/>
                <a:cs typeface="Times New Roman" panose="02020603050405020304" pitchFamily="18" charset="0"/>
              </a:rPr>
              <a:t>análises serão realizadas em LC/MS em tempo de voo-quadrupolo (</a:t>
            </a:r>
            <a:r>
              <a:rPr lang="fr-FR" dirty="0">
                <a:latin typeface="Times New Roman" panose="02020603050405020304" pitchFamily="18" charset="0"/>
                <a:cs typeface="Times New Roman" panose="02020603050405020304" pitchFamily="18" charset="0"/>
              </a:rPr>
              <a:t>6460 Triple Quad LC/MS Agilent)</a:t>
            </a:r>
            <a:r>
              <a:rPr lang="pt-BR" dirty="0">
                <a:latin typeface="Times New Roman" panose="02020603050405020304" pitchFamily="18" charset="0"/>
                <a:cs typeface="Times New Roman" panose="02020603050405020304" pitchFamily="18" charset="0"/>
              </a:rPr>
              <a:t> com uma interfase ESI (ionização por </a:t>
            </a:r>
            <a:r>
              <a:rPr lang="pt-BR" dirty="0" err="1">
                <a:latin typeface="Times New Roman" panose="02020603050405020304" pitchFamily="18" charset="0"/>
                <a:cs typeface="Times New Roman" panose="02020603050405020304" pitchFamily="18" charset="0"/>
              </a:rPr>
              <a:t>electrospray</a:t>
            </a:r>
            <a:r>
              <a:rPr lang="pt-BR" dirty="0">
                <a:latin typeface="Times New Roman" panose="02020603050405020304" pitchFamily="18"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buClr>
                <a:schemeClr val="accent1">
                  <a:lumMod val="75000"/>
                </a:schemeClr>
              </a:buClr>
              <a:buFont typeface="Arial" panose="020B0604020202020204" pitchFamily="34" charset="0"/>
              <a:buChar char="•"/>
            </a:pPr>
            <a:endParaRPr lang="pt-BR" dirty="0">
              <a:latin typeface="Times New Roman" panose="02020603050405020304" pitchFamily="18" charset="0"/>
              <a:cs typeface="Times New Roman" panose="02020603050405020304" pitchFamily="18" charset="0"/>
            </a:endParaRPr>
          </a:p>
        </p:txBody>
      </p:sp>
      <p:pic>
        <p:nvPicPr>
          <p:cNvPr id="5"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75720" y="5132382"/>
            <a:ext cx="609600" cy="609600"/>
          </a:xfrm>
          <a:prstGeom prst="rect">
            <a:avLst/>
          </a:prstGeom>
        </p:spPr>
      </p:pic>
      <p:pic>
        <p:nvPicPr>
          <p:cNvPr id="4" name="Imagem 3"/>
          <p:cNvPicPr>
            <a:picLocks noChangeAspect="1"/>
          </p:cNvPicPr>
          <p:nvPr/>
        </p:nvPicPr>
        <p:blipFill>
          <a:blip r:embed="rId6"/>
          <a:stretch>
            <a:fillRect/>
          </a:stretch>
        </p:blipFill>
        <p:spPr>
          <a:xfrm>
            <a:off x="8070283" y="4509120"/>
            <a:ext cx="3642341" cy="2048817"/>
          </a:xfrm>
          <a:prstGeom prst="rect">
            <a:avLst/>
          </a:prstGeom>
        </p:spPr>
      </p:pic>
    </p:spTree>
    <p:extLst>
      <p:ext uri="{BB962C8B-B14F-4D97-AF65-F5344CB8AC3E}">
        <p14:creationId xmlns:p14="http://schemas.microsoft.com/office/powerpoint/2010/main" val="179574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27">
            <a:extLst>
              <a:ext uri="{FF2B5EF4-FFF2-40B4-BE49-F238E27FC236}">
                <a16:creationId xmlns:a16="http://schemas.microsoft.com/office/drawing/2014/main" id="{66826E7F-F802-4034-8EB7-81F3A0A82852}"/>
              </a:ext>
            </a:extLst>
          </p:cNvPr>
          <p:cNvSpPr txBox="1"/>
          <p:nvPr/>
        </p:nvSpPr>
        <p:spPr>
          <a:xfrm>
            <a:off x="392322" y="-7343"/>
            <a:ext cx="1022459" cy="461665"/>
          </a:xfrm>
          <a:prstGeom prst="rect">
            <a:avLst/>
          </a:prstGeom>
          <a:noFill/>
        </p:spPr>
        <p:txBody>
          <a:bodyPr wrap="none" rtlCol="0">
            <a:spAutoFit/>
          </a:bodyPr>
          <a:lstStyle/>
          <a:p>
            <a:r>
              <a:rPr lang="pt-BR" sz="2400" b="1" dirty="0" smtClean="0">
                <a:solidFill>
                  <a:schemeClr val="accent1">
                    <a:lumMod val="50000"/>
                  </a:schemeClr>
                </a:solidFill>
              </a:rPr>
              <a:t>LC/MS</a:t>
            </a:r>
            <a:endParaRPr lang="pt-BR" sz="2400" b="1" dirty="0">
              <a:solidFill>
                <a:schemeClr val="accent1">
                  <a:lumMod val="50000"/>
                </a:schemeClr>
              </a:solidFill>
            </a:endParaRPr>
          </a:p>
        </p:txBody>
      </p:sp>
      <p:pic>
        <p:nvPicPr>
          <p:cNvPr id="40" name="Picture 8" descr="Fuvest 2020: o que você precisa saber - Movimento Edu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14" name="Espaço Reservado para Conteúdo 2"/>
          <p:cNvSpPr txBox="1">
            <a:spLocks/>
          </p:cNvSpPr>
          <p:nvPr/>
        </p:nvSpPr>
        <p:spPr>
          <a:xfrm>
            <a:off x="0" y="860153"/>
            <a:ext cx="10048552" cy="531982"/>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pt-BR" altLang="pt-BR" sz="2000" b="1" dirty="0" smtClean="0">
                <a:solidFill>
                  <a:schemeClr val="tx1"/>
                </a:solidFill>
                <a:latin typeface="Times New Roman" panose="02020603050405020304" pitchFamily="18" charset="0"/>
                <a:cs typeface="Times New Roman" panose="02020603050405020304" pitchFamily="18" charset="0"/>
              </a:rPr>
              <a:t>Bioacumulação nos tecidos - Cromatografia líquida acoplada a Espectrometria de massas </a:t>
            </a:r>
            <a:endParaRPr lang="pt-BR" sz="2000" dirty="0"/>
          </a:p>
        </p:txBody>
      </p:sp>
      <p:sp>
        <p:nvSpPr>
          <p:cNvPr id="2" name="Retângulo 1"/>
          <p:cNvSpPr/>
          <p:nvPr/>
        </p:nvSpPr>
        <p:spPr>
          <a:xfrm>
            <a:off x="0" y="1363271"/>
            <a:ext cx="11402318" cy="4247317"/>
          </a:xfrm>
          <a:prstGeom prst="rect">
            <a:avLst/>
          </a:prstGeom>
        </p:spPr>
        <p:txBody>
          <a:bodyPr wrap="square">
            <a:spAutoFit/>
          </a:bodyPr>
          <a:lstStyle/>
          <a:p>
            <a:pPr marL="285750" indent="-285750" algn="just">
              <a:lnSpc>
                <a:spcPct val="150000"/>
              </a:lnSpc>
              <a:buClr>
                <a:schemeClr val="accent5">
                  <a:lumMod val="75000"/>
                </a:schemeClr>
              </a:buClr>
              <a:buFont typeface="Arial" panose="020B0604020202020204" pitchFamily="34" charset="0"/>
              <a:buChar char="•"/>
            </a:pPr>
            <a:r>
              <a:rPr lang="pt-BR" dirty="0">
                <a:latin typeface="Times New Roman" panose="02020603050405020304" pitchFamily="18" charset="0"/>
                <a:ea typeface="Calibri" panose="020F0502020204030204" pitchFamily="34" charset="0"/>
                <a:cs typeface="Times New Roman" panose="02020603050405020304" pitchFamily="18" charset="0"/>
              </a:rPr>
              <a:t>As amostras de tecido </a:t>
            </a:r>
            <a:r>
              <a:rPr lang="pt-BR" dirty="0" smtClean="0">
                <a:latin typeface="Times New Roman" panose="02020603050405020304" pitchFamily="18" charset="0"/>
                <a:ea typeface="Calibri" panose="020F0502020204030204" pitchFamily="34" charset="0"/>
                <a:cs typeface="Times New Roman" panose="02020603050405020304" pitchFamily="18" charset="0"/>
              </a:rPr>
              <a:t>(músculo, fígado e brânquias) serão </a:t>
            </a:r>
            <a:r>
              <a:rPr lang="pt-BR" dirty="0">
                <a:latin typeface="Times New Roman" panose="02020603050405020304" pitchFamily="18" charset="0"/>
                <a:ea typeface="Calibri" panose="020F0502020204030204" pitchFamily="34" charset="0"/>
                <a:cs typeface="Times New Roman" panose="02020603050405020304" pitchFamily="18" charset="0"/>
              </a:rPr>
              <a:t>extraídas com um método de extração </a:t>
            </a:r>
            <a:r>
              <a:rPr lang="pt-BR" dirty="0" smtClean="0">
                <a:latin typeface="Times New Roman" panose="02020603050405020304" pitchFamily="18" charset="0"/>
                <a:ea typeface="Calibri" panose="020F0502020204030204" pitchFamily="34" charset="0"/>
                <a:cs typeface="Times New Roman" panose="02020603050405020304" pitchFamily="18" charset="0"/>
              </a:rPr>
              <a:t>com </a:t>
            </a:r>
            <a:r>
              <a:rPr lang="pt-BR" dirty="0">
                <a:latin typeface="Times New Roman" panose="02020603050405020304" pitchFamily="18" charset="0"/>
                <a:ea typeface="Calibri" panose="020F0502020204030204" pitchFamily="34" charset="0"/>
                <a:cs typeface="Times New Roman" panose="02020603050405020304" pitchFamily="18" charset="0"/>
              </a:rPr>
              <a:t>solvente duplo, </a:t>
            </a:r>
            <a:r>
              <a:rPr lang="pt-BR" dirty="0" smtClean="0">
                <a:latin typeface="Times New Roman" panose="02020603050405020304" pitchFamily="18" charset="0"/>
                <a:ea typeface="Calibri" panose="020F0502020204030204" pitchFamily="34" charset="0"/>
                <a:cs typeface="Times New Roman" panose="02020603050405020304" pitchFamily="18" charset="0"/>
              </a:rPr>
              <a:t>conforme </a:t>
            </a:r>
            <a:r>
              <a:rPr lang="pt-BR" dirty="0">
                <a:latin typeface="Times New Roman" panose="02020603050405020304" pitchFamily="18" charset="0"/>
                <a:ea typeface="Calibri" panose="020F0502020204030204" pitchFamily="34" charset="0"/>
                <a:cs typeface="Times New Roman" panose="02020603050405020304" pitchFamily="18" charset="0"/>
              </a:rPr>
              <a:t>descrito por </a:t>
            </a:r>
            <a:r>
              <a:rPr lang="pt-BR" dirty="0" err="1">
                <a:latin typeface="Times New Roman" panose="02020603050405020304" pitchFamily="18" charset="0"/>
                <a:ea typeface="Calibri" panose="020F0502020204030204" pitchFamily="34" charset="0"/>
                <a:cs typeface="Times New Roman" panose="02020603050405020304" pitchFamily="18" charset="0"/>
              </a:rPr>
              <a:t>Suchy</a:t>
            </a:r>
            <a:r>
              <a:rPr lang="pt-BR" dirty="0">
                <a:latin typeface="Times New Roman" panose="02020603050405020304" pitchFamily="18" charset="0"/>
                <a:ea typeface="Calibri" panose="020F0502020204030204" pitchFamily="34" charset="0"/>
                <a:cs typeface="Times New Roman" panose="02020603050405020304" pitchFamily="18" charset="0"/>
              </a:rPr>
              <a:t> e Berry (2012</a:t>
            </a:r>
            <a:r>
              <a:rPr lang="pt-BR" dirty="0" smtClean="0">
                <a:latin typeface="Times New Roman" panose="02020603050405020304" pitchFamily="18" charset="0"/>
                <a:ea typeface="Calibri" panose="020F0502020204030204" pitchFamily="34" charset="0"/>
                <a:cs typeface="Times New Roman" panose="02020603050405020304" pitchFamily="18" charset="0"/>
              </a:rPr>
              <a:t>);</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Clr>
                <a:schemeClr val="accent5">
                  <a:lumMod val="75000"/>
                </a:schemeClr>
              </a:buClr>
              <a:buFont typeface="Arial" panose="020B0604020202020204" pitchFamily="34" charset="0"/>
              <a:buChar char="•"/>
            </a:pPr>
            <a:r>
              <a:rPr lang="pt-BR" dirty="0" smtClean="0">
                <a:latin typeface="Times New Roman" panose="02020603050405020304" pitchFamily="18" charset="0"/>
                <a:ea typeface="Calibri" panose="020F0502020204030204" pitchFamily="34" charset="0"/>
                <a:cs typeface="Times New Roman" panose="02020603050405020304" pitchFamily="18" charset="0"/>
              </a:rPr>
              <a:t>Os </a:t>
            </a:r>
            <a:r>
              <a:rPr lang="pt-BR" dirty="0">
                <a:latin typeface="Times New Roman" panose="02020603050405020304" pitchFamily="18" charset="0"/>
                <a:ea typeface="Calibri" panose="020F0502020204030204" pitchFamily="34" charset="0"/>
                <a:cs typeface="Times New Roman" panose="02020603050405020304" pitchFamily="18" charset="0"/>
              </a:rPr>
              <a:t>tecidos dos animais </a:t>
            </a:r>
            <a:r>
              <a:rPr lang="pt-BR" dirty="0" smtClean="0">
                <a:latin typeface="Times New Roman" panose="02020603050405020304" pitchFamily="18" charset="0"/>
                <a:ea typeface="Calibri" panose="020F0502020204030204" pitchFamily="34" charset="0"/>
                <a:cs typeface="Times New Roman" panose="02020603050405020304" pitchFamily="18" charset="0"/>
              </a:rPr>
              <a:t>serão </a:t>
            </a:r>
            <a:r>
              <a:rPr lang="pt-BR" dirty="0">
                <a:latin typeface="Times New Roman" panose="02020603050405020304" pitchFamily="18" charset="0"/>
                <a:ea typeface="Calibri" panose="020F0502020204030204" pitchFamily="34" charset="0"/>
                <a:cs typeface="Times New Roman" panose="02020603050405020304" pitchFamily="18" charset="0"/>
              </a:rPr>
              <a:t>liofilizados e, 100 mg das amostras serão posteriormente macerados em nitrogênio líquido e extraído duas vezes </a:t>
            </a:r>
            <a:r>
              <a:rPr lang="pt-BR" dirty="0" smtClean="0">
                <a:latin typeface="Times New Roman" panose="02020603050405020304" pitchFamily="18" charset="0"/>
                <a:ea typeface="Calibri" panose="020F0502020204030204" pitchFamily="34" charset="0"/>
                <a:cs typeface="Times New Roman" panose="02020603050405020304" pitchFamily="18" charset="0"/>
              </a:rPr>
              <a:t>com 20 </a:t>
            </a:r>
            <a:r>
              <a:rPr lang="pt-BR" dirty="0" err="1" smtClean="0">
                <a:latin typeface="Times New Roman" panose="02020603050405020304" pitchFamily="18" charset="0"/>
                <a:ea typeface="Calibri" panose="020F0502020204030204" pitchFamily="34" charset="0"/>
                <a:cs typeface="Times New Roman" panose="02020603050405020304" pitchFamily="18" charset="0"/>
              </a:rPr>
              <a:t>mL</a:t>
            </a:r>
            <a:r>
              <a:rPr lang="pt-BR" dirty="0" smtClean="0">
                <a:latin typeface="Times New Roman" panose="02020603050405020304" pitchFamily="18" charset="0"/>
                <a:ea typeface="Calibri" panose="020F0502020204030204" pitchFamily="34" charset="0"/>
                <a:cs typeface="Times New Roman" panose="02020603050405020304" pitchFamily="18" charset="0"/>
              </a:rPr>
              <a:t> de </a:t>
            </a:r>
            <a:r>
              <a:rPr lang="pt-BR" dirty="0" smtClean="0">
                <a:latin typeface="Times New Roman" panose="02020603050405020304" pitchFamily="18" charset="0"/>
                <a:ea typeface="Calibri" panose="020F0502020204030204" pitchFamily="34" charset="0"/>
                <a:cs typeface="Times New Roman" panose="02020603050405020304" pitchFamily="18" charset="0"/>
              </a:rPr>
              <a:t>Metanol </a:t>
            </a:r>
            <a:r>
              <a:rPr lang="pt-BR" dirty="0" smtClean="0">
                <a:latin typeface="Times New Roman" panose="02020603050405020304" pitchFamily="18" charset="0"/>
                <a:ea typeface="Calibri" panose="020F0502020204030204" pitchFamily="34" charset="0"/>
                <a:cs typeface="Times New Roman" panose="02020603050405020304" pitchFamily="18" charset="0"/>
              </a:rPr>
              <a:t>a </a:t>
            </a:r>
            <a:r>
              <a:rPr lang="pt-BR" dirty="0">
                <a:latin typeface="Times New Roman" panose="02020603050405020304" pitchFamily="18" charset="0"/>
                <a:ea typeface="Calibri" panose="020F0502020204030204" pitchFamily="34" charset="0"/>
                <a:cs typeface="Times New Roman" panose="02020603050405020304" pitchFamily="18" charset="0"/>
              </a:rPr>
              <a:t>75</a:t>
            </a:r>
            <a:r>
              <a:rPr lang="pt-BR"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spcAft>
                <a:spcPts val="0"/>
              </a:spcAft>
              <a:buClr>
                <a:schemeClr val="accent5">
                  <a:lumMod val="75000"/>
                </a:schemeClr>
              </a:buClr>
              <a:buFont typeface="Arial" panose="020B0604020202020204" pitchFamily="34" charset="0"/>
              <a:buChar char="•"/>
            </a:pPr>
            <a:r>
              <a:rPr lang="pt-BR" dirty="0" smtClean="0">
                <a:latin typeface="Times New Roman" panose="02020603050405020304" pitchFamily="18" charset="0"/>
                <a:ea typeface="Calibri" panose="020F0502020204030204" pitchFamily="34" charset="0"/>
                <a:cs typeface="Times New Roman" panose="02020603050405020304" pitchFamily="18" charset="0"/>
              </a:rPr>
              <a:t>As </a:t>
            </a:r>
            <a:r>
              <a:rPr lang="pt-BR" dirty="0">
                <a:latin typeface="Times New Roman" panose="02020603050405020304" pitchFamily="18" charset="0"/>
                <a:ea typeface="Calibri" panose="020F0502020204030204" pitchFamily="34" charset="0"/>
                <a:cs typeface="Times New Roman" panose="02020603050405020304" pitchFamily="18" charset="0"/>
              </a:rPr>
              <a:t>amostras serão centrifugadas a 4000 rpm por 5 minutos a 4 °C e o sobrenadante será seco em fluxo de nitrogênio e </a:t>
            </a:r>
            <a:r>
              <a:rPr lang="pt-BR" dirty="0" err="1">
                <a:latin typeface="Times New Roman" panose="02020603050405020304" pitchFamily="18" charset="0"/>
                <a:ea typeface="Calibri" panose="020F0502020204030204" pitchFamily="34" charset="0"/>
                <a:cs typeface="Times New Roman" panose="02020603050405020304" pitchFamily="18" charset="0"/>
              </a:rPr>
              <a:t>ressuspendido</a:t>
            </a:r>
            <a:r>
              <a:rPr lang="pt-BR" dirty="0">
                <a:latin typeface="Times New Roman" panose="02020603050405020304" pitchFamily="18" charset="0"/>
                <a:ea typeface="Calibri" panose="020F0502020204030204" pitchFamily="34" charset="0"/>
                <a:cs typeface="Times New Roman" panose="02020603050405020304" pitchFamily="18" charset="0"/>
              </a:rPr>
              <a:t> em metanol para posterior análise em </a:t>
            </a:r>
            <a:r>
              <a:rPr lang="pt-BR" dirty="0" smtClean="0">
                <a:latin typeface="Times New Roman" panose="02020603050405020304" pitchFamily="18" charset="0"/>
                <a:ea typeface="Calibri" panose="020F0502020204030204" pitchFamily="34" charset="0"/>
                <a:cs typeface="Times New Roman" panose="02020603050405020304" pitchFamily="18" charset="0"/>
              </a:rPr>
              <a:t>LC-MS. </a:t>
            </a:r>
          </a:p>
          <a:p>
            <a:pPr marL="285750" indent="-285750" algn="just">
              <a:lnSpc>
                <a:spcPct val="150000"/>
              </a:lnSpc>
              <a:spcAft>
                <a:spcPts val="0"/>
              </a:spcAft>
              <a:buClr>
                <a:schemeClr val="accent5">
                  <a:lumMod val="75000"/>
                </a:schemeClr>
              </a:buClr>
              <a:buFont typeface="Arial" panose="020B0604020202020204" pitchFamily="34" charset="0"/>
              <a:buChar char="•"/>
            </a:pPr>
            <a:r>
              <a:rPr lang="pt-BR" dirty="0" smtClean="0">
                <a:latin typeface="Times New Roman" panose="02020603050405020304" pitchFamily="18" charset="0"/>
                <a:ea typeface="Calibri" panose="020F0502020204030204" pitchFamily="34" charset="0"/>
                <a:cs typeface="Times New Roman" panose="02020603050405020304" pitchFamily="18" charset="0"/>
              </a:rPr>
              <a:t>Modo </a:t>
            </a:r>
            <a:r>
              <a:rPr lang="pt-BR" dirty="0" err="1" smtClean="0">
                <a:latin typeface="Times New Roman" panose="02020603050405020304" pitchFamily="18" charset="0"/>
                <a:ea typeface="Calibri" panose="020F0502020204030204" pitchFamily="34" charset="0"/>
                <a:cs typeface="Times New Roman" panose="02020603050405020304" pitchFamily="18" charset="0"/>
              </a:rPr>
              <a:t>Scan</a:t>
            </a:r>
            <a:r>
              <a:rPr lang="pt-BR" dirty="0" smtClean="0">
                <a:latin typeface="Times New Roman" panose="02020603050405020304" pitchFamily="18" charset="0"/>
                <a:ea typeface="Calibri" panose="020F0502020204030204" pitchFamily="34" charset="0"/>
                <a:cs typeface="Times New Roman" panose="02020603050405020304" pitchFamily="18" charset="0"/>
              </a:rPr>
              <a:t>: </a:t>
            </a:r>
            <a:r>
              <a:rPr lang="pl-PL" dirty="0" smtClean="0">
                <a:latin typeface="Times New Roman" panose="02020603050405020304" pitchFamily="18" charset="0"/>
                <a:ea typeface="Calibri" panose="020F0502020204030204" pitchFamily="34" charset="0"/>
                <a:cs typeface="Times New Roman" panose="02020603050405020304" pitchFamily="18" charset="0"/>
              </a:rPr>
              <a:t>50 </a:t>
            </a:r>
            <a:r>
              <a:rPr lang="pl-PL" dirty="0">
                <a:latin typeface="Times New Roman" panose="02020603050405020304" pitchFamily="18" charset="0"/>
                <a:ea typeface="Calibri" panose="020F0502020204030204" pitchFamily="34" charset="0"/>
                <a:cs typeface="Times New Roman" panose="02020603050405020304" pitchFamily="18" charset="0"/>
              </a:rPr>
              <a:t>a </a:t>
            </a:r>
            <a:r>
              <a:rPr lang="pl-PL" dirty="0" smtClean="0">
                <a:latin typeface="Times New Roman" panose="02020603050405020304" pitchFamily="18" charset="0"/>
                <a:ea typeface="Calibri" panose="020F0502020204030204" pitchFamily="34" charset="0"/>
                <a:cs typeface="Times New Roman" panose="02020603050405020304" pitchFamily="18" charset="0"/>
              </a:rPr>
              <a:t>800</a:t>
            </a:r>
            <a:r>
              <a:rPr lang="pt-BR" dirty="0" smtClean="0">
                <a:latin typeface="Times New Roman" panose="02020603050405020304" pitchFamily="18" charset="0"/>
                <a:ea typeface="Calibri" panose="020F0502020204030204" pitchFamily="34" charset="0"/>
                <a:cs typeface="Times New Roman" panose="02020603050405020304" pitchFamily="18" charset="0"/>
              </a:rPr>
              <a:t> </a:t>
            </a:r>
            <a:r>
              <a:rPr lang="pl-PL" dirty="0" smtClean="0">
                <a:latin typeface="Times New Roman" panose="02020603050405020304" pitchFamily="18" charset="0"/>
                <a:ea typeface="Calibri" panose="020F0502020204030204" pitchFamily="34" charset="0"/>
                <a:cs typeface="Times New Roman" panose="02020603050405020304" pitchFamily="18" charset="0"/>
              </a:rPr>
              <a:t>m/z</a:t>
            </a:r>
            <a:r>
              <a:rPr lang="pt-BR"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buClr>
                <a:schemeClr val="accent5">
                  <a:lumMod val="75000"/>
                </a:schemeClr>
              </a:buClr>
              <a:buFont typeface="Arial" panose="020B0604020202020204" pitchFamily="34" charset="0"/>
              <a:buChar char="•"/>
            </a:pPr>
            <a:r>
              <a:rPr lang="pt-BR" dirty="0">
                <a:latin typeface="Times New Roman" panose="02020603050405020304" pitchFamily="18" charset="0"/>
                <a:cs typeface="Times New Roman" panose="02020603050405020304" pitchFamily="18" charset="0"/>
              </a:rPr>
              <a:t>As análises serão realizadas em LC/MS em tempo de voo-quadrupolo (</a:t>
            </a:r>
            <a:r>
              <a:rPr lang="fr-FR" dirty="0">
                <a:latin typeface="Times New Roman" panose="02020603050405020304" pitchFamily="18" charset="0"/>
                <a:cs typeface="Times New Roman" panose="02020603050405020304" pitchFamily="18" charset="0"/>
              </a:rPr>
              <a:t>6460 Triple Quad LC/MS Agilent)</a:t>
            </a:r>
            <a:r>
              <a:rPr lang="pt-BR" dirty="0">
                <a:latin typeface="Times New Roman" panose="02020603050405020304" pitchFamily="18" charset="0"/>
                <a:cs typeface="Times New Roman" panose="02020603050405020304" pitchFamily="18" charset="0"/>
              </a:rPr>
              <a:t> com uma interfase ESI (ionização por </a:t>
            </a:r>
            <a:r>
              <a:rPr lang="pt-BR" dirty="0" err="1">
                <a:latin typeface="Times New Roman" panose="02020603050405020304" pitchFamily="18" charset="0"/>
                <a:cs typeface="Times New Roman" panose="02020603050405020304" pitchFamily="18" charset="0"/>
              </a:rPr>
              <a:t>electrospray</a:t>
            </a:r>
            <a:r>
              <a:rPr lang="pt-BR" dirty="0">
                <a:latin typeface="Times New Roman" panose="02020603050405020304" pitchFamily="18"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spcAft>
                <a:spcPts val="0"/>
              </a:spcAft>
              <a:buClr>
                <a:schemeClr val="accent5">
                  <a:lumMod val="75000"/>
                </a:schemeClr>
              </a:buClr>
              <a:buFont typeface="Arial" panose="020B0604020202020204" pitchFamily="34" charset="0"/>
              <a:buChar char="•"/>
            </a:pPr>
            <a:endParaRPr lang="pt-BR"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6856" y="5427314"/>
            <a:ext cx="609600" cy="574252"/>
          </a:xfrm>
          <a:prstGeom prst="rect">
            <a:avLst/>
          </a:prstGeom>
        </p:spPr>
      </p:pic>
      <p:pic>
        <p:nvPicPr>
          <p:cNvPr id="8" name="Imagem 7"/>
          <p:cNvPicPr>
            <a:picLocks noChangeAspect="1"/>
          </p:cNvPicPr>
          <p:nvPr/>
        </p:nvPicPr>
        <p:blipFill>
          <a:blip r:embed="rId6"/>
          <a:stretch>
            <a:fillRect/>
          </a:stretch>
        </p:blipFill>
        <p:spPr>
          <a:xfrm>
            <a:off x="8837108" y="4878956"/>
            <a:ext cx="3096344" cy="1741694"/>
          </a:xfrm>
          <a:prstGeom prst="rect">
            <a:avLst/>
          </a:prstGeom>
        </p:spPr>
      </p:pic>
    </p:spTree>
    <p:extLst>
      <p:ext uri="{BB962C8B-B14F-4D97-AF65-F5344CB8AC3E}">
        <p14:creationId xmlns:p14="http://schemas.microsoft.com/office/powerpoint/2010/main" val="238150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27">
            <a:extLst>
              <a:ext uri="{FF2B5EF4-FFF2-40B4-BE49-F238E27FC236}">
                <a16:creationId xmlns:a16="http://schemas.microsoft.com/office/drawing/2014/main" id="{66826E7F-F802-4034-8EB7-81F3A0A82852}"/>
              </a:ext>
            </a:extLst>
          </p:cNvPr>
          <p:cNvSpPr txBox="1"/>
          <p:nvPr/>
        </p:nvSpPr>
        <p:spPr>
          <a:xfrm>
            <a:off x="392322" y="-7343"/>
            <a:ext cx="1022459" cy="461665"/>
          </a:xfrm>
          <a:prstGeom prst="rect">
            <a:avLst/>
          </a:prstGeom>
          <a:noFill/>
        </p:spPr>
        <p:txBody>
          <a:bodyPr wrap="none" rtlCol="0">
            <a:spAutoFit/>
          </a:bodyPr>
          <a:lstStyle/>
          <a:p>
            <a:r>
              <a:rPr lang="pt-BR" sz="2400" b="1" dirty="0" smtClean="0">
                <a:solidFill>
                  <a:schemeClr val="accent1">
                    <a:lumMod val="50000"/>
                  </a:schemeClr>
                </a:solidFill>
              </a:rPr>
              <a:t>LC/MS</a:t>
            </a:r>
            <a:endParaRPr lang="pt-BR" sz="2400" b="1" dirty="0">
              <a:solidFill>
                <a:schemeClr val="accent1">
                  <a:lumMod val="50000"/>
                </a:schemeClr>
              </a:solidFill>
            </a:endParaRPr>
          </a:p>
        </p:txBody>
      </p:sp>
      <p:pic>
        <p:nvPicPr>
          <p:cNvPr id="40" name="Picture 8" descr="Fuvest 2020: o que você precisa saber - Movimento Edu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14" name="Espaço Reservado para Conteúdo 2"/>
          <p:cNvSpPr txBox="1">
            <a:spLocks/>
          </p:cNvSpPr>
          <p:nvPr/>
        </p:nvSpPr>
        <p:spPr>
          <a:xfrm>
            <a:off x="62136" y="895401"/>
            <a:ext cx="10255267" cy="531982"/>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pt-BR" altLang="pt-BR" sz="2200" b="1" dirty="0" err="1" smtClean="0">
                <a:solidFill>
                  <a:schemeClr val="tx1"/>
                </a:solidFill>
                <a:latin typeface="Times New Roman" panose="02020603050405020304" pitchFamily="18" charset="0"/>
                <a:cs typeface="Times New Roman" panose="02020603050405020304" pitchFamily="18" charset="0"/>
              </a:rPr>
              <a:t>Bioconcentração</a:t>
            </a:r>
            <a:r>
              <a:rPr lang="pt-BR" altLang="pt-BR" sz="2200" b="1" dirty="0" smtClean="0">
                <a:solidFill>
                  <a:schemeClr val="tx1"/>
                </a:solidFill>
                <a:latin typeface="Times New Roman" panose="02020603050405020304" pitchFamily="18" charset="0"/>
                <a:cs typeface="Times New Roman" panose="02020603050405020304" pitchFamily="18" charset="0"/>
              </a:rPr>
              <a:t> na água - Cromatografia líquida acoplado a Espectrometria de massas </a:t>
            </a:r>
            <a:endParaRPr lang="pt-BR" sz="2200" dirty="0"/>
          </a:p>
        </p:txBody>
      </p:sp>
      <p:sp>
        <p:nvSpPr>
          <p:cNvPr id="2" name="Retângulo 1"/>
          <p:cNvSpPr/>
          <p:nvPr/>
        </p:nvSpPr>
        <p:spPr>
          <a:xfrm>
            <a:off x="90608" y="1414200"/>
            <a:ext cx="11402318" cy="4662815"/>
          </a:xfrm>
          <a:prstGeom prst="rect">
            <a:avLst/>
          </a:prstGeom>
        </p:spPr>
        <p:txBody>
          <a:bodyPr wrap="square">
            <a:spAutoFit/>
          </a:bodyPr>
          <a:lstStyle/>
          <a:p>
            <a:pPr marL="285750" indent="-285750" algn="just">
              <a:lnSpc>
                <a:spcPct val="150000"/>
              </a:lnSpc>
              <a:buClr>
                <a:schemeClr val="accent5">
                  <a:lumMod val="75000"/>
                </a:schemeClr>
              </a:buClr>
              <a:buFont typeface="Arial" panose="020B0604020202020204" pitchFamily="34" charset="0"/>
              <a:buChar char="•"/>
            </a:pPr>
            <a:r>
              <a:rPr lang="pt-BR" dirty="0">
                <a:latin typeface="Times New Roman" panose="02020603050405020304" pitchFamily="18" charset="0"/>
                <a:cs typeface="Times New Roman" panose="02020603050405020304" pitchFamily="18" charset="0"/>
              </a:rPr>
              <a:t>O preparo das amostras e a extração das substâncias serão realizadas por meio dos métodos de Sanz et al. (2015</a:t>
            </a:r>
            <a:r>
              <a:rPr lang="pt-BR" dirty="0" smtClean="0">
                <a:latin typeface="Times New Roman" panose="02020603050405020304" pitchFamily="18" charset="0"/>
                <a:cs typeface="Times New Roman" panose="02020603050405020304" pitchFamily="18" charset="0"/>
              </a:rPr>
              <a:t>);</a:t>
            </a:r>
          </a:p>
          <a:p>
            <a:pPr marL="285750" indent="-285750" algn="just">
              <a:lnSpc>
                <a:spcPct val="150000"/>
              </a:lnSpc>
              <a:buClr>
                <a:schemeClr val="accent5">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As </a:t>
            </a:r>
            <a:r>
              <a:rPr lang="pt-BR" dirty="0">
                <a:latin typeface="Times New Roman" panose="02020603050405020304" pitchFamily="18" charset="0"/>
                <a:cs typeface="Times New Roman" panose="02020603050405020304" pitchFamily="18" charset="0"/>
              </a:rPr>
              <a:t>suspensões de células serão concentradas por centrifugação a 7000 </a:t>
            </a:r>
            <a:r>
              <a:rPr lang="pt-BR" dirty="0" smtClean="0">
                <a:latin typeface="Times New Roman" panose="02020603050405020304" pitchFamily="18" charset="0"/>
                <a:cs typeface="Times New Roman" panose="02020603050405020304" pitchFamily="18" charset="0"/>
              </a:rPr>
              <a:t>rpm </a:t>
            </a:r>
            <a:r>
              <a:rPr lang="pt-BR" dirty="0">
                <a:latin typeface="Times New Roman" panose="02020603050405020304" pitchFamily="18" charset="0"/>
                <a:cs typeface="Times New Roman" panose="02020603050405020304" pitchFamily="18" charset="0"/>
              </a:rPr>
              <a:t>por 5 minutos e o precipitado será extraído três vezes com metanol 70% por meio de </a:t>
            </a:r>
            <a:r>
              <a:rPr lang="pt-BR" dirty="0" smtClean="0">
                <a:latin typeface="Times New Roman" panose="02020603050405020304" pitchFamily="18" charset="0"/>
                <a:cs typeface="Times New Roman" panose="02020603050405020304" pitchFamily="18" charset="0"/>
              </a:rPr>
              <a:t>ultrassom;</a:t>
            </a:r>
          </a:p>
          <a:p>
            <a:pPr marL="285750" indent="-285750" algn="just">
              <a:lnSpc>
                <a:spcPct val="150000"/>
              </a:lnSpc>
              <a:buClr>
                <a:schemeClr val="accent5">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Posteriormente</a:t>
            </a:r>
            <a:r>
              <a:rPr lang="pt-BR" dirty="0">
                <a:latin typeface="Times New Roman" panose="02020603050405020304" pitchFamily="18" charset="0"/>
                <a:cs typeface="Times New Roman" panose="02020603050405020304" pitchFamily="18" charset="0"/>
              </a:rPr>
              <a:t>, a solução formada será centrifugada a 9000 </a:t>
            </a:r>
            <a:r>
              <a:rPr lang="pt-BR" dirty="0" smtClean="0">
                <a:latin typeface="Times New Roman" panose="02020603050405020304" pitchFamily="18" charset="0"/>
                <a:cs typeface="Times New Roman" panose="02020603050405020304" pitchFamily="18" charset="0"/>
              </a:rPr>
              <a:t>rpm </a:t>
            </a:r>
            <a:r>
              <a:rPr lang="pt-BR" dirty="0">
                <a:latin typeface="Times New Roman" panose="02020603050405020304" pitchFamily="18" charset="0"/>
                <a:cs typeface="Times New Roman" panose="02020603050405020304" pitchFamily="18" charset="0"/>
              </a:rPr>
              <a:t>a 4 °C por 10 minutos e concentrada em fluxo de </a:t>
            </a:r>
            <a:r>
              <a:rPr lang="pt-BR" dirty="0" smtClean="0">
                <a:latin typeface="Times New Roman" panose="02020603050405020304" pitchFamily="18" charset="0"/>
                <a:cs typeface="Times New Roman" panose="02020603050405020304" pitchFamily="18" charset="0"/>
              </a:rPr>
              <a:t>nitrogênio; </a:t>
            </a:r>
          </a:p>
          <a:p>
            <a:pPr marL="285750" indent="-285750" algn="just">
              <a:lnSpc>
                <a:spcPct val="150000"/>
              </a:lnSpc>
              <a:buClr>
                <a:schemeClr val="accent5">
                  <a:lumMod val="75000"/>
                </a:schemeClr>
              </a:buClr>
              <a:buFont typeface="Arial" panose="020B0604020202020204" pitchFamily="34" charset="0"/>
              <a:buChar char="•"/>
            </a:pPr>
            <a:r>
              <a:rPr lang="pt-BR" dirty="0" smtClean="0">
                <a:latin typeface="Times New Roman" panose="02020603050405020304" pitchFamily="18" charset="0"/>
                <a:cs typeface="Times New Roman" panose="02020603050405020304" pitchFamily="18" charset="0"/>
              </a:rPr>
              <a:t>Por </a:t>
            </a:r>
            <a:r>
              <a:rPr lang="pt-BR" dirty="0">
                <a:latin typeface="Times New Roman" panose="02020603050405020304" pitchFamily="18" charset="0"/>
                <a:cs typeface="Times New Roman" panose="02020603050405020304" pitchFamily="18" charset="0"/>
              </a:rPr>
              <a:t>fim, o resíduo será redissolvido em metanol, para análise em </a:t>
            </a:r>
            <a:r>
              <a:rPr lang="pt-BR" dirty="0" smtClean="0">
                <a:latin typeface="Times New Roman" panose="02020603050405020304" pitchFamily="18" charset="0"/>
                <a:cs typeface="Times New Roman" panose="02020603050405020304" pitchFamily="18" charset="0"/>
              </a:rPr>
              <a:t>LC/MS. </a:t>
            </a:r>
          </a:p>
          <a:p>
            <a:pPr marL="285750" indent="-285750" algn="just">
              <a:lnSpc>
                <a:spcPct val="150000"/>
              </a:lnSpc>
              <a:buClr>
                <a:schemeClr val="accent5">
                  <a:lumMod val="75000"/>
                </a:schemeClr>
              </a:buClr>
              <a:buFont typeface="Arial" panose="020B0604020202020204" pitchFamily="34" charset="0"/>
              <a:buChar char="•"/>
            </a:pPr>
            <a:r>
              <a:rPr lang="pt-BR" dirty="0">
                <a:latin typeface="Times New Roman" panose="02020603050405020304" pitchFamily="18" charset="0"/>
                <a:ea typeface="Calibri" panose="020F0502020204030204" pitchFamily="34" charset="0"/>
                <a:cs typeface="Times New Roman" panose="02020603050405020304" pitchFamily="18" charset="0"/>
              </a:rPr>
              <a:t>Modo </a:t>
            </a:r>
            <a:r>
              <a:rPr lang="pt-BR" dirty="0" err="1">
                <a:latin typeface="Times New Roman" panose="02020603050405020304" pitchFamily="18" charset="0"/>
                <a:ea typeface="Calibri" panose="020F0502020204030204" pitchFamily="34" charset="0"/>
                <a:cs typeface="Times New Roman" panose="02020603050405020304" pitchFamily="18" charset="0"/>
              </a:rPr>
              <a:t>Scan</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l-PL" dirty="0">
                <a:latin typeface="Times New Roman" panose="02020603050405020304" pitchFamily="18" charset="0"/>
                <a:ea typeface="Calibri" panose="020F0502020204030204" pitchFamily="34" charset="0"/>
                <a:cs typeface="Times New Roman" panose="02020603050405020304" pitchFamily="18" charset="0"/>
              </a:rPr>
              <a:t>50 a 800</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l-PL" dirty="0" smtClean="0">
                <a:latin typeface="Times New Roman" panose="02020603050405020304" pitchFamily="18" charset="0"/>
                <a:ea typeface="Calibri" panose="020F0502020204030204" pitchFamily="34" charset="0"/>
                <a:cs typeface="Times New Roman" panose="02020603050405020304" pitchFamily="18" charset="0"/>
              </a:rPr>
              <a:t>m/z</a:t>
            </a:r>
            <a:r>
              <a:rPr lang="pt-BR"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buClr>
                <a:schemeClr val="accent5">
                  <a:lumMod val="75000"/>
                </a:schemeClr>
              </a:buClr>
              <a:buFont typeface="Arial" panose="020B0604020202020204" pitchFamily="34" charset="0"/>
              <a:buChar char="•"/>
            </a:pPr>
            <a:r>
              <a:rPr lang="pt-BR" dirty="0">
                <a:latin typeface="Times New Roman" panose="02020603050405020304" pitchFamily="18" charset="0"/>
                <a:cs typeface="Times New Roman" panose="02020603050405020304" pitchFamily="18" charset="0"/>
              </a:rPr>
              <a:t>As análises serão realizadas em LC/MS em tempo de voo-quadrupolo (</a:t>
            </a:r>
            <a:r>
              <a:rPr lang="fr-FR" dirty="0">
                <a:latin typeface="Times New Roman" panose="02020603050405020304" pitchFamily="18" charset="0"/>
                <a:cs typeface="Times New Roman" panose="02020603050405020304" pitchFamily="18" charset="0"/>
              </a:rPr>
              <a:t>6460 Triple Quad LC/MS Agilent)</a:t>
            </a:r>
            <a:r>
              <a:rPr lang="pt-BR" dirty="0">
                <a:latin typeface="Times New Roman" panose="02020603050405020304" pitchFamily="18" charset="0"/>
                <a:cs typeface="Times New Roman" panose="02020603050405020304" pitchFamily="18" charset="0"/>
              </a:rPr>
              <a:t> com uma interfase ESI (ionização por </a:t>
            </a:r>
            <a:r>
              <a:rPr lang="pt-BR" dirty="0" err="1">
                <a:latin typeface="Times New Roman" panose="02020603050405020304" pitchFamily="18" charset="0"/>
                <a:cs typeface="Times New Roman" panose="02020603050405020304" pitchFamily="18" charset="0"/>
              </a:rPr>
              <a:t>electrospray</a:t>
            </a:r>
            <a:r>
              <a:rPr lang="pt-BR" dirty="0">
                <a:latin typeface="Times New Roman" panose="02020603050405020304" pitchFamily="18"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buClr>
                <a:schemeClr val="accent5">
                  <a:lumMod val="75000"/>
                </a:schemeClr>
              </a:buClr>
              <a:buFont typeface="Arial" panose="020B0604020202020204" pitchFamily="34" charset="0"/>
              <a:buChar char="•"/>
            </a:pPr>
            <a:endParaRPr lang="pt-BR"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buClr>
                <a:schemeClr val="accent5">
                  <a:lumMod val="75000"/>
                </a:schemeClr>
              </a:buClr>
              <a:buFont typeface="Arial" panose="020B0604020202020204" pitchFamily="34" charset="0"/>
              <a:buChar char="•"/>
            </a:pPr>
            <a:endParaRPr lang="pt-BR" dirty="0">
              <a:latin typeface="Times New Roman" panose="02020603050405020304" pitchFamily="18" charset="0"/>
              <a:cs typeface="Times New Roman" panose="02020603050405020304" pitchFamily="18" charset="0"/>
            </a:endParaRPr>
          </a:p>
        </p:txBody>
      </p:sp>
      <p:pic>
        <p:nvPicPr>
          <p:cNvPr id="9" name="Imagem 8"/>
          <p:cNvPicPr>
            <a:picLocks noChangeAspect="1"/>
          </p:cNvPicPr>
          <p:nvPr/>
        </p:nvPicPr>
        <p:blipFill>
          <a:blip r:embed="rId5"/>
          <a:stretch>
            <a:fillRect/>
          </a:stretch>
        </p:blipFill>
        <p:spPr>
          <a:xfrm>
            <a:off x="8660086" y="4922454"/>
            <a:ext cx="3024336" cy="1701189"/>
          </a:xfrm>
          <a:prstGeom prst="rect">
            <a:avLst/>
          </a:prstGeom>
        </p:spPr>
      </p:pic>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5800" y="5468248"/>
            <a:ext cx="609600" cy="609600"/>
          </a:xfrm>
          <a:prstGeom prst="rect">
            <a:avLst/>
          </a:prstGeom>
        </p:spPr>
      </p:pic>
    </p:spTree>
    <p:extLst>
      <p:ext uri="{BB962C8B-B14F-4D97-AF65-F5344CB8AC3E}">
        <p14:creationId xmlns:p14="http://schemas.microsoft.com/office/powerpoint/2010/main" val="3533314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0A07D8D0-935C-4CAE-A853-D4A1177A9A57}"/>
              </a:ext>
            </a:extLst>
          </p:cNvPr>
          <p:cNvSpPr txBox="1"/>
          <p:nvPr/>
        </p:nvSpPr>
        <p:spPr>
          <a:xfrm rot="19366223">
            <a:off x="1128946" y="3449654"/>
            <a:ext cx="1721950" cy="338554"/>
          </a:xfrm>
          <a:prstGeom prst="rect">
            <a:avLst/>
          </a:prstGeom>
          <a:noFill/>
        </p:spPr>
        <p:txBody>
          <a:bodyPr wrap="square" rtlCol="0">
            <a:spAutoFit/>
          </a:bodyPr>
          <a:lstStyle/>
          <a:p>
            <a:r>
              <a:rPr lang="pt-BR" sz="1600" b="1" dirty="0">
                <a:cs typeface="Arial" panose="020B0604020202020204" pitchFamily="34" charset="0"/>
              </a:rPr>
              <a:t>social science</a:t>
            </a:r>
          </a:p>
        </p:txBody>
      </p:sp>
      <p:sp>
        <p:nvSpPr>
          <p:cNvPr id="29698" name="AutoShape 2" descr="https://mail-attachment.googleusercontent.com/attachment/?ui=2&amp;ik=b427320279&amp;view=att&amp;th=138954a25ff91e4a&amp;attid=0.1&amp;disp=inline&amp;realattid=f_h4q1gydz0&amp;safe=1&amp;zw&amp;saduie=AG9B_P95vnJE5icv2jZhoov2_iqZ&amp;sadet=1342548291564&amp;sads=tfDdLduOkYf4eqzJh8MYiOq0-l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https://mail-attachment.googleusercontent.com/attachment/?ui=2&amp;ik=b427320279&amp;view=att&amp;th=138954a25ff91e4a&amp;attid=0.1&amp;disp=inline&amp;realattid=f_h4q1gydz0&amp;safe=1&amp;zw&amp;saduie=AG9B_P95vnJE5icv2jZhoov2_iqZ&amp;sadet=1342548323694&amp;sads=b4esTnMv9XC-7AzRkAIpUBtk1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CaixaDeTexto 10">
            <a:extLst>
              <a:ext uri="{FF2B5EF4-FFF2-40B4-BE49-F238E27FC236}">
                <a16:creationId xmlns:a16="http://schemas.microsoft.com/office/drawing/2014/main" id="{66826E7F-F802-4034-8EB7-81F3A0A82852}"/>
              </a:ext>
            </a:extLst>
          </p:cNvPr>
          <p:cNvSpPr txBox="1"/>
          <p:nvPr/>
        </p:nvSpPr>
        <p:spPr>
          <a:xfrm>
            <a:off x="392322" y="-7343"/>
            <a:ext cx="3582647" cy="461665"/>
          </a:xfrm>
          <a:prstGeom prst="rect">
            <a:avLst/>
          </a:prstGeom>
          <a:noFill/>
        </p:spPr>
        <p:txBody>
          <a:bodyPr wrap="none" rtlCol="0">
            <a:spAutoFit/>
          </a:bodyPr>
          <a:lstStyle/>
          <a:p>
            <a:r>
              <a:rPr lang="pt-BR" sz="2400" b="1" dirty="0" smtClean="0">
                <a:solidFill>
                  <a:schemeClr val="accent1">
                    <a:lumMod val="50000"/>
                  </a:schemeClr>
                </a:solidFill>
              </a:rPr>
              <a:t>ECOTOXICOLOGIA + LC/MS</a:t>
            </a:r>
            <a:endParaRPr lang="pt-BR" sz="2400" b="1" dirty="0">
              <a:solidFill>
                <a:schemeClr val="accent1">
                  <a:lumMod val="50000"/>
                </a:schemeClr>
              </a:solidFill>
            </a:endParaRPr>
          </a:p>
        </p:txBody>
      </p:sp>
      <p:pic>
        <p:nvPicPr>
          <p:cNvPr id="3" name="Imagem 2">
            <a:extLst>
              <a:ext uri="{FF2B5EF4-FFF2-40B4-BE49-F238E27FC236}">
                <a16:creationId xmlns:a16="http://schemas.microsoft.com/office/drawing/2014/main" id="{3095DD6B-CF8A-430B-949B-C9636E5944C6}"/>
              </a:ext>
            </a:extLst>
          </p:cNvPr>
          <p:cNvPicPr>
            <a:picLocks noChangeAspect="1"/>
          </p:cNvPicPr>
          <p:nvPr/>
        </p:nvPicPr>
        <p:blipFill>
          <a:blip r:embed="rId5"/>
          <a:stretch>
            <a:fillRect/>
          </a:stretch>
        </p:blipFill>
        <p:spPr>
          <a:xfrm>
            <a:off x="2351584" y="576255"/>
            <a:ext cx="7488832" cy="6067594"/>
          </a:xfrm>
          <a:prstGeom prst="rect">
            <a:avLst/>
          </a:prstGeom>
        </p:spPr>
      </p:pic>
      <p:sp>
        <p:nvSpPr>
          <p:cNvPr id="4" name="Retângulo 3">
            <a:extLst>
              <a:ext uri="{FF2B5EF4-FFF2-40B4-BE49-F238E27FC236}">
                <a16:creationId xmlns:a16="http://schemas.microsoft.com/office/drawing/2014/main" id="{C888C5D8-18D7-47D6-8937-FF151393206D}"/>
              </a:ext>
            </a:extLst>
          </p:cNvPr>
          <p:cNvSpPr/>
          <p:nvPr/>
        </p:nvSpPr>
        <p:spPr>
          <a:xfrm>
            <a:off x="9829441" y="663377"/>
            <a:ext cx="2505814" cy="369332"/>
          </a:xfrm>
          <a:prstGeom prst="rect">
            <a:avLst/>
          </a:prstGeom>
        </p:spPr>
        <p:txBody>
          <a:bodyPr wrap="none">
            <a:spAutoFit/>
          </a:bodyPr>
          <a:lstStyle/>
          <a:p>
            <a:r>
              <a:rPr lang="sv-SE" dirty="0" smtClean="0">
                <a:latin typeface="Times New Roman" panose="02020603050405020304" pitchFamily="18" charset="0"/>
                <a:cs typeface="Times New Roman" panose="02020603050405020304" pitchFamily="18" charset="0"/>
              </a:rPr>
              <a:t>(Bláha e Hofman, 2020</a:t>
            </a:r>
            <a:r>
              <a:rPr lang="sv-SE" dirty="0">
                <a:latin typeface="Times New Roman" panose="02020603050405020304" pitchFamily="18" charset="0"/>
                <a:cs typeface="Times New Roman" panose="02020603050405020304" pitchFamily="18" charset="0"/>
              </a:rPr>
              <a:t>)</a:t>
            </a:r>
            <a:endParaRPr lang="pt-BR" dirty="0">
              <a:latin typeface="Times New Roman" panose="02020603050405020304" pitchFamily="18" charset="0"/>
              <a:cs typeface="Times New Roman" panose="02020603050405020304" pitchFamily="18" charset="0"/>
            </a:endParaRPr>
          </a:p>
        </p:txBody>
      </p:sp>
      <p:sp>
        <p:nvSpPr>
          <p:cNvPr id="6" name="CaixaDeTexto 5">
            <a:extLst>
              <a:ext uri="{FF2B5EF4-FFF2-40B4-BE49-F238E27FC236}">
                <a16:creationId xmlns:a16="http://schemas.microsoft.com/office/drawing/2014/main" id="{A98946D3-F3AF-418D-AF3D-4088A97D07AC}"/>
              </a:ext>
            </a:extLst>
          </p:cNvPr>
          <p:cNvSpPr txBox="1"/>
          <p:nvPr/>
        </p:nvSpPr>
        <p:spPr>
          <a:xfrm>
            <a:off x="8423639" y="4885384"/>
            <a:ext cx="2683899" cy="1477328"/>
          </a:xfrm>
          <a:prstGeom prst="rect">
            <a:avLst/>
          </a:prstGeom>
          <a:noFill/>
        </p:spPr>
        <p:txBody>
          <a:bodyPr wrap="square" rtlCol="0">
            <a:spAutoFit/>
          </a:bodyPr>
          <a:lstStyle/>
          <a:p>
            <a:pPr marL="285750" indent="-285750">
              <a:buFont typeface="Arial" panose="020B0604020202020204" pitchFamily="34" charset="0"/>
              <a:buChar char="•"/>
            </a:pPr>
            <a:r>
              <a:rPr lang="pt-BR" b="1" dirty="0" smtClean="0">
                <a:solidFill>
                  <a:schemeClr val="accent2">
                    <a:lumMod val="75000"/>
                  </a:schemeClr>
                </a:solidFill>
              </a:rPr>
              <a:t>Importância para a detecção de substâncias potencialmente tóxicas para os ecossistemas </a:t>
            </a:r>
            <a:endParaRPr lang="pt-BR" b="1" dirty="0">
              <a:solidFill>
                <a:schemeClr val="accent2">
                  <a:lumMod val="75000"/>
                </a:schemeClr>
              </a:solidFill>
            </a:endParaRPr>
          </a:p>
        </p:txBody>
      </p:sp>
      <p:sp>
        <p:nvSpPr>
          <p:cNvPr id="13" name="CaixaDeTexto 12">
            <a:extLst>
              <a:ext uri="{FF2B5EF4-FFF2-40B4-BE49-F238E27FC236}">
                <a16:creationId xmlns:a16="http://schemas.microsoft.com/office/drawing/2014/main" id="{08248E92-A4FB-4A6A-85F3-D2ECAAE00E56}"/>
              </a:ext>
            </a:extLst>
          </p:cNvPr>
          <p:cNvSpPr txBox="1"/>
          <p:nvPr/>
        </p:nvSpPr>
        <p:spPr>
          <a:xfrm>
            <a:off x="9765588" y="1484784"/>
            <a:ext cx="2426412" cy="2031325"/>
          </a:xfrm>
          <a:prstGeom prst="rect">
            <a:avLst/>
          </a:prstGeom>
          <a:noFill/>
        </p:spPr>
        <p:txBody>
          <a:bodyPr wrap="square" rtlCol="0">
            <a:spAutoFit/>
          </a:bodyPr>
          <a:lstStyle/>
          <a:p>
            <a:pPr marL="285750" indent="-285750">
              <a:buFont typeface="Arial" panose="020B0604020202020204" pitchFamily="34" charset="0"/>
              <a:buChar char="•"/>
            </a:pPr>
            <a:r>
              <a:rPr lang="pt-BR" b="1" dirty="0">
                <a:solidFill>
                  <a:schemeClr val="accent6">
                    <a:lumMod val="75000"/>
                  </a:schemeClr>
                </a:solidFill>
              </a:rPr>
              <a:t>Ecologia de </a:t>
            </a:r>
            <a:r>
              <a:rPr lang="pt-BR" b="1" dirty="0" smtClean="0">
                <a:solidFill>
                  <a:schemeClr val="accent6">
                    <a:lumMod val="75000"/>
                  </a:schemeClr>
                </a:solidFill>
              </a:rPr>
              <a:t>populações</a:t>
            </a:r>
            <a:endParaRPr lang="pt-BR" b="1" dirty="0">
              <a:solidFill>
                <a:schemeClr val="accent6">
                  <a:lumMod val="75000"/>
                </a:schemeClr>
              </a:solidFill>
            </a:endParaRPr>
          </a:p>
          <a:p>
            <a:pPr marL="285750" indent="-285750">
              <a:buFont typeface="Arial" panose="020B0604020202020204" pitchFamily="34" charset="0"/>
              <a:buChar char="•"/>
            </a:pPr>
            <a:r>
              <a:rPr lang="pt-BR" b="1" dirty="0">
                <a:solidFill>
                  <a:schemeClr val="accent6">
                    <a:lumMod val="75000"/>
                  </a:schemeClr>
                </a:solidFill>
              </a:rPr>
              <a:t>Ecologia de </a:t>
            </a:r>
            <a:r>
              <a:rPr lang="pt-BR" b="1" dirty="0" smtClean="0">
                <a:solidFill>
                  <a:schemeClr val="accent6">
                    <a:lumMod val="75000"/>
                  </a:schemeClr>
                </a:solidFill>
              </a:rPr>
              <a:t>Ecossistemas</a:t>
            </a:r>
            <a:endParaRPr lang="pt-BR" b="1" dirty="0">
              <a:solidFill>
                <a:schemeClr val="accent6">
                  <a:lumMod val="75000"/>
                </a:schemeClr>
              </a:solidFill>
            </a:endParaRPr>
          </a:p>
          <a:p>
            <a:pPr marL="285750" indent="-285750">
              <a:buFont typeface="Arial" panose="020B0604020202020204" pitchFamily="34" charset="0"/>
              <a:buChar char="•"/>
            </a:pPr>
            <a:r>
              <a:rPr lang="pt-BR" b="1" dirty="0" smtClean="0">
                <a:solidFill>
                  <a:schemeClr val="accent6">
                    <a:lumMod val="75000"/>
                  </a:schemeClr>
                </a:solidFill>
              </a:rPr>
              <a:t>Biodiversidade</a:t>
            </a:r>
            <a:endParaRPr lang="pt-BR" b="1" dirty="0">
              <a:solidFill>
                <a:schemeClr val="accent6">
                  <a:lumMod val="75000"/>
                </a:schemeClr>
              </a:solidFill>
            </a:endParaRPr>
          </a:p>
          <a:p>
            <a:endParaRPr lang="pt-BR" b="1" dirty="0">
              <a:solidFill>
                <a:schemeClr val="accent6">
                  <a:lumMod val="75000"/>
                </a:schemeClr>
              </a:solidFill>
            </a:endParaRPr>
          </a:p>
          <a:p>
            <a:endParaRPr lang="pt-BR" b="1" dirty="0">
              <a:solidFill>
                <a:schemeClr val="accent6">
                  <a:lumMod val="75000"/>
                </a:schemeClr>
              </a:solidFill>
            </a:endParaRPr>
          </a:p>
        </p:txBody>
      </p:sp>
      <p:sp>
        <p:nvSpPr>
          <p:cNvPr id="14" name="CaixaDeTexto 13">
            <a:extLst>
              <a:ext uri="{FF2B5EF4-FFF2-40B4-BE49-F238E27FC236}">
                <a16:creationId xmlns:a16="http://schemas.microsoft.com/office/drawing/2014/main" id="{5704C6DB-3300-46DF-B98F-EE100AA02586}"/>
              </a:ext>
            </a:extLst>
          </p:cNvPr>
          <p:cNvSpPr txBox="1"/>
          <p:nvPr/>
        </p:nvSpPr>
        <p:spPr>
          <a:xfrm>
            <a:off x="531244" y="5573498"/>
            <a:ext cx="3240360" cy="923330"/>
          </a:xfrm>
          <a:prstGeom prst="rect">
            <a:avLst/>
          </a:prstGeom>
          <a:noFill/>
        </p:spPr>
        <p:txBody>
          <a:bodyPr wrap="square" rtlCol="0">
            <a:spAutoFit/>
          </a:bodyPr>
          <a:lstStyle/>
          <a:p>
            <a:pPr marL="285750" indent="-285750">
              <a:buFont typeface="Arial" panose="020B0604020202020204" pitchFamily="34" charset="0"/>
              <a:buChar char="•"/>
            </a:pPr>
            <a:r>
              <a:rPr lang="pt-BR" b="1" dirty="0">
                <a:solidFill>
                  <a:schemeClr val="accent1">
                    <a:lumMod val="75000"/>
                  </a:schemeClr>
                </a:solidFill>
              </a:rPr>
              <a:t>Ensaios de toxicidade</a:t>
            </a:r>
          </a:p>
          <a:p>
            <a:pPr marL="285750" indent="-285750">
              <a:buFont typeface="Arial" panose="020B0604020202020204" pitchFamily="34" charset="0"/>
              <a:buChar char="•"/>
            </a:pPr>
            <a:r>
              <a:rPr lang="pt-BR" b="1" dirty="0" err="1" smtClean="0">
                <a:solidFill>
                  <a:schemeClr val="accent1">
                    <a:lumMod val="75000"/>
                  </a:schemeClr>
                </a:solidFill>
              </a:rPr>
              <a:t>Biomarcadores</a:t>
            </a:r>
            <a:endParaRPr lang="pt-BR" b="1" dirty="0" smtClean="0">
              <a:solidFill>
                <a:schemeClr val="accent1">
                  <a:lumMod val="75000"/>
                </a:schemeClr>
              </a:solidFill>
            </a:endParaRPr>
          </a:p>
          <a:p>
            <a:pPr marL="285750" indent="-285750">
              <a:buFont typeface="Arial" panose="020B0604020202020204" pitchFamily="34" charset="0"/>
              <a:buChar char="•"/>
            </a:pPr>
            <a:r>
              <a:rPr lang="pt-BR" b="1" dirty="0" err="1" smtClean="0">
                <a:solidFill>
                  <a:schemeClr val="accent1">
                    <a:lumMod val="75000"/>
                  </a:schemeClr>
                </a:solidFill>
              </a:rPr>
              <a:t>Bioindicadores</a:t>
            </a:r>
            <a:endParaRPr lang="pt-BR" b="1" dirty="0">
              <a:solidFill>
                <a:schemeClr val="accent1">
                  <a:lumMod val="75000"/>
                </a:schemeClr>
              </a:solidFill>
            </a:endParaRPr>
          </a:p>
        </p:txBody>
      </p:sp>
      <p:sp>
        <p:nvSpPr>
          <p:cNvPr id="7" name="Elipse 6">
            <a:extLst>
              <a:ext uri="{FF2B5EF4-FFF2-40B4-BE49-F238E27FC236}">
                <a16:creationId xmlns:a16="http://schemas.microsoft.com/office/drawing/2014/main" id="{9F686623-6144-4744-A653-DBB91212DDC0}"/>
              </a:ext>
            </a:extLst>
          </p:cNvPr>
          <p:cNvSpPr/>
          <p:nvPr/>
        </p:nvSpPr>
        <p:spPr>
          <a:xfrm>
            <a:off x="1084462" y="2748580"/>
            <a:ext cx="3386794" cy="2103155"/>
          </a:xfrm>
          <a:prstGeom prst="ellipse">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16" name="CaixaDeTexto 15">
            <a:extLst>
              <a:ext uri="{FF2B5EF4-FFF2-40B4-BE49-F238E27FC236}">
                <a16:creationId xmlns:a16="http://schemas.microsoft.com/office/drawing/2014/main" id="{09214F60-0907-4654-998D-4E6CE2E26383}"/>
              </a:ext>
            </a:extLst>
          </p:cNvPr>
          <p:cNvSpPr txBox="1"/>
          <p:nvPr/>
        </p:nvSpPr>
        <p:spPr>
          <a:xfrm>
            <a:off x="1515432" y="848043"/>
            <a:ext cx="2256172" cy="1754326"/>
          </a:xfrm>
          <a:prstGeom prst="rect">
            <a:avLst/>
          </a:prstGeom>
          <a:noFill/>
        </p:spPr>
        <p:txBody>
          <a:bodyPr wrap="square" rtlCol="0">
            <a:spAutoFit/>
          </a:bodyPr>
          <a:lstStyle/>
          <a:p>
            <a:pPr marL="285750" indent="-285750">
              <a:buFont typeface="Arial" panose="020B0604020202020204" pitchFamily="34" charset="0"/>
              <a:buChar char="•"/>
            </a:pPr>
            <a:r>
              <a:rPr lang="pt-BR" b="1" dirty="0" smtClean="0">
                <a:solidFill>
                  <a:srgbClr val="CC0000"/>
                </a:solidFill>
              </a:rPr>
              <a:t>Políticas públicas de mitigação de impactos</a:t>
            </a:r>
          </a:p>
          <a:p>
            <a:pPr marL="285750" indent="-285750">
              <a:buFont typeface="Arial" panose="020B0604020202020204" pitchFamily="34" charset="0"/>
              <a:buChar char="•"/>
            </a:pPr>
            <a:r>
              <a:rPr lang="pt-BR" b="1" dirty="0" smtClean="0">
                <a:solidFill>
                  <a:srgbClr val="CC0000"/>
                </a:solidFill>
              </a:rPr>
              <a:t>Gestão de risco</a:t>
            </a:r>
          </a:p>
          <a:p>
            <a:pPr marL="285750" indent="-285750">
              <a:buFont typeface="Arial" panose="020B0604020202020204" pitchFamily="34" charset="0"/>
              <a:buChar char="•"/>
            </a:pPr>
            <a:r>
              <a:rPr lang="pt-BR" b="1" dirty="0" smtClean="0">
                <a:solidFill>
                  <a:srgbClr val="CC0000"/>
                </a:solidFill>
              </a:rPr>
              <a:t>Tomada de decisão</a:t>
            </a:r>
            <a:endParaRPr lang="pt-BR" b="1" dirty="0">
              <a:solidFill>
                <a:srgbClr val="CC0000"/>
              </a:solidFill>
            </a:endParaRPr>
          </a:p>
        </p:txBody>
      </p:sp>
      <p:pic>
        <p:nvPicPr>
          <p:cNvPr id="15" name="Picture 8" descr="Fuvest 2020: o que você precisa saber - Movimento Educ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pic>
        <p:nvPicPr>
          <p:cNvPr id="12"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76660" y="7937"/>
            <a:ext cx="609600" cy="609600"/>
          </a:xfrm>
          <a:prstGeom prst="rect">
            <a:avLst/>
          </a:prstGeom>
        </p:spPr>
      </p:pic>
    </p:spTree>
    <p:extLst>
      <p:ext uri="{BB962C8B-B14F-4D97-AF65-F5344CB8AC3E}">
        <p14:creationId xmlns:p14="http://schemas.microsoft.com/office/powerpoint/2010/main" val="4110079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1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1293" y="789532"/>
            <a:ext cx="11288028" cy="5065389"/>
          </a:xfrm>
        </p:spPr>
        <p:txBody>
          <a:bodyPr>
            <a:normAutofit fontScale="77500" lnSpcReduction="20000"/>
          </a:bodyPr>
          <a:lstStyle/>
          <a:p>
            <a:pPr algn="just">
              <a:lnSpc>
                <a:spcPct val="150000"/>
              </a:lnSpc>
              <a:buClr>
                <a:schemeClr val="accent1"/>
              </a:buClr>
            </a:pPr>
            <a:r>
              <a:rPr lang="pt-BR" sz="2300" dirty="0" smtClean="0">
                <a:latin typeface="Times New Roman" panose="02020603050405020304" pitchFamily="18" charset="0"/>
                <a:cs typeface="Times New Roman" panose="02020603050405020304" pitchFamily="18" charset="0"/>
              </a:rPr>
              <a:t>Potencial </a:t>
            </a:r>
            <a:r>
              <a:rPr lang="pt-BR" sz="2300" dirty="0">
                <a:latin typeface="Times New Roman" panose="02020603050405020304" pitchFamily="18" charset="0"/>
                <a:cs typeface="Times New Roman" panose="02020603050405020304" pitchFamily="18" charset="0"/>
              </a:rPr>
              <a:t>tóxico </a:t>
            </a:r>
            <a:r>
              <a:rPr lang="pt-BR" sz="2300" dirty="0" smtClean="0">
                <a:latin typeface="Times New Roman" panose="02020603050405020304" pitchFamily="18" charset="0"/>
                <a:cs typeface="Times New Roman" panose="02020603050405020304" pitchFamily="18" charset="0"/>
              </a:rPr>
              <a:t>das </a:t>
            </a:r>
            <a:r>
              <a:rPr lang="pt-BR" sz="2300" dirty="0">
                <a:latin typeface="Times New Roman" panose="02020603050405020304" pitchFamily="18" charset="0"/>
                <a:cs typeface="Times New Roman" panose="02020603050405020304" pitchFamily="18" charset="0"/>
              </a:rPr>
              <a:t>substâncias </a:t>
            </a:r>
            <a:r>
              <a:rPr lang="pt-BR" sz="2300" dirty="0" smtClean="0">
                <a:latin typeface="Times New Roman" panose="02020603050405020304" pitchFamily="18" charset="0"/>
                <a:cs typeface="Times New Roman" panose="02020603050405020304" pitchFamily="18" charset="0"/>
              </a:rPr>
              <a:t>produzidas pela cepa ITEP-024 nas </a:t>
            </a:r>
            <a:r>
              <a:rPr lang="pt-BR" sz="2300" dirty="0" err="1">
                <a:latin typeface="Times New Roman" panose="02020603050405020304" pitchFamily="18" charset="0"/>
                <a:cs typeface="Times New Roman" panose="02020603050405020304" pitchFamily="18" charset="0"/>
              </a:rPr>
              <a:t>tilápias</a:t>
            </a:r>
            <a:r>
              <a:rPr lang="pt-BR" sz="2300" dirty="0">
                <a:latin typeface="Times New Roman" panose="02020603050405020304" pitchFamily="18" charset="0"/>
                <a:cs typeface="Times New Roman" panose="02020603050405020304" pitchFamily="18" charset="0"/>
              </a:rPr>
              <a:t> </a:t>
            </a:r>
            <a:r>
              <a:rPr lang="pt-BR" sz="2300" dirty="0" smtClean="0">
                <a:latin typeface="Times New Roman" panose="02020603050405020304" pitchFamily="18" charset="0"/>
                <a:cs typeface="Times New Roman" panose="02020603050405020304" pitchFamily="18" charset="0"/>
              </a:rPr>
              <a:t>expostas</a:t>
            </a:r>
            <a:r>
              <a:rPr lang="pt-BR" sz="2300" dirty="0" smtClean="0">
                <a:latin typeface="Times New Roman" panose="02020603050405020304" pitchFamily="18" charset="0"/>
                <a:cs typeface="Times New Roman" panose="02020603050405020304" pitchFamily="18" charset="0"/>
              </a:rPr>
              <a:t>;</a:t>
            </a:r>
          </a:p>
          <a:p>
            <a:pPr algn="just">
              <a:lnSpc>
                <a:spcPct val="150000"/>
              </a:lnSpc>
              <a:buClr>
                <a:schemeClr val="accent1"/>
              </a:buClr>
            </a:pPr>
            <a:endParaRPr lang="pt-BR" sz="2300" dirty="0" smtClean="0">
              <a:latin typeface="Times New Roman" panose="02020603050405020304" pitchFamily="18" charset="0"/>
              <a:cs typeface="Times New Roman" panose="02020603050405020304" pitchFamily="18" charset="0"/>
            </a:endParaRPr>
          </a:p>
          <a:p>
            <a:pPr algn="just">
              <a:lnSpc>
                <a:spcPct val="150000"/>
              </a:lnSpc>
              <a:buClr>
                <a:schemeClr val="accent1"/>
              </a:buClr>
            </a:pPr>
            <a:r>
              <a:rPr lang="pt-BR" sz="2300" dirty="0" smtClean="0">
                <a:latin typeface="Times New Roman" panose="02020603050405020304" pitchFamily="18" charset="0"/>
                <a:cs typeface="Times New Roman" panose="02020603050405020304" pitchFamily="18" charset="0"/>
              </a:rPr>
              <a:t>Por meio das </a:t>
            </a:r>
            <a:r>
              <a:rPr lang="pt-BR" sz="2300" dirty="0" smtClean="0">
                <a:latin typeface="Times New Roman" panose="02020603050405020304" pitchFamily="18" charset="0"/>
                <a:cs typeface="Times New Roman" panose="02020603050405020304" pitchFamily="18" charset="0"/>
              </a:rPr>
              <a:t>respostas </a:t>
            </a:r>
            <a:r>
              <a:rPr lang="pt-BR" sz="2300" dirty="0" smtClean="0">
                <a:latin typeface="Times New Roman" panose="02020603050405020304" pitchFamily="18" charset="0"/>
                <a:cs typeface="Times New Roman" panose="02020603050405020304" pitchFamily="18" charset="0"/>
              </a:rPr>
              <a:t>bioquímicas, </a:t>
            </a:r>
            <a:r>
              <a:rPr lang="pt-BR" sz="2300" dirty="0" err="1" smtClean="0">
                <a:latin typeface="Times New Roman" panose="02020603050405020304" pitchFamily="18" charset="0"/>
                <a:cs typeface="Times New Roman" panose="02020603050405020304" pitchFamily="18" charset="0"/>
              </a:rPr>
              <a:t>genotóxicas</a:t>
            </a:r>
            <a:r>
              <a:rPr lang="pt-BR" sz="2300" dirty="0">
                <a:latin typeface="Times New Roman" panose="02020603050405020304" pitchFamily="18" charset="0"/>
                <a:cs typeface="Times New Roman" panose="02020603050405020304" pitchFamily="18" charset="0"/>
              </a:rPr>
              <a:t> </a:t>
            </a:r>
            <a:r>
              <a:rPr lang="pt-BR" sz="2300" dirty="0" smtClean="0">
                <a:latin typeface="Times New Roman" panose="02020603050405020304" pitchFamily="18" charset="0"/>
                <a:cs typeface="Times New Roman" panose="02020603050405020304" pitchFamily="18" charset="0"/>
              </a:rPr>
              <a:t>e fisiológicas</a:t>
            </a:r>
            <a:r>
              <a:rPr lang="pt-BR" sz="2300" dirty="0">
                <a:latin typeface="Times New Roman" panose="02020603050405020304" pitchFamily="18" charset="0"/>
                <a:cs typeface="Times New Roman" panose="02020603050405020304" pitchFamily="18" charset="0"/>
              </a:rPr>
              <a:t>,</a:t>
            </a:r>
            <a:r>
              <a:rPr lang="pt-BR" sz="2300" dirty="0" smtClean="0">
                <a:latin typeface="Times New Roman" panose="02020603050405020304" pitchFamily="18" charset="0"/>
                <a:cs typeface="Times New Roman" panose="02020603050405020304" pitchFamily="18" charset="0"/>
              </a:rPr>
              <a:t> </a:t>
            </a:r>
            <a:r>
              <a:rPr lang="pt-BR" sz="2300" dirty="0" smtClean="0">
                <a:latin typeface="Times New Roman" panose="02020603050405020304" pitchFamily="18" charset="0"/>
                <a:cs typeface="Times New Roman" panose="02020603050405020304" pitchFamily="18" charset="0"/>
              </a:rPr>
              <a:t>teremos um parâmetro de toxicidade da cepa na </a:t>
            </a:r>
            <a:r>
              <a:rPr lang="pt-BR" sz="2300" dirty="0" smtClean="0">
                <a:latin typeface="Times New Roman" panose="02020603050405020304" pitchFamily="18" charset="0"/>
                <a:cs typeface="Times New Roman" panose="02020603050405020304" pitchFamily="18" charset="0"/>
              </a:rPr>
              <a:t>espécie (</a:t>
            </a:r>
            <a:r>
              <a:rPr lang="pt-BR" sz="2300" i="1" dirty="0" smtClean="0">
                <a:latin typeface="Times New Roman" panose="02020603050405020304" pitchFamily="18" charset="0"/>
                <a:cs typeface="Times New Roman" panose="02020603050405020304" pitchFamily="18" charset="0"/>
              </a:rPr>
              <a:t>O. </a:t>
            </a:r>
            <a:r>
              <a:rPr lang="pt-BR" sz="2300" i="1" dirty="0" err="1" smtClean="0">
                <a:latin typeface="Times New Roman" panose="02020603050405020304" pitchFamily="18" charset="0"/>
                <a:cs typeface="Times New Roman" panose="02020603050405020304" pitchFamily="18" charset="0"/>
              </a:rPr>
              <a:t>niloticus</a:t>
            </a:r>
            <a:r>
              <a:rPr lang="pt-BR" sz="2300" dirty="0" smtClean="0">
                <a:latin typeface="Times New Roman" panose="02020603050405020304" pitchFamily="18" charset="0"/>
                <a:cs typeface="Times New Roman" panose="02020603050405020304" pitchFamily="18" charset="0"/>
              </a:rPr>
              <a:t>);</a:t>
            </a:r>
            <a:endParaRPr lang="pt-BR" sz="2300" dirty="0">
              <a:latin typeface="Times New Roman" panose="02020603050405020304" pitchFamily="18" charset="0"/>
              <a:cs typeface="Times New Roman" panose="02020603050405020304" pitchFamily="18" charset="0"/>
            </a:endParaRPr>
          </a:p>
          <a:p>
            <a:pPr algn="just">
              <a:lnSpc>
                <a:spcPct val="150000"/>
              </a:lnSpc>
              <a:buClr>
                <a:schemeClr val="accent1"/>
              </a:buClr>
            </a:pPr>
            <a:endParaRPr lang="pt-BR" sz="2300" dirty="0" smtClean="0">
              <a:latin typeface="Times New Roman" panose="02020603050405020304" pitchFamily="18" charset="0"/>
              <a:cs typeface="Times New Roman" panose="02020603050405020304" pitchFamily="18" charset="0"/>
            </a:endParaRPr>
          </a:p>
          <a:p>
            <a:pPr algn="just">
              <a:lnSpc>
                <a:spcPct val="150000"/>
              </a:lnSpc>
              <a:buClr>
                <a:schemeClr val="accent1"/>
              </a:buClr>
            </a:pPr>
            <a:r>
              <a:rPr lang="pt-BR" sz="2300" dirty="0" smtClean="0">
                <a:latin typeface="Times New Roman" panose="02020603050405020304" pitchFamily="18" charset="0"/>
                <a:cs typeface="Times New Roman" panose="02020603050405020304" pitchFamily="18" charset="0"/>
              </a:rPr>
              <a:t>Possíveis </a:t>
            </a:r>
            <a:r>
              <a:rPr lang="pt-BR" sz="2300" dirty="0" smtClean="0">
                <a:latin typeface="Times New Roman" panose="02020603050405020304" pitchFamily="18" charset="0"/>
                <a:cs typeface="Times New Roman" panose="02020603050405020304" pitchFamily="18" charset="0"/>
              </a:rPr>
              <a:t>impactos que venham a ocorrer nos ecossistemas em caso de contaminação pela cianobactéria </a:t>
            </a:r>
            <a:r>
              <a:rPr lang="pt-BR" sz="2300" dirty="0" smtClean="0">
                <a:latin typeface="Times New Roman" panose="02020603050405020304" pitchFamily="18" charset="0"/>
                <a:cs typeface="Times New Roman" panose="02020603050405020304" pitchFamily="18" charset="0"/>
              </a:rPr>
              <a:t>estudada;</a:t>
            </a:r>
          </a:p>
          <a:p>
            <a:pPr algn="just">
              <a:lnSpc>
                <a:spcPct val="150000"/>
              </a:lnSpc>
              <a:buClr>
                <a:schemeClr val="accent1"/>
              </a:buClr>
            </a:pPr>
            <a:endParaRPr lang="pt-BR" sz="2300" dirty="0" smtClean="0">
              <a:latin typeface="Times New Roman" panose="02020603050405020304" pitchFamily="18" charset="0"/>
              <a:cs typeface="Times New Roman" panose="02020603050405020304" pitchFamily="18" charset="0"/>
            </a:endParaRPr>
          </a:p>
          <a:p>
            <a:pPr algn="just">
              <a:lnSpc>
                <a:spcPct val="150000"/>
              </a:lnSpc>
              <a:buClr>
                <a:schemeClr val="accent1"/>
              </a:buClr>
            </a:pPr>
            <a:r>
              <a:rPr lang="pt-BR" sz="2300" dirty="0" smtClean="0">
                <a:latin typeface="Times New Roman" panose="02020603050405020304" pitchFamily="18" charset="0"/>
                <a:cs typeface="Times New Roman" panose="02020603050405020304" pitchFamily="18" charset="0"/>
              </a:rPr>
              <a:t>Possíveis </a:t>
            </a:r>
            <a:r>
              <a:rPr lang="pt-BR" sz="2300" dirty="0">
                <a:latin typeface="Times New Roman" panose="02020603050405020304" pitchFamily="18" charset="0"/>
                <a:cs typeface="Times New Roman" panose="02020603050405020304" pitchFamily="18" charset="0"/>
              </a:rPr>
              <a:t>medidas </a:t>
            </a:r>
            <a:r>
              <a:rPr lang="pt-BR" sz="2300" dirty="0" smtClean="0">
                <a:latin typeface="Times New Roman" panose="02020603050405020304" pitchFamily="18" charset="0"/>
                <a:cs typeface="Times New Roman" panose="02020603050405020304" pitchFamily="18" charset="0"/>
              </a:rPr>
              <a:t>mitigadoras;</a:t>
            </a:r>
          </a:p>
          <a:p>
            <a:pPr algn="just">
              <a:lnSpc>
                <a:spcPct val="150000"/>
              </a:lnSpc>
              <a:buClr>
                <a:schemeClr val="accent1"/>
              </a:buClr>
            </a:pPr>
            <a:endParaRPr lang="pt-BR" sz="2300" dirty="0" smtClean="0">
              <a:latin typeface="Times New Roman" panose="02020603050405020304" pitchFamily="18" charset="0"/>
              <a:cs typeface="Times New Roman" panose="02020603050405020304" pitchFamily="18" charset="0"/>
            </a:endParaRPr>
          </a:p>
          <a:p>
            <a:pPr algn="just">
              <a:lnSpc>
                <a:spcPct val="150000"/>
              </a:lnSpc>
              <a:buClr>
                <a:schemeClr val="accent1"/>
              </a:buClr>
            </a:pPr>
            <a:r>
              <a:rPr lang="pt-BR" sz="2300" dirty="0" smtClean="0">
                <a:latin typeface="Times New Roman" panose="02020603050405020304" pitchFamily="18" charset="0"/>
                <a:cs typeface="Times New Roman" panose="02020603050405020304" pitchFamily="18" charset="0"/>
              </a:rPr>
              <a:t>Concentração </a:t>
            </a:r>
            <a:r>
              <a:rPr lang="pt-BR" sz="2300" dirty="0" smtClean="0">
                <a:latin typeface="Times New Roman" panose="02020603050405020304" pitchFamily="18" charset="0"/>
                <a:cs typeface="Times New Roman" panose="02020603050405020304" pitchFamily="18" charset="0"/>
              </a:rPr>
              <a:t>máxima de efeitos deletérios nos animais.</a:t>
            </a:r>
            <a:endParaRPr lang="pt-BR" sz="2300" dirty="0">
              <a:latin typeface="Times New Roman" panose="02020603050405020304" pitchFamily="18" charset="0"/>
              <a:cs typeface="Times New Roman" panose="02020603050405020304" pitchFamily="18" charset="0"/>
            </a:endParaRPr>
          </a:p>
          <a:p>
            <a:pPr>
              <a:buClr>
                <a:schemeClr val="accent1"/>
              </a:buClr>
            </a:pPr>
            <a:endParaRPr lang="pt-BR" dirty="0"/>
          </a:p>
        </p:txBody>
      </p:sp>
      <p:sp>
        <p:nvSpPr>
          <p:cNvPr id="4" name="CaixaDeTexto 3">
            <a:extLst>
              <a:ext uri="{FF2B5EF4-FFF2-40B4-BE49-F238E27FC236}">
                <a16:creationId xmlns:a16="http://schemas.microsoft.com/office/drawing/2014/main" id="{66826E7F-F802-4034-8EB7-81F3A0A82852}"/>
              </a:ext>
            </a:extLst>
          </p:cNvPr>
          <p:cNvSpPr txBox="1"/>
          <p:nvPr/>
        </p:nvSpPr>
        <p:spPr>
          <a:xfrm>
            <a:off x="392322" y="-7343"/>
            <a:ext cx="3405228" cy="461665"/>
          </a:xfrm>
          <a:prstGeom prst="rect">
            <a:avLst/>
          </a:prstGeom>
          <a:noFill/>
        </p:spPr>
        <p:txBody>
          <a:bodyPr wrap="none" rtlCol="0">
            <a:spAutoFit/>
          </a:bodyPr>
          <a:lstStyle/>
          <a:p>
            <a:r>
              <a:rPr lang="pt-BR" sz="2400" b="1" dirty="0" smtClean="0">
                <a:solidFill>
                  <a:schemeClr val="accent1">
                    <a:lumMod val="50000"/>
                  </a:schemeClr>
                </a:solidFill>
              </a:rPr>
              <a:t>RESULTADOS ESPERADOS</a:t>
            </a:r>
            <a:endParaRPr lang="pt-BR" sz="2400" b="1" dirty="0">
              <a:solidFill>
                <a:schemeClr val="accent1">
                  <a:lumMod val="50000"/>
                </a:schemeClr>
              </a:solidFill>
            </a:endParaRPr>
          </a:p>
        </p:txBody>
      </p:sp>
      <p:pic>
        <p:nvPicPr>
          <p:cNvPr id="5" name="Picture 8" descr="Fuvest 2020: o que você precisa saber - Movimento Edu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pic>
        <p:nvPicPr>
          <p:cNvPr id="7"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739" y="5877272"/>
            <a:ext cx="609600" cy="609600"/>
          </a:xfrm>
          <a:prstGeom prst="rect">
            <a:avLst/>
          </a:prstGeom>
        </p:spPr>
      </p:pic>
    </p:spTree>
    <p:extLst>
      <p:ext uri="{BB962C8B-B14F-4D97-AF65-F5344CB8AC3E}">
        <p14:creationId xmlns:p14="http://schemas.microsoft.com/office/powerpoint/2010/main" val="3416305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2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68D4673-D6C8-4B19-90B0-9F39F5F9CAB7}"/>
              </a:ext>
            </a:extLst>
          </p:cNvPr>
          <p:cNvSpPr/>
          <p:nvPr/>
        </p:nvSpPr>
        <p:spPr>
          <a:xfrm>
            <a:off x="3928199" y="803191"/>
            <a:ext cx="3462367" cy="677108"/>
          </a:xfrm>
          <a:prstGeom prst="rect">
            <a:avLst/>
          </a:prstGeom>
          <a:noFill/>
        </p:spPr>
        <p:txBody>
          <a:bodyPr wrap="square" lIns="91440" tIns="45720" rIns="91440" bIns="45720">
            <a:spAutoFit/>
          </a:bodyPr>
          <a:lstStyle/>
          <a:p>
            <a:pPr algn="ctr"/>
            <a:r>
              <a:rPr lang="pt-BR" sz="3800" dirty="0" smtClean="0">
                <a:ln w="0"/>
                <a:solidFill>
                  <a:schemeClr val="accent1"/>
                </a:solidFill>
                <a:effectLst>
                  <a:outerShdw blurRad="38100" dist="25400" dir="5400000" algn="ctr" rotWithShape="0">
                    <a:srgbClr val="6E747A">
                      <a:alpha val="43000"/>
                    </a:srgbClr>
                  </a:outerShdw>
                </a:effectLst>
              </a:rPr>
              <a:t>OBRIGADA!!!</a:t>
            </a:r>
            <a:endParaRPr lang="pt-BR" sz="3800" dirty="0">
              <a:ln w="0"/>
              <a:solidFill>
                <a:schemeClr val="accent1"/>
              </a:solidFill>
              <a:effectLst>
                <a:outerShdw blurRad="38100" dist="25400" dir="5400000" algn="ctr" rotWithShape="0">
                  <a:srgbClr val="6E747A">
                    <a:alpha val="43000"/>
                  </a:srgbClr>
                </a:outerShdw>
              </a:effectLst>
            </a:endParaRPr>
          </a:p>
        </p:txBody>
      </p:sp>
      <p:pic>
        <p:nvPicPr>
          <p:cNvPr id="10" name="Picture 8" descr="Fuvest 2020: o que você precisa saber - Movimento Edu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rotWithShape="1">
          <a:blip r:embed="rId5"/>
          <a:srcRect l="9445" b="208"/>
          <a:stretch/>
        </p:blipFill>
        <p:spPr>
          <a:xfrm>
            <a:off x="720679" y="1797102"/>
            <a:ext cx="4390333" cy="2351047"/>
          </a:xfrm>
          <a:prstGeom prst="rect">
            <a:avLst/>
          </a:prstGeom>
        </p:spPr>
      </p:pic>
      <p:pic>
        <p:nvPicPr>
          <p:cNvPr id="7" name="Imagem 6"/>
          <p:cNvPicPr>
            <a:picLocks noChangeAspect="1"/>
          </p:cNvPicPr>
          <p:nvPr/>
        </p:nvPicPr>
        <p:blipFill rotWithShape="1">
          <a:blip r:embed="rId6"/>
          <a:srcRect l="5121" r="15308"/>
          <a:stretch/>
        </p:blipFill>
        <p:spPr>
          <a:xfrm>
            <a:off x="6143178" y="4148149"/>
            <a:ext cx="3921178" cy="2394654"/>
          </a:xfrm>
          <a:prstGeom prst="rect">
            <a:avLst/>
          </a:prstGeom>
        </p:spPr>
      </p:pic>
      <p:pic>
        <p:nvPicPr>
          <p:cNvPr id="12" name="Imagem 11"/>
          <p:cNvPicPr>
            <a:picLocks noChangeAspect="1"/>
          </p:cNvPicPr>
          <p:nvPr/>
        </p:nvPicPr>
        <p:blipFill rotWithShape="1">
          <a:blip r:embed="rId7"/>
          <a:srcRect r="22425" b="11215"/>
          <a:stretch/>
        </p:blipFill>
        <p:spPr>
          <a:xfrm>
            <a:off x="1199456" y="4501584"/>
            <a:ext cx="3432781" cy="1909185"/>
          </a:xfrm>
          <a:prstGeom prst="rect">
            <a:avLst/>
          </a:prstGeom>
        </p:spPr>
      </p:pic>
      <p:pic>
        <p:nvPicPr>
          <p:cNvPr id="14" name="Imagem 13"/>
          <p:cNvPicPr>
            <a:picLocks noChangeAspect="1"/>
          </p:cNvPicPr>
          <p:nvPr/>
        </p:nvPicPr>
        <p:blipFill rotWithShape="1">
          <a:blip r:embed="rId8"/>
          <a:srcRect l="10429" r="11019"/>
          <a:stretch/>
        </p:blipFill>
        <p:spPr>
          <a:xfrm>
            <a:off x="5879976" y="1621932"/>
            <a:ext cx="3600400" cy="2227275"/>
          </a:xfrm>
          <a:prstGeom prst="rect">
            <a:avLst/>
          </a:prstGeom>
        </p:spPr>
      </p:pic>
      <p:pic>
        <p:nvPicPr>
          <p:cNvPr id="20"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58654" y="6202355"/>
            <a:ext cx="609600" cy="609600"/>
          </a:xfrm>
          <a:prstGeom prst="rect">
            <a:avLst/>
          </a:prstGeom>
        </p:spPr>
      </p:pic>
    </p:spTree>
    <p:extLst>
      <p:ext uri="{BB962C8B-B14F-4D97-AF65-F5344CB8AC3E}">
        <p14:creationId xmlns:p14="http://schemas.microsoft.com/office/powerpoint/2010/main" val="3640971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95"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s://mail-attachment.googleusercontent.com/attachment/?ui=2&amp;ik=b427320279&amp;view=att&amp;th=138954a25ff91e4a&amp;attid=0.1&amp;disp=inline&amp;realattid=f_h4q1gydz0&amp;safe=1&amp;zw&amp;saduie=AG9B_P95vnJE5icv2jZhoov2_iqZ&amp;sadet=1342548291564&amp;sads=tfDdLduOkYf4eqzJh8MYiOq0-l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https://mail-attachment.googleusercontent.com/attachment/?ui=2&amp;ik=b427320279&amp;view=att&amp;th=138954a25ff91e4a&amp;attid=0.1&amp;disp=inline&amp;realattid=f_h4q1gydz0&amp;safe=1&amp;zw&amp;saduie=AG9B_P95vnJE5icv2jZhoov2_iqZ&amp;sadet=1342548323694&amp;sads=b4esTnMv9XC-7AzRkAIpUBtk1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 name="Subtítulo 2"/>
          <p:cNvSpPr txBox="1">
            <a:spLocks/>
          </p:cNvSpPr>
          <p:nvPr/>
        </p:nvSpPr>
        <p:spPr>
          <a:xfrm>
            <a:off x="1775520" y="44624"/>
            <a:ext cx="8136904" cy="936104"/>
          </a:xfrm>
          <a:prstGeom prst="rect">
            <a:avLst/>
          </a:prstGeom>
        </p:spPr>
        <p:txBody>
          <a:bodyPr vert="horz" lIns="91440" tIns="45720" rIns="91440" bIns="45720" rtlCol="0">
            <a:normAutofit/>
          </a:bodyPr>
          <a:lstStyle/>
          <a:p>
            <a:pPr>
              <a:spcBef>
                <a:spcPct val="20000"/>
              </a:spcBef>
              <a:defRPr/>
            </a:pPr>
            <a:endParaRPr lang="pt-BR" sz="4000" dirty="0">
              <a:solidFill>
                <a:schemeClr val="bg1"/>
              </a:solidFill>
              <a:effectLst>
                <a:outerShdw blurRad="38100" dist="38100" dir="2700000" algn="tl">
                  <a:srgbClr val="000000">
                    <a:alpha val="43137"/>
                  </a:srgbClr>
                </a:outerShdw>
              </a:effectLst>
              <a:latin typeface="Garamond" pitchFamily="18" charset="0"/>
            </a:endParaRPr>
          </a:p>
        </p:txBody>
      </p:sp>
      <p:sp>
        <p:nvSpPr>
          <p:cNvPr id="11" name="CaixaDeTexto 10">
            <a:extLst>
              <a:ext uri="{FF2B5EF4-FFF2-40B4-BE49-F238E27FC236}">
                <a16:creationId xmlns:a16="http://schemas.microsoft.com/office/drawing/2014/main" id="{66826E7F-F802-4034-8EB7-81F3A0A82852}"/>
              </a:ext>
            </a:extLst>
          </p:cNvPr>
          <p:cNvSpPr txBox="1"/>
          <p:nvPr/>
        </p:nvSpPr>
        <p:spPr>
          <a:xfrm>
            <a:off x="392322" y="-7343"/>
            <a:ext cx="2852448" cy="461665"/>
          </a:xfrm>
          <a:prstGeom prst="rect">
            <a:avLst/>
          </a:prstGeom>
          <a:noFill/>
        </p:spPr>
        <p:txBody>
          <a:bodyPr wrap="none" rtlCol="0">
            <a:spAutoFit/>
          </a:bodyPr>
          <a:lstStyle/>
          <a:p>
            <a:r>
              <a:rPr lang="pt-BR" sz="2400" b="1" dirty="0" smtClean="0">
                <a:solidFill>
                  <a:schemeClr val="accent1">
                    <a:lumMod val="50000"/>
                  </a:schemeClr>
                </a:solidFill>
              </a:rPr>
              <a:t>CONTEXTUALIZAÇÃO</a:t>
            </a:r>
            <a:endParaRPr lang="pt-BR" sz="2400" b="1" dirty="0">
              <a:solidFill>
                <a:schemeClr val="accent1">
                  <a:lumMod val="50000"/>
                </a:schemeClr>
              </a:solidFill>
            </a:endParaRPr>
          </a:p>
        </p:txBody>
      </p:sp>
      <p:graphicFrame>
        <p:nvGraphicFramePr>
          <p:cNvPr id="13" name="Diagrama 12">
            <a:extLst>
              <a:ext uri="{FF2B5EF4-FFF2-40B4-BE49-F238E27FC236}">
                <a16:creationId xmlns:a16="http://schemas.microsoft.com/office/drawing/2014/main" id="{32EF5338-A985-43A3-B1A5-3DCC11EBA22E}"/>
              </a:ext>
            </a:extLst>
          </p:cNvPr>
          <p:cNvGraphicFramePr/>
          <p:nvPr>
            <p:extLst>
              <p:ext uri="{D42A27DB-BD31-4B8C-83A1-F6EECF244321}">
                <p14:modId xmlns:p14="http://schemas.microsoft.com/office/powerpoint/2010/main" val="3903097450"/>
              </p:ext>
            </p:extLst>
          </p:nvPr>
        </p:nvGraphicFramePr>
        <p:xfrm>
          <a:off x="388672" y="297458"/>
          <a:ext cx="11298474" cy="25121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Status das pescarias e aquicultura mundiais em 2018 - iGUi Ecologi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15"/>
          <a:stretch/>
        </p:blipFill>
        <p:spPr bwMode="auto">
          <a:xfrm>
            <a:off x="68544" y="2275604"/>
            <a:ext cx="2859104" cy="1890713"/>
          </a:xfrm>
          <a:prstGeom prst="rect">
            <a:avLst/>
          </a:prstGeom>
          <a:noFill/>
          <a:extLst>
            <a:ext uri="{909E8E84-426E-40DD-AFC4-6F175D3DCCD1}">
              <a14:hiddenFill xmlns:a14="http://schemas.microsoft.com/office/drawing/2010/main">
                <a:solidFill>
                  <a:srgbClr val="FFFFFF"/>
                </a:solidFill>
              </a14:hiddenFill>
            </a:ext>
          </a:extLst>
        </p:spPr>
      </p:pic>
      <p:sp>
        <p:nvSpPr>
          <p:cNvPr id="29" name="Fluxograma: Cartão 28">
            <a:extLst>
              <a:ext uri="{FF2B5EF4-FFF2-40B4-BE49-F238E27FC236}">
                <a16:creationId xmlns:a16="http://schemas.microsoft.com/office/drawing/2014/main" id="{04979860-1DC5-4BF0-A4A0-BC74F6BDF116}"/>
              </a:ext>
            </a:extLst>
          </p:cNvPr>
          <p:cNvSpPr/>
          <p:nvPr/>
        </p:nvSpPr>
        <p:spPr>
          <a:xfrm>
            <a:off x="119336" y="5419519"/>
            <a:ext cx="2220122" cy="1136159"/>
          </a:xfrm>
          <a:prstGeom prst="flowChartPunchedCard">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latin typeface="Times New Roman" panose="02020603050405020304" pitchFamily="18" charset="0"/>
                <a:cs typeface="Times New Roman" panose="02020603050405020304" pitchFamily="18" charset="0"/>
              </a:rPr>
              <a:t>Políticas de Conservação</a:t>
            </a:r>
            <a:endParaRPr lang="pt-BR" sz="2000" b="1" dirty="0">
              <a:latin typeface="Times New Roman" panose="02020603050405020304" pitchFamily="18" charset="0"/>
              <a:cs typeface="Times New Roman" panose="02020603050405020304" pitchFamily="18" charset="0"/>
            </a:endParaRPr>
          </a:p>
        </p:txBody>
      </p:sp>
      <p:pic>
        <p:nvPicPr>
          <p:cNvPr id="1032" name="Picture 8" descr="Fuvest 2020: o que você precisa saber - Movimento Educa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31" name="Fluxograma: Cartão 30">
            <a:extLst>
              <a:ext uri="{FF2B5EF4-FFF2-40B4-BE49-F238E27FC236}">
                <a16:creationId xmlns:a16="http://schemas.microsoft.com/office/drawing/2014/main" id="{49FAA24B-A23B-4A32-A6BE-1ACAA426E2B3}"/>
              </a:ext>
            </a:extLst>
          </p:cNvPr>
          <p:cNvSpPr/>
          <p:nvPr/>
        </p:nvSpPr>
        <p:spPr>
          <a:xfrm>
            <a:off x="7176120" y="5229200"/>
            <a:ext cx="4874031" cy="1368152"/>
          </a:xfrm>
          <a:prstGeom prst="flowChartPunchedCard">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latin typeface="Times New Roman" panose="02020603050405020304" pitchFamily="18" charset="0"/>
                <a:cs typeface="Times New Roman" panose="02020603050405020304" pitchFamily="18" charset="0"/>
              </a:rPr>
              <a:t>Políticas de Mitigação</a:t>
            </a:r>
            <a:endParaRPr lang="pt-BR" sz="2800" b="1" dirty="0">
              <a:latin typeface="Times New Roman" panose="02020603050405020304" pitchFamily="18" charset="0"/>
              <a:cs typeface="Times New Roman" panose="02020603050405020304" pitchFamily="18" charset="0"/>
            </a:endParaRPr>
          </a:p>
        </p:txBody>
      </p:sp>
      <p:pic>
        <p:nvPicPr>
          <p:cNvPr id="32" name="Imagem 31"/>
          <p:cNvPicPr>
            <a:picLocks noChangeAspect="1"/>
          </p:cNvPicPr>
          <p:nvPr/>
        </p:nvPicPr>
        <p:blipFill rotWithShape="1">
          <a:blip r:embed="rId11"/>
          <a:srcRect t="8685" r="24995" b="24570"/>
          <a:stretch/>
        </p:blipFill>
        <p:spPr>
          <a:xfrm>
            <a:off x="6096000" y="2252875"/>
            <a:ext cx="2901036" cy="1936169"/>
          </a:xfrm>
          <a:prstGeom prst="rect">
            <a:avLst/>
          </a:prstGeom>
        </p:spPr>
      </p:pic>
      <p:pic>
        <p:nvPicPr>
          <p:cNvPr id="6" name="Imagem 5"/>
          <p:cNvPicPr>
            <a:picLocks noChangeAspect="1"/>
          </p:cNvPicPr>
          <p:nvPr/>
        </p:nvPicPr>
        <p:blipFill rotWithShape="1">
          <a:blip r:embed="rId12"/>
          <a:srcRect t="12312" r="21450" b="3491"/>
          <a:stretch/>
        </p:blipFill>
        <p:spPr>
          <a:xfrm>
            <a:off x="9120836" y="2275604"/>
            <a:ext cx="2951828" cy="1890712"/>
          </a:xfrm>
          <a:prstGeom prst="rect">
            <a:avLst/>
          </a:prstGeom>
        </p:spPr>
      </p:pic>
      <p:pic>
        <p:nvPicPr>
          <p:cNvPr id="7" name="Imagem 6"/>
          <p:cNvPicPr>
            <a:picLocks noChangeAspect="1"/>
          </p:cNvPicPr>
          <p:nvPr/>
        </p:nvPicPr>
        <p:blipFill>
          <a:blip r:embed="rId13"/>
          <a:stretch>
            <a:fillRect/>
          </a:stretch>
        </p:blipFill>
        <p:spPr>
          <a:xfrm>
            <a:off x="3036341" y="2224197"/>
            <a:ext cx="2915643" cy="1936169"/>
          </a:xfrm>
          <a:prstGeom prst="rect">
            <a:avLst/>
          </a:prstGeom>
        </p:spPr>
      </p:pic>
      <p:pic>
        <p:nvPicPr>
          <p:cNvPr id="5"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452989" y="5303676"/>
            <a:ext cx="609600" cy="609600"/>
          </a:xfrm>
          <a:prstGeom prst="rect">
            <a:avLst/>
          </a:prstGeom>
        </p:spPr>
      </p:pic>
    </p:spTree>
    <p:extLst>
      <p:ext uri="{BB962C8B-B14F-4D97-AF65-F5344CB8AC3E}">
        <p14:creationId xmlns:p14="http://schemas.microsoft.com/office/powerpoint/2010/main" val="1018987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4"/>
          <a:srcRect t="8685" r="17142" b="24570"/>
          <a:stretch/>
        </p:blipFill>
        <p:spPr>
          <a:xfrm>
            <a:off x="139456" y="602995"/>
            <a:ext cx="4428456" cy="2675454"/>
          </a:xfrm>
          <a:prstGeom prst="rect">
            <a:avLst/>
          </a:prstGeom>
        </p:spPr>
      </p:pic>
      <p:sp>
        <p:nvSpPr>
          <p:cNvPr id="6" name="Oval 21"/>
          <p:cNvSpPr>
            <a:spLocks noChangeArrowheads="1"/>
          </p:cNvSpPr>
          <p:nvPr/>
        </p:nvSpPr>
        <p:spPr bwMode="auto">
          <a:xfrm>
            <a:off x="581108" y="2379430"/>
            <a:ext cx="114292" cy="109314"/>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7" name="Oval 21"/>
          <p:cNvSpPr>
            <a:spLocks noChangeArrowheads="1"/>
          </p:cNvSpPr>
          <p:nvPr/>
        </p:nvSpPr>
        <p:spPr bwMode="auto">
          <a:xfrm>
            <a:off x="3053244" y="2194148"/>
            <a:ext cx="114292" cy="109314"/>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8" name="Oval 21"/>
          <p:cNvSpPr>
            <a:spLocks noChangeArrowheads="1"/>
          </p:cNvSpPr>
          <p:nvPr/>
        </p:nvSpPr>
        <p:spPr bwMode="auto">
          <a:xfrm>
            <a:off x="2032522" y="2084265"/>
            <a:ext cx="114292" cy="109314"/>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9" name="Oval 21"/>
          <p:cNvSpPr>
            <a:spLocks noChangeArrowheads="1"/>
          </p:cNvSpPr>
          <p:nvPr/>
        </p:nvSpPr>
        <p:spPr bwMode="auto">
          <a:xfrm>
            <a:off x="1344611" y="1887200"/>
            <a:ext cx="114292" cy="109314"/>
          </a:xfrm>
          <a:prstGeom prst="ellipse">
            <a:avLst/>
          </a:prstGeom>
          <a:solidFill>
            <a:srgbClr val="CC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10" name="Oval 21"/>
          <p:cNvSpPr>
            <a:spLocks noChangeArrowheads="1"/>
          </p:cNvSpPr>
          <p:nvPr/>
        </p:nvSpPr>
        <p:spPr bwMode="auto">
          <a:xfrm>
            <a:off x="2623231" y="2324773"/>
            <a:ext cx="114292" cy="109314"/>
          </a:xfrm>
          <a:prstGeom prst="ellipse">
            <a:avLst/>
          </a:prstGeom>
          <a:solidFill>
            <a:srgbClr val="CC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dirty="0"/>
          </a:p>
        </p:txBody>
      </p:sp>
      <p:sp>
        <p:nvSpPr>
          <p:cNvPr id="11" name="Oval 21"/>
          <p:cNvSpPr>
            <a:spLocks noChangeArrowheads="1"/>
          </p:cNvSpPr>
          <p:nvPr/>
        </p:nvSpPr>
        <p:spPr bwMode="auto">
          <a:xfrm>
            <a:off x="3376679" y="2380668"/>
            <a:ext cx="114292" cy="109314"/>
          </a:xfrm>
          <a:prstGeom prst="ellipse">
            <a:avLst/>
          </a:prstGeom>
          <a:solidFill>
            <a:srgbClr val="CC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12" name="Oval 21"/>
          <p:cNvSpPr>
            <a:spLocks noChangeArrowheads="1"/>
          </p:cNvSpPr>
          <p:nvPr/>
        </p:nvSpPr>
        <p:spPr bwMode="auto">
          <a:xfrm>
            <a:off x="3433825" y="2407989"/>
            <a:ext cx="114292" cy="109314"/>
          </a:xfrm>
          <a:prstGeom prst="ellipse">
            <a:avLst/>
          </a:prstGeom>
          <a:solidFill>
            <a:schemeClr val="accent3">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13" name="Oval 21"/>
          <p:cNvSpPr>
            <a:spLocks noChangeArrowheads="1"/>
          </p:cNvSpPr>
          <p:nvPr/>
        </p:nvSpPr>
        <p:spPr bwMode="auto">
          <a:xfrm>
            <a:off x="2440482" y="2710425"/>
            <a:ext cx="114292" cy="109314"/>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14" name="Oval 21"/>
          <p:cNvSpPr>
            <a:spLocks noChangeArrowheads="1"/>
          </p:cNvSpPr>
          <p:nvPr/>
        </p:nvSpPr>
        <p:spPr bwMode="auto">
          <a:xfrm>
            <a:off x="1316394" y="2454234"/>
            <a:ext cx="114292" cy="109314"/>
          </a:xfrm>
          <a:prstGeom prst="ellipse">
            <a:avLst/>
          </a:prstGeom>
          <a:solidFill>
            <a:srgbClr val="CC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25"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47519">
            <a:off x="5698023" y="1849694"/>
            <a:ext cx="1653991" cy="102547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1"/>
          <p:cNvSpPr>
            <a:spLocks noChangeArrowheads="1"/>
          </p:cNvSpPr>
          <p:nvPr/>
        </p:nvSpPr>
        <p:spPr bwMode="auto">
          <a:xfrm>
            <a:off x="6742053" y="2281369"/>
            <a:ext cx="123638" cy="126620"/>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27" name="Oval 21"/>
          <p:cNvSpPr>
            <a:spLocks noChangeArrowheads="1"/>
          </p:cNvSpPr>
          <p:nvPr/>
        </p:nvSpPr>
        <p:spPr bwMode="auto">
          <a:xfrm>
            <a:off x="6261338" y="2337066"/>
            <a:ext cx="123638" cy="126620"/>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28" name="Oval 21"/>
          <p:cNvSpPr>
            <a:spLocks noChangeArrowheads="1"/>
          </p:cNvSpPr>
          <p:nvPr/>
        </p:nvSpPr>
        <p:spPr bwMode="auto">
          <a:xfrm>
            <a:off x="6525470" y="2490858"/>
            <a:ext cx="123638" cy="126620"/>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29" name="Oval 21"/>
          <p:cNvSpPr>
            <a:spLocks noChangeArrowheads="1"/>
          </p:cNvSpPr>
          <p:nvPr/>
        </p:nvSpPr>
        <p:spPr bwMode="auto">
          <a:xfrm>
            <a:off x="6502823" y="2208948"/>
            <a:ext cx="123638" cy="126620"/>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36" name="Picture 2" descr="https://imagepng.org/wp-content/uploads/2017/10/banheiro-masculino-homem-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263866" y="4123581"/>
            <a:ext cx="891159" cy="2393977"/>
          </a:xfrm>
          <a:prstGeom prst="rect">
            <a:avLst/>
          </a:prstGeom>
          <a:noFill/>
          <a:extLst>
            <a:ext uri="{909E8E84-426E-40DD-AFC4-6F175D3DCCD1}">
              <a14:hiddenFill xmlns:a14="http://schemas.microsoft.com/office/drawing/2010/main">
                <a:solidFill>
                  <a:srgbClr val="FFFFFF"/>
                </a:solidFill>
              </a14:hiddenFill>
            </a:ext>
          </a:extLst>
        </p:spPr>
      </p:pic>
      <p:sp>
        <p:nvSpPr>
          <p:cNvPr id="37" name="Oval 21"/>
          <p:cNvSpPr>
            <a:spLocks noChangeArrowheads="1"/>
          </p:cNvSpPr>
          <p:nvPr/>
        </p:nvSpPr>
        <p:spPr bwMode="auto">
          <a:xfrm>
            <a:off x="7738246" y="5007904"/>
            <a:ext cx="144975" cy="146356"/>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38" name="Oval 21"/>
          <p:cNvSpPr>
            <a:spLocks noChangeArrowheads="1"/>
          </p:cNvSpPr>
          <p:nvPr/>
        </p:nvSpPr>
        <p:spPr bwMode="auto">
          <a:xfrm>
            <a:off x="7542304" y="5247389"/>
            <a:ext cx="144975" cy="146356"/>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39" name="Oval 21"/>
          <p:cNvSpPr>
            <a:spLocks noChangeArrowheads="1"/>
          </p:cNvSpPr>
          <p:nvPr/>
        </p:nvSpPr>
        <p:spPr bwMode="auto">
          <a:xfrm>
            <a:off x="7582339" y="4701566"/>
            <a:ext cx="144975" cy="146356"/>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40" name="Oval 21"/>
          <p:cNvSpPr>
            <a:spLocks noChangeArrowheads="1"/>
          </p:cNvSpPr>
          <p:nvPr/>
        </p:nvSpPr>
        <p:spPr bwMode="auto">
          <a:xfrm>
            <a:off x="7760017" y="5267241"/>
            <a:ext cx="144975" cy="146356"/>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41" name="Oval 21"/>
          <p:cNvSpPr>
            <a:spLocks noChangeArrowheads="1"/>
          </p:cNvSpPr>
          <p:nvPr/>
        </p:nvSpPr>
        <p:spPr bwMode="auto">
          <a:xfrm>
            <a:off x="7541338" y="4995954"/>
            <a:ext cx="144975" cy="146356"/>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42" name="Oval 21"/>
          <p:cNvSpPr>
            <a:spLocks noChangeArrowheads="1"/>
          </p:cNvSpPr>
          <p:nvPr/>
        </p:nvSpPr>
        <p:spPr bwMode="auto">
          <a:xfrm>
            <a:off x="7760017" y="4768417"/>
            <a:ext cx="144975" cy="146356"/>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55"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47519">
            <a:off x="5922152" y="515367"/>
            <a:ext cx="1653991" cy="1025474"/>
          </a:xfrm>
          <a:prstGeom prst="rect">
            <a:avLst/>
          </a:prstGeom>
          <a:noFill/>
          <a:extLst>
            <a:ext uri="{909E8E84-426E-40DD-AFC4-6F175D3DCCD1}">
              <a14:hiddenFill xmlns:a14="http://schemas.microsoft.com/office/drawing/2010/main">
                <a:solidFill>
                  <a:srgbClr val="FFFFFF"/>
                </a:solidFill>
              </a14:hiddenFill>
            </a:ext>
          </a:extLst>
        </p:spPr>
      </p:pic>
      <p:sp>
        <p:nvSpPr>
          <p:cNvPr id="56" name="Oval 21"/>
          <p:cNvSpPr>
            <a:spLocks noChangeArrowheads="1"/>
          </p:cNvSpPr>
          <p:nvPr/>
        </p:nvSpPr>
        <p:spPr bwMode="auto">
          <a:xfrm>
            <a:off x="6966182" y="985225"/>
            <a:ext cx="123638" cy="126620"/>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57" name="Oval 21"/>
          <p:cNvSpPr>
            <a:spLocks noChangeArrowheads="1"/>
          </p:cNvSpPr>
          <p:nvPr/>
        </p:nvSpPr>
        <p:spPr bwMode="auto">
          <a:xfrm>
            <a:off x="6485070" y="925280"/>
            <a:ext cx="123638" cy="126620"/>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58" name="Oval 21"/>
          <p:cNvSpPr>
            <a:spLocks noChangeArrowheads="1"/>
          </p:cNvSpPr>
          <p:nvPr/>
        </p:nvSpPr>
        <p:spPr bwMode="auto">
          <a:xfrm>
            <a:off x="6671712" y="1141064"/>
            <a:ext cx="123638" cy="126620"/>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59" name="Oval 21"/>
          <p:cNvSpPr>
            <a:spLocks noChangeArrowheads="1"/>
          </p:cNvSpPr>
          <p:nvPr/>
        </p:nvSpPr>
        <p:spPr bwMode="auto">
          <a:xfrm>
            <a:off x="6742053" y="859156"/>
            <a:ext cx="123638" cy="126620"/>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60"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47519">
            <a:off x="6876220" y="1147296"/>
            <a:ext cx="1653991" cy="1025474"/>
          </a:xfrm>
          <a:prstGeom prst="rect">
            <a:avLst/>
          </a:prstGeom>
          <a:noFill/>
          <a:extLst>
            <a:ext uri="{909E8E84-426E-40DD-AFC4-6F175D3DCCD1}">
              <a14:hiddenFill xmlns:a14="http://schemas.microsoft.com/office/drawing/2010/main">
                <a:solidFill>
                  <a:srgbClr val="FFFFFF"/>
                </a:solidFill>
              </a14:hiddenFill>
            </a:ext>
          </a:extLst>
        </p:spPr>
      </p:pic>
      <p:sp>
        <p:nvSpPr>
          <p:cNvPr id="61" name="Oval 21"/>
          <p:cNvSpPr>
            <a:spLocks noChangeArrowheads="1"/>
          </p:cNvSpPr>
          <p:nvPr/>
        </p:nvSpPr>
        <p:spPr bwMode="auto">
          <a:xfrm>
            <a:off x="7879597" y="1581633"/>
            <a:ext cx="123638" cy="126620"/>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62" name="Oval 21"/>
          <p:cNvSpPr>
            <a:spLocks noChangeArrowheads="1"/>
          </p:cNvSpPr>
          <p:nvPr/>
        </p:nvSpPr>
        <p:spPr bwMode="auto">
          <a:xfrm>
            <a:off x="7439138" y="1557209"/>
            <a:ext cx="123638" cy="126620"/>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63" name="Oval 21"/>
          <p:cNvSpPr>
            <a:spLocks noChangeArrowheads="1"/>
          </p:cNvSpPr>
          <p:nvPr/>
        </p:nvSpPr>
        <p:spPr bwMode="auto">
          <a:xfrm>
            <a:off x="7625780" y="1772993"/>
            <a:ext cx="123638" cy="126620"/>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64" name="Oval 21"/>
          <p:cNvSpPr>
            <a:spLocks noChangeArrowheads="1"/>
          </p:cNvSpPr>
          <p:nvPr/>
        </p:nvSpPr>
        <p:spPr bwMode="auto">
          <a:xfrm>
            <a:off x="7696121" y="1491085"/>
            <a:ext cx="123638" cy="126620"/>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68" name="Picture 2"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47519">
            <a:off x="1734268" y="2382247"/>
            <a:ext cx="582425" cy="36110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magem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47519">
            <a:off x="3142561" y="2237059"/>
            <a:ext cx="655398" cy="406347"/>
          </a:xfrm>
          <a:prstGeom prst="rect">
            <a:avLst/>
          </a:prstGeom>
          <a:noFill/>
          <a:extLst>
            <a:ext uri="{909E8E84-426E-40DD-AFC4-6F175D3DCCD1}">
              <a14:hiddenFill xmlns:a14="http://schemas.microsoft.com/office/drawing/2010/main">
                <a:solidFill>
                  <a:srgbClr val="FFFFFF"/>
                </a:solidFill>
              </a14:hiddenFill>
            </a:ext>
          </a:extLst>
        </p:spPr>
      </p:pic>
      <p:sp>
        <p:nvSpPr>
          <p:cNvPr id="70" name="Oval 21"/>
          <p:cNvSpPr>
            <a:spLocks noChangeArrowheads="1"/>
          </p:cNvSpPr>
          <p:nvPr/>
        </p:nvSpPr>
        <p:spPr bwMode="auto">
          <a:xfrm>
            <a:off x="1933057" y="2465078"/>
            <a:ext cx="114292" cy="109314"/>
          </a:xfrm>
          <a:prstGeom prst="ellipse">
            <a:avLst/>
          </a:prstGeom>
          <a:solidFill>
            <a:schemeClr val="accent3">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71" name="Picture 2" descr="Imagem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47519">
            <a:off x="557746" y="1973412"/>
            <a:ext cx="565670" cy="350715"/>
          </a:xfrm>
          <a:prstGeom prst="rect">
            <a:avLst/>
          </a:prstGeom>
          <a:noFill/>
          <a:extLst>
            <a:ext uri="{909E8E84-426E-40DD-AFC4-6F175D3DCCD1}">
              <a14:hiddenFill xmlns:a14="http://schemas.microsoft.com/office/drawing/2010/main">
                <a:solidFill>
                  <a:srgbClr val="FFFFFF"/>
                </a:solidFill>
              </a14:hiddenFill>
            </a:ext>
          </a:extLst>
        </p:spPr>
      </p:pic>
      <p:sp>
        <p:nvSpPr>
          <p:cNvPr id="72" name="Oval 21"/>
          <p:cNvSpPr>
            <a:spLocks noChangeArrowheads="1"/>
          </p:cNvSpPr>
          <p:nvPr/>
        </p:nvSpPr>
        <p:spPr bwMode="auto">
          <a:xfrm>
            <a:off x="867565" y="2097181"/>
            <a:ext cx="114292" cy="109314"/>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pic>
        <p:nvPicPr>
          <p:cNvPr id="73" name="Picture 2"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47519">
            <a:off x="2351719" y="1790890"/>
            <a:ext cx="582425" cy="361103"/>
          </a:xfrm>
          <a:prstGeom prst="rect">
            <a:avLst/>
          </a:prstGeom>
          <a:noFill/>
          <a:extLst>
            <a:ext uri="{909E8E84-426E-40DD-AFC4-6F175D3DCCD1}">
              <a14:hiddenFill xmlns:a14="http://schemas.microsoft.com/office/drawing/2010/main">
                <a:solidFill>
                  <a:srgbClr val="FFFFFF"/>
                </a:solidFill>
              </a14:hiddenFill>
            </a:ext>
          </a:extLst>
        </p:spPr>
      </p:pic>
      <p:sp>
        <p:nvSpPr>
          <p:cNvPr id="74" name="Oval 21"/>
          <p:cNvSpPr>
            <a:spLocks noChangeArrowheads="1"/>
          </p:cNvSpPr>
          <p:nvPr/>
        </p:nvSpPr>
        <p:spPr bwMode="auto">
          <a:xfrm>
            <a:off x="2561886" y="1901930"/>
            <a:ext cx="114292" cy="109314"/>
          </a:xfrm>
          <a:prstGeom prst="ellipse">
            <a:avLst/>
          </a:prstGeom>
          <a:solidFill>
            <a:schemeClr val="accent5">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75" name="Oval 21"/>
          <p:cNvSpPr>
            <a:spLocks noChangeArrowheads="1"/>
          </p:cNvSpPr>
          <p:nvPr/>
        </p:nvSpPr>
        <p:spPr bwMode="auto">
          <a:xfrm>
            <a:off x="2927648" y="2023542"/>
            <a:ext cx="114292" cy="109314"/>
          </a:xfrm>
          <a:prstGeom prst="ellipse">
            <a:avLst/>
          </a:prstGeom>
          <a:solidFill>
            <a:srgbClr val="C0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79" name="AutoShape 13">
            <a:extLst>
              <a:ext uri="{FF2B5EF4-FFF2-40B4-BE49-F238E27FC236}">
                <a16:creationId xmlns:a16="http://schemas.microsoft.com/office/drawing/2014/main" id="{ACB14282-C975-489D-9C00-0654E21E07A4}"/>
              </a:ext>
            </a:extLst>
          </p:cNvPr>
          <p:cNvSpPr>
            <a:spLocks noChangeArrowheads="1"/>
          </p:cNvSpPr>
          <p:nvPr/>
        </p:nvSpPr>
        <p:spPr bwMode="auto">
          <a:xfrm>
            <a:off x="4736252" y="1438142"/>
            <a:ext cx="1059088" cy="613162"/>
          </a:xfrm>
          <a:prstGeom prst="rightArrow">
            <a:avLst>
              <a:gd name="adj1" fmla="val 50000"/>
              <a:gd name="adj2" fmla="val 30576"/>
            </a:avLst>
          </a:prstGeom>
          <a:solidFill>
            <a:schemeClr val="accent1">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pt-BR">
              <a:latin typeface="Arial" pitchFamily="34" charset="0"/>
              <a:cs typeface="Arial" pitchFamily="34" charset="0"/>
            </a:endParaRPr>
          </a:p>
        </p:txBody>
      </p:sp>
      <p:sp>
        <p:nvSpPr>
          <p:cNvPr id="80" name="AutoShape 7">
            <a:extLst>
              <a:ext uri="{FF2B5EF4-FFF2-40B4-BE49-F238E27FC236}">
                <a16:creationId xmlns:a16="http://schemas.microsoft.com/office/drawing/2014/main" id="{CD424D20-4E69-4F16-B904-06BCC5080F6B}"/>
              </a:ext>
            </a:extLst>
          </p:cNvPr>
          <p:cNvSpPr>
            <a:spLocks noChangeArrowheads="1"/>
          </p:cNvSpPr>
          <p:nvPr/>
        </p:nvSpPr>
        <p:spPr bwMode="auto">
          <a:xfrm>
            <a:off x="8585458" y="513523"/>
            <a:ext cx="3419191" cy="2518940"/>
          </a:xfrm>
          <a:prstGeom prst="roundRect">
            <a:avLst>
              <a:gd name="adj" fmla="val 16667"/>
            </a:avLst>
          </a:prstGeom>
          <a:solidFill>
            <a:srgbClr val="DDDDDD"/>
          </a:solidFill>
          <a:ln w="50800">
            <a:solidFill>
              <a:schemeClr val="bg1"/>
            </a:solidFill>
            <a:round/>
            <a:headEnd/>
            <a:tailEnd/>
          </a:ln>
        </p:spPr>
        <p:txBody>
          <a:bodyPr wrap="none" anchor="ctr"/>
          <a:lstStyle/>
          <a:p>
            <a:endParaRPr lang="pt-BR"/>
          </a:p>
        </p:txBody>
      </p:sp>
      <p:sp>
        <p:nvSpPr>
          <p:cNvPr id="81" name="Text Box 8">
            <a:extLst>
              <a:ext uri="{FF2B5EF4-FFF2-40B4-BE49-F238E27FC236}">
                <a16:creationId xmlns:a16="http://schemas.microsoft.com/office/drawing/2014/main" id="{CECDFB83-5687-4ED7-B696-10C89866A1D2}"/>
              </a:ext>
            </a:extLst>
          </p:cNvPr>
          <p:cNvSpPr txBox="1">
            <a:spLocks noChangeArrowheads="1"/>
          </p:cNvSpPr>
          <p:nvPr/>
        </p:nvSpPr>
        <p:spPr bwMode="auto">
          <a:xfrm>
            <a:off x="8680423" y="749184"/>
            <a:ext cx="320311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sz="2000" b="1" dirty="0" smtClean="0">
                <a:solidFill>
                  <a:schemeClr val="tx2"/>
                </a:solidFill>
                <a:latin typeface="Garamond" pitchFamily="18" charset="0"/>
              </a:rPr>
              <a:t>BIOACUMULAÇÃO</a:t>
            </a:r>
          </a:p>
          <a:p>
            <a:pPr eaLnBrk="1" hangingPunct="1">
              <a:spcBef>
                <a:spcPct val="50000"/>
              </a:spcBef>
            </a:pPr>
            <a:r>
              <a:rPr lang="pt-BR" sz="2200" b="1" dirty="0" smtClean="0">
                <a:solidFill>
                  <a:schemeClr val="tx2"/>
                </a:solidFill>
                <a:latin typeface="Garamond" pitchFamily="18" charset="0"/>
              </a:rPr>
              <a:t>Acúmulo de compostos químicos ou isótopos em </a:t>
            </a:r>
            <a:r>
              <a:rPr lang="pt-BR" sz="2200" b="1" dirty="0">
                <a:solidFill>
                  <a:schemeClr val="tx2"/>
                </a:solidFill>
                <a:latin typeface="Garamond" pitchFamily="18" charset="0"/>
              </a:rPr>
              <a:t>elevadas concentrações nos </a:t>
            </a:r>
            <a:r>
              <a:rPr lang="pt-BR" sz="2200" b="1" dirty="0" smtClean="0">
                <a:solidFill>
                  <a:schemeClr val="tx2"/>
                </a:solidFill>
                <a:latin typeface="Garamond" pitchFamily="18" charset="0"/>
              </a:rPr>
              <a:t>organismos.</a:t>
            </a:r>
            <a:endParaRPr lang="pt-BR" sz="2200" b="1" dirty="0">
              <a:solidFill>
                <a:schemeClr val="tx2"/>
              </a:solidFill>
              <a:latin typeface="Garamond" pitchFamily="18" charset="0"/>
            </a:endParaRPr>
          </a:p>
        </p:txBody>
      </p:sp>
      <p:sp>
        <p:nvSpPr>
          <p:cNvPr id="82" name="AutoShape 13">
            <a:extLst>
              <a:ext uri="{FF2B5EF4-FFF2-40B4-BE49-F238E27FC236}">
                <a16:creationId xmlns:a16="http://schemas.microsoft.com/office/drawing/2014/main" id="{ACB14282-C975-489D-9C00-0654E21E07A4}"/>
              </a:ext>
            </a:extLst>
          </p:cNvPr>
          <p:cNvSpPr>
            <a:spLocks noChangeArrowheads="1"/>
          </p:cNvSpPr>
          <p:nvPr/>
        </p:nvSpPr>
        <p:spPr bwMode="auto">
          <a:xfrm rot="5400000">
            <a:off x="7117985" y="2960552"/>
            <a:ext cx="1213641" cy="613162"/>
          </a:xfrm>
          <a:prstGeom prst="rightArrow">
            <a:avLst>
              <a:gd name="adj1" fmla="val 50000"/>
              <a:gd name="adj2" fmla="val 30576"/>
            </a:avLst>
          </a:prstGeom>
          <a:solidFill>
            <a:schemeClr val="accent1">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pt-BR">
              <a:latin typeface="Arial" pitchFamily="34" charset="0"/>
              <a:cs typeface="Arial" pitchFamily="34" charset="0"/>
            </a:endParaRPr>
          </a:p>
        </p:txBody>
      </p:sp>
      <p:sp>
        <p:nvSpPr>
          <p:cNvPr id="83" name="AutoShape 7">
            <a:extLst>
              <a:ext uri="{FF2B5EF4-FFF2-40B4-BE49-F238E27FC236}">
                <a16:creationId xmlns:a16="http://schemas.microsoft.com/office/drawing/2014/main" id="{CD424D20-4E69-4F16-B904-06BCC5080F6B}"/>
              </a:ext>
            </a:extLst>
          </p:cNvPr>
          <p:cNvSpPr>
            <a:spLocks noChangeArrowheads="1"/>
          </p:cNvSpPr>
          <p:nvPr/>
        </p:nvSpPr>
        <p:spPr bwMode="auto">
          <a:xfrm>
            <a:off x="8585458" y="3682466"/>
            <a:ext cx="3406389" cy="2835092"/>
          </a:xfrm>
          <a:prstGeom prst="roundRect">
            <a:avLst>
              <a:gd name="adj" fmla="val 16667"/>
            </a:avLst>
          </a:prstGeom>
          <a:solidFill>
            <a:srgbClr val="DDDDDD"/>
          </a:solidFill>
          <a:ln w="50800">
            <a:solidFill>
              <a:schemeClr val="bg1"/>
            </a:solidFill>
            <a:round/>
            <a:headEnd/>
            <a:tailEnd/>
          </a:ln>
        </p:spPr>
        <p:txBody>
          <a:bodyPr wrap="none" anchor="ctr"/>
          <a:lstStyle/>
          <a:p>
            <a:endParaRPr lang="pt-BR"/>
          </a:p>
        </p:txBody>
      </p:sp>
      <p:sp>
        <p:nvSpPr>
          <p:cNvPr id="84" name="Text Box 8">
            <a:extLst>
              <a:ext uri="{FF2B5EF4-FFF2-40B4-BE49-F238E27FC236}">
                <a16:creationId xmlns:a16="http://schemas.microsoft.com/office/drawing/2014/main" id="{CECDFB83-5687-4ED7-B696-10C89866A1D2}"/>
              </a:ext>
            </a:extLst>
          </p:cNvPr>
          <p:cNvSpPr txBox="1">
            <a:spLocks noChangeArrowheads="1"/>
          </p:cNvSpPr>
          <p:nvPr/>
        </p:nvSpPr>
        <p:spPr bwMode="auto">
          <a:xfrm>
            <a:off x="8690082" y="3911203"/>
            <a:ext cx="320311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sz="2000" b="1" dirty="0" smtClean="0">
                <a:solidFill>
                  <a:schemeClr val="tx2"/>
                </a:solidFill>
                <a:latin typeface="Garamond" pitchFamily="18" charset="0"/>
              </a:rPr>
              <a:t>BIOMAGNIFICAÇÃO</a:t>
            </a:r>
          </a:p>
          <a:p>
            <a:pPr eaLnBrk="1" hangingPunct="1">
              <a:spcBef>
                <a:spcPct val="50000"/>
              </a:spcBef>
            </a:pPr>
            <a:r>
              <a:rPr lang="pt-BR" sz="2000" b="1" dirty="0" smtClean="0">
                <a:solidFill>
                  <a:schemeClr val="tx2"/>
                </a:solidFill>
                <a:latin typeface="Garamond" pitchFamily="18" charset="0"/>
              </a:rPr>
              <a:t>Aumento </a:t>
            </a:r>
            <a:r>
              <a:rPr lang="pt-BR" sz="2000" b="1" dirty="0">
                <a:solidFill>
                  <a:schemeClr val="tx2"/>
                </a:solidFill>
                <a:latin typeface="Garamond" pitchFamily="18" charset="0"/>
              </a:rPr>
              <a:t>da concentração de uma substância </a:t>
            </a:r>
            <a:r>
              <a:rPr lang="pt-BR" sz="2000" b="1" dirty="0" smtClean="0">
                <a:solidFill>
                  <a:schemeClr val="tx2"/>
                </a:solidFill>
                <a:latin typeface="Garamond" pitchFamily="18" charset="0"/>
              </a:rPr>
              <a:t>nos </a:t>
            </a:r>
            <a:r>
              <a:rPr lang="pt-BR" sz="2000" b="1" dirty="0">
                <a:solidFill>
                  <a:schemeClr val="tx2"/>
                </a:solidFill>
                <a:latin typeface="Garamond" pitchFamily="18" charset="0"/>
              </a:rPr>
              <a:t>organismos </a:t>
            </a:r>
            <a:r>
              <a:rPr lang="pt-BR" sz="2000" b="1" dirty="0" smtClean="0">
                <a:solidFill>
                  <a:schemeClr val="tx2"/>
                </a:solidFill>
                <a:latin typeface="Garamond" pitchFamily="18" charset="0"/>
              </a:rPr>
              <a:t>vivos ao longo da cadeia alimentar, passando </a:t>
            </a:r>
            <a:r>
              <a:rPr lang="pt-BR" sz="2000" b="1" dirty="0">
                <a:solidFill>
                  <a:schemeClr val="tx2"/>
                </a:solidFill>
                <a:latin typeface="Garamond" pitchFamily="18" charset="0"/>
              </a:rPr>
              <a:t>a se acumular </a:t>
            </a:r>
            <a:r>
              <a:rPr lang="pt-BR" sz="2000" b="1" dirty="0" smtClean="0">
                <a:solidFill>
                  <a:schemeClr val="tx2"/>
                </a:solidFill>
                <a:latin typeface="Garamond" pitchFamily="18" charset="0"/>
              </a:rPr>
              <a:t>no </a:t>
            </a:r>
            <a:r>
              <a:rPr lang="pt-BR" sz="2000" b="1" dirty="0">
                <a:solidFill>
                  <a:schemeClr val="tx2"/>
                </a:solidFill>
                <a:latin typeface="Garamond" pitchFamily="18" charset="0"/>
              </a:rPr>
              <a:t>nível trófico mais </a:t>
            </a:r>
            <a:r>
              <a:rPr lang="pt-BR" sz="2000" b="1" dirty="0" smtClean="0">
                <a:solidFill>
                  <a:schemeClr val="tx2"/>
                </a:solidFill>
                <a:latin typeface="Garamond" pitchFamily="18" charset="0"/>
              </a:rPr>
              <a:t>elevado.</a:t>
            </a:r>
            <a:endParaRPr lang="pt-BR" sz="2000" b="1" dirty="0">
              <a:solidFill>
                <a:schemeClr val="tx2"/>
              </a:solidFill>
              <a:latin typeface="Garamond" pitchFamily="18" charset="0"/>
            </a:endParaRPr>
          </a:p>
        </p:txBody>
      </p:sp>
      <p:pic>
        <p:nvPicPr>
          <p:cNvPr id="85" name="Picture 8" descr="Fuvest 2020: o que você precisa saber - Movimento Educa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86" name="Oval 21"/>
          <p:cNvSpPr>
            <a:spLocks noChangeArrowheads="1"/>
          </p:cNvSpPr>
          <p:nvPr/>
        </p:nvSpPr>
        <p:spPr bwMode="auto">
          <a:xfrm>
            <a:off x="2885364" y="2599606"/>
            <a:ext cx="114292" cy="109314"/>
          </a:xfrm>
          <a:prstGeom prst="ellipse">
            <a:avLst/>
          </a:prstGeom>
          <a:solidFill>
            <a:srgbClr val="CC0000"/>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87" name="Oval 21"/>
          <p:cNvSpPr>
            <a:spLocks noChangeArrowheads="1"/>
          </p:cNvSpPr>
          <p:nvPr/>
        </p:nvSpPr>
        <p:spPr bwMode="auto">
          <a:xfrm>
            <a:off x="1775520" y="1916832"/>
            <a:ext cx="114292" cy="109314"/>
          </a:xfrm>
          <a:prstGeom prst="ellipse">
            <a:avLst/>
          </a:prstGeom>
          <a:solidFill>
            <a:schemeClr val="accent3">
              <a:lumMod val="60000"/>
              <a:lumOff val="40000"/>
            </a:schemeClr>
          </a:solidFill>
          <a:ln w="9525" algn="ctr">
            <a:solidFill>
              <a:schemeClr val="tx1"/>
            </a:solidFill>
            <a:round/>
            <a:headEnd/>
            <a:tailEnd/>
          </a:ln>
        </p:spPr>
        <p:txBody>
          <a:bodyPr/>
          <a:lstStyle/>
          <a:p>
            <a:pPr>
              <a:lnSpc>
                <a:spcPct val="93000"/>
              </a:lnSpc>
              <a:buClr>
                <a:srgbClr val="000000"/>
              </a:buClr>
              <a:buSzPct val="100000"/>
              <a:buFont typeface="Times New Roman" panose="02020603050405020304" pitchFamily="18" charset="0"/>
              <a:buNone/>
            </a:pPr>
            <a:endParaRPr lang="pt-BR" altLang="pt-BR"/>
          </a:p>
        </p:txBody>
      </p:sp>
      <p:sp>
        <p:nvSpPr>
          <p:cNvPr id="65" name="CaixaDeTexto 64">
            <a:extLst>
              <a:ext uri="{FF2B5EF4-FFF2-40B4-BE49-F238E27FC236}">
                <a16:creationId xmlns:a16="http://schemas.microsoft.com/office/drawing/2014/main" id="{66826E7F-F802-4034-8EB7-81F3A0A82852}"/>
              </a:ext>
            </a:extLst>
          </p:cNvPr>
          <p:cNvSpPr txBox="1"/>
          <p:nvPr/>
        </p:nvSpPr>
        <p:spPr>
          <a:xfrm>
            <a:off x="392322" y="-7343"/>
            <a:ext cx="2852448" cy="461665"/>
          </a:xfrm>
          <a:prstGeom prst="rect">
            <a:avLst/>
          </a:prstGeom>
          <a:noFill/>
        </p:spPr>
        <p:txBody>
          <a:bodyPr wrap="none" rtlCol="0">
            <a:spAutoFit/>
          </a:bodyPr>
          <a:lstStyle/>
          <a:p>
            <a:r>
              <a:rPr lang="pt-BR" sz="2400" b="1" dirty="0" smtClean="0">
                <a:solidFill>
                  <a:schemeClr val="accent1">
                    <a:lumMod val="50000"/>
                  </a:schemeClr>
                </a:solidFill>
              </a:rPr>
              <a:t>CONTEXTUALIZAÇÃO</a:t>
            </a:r>
            <a:endParaRPr lang="pt-BR" sz="2400" b="1" dirty="0">
              <a:solidFill>
                <a:schemeClr val="accent1">
                  <a:lumMod val="50000"/>
                </a:schemeClr>
              </a:solidFill>
            </a:endParaRPr>
          </a:p>
        </p:txBody>
      </p:sp>
      <p:pic>
        <p:nvPicPr>
          <p:cNvPr id="15"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89812" y="5413597"/>
            <a:ext cx="609600" cy="609600"/>
          </a:xfrm>
          <a:prstGeom prst="rect">
            <a:avLst/>
          </a:prstGeom>
        </p:spPr>
      </p:pic>
    </p:spTree>
    <p:extLst>
      <p:ext uri="{BB962C8B-B14F-4D97-AF65-F5344CB8AC3E}">
        <p14:creationId xmlns:p14="http://schemas.microsoft.com/office/powerpoint/2010/main" val="763409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7"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s://mail-attachment.googleusercontent.com/attachment/?ui=2&amp;ik=b427320279&amp;view=att&amp;th=138954a25ff91e4a&amp;attid=0.1&amp;disp=inline&amp;realattid=f_h4q1gydz0&amp;safe=1&amp;zw&amp;saduie=AG9B_P95vnJE5icv2jZhoov2_iqZ&amp;sadet=1342548291564&amp;sads=tfDdLduOkYf4eqzJh8MYiOq0-l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https://mail-attachment.googleusercontent.com/attachment/?ui=2&amp;ik=b427320279&amp;view=att&amp;th=138954a25ff91e4a&amp;attid=0.1&amp;disp=inline&amp;realattid=f_h4q1gydz0&amp;safe=1&amp;zw&amp;saduie=AG9B_P95vnJE5icv2jZhoov2_iqZ&amp;sadet=1342548323694&amp;sads=b4esTnMv9XC-7AzRkAIpUBtk1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CaixaDeTexto 10">
            <a:extLst>
              <a:ext uri="{FF2B5EF4-FFF2-40B4-BE49-F238E27FC236}">
                <a16:creationId xmlns:a16="http://schemas.microsoft.com/office/drawing/2014/main" id="{66826E7F-F802-4034-8EB7-81F3A0A82852}"/>
              </a:ext>
            </a:extLst>
          </p:cNvPr>
          <p:cNvSpPr txBox="1"/>
          <p:nvPr/>
        </p:nvSpPr>
        <p:spPr>
          <a:xfrm>
            <a:off x="392322" y="-7343"/>
            <a:ext cx="2425857" cy="461665"/>
          </a:xfrm>
          <a:prstGeom prst="rect">
            <a:avLst/>
          </a:prstGeom>
          <a:noFill/>
        </p:spPr>
        <p:txBody>
          <a:bodyPr wrap="none" rtlCol="0">
            <a:spAutoFit/>
          </a:bodyPr>
          <a:lstStyle/>
          <a:p>
            <a:r>
              <a:rPr lang="pt-BR" sz="2400" b="1" dirty="0" smtClean="0">
                <a:solidFill>
                  <a:schemeClr val="accent1">
                    <a:lumMod val="50000"/>
                  </a:schemeClr>
                </a:solidFill>
              </a:rPr>
              <a:t>BIOINDICADORES</a:t>
            </a:r>
            <a:endParaRPr lang="pt-BR" sz="2400" b="1" dirty="0">
              <a:solidFill>
                <a:schemeClr val="accent1">
                  <a:lumMod val="50000"/>
                </a:schemeClr>
              </a:solidFill>
            </a:endParaRPr>
          </a:p>
        </p:txBody>
      </p:sp>
      <p:sp>
        <p:nvSpPr>
          <p:cNvPr id="8" name="Título 1">
            <a:extLst>
              <a:ext uri="{FF2B5EF4-FFF2-40B4-BE49-F238E27FC236}">
                <a16:creationId xmlns:a16="http://schemas.microsoft.com/office/drawing/2014/main" id="{C44FFAAF-5331-4FF5-9C8C-B7CEDC5F486E}"/>
              </a:ext>
            </a:extLst>
          </p:cNvPr>
          <p:cNvSpPr txBox="1">
            <a:spLocks/>
          </p:cNvSpPr>
          <p:nvPr/>
        </p:nvSpPr>
        <p:spPr>
          <a:xfrm>
            <a:off x="623392" y="66786"/>
            <a:ext cx="10657184" cy="16581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t-BR" sz="2800" dirty="0">
              <a:latin typeface="Times New Roman" panose="02020603050405020304" pitchFamily="18" charset="0"/>
              <a:cs typeface="Times New Roman" panose="02020603050405020304" pitchFamily="18" charset="0"/>
            </a:endParaRPr>
          </a:p>
        </p:txBody>
      </p:sp>
      <p:graphicFrame>
        <p:nvGraphicFramePr>
          <p:cNvPr id="12" name="Espaço Reservado para Conteúdo 2">
            <a:extLst>
              <a:ext uri="{FF2B5EF4-FFF2-40B4-BE49-F238E27FC236}">
                <a16:creationId xmlns:a16="http://schemas.microsoft.com/office/drawing/2014/main" id="{198AE0DB-CF8F-4593-BA61-81677C2AF74B}"/>
              </a:ext>
            </a:extLst>
          </p:cNvPr>
          <p:cNvGraphicFramePr>
            <a:graphicFrameLocks/>
          </p:cNvGraphicFramePr>
          <p:nvPr>
            <p:extLst>
              <p:ext uri="{D42A27DB-BD31-4B8C-83A1-F6EECF244321}">
                <p14:modId xmlns:p14="http://schemas.microsoft.com/office/powerpoint/2010/main" val="2440627002"/>
              </p:ext>
            </p:extLst>
          </p:nvPr>
        </p:nvGraphicFramePr>
        <p:xfrm>
          <a:off x="392322" y="2420888"/>
          <a:ext cx="7128792" cy="37351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2" name="Picture 4" descr="A Arte da Pesca: Peixes de Água Doce - Tiláp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0407" y="2636912"/>
            <a:ext cx="3832684" cy="2376264"/>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
          <p:cNvSpPr txBox="1">
            <a:spLocks noChangeArrowheads="1"/>
          </p:cNvSpPr>
          <p:nvPr/>
        </p:nvSpPr>
        <p:spPr bwMode="auto">
          <a:xfrm>
            <a:off x="8384655" y="5013176"/>
            <a:ext cx="30241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pt-BR" sz="2200" i="1" dirty="0" err="1" smtClean="0">
                <a:latin typeface="Times New Roman" panose="02020603050405020304" pitchFamily="18" charset="0"/>
                <a:cs typeface="Times New Roman" panose="02020603050405020304" pitchFamily="18" charset="0"/>
              </a:rPr>
              <a:t>Oreochromis</a:t>
            </a:r>
            <a:r>
              <a:rPr lang="pt-BR" altLang="pt-BR" sz="2200" i="1" dirty="0" smtClean="0">
                <a:latin typeface="Times New Roman" panose="02020603050405020304" pitchFamily="18" charset="0"/>
                <a:cs typeface="Times New Roman" panose="02020603050405020304" pitchFamily="18" charset="0"/>
              </a:rPr>
              <a:t> </a:t>
            </a:r>
            <a:r>
              <a:rPr lang="pt-BR" altLang="pt-BR" sz="2200" i="1" dirty="0" err="1" smtClean="0">
                <a:latin typeface="Times New Roman" panose="02020603050405020304" pitchFamily="18" charset="0"/>
                <a:cs typeface="Times New Roman" panose="02020603050405020304" pitchFamily="18" charset="0"/>
              </a:rPr>
              <a:t>niloticus</a:t>
            </a:r>
            <a:endParaRPr lang="pt-BR" altLang="pt-BR" sz="2200" i="1" dirty="0" smtClean="0">
              <a:latin typeface="Times New Roman" panose="02020603050405020304" pitchFamily="18" charset="0"/>
              <a:cs typeface="Times New Roman" panose="02020603050405020304" pitchFamily="18" charset="0"/>
            </a:endParaRPr>
          </a:p>
          <a:p>
            <a:pPr algn="ctr"/>
            <a:r>
              <a:rPr lang="pt-BR" sz="2200" dirty="0" smtClean="0">
                <a:latin typeface="Times New Roman" panose="02020603050405020304" pitchFamily="18" charset="0"/>
                <a:cs typeface="Times New Roman" panose="02020603050405020304" pitchFamily="18" charset="0"/>
              </a:rPr>
              <a:t>(</a:t>
            </a:r>
            <a:r>
              <a:rPr lang="pt-BR" sz="2200" dirty="0" err="1" smtClean="0">
                <a:latin typeface="Times New Roman" panose="02020603050405020304" pitchFamily="18" charset="0"/>
                <a:cs typeface="Times New Roman" panose="02020603050405020304" pitchFamily="18" charset="0"/>
              </a:rPr>
              <a:t>Linnaeus</a:t>
            </a:r>
            <a:r>
              <a:rPr lang="pt-BR" sz="2200" dirty="0">
                <a:latin typeface="Times New Roman" panose="02020603050405020304" pitchFamily="18" charset="0"/>
                <a:cs typeface="Times New Roman" panose="02020603050405020304" pitchFamily="18" charset="0"/>
              </a:rPr>
              <a:t>, 1758)</a:t>
            </a:r>
            <a:endParaRPr lang="pt-BR" altLang="pt-BR" sz="2200" dirty="0">
              <a:latin typeface="Times New Roman" panose="02020603050405020304" pitchFamily="18" charset="0"/>
              <a:cs typeface="Times New Roman" panose="02020603050405020304" pitchFamily="18" charset="0"/>
            </a:endParaRPr>
          </a:p>
        </p:txBody>
      </p:sp>
      <p:pic>
        <p:nvPicPr>
          <p:cNvPr id="14" name="Picture 8" descr="Fuvest 2020: o que você precisa saber - Movimento Educ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195FAB6C-DF47-4C3D-9411-4022DA176207}"/>
              </a:ext>
            </a:extLst>
          </p:cNvPr>
          <p:cNvSpPr/>
          <p:nvPr/>
        </p:nvSpPr>
        <p:spPr>
          <a:xfrm>
            <a:off x="653829" y="850427"/>
            <a:ext cx="11159261" cy="830997"/>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pt-BR" sz="2200" b="1" dirty="0" smtClean="0">
                <a:solidFill>
                  <a:schemeClr val="accent1">
                    <a:lumMod val="75000"/>
                  </a:schemeClr>
                </a:solidFill>
                <a:latin typeface="Times New Roman" panose="02020603050405020304" pitchFamily="18" charset="0"/>
                <a:cs typeface="Times New Roman" panose="02020603050405020304" pitchFamily="18" charset="0"/>
              </a:rPr>
              <a:t>BIOINDICADOR</a:t>
            </a:r>
            <a:r>
              <a:rPr lang="pt-BR" sz="2200" dirty="0">
                <a:latin typeface="Times New Roman" panose="02020603050405020304" pitchFamily="18" charset="0"/>
                <a:cs typeface="Times New Roman" panose="02020603050405020304" pitchFamily="18" charset="0"/>
              </a:rPr>
              <a:t>: modelo biológico que reflita as condições ambientais</a:t>
            </a:r>
            <a:r>
              <a:rPr lang="pt-BR" sz="2000" dirty="0">
                <a:latin typeface="Times New Roman" panose="02020603050405020304" pitchFamily="18" charset="0"/>
                <a:cs typeface="Times New Roman" panose="02020603050405020304" pitchFamily="18" charset="0"/>
              </a:rPr>
              <a:t>.</a:t>
            </a:r>
            <a:r>
              <a:rPr lang="pt-BR" sz="2400" dirty="0">
                <a:latin typeface="Times New Roman" panose="02020603050405020304" pitchFamily="18" charset="0"/>
                <a:cs typeface="Times New Roman" panose="02020603050405020304" pitchFamily="18" charset="0"/>
              </a:rPr>
              <a:t> </a:t>
            </a:r>
            <a:endParaRPr lang="pt-BR" sz="2400" dirty="0" smtClean="0">
              <a:latin typeface="Times New Roman" panose="02020603050405020304" pitchFamily="18" charset="0"/>
              <a:cs typeface="Times New Roman" panose="02020603050405020304" pitchFamily="18" charset="0"/>
            </a:endParaRPr>
          </a:p>
          <a:p>
            <a:pPr algn="ctr"/>
            <a:endParaRPr lang="pt-BR" sz="2400" dirty="0">
              <a:latin typeface="Times New Roman" panose="02020603050405020304" pitchFamily="18" charset="0"/>
              <a:cs typeface="Times New Roman" panose="02020603050405020304" pitchFamily="18" charset="0"/>
            </a:endParaRPr>
          </a:p>
        </p:txBody>
      </p:sp>
      <p:pic>
        <p:nvPicPr>
          <p:cNvPr id="2"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12184" y="6021288"/>
            <a:ext cx="609600" cy="609600"/>
          </a:xfrm>
          <a:prstGeom prst="rect">
            <a:avLst/>
          </a:prstGeom>
        </p:spPr>
      </p:pic>
    </p:spTree>
    <p:extLst>
      <p:ext uri="{BB962C8B-B14F-4D97-AF65-F5344CB8AC3E}">
        <p14:creationId xmlns:p14="http://schemas.microsoft.com/office/powerpoint/2010/main" val="2390975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s://mail-attachment.googleusercontent.com/attachment/?ui=2&amp;ik=b427320279&amp;view=att&amp;th=138954a25ff91e4a&amp;attid=0.1&amp;disp=inline&amp;realattid=f_h4q1gydz0&amp;safe=1&amp;zw&amp;saduie=AG9B_P95vnJE5icv2jZhoov2_iqZ&amp;sadet=1342548291564&amp;sads=tfDdLduOkYf4eqzJh8MYiOq0-l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https://mail-attachment.googleusercontent.com/attachment/?ui=2&amp;ik=b427320279&amp;view=att&amp;th=138954a25ff91e4a&amp;attid=0.1&amp;disp=inline&amp;realattid=f_h4q1gydz0&amp;safe=1&amp;zw&amp;saduie=AG9B_P95vnJE5icv2jZhoov2_iqZ&amp;sadet=1342548323694&amp;sads=b4esTnMv9XC-7AzRkAIpUBtk1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CaixaDeTexto 10">
            <a:extLst>
              <a:ext uri="{FF2B5EF4-FFF2-40B4-BE49-F238E27FC236}">
                <a16:creationId xmlns:a16="http://schemas.microsoft.com/office/drawing/2014/main" id="{66826E7F-F802-4034-8EB7-81F3A0A82852}"/>
              </a:ext>
            </a:extLst>
          </p:cNvPr>
          <p:cNvSpPr txBox="1"/>
          <p:nvPr/>
        </p:nvSpPr>
        <p:spPr>
          <a:xfrm>
            <a:off x="392322" y="-7343"/>
            <a:ext cx="2492542" cy="461665"/>
          </a:xfrm>
          <a:prstGeom prst="rect">
            <a:avLst/>
          </a:prstGeom>
          <a:noFill/>
        </p:spPr>
        <p:txBody>
          <a:bodyPr wrap="none" rtlCol="0">
            <a:spAutoFit/>
          </a:bodyPr>
          <a:lstStyle/>
          <a:p>
            <a:r>
              <a:rPr lang="pt-BR" sz="2400" b="1" dirty="0" smtClean="0">
                <a:solidFill>
                  <a:schemeClr val="accent1">
                    <a:lumMod val="50000"/>
                  </a:schemeClr>
                </a:solidFill>
              </a:rPr>
              <a:t>BIOMARCADORES</a:t>
            </a:r>
            <a:endParaRPr lang="pt-BR" sz="2400" b="1" dirty="0">
              <a:solidFill>
                <a:schemeClr val="accent1">
                  <a:lumMod val="50000"/>
                </a:schemeClr>
              </a:solidFill>
            </a:endParaRPr>
          </a:p>
        </p:txBody>
      </p:sp>
      <p:sp>
        <p:nvSpPr>
          <p:cNvPr id="8" name="Retângulo 7">
            <a:extLst>
              <a:ext uri="{FF2B5EF4-FFF2-40B4-BE49-F238E27FC236}">
                <a16:creationId xmlns:a16="http://schemas.microsoft.com/office/drawing/2014/main" id="{195FAB6C-DF47-4C3D-9411-4022DA176207}"/>
              </a:ext>
            </a:extLst>
          </p:cNvPr>
          <p:cNvSpPr/>
          <p:nvPr/>
        </p:nvSpPr>
        <p:spPr>
          <a:xfrm>
            <a:off x="653830" y="850427"/>
            <a:ext cx="10932160" cy="1138773"/>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pt-BR" sz="2200" b="1" dirty="0" smtClean="0">
                <a:solidFill>
                  <a:schemeClr val="accent1">
                    <a:lumMod val="75000"/>
                  </a:schemeClr>
                </a:solidFill>
                <a:latin typeface="Times New Roman" panose="02020603050405020304" pitchFamily="18" charset="0"/>
                <a:cs typeface="Times New Roman" panose="02020603050405020304" pitchFamily="18" charset="0"/>
              </a:rPr>
              <a:t>BIOMARCADOR: </a:t>
            </a:r>
            <a:r>
              <a:rPr lang="pt-BR" sz="2200" dirty="0" smtClean="0">
                <a:solidFill>
                  <a:schemeClr val="bg2">
                    <a:lumMod val="10000"/>
                  </a:schemeClr>
                </a:solidFill>
                <a:latin typeface="Times New Roman" panose="02020603050405020304" pitchFamily="18" charset="0"/>
                <a:cs typeface="Times New Roman" panose="02020603050405020304" pitchFamily="18" charset="0"/>
              </a:rPr>
              <a:t>avaliação </a:t>
            </a:r>
            <a:r>
              <a:rPr lang="pt-BR" sz="2200" dirty="0">
                <a:solidFill>
                  <a:schemeClr val="bg2">
                    <a:lumMod val="10000"/>
                  </a:schemeClr>
                </a:solidFill>
                <a:latin typeface="Times New Roman" panose="02020603050405020304" pitchFamily="18" charset="0"/>
                <a:cs typeface="Times New Roman" panose="02020603050405020304" pitchFamily="18" charset="0"/>
              </a:rPr>
              <a:t>e compreensão do grau de impacto e os efeitos causados por </a:t>
            </a:r>
            <a:r>
              <a:rPr lang="pt-BR" sz="2200" dirty="0" smtClean="0">
                <a:solidFill>
                  <a:schemeClr val="bg2">
                    <a:lumMod val="10000"/>
                  </a:schemeClr>
                </a:solidFill>
                <a:latin typeface="Times New Roman" panose="02020603050405020304" pitchFamily="18" charset="0"/>
                <a:cs typeface="Times New Roman" panose="02020603050405020304" pitchFamily="18" charset="0"/>
              </a:rPr>
              <a:t>contaminantes (bióticos ou abióticos) </a:t>
            </a:r>
            <a:r>
              <a:rPr lang="pt-BR" sz="2200" dirty="0">
                <a:solidFill>
                  <a:schemeClr val="bg2">
                    <a:lumMod val="10000"/>
                  </a:schemeClr>
                </a:solidFill>
                <a:latin typeface="Times New Roman" panose="02020603050405020304" pitchFamily="18" charset="0"/>
                <a:cs typeface="Times New Roman" panose="02020603050405020304" pitchFamily="18" charset="0"/>
              </a:rPr>
              <a:t>nos organismos.</a:t>
            </a:r>
          </a:p>
          <a:p>
            <a:pPr algn="ctr"/>
            <a:endParaRPr lang="pt-BR" sz="2400" dirty="0">
              <a:solidFill>
                <a:schemeClr val="bg2">
                  <a:lumMod val="10000"/>
                </a:schemeClr>
              </a:solidFill>
            </a:endParaRPr>
          </a:p>
        </p:txBody>
      </p:sp>
      <p:grpSp>
        <p:nvGrpSpPr>
          <p:cNvPr id="20" name="Agrupar 19">
            <a:extLst>
              <a:ext uri="{FF2B5EF4-FFF2-40B4-BE49-F238E27FC236}">
                <a16:creationId xmlns:a16="http://schemas.microsoft.com/office/drawing/2014/main" id="{2B37EF0F-22CF-41B7-9C61-D7C0D322D486}"/>
              </a:ext>
            </a:extLst>
          </p:cNvPr>
          <p:cNvGrpSpPr/>
          <p:nvPr/>
        </p:nvGrpSpPr>
        <p:grpSpPr>
          <a:xfrm>
            <a:off x="1347752" y="3579056"/>
            <a:ext cx="1759674" cy="1116124"/>
            <a:chOff x="160493" y="2870938"/>
            <a:chExt cx="1759674" cy="1116124"/>
          </a:xfrm>
          <a:solidFill>
            <a:schemeClr val="accent6">
              <a:lumMod val="40000"/>
              <a:lumOff val="60000"/>
            </a:schemeClr>
          </a:solidFill>
        </p:grpSpPr>
        <p:sp>
          <p:nvSpPr>
            <p:cNvPr id="30" name="Estrela: 12 Pontas 29">
              <a:extLst>
                <a:ext uri="{FF2B5EF4-FFF2-40B4-BE49-F238E27FC236}">
                  <a16:creationId xmlns:a16="http://schemas.microsoft.com/office/drawing/2014/main" id="{CAA08E53-5375-461B-8011-D879886EFB0D}"/>
                </a:ext>
              </a:extLst>
            </p:cNvPr>
            <p:cNvSpPr/>
            <p:nvPr/>
          </p:nvSpPr>
          <p:spPr bwMode="auto">
            <a:xfrm>
              <a:off x="160493" y="2870938"/>
              <a:ext cx="1759674" cy="1116124"/>
            </a:xfrm>
            <a:prstGeom prst="star1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pt-BR" sz="1400" b="1" i="0" u="none" strike="noStrike" cap="none" normalizeH="0" baseline="0" dirty="0">
                <a:ln>
                  <a:noFill/>
                </a:ln>
                <a:solidFill>
                  <a:schemeClr val="bg1"/>
                </a:solidFill>
                <a:latin typeface="+mn-lt"/>
                <a:ea typeface="Microsoft YaHei" pitchFamily="32" charset="-122"/>
              </a:endParaRPr>
            </a:p>
          </p:txBody>
        </p:sp>
        <p:sp>
          <p:nvSpPr>
            <p:cNvPr id="31" name="CaixaDeTexto 11">
              <a:extLst>
                <a:ext uri="{FF2B5EF4-FFF2-40B4-BE49-F238E27FC236}">
                  <a16:creationId xmlns:a16="http://schemas.microsoft.com/office/drawing/2014/main" id="{628EF22B-FDBA-43EC-964F-85E60E30CA5E}"/>
                </a:ext>
              </a:extLst>
            </p:cNvPr>
            <p:cNvSpPr txBox="1"/>
            <p:nvPr/>
          </p:nvSpPr>
          <p:spPr>
            <a:xfrm>
              <a:off x="266124" y="3258453"/>
              <a:ext cx="1564155" cy="338554"/>
            </a:xfrm>
            <a:prstGeom prst="rect">
              <a:avLst/>
            </a:prstGeom>
            <a:noFill/>
          </p:spPr>
          <p:txBody>
            <a:bodyPr wrap="square" rtlCol="0">
              <a:spAutoFit/>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a:r>
                <a:rPr lang="pt-BR" sz="1600" b="1" dirty="0">
                  <a:solidFill>
                    <a:schemeClr val="tx1"/>
                  </a:solidFill>
                  <a:latin typeface="Times New Roman" panose="02020603050405020304" pitchFamily="18" charset="0"/>
                  <a:cs typeface="Times New Roman" panose="02020603050405020304" pitchFamily="18" charset="0"/>
                </a:rPr>
                <a:t>ESTRESSOR</a:t>
              </a:r>
            </a:p>
          </p:txBody>
        </p:sp>
      </p:grpSp>
      <p:sp>
        <p:nvSpPr>
          <p:cNvPr id="22" name="Retângulo 21">
            <a:extLst>
              <a:ext uri="{FF2B5EF4-FFF2-40B4-BE49-F238E27FC236}">
                <a16:creationId xmlns:a16="http://schemas.microsoft.com/office/drawing/2014/main" id="{37EBF82B-BBBA-4292-AD98-B78905834EF8}"/>
              </a:ext>
            </a:extLst>
          </p:cNvPr>
          <p:cNvSpPr/>
          <p:nvPr/>
        </p:nvSpPr>
        <p:spPr bwMode="auto">
          <a:xfrm>
            <a:off x="8106279" y="3607410"/>
            <a:ext cx="2212988" cy="2477418"/>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pt-BR" sz="1800" b="1" i="0" u="none" strike="noStrike" cap="none" normalizeH="0" baseline="0" dirty="0" smtClean="0">
              <a:ln>
                <a:noFill/>
              </a:ln>
              <a:solidFill>
                <a:schemeClr val="tx1"/>
              </a:solidFill>
              <a:latin typeface="Times New Roman" panose="02020603050405020304" pitchFamily="18" charset="0"/>
              <a:ea typeface="Microsoft YaHei" pitchFamily="32" charset="-122"/>
              <a:cs typeface="Times New Roman" panose="02020603050405020304" pitchFamily="18" charset="0"/>
            </a:endParaRP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pt-BR" sz="1600" b="1" i="0" u="none" strike="noStrike" cap="none" normalizeH="0" baseline="0" dirty="0" smtClean="0">
                <a:ln>
                  <a:noFill/>
                </a:ln>
                <a:solidFill>
                  <a:schemeClr val="tx1"/>
                </a:solidFill>
                <a:latin typeface="Times New Roman" panose="02020603050405020304" pitchFamily="18" charset="0"/>
                <a:ea typeface="Microsoft YaHei" pitchFamily="32" charset="-122"/>
                <a:cs typeface="Times New Roman" panose="02020603050405020304" pitchFamily="18" charset="0"/>
              </a:rPr>
              <a:t>ALTERAÇÕES</a:t>
            </a:r>
            <a:endParaRPr kumimoji="0" lang="pt-BR" sz="1600" b="1" i="0" u="none" strike="noStrike" cap="none" normalizeH="0" baseline="0" dirty="0">
              <a:ln>
                <a:noFill/>
              </a:ln>
              <a:solidFill>
                <a:schemeClr val="tx1"/>
              </a:solidFill>
              <a:latin typeface="Times New Roman" panose="02020603050405020304" pitchFamily="18" charset="0"/>
              <a:ea typeface="Microsoft YaHei" pitchFamily="32" charset="-122"/>
              <a:cs typeface="Times New Roman" panose="02020603050405020304" pitchFamily="18" charset="0"/>
            </a:endParaRPr>
          </a:p>
          <a:p>
            <a:pPr algn="ctr" hangingPunct="0">
              <a:lnSpc>
                <a:spcPct val="150000"/>
              </a:lnSpc>
              <a:buClr>
                <a:srgbClr val="000000"/>
              </a:buClr>
              <a:buSzPct val="100000"/>
            </a:pPr>
            <a:r>
              <a:rPr lang="pt-BR" dirty="0" smtClean="0">
                <a:solidFill>
                  <a:schemeClr val="tx1"/>
                </a:solidFill>
                <a:latin typeface="Times New Roman" panose="02020603050405020304" pitchFamily="18" charset="0"/>
                <a:ea typeface="Microsoft YaHei" pitchFamily="32" charset="-122"/>
                <a:cs typeface="Times New Roman" panose="02020603050405020304" pitchFamily="18" charset="0"/>
              </a:rPr>
              <a:t>Bioquímicas</a:t>
            </a:r>
            <a:endParaRPr lang="pt-BR" dirty="0">
              <a:solidFill>
                <a:schemeClr val="tx1"/>
              </a:solidFill>
              <a:latin typeface="Times New Roman" panose="02020603050405020304" pitchFamily="18" charset="0"/>
              <a:ea typeface="Microsoft YaHei" pitchFamily="32" charset="-122"/>
              <a:cs typeface="Times New Roman" panose="02020603050405020304" pitchFamily="18" charset="0"/>
            </a:endParaRPr>
          </a:p>
          <a:p>
            <a:pPr algn="ctr" hangingPunct="0">
              <a:lnSpc>
                <a:spcPct val="150000"/>
              </a:lnSpc>
              <a:buClr>
                <a:srgbClr val="000000"/>
              </a:buClr>
              <a:buSzPct val="100000"/>
            </a:pPr>
            <a:r>
              <a:rPr lang="pt-BR" dirty="0">
                <a:solidFill>
                  <a:schemeClr val="tx1"/>
                </a:solidFill>
                <a:latin typeface="Times New Roman" panose="02020603050405020304" pitchFamily="18" charset="0"/>
                <a:ea typeface="Microsoft YaHei" pitchFamily="32" charset="-122"/>
                <a:cs typeface="Times New Roman" panose="02020603050405020304" pitchFamily="18" charset="0"/>
              </a:rPr>
              <a:t>Fisiológicas</a:t>
            </a:r>
          </a:p>
          <a:p>
            <a:pPr algn="ctr" hangingPunct="0">
              <a:lnSpc>
                <a:spcPct val="150000"/>
              </a:lnSpc>
              <a:buClr>
                <a:srgbClr val="000000"/>
              </a:buClr>
              <a:buSzPct val="100000"/>
            </a:pPr>
            <a:r>
              <a:rPr lang="pt-BR" dirty="0">
                <a:solidFill>
                  <a:schemeClr val="tx1"/>
                </a:solidFill>
                <a:latin typeface="Times New Roman" panose="02020603050405020304" pitchFamily="18" charset="0"/>
                <a:ea typeface="Microsoft YaHei" pitchFamily="32" charset="-122"/>
                <a:cs typeface="Times New Roman" panose="02020603050405020304" pitchFamily="18" charset="0"/>
              </a:rPr>
              <a:t>Morfológicas</a:t>
            </a:r>
          </a:p>
          <a:p>
            <a:pPr algn="ctr" hangingPunct="0">
              <a:lnSpc>
                <a:spcPct val="150000"/>
              </a:lnSpc>
              <a:buClr>
                <a:srgbClr val="000000"/>
              </a:buClr>
              <a:buSzPct val="100000"/>
            </a:pPr>
            <a:r>
              <a:rPr lang="pt-BR" dirty="0" err="1" smtClean="0">
                <a:solidFill>
                  <a:schemeClr val="tx1"/>
                </a:solidFill>
                <a:latin typeface="Times New Roman" panose="02020603050405020304" pitchFamily="18" charset="0"/>
                <a:ea typeface="Microsoft YaHei" pitchFamily="32" charset="-122"/>
                <a:cs typeface="Times New Roman" panose="02020603050405020304" pitchFamily="18" charset="0"/>
              </a:rPr>
              <a:t>Genotóxicas</a:t>
            </a:r>
            <a:endParaRPr lang="pt-BR" dirty="0" smtClean="0">
              <a:solidFill>
                <a:schemeClr val="tx1"/>
              </a:solidFill>
              <a:latin typeface="Times New Roman" panose="02020603050405020304" pitchFamily="18" charset="0"/>
              <a:ea typeface="Microsoft YaHei" pitchFamily="32" charset="-122"/>
              <a:cs typeface="Times New Roman" panose="02020603050405020304" pitchFamily="18" charset="0"/>
            </a:endParaRPr>
          </a:p>
          <a:p>
            <a:pPr algn="ctr" hangingPunct="0">
              <a:lnSpc>
                <a:spcPct val="150000"/>
              </a:lnSpc>
              <a:buClr>
                <a:srgbClr val="000000"/>
              </a:buClr>
              <a:buSzPct val="100000"/>
            </a:pPr>
            <a:r>
              <a:rPr lang="pt-BR" dirty="0" smtClean="0">
                <a:solidFill>
                  <a:schemeClr val="tx1"/>
                </a:solidFill>
                <a:latin typeface="Times New Roman" panose="02020603050405020304" pitchFamily="18" charset="0"/>
                <a:ea typeface="Microsoft YaHei" pitchFamily="32" charset="-122"/>
                <a:cs typeface="Times New Roman" panose="02020603050405020304" pitchFamily="18" charset="0"/>
              </a:rPr>
              <a:t>Histológicas</a:t>
            </a:r>
            <a:endParaRPr lang="pt-BR" dirty="0">
              <a:solidFill>
                <a:schemeClr val="tx1"/>
              </a:solidFill>
              <a:latin typeface="Times New Roman" panose="02020603050405020304" pitchFamily="18" charset="0"/>
              <a:ea typeface="Microsoft YaHei" pitchFamily="32" charset="-122"/>
              <a:cs typeface="Times New Roman" panose="02020603050405020304" pitchFamily="18" charset="0"/>
            </a:endParaRP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lang="pt-BR" b="1" dirty="0">
              <a:solidFill>
                <a:schemeClr val="tx1"/>
              </a:solidFill>
              <a:latin typeface="Times New Roman" panose="02020603050405020304" pitchFamily="18" charset="0"/>
              <a:ea typeface="Microsoft YaHei" pitchFamily="32" charset="-122"/>
              <a:cs typeface="Times New Roman" panose="02020603050405020304" pitchFamily="18" charset="0"/>
            </a:endParaRPr>
          </a:p>
        </p:txBody>
      </p:sp>
      <p:sp>
        <p:nvSpPr>
          <p:cNvPr id="23" name="Retângulo 22">
            <a:extLst>
              <a:ext uri="{FF2B5EF4-FFF2-40B4-BE49-F238E27FC236}">
                <a16:creationId xmlns:a16="http://schemas.microsoft.com/office/drawing/2014/main" id="{C44CFFEE-EBEB-48D7-9A17-0FD5C12FE02E}"/>
              </a:ext>
            </a:extLst>
          </p:cNvPr>
          <p:cNvSpPr/>
          <p:nvPr/>
        </p:nvSpPr>
        <p:spPr bwMode="auto">
          <a:xfrm>
            <a:off x="8106279" y="3096135"/>
            <a:ext cx="2212988" cy="369332"/>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pt-BR" sz="1600" b="1" i="0" u="none" strike="noStrike" cap="none" normalizeH="0" baseline="0" dirty="0">
                <a:ln>
                  <a:noFill/>
                </a:ln>
                <a:solidFill>
                  <a:schemeClr val="bg1"/>
                </a:solidFill>
                <a:latin typeface="Times New Roman" panose="02020603050405020304" pitchFamily="18" charset="0"/>
                <a:ea typeface="Microsoft YaHei" pitchFamily="32" charset="-122"/>
                <a:cs typeface="Times New Roman" panose="02020603050405020304" pitchFamily="18" charset="0"/>
              </a:rPr>
              <a:t>BIOMARCADORES</a:t>
            </a:r>
          </a:p>
        </p:txBody>
      </p:sp>
      <p:pic>
        <p:nvPicPr>
          <p:cNvPr id="4" name="Imagem 3"/>
          <p:cNvPicPr>
            <a:picLocks noChangeAspect="1"/>
          </p:cNvPicPr>
          <p:nvPr/>
        </p:nvPicPr>
        <p:blipFill>
          <a:blip r:embed="rId5"/>
          <a:stretch>
            <a:fillRect/>
          </a:stretch>
        </p:blipFill>
        <p:spPr>
          <a:xfrm>
            <a:off x="4511824" y="3212976"/>
            <a:ext cx="2393810" cy="1482204"/>
          </a:xfrm>
          <a:prstGeom prst="rect">
            <a:avLst/>
          </a:prstGeom>
        </p:spPr>
      </p:pic>
      <p:sp>
        <p:nvSpPr>
          <p:cNvPr id="21" name="Seta: para a Direita 20">
            <a:extLst>
              <a:ext uri="{FF2B5EF4-FFF2-40B4-BE49-F238E27FC236}">
                <a16:creationId xmlns:a16="http://schemas.microsoft.com/office/drawing/2014/main" id="{5EFC7E25-090D-415B-8BE7-A79BA1451ADA}"/>
              </a:ext>
            </a:extLst>
          </p:cNvPr>
          <p:cNvSpPr/>
          <p:nvPr/>
        </p:nvSpPr>
        <p:spPr bwMode="auto">
          <a:xfrm>
            <a:off x="4393015" y="4736517"/>
            <a:ext cx="2631427" cy="219204"/>
          </a:xfrm>
          <a:prstGeom prst="rightArrow">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pt-BR" sz="1800" b="0" i="0" u="none" strike="noStrike" cap="none" normalizeH="0" baseline="0" dirty="0">
              <a:ln>
                <a:noFill/>
              </a:ln>
              <a:solidFill>
                <a:schemeClr val="bg1"/>
              </a:solidFill>
              <a:latin typeface="+mn-lt"/>
              <a:ea typeface="Microsoft YaHei" pitchFamily="32" charset="-122"/>
            </a:endParaRPr>
          </a:p>
        </p:txBody>
      </p:sp>
      <p:pic>
        <p:nvPicPr>
          <p:cNvPr id="32" name="Picture 8" descr="Fuvest 2020: o que você precisa saber - Movimento Educ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pic>
        <p:nvPicPr>
          <p:cNvPr id="1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38212" y="5614156"/>
            <a:ext cx="609600" cy="609600"/>
          </a:xfrm>
          <a:prstGeom prst="rect">
            <a:avLst/>
          </a:prstGeom>
        </p:spPr>
      </p:pic>
    </p:spTree>
    <p:extLst>
      <p:ext uri="{BB962C8B-B14F-4D97-AF65-F5344CB8AC3E}">
        <p14:creationId xmlns:p14="http://schemas.microsoft.com/office/powerpoint/2010/main" val="2229651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7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210744E-D49E-417F-B8A0-56FA4F706B66}"/>
              </a:ext>
            </a:extLst>
          </p:cNvPr>
          <p:cNvPicPr>
            <a:picLocks noChangeAspect="1"/>
          </p:cNvPicPr>
          <p:nvPr/>
        </p:nvPicPr>
        <p:blipFill rotWithShape="1">
          <a:blip r:embed="rId4"/>
          <a:srcRect l="1" t="-587" r="-5623" b="63032"/>
          <a:stretch/>
        </p:blipFill>
        <p:spPr>
          <a:xfrm>
            <a:off x="47328" y="692696"/>
            <a:ext cx="6480720" cy="2304256"/>
          </a:xfrm>
          <a:prstGeom prst="rect">
            <a:avLst/>
          </a:prstGeom>
        </p:spPr>
      </p:pic>
      <p:pic>
        <p:nvPicPr>
          <p:cNvPr id="5" name="Imagem 4">
            <a:extLst>
              <a:ext uri="{FF2B5EF4-FFF2-40B4-BE49-F238E27FC236}">
                <a16:creationId xmlns:a16="http://schemas.microsoft.com/office/drawing/2014/main" id="{8210744E-D49E-417F-B8A0-56FA4F706B66}"/>
              </a:ext>
            </a:extLst>
          </p:cNvPr>
          <p:cNvPicPr>
            <a:picLocks noChangeAspect="1"/>
          </p:cNvPicPr>
          <p:nvPr/>
        </p:nvPicPr>
        <p:blipFill rotWithShape="1">
          <a:blip r:embed="rId4"/>
          <a:srcRect l="7813" t="65134" r="8862" b="3365"/>
          <a:stretch/>
        </p:blipFill>
        <p:spPr>
          <a:xfrm>
            <a:off x="553234" y="3521060"/>
            <a:ext cx="4871737" cy="1841787"/>
          </a:xfrm>
          <a:prstGeom prst="rect">
            <a:avLst/>
          </a:prstGeom>
        </p:spPr>
      </p:pic>
      <p:sp>
        <p:nvSpPr>
          <p:cNvPr id="6" name="Retângulo 5">
            <a:extLst>
              <a:ext uri="{FF2B5EF4-FFF2-40B4-BE49-F238E27FC236}">
                <a16:creationId xmlns:a16="http://schemas.microsoft.com/office/drawing/2014/main" id="{C395BB42-4D84-45BD-B83D-365D69B3D074}"/>
              </a:ext>
            </a:extLst>
          </p:cNvPr>
          <p:cNvSpPr/>
          <p:nvPr/>
        </p:nvSpPr>
        <p:spPr>
          <a:xfrm>
            <a:off x="361000" y="875608"/>
            <a:ext cx="5112568" cy="2191949"/>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C395BB42-4D84-45BD-B83D-365D69B3D074}"/>
              </a:ext>
            </a:extLst>
          </p:cNvPr>
          <p:cNvSpPr/>
          <p:nvPr/>
        </p:nvSpPr>
        <p:spPr>
          <a:xfrm>
            <a:off x="407368" y="3397291"/>
            <a:ext cx="5112568" cy="2191949"/>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9367D61-2971-41D9-A861-66F3BF7DF4DD}"/>
              </a:ext>
            </a:extLst>
          </p:cNvPr>
          <p:cNvSpPr txBox="1"/>
          <p:nvPr/>
        </p:nvSpPr>
        <p:spPr>
          <a:xfrm>
            <a:off x="392322" y="-7343"/>
            <a:ext cx="2492542" cy="461665"/>
          </a:xfrm>
          <a:prstGeom prst="rect">
            <a:avLst/>
          </a:prstGeom>
          <a:noFill/>
        </p:spPr>
        <p:txBody>
          <a:bodyPr wrap="none" rtlCol="0">
            <a:spAutoFit/>
          </a:bodyPr>
          <a:lstStyle/>
          <a:p>
            <a:r>
              <a:rPr lang="pt-BR" sz="2400" b="1" dirty="0" smtClean="0">
                <a:solidFill>
                  <a:schemeClr val="accent1">
                    <a:lumMod val="50000"/>
                  </a:schemeClr>
                </a:solidFill>
              </a:rPr>
              <a:t>BIOMARCADORES</a:t>
            </a:r>
            <a:endParaRPr lang="pt-BR" sz="2400" b="1" dirty="0">
              <a:solidFill>
                <a:schemeClr val="accent1">
                  <a:lumMod val="50000"/>
                </a:schemeClr>
              </a:solidFill>
            </a:endParaRPr>
          </a:p>
        </p:txBody>
      </p:sp>
      <p:pic>
        <p:nvPicPr>
          <p:cNvPr id="9" name="Picture 8" descr="Fuvest 2020: o que você precisa saber - Movimento Educ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8EC4E01E-452E-48FF-A2A0-1994D8E24DDF}"/>
              </a:ext>
            </a:extLst>
          </p:cNvPr>
          <p:cNvSpPr txBox="1"/>
          <p:nvPr/>
        </p:nvSpPr>
        <p:spPr>
          <a:xfrm>
            <a:off x="5506288" y="875608"/>
            <a:ext cx="3393841" cy="830997"/>
          </a:xfrm>
          <a:prstGeom prst="rect">
            <a:avLst/>
          </a:prstGeom>
          <a:noFill/>
        </p:spPr>
        <p:txBody>
          <a:bodyPr wrap="square" rtlCol="0">
            <a:spAutoFit/>
          </a:bodyPr>
          <a:lstStyle/>
          <a:p>
            <a:pPr marL="342900" indent="-342900">
              <a:buFont typeface="Wingdings" panose="05000000000000000000" pitchFamily="2" charset="2"/>
              <a:buChar char="Ø"/>
            </a:pPr>
            <a:r>
              <a:rPr lang="pt-BR" sz="2400" dirty="0" smtClean="0">
                <a:solidFill>
                  <a:schemeClr val="accent5">
                    <a:lumMod val="50000"/>
                  </a:schemeClr>
                </a:solidFill>
                <a:latin typeface="Times New Roman" panose="02020603050405020304" pitchFamily="18" charset="0"/>
                <a:cs typeface="Times New Roman" panose="02020603050405020304" pitchFamily="18" charset="0"/>
              </a:rPr>
              <a:t>Teste do Micronúcleo </a:t>
            </a:r>
            <a:endParaRPr lang="pt-BR" sz="2400" dirty="0">
              <a:solidFill>
                <a:schemeClr val="accent5">
                  <a:lumMod val="5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pt-BR" sz="2400" dirty="0">
              <a:solidFill>
                <a:schemeClr val="accent5">
                  <a:lumMod val="50000"/>
                </a:schemeClr>
              </a:solidFill>
            </a:endParaRPr>
          </a:p>
        </p:txBody>
      </p:sp>
      <p:sp>
        <p:nvSpPr>
          <p:cNvPr id="11" name="CaixaDeTexto 10">
            <a:extLst>
              <a:ext uri="{FF2B5EF4-FFF2-40B4-BE49-F238E27FC236}">
                <a16:creationId xmlns:a16="http://schemas.microsoft.com/office/drawing/2014/main" id="{09B5C3E8-7E68-41DB-A5FC-7AC58AA54518}"/>
              </a:ext>
            </a:extLst>
          </p:cNvPr>
          <p:cNvSpPr txBox="1"/>
          <p:nvPr/>
        </p:nvSpPr>
        <p:spPr>
          <a:xfrm>
            <a:off x="5597612" y="3378836"/>
            <a:ext cx="4699375" cy="830997"/>
          </a:xfrm>
          <a:prstGeom prst="rect">
            <a:avLst/>
          </a:prstGeom>
          <a:noFill/>
        </p:spPr>
        <p:txBody>
          <a:bodyPr wrap="square" rtlCol="0">
            <a:spAutoFit/>
          </a:bodyPr>
          <a:lstStyle/>
          <a:p>
            <a:pPr marL="285750" indent="-285750">
              <a:buFont typeface="Wingdings" panose="05000000000000000000" pitchFamily="2" charset="2"/>
              <a:buChar char="Ø"/>
            </a:pPr>
            <a:r>
              <a:rPr lang="pt-BR" sz="2400" dirty="0">
                <a:solidFill>
                  <a:schemeClr val="accent5">
                    <a:lumMod val="50000"/>
                  </a:schemeClr>
                </a:solidFill>
                <a:latin typeface="Times New Roman" panose="02020603050405020304" pitchFamily="18" charset="0"/>
                <a:cs typeface="Times New Roman" panose="02020603050405020304" pitchFamily="18" charset="0"/>
              </a:rPr>
              <a:t>Testes </a:t>
            </a:r>
            <a:r>
              <a:rPr lang="pt-BR" sz="2400" dirty="0" smtClean="0">
                <a:solidFill>
                  <a:schemeClr val="accent5">
                    <a:lumMod val="50000"/>
                  </a:schemeClr>
                </a:solidFill>
                <a:latin typeface="Times New Roman" panose="02020603050405020304" pitchFamily="18" charset="0"/>
                <a:cs typeface="Times New Roman" panose="02020603050405020304" pitchFamily="18" charset="0"/>
              </a:rPr>
              <a:t>enzimáticos</a:t>
            </a:r>
            <a:endParaRPr lang="pt-BR" sz="2400" dirty="0">
              <a:solidFill>
                <a:schemeClr val="accent5">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pt-BR" sz="2400" dirty="0">
              <a:solidFill>
                <a:schemeClr val="accent5">
                  <a:lumMod val="50000"/>
                </a:schemeClr>
              </a:solidFill>
            </a:endParaRPr>
          </a:p>
        </p:txBody>
      </p:sp>
      <p:pic>
        <p:nvPicPr>
          <p:cNvPr id="3"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9671" y="5989579"/>
            <a:ext cx="609600" cy="609600"/>
          </a:xfrm>
          <a:prstGeom prst="rect">
            <a:avLst/>
          </a:prstGeom>
        </p:spPr>
      </p:pic>
      <p:sp>
        <p:nvSpPr>
          <p:cNvPr id="12" name="CaixaDeTexto 11"/>
          <p:cNvSpPr txBox="1"/>
          <p:nvPr/>
        </p:nvSpPr>
        <p:spPr>
          <a:xfrm>
            <a:off x="5665802" y="5189079"/>
            <a:ext cx="2086147" cy="307777"/>
          </a:xfrm>
          <a:prstGeom prst="rect">
            <a:avLst/>
          </a:prstGeom>
          <a:noFill/>
        </p:spPr>
        <p:txBody>
          <a:bodyPr wrap="square" rtlCol="0">
            <a:spAutoFit/>
          </a:bodyPr>
          <a:lstStyle/>
          <a:p>
            <a:r>
              <a:rPr lang="pt-BR" sz="1400" b="1" dirty="0" err="1" smtClean="0">
                <a:latin typeface="Times New Roman" panose="02020603050405020304" pitchFamily="18" charset="0"/>
                <a:cs typeface="Times New Roman" panose="02020603050405020304" pitchFamily="18" charset="0"/>
              </a:rPr>
              <a:t>Catalase</a:t>
            </a:r>
            <a:r>
              <a:rPr lang="pt-BR" sz="1400" b="1" dirty="0" smtClean="0">
                <a:latin typeface="Times New Roman" panose="02020603050405020304" pitchFamily="18" charset="0"/>
                <a:cs typeface="Times New Roman" panose="02020603050405020304" pitchFamily="18" charset="0"/>
              </a:rPr>
              <a:t> (CAT) </a:t>
            </a:r>
            <a:endParaRPr lang="pt-BR" sz="1400" b="1" dirty="0">
              <a:latin typeface="Times New Roman" panose="02020603050405020304" pitchFamily="18" charset="0"/>
              <a:cs typeface="Times New Roman" panose="02020603050405020304" pitchFamily="18" charset="0"/>
            </a:endParaRPr>
          </a:p>
        </p:txBody>
      </p:sp>
      <p:sp>
        <p:nvSpPr>
          <p:cNvPr id="13" name="CaixaDeTexto 12"/>
          <p:cNvSpPr txBox="1"/>
          <p:nvPr/>
        </p:nvSpPr>
        <p:spPr>
          <a:xfrm>
            <a:off x="9573784" y="3698983"/>
            <a:ext cx="3210733" cy="307777"/>
          </a:xfrm>
          <a:prstGeom prst="rect">
            <a:avLst/>
          </a:prstGeom>
          <a:noFill/>
        </p:spPr>
        <p:txBody>
          <a:bodyPr wrap="square" rtlCol="0">
            <a:spAutoFit/>
          </a:bodyPr>
          <a:lstStyle/>
          <a:p>
            <a:r>
              <a:rPr lang="pt-BR" sz="1400" b="1" dirty="0" err="1" smtClean="0">
                <a:latin typeface="Times New Roman" panose="02020603050405020304" pitchFamily="18" charset="0"/>
                <a:cs typeface="Times New Roman" panose="02020603050405020304" pitchFamily="18" charset="0"/>
              </a:rPr>
              <a:t>Glutationa</a:t>
            </a:r>
            <a:r>
              <a:rPr lang="pt-BR" sz="1400" b="1" dirty="0" smtClean="0">
                <a:latin typeface="Times New Roman" panose="02020603050405020304" pitchFamily="18" charset="0"/>
                <a:cs typeface="Times New Roman" panose="02020603050405020304" pitchFamily="18" charset="0"/>
              </a:rPr>
              <a:t>-S-</a:t>
            </a:r>
            <a:r>
              <a:rPr lang="pt-BR" sz="1400" b="1" dirty="0" err="1" smtClean="0">
                <a:latin typeface="Times New Roman" panose="02020603050405020304" pitchFamily="18" charset="0"/>
                <a:cs typeface="Times New Roman" panose="02020603050405020304" pitchFamily="18" charset="0"/>
              </a:rPr>
              <a:t>Transferase</a:t>
            </a:r>
            <a:r>
              <a:rPr lang="pt-BR" sz="1400" b="1" dirty="0" smtClean="0">
                <a:latin typeface="Times New Roman" panose="02020603050405020304" pitchFamily="18" charset="0"/>
                <a:cs typeface="Times New Roman" panose="02020603050405020304" pitchFamily="18" charset="0"/>
              </a:rPr>
              <a:t> (GST)</a:t>
            </a:r>
            <a:endParaRPr lang="pt-BR" sz="1400" b="1" dirty="0">
              <a:latin typeface="Times New Roman" panose="02020603050405020304" pitchFamily="18" charset="0"/>
              <a:cs typeface="Times New Roman" panose="02020603050405020304" pitchFamily="18" charset="0"/>
            </a:endParaRPr>
          </a:p>
        </p:txBody>
      </p:sp>
      <p:sp>
        <p:nvSpPr>
          <p:cNvPr id="14" name="CaixaDeTexto 13"/>
          <p:cNvSpPr txBox="1"/>
          <p:nvPr/>
        </p:nvSpPr>
        <p:spPr>
          <a:xfrm>
            <a:off x="9452735" y="5467006"/>
            <a:ext cx="2823277" cy="307777"/>
          </a:xfrm>
          <a:prstGeom prst="rect">
            <a:avLst/>
          </a:prstGeom>
          <a:noFill/>
        </p:spPr>
        <p:txBody>
          <a:bodyPr wrap="square" rtlCol="0">
            <a:spAutoFit/>
          </a:bodyPr>
          <a:lstStyle/>
          <a:p>
            <a:r>
              <a:rPr lang="pt-BR" sz="1400" b="1" dirty="0" err="1" smtClean="0">
                <a:latin typeface="Times New Roman" panose="02020603050405020304" pitchFamily="18" charset="0"/>
                <a:cs typeface="Times New Roman" panose="02020603050405020304" pitchFamily="18" charset="0"/>
              </a:rPr>
              <a:t>Acetilcolinesterase</a:t>
            </a:r>
            <a:r>
              <a:rPr lang="pt-BR" sz="1400" b="1" dirty="0" smtClean="0">
                <a:latin typeface="Times New Roman" panose="02020603050405020304" pitchFamily="18" charset="0"/>
                <a:cs typeface="Times New Roman" panose="02020603050405020304" pitchFamily="18" charset="0"/>
              </a:rPr>
              <a:t> (</a:t>
            </a:r>
            <a:r>
              <a:rPr lang="pt-BR" sz="1400" b="1" dirty="0" err="1" smtClean="0">
                <a:latin typeface="Times New Roman" panose="02020603050405020304" pitchFamily="18" charset="0"/>
                <a:cs typeface="Times New Roman" panose="02020603050405020304" pitchFamily="18" charset="0"/>
              </a:rPr>
              <a:t>AChE</a:t>
            </a:r>
            <a:r>
              <a:rPr lang="pt-BR" sz="1400" b="1" dirty="0" smtClean="0">
                <a:latin typeface="Times New Roman" panose="02020603050405020304" pitchFamily="18" charset="0"/>
                <a:cs typeface="Times New Roman" panose="02020603050405020304" pitchFamily="18" charset="0"/>
              </a:rPr>
              <a:t>)</a:t>
            </a:r>
            <a:endParaRPr lang="pt-BR" sz="1400" b="1" dirty="0">
              <a:latin typeface="Times New Roman" panose="02020603050405020304" pitchFamily="18" charset="0"/>
              <a:cs typeface="Times New Roman" panose="02020603050405020304" pitchFamily="18" charset="0"/>
            </a:endParaRPr>
          </a:p>
        </p:txBody>
      </p:sp>
      <p:sp>
        <p:nvSpPr>
          <p:cNvPr id="15" name="CaixaDeTexto 14"/>
          <p:cNvSpPr txBox="1"/>
          <p:nvPr/>
        </p:nvSpPr>
        <p:spPr>
          <a:xfrm>
            <a:off x="7318899" y="4797506"/>
            <a:ext cx="2885269" cy="307777"/>
          </a:xfrm>
          <a:prstGeom prst="rect">
            <a:avLst/>
          </a:prstGeom>
          <a:noFill/>
        </p:spPr>
        <p:txBody>
          <a:bodyPr wrap="square" rtlCol="0">
            <a:spAutoFit/>
          </a:bodyPr>
          <a:lstStyle/>
          <a:p>
            <a:r>
              <a:rPr lang="pt-BR" sz="1400" b="1" dirty="0" smtClean="0">
                <a:latin typeface="Times New Roman" panose="02020603050405020304" pitchFamily="18" charset="0"/>
                <a:cs typeface="Times New Roman" panose="02020603050405020304" pitchFamily="18" charset="0"/>
              </a:rPr>
              <a:t>Superóxido </a:t>
            </a:r>
            <a:r>
              <a:rPr lang="pt-BR" sz="1400" b="1" dirty="0" err="1" smtClean="0">
                <a:latin typeface="Times New Roman" panose="02020603050405020304" pitchFamily="18" charset="0"/>
                <a:cs typeface="Times New Roman" panose="02020603050405020304" pitchFamily="18" charset="0"/>
              </a:rPr>
              <a:t>Dismutase</a:t>
            </a:r>
            <a:r>
              <a:rPr lang="pt-BR" sz="1400" b="1" dirty="0" smtClean="0">
                <a:latin typeface="Times New Roman" panose="02020603050405020304" pitchFamily="18" charset="0"/>
                <a:cs typeface="Times New Roman" panose="02020603050405020304" pitchFamily="18" charset="0"/>
              </a:rPr>
              <a:t> (SOD) </a:t>
            </a:r>
            <a:endParaRPr lang="pt-BR" sz="1400" b="1" dirty="0">
              <a:latin typeface="Times New Roman" panose="02020603050405020304" pitchFamily="18" charset="0"/>
              <a:cs typeface="Times New Roman" panose="02020603050405020304" pitchFamily="18" charset="0"/>
            </a:endParaRPr>
          </a:p>
        </p:txBody>
      </p:sp>
      <p:sp>
        <p:nvSpPr>
          <p:cNvPr id="16" name="CaixaDeTexto 15"/>
          <p:cNvSpPr txBox="1"/>
          <p:nvPr/>
        </p:nvSpPr>
        <p:spPr>
          <a:xfrm>
            <a:off x="5597612" y="4090526"/>
            <a:ext cx="3038962" cy="307777"/>
          </a:xfrm>
          <a:prstGeom prst="rect">
            <a:avLst/>
          </a:prstGeom>
          <a:noFill/>
        </p:spPr>
        <p:txBody>
          <a:bodyPr wrap="square" rtlCol="0">
            <a:spAutoFit/>
          </a:bodyPr>
          <a:lstStyle/>
          <a:p>
            <a:r>
              <a:rPr lang="pt-BR" sz="1400" b="1" dirty="0" err="1" smtClean="0">
                <a:latin typeface="Times New Roman" panose="02020603050405020304" pitchFamily="18" charset="0"/>
                <a:cs typeface="Times New Roman" panose="02020603050405020304" pitchFamily="18" charset="0"/>
              </a:rPr>
              <a:t>Glutationa</a:t>
            </a:r>
            <a:r>
              <a:rPr lang="pt-BR" sz="1400" b="1" dirty="0" smtClean="0">
                <a:latin typeface="Times New Roman" panose="02020603050405020304" pitchFamily="18" charset="0"/>
                <a:cs typeface="Times New Roman" panose="02020603050405020304" pitchFamily="18" charset="0"/>
              </a:rPr>
              <a:t> </a:t>
            </a:r>
            <a:r>
              <a:rPr lang="pt-BR" sz="1400" b="1" dirty="0" err="1" smtClean="0">
                <a:latin typeface="Times New Roman" panose="02020603050405020304" pitchFamily="18" charset="0"/>
                <a:cs typeface="Times New Roman" panose="02020603050405020304" pitchFamily="18" charset="0"/>
              </a:rPr>
              <a:t>Peroxidase</a:t>
            </a:r>
            <a:r>
              <a:rPr lang="pt-BR" sz="1400" b="1" dirty="0" smtClean="0">
                <a:latin typeface="Times New Roman" panose="02020603050405020304" pitchFamily="18" charset="0"/>
                <a:cs typeface="Times New Roman" panose="02020603050405020304" pitchFamily="18" charset="0"/>
              </a:rPr>
              <a:t> (</a:t>
            </a:r>
            <a:r>
              <a:rPr lang="pt-BR" sz="1400" b="1" dirty="0" err="1" smtClean="0">
                <a:latin typeface="Times New Roman" panose="02020603050405020304" pitchFamily="18" charset="0"/>
                <a:cs typeface="Times New Roman" panose="02020603050405020304" pitchFamily="18" charset="0"/>
              </a:rPr>
              <a:t>GPx</a:t>
            </a:r>
            <a:r>
              <a:rPr lang="pt-BR" sz="1400" b="1" dirty="0" smtClean="0">
                <a:latin typeface="Times New Roman" panose="02020603050405020304" pitchFamily="18" charset="0"/>
                <a:cs typeface="Times New Roman" panose="02020603050405020304" pitchFamily="18" charset="0"/>
              </a:rPr>
              <a:t>) </a:t>
            </a:r>
            <a:endParaRPr lang="pt-BR" sz="1400" b="1" dirty="0">
              <a:latin typeface="Times New Roman" panose="02020603050405020304" pitchFamily="18" charset="0"/>
              <a:cs typeface="Times New Roman" panose="02020603050405020304" pitchFamily="18" charset="0"/>
            </a:endParaRPr>
          </a:p>
        </p:txBody>
      </p:sp>
      <p:pic>
        <p:nvPicPr>
          <p:cNvPr id="17" name="Picture 4" descr="https://encrypted-tbn0.gstatic.com/images?q=tbn:ANd9GcShEypPlJXN5krj0STQzgGwHF7j6lT46hCkz4J7RZ6DPeJRb8Kt"/>
          <p:cNvPicPr>
            <a:picLocks noChangeAspect="1" noChangeArrowheads="1"/>
          </p:cNvPicPr>
          <p:nvPr/>
        </p:nvPicPr>
        <p:blipFill>
          <a:blip r:embed="rId7">
            <a:extLst>
              <a:ext uri="{28A0092B-C50C-407E-A947-70E740481C1C}">
                <a14:useLocalDpi xmlns:a14="http://schemas.microsoft.com/office/drawing/2010/main" val="0"/>
              </a:ext>
            </a:extLst>
          </a:blip>
          <a:srcRect b="32370"/>
          <a:stretch>
            <a:fillRect/>
          </a:stretch>
        </p:blipFill>
        <p:spPr bwMode="auto">
          <a:xfrm>
            <a:off x="9539411" y="5881248"/>
            <a:ext cx="1324962" cy="6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Glutathione S-transferase - Wikipedi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969" r="15801"/>
          <a:stretch/>
        </p:blipFill>
        <p:spPr bwMode="auto">
          <a:xfrm rot="5400000">
            <a:off x="9849830" y="3977433"/>
            <a:ext cx="689085" cy="9039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uperóxido dismutase – Wikipédia, a enciclopédia liv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7305" y="5101520"/>
            <a:ext cx="812443" cy="8598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oto de Enzima Catalase Um Importante Organismo Em Antioxidantes e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00840" y="5531438"/>
            <a:ext cx="889071" cy="705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Glutationa peroxidase – Wikipédia, a enciclopédia liv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5700840" y="4159940"/>
            <a:ext cx="1122844" cy="11228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scontent-lga3-1.cdninstagram.com/vp/a5bc11d3826c714efe6e672030092635/5DB73FCA/t51.2885-15/sh0.08/e35/c127.0.825.825/s640x640/58411107_292237551705294_8825112810867339097_n.jpg?_nc_ht=scontent-lga3-1.cdninstagram.co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8048" y="1368742"/>
            <a:ext cx="1474719" cy="1474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99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s://mail-attachment.googleusercontent.com/attachment/?ui=2&amp;ik=b427320279&amp;view=att&amp;th=138954a25ff91e4a&amp;attid=0.1&amp;disp=inline&amp;realattid=f_h4q1gydz0&amp;safe=1&amp;zw&amp;saduie=AG9B_P95vnJE5icv2jZhoov2_iqZ&amp;sadet=1342548291564&amp;sads=tfDdLduOkYf4eqzJh8MYiOq0-l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https://mail-attachment.googleusercontent.com/attachment/?ui=2&amp;ik=b427320279&amp;view=att&amp;th=138954a25ff91e4a&amp;attid=0.1&amp;disp=inline&amp;realattid=f_h4q1gydz0&amp;safe=1&amp;zw&amp;saduie=AG9B_P95vnJE5icv2jZhoov2_iqZ&amp;sadet=1342548323694&amp;sads=b4esTnMv9XC-7AzRkAIpUBtk1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CaixaDeTexto 10">
            <a:extLst>
              <a:ext uri="{FF2B5EF4-FFF2-40B4-BE49-F238E27FC236}">
                <a16:creationId xmlns:a16="http://schemas.microsoft.com/office/drawing/2014/main" id="{66826E7F-F802-4034-8EB7-81F3A0A82852}"/>
              </a:ext>
            </a:extLst>
          </p:cNvPr>
          <p:cNvSpPr txBox="1"/>
          <p:nvPr/>
        </p:nvSpPr>
        <p:spPr>
          <a:xfrm>
            <a:off x="392322" y="-7343"/>
            <a:ext cx="6894836" cy="461665"/>
          </a:xfrm>
          <a:prstGeom prst="rect">
            <a:avLst/>
          </a:prstGeom>
          <a:noFill/>
        </p:spPr>
        <p:txBody>
          <a:bodyPr wrap="none" rtlCol="0">
            <a:spAutoFit/>
          </a:bodyPr>
          <a:lstStyle/>
          <a:p>
            <a:r>
              <a:rPr lang="pt-BR" sz="2400" b="1" i="1" dirty="0" err="1" smtClean="0">
                <a:solidFill>
                  <a:schemeClr val="accent1">
                    <a:lumMod val="50000"/>
                  </a:schemeClr>
                </a:solidFill>
              </a:rPr>
              <a:t>Sphaerospermopsis</a:t>
            </a:r>
            <a:r>
              <a:rPr lang="pt-BR" sz="2400" b="1" i="1" dirty="0" smtClean="0">
                <a:solidFill>
                  <a:schemeClr val="accent1">
                    <a:lumMod val="50000"/>
                  </a:schemeClr>
                </a:solidFill>
              </a:rPr>
              <a:t> torques-</a:t>
            </a:r>
            <a:r>
              <a:rPr lang="pt-BR" sz="2400" b="1" i="1" dirty="0" err="1" smtClean="0">
                <a:solidFill>
                  <a:schemeClr val="accent1">
                    <a:lumMod val="50000"/>
                  </a:schemeClr>
                </a:solidFill>
              </a:rPr>
              <a:t>reginae</a:t>
            </a:r>
            <a:r>
              <a:rPr lang="pt-BR" sz="2400" b="1" dirty="0">
                <a:solidFill>
                  <a:schemeClr val="accent1">
                    <a:lumMod val="50000"/>
                  </a:schemeClr>
                </a:solidFill>
              </a:rPr>
              <a:t>:</a:t>
            </a:r>
            <a:r>
              <a:rPr lang="pt-BR" sz="2400" b="1" i="1" dirty="0" smtClean="0">
                <a:solidFill>
                  <a:schemeClr val="accent1">
                    <a:lumMod val="50000"/>
                  </a:schemeClr>
                </a:solidFill>
              </a:rPr>
              <a:t> </a:t>
            </a:r>
            <a:r>
              <a:rPr lang="pt-BR" sz="2400" b="1" dirty="0">
                <a:solidFill>
                  <a:schemeClr val="accent1">
                    <a:lumMod val="50000"/>
                  </a:schemeClr>
                </a:solidFill>
              </a:rPr>
              <a:t>Cepa </a:t>
            </a:r>
            <a:r>
              <a:rPr lang="pt-BR" sz="2400" b="1" dirty="0" smtClean="0">
                <a:solidFill>
                  <a:schemeClr val="accent1">
                    <a:lumMod val="50000"/>
                  </a:schemeClr>
                </a:solidFill>
              </a:rPr>
              <a:t>ITEP-024</a:t>
            </a:r>
            <a:r>
              <a:rPr lang="pt-BR" sz="2400" b="1" i="1" dirty="0" smtClean="0">
                <a:solidFill>
                  <a:schemeClr val="accent1">
                    <a:lumMod val="50000"/>
                  </a:schemeClr>
                </a:solidFill>
              </a:rPr>
              <a:t> </a:t>
            </a:r>
            <a:endParaRPr lang="pt-BR" sz="2400" b="1" i="1" dirty="0">
              <a:solidFill>
                <a:schemeClr val="accent1">
                  <a:lumMod val="50000"/>
                </a:schemeClr>
              </a:solidFill>
            </a:endParaRPr>
          </a:p>
        </p:txBody>
      </p:sp>
      <p:graphicFrame>
        <p:nvGraphicFramePr>
          <p:cNvPr id="14" name="Diagrama 4">
            <a:extLst>
              <a:ext uri="{FF2B5EF4-FFF2-40B4-BE49-F238E27FC236}">
                <a16:creationId xmlns:a16="http://schemas.microsoft.com/office/drawing/2014/main" id="{D7C35DB4-60BE-4D0A-822D-A27DD5AB3053}"/>
              </a:ext>
            </a:extLst>
          </p:cNvPr>
          <p:cNvGraphicFramePr>
            <a:graphicFrameLocks/>
          </p:cNvGraphicFramePr>
          <p:nvPr>
            <p:extLst>
              <p:ext uri="{D42A27DB-BD31-4B8C-83A1-F6EECF244321}">
                <p14:modId xmlns:p14="http://schemas.microsoft.com/office/powerpoint/2010/main" val="268724039"/>
              </p:ext>
            </p:extLst>
          </p:nvPr>
        </p:nvGraphicFramePr>
        <p:xfrm>
          <a:off x="695400" y="1556792"/>
          <a:ext cx="10441160" cy="3672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m 7"/>
          <p:cNvPicPr>
            <a:picLocks noChangeAspect="1"/>
          </p:cNvPicPr>
          <p:nvPr/>
        </p:nvPicPr>
        <p:blipFill rotWithShape="1">
          <a:blip r:embed="rId10"/>
          <a:srcRect l="27189" t="33164" r="28856" b="33709"/>
          <a:stretch/>
        </p:blipFill>
        <p:spPr>
          <a:xfrm rot="16200000">
            <a:off x="-1042459" y="3004185"/>
            <a:ext cx="4771862" cy="2304256"/>
          </a:xfrm>
          <a:prstGeom prst="rect">
            <a:avLst/>
          </a:prstGeom>
          <a:ln w="6350">
            <a:noFill/>
          </a:ln>
        </p:spPr>
      </p:pic>
      <p:sp>
        <p:nvSpPr>
          <p:cNvPr id="4" name="Retângulo 3"/>
          <p:cNvSpPr/>
          <p:nvPr/>
        </p:nvSpPr>
        <p:spPr>
          <a:xfrm>
            <a:off x="2903933" y="1772816"/>
            <a:ext cx="8367306" cy="369332"/>
          </a:xfrm>
          <a:prstGeom prst="rect">
            <a:avLst/>
          </a:prstGeom>
        </p:spPr>
        <p:txBody>
          <a:bodyPr wrap="square">
            <a:spAutoFit/>
          </a:bodyPr>
          <a:lstStyle/>
          <a:p>
            <a:pPr lvl="0"/>
            <a:r>
              <a:rPr lang="pt-BR" dirty="0" smtClean="0">
                <a:latin typeface="Times New Roman" panose="02020603050405020304" pitchFamily="18" charset="0"/>
                <a:cs typeface="Times New Roman" panose="02020603050405020304" pitchFamily="18" charset="0"/>
              </a:rPr>
              <a:t>Espécie produtora de </a:t>
            </a:r>
            <a:r>
              <a:rPr lang="pt-BR" dirty="0" err="1" smtClean="0">
                <a:latin typeface="Times New Roman" panose="02020603050405020304" pitchFamily="18" charset="0"/>
                <a:cs typeface="Times New Roman" panose="02020603050405020304" pitchFamily="18" charset="0"/>
              </a:rPr>
              <a:t>guanitoxina</a:t>
            </a:r>
            <a:r>
              <a:rPr lang="pt-BR" dirty="0" smtClean="0">
                <a:latin typeface="Times New Roman" panose="02020603050405020304" pitchFamily="18" charset="0"/>
                <a:cs typeface="Times New Roman" panose="02020603050405020304" pitchFamily="18" charset="0"/>
              </a:rPr>
              <a:t>, </a:t>
            </a:r>
            <a:r>
              <a:rPr lang="pt-BR" dirty="0" err="1" smtClean="0">
                <a:latin typeface="Times New Roman" panose="02020603050405020304" pitchFamily="18" charset="0"/>
                <a:cs typeface="Times New Roman" panose="02020603050405020304" pitchFamily="18" charset="0"/>
              </a:rPr>
              <a:t>microcistina</a:t>
            </a:r>
            <a:r>
              <a:rPr lang="pt-BR" dirty="0" smtClean="0">
                <a:latin typeface="Times New Roman" panose="02020603050405020304" pitchFamily="18" charset="0"/>
                <a:cs typeface="Times New Roman" panose="02020603050405020304" pitchFamily="18" charset="0"/>
              </a:rPr>
              <a:t>, </a:t>
            </a:r>
            <a:r>
              <a:rPr lang="pt-BR" dirty="0" err="1" smtClean="0">
                <a:latin typeface="Times New Roman" panose="02020603050405020304" pitchFamily="18" charset="0"/>
                <a:cs typeface="Times New Roman" panose="02020603050405020304" pitchFamily="18" charset="0"/>
              </a:rPr>
              <a:t>anabaetopeptina</a:t>
            </a:r>
            <a:r>
              <a:rPr lang="pt-BR" dirty="0" smtClean="0">
                <a:latin typeface="Times New Roman" panose="02020603050405020304" pitchFamily="18" charset="0"/>
                <a:cs typeface="Times New Roman" panose="02020603050405020304" pitchFamily="18" charset="0"/>
              </a:rPr>
              <a:t> e </a:t>
            </a:r>
            <a:r>
              <a:rPr lang="pt-BR" dirty="0" err="1" smtClean="0">
                <a:latin typeface="Times New Roman" panose="02020603050405020304" pitchFamily="18" charset="0"/>
                <a:cs typeface="Times New Roman" panose="02020603050405020304" pitchFamily="18" charset="0"/>
              </a:rPr>
              <a:t>spumigina</a:t>
            </a:r>
            <a:r>
              <a:rPr lang="pt-BR" dirty="0" smtClean="0">
                <a:latin typeface="Times New Roman" panose="02020603050405020304" pitchFamily="18" charset="0"/>
                <a:cs typeface="Times New Roman" panose="02020603050405020304" pitchFamily="18" charset="0"/>
              </a:rPr>
              <a:t>.</a:t>
            </a:r>
            <a:endParaRPr lang="pt-BR" dirty="0">
              <a:latin typeface="Times New Roman" panose="02020603050405020304" pitchFamily="18" charset="0"/>
              <a:cs typeface="Times New Roman" panose="02020603050405020304" pitchFamily="18" charset="0"/>
            </a:endParaRPr>
          </a:p>
        </p:txBody>
      </p:sp>
      <p:pic>
        <p:nvPicPr>
          <p:cNvPr id="10" name="Picture 8" descr="Fuvest 2020: o que você precisa saber - Movimento Educ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p:cNvSpPr/>
          <p:nvPr/>
        </p:nvSpPr>
        <p:spPr>
          <a:xfrm>
            <a:off x="2933660" y="5277106"/>
            <a:ext cx="8367306" cy="677108"/>
          </a:xfrm>
          <a:prstGeom prst="rect">
            <a:avLst/>
          </a:prstGeom>
        </p:spPr>
        <p:txBody>
          <a:bodyPr wrap="square">
            <a:spAutoFit/>
          </a:bodyPr>
          <a:lstStyle/>
          <a:p>
            <a:pPr lvl="0" algn="just"/>
            <a:r>
              <a:rPr lang="pt-BR" dirty="0" smtClean="0">
                <a:latin typeface="Times New Roman" panose="02020603050405020304" pitchFamily="18" charset="0"/>
                <a:cs typeface="Times New Roman" panose="02020603050405020304" pitchFamily="18" charset="0"/>
              </a:rPr>
              <a:t>Para avaliação da toxicidade da cepa ITEP-024 em peixes, faremos uma exposição aguda. Para isso, haverá a produção dessa cepa em laboratório.</a:t>
            </a:r>
            <a:r>
              <a:rPr lang="pt-BR" sz="2000" dirty="0" smtClean="0">
                <a:latin typeface="Times New Roman" panose="02020603050405020304" pitchFamily="18" charset="0"/>
                <a:cs typeface="Times New Roman" panose="02020603050405020304" pitchFamily="18" charset="0"/>
              </a:rPr>
              <a:t>  </a:t>
            </a:r>
            <a:endParaRPr lang="pt-BR" sz="2000" dirty="0">
              <a:latin typeface="Times New Roman" panose="02020603050405020304" pitchFamily="18" charset="0"/>
              <a:cs typeface="Times New Roman" panose="02020603050405020304" pitchFamily="18" charset="0"/>
            </a:endParaRPr>
          </a:p>
        </p:txBody>
      </p:sp>
      <p:pic>
        <p:nvPicPr>
          <p:cNvPr id="3"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024149" y="-7343"/>
            <a:ext cx="609600" cy="609600"/>
          </a:xfrm>
          <a:prstGeom prst="rect">
            <a:avLst/>
          </a:prstGeom>
        </p:spPr>
      </p:pic>
    </p:spTree>
    <p:extLst>
      <p:ext uri="{BB962C8B-B14F-4D97-AF65-F5344CB8AC3E}">
        <p14:creationId xmlns:p14="http://schemas.microsoft.com/office/powerpoint/2010/main" val="2138606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s://mail-attachment.googleusercontent.com/attachment/?ui=2&amp;ik=b427320279&amp;view=att&amp;th=138954a25ff91e4a&amp;attid=0.1&amp;disp=inline&amp;realattid=f_h4q1gydz0&amp;safe=1&amp;zw&amp;saduie=AG9B_P95vnJE5icv2jZhoov2_iqZ&amp;sadet=1342548291564&amp;sads=tfDdLduOkYf4eqzJh8MYiOq0-l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https://mail-attachment.googleusercontent.com/attachment/?ui=2&amp;ik=b427320279&amp;view=att&amp;th=138954a25ff91e4a&amp;attid=0.1&amp;disp=inline&amp;realattid=f_h4q1gydz0&amp;safe=1&amp;zw&amp;saduie=AG9B_P95vnJE5icv2jZhoov2_iqZ&amp;sadet=1342548323694&amp;sads=b4esTnMv9XC-7AzRkAIpUBtk1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CaixaDeTexto 10">
            <a:extLst>
              <a:ext uri="{FF2B5EF4-FFF2-40B4-BE49-F238E27FC236}">
                <a16:creationId xmlns:a16="http://schemas.microsoft.com/office/drawing/2014/main" id="{66826E7F-F802-4034-8EB7-81F3A0A82852}"/>
              </a:ext>
            </a:extLst>
          </p:cNvPr>
          <p:cNvSpPr txBox="1"/>
          <p:nvPr/>
        </p:nvSpPr>
        <p:spPr>
          <a:xfrm>
            <a:off x="392322" y="-7343"/>
            <a:ext cx="3524298" cy="461665"/>
          </a:xfrm>
          <a:prstGeom prst="rect">
            <a:avLst/>
          </a:prstGeom>
          <a:noFill/>
        </p:spPr>
        <p:txBody>
          <a:bodyPr wrap="none" rtlCol="0">
            <a:spAutoFit/>
          </a:bodyPr>
          <a:lstStyle/>
          <a:p>
            <a:r>
              <a:rPr lang="pt-BR" sz="2400" b="1" dirty="0" smtClean="0">
                <a:solidFill>
                  <a:schemeClr val="accent1">
                    <a:lumMod val="50000"/>
                  </a:schemeClr>
                </a:solidFill>
              </a:rPr>
              <a:t>OBJETIVOS DO TRABALHO</a:t>
            </a:r>
            <a:endParaRPr lang="pt-BR" sz="2400" b="1" dirty="0">
              <a:solidFill>
                <a:schemeClr val="accent1">
                  <a:lumMod val="50000"/>
                </a:schemeClr>
              </a:solidFill>
            </a:endParaRPr>
          </a:p>
        </p:txBody>
      </p:sp>
      <p:pic>
        <p:nvPicPr>
          <p:cNvPr id="15" name="Picture 8" descr="Fuvest 2020: o que você precisa saber - Movimento Educ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382450" y="884827"/>
            <a:ext cx="11392310" cy="1477328"/>
          </a:xfrm>
          <a:prstGeom prst="rect">
            <a:avLst/>
          </a:prstGeom>
        </p:spPr>
        <p:txBody>
          <a:bodyPr wrap="square">
            <a:spAutoFit/>
          </a:bodyPr>
          <a:lstStyle/>
          <a:p>
            <a:pPr algn="just">
              <a:lnSpc>
                <a:spcPct val="150000"/>
              </a:lnSpc>
              <a:spcAft>
                <a:spcPts val="0"/>
              </a:spcAft>
            </a:pPr>
            <a:r>
              <a:rPr lang="pt-B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Desta forma, o </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objetivo deste estudo será a avaliação da toxicidade da cepa ITEP-024, produzida pela espécie </a:t>
            </a:r>
            <a:r>
              <a:rPr lang="pt-BR"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torques-</a:t>
            </a:r>
            <a:r>
              <a:rPr lang="pt-BR"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reginae</a:t>
            </a:r>
            <a:r>
              <a:rPr lang="pt-B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ea typeface="Calibri" panose="020F0502020204030204" pitchFamily="34" charset="0"/>
                <a:cs typeface="Times New Roman" panose="02020603050405020304" pitchFamily="18" charset="0"/>
              </a:rPr>
              <a:t>em espécimes de </a:t>
            </a:r>
            <a:r>
              <a:rPr lang="pt-BR" sz="2000" i="1" dirty="0">
                <a:latin typeface="Times New Roman" panose="02020603050405020304" pitchFamily="18" charset="0"/>
                <a:ea typeface="Calibri" panose="020F0502020204030204" pitchFamily="34" charset="0"/>
                <a:cs typeface="Times New Roman" panose="02020603050405020304" pitchFamily="18" charset="0"/>
              </a:rPr>
              <a:t>O</a:t>
            </a:r>
            <a:r>
              <a:rPr lang="pt-BR" sz="2000" dirty="0">
                <a:latin typeface="Times New Roman" panose="02020603050405020304" pitchFamily="18" charset="0"/>
                <a:ea typeface="Calibri" panose="020F0502020204030204" pitchFamily="34" charset="0"/>
                <a:cs typeface="Times New Roman" panose="02020603050405020304" pitchFamily="18" charset="0"/>
              </a:rPr>
              <a:t>.</a:t>
            </a:r>
            <a:r>
              <a:rPr lang="pt-BR" sz="2000" i="1" dirty="0">
                <a:latin typeface="Times New Roman" panose="02020603050405020304" pitchFamily="18" charset="0"/>
                <a:ea typeface="Calibri" panose="020F0502020204030204" pitchFamily="34" charset="0"/>
                <a:cs typeface="Times New Roman" panose="02020603050405020304" pitchFamily="18" charset="0"/>
              </a:rPr>
              <a:t> </a:t>
            </a:r>
            <a:r>
              <a:rPr lang="pt-BR" sz="2000" i="1" dirty="0" err="1">
                <a:latin typeface="Times New Roman" panose="02020603050405020304" pitchFamily="18" charset="0"/>
                <a:ea typeface="Calibri" panose="020F0502020204030204" pitchFamily="34" charset="0"/>
                <a:cs typeface="Times New Roman" panose="02020603050405020304" pitchFamily="18" charset="0"/>
              </a:rPr>
              <a:t>niloticus</a:t>
            </a:r>
            <a:r>
              <a:rPr lang="pt-BR" sz="2000" dirty="0">
                <a:latin typeface="Times New Roman" panose="02020603050405020304" pitchFamily="18" charset="0"/>
                <a:ea typeface="Calibri" panose="020F0502020204030204" pitchFamily="34" charset="0"/>
                <a:cs typeface="Times New Roman" panose="02020603050405020304" pitchFamily="18" charset="0"/>
              </a:rPr>
              <a:t> (espécie de importância na aquicultura), investigando as respostas </a:t>
            </a:r>
            <a:r>
              <a:rPr lang="pt-BR" sz="2000" dirty="0" err="1" smtClean="0">
                <a:latin typeface="Times New Roman" panose="02020603050405020304" pitchFamily="18" charset="0"/>
                <a:ea typeface="Calibri" panose="020F0502020204030204" pitchFamily="34" charset="0"/>
                <a:cs typeface="Times New Roman" panose="02020603050405020304" pitchFamily="18" charset="0"/>
              </a:rPr>
              <a:t>genotóxicas</a:t>
            </a:r>
            <a:r>
              <a:rPr lang="pt-BR" sz="2000" dirty="0" smtClean="0">
                <a:latin typeface="Times New Roman" panose="02020603050405020304" pitchFamily="18" charset="0"/>
                <a:ea typeface="Calibri" panose="020F0502020204030204" pitchFamily="34" charset="0"/>
                <a:cs typeface="Times New Roman" panose="02020603050405020304" pitchFamily="18" charset="0"/>
              </a:rPr>
              <a:t>, bioquímicas </a:t>
            </a:r>
            <a:r>
              <a:rPr lang="pt-BR" sz="2000" dirty="0">
                <a:latin typeface="Times New Roman" panose="02020603050405020304" pitchFamily="18" charset="0"/>
                <a:ea typeface="Calibri" panose="020F0502020204030204" pitchFamily="34" charset="0"/>
                <a:cs typeface="Times New Roman" panose="02020603050405020304" pitchFamily="18" charset="0"/>
              </a:rPr>
              <a:t>e </a:t>
            </a:r>
            <a:r>
              <a:rPr lang="pt-BR" sz="2000" dirty="0" smtClean="0">
                <a:latin typeface="Times New Roman" panose="02020603050405020304" pitchFamily="18" charset="0"/>
                <a:ea typeface="Calibri" panose="020F0502020204030204" pitchFamily="34" charset="0"/>
                <a:cs typeface="Times New Roman" panose="02020603050405020304" pitchFamily="18" charset="0"/>
              </a:rPr>
              <a:t>fisiológicas nos tecidos e órgãos </a:t>
            </a:r>
            <a:r>
              <a:rPr lang="pt-BR" sz="2000" dirty="0">
                <a:latin typeface="Times New Roman" panose="02020603050405020304" pitchFamily="18" charset="0"/>
                <a:ea typeface="Calibri" panose="020F0502020204030204" pitchFamily="34" charset="0"/>
                <a:cs typeface="Times New Roman" panose="02020603050405020304" pitchFamily="18" charset="0"/>
              </a:rPr>
              <a:t>dos peixes.</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tângulo: Cantos Arredondados 9">
            <a:extLst>
              <a:ext uri="{FF2B5EF4-FFF2-40B4-BE49-F238E27FC236}">
                <a16:creationId xmlns:a16="http://schemas.microsoft.com/office/drawing/2014/main" id="{4750FA88-6B01-48EA-A4A6-B992AF817B86}"/>
              </a:ext>
            </a:extLst>
          </p:cNvPr>
          <p:cNvSpPr/>
          <p:nvPr/>
        </p:nvSpPr>
        <p:spPr bwMode="auto">
          <a:xfrm>
            <a:off x="1286310" y="2780928"/>
            <a:ext cx="2597601" cy="37297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hangingPunct="0">
              <a:lnSpc>
                <a:spcPct val="93000"/>
              </a:lnSpc>
              <a:buClr>
                <a:srgbClr val="000000"/>
              </a:buClr>
              <a:buSzPct val="100000"/>
            </a:pPr>
            <a:r>
              <a:rPr lang="pt-B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Avaliar os efeitos </a:t>
            </a:r>
            <a:r>
              <a:rPr lang="pt-BR"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Genotóxicos</a:t>
            </a:r>
            <a:endParaRPr lang="pt-B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tângulo: Cantos Arredondados 13">
            <a:extLst>
              <a:ext uri="{FF2B5EF4-FFF2-40B4-BE49-F238E27FC236}">
                <a16:creationId xmlns:a16="http://schemas.microsoft.com/office/drawing/2014/main" id="{4FCAAE89-0454-4823-BD28-8E83B21FC06A}"/>
              </a:ext>
            </a:extLst>
          </p:cNvPr>
          <p:cNvSpPr/>
          <p:nvPr/>
        </p:nvSpPr>
        <p:spPr bwMode="auto">
          <a:xfrm>
            <a:off x="1278128" y="3868063"/>
            <a:ext cx="2597601" cy="2607582"/>
          </a:xfrm>
          <a:prstGeom prst="roundRect">
            <a:avLst/>
          </a:prstGeom>
          <a:solidFill>
            <a:schemeClr val="accent1">
              <a:lumMod val="20000"/>
              <a:lumOff val="80000"/>
            </a:schemeClr>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hangingPunct="0">
              <a:lnSpc>
                <a:spcPct val="93000"/>
              </a:lnSpc>
              <a:buClr>
                <a:srgbClr val="000000"/>
              </a:buClr>
              <a:buSzPct val="100000"/>
            </a:pPr>
            <a:endParaRPr lang="pt-BR" dirty="0">
              <a:latin typeface="Arial" charset="0"/>
              <a:ea typeface="Microsoft YaHei" pitchFamily="32" charset="-122"/>
            </a:endParaRPr>
          </a:p>
          <a:p>
            <a:pPr algn="ctr" hangingPunct="0">
              <a:lnSpc>
                <a:spcPct val="93000"/>
              </a:lnSpc>
              <a:buClr>
                <a:srgbClr val="000000"/>
              </a:buClr>
              <a:buSzPct val="100000"/>
            </a:pPr>
            <a:endParaRPr lang="pt-BR" sz="2000" dirty="0" smtClean="0">
              <a:solidFill>
                <a:schemeClr val="tx1"/>
              </a:solidFill>
              <a:latin typeface="Times New Roman" panose="02020603050405020304" pitchFamily="18" charset="0"/>
              <a:ea typeface="Microsoft YaHei" pitchFamily="32" charset="-122"/>
              <a:cs typeface="Times New Roman" panose="02020603050405020304" pitchFamily="18" charset="0"/>
            </a:endParaRPr>
          </a:p>
          <a:p>
            <a:pPr algn="ctr" hangingPunct="0">
              <a:lnSpc>
                <a:spcPct val="93000"/>
              </a:lnSpc>
              <a:buClr>
                <a:srgbClr val="000000"/>
              </a:buClr>
              <a:buSzPct val="100000"/>
            </a:pPr>
            <a:endParaRPr lang="pt-BR" sz="2000" dirty="0">
              <a:solidFill>
                <a:schemeClr val="tx1"/>
              </a:solidFill>
              <a:latin typeface="Times New Roman" panose="02020603050405020304" pitchFamily="18" charset="0"/>
              <a:ea typeface="Microsoft YaHei" pitchFamily="32" charset="-122"/>
              <a:cs typeface="Times New Roman" panose="02020603050405020304" pitchFamily="18" charset="0"/>
            </a:endParaRPr>
          </a:p>
          <a:p>
            <a:pPr algn="ctr" hangingPunct="0">
              <a:lnSpc>
                <a:spcPct val="93000"/>
              </a:lnSpc>
              <a:buClr>
                <a:srgbClr val="000000"/>
              </a:buClr>
              <a:buSzPct val="100000"/>
            </a:pPr>
            <a:r>
              <a:rPr lang="pt-BR" sz="2000" dirty="0" smtClean="0">
                <a:solidFill>
                  <a:schemeClr val="tx1"/>
                </a:solidFill>
                <a:latin typeface="Times New Roman" panose="02020603050405020304" pitchFamily="18" charset="0"/>
                <a:ea typeface="Microsoft YaHei" pitchFamily="32" charset="-122"/>
                <a:cs typeface="Times New Roman" panose="02020603050405020304" pitchFamily="18" charset="0"/>
              </a:rPr>
              <a:t>Teste </a:t>
            </a:r>
            <a:r>
              <a:rPr lang="pt-BR" sz="2000" dirty="0">
                <a:solidFill>
                  <a:schemeClr val="tx1"/>
                </a:solidFill>
                <a:latin typeface="Times New Roman" panose="02020603050405020304" pitchFamily="18" charset="0"/>
                <a:ea typeface="Microsoft YaHei" pitchFamily="32" charset="-122"/>
                <a:cs typeface="Times New Roman" panose="02020603050405020304" pitchFamily="18" charset="0"/>
              </a:rPr>
              <a:t>de Micronúcleo (MN)</a:t>
            </a:r>
          </a:p>
          <a:p>
            <a:pPr algn="ctr" hangingPunct="0">
              <a:lnSpc>
                <a:spcPct val="93000"/>
              </a:lnSpc>
              <a:buClr>
                <a:srgbClr val="000000"/>
              </a:buClr>
              <a:buSzPct val="100000"/>
            </a:pPr>
            <a:endParaRPr lang="pt-BR" sz="2400" dirty="0">
              <a:solidFill>
                <a:schemeClr val="tx1"/>
              </a:solidFill>
              <a:latin typeface="Arial" charset="0"/>
              <a:ea typeface="Microsoft YaHei" pitchFamily="32" charset="-122"/>
            </a:endParaRPr>
          </a:p>
        </p:txBody>
      </p:sp>
      <p:sp>
        <p:nvSpPr>
          <p:cNvPr id="24" name="Retângulo: Cantos Arredondados 14">
            <a:extLst>
              <a:ext uri="{FF2B5EF4-FFF2-40B4-BE49-F238E27FC236}">
                <a16:creationId xmlns:a16="http://schemas.microsoft.com/office/drawing/2014/main" id="{84B1537B-F425-43BD-972F-39D56A9346F5}"/>
              </a:ext>
            </a:extLst>
          </p:cNvPr>
          <p:cNvSpPr/>
          <p:nvPr/>
        </p:nvSpPr>
        <p:spPr bwMode="auto">
          <a:xfrm>
            <a:off x="4799856" y="2780928"/>
            <a:ext cx="2597601" cy="37297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hangingPunct="0">
              <a:lnSpc>
                <a:spcPct val="93000"/>
              </a:lnSpc>
              <a:buClr>
                <a:srgbClr val="000000"/>
              </a:buClr>
              <a:buSzPct val="100000"/>
            </a:pPr>
            <a:r>
              <a:rPr lang="pt-B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Avaliar os efeitos Bioquímicos</a:t>
            </a:r>
            <a:endParaRPr lang="pt-B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tângulo: Cantos Arredondados 16">
            <a:extLst>
              <a:ext uri="{FF2B5EF4-FFF2-40B4-BE49-F238E27FC236}">
                <a16:creationId xmlns:a16="http://schemas.microsoft.com/office/drawing/2014/main" id="{3C1D8DFE-CD89-4DA3-9B14-D9921E32C8B7}"/>
              </a:ext>
            </a:extLst>
          </p:cNvPr>
          <p:cNvSpPr/>
          <p:nvPr/>
        </p:nvSpPr>
        <p:spPr bwMode="auto">
          <a:xfrm>
            <a:off x="4799856" y="3717032"/>
            <a:ext cx="2597601" cy="2909644"/>
          </a:xfrm>
          <a:prstGeom prst="roundRect">
            <a:avLst/>
          </a:prstGeom>
          <a:solidFill>
            <a:schemeClr val="accent1">
              <a:lumMod val="20000"/>
              <a:lumOff val="80000"/>
            </a:schemeClr>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hangingPunct="0">
              <a:lnSpc>
                <a:spcPct val="114000"/>
              </a:lnSpc>
              <a:buClr>
                <a:srgbClr val="000000"/>
              </a:buClr>
              <a:buSzPct val="100000"/>
            </a:pPr>
            <a:r>
              <a:rPr lang="pt-BR" sz="1600" dirty="0">
                <a:solidFill>
                  <a:schemeClr val="tx1"/>
                </a:solidFill>
                <a:latin typeface="Times New Roman" panose="02020603050405020304" pitchFamily="18" charset="0"/>
                <a:cs typeface="Times New Roman" panose="02020603050405020304" pitchFamily="18" charset="0"/>
              </a:rPr>
              <a:t>SOD - Superóxido Dismutase</a:t>
            </a:r>
          </a:p>
          <a:p>
            <a:pPr hangingPunct="0">
              <a:lnSpc>
                <a:spcPct val="114000"/>
              </a:lnSpc>
              <a:buClr>
                <a:srgbClr val="000000"/>
              </a:buClr>
              <a:buSzPct val="100000"/>
            </a:pPr>
            <a:r>
              <a:rPr lang="pt-BR" sz="1600" dirty="0">
                <a:solidFill>
                  <a:schemeClr val="tx1"/>
                </a:solidFill>
                <a:latin typeface="Times New Roman" panose="02020603050405020304" pitchFamily="18" charset="0"/>
                <a:cs typeface="Times New Roman" panose="02020603050405020304" pitchFamily="18" charset="0"/>
              </a:rPr>
              <a:t>CAT - Catalase</a:t>
            </a:r>
          </a:p>
          <a:p>
            <a:pPr hangingPunct="0">
              <a:lnSpc>
                <a:spcPct val="114000"/>
              </a:lnSpc>
              <a:buClr>
                <a:srgbClr val="000000"/>
              </a:buClr>
              <a:buSzPct val="100000"/>
            </a:pPr>
            <a:r>
              <a:rPr lang="pt-BR" sz="1600" dirty="0" err="1">
                <a:solidFill>
                  <a:schemeClr val="tx1"/>
                </a:solidFill>
                <a:latin typeface="Times New Roman" panose="02020603050405020304" pitchFamily="18" charset="0"/>
                <a:cs typeface="Times New Roman" panose="02020603050405020304" pitchFamily="18" charset="0"/>
              </a:rPr>
              <a:t>GPx</a:t>
            </a:r>
            <a:r>
              <a:rPr lang="pt-BR" sz="1600" dirty="0">
                <a:solidFill>
                  <a:schemeClr val="tx1"/>
                </a:solidFill>
                <a:latin typeface="Times New Roman" panose="02020603050405020304" pitchFamily="18" charset="0"/>
                <a:cs typeface="Times New Roman" panose="02020603050405020304" pitchFamily="18" charset="0"/>
              </a:rPr>
              <a:t> - Glutationa Peroxidase</a:t>
            </a:r>
          </a:p>
          <a:p>
            <a:pPr hangingPunct="0">
              <a:lnSpc>
                <a:spcPct val="114000"/>
              </a:lnSpc>
              <a:buClr>
                <a:srgbClr val="000000"/>
              </a:buClr>
              <a:buSzPct val="100000"/>
            </a:pPr>
            <a:r>
              <a:rPr lang="pt-BR" sz="1600" dirty="0">
                <a:solidFill>
                  <a:schemeClr val="tx1"/>
                </a:solidFill>
                <a:latin typeface="Times New Roman" panose="02020603050405020304" pitchFamily="18" charset="0"/>
                <a:cs typeface="Times New Roman" panose="02020603050405020304" pitchFamily="18" charset="0"/>
              </a:rPr>
              <a:t>GST - Glutationa S-Transferase</a:t>
            </a:r>
          </a:p>
          <a:p>
            <a:pPr hangingPunct="0">
              <a:lnSpc>
                <a:spcPct val="114000"/>
              </a:lnSpc>
              <a:buClr>
                <a:srgbClr val="000000"/>
              </a:buClr>
              <a:buSzPct val="100000"/>
            </a:pPr>
            <a:r>
              <a:rPr lang="pt-BR" sz="1600" dirty="0" err="1">
                <a:solidFill>
                  <a:schemeClr val="tx1"/>
                </a:solidFill>
                <a:latin typeface="Times New Roman" panose="02020603050405020304" pitchFamily="18" charset="0"/>
                <a:ea typeface="Microsoft YaHei" pitchFamily="32" charset="-122"/>
                <a:cs typeface="Times New Roman" panose="02020603050405020304" pitchFamily="18" charset="0"/>
              </a:rPr>
              <a:t>AChE</a:t>
            </a:r>
            <a:r>
              <a:rPr lang="pt-BR" sz="1600" dirty="0">
                <a:solidFill>
                  <a:schemeClr val="tx1"/>
                </a:solidFill>
                <a:latin typeface="Times New Roman" panose="02020603050405020304" pitchFamily="18" charset="0"/>
                <a:ea typeface="Microsoft YaHei" pitchFamily="32" charset="-122"/>
                <a:cs typeface="Times New Roman" panose="02020603050405020304" pitchFamily="18" charset="0"/>
              </a:rPr>
              <a:t> - Acetilcolinesterase</a:t>
            </a:r>
            <a:endParaRPr lang="pt-BR" sz="1600" dirty="0">
              <a:latin typeface="Times New Roman" panose="02020603050405020304" pitchFamily="18" charset="0"/>
              <a:ea typeface="Microsoft YaHei" pitchFamily="32" charset="-122"/>
              <a:cs typeface="Times New Roman" panose="02020603050405020304" pitchFamily="18" charset="0"/>
            </a:endParaRPr>
          </a:p>
        </p:txBody>
      </p:sp>
      <p:sp>
        <p:nvSpPr>
          <p:cNvPr id="30" name="Retângulo: Cantos Arredondados 14">
            <a:extLst>
              <a:ext uri="{FF2B5EF4-FFF2-40B4-BE49-F238E27FC236}">
                <a16:creationId xmlns:a16="http://schemas.microsoft.com/office/drawing/2014/main" id="{84B1537B-F425-43BD-972F-39D56A9346F5}"/>
              </a:ext>
            </a:extLst>
          </p:cNvPr>
          <p:cNvSpPr/>
          <p:nvPr/>
        </p:nvSpPr>
        <p:spPr bwMode="auto">
          <a:xfrm>
            <a:off x="8313402" y="2805880"/>
            <a:ext cx="2679142" cy="3729715"/>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hangingPunct="0">
              <a:lnSpc>
                <a:spcPct val="93000"/>
              </a:lnSpc>
              <a:buClr>
                <a:srgbClr val="000000"/>
              </a:buClr>
              <a:buSzPct val="100000"/>
            </a:pPr>
            <a:r>
              <a:rPr lang="pt-B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Avaliar a Bioacumulação </a:t>
            </a:r>
            <a:r>
              <a:rPr lang="pt-B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pt-B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 Tecidos</a:t>
            </a:r>
            <a:endParaRPr lang="pt-B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Retângulo: Cantos Arredondados 16">
            <a:extLst>
              <a:ext uri="{FF2B5EF4-FFF2-40B4-BE49-F238E27FC236}">
                <a16:creationId xmlns:a16="http://schemas.microsoft.com/office/drawing/2014/main" id="{3C1D8DFE-CD89-4DA3-9B14-D9921E32C8B7}"/>
              </a:ext>
            </a:extLst>
          </p:cNvPr>
          <p:cNvSpPr/>
          <p:nvPr/>
        </p:nvSpPr>
        <p:spPr bwMode="auto">
          <a:xfrm>
            <a:off x="8313402" y="3928013"/>
            <a:ext cx="2679142" cy="2607582"/>
          </a:xfrm>
          <a:prstGeom prst="roundRect">
            <a:avLst/>
          </a:prstGeom>
          <a:solidFill>
            <a:schemeClr val="accent1">
              <a:lumMod val="20000"/>
              <a:lumOff val="80000"/>
            </a:schemeClr>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hangingPunct="0">
              <a:lnSpc>
                <a:spcPct val="114000"/>
              </a:lnSpc>
              <a:buClr>
                <a:srgbClr val="000000"/>
              </a:buClr>
              <a:buSzPct val="100000"/>
            </a:pPr>
            <a:r>
              <a:rPr lang="pt-BR" sz="2000" dirty="0" smtClean="0">
                <a:solidFill>
                  <a:schemeClr val="tx1"/>
                </a:solidFill>
                <a:latin typeface="Times New Roman" panose="02020603050405020304" pitchFamily="18" charset="0"/>
                <a:cs typeface="Times New Roman" panose="02020603050405020304" pitchFamily="18" charset="0"/>
              </a:rPr>
              <a:t>Análise dos tecidos e órgãos por LC/MS</a:t>
            </a:r>
            <a:endParaRPr lang="pt-BR" sz="1400" dirty="0">
              <a:latin typeface="Times New Roman" panose="02020603050405020304" pitchFamily="18" charset="0"/>
              <a:ea typeface="Microsoft YaHei" pitchFamily="32" charset="-122"/>
              <a:cs typeface="Times New Roman" panose="02020603050405020304" pitchFamily="18" charset="0"/>
            </a:endParaRPr>
          </a:p>
        </p:txBody>
      </p:sp>
      <p:pic>
        <p:nvPicPr>
          <p:cNvPr id="5"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7952" y="6170845"/>
            <a:ext cx="609600" cy="609600"/>
          </a:xfrm>
          <a:prstGeom prst="rect">
            <a:avLst/>
          </a:prstGeom>
        </p:spPr>
      </p:pic>
    </p:spTree>
    <p:extLst>
      <p:ext uri="{BB962C8B-B14F-4D97-AF65-F5344CB8AC3E}">
        <p14:creationId xmlns:p14="http://schemas.microsoft.com/office/powerpoint/2010/main" val="2309099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Agrupar 14">
            <a:extLst>
              <a:ext uri="{FF2B5EF4-FFF2-40B4-BE49-F238E27FC236}">
                <a16:creationId xmlns:a16="http://schemas.microsoft.com/office/drawing/2014/main" id="{41B6DB0A-8BCF-4F29-AA81-1A92175606A7}"/>
              </a:ext>
            </a:extLst>
          </p:cNvPr>
          <p:cNvGrpSpPr/>
          <p:nvPr/>
        </p:nvGrpSpPr>
        <p:grpSpPr>
          <a:xfrm>
            <a:off x="4583832" y="2966457"/>
            <a:ext cx="1371599" cy="1315873"/>
            <a:chOff x="5167604" y="2063355"/>
            <a:chExt cx="1371599" cy="1315873"/>
          </a:xfrm>
        </p:grpSpPr>
        <p:sp>
          <p:nvSpPr>
            <p:cNvPr id="16" name="Seta: para a Direita 34">
              <a:extLst>
                <a:ext uri="{FF2B5EF4-FFF2-40B4-BE49-F238E27FC236}">
                  <a16:creationId xmlns:a16="http://schemas.microsoft.com/office/drawing/2014/main" id="{E5E77337-5E64-4150-8BA4-4DEFF9F62643}"/>
                </a:ext>
              </a:extLst>
            </p:cNvPr>
            <p:cNvSpPr/>
            <p:nvPr/>
          </p:nvSpPr>
          <p:spPr>
            <a:xfrm>
              <a:off x="5167604" y="2063355"/>
              <a:ext cx="1371599" cy="888602"/>
            </a:xfrm>
            <a:prstGeom prst="rightArrow">
              <a:avLst/>
            </a:prstGeom>
            <a:solidFill>
              <a:schemeClr val="bg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ixaDeTexto 16">
              <a:extLst>
                <a:ext uri="{FF2B5EF4-FFF2-40B4-BE49-F238E27FC236}">
                  <a16:creationId xmlns:a16="http://schemas.microsoft.com/office/drawing/2014/main" id="{7ED92191-E671-4402-9758-3A52ADEE644E}"/>
                </a:ext>
              </a:extLst>
            </p:cNvPr>
            <p:cNvSpPr txBox="1"/>
            <p:nvPr/>
          </p:nvSpPr>
          <p:spPr>
            <a:xfrm>
              <a:off x="5326512" y="2979118"/>
              <a:ext cx="976605"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(n = 8)</a:t>
              </a:r>
              <a:endParaRPr lang="en-US" sz="2000" b="1" dirty="0">
                <a:latin typeface="Times New Roman" panose="02020603050405020304" pitchFamily="18" charset="0"/>
                <a:cs typeface="Times New Roman" panose="02020603050405020304" pitchFamily="18" charset="0"/>
              </a:endParaRPr>
            </a:p>
          </p:txBody>
        </p:sp>
      </p:grpSp>
      <p:pic>
        <p:nvPicPr>
          <p:cNvPr id="18" name="Imagem 17">
            <a:extLst>
              <a:ext uri="{FF2B5EF4-FFF2-40B4-BE49-F238E27FC236}">
                <a16:creationId xmlns:a16="http://schemas.microsoft.com/office/drawing/2014/main" id="{AE3D6D0B-FD08-4C07-9D51-BC708DF5B43F}"/>
              </a:ext>
            </a:extLst>
          </p:cNvPr>
          <p:cNvPicPr>
            <a:picLocks noChangeAspect="1"/>
          </p:cNvPicPr>
          <p:nvPr/>
        </p:nvPicPr>
        <p:blipFill rotWithShape="1">
          <a:blip r:embed="rId4"/>
          <a:srcRect t="15696" r="4426" b="20997"/>
          <a:stretch/>
        </p:blipFill>
        <p:spPr>
          <a:xfrm>
            <a:off x="191344" y="5517232"/>
            <a:ext cx="1800200" cy="1152128"/>
          </a:xfrm>
          <a:prstGeom prst="rect">
            <a:avLst/>
          </a:prstGeom>
        </p:spPr>
      </p:pic>
      <p:pic>
        <p:nvPicPr>
          <p:cNvPr id="19" name="Imagem 18">
            <a:extLst>
              <a:ext uri="{FF2B5EF4-FFF2-40B4-BE49-F238E27FC236}">
                <a16:creationId xmlns:a16="http://schemas.microsoft.com/office/drawing/2014/main" id="{AE3D6D0B-FD08-4C07-9D51-BC708DF5B43F}"/>
              </a:ext>
            </a:extLst>
          </p:cNvPr>
          <p:cNvPicPr>
            <a:picLocks noChangeAspect="1"/>
          </p:cNvPicPr>
          <p:nvPr/>
        </p:nvPicPr>
        <p:blipFill rotWithShape="1">
          <a:blip r:embed="rId4"/>
          <a:srcRect t="15696" r="4426" b="20997"/>
          <a:stretch/>
        </p:blipFill>
        <p:spPr>
          <a:xfrm>
            <a:off x="191344" y="4509120"/>
            <a:ext cx="1800200" cy="1152128"/>
          </a:xfrm>
          <a:prstGeom prst="rect">
            <a:avLst/>
          </a:prstGeom>
        </p:spPr>
      </p:pic>
      <p:pic>
        <p:nvPicPr>
          <p:cNvPr id="20" name="Imagem 19">
            <a:extLst>
              <a:ext uri="{FF2B5EF4-FFF2-40B4-BE49-F238E27FC236}">
                <a16:creationId xmlns:a16="http://schemas.microsoft.com/office/drawing/2014/main" id="{AE3D6D0B-FD08-4C07-9D51-BC708DF5B43F}"/>
              </a:ext>
            </a:extLst>
          </p:cNvPr>
          <p:cNvPicPr>
            <a:picLocks noChangeAspect="1"/>
          </p:cNvPicPr>
          <p:nvPr/>
        </p:nvPicPr>
        <p:blipFill rotWithShape="1">
          <a:blip r:embed="rId4"/>
          <a:srcRect t="15696" r="4426" b="20997"/>
          <a:stretch/>
        </p:blipFill>
        <p:spPr>
          <a:xfrm>
            <a:off x="191344" y="3429000"/>
            <a:ext cx="1800200" cy="1152128"/>
          </a:xfrm>
          <a:prstGeom prst="rect">
            <a:avLst/>
          </a:prstGeom>
        </p:spPr>
      </p:pic>
      <p:pic>
        <p:nvPicPr>
          <p:cNvPr id="21" name="Imagem 20">
            <a:extLst>
              <a:ext uri="{FF2B5EF4-FFF2-40B4-BE49-F238E27FC236}">
                <a16:creationId xmlns:a16="http://schemas.microsoft.com/office/drawing/2014/main" id="{AE3D6D0B-FD08-4C07-9D51-BC708DF5B43F}"/>
              </a:ext>
            </a:extLst>
          </p:cNvPr>
          <p:cNvPicPr>
            <a:picLocks noChangeAspect="1"/>
          </p:cNvPicPr>
          <p:nvPr/>
        </p:nvPicPr>
        <p:blipFill rotWithShape="1">
          <a:blip r:embed="rId4"/>
          <a:srcRect t="15696" r="4426" b="20997"/>
          <a:stretch/>
        </p:blipFill>
        <p:spPr>
          <a:xfrm>
            <a:off x="191344" y="2348880"/>
            <a:ext cx="1800200" cy="1152128"/>
          </a:xfrm>
          <a:prstGeom prst="rect">
            <a:avLst/>
          </a:prstGeom>
        </p:spPr>
      </p:pic>
      <p:pic>
        <p:nvPicPr>
          <p:cNvPr id="22" name="Picture 4" descr="A Arte da Pesca: Peixes de Água Doce - Tilá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7138">
            <a:off x="501565" y="2617554"/>
            <a:ext cx="1179758" cy="7314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A Arte da Pesca: Peixes de Água Doce - Tilá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7138">
            <a:off x="501566" y="3703624"/>
            <a:ext cx="1179758" cy="7314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 Arte da Pesca: Peixes de Água Doce - Tilá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7138">
            <a:off x="501565" y="4813798"/>
            <a:ext cx="1179758" cy="7314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 Arte da Pesca: Peixes de Água Doce - Tilá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7138">
            <a:off x="501564" y="5849256"/>
            <a:ext cx="1179758" cy="731450"/>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66826E7F-F802-4034-8EB7-81F3A0A82852}"/>
              </a:ext>
            </a:extLst>
          </p:cNvPr>
          <p:cNvSpPr txBox="1"/>
          <p:nvPr/>
        </p:nvSpPr>
        <p:spPr>
          <a:xfrm>
            <a:off x="392322" y="-7343"/>
            <a:ext cx="3098669" cy="461665"/>
          </a:xfrm>
          <a:prstGeom prst="rect">
            <a:avLst/>
          </a:prstGeom>
          <a:noFill/>
        </p:spPr>
        <p:txBody>
          <a:bodyPr wrap="none" rtlCol="0">
            <a:spAutoFit/>
          </a:bodyPr>
          <a:lstStyle/>
          <a:p>
            <a:r>
              <a:rPr lang="pt-BR" sz="2400" b="1" dirty="0" smtClean="0">
                <a:solidFill>
                  <a:schemeClr val="accent1">
                    <a:lumMod val="50000"/>
                  </a:schemeClr>
                </a:solidFill>
              </a:rPr>
              <a:t>MATERIAL E MÉTODOS</a:t>
            </a:r>
            <a:endParaRPr lang="pt-BR" sz="2400" b="1" dirty="0">
              <a:solidFill>
                <a:schemeClr val="accent1">
                  <a:lumMod val="50000"/>
                </a:schemeClr>
              </a:solidFill>
            </a:endParaRPr>
          </a:p>
        </p:txBody>
      </p:sp>
      <p:sp>
        <p:nvSpPr>
          <p:cNvPr id="29" name="CaixaDeTexto 28"/>
          <p:cNvSpPr txBox="1"/>
          <p:nvPr/>
        </p:nvSpPr>
        <p:spPr>
          <a:xfrm>
            <a:off x="191344" y="603988"/>
            <a:ext cx="8640960" cy="400110"/>
          </a:xfrm>
          <a:prstGeom prst="rect">
            <a:avLst/>
          </a:prstGeom>
          <a:noFill/>
        </p:spPr>
        <p:txBody>
          <a:bodyPr wrap="square" rtlCol="0">
            <a:spAutoFit/>
          </a:bodyPr>
          <a:lstStyle/>
          <a:p>
            <a:pPr marL="342900" indent="-342900">
              <a:buClr>
                <a:schemeClr val="accent1">
                  <a:lumMod val="75000"/>
                </a:schemeClr>
              </a:buClr>
              <a:buFont typeface="Courier New" panose="02070309020205020404" pitchFamily="49" charset="0"/>
              <a:buChar char="o"/>
            </a:pPr>
            <a:r>
              <a:rPr lang="pt-BR" sz="2000" b="1" dirty="0" smtClean="0">
                <a:latin typeface="Times New Roman" panose="02020603050405020304" pitchFamily="18" charset="0"/>
                <a:cs typeface="Times New Roman" panose="02020603050405020304" pitchFamily="18" charset="0"/>
              </a:rPr>
              <a:t>Desenho experimental:</a:t>
            </a:r>
            <a:endParaRPr lang="pt-BR" sz="2000" b="1" dirty="0">
              <a:latin typeface="Times New Roman" panose="02020603050405020304" pitchFamily="18" charset="0"/>
              <a:cs typeface="Times New Roman" panose="02020603050405020304" pitchFamily="18" charset="0"/>
            </a:endParaRPr>
          </a:p>
        </p:txBody>
      </p:sp>
      <p:pic>
        <p:nvPicPr>
          <p:cNvPr id="31" name="Picture 6" descr="Resultado de imagem para relÃ³g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9637" y="2371771"/>
            <a:ext cx="1893979" cy="1893979"/>
          </a:xfrm>
          <a:prstGeom prst="rect">
            <a:avLst/>
          </a:prstGeom>
          <a:noFill/>
          <a:extLst>
            <a:ext uri="{909E8E84-426E-40DD-AFC4-6F175D3DCCD1}">
              <a14:hiddenFill xmlns:a14="http://schemas.microsoft.com/office/drawing/2010/main">
                <a:solidFill>
                  <a:srgbClr val="FFFFFF"/>
                </a:solidFill>
              </a14:hiddenFill>
            </a:ext>
          </a:extLst>
        </p:spPr>
      </p:pic>
      <p:sp>
        <p:nvSpPr>
          <p:cNvPr id="32" name="CaixaDeTexto 31"/>
          <p:cNvSpPr txBox="1"/>
          <p:nvPr/>
        </p:nvSpPr>
        <p:spPr>
          <a:xfrm>
            <a:off x="8395264" y="3563383"/>
            <a:ext cx="1251285" cy="461665"/>
          </a:xfrm>
          <a:prstGeom prst="rect">
            <a:avLst/>
          </a:prstGeom>
          <a:noFill/>
        </p:spPr>
        <p:txBody>
          <a:bodyPr wrap="square" rtlCol="0">
            <a:spAutoFit/>
          </a:bodyPr>
          <a:lstStyle/>
          <a:p>
            <a:r>
              <a:rPr lang="pt-BR" sz="2400" b="1" dirty="0" smtClean="0">
                <a:solidFill>
                  <a:schemeClr val="accent1">
                    <a:lumMod val="75000"/>
                  </a:schemeClr>
                </a:solidFill>
                <a:latin typeface="Times New Roman" panose="02020603050405020304" pitchFamily="18" charset="0"/>
                <a:cs typeface="Times New Roman" panose="02020603050405020304" pitchFamily="18" charset="0"/>
              </a:rPr>
              <a:t>96h</a:t>
            </a:r>
            <a:endParaRPr lang="pt-BR"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3" name="Espaço Reservado para Conteúdo 2"/>
          <p:cNvSpPr txBox="1">
            <a:spLocks/>
          </p:cNvSpPr>
          <p:nvPr/>
        </p:nvSpPr>
        <p:spPr>
          <a:xfrm>
            <a:off x="7679980" y="4273987"/>
            <a:ext cx="2537933" cy="5411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pt-BR" sz="2000" dirty="0" smtClean="0">
                <a:solidFill>
                  <a:schemeClr val="tx1"/>
                </a:solidFill>
                <a:latin typeface="Times New Roman" panose="02020603050405020304" pitchFamily="18" charset="0"/>
                <a:cs typeface="Times New Roman" panose="02020603050405020304" pitchFamily="18" charset="0"/>
              </a:rPr>
              <a:t>Exposição aguda</a:t>
            </a:r>
          </a:p>
          <a:p>
            <a:pPr marL="0" indent="0">
              <a:buNone/>
            </a:pPr>
            <a:endParaRPr lang="pt-BR" sz="2000" dirty="0" smtClean="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pt-BR" sz="2000" dirty="0">
              <a:solidFill>
                <a:schemeClr val="tx1"/>
              </a:solidFill>
              <a:latin typeface="Times New Roman" panose="02020603050405020304" pitchFamily="18" charset="0"/>
              <a:cs typeface="Times New Roman" panose="02020603050405020304" pitchFamily="18" charset="0"/>
            </a:endParaRPr>
          </a:p>
        </p:txBody>
      </p:sp>
      <p:sp>
        <p:nvSpPr>
          <p:cNvPr id="34" name="CaixaDeTexto 2"/>
          <p:cNvSpPr txBox="1">
            <a:spLocks noChangeArrowheads="1"/>
          </p:cNvSpPr>
          <p:nvPr/>
        </p:nvSpPr>
        <p:spPr bwMode="auto">
          <a:xfrm>
            <a:off x="2043872" y="2740278"/>
            <a:ext cx="197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pt-BR" b="1" dirty="0" smtClean="0">
                <a:latin typeface="Times New Roman" panose="02020603050405020304" pitchFamily="18" charset="0"/>
                <a:cs typeface="Times New Roman" panose="02020603050405020304" pitchFamily="18" charset="0"/>
              </a:rPr>
              <a:t>Conc. 1</a:t>
            </a:r>
            <a:endParaRPr lang="pt-BR" altLang="pt-BR" b="1" dirty="0">
              <a:latin typeface="Times New Roman" panose="02020603050405020304" pitchFamily="18" charset="0"/>
              <a:cs typeface="Times New Roman" panose="02020603050405020304" pitchFamily="18" charset="0"/>
            </a:endParaRPr>
          </a:p>
        </p:txBody>
      </p:sp>
      <p:sp>
        <p:nvSpPr>
          <p:cNvPr id="35" name="CaixaDeTexto 2"/>
          <p:cNvSpPr txBox="1">
            <a:spLocks noChangeArrowheads="1"/>
          </p:cNvSpPr>
          <p:nvPr/>
        </p:nvSpPr>
        <p:spPr bwMode="auto">
          <a:xfrm>
            <a:off x="2060161" y="3823013"/>
            <a:ext cx="197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pt-BR" b="1" dirty="0" smtClean="0">
                <a:latin typeface="Times New Roman" panose="02020603050405020304" pitchFamily="18" charset="0"/>
                <a:cs typeface="Times New Roman" panose="02020603050405020304" pitchFamily="18" charset="0"/>
              </a:rPr>
              <a:t>Conc. 2</a:t>
            </a:r>
            <a:endParaRPr lang="pt-BR" altLang="pt-BR" sz="1600" b="1" dirty="0">
              <a:latin typeface="Times New Roman" panose="02020603050405020304" pitchFamily="18" charset="0"/>
              <a:cs typeface="Times New Roman" panose="02020603050405020304" pitchFamily="18" charset="0"/>
            </a:endParaRPr>
          </a:p>
        </p:txBody>
      </p:sp>
      <p:sp>
        <p:nvSpPr>
          <p:cNvPr id="37" name="CaixaDeTexto 2"/>
          <p:cNvSpPr txBox="1">
            <a:spLocks noChangeArrowheads="1"/>
          </p:cNvSpPr>
          <p:nvPr/>
        </p:nvSpPr>
        <p:spPr bwMode="auto">
          <a:xfrm>
            <a:off x="1991544" y="1634535"/>
            <a:ext cx="197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pt-BR" b="1" dirty="0" smtClean="0">
                <a:latin typeface="Times New Roman" panose="02020603050405020304" pitchFamily="18" charset="0"/>
                <a:cs typeface="Times New Roman" panose="02020603050405020304" pitchFamily="18" charset="0"/>
              </a:rPr>
              <a:t>Controle</a:t>
            </a:r>
            <a:endParaRPr lang="pt-BR" altLang="pt-BR" sz="1600" b="1" dirty="0">
              <a:latin typeface="Times New Roman" panose="02020603050405020304" pitchFamily="18" charset="0"/>
              <a:cs typeface="Times New Roman" panose="02020603050405020304" pitchFamily="18" charset="0"/>
            </a:endParaRPr>
          </a:p>
        </p:txBody>
      </p:sp>
      <p:sp>
        <p:nvSpPr>
          <p:cNvPr id="39" name="Retângulo 38"/>
          <p:cNvSpPr/>
          <p:nvPr/>
        </p:nvSpPr>
        <p:spPr>
          <a:xfrm>
            <a:off x="2435876" y="5964054"/>
            <a:ext cx="6096000" cy="646331"/>
          </a:xfrm>
          <a:prstGeom prst="rect">
            <a:avLst/>
          </a:prstGeom>
        </p:spPr>
        <p:txBody>
          <a:bodyPr>
            <a:spAutoFit/>
          </a:bodyPr>
          <a:lstStyle/>
          <a:p>
            <a:pPr algn="ctr"/>
            <a:r>
              <a:rPr lang="pt-BR" dirty="0">
                <a:latin typeface="Times New Roman" panose="02020603050405020304" pitchFamily="18" charset="0"/>
                <a:cs typeface="Times New Roman" panose="02020603050405020304" pitchFamily="18" charset="0"/>
              </a:rPr>
              <a:t>Concentração: biomassa de </a:t>
            </a:r>
            <a:r>
              <a:rPr lang="pt-BR" dirty="0" smtClean="0">
                <a:latin typeface="Times New Roman" panose="02020603050405020304" pitchFamily="18" charset="0"/>
                <a:cs typeface="Times New Roman" panose="02020603050405020304" pitchFamily="18" charset="0"/>
              </a:rPr>
              <a:t>ITEP-024 </a:t>
            </a:r>
            <a:endParaRPr lang="pt-BR" dirty="0">
              <a:latin typeface="Times New Roman" panose="02020603050405020304" pitchFamily="18" charset="0"/>
              <a:cs typeface="Times New Roman" panose="02020603050405020304" pitchFamily="18" charset="0"/>
            </a:endParaRPr>
          </a:p>
          <a:p>
            <a:pPr algn="ctr"/>
            <a:r>
              <a:rPr lang="pt-BR" dirty="0">
                <a:latin typeface="Times New Roman" panose="02020603050405020304" pitchFamily="18" charset="0"/>
                <a:cs typeface="Times New Roman" panose="02020603050405020304" pitchFamily="18" charset="0"/>
              </a:rPr>
              <a:t>(peso seco)</a:t>
            </a:r>
          </a:p>
        </p:txBody>
      </p:sp>
      <p:pic>
        <p:nvPicPr>
          <p:cNvPr id="40" name="Picture 8" descr="Fuvest 2020: o que você precisa saber - Movimento Educ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97552" y="30287"/>
            <a:ext cx="793574" cy="446385"/>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m 26">
            <a:extLst>
              <a:ext uri="{FF2B5EF4-FFF2-40B4-BE49-F238E27FC236}">
                <a16:creationId xmlns:a16="http://schemas.microsoft.com/office/drawing/2014/main" id="{AE3D6D0B-FD08-4C07-9D51-BC708DF5B43F}"/>
              </a:ext>
            </a:extLst>
          </p:cNvPr>
          <p:cNvPicPr>
            <a:picLocks noChangeAspect="1"/>
          </p:cNvPicPr>
          <p:nvPr/>
        </p:nvPicPr>
        <p:blipFill rotWithShape="1">
          <a:blip r:embed="rId4"/>
          <a:srcRect t="15696" r="4426" b="20997"/>
          <a:stretch/>
        </p:blipFill>
        <p:spPr>
          <a:xfrm>
            <a:off x="191344" y="1196752"/>
            <a:ext cx="1800200" cy="1152128"/>
          </a:xfrm>
          <a:prstGeom prst="rect">
            <a:avLst/>
          </a:prstGeom>
        </p:spPr>
      </p:pic>
      <p:pic>
        <p:nvPicPr>
          <p:cNvPr id="30" name="Picture 4" descr="A Arte da Pesca: Peixes de Água Doce - Tilá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7138">
            <a:off x="501565" y="1465426"/>
            <a:ext cx="1179758" cy="731450"/>
          </a:xfrm>
          <a:prstGeom prst="rect">
            <a:avLst/>
          </a:prstGeom>
          <a:noFill/>
          <a:extLst>
            <a:ext uri="{909E8E84-426E-40DD-AFC4-6F175D3DCCD1}">
              <a14:hiddenFill xmlns:a14="http://schemas.microsoft.com/office/drawing/2010/main">
                <a:solidFill>
                  <a:srgbClr val="FFFFFF"/>
                </a:solidFill>
              </a14:hiddenFill>
            </a:ext>
          </a:extLst>
        </p:spPr>
      </p:pic>
      <p:sp>
        <p:nvSpPr>
          <p:cNvPr id="42" name="CaixaDeTexto 2"/>
          <p:cNvSpPr txBox="1">
            <a:spLocks noChangeArrowheads="1"/>
          </p:cNvSpPr>
          <p:nvPr/>
        </p:nvSpPr>
        <p:spPr bwMode="auto">
          <a:xfrm>
            <a:off x="2060161" y="4938526"/>
            <a:ext cx="197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pt-BR" b="1" dirty="0" smtClean="0">
                <a:latin typeface="Times New Roman" panose="02020603050405020304" pitchFamily="18" charset="0"/>
                <a:cs typeface="Times New Roman" panose="02020603050405020304" pitchFamily="18" charset="0"/>
              </a:rPr>
              <a:t>Conc. 3</a:t>
            </a:r>
            <a:endParaRPr lang="pt-BR" altLang="pt-BR" b="1" dirty="0">
              <a:latin typeface="Times New Roman" panose="02020603050405020304" pitchFamily="18" charset="0"/>
              <a:cs typeface="Times New Roman" panose="02020603050405020304" pitchFamily="18" charset="0"/>
            </a:endParaRPr>
          </a:p>
        </p:txBody>
      </p:sp>
      <p:sp>
        <p:nvSpPr>
          <p:cNvPr id="43" name="CaixaDeTexto 2"/>
          <p:cNvSpPr txBox="1">
            <a:spLocks noChangeArrowheads="1"/>
          </p:cNvSpPr>
          <p:nvPr/>
        </p:nvSpPr>
        <p:spPr bwMode="auto">
          <a:xfrm>
            <a:off x="2060161" y="5964054"/>
            <a:ext cx="197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pt-BR" b="1" dirty="0" smtClean="0">
                <a:latin typeface="Times New Roman" panose="02020603050405020304" pitchFamily="18" charset="0"/>
                <a:cs typeface="Times New Roman" panose="02020603050405020304" pitchFamily="18" charset="0"/>
              </a:rPr>
              <a:t>Conc. 4</a:t>
            </a:r>
            <a:endParaRPr lang="pt-BR" altLang="pt-BR" b="1" dirty="0">
              <a:latin typeface="Times New Roman" panose="02020603050405020304" pitchFamily="18" charset="0"/>
              <a:cs typeface="Times New Roman" panose="02020603050405020304" pitchFamily="18" charset="0"/>
            </a:endParaRPr>
          </a:p>
        </p:txBody>
      </p:sp>
      <p:pic>
        <p:nvPicPr>
          <p:cNvPr id="5"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55431" y="587152"/>
            <a:ext cx="609600" cy="609600"/>
          </a:xfrm>
          <a:prstGeom prst="rect">
            <a:avLst/>
          </a:prstGeom>
        </p:spPr>
      </p:pic>
    </p:spTree>
    <p:extLst>
      <p:ext uri="{BB962C8B-B14F-4D97-AF65-F5344CB8AC3E}">
        <p14:creationId xmlns:p14="http://schemas.microsoft.com/office/powerpoint/2010/main" val="2989211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2 - PCR" id="{A7B6C996-86D8-4D21-ACD0-2A444109F853}" vid="{C0B65E64-67A6-4665-A0EE-A6C176FC2258}"/>
    </a:ext>
  </a:ext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2 - PCR" id="{A7B6C996-86D8-4D21-ACD0-2A444109F853}" vid="{C0818237-1006-43FF-B53C-CB05D58A9947}"/>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AT2 - PCR</Template>
  <TotalTime>7153</TotalTime>
  <Words>1707</Words>
  <Application>Microsoft Office PowerPoint</Application>
  <PresentationFormat>Widescreen</PresentationFormat>
  <Paragraphs>168</Paragraphs>
  <Slides>16</Slides>
  <Notes>6</Notes>
  <HiddenSlides>0</HiddenSlides>
  <MMClips>16</MMClips>
  <ScaleCrop>false</ScaleCrop>
  <HeadingPairs>
    <vt:vector size="6" baseType="variant">
      <vt:variant>
        <vt:lpstr>Fontes usadas</vt:lpstr>
      </vt:variant>
      <vt:variant>
        <vt:i4>10</vt:i4>
      </vt:variant>
      <vt:variant>
        <vt:lpstr>Tema</vt:lpstr>
      </vt:variant>
      <vt:variant>
        <vt:i4>2</vt:i4>
      </vt:variant>
      <vt:variant>
        <vt:lpstr>Títulos de slides</vt:lpstr>
      </vt:variant>
      <vt:variant>
        <vt:i4>16</vt:i4>
      </vt:variant>
    </vt:vector>
  </HeadingPairs>
  <TitlesOfParts>
    <vt:vector size="28" baseType="lpstr">
      <vt:lpstr>Microsoft YaHei</vt:lpstr>
      <vt:lpstr>Arial</vt:lpstr>
      <vt:lpstr>Britannic Bold</vt:lpstr>
      <vt:lpstr>Calibri</vt:lpstr>
      <vt:lpstr>Calibri Light</vt:lpstr>
      <vt:lpstr>Courier New</vt:lpstr>
      <vt:lpstr>Garamond</vt:lpstr>
      <vt:lpstr>Times New Roman</vt:lpstr>
      <vt:lpstr>Wingdings</vt:lpstr>
      <vt:lpstr>Wingdings 3</vt:lpstr>
      <vt:lpstr>Tema do Office</vt:lpstr>
      <vt:lpstr>Personalizar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Johara França</dc:creator>
  <cp:lastModifiedBy>Larissa Souza</cp:lastModifiedBy>
  <cp:revision>222</cp:revision>
  <dcterms:created xsi:type="dcterms:W3CDTF">2019-09-02T02:48:41Z</dcterms:created>
  <dcterms:modified xsi:type="dcterms:W3CDTF">2020-05-26T20:41:33Z</dcterms:modified>
</cp:coreProperties>
</file>