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326" r:id="rId3"/>
    <p:sldId id="342" r:id="rId4"/>
    <p:sldId id="338" r:id="rId5"/>
    <p:sldId id="343" r:id="rId6"/>
    <p:sldId id="372" r:id="rId7"/>
    <p:sldId id="339" r:id="rId8"/>
    <p:sldId id="370" r:id="rId9"/>
    <p:sldId id="369" r:id="rId10"/>
    <p:sldId id="341" r:id="rId11"/>
    <p:sldId id="257" r:id="rId12"/>
    <p:sldId id="258" r:id="rId13"/>
    <p:sldId id="367" r:id="rId14"/>
    <p:sldId id="365" r:id="rId15"/>
    <p:sldId id="344" r:id="rId16"/>
    <p:sldId id="345" r:id="rId17"/>
    <p:sldId id="330" r:id="rId18"/>
    <p:sldId id="264" r:id="rId19"/>
    <p:sldId id="260" r:id="rId20"/>
    <p:sldId id="266" r:id="rId21"/>
    <p:sldId id="368" r:id="rId22"/>
    <p:sldId id="347" r:id="rId23"/>
    <p:sldId id="269" r:id="rId24"/>
    <p:sldId id="268" r:id="rId25"/>
    <p:sldId id="270" r:id="rId26"/>
    <p:sldId id="271" r:id="rId27"/>
    <p:sldId id="272" r:id="rId28"/>
    <p:sldId id="316" r:id="rId29"/>
    <p:sldId id="348" r:id="rId30"/>
    <p:sldId id="306" r:id="rId31"/>
    <p:sldId id="317" r:id="rId32"/>
    <p:sldId id="318" r:id="rId33"/>
    <p:sldId id="349" r:id="rId34"/>
    <p:sldId id="295" r:id="rId35"/>
    <p:sldId id="296" r:id="rId36"/>
    <p:sldId id="298" r:id="rId37"/>
    <p:sldId id="350" r:id="rId38"/>
    <p:sldId id="287" r:id="rId39"/>
    <p:sldId id="289" r:id="rId40"/>
    <p:sldId id="288" r:id="rId41"/>
    <p:sldId id="311" r:id="rId42"/>
    <p:sldId id="312" r:id="rId43"/>
    <p:sldId id="313" r:id="rId44"/>
    <p:sldId id="355" r:id="rId45"/>
    <p:sldId id="300" r:id="rId46"/>
    <p:sldId id="353" r:id="rId47"/>
    <p:sldId id="356" r:id="rId48"/>
    <p:sldId id="357" r:id="rId49"/>
    <p:sldId id="315" r:id="rId50"/>
    <p:sldId id="371" r:id="rId51"/>
    <p:sldId id="358" r:id="rId52"/>
    <p:sldId id="302" r:id="rId53"/>
    <p:sldId id="359" r:id="rId54"/>
    <p:sldId id="321" r:id="rId55"/>
    <p:sldId id="324" r:id="rId56"/>
    <p:sldId id="331" r:id="rId57"/>
    <p:sldId id="328" r:id="rId58"/>
    <p:sldId id="360" r:id="rId59"/>
    <p:sldId id="373" r:id="rId60"/>
    <p:sldId id="361" r:id="rId61"/>
    <p:sldId id="327" r:id="rId62"/>
    <p:sldId id="332" r:id="rId63"/>
    <p:sldId id="362" r:id="rId64"/>
    <p:sldId id="333" r:id="rId65"/>
    <p:sldId id="363" r:id="rId66"/>
    <p:sldId id="329" r:id="rId67"/>
    <p:sldId id="322" r:id="rId68"/>
    <p:sldId id="284" r:id="rId69"/>
    <p:sldId id="325"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82" autoAdjust="0"/>
    <p:restoredTop sz="94676" autoAdjust="0"/>
  </p:normalViewPr>
  <p:slideViewPr>
    <p:cSldViewPr>
      <p:cViewPr varScale="1">
        <p:scale>
          <a:sx n="81" d="100"/>
          <a:sy n="81" d="100"/>
        </p:scale>
        <p:origin x="151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pt-BR"/>
              <a:t>Clique para editar o título Mestre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1305289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249488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1664163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6D05FE3-5649-49CC-B619-91B0ADD2A91C}" type="slidenum">
              <a:rPr lang="pt-BR" smtClean="0"/>
              <a:pPr/>
              <a:t>‹nº›</a:t>
            </a:fld>
            <a:endParaRPr lang="pt-BR"/>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91614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1501097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3776357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1232306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435065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1390111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6D05FE3-5649-49CC-B619-91B0ADD2A91C}" type="slidenum">
              <a:rPr lang="pt-BR" smtClean="0"/>
              <a:pPr/>
              <a:t>‹nº›</a:t>
            </a:fld>
            <a:endParaRPr lang="pt-BR"/>
          </a:p>
        </p:txBody>
      </p:sp>
      <p:sp>
        <p:nvSpPr>
          <p:cNvPr id="8" name="Title 7"/>
          <p:cNvSpPr>
            <a:spLocks noGrp="1"/>
          </p:cNvSpPr>
          <p:nvPr>
            <p:ph type="title"/>
          </p:nvPr>
        </p:nvSpPr>
        <p:spPr/>
        <p:txBody>
          <a:bodyPr/>
          <a:lstStyle/>
          <a:p>
            <a:r>
              <a:rPr lang="pt-BR"/>
              <a:t>Clique para editar o título mestre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214358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382399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pt-BR"/>
              <a:t>Clique para editar o título Mestre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394304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212156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85346" y="2912232"/>
            <a:ext cx="3830406" cy="287896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912232"/>
            <a:ext cx="3821518" cy="287896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4199291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321527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3933731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pt-BR"/>
              <a:t>Clique para editar o título Mestre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1606111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AD76499-7442-4D59-A7D0-CF1F9DA729A3}" type="datetimeFigureOut">
              <a:rPr lang="pt-BR" smtClean="0"/>
              <a:pPr/>
              <a:t>04/11/2020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6D05FE3-5649-49CC-B619-91B0ADD2A91C}" type="slidenum">
              <a:rPr lang="pt-BR" smtClean="0"/>
              <a:pPr/>
              <a:t>‹nº›</a:t>
            </a:fld>
            <a:endParaRPr lang="pt-BR"/>
          </a:p>
        </p:txBody>
      </p:sp>
    </p:spTree>
    <p:extLst>
      <p:ext uri="{BB962C8B-B14F-4D97-AF65-F5344CB8AC3E}">
        <p14:creationId xmlns:p14="http://schemas.microsoft.com/office/powerpoint/2010/main" val="353491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AD76499-7442-4D59-A7D0-CF1F9DA729A3}" type="datetimeFigureOut">
              <a:rPr lang="pt-BR" smtClean="0"/>
              <a:pPr/>
              <a:t>04/11/2020</a:t>
            </a:fld>
            <a:endParaRPr lang="pt-BR"/>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6D05FE3-5649-49CC-B619-91B0ADD2A91C}" type="slidenum">
              <a:rPr lang="pt-BR" smtClean="0"/>
              <a:pPr/>
              <a:t>‹nº›</a:t>
            </a:fld>
            <a:endParaRPr lang="pt-BR"/>
          </a:p>
        </p:txBody>
      </p:sp>
    </p:spTree>
    <p:extLst>
      <p:ext uri="{BB962C8B-B14F-4D97-AF65-F5344CB8AC3E}">
        <p14:creationId xmlns:p14="http://schemas.microsoft.com/office/powerpoint/2010/main" val="74596057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upload.wikimedia.org/wikipedia/commons/1/16/Pala_D%27OroII.jp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it.wikipedia.org/wiki/Immagine:Santa_Maria_del_Fiore,_pavimento.JPG" TargetMode="External"/><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hyperlink" Target="http://it.wikipedia.org/wiki/Immagine:Siena.Campo.pano01.jp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it.wikipedia.org/wiki/File:Cinque_maestri_del_rinascimento_fiorentino,_XVI_sec,_giotto.JPG" TargetMode="External"/><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www.revistamorus.com.br/index.php/morus/article/view/163"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ilsole24ore.com/art/cultura/2011-09-21/memoria-visiva-dante-165156.shtml?uuid=AaQqQO6D"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s://www.ilsole24ore.com/art/cultura/2011-09-21/memoria-visiva-dante-165156.shtml?uuid=AaQqQO6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hyperlink" Target="http://www.allposters.com/" TargetMode="External"/><Relationship Id="rId2" Type="http://schemas.openxmlformats.org/officeDocument/2006/relationships/hyperlink" Target="http://www.bibliotecadigital.unicamp.br/document/?code=vtls000392130" TargetMode="External"/><Relationship Id="rId1" Type="http://schemas.openxmlformats.org/officeDocument/2006/relationships/slideLayout" Target="../slideLayouts/slideLayout18.xml"/><Relationship Id="rId4" Type="http://schemas.openxmlformats.org/officeDocument/2006/relationships/hyperlink" Target="http://www.wga.hu/index1.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17581" y="620688"/>
            <a:ext cx="7642851" cy="2803089"/>
          </a:xfrm>
        </p:spPr>
        <p:txBody>
          <a:bodyPr/>
          <a:lstStyle/>
          <a:p>
            <a:pPr algn="ctr"/>
            <a:br>
              <a:rPr lang="pt-BR" sz="4400" b="1">
                <a:effectLst/>
              </a:rPr>
            </a:br>
            <a:br>
              <a:rPr lang="pt-BR" sz="4400">
                <a:effectLst/>
              </a:rPr>
            </a:br>
            <a:r>
              <a:rPr lang="pt-BR" sz="4400" b="1">
                <a:effectLst/>
                <a:latin typeface="Arial" panose="020B0604020202020204" pitchFamily="34" charset="0"/>
                <a:cs typeface="Arial" panose="020B0604020202020204" pitchFamily="34" charset="0"/>
              </a:rPr>
              <a:t> </a:t>
            </a:r>
            <a:endParaRPr lang="pt-BR" sz="2800">
              <a:latin typeface="Baskerville Old Face" panose="02020602080505020303" pitchFamily="18" charset="0"/>
              <a:ea typeface="Batang" panose="02030600000101010101" pitchFamily="18" charset="-127"/>
              <a:cs typeface="Arial" panose="020B0604020202020204" pitchFamily="34" charset="0"/>
            </a:endParaRPr>
          </a:p>
        </p:txBody>
      </p:sp>
      <p:sp>
        <p:nvSpPr>
          <p:cNvPr id="3" name="Subtítulo 2"/>
          <p:cNvSpPr>
            <a:spLocks noGrp="1"/>
          </p:cNvSpPr>
          <p:nvPr>
            <p:ph type="subTitle" idx="1"/>
          </p:nvPr>
        </p:nvSpPr>
        <p:spPr>
          <a:xfrm>
            <a:off x="755576" y="4221088"/>
            <a:ext cx="7632848" cy="2016224"/>
          </a:xfrm>
        </p:spPr>
        <p:txBody>
          <a:bodyPr>
            <a:normAutofit fontScale="47500" lnSpcReduction="20000"/>
          </a:bodyPr>
          <a:lstStyle/>
          <a:p>
            <a:pPr algn="r">
              <a:defRPr/>
            </a:pPr>
            <a:r>
              <a:rPr lang="en-GB" sz="3200">
                <a:solidFill>
                  <a:schemeClr val="tx1">
                    <a:lumMod val="95000"/>
                  </a:schemeClr>
                </a:solidFill>
                <a:latin typeface="Palatino Linotype" pitchFamily="18" charset="0"/>
              </a:rPr>
              <a:t>Prof. a Dr.a </a:t>
            </a:r>
            <a:r>
              <a:rPr lang="en-GB" sz="3200">
                <a:solidFill>
                  <a:schemeClr val="tx1">
                    <a:lumMod val="95000"/>
                  </a:schemeClr>
                </a:solidFill>
                <a:effectLst/>
                <a:latin typeface="Palatino Linotype" pitchFamily="18" charset="0"/>
              </a:rPr>
              <a:t>Doris Nátia Cavallari</a:t>
            </a:r>
          </a:p>
          <a:p>
            <a:pPr algn="r">
              <a:defRPr/>
            </a:pPr>
            <a:r>
              <a:rPr lang="en-GB" sz="3200">
                <a:solidFill>
                  <a:schemeClr val="tx1">
                    <a:lumMod val="95000"/>
                  </a:schemeClr>
                </a:solidFill>
                <a:latin typeface="Palatino Linotype" pitchFamily="18" charset="0"/>
              </a:rPr>
              <a:t>Prof. a Dr.a Maria Cecilia Casini</a:t>
            </a:r>
            <a:endParaRPr lang="en-GB" sz="3200">
              <a:solidFill>
                <a:schemeClr val="tx1">
                  <a:lumMod val="95000"/>
                </a:schemeClr>
              </a:solidFill>
              <a:effectLst/>
              <a:latin typeface="Palatino Linotype" pitchFamily="18" charset="0"/>
            </a:endParaRPr>
          </a:p>
          <a:p>
            <a:pPr algn="r">
              <a:lnSpc>
                <a:spcPct val="120000"/>
              </a:lnSpc>
              <a:spcAft>
                <a:spcPts val="0"/>
              </a:spcAft>
              <a:defRPr/>
            </a:pPr>
            <a:r>
              <a:rPr lang="en-GB" sz="2400">
                <a:solidFill>
                  <a:schemeClr val="tx1">
                    <a:lumMod val="95000"/>
                  </a:schemeClr>
                </a:solidFill>
                <a:effectLst/>
                <a:latin typeface="Palatino Linotype" pitchFamily="18" charset="0"/>
              </a:rPr>
              <a:t>Programa de Pós-Graduação em Língua, Literatura e Cultura Italianas </a:t>
            </a:r>
          </a:p>
          <a:p>
            <a:pPr algn="r">
              <a:lnSpc>
                <a:spcPct val="120000"/>
              </a:lnSpc>
              <a:spcAft>
                <a:spcPts val="0"/>
              </a:spcAft>
              <a:defRPr/>
            </a:pPr>
            <a:r>
              <a:rPr lang="en-GB" sz="2400">
                <a:solidFill>
                  <a:schemeClr val="tx1">
                    <a:lumMod val="95000"/>
                  </a:schemeClr>
                </a:solidFill>
                <a:effectLst/>
                <a:latin typeface="Palatino Linotype" pitchFamily="18" charset="0"/>
              </a:rPr>
              <a:t>DLM-FFLCH-USP</a:t>
            </a:r>
          </a:p>
          <a:p>
            <a:pPr algn="r">
              <a:lnSpc>
                <a:spcPct val="120000"/>
              </a:lnSpc>
              <a:spcAft>
                <a:spcPts val="0"/>
              </a:spcAft>
              <a:defRPr/>
            </a:pPr>
            <a:endParaRPr lang="en-GB" sz="2400">
              <a:solidFill>
                <a:schemeClr val="tx1">
                  <a:lumMod val="95000"/>
                </a:schemeClr>
              </a:solidFill>
              <a:effectLst/>
              <a:latin typeface="Palatino Linotype" pitchFamily="18" charset="0"/>
            </a:endParaRPr>
          </a:p>
          <a:p>
            <a:pPr algn="r">
              <a:lnSpc>
                <a:spcPct val="120000"/>
              </a:lnSpc>
              <a:spcAft>
                <a:spcPts val="500"/>
              </a:spcAft>
              <a:defRPr/>
            </a:pPr>
            <a:r>
              <a:rPr lang="en-GB" sz="2400">
                <a:solidFill>
                  <a:schemeClr val="tx1">
                    <a:lumMod val="95000"/>
                  </a:schemeClr>
                </a:solidFill>
                <a:effectLst/>
                <a:latin typeface="Palatino Linotype" pitchFamily="18" charset="0"/>
              </a:rPr>
              <a:t>MATERIAL DIDÁTICO SEM FINS LUCRATIVOS</a:t>
            </a:r>
          </a:p>
          <a:p>
            <a:pPr>
              <a:defRPr/>
            </a:pPr>
            <a:endParaRPr lang="en-GB" sz="2400">
              <a:solidFill>
                <a:srgbClr val="000000"/>
              </a:solidFill>
              <a:effectLst/>
              <a:latin typeface="Palatino Linotype" pitchFamily="18" charset="0"/>
            </a:endParaRPr>
          </a:p>
          <a:p>
            <a:pPr algn="r"/>
            <a:endParaRPr lang="pt-BR"/>
          </a:p>
        </p:txBody>
      </p:sp>
      <p:sp>
        <p:nvSpPr>
          <p:cNvPr id="4" name="Retângulo 3"/>
          <p:cNvSpPr/>
          <p:nvPr/>
        </p:nvSpPr>
        <p:spPr>
          <a:xfrm>
            <a:off x="828912" y="1495232"/>
            <a:ext cx="7776864" cy="1938992"/>
          </a:xfrm>
          <a:prstGeom prst="rect">
            <a:avLst/>
          </a:prstGeom>
        </p:spPr>
        <p:txBody>
          <a:bodyPr wrap="square">
            <a:spAutoFit/>
          </a:bodyPr>
          <a:lstStyle/>
          <a:p>
            <a:pPr algn="just"/>
            <a:r>
              <a:rPr lang="pt-BR" sz="4000" b="1">
                <a:solidFill>
                  <a:srgbClr val="FFFF00"/>
                </a:solidFill>
                <a:latin typeface="Monotype Corsiva" panose="03010101010201010101" pitchFamily="66" charset="0"/>
              </a:rPr>
              <a:t>Disciplina: Dante e Boccaccio e os caminhos da literatura moderna</a:t>
            </a:r>
            <a:r>
              <a:rPr lang="pt-BR" sz="4000">
                <a:solidFill>
                  <a:srgbClr val="FFFF00"/>
                </a:solidFill>
                <a:latin typeface="Monotype Corsiva" panose="03010101010201010101" pitchFamily="66" charset="0"/>
              </a:rPr>
              <a:t> </a:t>
            </a:r>
          </a:p>
          <a:p>
            <a:pPr algn="just"/>
            <a:r>
              <a:rPr lang="pt-BR" sz="4000">
                <a:latin typeface="Monotype Corsiva" panose="03010101010201010101" pitchFamily="66" charset="0"/>
              </a:rPr>
              <a:t>(FLM 5535)</a:t>
            </a:r>
          </a:p>
        </p:txBody>
      </p:sp>
    </p:spTree>
    <p:extLst>
      <p:ext uri="{BB962C8B-B14F-4D97-AF65-F5344CB8AC3E}">
        <p14:creationId xmlns:p14="http://schemas.microsoft.com/office/powerpoint/2010/main" val="404567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hlinkClick r:id="rId2"/>
            <a:extLst>
              <a:ext uri="{FF2B5EF4-FFF2-40B4-BE49-F238E27FC236}">
                <a16:creationId xmlns:a16="http://schemas.microsoft.com/office/drawing/2014/main" id="{60D066D5-54A4-4EC3-B78C-F061B99F31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95" r="18655"/>
          <a:stretch/>
        </p:blipFill>
        <p:spPr bwMode="auto">
          <a:xfrm>
            <a:off x="20" y="10"/>
            <a:ext cx="5664688"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CaixaDeTexto 4">
            <a:extLst>
              <a:ext uri="{FF2B5EF4-FFF2-40B4-BE49-F238E27FC236}">
                <a16:creationId xmlns:a16="http://schemas.microsoft.com/office/drawing/2014/main" id="{EFC7F92B-C8ED-426D-BC0D-6F2D97C25DE8}"/>
              </a:ext>
            </a:extLst>
          </p:cNvPr>
          <p:cNvSpPr txBox="1"/>
          <p:nvPr/>
        </p:nvSpPr>
        <p:spPr>
          <a:xfrm>
            <a:off x="5868144" y="764704"/>
            <a:ext cx="3168352" cy="5693866"/>
          </a:xfrm>
          <a:prstGeom prst="rect">
            <a:avLst/>
          </a:prstGeom>
          <a:noFill/>
        </p:spPr>
        <p:txBody>
          <a:bodyPr wrap="square">
            <a:spAutoFit/>
          </a:bodyPr>
          <a:lstStyle/>
          <a:p>
            <a:pPr marL="0" indent="0" algn="just">
              <a:buNone/>
            </a:pPr>
            <a:r>
              <a:rPr lang="en-GB" sz="2800"/>
              <a:t>O sacramento era visto como o próprio corpo de Cristo, a maior “jóia” da cristandade e as cidades tentaram criar um “porta-jóias” à sua altura. A Catedral é uma caixa de jóias feita em volta da presença física do corpo de Cristo.</a:t>
            </a:r>
          </a:p>
        </p:txBody>
      </p:sp>
    </p:spTree>
    <p:extLst>
      <p:ext uri="{BB962C8B-B14F-4D97-AF65-F5344CB8AC3E}">
        <p14:creationId xmlns:p14="http://schemas.microsoft.com/office/powerpoint/2010/main" val="3583657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62473" y="620689"/>
            <a:ext cx="3949487" cy="1728192"/>
          </a:xfrm>
        </p:spPr>
        <p:txBody>
          <a:bodyPr>
            <a:normAutofit fontScale="90000"/>
          </a:bodyPr>
          <a:lstStyle/>
          <a:p>
            <a:pPr algn="ctr"/>
            <a:br>
              <a:rPr lang="en-GB" sz="5400">
                <a:latin typeface="Monotype Corsiva" pitchFamily="66" charset="0"/>
              </a:rPr>
            </a:br>
            <a:br>
              <a:rPr lang="en-GB" sz="5400">
                <a:latin typeface="Monotype Corsiva" pitchFamily="66" charset="0"/>
              </a:rPr>
            </a:br>
            <a:br>
              <a:rPr lang="en-GB" sz="5400">
                <a:latin typeface="Monotype Corsiva" pitchFamily="66" charset="0"/>
              </a:rPr>
            </a:br>
            <a:r>
              <a:rPr lang="en-GB" sz="4000" i="1" cap="none">
                <a:solidFill>
                  <a:srgbClr val="FFFF00"/>
                </a:solidFill>
                <a:effectLst>
                  <a:outerShdw blurRad="38100" dist="38100" dir="2700000" algn="tl">
                    <a:srgbClr val="000000">
                      <a:alpha val="43137"/>
                    </a:srgbClr>
                  </a:outerShdw>
                </a:effectLst>
                <a:latin typeface="Monotype Corsiva" panose="03010101010201010101" pitchFamily="66" charset="0"/>
              </a:rPr>
              <a:t>As artes medievais Gótico</a:t>
            </a:r>
            <a:endParaRPr lang="pt-BR" sz="1800" i="1" cap="none">
              <a:solidFill>
                <a:srgbClr val="FFFF00"/>
              </a:solidFill>
              <a:effectLst>
                <a:outerShdw blurRad="38100" dist="38100" dir="2700000" algn="tl">
                  <a:srgbClr val="000000">
                    <a:alpha val="43137"/>
                  </a:srgbClr>
                </a:outerShdw>
              </a:effectLst>
              <a:latin typeface="Monotype Corsiva" panose="03010101010201010101" pitchFamily="66" charset="0"/>
            </a:endParaRPr>
          </a:p>
        </p:txBody>
      </p:sp>
      <p:sp>
        <p:nvSpPr>
          <p:cNvPr id="5" name="Espaço Reservado para Conteúdo 4"/>
          <p:cNvSpPr>
            <a:spLocks noGrp="1"/>
          </p:cNvSpPr>
          <p:nvPr>
            <p:ph idx="1"/>
          </p:nvPr>
        </p:nvSpPr>
        <p:spPr>
          <a:xfrm>
            <a:off x="4499992" y="116632"/>
            <a:ext cx="4536504" cy="6516724"/>
          </a:xfrm>
        </p:spPr>
        <p:txBody>
          <a:bodyPr>
            <a:normAutofit lnSpcReduction="10000"/>
          </a:bodyPr>
          <a:lstStyle/>
          <a:p>
            <a:pPr marL="45720" indent="0" algn="just">
              <a:buNone/>
            </a:pPr>
            <a:endParaRPr lang="en-GB" sz="2400" b="1" i="1">
              <a:effectLst/>
              <a:latin typeface="Mongolian Baiti" panose="03000500000000000000" pitchFamily="66" charset="0"/>
              <a:cs typeface="Mongolian Baiti" panose="03000500000000000000" pitchFamily="66" charset="0"/>
            </a:endParaRPr>
          </a:p>
          <a:p>
            <a:pPr marL="45720" indent="0" algn="just">
              <a:buNone/>
            </a:pPr>
            <a:endParaRPr lang="en-GB" sz="2400" b="1" i="1">
              <a:latin typeface="Mongolian Baiti" panose="03000500000000000000" pitchFamily="66" charset="0"/>
              <a:cs typeface="Mongolian Baiti" panose="03000500000000000000" pitchFamily="66" charset="0"/>
            </a:endParaRPr>
          </a:p>
          <a:p>
            <a:pPr marL="45720" indent="0" algn="just">
              <a:buNone/>
            </a:pPr>
            <a:endParaRPr lang="en-GB" sz="2400" b="1" i="1">
              <a:effectLst/>
              <a:latin typeface="Mongolian Baiti" panose="03000500000000000000" pitchFamily="66" charset="0"/>
              <a:cs typeface="Mongolian Baiti" panose="03000500000000000000" pitchFamily="66" charset="0"/>
            </a:endParaRPr>
          </a:p>
          <a:p>
            <a:pPr marL="45720" indent="0" algn="just">
              <a:buNone/>
            </a:pPr>
            <a:endParaRPr lang="en-GB" sz="2400" b="1" i="1">
              <a:latin typeface="Mongolian Baiti" panose="03000500000000000000" pitchFamily="66" charset="0"/>
              <a:cs typeface="Mongolian Baiti" panose="03000500000000000000" pitchFamily="66" charset="0"/>
            </a:endParaRPr>
          </a:p>
          <a:p>
            <a:pPr marL="45720" indent="0" algn="just">
              <a:buNone/>
            </a:pPr>
            <a:endParaRPr lang="en-GB" sz="2400" b="1" i="1">
              <a:effectLst/>
              <a:latin typeface="Mongolian Baiti" panose="03000500000000000000" pitchFamily="66" charset="0"/>
              <a:cs typeface="Mongolian Baiti" panose="03000500000000000000" pitchFamily="66" charset="0"/>
            </a:endParaRPr>
          </a:p>
          <a:p>
            <a:pPr marL="45720" indent="0" algn="just">
              <a:buNone/>
            </a:pPr>
            <a:endParaRPr lang="en-GB" sz="2800" b="1" i="1">
              <a:effectLst/>
              <a:latin typeface="Mongolian Baiti" panose="03000500000000000000" pitchFamily="66" charset="0"/>
              <a:cs typeface="Mongolian Baiti" panose="03000500000000000000" pitchFamily="66" charset="0"/>
            </a:endParaRPr>
          </a:p>
          <a:p>
            <a:pPr marL="45720" indent="0" algn="just">
              <a:buNone/>
            </a:pPr>
            <a:endParaRPr lang="en-GB" sz="2800" b="1" i="1">
              <a:latin typeface="Mongolian Baiti" panose="03000500000000000000" pitchFamily="66" charset="0"/>
              <a:cs typeface="Mongolian Baiti" panose="03000500000000000000" pitchFamily="66" charset="0"/>
            </a:endParaRPr>
          </a:p>
          <a:p>
            <a:pPr marL="45720" indent="0">
              <a:buNone/>
            </a:pPr>
            <a:r>
              <a:rPr lang="en-GB" sz="3200" b="1" i="1">
                <a:solidFill>
                  <a:schemeClr val="bg2">
                    <a:lumMod val="20000"/>
                    <a:lumOff val="80000"/>
                  </a:schemeClr>
                </a:solidFill>
                <a:effectLst>
                  <a:outerShdw blurRad="38100" dist="38100" dir="2700000" algn="tl">
                    <a:srgbClr val="000000">
                      <a:alpha val="43137"/>
                    </a:srgbClr>
                  </a:outerShdw>
                </a:effectLst>
                <a:latin typeface="Mongolian Baiti" panose="03000500000000000000" pitchFamily="66" charset="0"/>
                <a:cs typeface="Mongolian Baiti" panose="03000500000000000000" pitchFamily="66" charset="0"/>
              </a:rPr>
              <a:t>O </a:t>
            </a:r>
            <a:r>
              <a:rPr lang="en-GB" sz="2800" b="1" i="1">
                <a:solidFill>
                  <a:schemeClr val="bg2">
                    <a:lumMod val="20000"/>
                    <a:lumOff val="80000"/>
                  </a:schemeClr>
                </a:solidFill>
                <a:effectLst>
                  <a:outerShdw blurRad="38100" dist="38100" dir="2700000" algn="tl">
                    <a:srgbClr val="000000">
                      <a:alpha val="43137"/>
                    </a:srgbClr>
                  </a:outerShdw>
                </a:effectLst>
                <a:latin typeface="Mongolian Baiti" panose="03000500000000000000" pitchFamily="66" charset="0"/>
                <a:cs typeface="Mongolian Baiti" panose="03000500000000000000" pitchFamily="66" charset="0"/>
              </a:rPr>
              <a:t>GÓTICO É A PRIMEIRA MANIFESTAÇÃO DE UMA CULTURA NÃO SÓ OCIDENTAL E EUROPÉIA, MAS BURGUESA</a:t>
            </a:r>
            <a:r>
              <a:rPr lang="en-GB" sz="3200" b="1">
                <a:solidFill>
                  <a:schemeClr val="bg2">
                    <a:lumMod val="20000"/>
                    <a:lumOff val="80000"/>
                  </a:schemeClr>
                </a:solidFill>
                <a:effectLst>
                  <a:outerShdw blurRad="38100" dist="38100" dir="2700000" algn="tl">
                    <a:srgbClr val="000000">
                      <a:alpha val="43137"/>
                    </a:srgbClr>
                  </a:outerShdw>
                </a:effectLst>
                <a:latin typeface="Monotype Corsiva" panose="03010101010201010101" pitchFamily="66" charset="0"/>
                <a:cs typeface="Mongolian Baiti" panose="03000500000000000000" pitchFamily="66" charset="0"/>
              </a:rPr>
              <a:t>.</a:t>
            </a:r>
          </a:p>
          <a:p>
            <a:endParaRPr lang="pt-BR"/>
          </a:p>
        </p:txBody>
      </p:sp>
      <p:sp>
        <p:nvSpPr>
          <p:cNvPr id="8" name="Espaço Reservado para Texto 7"/>
          <p:cNvSpPr>
            <a:spLocks noGrp="1"/>
          </p:cNvSpPr>
          <p:nvPr>
            <p:ph type="body" sz="half" idx="2"/>
          </p:nvPr>
        </p:nvSpPr>
        <p:spPr/>
        <p:txBody>
          <a:bodyPr/>
          <a:lstStyle/>
          <a:p>
            <a:endParaRPr lang="pt-B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514" y="2920050"/>
            <a:ext cx="4237520" cy="3178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38944"/>
            <a:ext cx="433148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274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Título 8"/>
          <p:cNvSpPr>
            <a:spLocks noGrp="1"/>
          </p:cNvSpPr>
          <p:nvPr>
            <p:ph type="title"/>
          </p:nvPr>
        </p:nvSpPr>
        <p:spPr>
          <a:xfrm>
            <a:off x="5868148" y="407640"/>
            <a:ext cx="3096334" cy="659160"/>
          </a:xfrm>
        </p:spPr>
        <p:txBody>
          <a:bodyPr vert="horz" lIns="91440" tIns="45720" rIns="91440" bIns="45720" rtlCol="0" anchor="ctr">
            <a:noAutofit/>
          </a:bodyPr>
          <a:lstStyle/>
          <a:p>
            <a:r>
              <a:rPr lang="en-US" sz="2400" cap="none">
                <a:solidFill>
                  <a:srgbClr val="FFFF00"/>
                </a:solidFill>
              </a:rPr>
              <a:t>As artes medievais - Gótico</a:t>
            </a:r>
          </a:p>
        </p:txBody>
      </p:sp>
      <p:pic>
        <p:nvPicPr>
          <p:cNvPr id="3" name="Espaço Reservado para Conteúdo 2" descr="Igreja com torre alta ao fundo&#10;&#10;Descrição gerada automaticamente">
            <a:extLst>
              <a:ext uri="{FF2B5EF4-FFF2-40B4-BE49-F238E27FC236}">
                <a16:creationId xmlns:a16="http://schemas.microsoft.com/office/drawing/2014/main" id="{1A9FD01F-629E-40BC-9EFA-F4BFB704BBC1}"/>
              </a:ext>
            </a:extLst>
          </p:cNvPr>
          <p:cNvPicPr>
            <a:picLocks noGrp="1" noChangeAspect="1"/>
          </p:cNvPicPr>
          <p:nvPr>
            <p:ph sz="half" idx="2"/>
          </p:nvPr>
        </p:nvPicPr>
        <p:blipFill rotWithShape="1">
          <a:blip r:embed="rId3"/>
          <a:srcRect l="21189" r="18926" b="-1"/>
          <a:stretch/>
        </p:blipFill>
        <p:spPr>
          <a:xfrm>
            <a:off x="20" y="10"/>
            <a:ext cx="5664688" cy="6857990"/>
          </a:xfrm>
          <a:prstGeom prst="rect">
            <a:avLst/>
          </a:prstGeom>
        </p:spPr>
      </p:pic>
      <p:sp>
        <p:nvSpPr>
          <p:cNvPr id="10" name="Espaço Reservado para Conteúdo 9"/>
          <p:cNvSpPr>
            <a:spLocks noGrp="1"/>
          </p:cNvSpPr>
          <p:nvPr>
            <p:ph sz="half" idx="1"/>
          </p:nvPr>
        </p:nvSpPr>
        <p:spPr>
          <a:xfrm>
            <a:off x="6084168" y="1700808"/>
            <a:ext cx="2808309" cy="4749552"/>
          </a:xfrm>
        </p:spPr>
        <p:txBody>
          <a:bodyPr vert="horz" lIns="91440" tIns="45720" rIns="91440" bIns="45720" rtlCol="0">
            <a:normAutofit fontScale="92500"/>
          </a:bodyPr>
          <a:lstStyle/>
          <a:p>
            <a:pPr marL="0" indent="0" algn="just">
              <a:lnSpc>
                <a:spcPct val="110000"/>
              </a:lnSpc>
              <a:spcBef>
                <a:spcPts val="300"/>
              </a:spcBef>
              <a:buSzPct val="65000"/>
              <a:buNone/>
            </a:pPr>
            <a:r>
              <a:rPr lang="en-US" altLang="pt-BR" sz="2300" b="1" i="1"/>
              <a:t>É no período do Gótico que se começa a teorizar a técnica da arte.</a:t>
            </a:r>
          </a:p>
          <a:p>
            <a:pPr marL="0" indent="0" algn="just">
              <a:lnSpc>
                <a:spcPct val="110000"/>
              </a:lnSpc>
              <a:spcBef>
                <a:spcPts val="300"/>
              </a:spcBef>
              <a:buSzPct val="65000"/>
              <a:buNone/>
            </a:pPr>
            <a:r>
              <a:rPr lang="en-US" altLang="pt-BR" sz="2300" b="1"/>
              <a:t>A técnica e o modo de executar a obra são aspectos do fazer intencionado e realizado da ética. O fazer ético é guiado pela razão e pela experiência.</a:t>
            </a:r>
          </a:p>
          <a:p>
            <a:pPr marL="0">
              <a:lnSpc>
                <a:spcPct val="110000"/>
              </a:lnSpc>
              <a:spcBef>
                <a:spcPts val="300"/>
              </a:spcBef>
            </a:pPr>
            <a:endParaRPr lang="en-US" sz="1200"/>
          </a:p>
          <a:p>
            <a:pPr marL="0" indent="0" algn="just">
              <a:lnSpc>
                <a:spcPct val="110000"/>
              </a:lnSpc>
              <a:spcBef>
                <a:spcPts val="300"/>
              </a:spcBef>
              <a:buNone/>
            </a:pPr>
            <a:r>
              <a:rPr lang="en-US" sz="1500">
                <a:solidFill>
                  <a:srgbClr val="FFFF00"/>
                </a:solidFill>
              </a:rPr>
              <a:t>ARGAN, G.C </a:t>
            </a:r>
            <a:r>
              <a:rPr lang="en-US" sz="1500" i="1">
                <a:solidFill>
                  <a:srgbClr val="FFFF00"/>
                </a:solidFill>
              </a:rPr>
              <a:t>História da arte italiana. </a:t>
            </a:r>
            <a:r>
              <a:rPr lang="en-US" sz="1500">
                <a:solidFill>
                  <a:srgbClr val="FFFF00"/>
                </a:solidFill>
              </a:rPr>
              <a:t>vol.  2. Tradução: Vilma De Katinsky. Cosac &amp; Naify, 2003</a:t>
            </a:r>
            <a:r>
              <a:rPr lang="en-US" sz="1300">
                <a:solidFill>
                  <a:srgbClr val="FFFF00"/>
                </a:solidFill>
              </a:rPr>
              <a:t>.</a:t>
            </a:r>
            <a:r>
              <a:rPr lang="en-US" sz="1300" i="1">
                <a:solidFill>
                  <a:srgbClr val="FFFF00"/>
                </a:solidFill>
              </a:rPr>
              <a:t>  </a:t>
            </a:r>
            <a:endParaRPr lang="en-US" sz="1300">
              <a:solidFill>
                <a:srgbClr val="FFFF00"/>
              </a:solidFill>
            </a:endParaRPr>
          </a:p>
        </p:txBody>
      </p:sp>
      <p:cxnSp>
        <p:nvCxnSpPr>
          <p:cNvPr id="15" name="Straight Connector 14">
            <a:extLst>
              <a:ext uri="{FF2B5EF4-FFF2-40B4-BE49-F238E27FC236}">
                <a16:creationId xmlns:a16="http://schemas.microsoft.com/office/drawing/2014/main" id="{A4F35239-EB86-4ACB-91DE-4989620C2C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9406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08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F2805FE-DF96-468C-9CEF-D90D7698DFA9}"/>
              </a:ext>
            </a:extLst>
          </p:cNvPr>
          <p:cNvPicPr>
            <a:picLocks noChangeAspect="1"/>
          </p:cNvPicPr>
          <p:nvPr/>
        </p:nvPicPr>
        <p:blipFill rotWithShape="1">
          <a:blip r:embed="rId3"/>
          <a:srcRect t="51999" r="1" b="1"/>
          <a:stretch/>
        </p:blipFill>
        <p:spPr>
          <a:xfrm>
            <a:off x="20" y="10"/>
            <a:ext cx="9143980" cy="6857990"/>
          </a:xfrm>
          <a:prstGeom prst="rect">
            <a:avLst/>
          </a:prstGeom>
        </p:spPr>
      </p:pic>
    </p:spTree>
    <p:extLst>
      <p:ext uri="{BB962C8B-B14F-4D97-AF65-F5344CB8AC3E}">
        <p14:creationId xmlns:p14="http://schemas.microsoft.com/office/powerpoint/2010/main" val="2151421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36F8C2-05B3-4E74-96E3-B0620372AFD9}"/>
              </a:ext>
            </a:extLst>
          </p:cNvPr>
          <p:cNvSpPr>
            <a:spLocks noGrp="1"/>
          </p:cNvSpPr>
          <p:nvPr>
            <p:ph type="title"/>
          </p:nvPr>
        </p:nvSpPr>
        <p:spPr>
          <a:xfrm>
            <a:off x="6115832" y="609600"/>
            <a:ext cx="2560619" cy="1326321"/>
          </a:xfrm>
        </p:spPr>
        <p:txBody>
          <a:bodyPr vert="horz" lIns="91440" tIns="45720" rIns="91440" bIns="45720" rtlCol="0" anchor="ctr">
            <a:normAutofit/>
          </a:bodyPr>
          <a:lstStyle/>
          <a:p>
            <a:pPr algn="l"/>
            <a:r>
              <a:rPr lang="en-US" sz="3200" cap="none">
                <a:solidFill>
                  <a:srgbClr val="FFFF00"/>
                </a:solidFill>
              </a:rPr>
              <a:t>Os arcobotantes</a:t>
            </a:r>
          </a:p>
        </p:txBody>
      </p:sp>
      <p:pic>
        <p:nvPicPr>
          <p:cNvPr id="5" name="Espaço Reservado para Conteúdo 4">
            <a:extLst>
              <a:ext uri="{FF2B5EF4-FFF2-40B4-BE49-F238E27FC236}">
                <a16:creationId xmlns:a16="http://schemas.microsoft.com/office/drawing/2014/main" id="{E77E8F47-A541-4C46-A879-96B989A0D2D1}"/>
              </a:ext>
            </a:extLst>
          </p:cNvPr>
          <p:cNvPicPr>
            <a:picLocks noGrp="1" noChangeAspect="1"/>
          </p:cNvPicPr>
          <p:nvPr>
            <p:ph sz="half" idx="1"/>
          </p:nvPr>
        </p:nvPicPr>
        <p:blipFill rotWithShape="1">
          <a:blip r:embed="rId3"/>
          <a:srcRect l="36598" r="1453"/>
          <a:stretch/>
        </p:blipFill>
        <p:spPr>
          <a:xfrm>
            <a:off x="20" y="10"/>
            <a:ext cx="5664688" cy="6857990"/>
          </a:xfrm>
          <a:prstGeom prst="rect">
            <a:avLst/>
          </a:prstGeom>
        </p:spPr>
      </p:pic>
      <p:sp>
        <p:nvSpPr>
          <p:cNvPr id="4" name="Espaço Reservado para Conteúdo 3">
            <a:extLst>
              <a:ext uri="{FF2B5EF4-FFF2-40B4-BE49-F238E27FC236}">
                <a16:creationId xmlns:a16="http://schemas.microsoft.com/office/drawing/2014/main" id="{68AA027F-504B-4A89-94E1-3EFC7E9FDEA4}"/>
              </a:ext>
            </a:extLst>
          </p:cNvPr>
          <p:cNvSpPr>
            <a:spLocks noGrp="1"/>
          </p:cNvSpPr>
          <p:nvPr>
            <p:ph sz="half" idx="2"/>
          </p:nvPr>
        </p:nvSpPr>
        <p:spPr>
          <a:xfrm>
            <a:off x="6115832" y="2096064"/>
            <a:ext cx="2632621" cy="3695136"/>
          </a:xfrm>
        </p:spPr>
        <p:txBody>
          <a:bodyPr vert="horz" lIns="91440" tIns="45720" rIns="91440" bIns="45720" rtlCol="0">
            <a:normAutofit/>
          </a:bodyPr>
          <a:lstStyle/>
          <a:p>
            <a:pPr marL="0" indent="0" algn="just">
              <a:buNone/>
            </a:pPr>
            <a:r>
              <a:rPr lang="pt-BR" sz="2400" b="0" i="0">
                <a:effectLst/>
              </a:rPr>
              <a:t>desenvolvidos nas paredes externas, para sustentar o peso da abóboda da nave central por sobre os tetos das naves laterais.</a:t>
            </a:r>
            <a:endParaRPr lang="en-US" sz="2400"/>
          </a:p>
        </p:txBody>
      </p:sp>
      <p:cxnSp>
        <p:nvCxnSpPr>
          <p:cNvPr id="10" name="Straight Connector 9">
            <a:extLst>
              <a:ext uri="{FF2B5EF4-FFF2-40B4-BE49-F238E27FC236}">
                <a16:creationId xmlns:a16="http://schemas.microsoft.com/office/drawing/2014/main" id="{A4F35239-EB86-4ACB-91DE-4989620C2C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9406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016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A0135D0-A4B8-467A-BEB3-1D503CC20612}"/>
              </a:ext>
            </a:extLst>
          </p:cNvPr>
          <p:cNvSpPr>
            <a:spLocks noGrp="1"/>
          </p:cNvSpPr>
          <p:nvPr>
            <p:ph idx="4294967295"/>
          </p:nvPr>
        </p:nvSpPr>
        <p:spPr>
          <a:xfrm>
            <a:off x="251520" y="116632"/>
            <a:ext cx="8676964" cy="6624736"/>
          </a:xfrm>
        </p:spPr>
        <p:txBody>
          <a:bodyPr>
            <a:normAutofit fontScale="25000" lnSpcReduction="20000"/>
          </a:bodyPr>
          <a:lstStyle/>
          <a:p>
            <a:pPr algn="just">
              <a:lnSpc>
                <a:spcPct val="122000"/>
              </a:lnSpc>
              <a:spcBef>
                <a:spcPts val="600"/>
              </a:spcBef>
              <a:spcAft>
                <a:spcPts val="600"/>
              </a:spcAft>
              <a:buSzPct val="65000"/>
              <a:buFont typeface="Wingdings" panose="05000000000000000000" pitchFamily="2" charset="2"/>
              <a:buChar char="v"/>
            </a:pPr>
            <a:r>
              <a:rPr lang="en-GB" altLang="pt-BR" sz="9600" b="1">
                <a:latin typeface="Mongolian Baiti" panose="03000500000000000000" pitchFamily="66" charset="0"/>
                <a:cs typeface="Mongolian Baiti" panose="03000500000000000000" pitchFamily="66" charset="0"/>
              </a:rPr>
              <a:t>A técnica é a primeira distinção entre Oriente e Ocidente. A técnica oriental baseia-se diretamente no arquétipo. A técnica ocidental, expressa o pensamento analógico</a:t>
            </a:r>
            <a:r>
              <a:rPr lang="en-GB" altLang="pt-BR" sz="9600" b="1">
                <a:solidFill>
                  <a:srgbClr val="FFFF00"/>
                </a:solidFill>
                <a:latin typeface="Mongolian Baiti" panose="03000500000000000000" pitchFamily="66" charset="0"/>
                <a:cs typeface="Mongolian Baiti" panose="03000500000000000000" pitchFamily="66" charset="0"/>
              </a:rPr>
              <a:t>*</a:t>
            </a:r>
            <a:r>
              <a:rPr lang="en-GB" altLang="pt-BR" sz="9600" b="1">
                <a:latin typeface="Mongolian Baiti" panose="03000500000000000000" pitchFamily="66" charset="0"/>
                <a:cs typeface="Mongolian Baiti" panose="03000500000000000000" pitchFamily="66" charset="0"/>
              </a:rPr>
              <a:t>, por meio do  projeto. </a:t>
            </a:r>
            <a:r>
              <a:rPr lang="en-GB" altLang="pt-BR" sz="9600" b="1">
                <a:effectLst>
                  <a:outerShdw blurRad="38100" dist="38100" dir="2700000" algn="tl">
                    <a:srgbClr val="000000">
                      <a:alpha val="43137"/>
                    </a:srgbClr>
                  </a:outerShdw>
                </a:effectLst>
                <a:latin typeface="Mongolian Baiti" panose="03000500000000000000" pitchFamily="66" charset="0"/>
                <a:cs typeface="Mongolian Baiti" panose="03000500000000000000" pitchFamily="66" charset="0"/>
              </a:rPr>
              <a:t>Projetar é uma técnica do idealizar, que precede, condiciona e dirige a técnica do fazer. Desse modo, o Ocidente medieval  atua  entre o lógico e o analógico, desenvolve as teorias metafísicas, mas também incentiva a experiência empírica  ligada a um pensamento de cunho científico.</a:t>
            </a:r>
          </a:p>
          <a:p>
            <a:pPr algn="just">
              <a:lnSpc>
                <a:spcPct val="122000"/>
              </a:lnSpc>
              <a:spcBef>
                <a:spcPts val="600"/>
              </a:spcBef>
              <a:spcAft>
                <a:spcPts val="600"/>
              </a:spcAft>
              <a:buSzPct val="65000"/>
              <a:buFont typeface="Wingdings" panose="05000000000000000000" pitchFamily="2" charset="2"/>
              <a:buChar char="v"/>
            </a:pPr>
            <a:r>
              <a:rPr lang="en-GB" altLang="pt-BR" sz="9600" b="1">
                <a:latin typeface="Mongolian Baiti" panose="03000500000000000000" pitchFamily="66" charset="0"/>
                <a:cs typeface="Mongolian Baiti" panose="03000500000000000000" pitchFamily="66" charset="0"/>
              </a:rPr>
              <a:t>O artista é responsável pela concepção e pela realização da obra e, por conseguinte, é responsável por seu significado ideológico</a:t>
            </a:r>
            <a:r>
              <a:rPr lang="en-GB" altLang="pt-BR" sz="8000" b="1">
                <a:latin typeface="Mongolian Baiti" panose="03000500000000000000" pitchFamily="66" charset="0"/>
                <a:cs typeface="Mongolian Baiti" panose="03000500000000000000" pitchFamily="66" charset="0"/>
              </a:rPr>
              <a:t>.</a:t>
            </a:r>
          </a:p>
          <a:p>
            <a:pPr marL="0" indent="0" algn="just">
              <a:lnSpc>
                <a:spcPct val="120000"/>
              </a:lnSpc>
              <a:spcBef>
                <a:spcPts val="300"/>
              </a:spcBef>
              <a:buSzPct val="65000"/>
              <a:buNone/>
            </a:pPr>
            <a:endParaRPr lang="en-GB" altLang="pt-BR" sz="3600" b="1">
              <a:latin typeface="Mongolian Baiti" panose="03000500000000000000" pitchFamily="66" charset="0"/>
              <a:cs typeface="Mongolian Baiti" panose="03000500000000000000" pitchFamily="66" charset="0"/>
            </a:endParaRPr>
          </a:p>
          <a:p>
            <a:pPr marL="0" indent="0" algn="just">
              <a:lnSpc>
                <a:spcPct val="120000"/>
              </a:lnSpc>
              <a:spcBef>
                <a:spcPts val="300"/>
              </a:spcBef>
              <a:buSzPct val="65000"/>
              <a:buNone/>
            </a:pPr>
            <a:endParaRPr lang="en-GB" altLang="pt-BR" sz="3200" b="1">
              <a:latin typeface="Mongolian Baiti" panose="03000500000000000000" pitchFamily="66" charset="0"/>
              <a:cs typeface="Mongolian Baiti" panose="03000500000000000000" pitchFamily="66" charset="0"/>
            </a:endParaRPr>
          </a:p>
          <a:p>
            <a:pPr marL="0" indent="0" algn="just">
              <a:lnSpc>
                <a:spcPct val="120000"/>
              </a:lnSpc>
              <a:spcBef>
                <a:spcPts val="300"/>
              </a:spcBef>
              <a:buSzPct val="65000"/>
              <a:buNone/>
            </a:pPr>
            <a:r>
              <a:rPr lang="en-GB" altLang="pt-BR" sz="7200" b="1">
                <a:solidFill>
                  <a:srgbClr val="FFFF00"/>
                </a:solidFill>
                <a:latin typeface="Mongolian Baiti" panose="03000500000000000000" pitchFamily="66" charset="0"/>
                <a:cs typeface="Mongolian Baiti" panose="03000500000000000000" pitchFamily="66" charset="0"/>
              </a:rPr>
              <a:t>*</a:t>
            </a:r>
            <a:r>
              <a:rPr lang="en-GB" altLang="pt-BR" sz="7200">
                <a:latin typeface="Mongolian Baiti" panose="03000500000000000000" pitchFamily="66" charset="0"/>
                <a:cs typeface="Mongolian Baiti" panose="03000500000000000000" pitchFamily="66" charset="0"/>
              </a:rPr>
              <a:t>O homem é feito a semelhança de Deus, o modelo ideal. Ao projetar a arte, o homem medieval não se vê apenas como uma imagem de Deus, mas como um criador de imagens para exaltar o Modelo.</a:t>
            </a:r>
          </a:p>
          <a:p>
            <a:pPr marL="0" indent="0" algn="just">
              <a:lnSpc>
                <a:spcPct val="120000"/>
              </a:lnSpc>
              <a:spcBef>
                <a:spcPts val="300"/>
              </a:spcBef>
              <a:buSzPct val="65000"/>
              <a:buNone/>
            </a:pPr>
            <a:r>
              <a:rPr lang="en-GB" altLang="pt-BR" sz="7200" b="1">
                <a:latin typeface="Mongolian Baiti" panose="03000500000000000000" pitchFamily="66" charset="0"/>
                <a:cs typeface="Mongolian Baiti" panose="03000500000000000000" pitchFamily="66" charset="0"/>
              </a:rPr>
              <a:t>Analogia = </a:t>
            </a:r>
            <a:r>
              <a:rPr lang="en-GB" altLang="pt-BR" sz="7200" i="1">
                <a:latin typeface="Mongolian Baiti" panose="03000500000000000000" pitchFamily="66" charset="0"/>
                <a:cs typeface="Mongolian Baiti" panose="03000500000000000000" pitchFamily="66" charset="0"/>
              </a:rPr>
              <a:t>ana </a:t>
            </a:r>
            <a:r>
              <a:rPr lang="en-GB" altLang="pt-BR" sz="7200" b="1">
                <a:latin typeface="Mongolian Baiti" panose="03000500000000000000" pitchFamily="66" charset="0"/>
                <a:cs typeface="Mongolian Baiti" panose="03000500000000000000" pitchFamily="66" charset="0"/>
              </a:rPr>
              <a:t>– “por meio de” + </a:t>
            </a:r>
            <a:r>
              <a:rPr lang="en-GB" altLang="pt-BR" sz="7200" i="1">
                <a:latin typeface="Mongolian Baiti" panose="03000500000000000000" pitchFamily="66" charset="0"/>
                <a:cs typeface="Mongolian Baiti" panose="03000500000000000000" pitchFamily="66" charset="0"/>
              </a:rPr>
              <a:t>legein</a:t>
            </a:r>
            <a:r>
              <a:rPr lang="en-GB" altLang="pt-BR" sz="7200" b="1">
                <a:latin typeface="Mongolian Baiti" panose="03000500000000000000" pitchFamily="66" charset="0"/>
                <a:cs typeface="Mongolian Baiti" panose="03000500000000000000" pitchFamily="66" charset="0"/>
              </a:rPr>
              <a:t>- “assemelhar”, </a:t>
            </a:r>
            <a:r>
              <a:rPr lang="en-GB" altLang="pt-BR" sz="7200">
                <a:latin typeface="Mongolian Baiti" panose="03000500000000000000" pitchFamily="66" charset="0"/>
                <a:cs typeface="Mongolian Baiti" panose="03000500000000000000" pitchFamily="66" charset="0"/>
              </a:rPr>
              <a:t>a analogia é “proporção matemática” e “correspondência” (FRANCO, H, p.96-7)</a:t>
            </a:r>
          </a:p>
          <a:p>
            <a:pPr marL="0" indent="36000" algn="just">
              <a:lnSpc>
                <a:spcPct val="120000"/>
              </a:lnSpc>
              <a:spcBef>
                <a:spcPts val="300"/>
              </a:spcBef>
              <a:buSzPct val="65000"/>
              <a:buNone/>
            </a:pPr>
            <a:endParaRPr lang="en-GB" altLang="pt-BR" sz="3600"/>
          </a:p>
          <a:p>
            <a:pPr marL="0" indent="0" algn="just">
              <a:spcBef>
                <a:spcPts val="600"/>
              </a:spcBef>
              <a:buNone/>
            </a:pPr>
            <a:r>
              <a:rPr lang="pt-BR" sz="5600">
                <a:solidFill>
                  <a:srgbClr val="FFFF00"/>
                </a:solidFill>
                <a:latin typeface="Mongolian Baiti" panose="03000500000000000000" pitchFamily="66" charset="0"/>
                <a:cs typeface="Mongolian Baiti" panose="03000500000000000000" pitchFamily="66" charset="0"/>
              </a:rPr>
              <a:t>ARGAN, G.C </a:t>
            </a:r>
            <a:r>
              <a:rPr lang="pt-BR" sz="5600" i="1">
                <a:solidFill>
                  <a:srgbClr val="FFFF00"/>
                </a:solidFill>
                <a:latin typeface="Mongolian Baiti" panose="03000500000000000000" pitchFamily="66" charset="0"/>
                <a:cs typeface="Mongolian Baiti" panose="03000500000000000000" pitchFamily="66" charset="0"/>
              </a:rPr>
              <a:t>História da arte italiana. </a:t>
            </a:r>
            <a:r>
              <a:rPr lang="pt-BR" sz="5600">
                <a:solidFill>
                  <a:srgbClr val="FFFF00"/>
                </a:solidFill>
                <a:latin typeface="Mongolian Baiti" panose="03000500000000000000" pitchFamily="66" charset="0"/>
                <a:cs typeface="Mongolian Baiti" panose="03000500000000000000" pitchFamily="66" charset="0"/>
              </a:rPr>
              <a:t>vol. 1 e 2. Tradução: Vilma De Katinsky. Cosac &amp; Naify, 2003.</a:t>
            </a:r>
            <a:r>
              <a:rPr lang="pt-BR" sz="5600" i="1">
                <a:solidFill>
                  <a:srgbClr val="FFFF00"/>
                </a:solidFill>
                <a:latin typeface="Mongolian Baiti" panose="03000500000000000000" pitchFamily="66" charset="0"/>
                <a:cs typeface="Mongolian Baiti" panose="03000500000000000000" pitchFamily="66" charset="0"/>
              </a:rPr>
              <a:t>  </a:t>
            </a:r>
          </a:p>
          <a:p>
            <a:pPr marL="0" indent="0" algn="just">
              <a:spcBef>
                <a:spcPts val="600"/>
              </a:spcBef>
              <a:buNone/>
            </a:pPr>
            <a:r>
              <a:rPr lang="pt-BR" sz="5600">
                <a:solidFill>
                  <a:srgbClr val="FFFF00"/>
                </a:solidFill>
                <a:latin typeface="Mongolian Baiti" panose="03000500000000000000" pitchFamily="66" charset="0"/>
                <a:cs typeface="Mongolian Baiti" panose="03000500000000000000" pitchFamily="66" charset="0"/>
              </a:rPr>
              <a:t>FRANCO JR., Hilário, Modelo e imagem: o pensamento analógico medieval. In: </a:t>
            </a:r>
            <a:r>
              <a:rPr lang="pt-BR" sz="5600" i="1">
                <a:solidFill>
                  <a:srgbClr val="FFFF00"/>
                </a:solidFill>
                <a:latin typeface="Mongolian Baiti" panose="03000500000000000000" pitchFamily="66" charset="0"/>
                <a:cs typeface="Mongolian Baiti" panose="03000500000000000000" pitchFamily="66" charset="0"/>
              </a:rPr>
              <a:t>Os três dedos de Adão.</a:t>
            </a:r>
            <a:r>
              <a:rPr lang="pt-BR" sz="5600">
                <a:solidFill>
                  <a:srgbClr val="FFFF00"/>
                </a:solidFill>
                <a:latin typeface="Mongolian Baiti" panose="03000500000000000000" pitchFamily="66" charset="0"/>
                <a:cs typeface="Mongolian Baiti" panose="03000500000000000000" pitchFamily="66" charset="0"/>
              </a:rPr>
              <a:t> Ensaios de mitologia medieval. São Paulo: Edusp, 2010. </a:t>
            </a:r>
            <a:endParaRPr lang="pt-BR" sz="5600"/>
          </a:p>
        </p:txBody>
      </p:sp>
    </p:spTree>
    <p:extLst>
      <p:ext uri="{BB962C8B-B14F-4D97-AF65-F5344CB8AC3E}">
        <p14:creationId xmlns:p14="http://schemas.microsoft.com/office/powerpoint/2010/main" val="3071483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8F308-4FF0-4EA8-A90E-8E5095E2416A}"/>
              </a:ext>
            </a:extLst>
          </p:cNvPr>
          <p:cNvSpPr>
            <a:spLocks noGrp="1"/>
          </p:cNvSpPr>
          <p:nvPr>
            <p:ph type="title"/>
          </p:nvPr>
        </p:nvSpPr>
        <p:spPr>
          <a:xfrm>
            <a:off x="685347" y="609601"/>
            <a:ext cx="7765321" cy="875183"/>
          </a:xfrm>
        </p:spPr>
        <p:txBody>
          <a:bodyPr>
            <a:normAutofit/>
          </a:bodyPr>
          <a:lstStyle/>
          <a:p>
            <a:r>
              <a:rPr lang="pt-BR" sz="3200" i="1" cap="none">
                <a:solidFill>
                  <a:srgbClr val="FFFF00"/>
                </a:solidFill>
                <a:latin typeface="Monotype Corsiva" panose="03010101010201010101" pitchFamily="66" charset="0"/>
              </a:rPr>
              <a:t>A Idade Média:  a metafísica da beleza</a:t>
            </a:r>
            <a:endParaRPr lang="pt-BR" sz="3200" cap="none">
              <a:solidFill>
                <a:srgbClr val="FFFF00"/>
              </a:solidFill>
            </a:endParaRPr>
          </a:p>
        </p:txBody>
      </p:sp>
      <p:sp>
        <p:nvSpPr>
          <p:cNvPr id="3" name="Espaço Reservado para Conteúdo 2">
            <a:extLst>
              <a:ext uri="{FF2B5EF4-FFF2-40B4-BE49-F238E27FC236}">
                <a16:creationId xmlns:a16="http://schemas.microsoft.com/office/drawing/2014/main" id="{4165B6EA-0BC5-4D22-84F0-0E169F221E17}"/>
              </a:ext>
            </a:extLst>
          </p:cNvPr>
          <p:cNvSpPr>
            <a:spLocks noGrp="1"/>
          </p:cNvSpPr>
          <p:nvPr>
            <p:ph idx="1"/>
          </p:nvPr>
        </p:nvSpPr>
        <p:spPr>
          <a:xfrm>
            <a:off x="251520" y="1628800"/>
            <a:ext cx="8516127" cy="4968552"/>
          </a:xfrm>
        </p:spPr>
        <p:txBody>
          <a:bodyPr>
            <a:normAutofit fontScale="92500" lnSpcReduction="20000"/>
          </a:bodyPr>
          <a:lstStyle/>
          <a:p>
            <a:pPr algn="just">
              <a:spcAft>
                <a:spcPts val="600"/>
              </a:spcAft>
              <a:buFont typeface="Wingdings" panose="05000000000000000000" pitchFamily="2" charset="2"/>
              <a:buChar char="v"/>
            </a:pPr>
            <a:r>
              <a:rPr lang="pt-BR" sz="2200" i="1"/>
              <a:t>O mundo Gótico abre espaço para a arte urbana, civil, embora a Catedral ainda seja uma estrutura de importância fundamental </a:t>
            </a:r>
            <a:r>
              <a:rPr lang="pt-BR" sz="2200" b="1" i="1"/>
              <a:t>. </a:t>
            </a:r>
          </a:p>
          <a:p>
            <a:pPr algn="just">
              <a:spcAft>
                <a:spcPts val="600"/>
              </a:spcAft>
              <a:buFont typeface="Wingdings" panose="05000000000000000000" pitchFamily="2" charset="2"/>
              <a:buChar char="v"/>
            </a:pPr>
            <a:r>
              <a:rPr lang="pt-BR" sz="2200" b="1" i="1"/>
              <a:t>“</a:t>
            </a:r>
            <a:r>
              <a:rPr lang="pt-BR" sz="2200" i="1"/>
              <a:t>Expressão de uma nova nova sociedade em formação, o gótico estava ligado à  cultura que se desenvolvia nas escolas urbanas, ao pensamento que procurava harmonizar </a:t>
            </a:r>
            <a:r>
              <a:rPr lang="pt-BR" sz="2200" b="1" i="1"/>
              <a:t>Fé e Razão. </a:t>
            </a:r>
            <a:r>
              <a:rPr lang="pt-BR" sz="2200" i="1"/>
              <a:t>Concebia-se</a:t>
            </a:r>
            <a:r>
              <a:rPr lang="pt-BR" sz="2200" b="1" i="1"/>
              <a:t> Deus como </a:t>
            </a:r>
            <a:r>
              <a:rPr lang="pt-BR" sz="2200" b="1" i="1">
                <a:effectLst>
                  <a:outerShdw blurRad="38100" dist="38100" dir="2700000" algn="tl">
                    <a:srgbClr val="000000">
                      <a:alpha val="43137"/>
                    </a:srgbClr>
                  </a:outerShdw>
                </a:effectLst>
              </a:rPr>
              <a:t>luz </a:t>
            </a:r>
            <a:r>
              <a:rPr lang="pt-BR" sz="2200" i="1"/>
              <a:t>(</a:t>
            </a:r>
            <a:r>
              <a:rPr lang="pt-BR" sz="2200" i="1">
                <a:effectLst>
                  <a:outerShdw blurRad="38100" dist="38100" dir="2700000" algn="tl">
                    <a:srgbClr val="000000">
                      <a:alpha val="43137"/>
                    </a:srgbClr>
                  </a:outerShdw>
                </a:effectLst>
              </a:rPr>
              <a:t>daí os vitrais</a:t>
            </a:r>
            <a:r>
              <a:rPr lang="pt-BR" sz="2200" i="1"/>
              <a:t>) e valorizava-se seu </a:t>
            </a:r>
            <a:r>
              <a:rPr lang="pt-BR" sz="2200" b="1" i="1"/>
              <a:t>lado humano </a:t>
            </a:r>
            <a:r>
              <a:rPr lang="pt-BR" sz="2200" i="1"/>
              <a:t>(</a:t>
            </a:r>
            <a:r>
              <a:rPr lang="pt-BR" sz="2200" i="1">
                <a:effectLst>
                  <a:outerShdw blurRad="38100" dist="38100" dir="2700000" algn="tl">
                    <a:srgbClr val="000000">
                      <a:alpha val="43137"/>
                    </a:srgbClr>
                  </a:outerShdw>
                </a:effectLst>
              </a:rPr>
              <a:t>daí o culto à Virgem</a:t>
            </a:r>
            <a:r>
              <a:rPr lang="pt-BR" sz="2200" i="1"/>
              <a:t>). A natureza passava a ser vista como parte essencial da </a:t>
            </a:r>
            <a:r>
              <a:rPr lang="pt-BR" sz="2200" b="1" i="1"/>
              <a:t>Criação</a:t>
            </a:r>
            <a:r>
              <a:rPr lang="pt-BR" sz="2200" i="1"/>
              <a:t>, por isso se procurava retratá-la com realismo. Essa postura revelava tanto uma nova sensibilidade (</a:t>
            </a:r>
            <a:r>
              <a:rPr lang="pt-BR" sz="2200" b="1" i="1">
                <a:effectLst>
                  <a:outerShdw blurRad="38100" dist="38100" dir="2700000" algn="tl">
                    <a:srgbClr val="000000">
                      <a:alpha val="43137"/>
                    </a:srgbClr>
                  </a:outerShdw>
                </a:effectLst>
              </a:rPr>
              <a:t>cuja melhor expressão é São Francisco</a:t>
            </a:r>
            <a:r>
              <a:rPr lang="pt-BR" sz="2200" i="1"/>
              <a:t>) quanto uma nova preocupação intelectual, cuja melhor expressão é a retomada de </a:t>
            </a:r>
            <a:r>
              <a:rPr lang="pt-BR" sz="2200" b="1" i="1"/>
              <a:t>Arsitóteles. O Gótico estava exatamente nesse equilíbrio entre coisas tão diferentes como as representadas pelo santo e pelo filósofo”.</a:t>
            </a:r>
            <a:r>
              <a:rPr lang="pt-BR" sz="2200" i="1"/>
              <a:t> </a:t>
            </a:r>
          </a:p>
          <a:p>
            <a:pPr marL="45720" indent="0" algn="just">
              <a:spcAft>
                <a:spcPts val="600"/>
              </a:spcAft>
              <a:buNone/>
            </a:pPr>
            <a:r>
              <a:rPr lang="pt-BR" sz="1600">
                <a:solidFill>
                  <a:srgbClr val="FFFF00"/>
                </a:solidFill>
                <a:latin typeface="Mongolian Baiti" panose="03000500000000000000" pitchFamily="66" charset="0"/>
                <a:cs typeface="Mongolian Baiti" panose="03000500000000000000" pitchFamily="66" charset="0"/>
              </a:rPr>
              <a:t>FRANCO JR., Hilário , </a:t>
            </a:r>
            <a:r>
              <a:rPr lang="pt-BR" sz="1600" i="1">
                <a:solidFill>
                  <a:srgbClr val="FFFF00"/>
                </a:solidFill>
                <a:latin typeface="Mongolian Baiti" panose="03000500000000000000" pitchFamily="66" charset="0"/>
                <a:cs typeface="Mongolian Baiti" panose="03000500000000000000" pitchFamily="66" charset="0"/>
              </a:rPr>
              <a:t> Idade Média: Nascimento do  Ocidente. 2.ed.</a:t>
            </a:r>
            <a:r>
              <a:rPr lang="pt-BR" sz="1600">
                <a:solidFill>
                  <a:srgbClr val="FFFF00"/>
                </a:solidFill>
                <a:latin typeface="Mongolian Baiti" panose="03000500000000000000" pitchFamily="66" charset="0"/>
                <a:cs typeface="Mongolian Baiti" panose="03000500000000000000" pitchFamily="66" charset="0"/>
              </a:rPr>
              <a:t> São Paulo: Editora Brasiliense, 2006, p.111.</a:t>
            </a:r>
            <a:endParaRPr lang="pt-BR" sz="1600" b="1">
              <a:solidFill>
                <a:srgbClr val="FFFF00"/>
              </a:solidFill>
              <a:latin typeface="Mongolian Baiti" panose="03000500000000000000" pitchFamily="66" charset="0"/>
              <a:cs typeface="Mongolian Baiti" panose="03000500000000000000" pitchFamily="66" charset="0"/>
            </a:endParaRPr>
          </a:p>
          <a:p>
            <a:endParaRPr lang="pt-BR"/>
          </a:p>
        </p:txBody>
      </p:sp>
    </p:spTree>
    <p:extLst>
      <p:ext uri="{BB962C8B-B14F-4D97-AF65-F5344CB8AC3E}">
        <p14:creationId xmlns:p14="http://schemas.microsoft.com/office/powerpoint/2010/main" val="4243743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467544" y="476250"/>
            <a:ext cx="8064896" cy="6049094"/>
          </a:xfrm>
        </p:spPr>
        <p:txBody>
          <a:bodyPr>
            <a:normAutofit lnSpcReduction="10000"/>
          </a:bodyPr>
          <a:lstStyle/>
          <a:p>
            <a:pPr marL="0" indent="0">
              <a:buNone/>
            </a:pPr>
            <a:r>
              <a:rPr lang="pt-BR" sz="2600" b="1" i="1">
                <a:solidFill>
                  <a:srgbClr val="FFFF00"/>
                </a:solidFill>
                <a:effectLst>
                  <a:outerShdw blurRad="38100" dist="38100" dir="2700000" algn="tl">
                    <a:srgbClr val="000000">
                      <a:alpha val="43137"/>
                    </a:srgbClr>
                  </a:outerShdw>
                </a:effectLst>
                <a:latin typeface="Monotype Corsiva" panose="03010101010201010101" pitchFamily="66" charset="0"/>
              </a:rPr>
              <a:t>kalos kai Agathos  </a:t>
            </a:r>
            <a:r>
              <a:rPr lang="pt-BR" sz="2600" b="1" i="1">
                <a:solidFill>
                  <a:srgbClr val="FFFF00"/>
                </a:solidFill>
                <a:latin typeface="Monotype Corsiva" panose="03010101010201010101" pitchFamily="66" charset="0"/>
              </a:rPr>
              <a:t>= belo e moralmente bom ou virtuoso</a:t>
            </a:r>
          </a:p>
          <a:p>
            <a:pPr marL="45720" indent="0" algn="just">
              <a:lnSpc>
                <a:spcPct val="120000"/>
              </a:lnSpc>
              <a:spcAft>
                <a:spcPts val="600"/>
              </a:spcAft>
              <a:buNone/>
            </a:pPr>
            <a:r>
              <a:rPr lang="pt-BR" sz="2400" b="1" i="1"/>
              <a:t>O progresso técnico e o progresso moral parecem dirigir-se no sentido de  uma domesticação cada vez maior da luz . As paredes das igrejas góticas abre-se e deixam entrar fluxos de luz, colorida pelos vitrais; a vidraça de janela surgiu timidamente nas casas a partir do séc. XIII... O arco-íris atrai as atenções dos sábios: é luz colorida, análise natural e capricho da natureza. Satisfaz, ao mesmo tempo, as tendências tradicionais e as novas orientações do espírito científico medieval.. Por trás de tudo isto há aquilo a que se chamou «metafísica medieval da luz». </a:t>
            </a:r>
            <a:r>
              <a:rPr lang="pt-BR" sz="2400" b="1" i="1">
                <a:solidFill>
                  <a:schemeClr val="accent3">
                    <a:lumMod val="40000"/>
                    <a:lumOff val="60000"/>
                  </a:schemeClr>
                </a:solidFill>
              </a:rPr>
              <a:t>A beleza é luz, tranquiliza e é sinal de nobreza. </a:t>
            </a:r>
            <a:r>
              <a:rPr lang="pt-BR" sz="2400" b="1" i="1"/>
              <a:t>A este respeito, o santo medieval é exemplar.</a:t>
            </a:r>
          </a:p>
          <a:p>
            <a:pPr marL="45720" indent="0" algn="just">
              <a:lnSpc>
                <a:spcPct val="120000"/>
              </a:lnSpc>
              <a:spcAft>
                <a:spcPts val="600"/>
              </a:spcAft>
              <a:buNone/>
            </a:pPr>
            <a:r>
              <a:rPr lang="pt-BR" sz="2000" b="1">
                <a:solidFill>
                  <a:srgbClr val="FFFF00"/>
                </a:solidFill>
                <a:latin typeface="Mongolian Baiti" panose="03000500000000000000" pitchFamily="66" charset="0"/>
                <a:cs typeface="Mongolian Baiti" panose="03000500000000000000" pitchFamily="66" charset="0"/>
              </a:rPr>
              <a:t>LE GOFF, J. </a:t>
            </a:r>
            <a:r>
              <a:rPr lang="pt-BR" sz="2000" b="1" i="1">
                <a:solidFill>
                  <a:srgbClr val="FFFF00"/>
                </a:solidFill>
                <a:latin typeface="Mongolian Baiti" panose="03000500000000000000" pitchFamily="66" charset="0"/>
                <a:cs typeface="Mongolian Baiti" panose="03000500000000000000" pitchFamily="66" charset="0"/>
              </a:rPr>
              <a:t>A civilização do Ocidente Medieval. </a:t>
            </a:r>
            <a:r>
              <a:rPr lang="pt-BR" sz="2000" b="1">
                <a:solidFill>
                  <a:srgbClr val="FFFF00"/>
                </a:solidFill>
                <a:latin typeface="Mongolian Baiti" panose="03000500000000000000" pitchFamily="66" charset="0"/>
                <a:cs typeface="Mongolian Baiti" panose="03000500000000000000" pitchFamily="66" charset="0"/>
              </a:rPr>
              <a:t>Vol .II. Trad. Manuel Ruas. Lisboa: Editorial estampa, 1995, p.100-01.</a:t>
            </a:r>
          </a:p>
          <a:p>
            <a:endParaRPr lang="pt-BR"/>
          </a:p>
        </p:txBody>
      </p:sp>
    </p:spTree>
    <p:extLst>
      <p:ext uri="{BB962C8B-B14F-4D97-AF65-F5344CB8AC3E}">
        <p14:creationId xmlns:p14="http://schemas.microsoft.com/office/powerpoint/2010/main" val="4128851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427984" y="4437062"/>
            <a:ext cx="4392488" cy="1871663"/>
          </a:xfrm>
        </p:spPr>
        <p:txBody>
          <a:bodyPr>
            <a:normAutofit/>
          </a:bodyPr>
          <a:lstStyle/>
          <a:p>
            <a:pPr algn="r"/>
            <a:r>
              <a:rPr lang="pt-BR" sz="2800" cap="none">
                <a:solidFill>
                  <a:srgbClr val="FFFF00"/>
                </a:solidFill>
                <a:latin typeface="Monotype Corsiva" panose="03010101010201010101" pitchFamily="66" charset="0"/>
              </a:rPr>
              <a:t>A Catedral Gótica: </a:t>
            </a:r>
            <a:br>
              <a:rPr lang="pt-BR" sz="2800" cap="none">
                <a:solidFill>
                  <a:srgbClr val="FFFF00"/>
                </a:solidFill>
                <a:latin typeface="Monotype Corsiva" panose="03010101010201010101" pitchFamily="66" charset="0"/>
              </a:rPr>
            </a:br>
            <a:r>
              <a:rPr lang="pt-BR" sz="2800" cap="none">
                <a:solidFill>
                  <a:srgbClr val="FFFF00"/>
                </a:solidFill>
                <a:latin typeface="Monotype Corsiva" panose="03010101010201010101" pitchFamily="66" charset="0"/>
              </a:rPr>
              <a:t>a necessidade da leveza</a:t>
            </a:r>
          </a:p>
        </p:txBody>
      </p:sp>
      <p:sp>
        <p:nvSpPr>
          <p:cNvPr id="4" name="Espaço Reservado para Conteúdo 3"/>
          <p:cNvSpPr>
            <a:spLocks noGrp="1"/>
          </p:cNvSpPr>
          <p:nvPr>
            <p:ph sz="quarter" idx="4294967295"/>
          </p:nvPr>
        </p:nvSpPr>
        <p:spPr>
          <a:xfrm>
            <a:off x="4212258" y="549274"/>
            <a:ext cx="4608214" cy="3887787"/>
          </a:xfrm>
        </p:spPr>
        <p:txBody>
          <a:bodyPr>
            <a:normAutofit fontScale="40000" lnSpcReduction="20000"/>
          </a:bodyPr>
          <a:lstStyle/>
          <a:p>
            <a:pPr marL="0" indent="0" algn="just">
              <a:lnSpc>
                <a:spcPct val="120000"/>
              </a:lnSpc>
              <a:spcAft>
                <a:spcPts val="600"/>
              </a:spcAft>
              <a:buFont typeface="Arial" charset="0"/>
              <a:buNone/>
              <a:defRPr/>
            </a:pPr>
            <a:r>
              <a:rPr lang="pt-BR" sz="5300"/>
              <a:t>Na arquitetura, o templo é uma representação do mundo: mas o mundo, inversamente, é construído como templo. “Aqui, o reenvio é recíproco [...] e o edifício como </a:t>
            </a:r>
            <a:r>
              <a:rPr lang="pt-BR" sz="5300" i="1"/>
              <a:t>arquitetura,</a:t>
            </a:r>
            <a:r>
              <a:rPr lang="pt-BR" sz="5300"/>
              <a:t> isto é, </a:t>
            </a:r>
            <a:r>
              <a:rPr lang="pt-BR" sz="5300">
                <a:effectLst>
                  <a:outerShdw blurRad="38100" dist="38100" dir="2700000" algn="tl">
                    <a:srgbClr val="000000">
                      <a:alpha val="43137"/>
                    </a:srgbClr>
                  </a:outerShdw>
                </a:effectLst>
              </a:rPr>
              <a:t>ordem simétrica</a:t>
            </a:r>
            <a:r>
              <a:rPr lang="pt-BR" sz="5300"/>
              <a:t>, reenvia ao mundo como </a:t>
            </a:r>
            <a:r>
              <a:rPr lang="pt-BR" sz="5300" i="1"/>
              <a:t>modelo,</a:t>
            </a:r>
            <a:r>
              <a:rPr lang="pt-BR" sz="5300"/>
              <a:t> isto é, harmonia, proporcionalidade universal”.</a:t>
            </a:r>
          </a:p>
          <a:p>
            <a:pPr marL="0" indent="0" algn="just">
              <a:lnSpc>
                <a:spcPct val="120000"/>
              </a:lnSpc>
              <a:spcBef>
                <a:spcPts val="0"/>
              </a:spcBef>
              <a:buFont typeface="Arial" charset="0"/>
              <a:buNone/>
              <a:defRPr/>
            </a:pPr>
            <a:r>
              <a:rPr lang="pt-BR" sz="3400">
                <a:solidFill>
                  <a:srgbClr val="FFFF00"/>
                </a:solidFill>
              </a:rPr>
              <a:t>PAYOT, </a:t>
            </a:r>
            <a:r>
              <a:rPr lang="pt-BR" sz="3400" i="1">
                <a:solidFill>
                  <a:srgbClr val="FFFF00"/>
                </a:solidFill>
              </a:rPr>
              <a:t>Le philosophe et l’architecte.</a:t>
            </a:r>
            <a:r>
              <a:rPr lang="pt-BR" sz="3400">
                <a:solidFill>
                  <a:srgbClr val="FFFF00"/>
                </a:solidFill>
              </a:rPr>
              <a:t> Apud BRANDÃO LEITE, C. A. </a:t>
            </a:r>
            <a:r>
              <a:rPr lang="pt-BR" sz="3400" i="1">
                <a:solidFill>
                  <a:srgbClr val="FFFF00"/>
                </a:solidFill>
              </a:rPr>
              <a:t>A formação do homem moderno visto através da</a:t>
            </a:r>
            <a:r>
              <a:rPr lang="pt-BR" sz="3400">
                <a:solidFill>
                  <a:srgbClr val="FFFF00"/>
                </a:solidFill>
              </a:rPr>
              <a:t> </a:t>
            </a:r>
            <a:r>
              <a:rPr lang="pt-BR" sz="3400" i="1">
                <a:solidFill>
                  <a:srgbClr val="FFFF00"/>
                </a:solidFill>
              </a:rPr>
              <a:t>arquitetura.</a:t>
            </a:r>
            <a:r>
              <a:rPr lang="pt-BR" sz="3400">
                <a:solidFill>
                  <a:srgbClr val="FFFF00"/>
                </a:solidFill>
              </a:rPr>
              <a:t> </a:t>
            </a:r>
            <a:r>
              <a:rPr lang="it-IT" sz="3400">
                <a:solidFill>
                  <a:srgbClr val="FFFF00"/>
                </a:solidFill>
              </a:rPr>
              <a:t>2. ed. Belo Horizonte: Ed. </a:t>
            </a:r>
            <a:r>
              <a:rPr lang="pt-BR" sz="3400">
                <a:solidFill>
                  <a:srgbClr val="FFFF00"/>
                </a:solidFill>
              </a:rPr>
              <a:t>UFMG, 2001, p.33</a:t>
            </a:r>
            <a:r>
              <a:rPr lang="pt-BR" sz="3800">
                <a:solidFill>
                  <a:schemeClr val="accent1">
                    <a:lumMod val="75000"/>
                  </a:schemeClr>
                </a:solidFill>
              </a:rPr>
              <a:t>.</a:t>
            </a:r>
          </a:p>
          <a:p>
            <a:endParaRPr lang="pt-BR"/>
          </a:p>
        </p:txBody>
      </p:sp>
      <p:pic>
        <p:nvPicPr>
          <p:cNvPr id="5"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241300"/>
            <a:ext cx="201453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4">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335693"/>
            <a:ext cx="316865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Retângulo 6"/>
          <p:cNvSpPr/>
          <p:nvPr/>
        </p:nvSpPr>
        <p:spPr>
          <a:xfrm>
            <a:off x="323528" y="3718773"/>
            <a:ext cx="2736304" cy="646331"/>
          </a:xfrm>
          <a:prstGeom prst="rect">
            <a:avLst/>
          </a:prstGeom>
        </p:spPr>
        <p:txBody>
          <a:bodyPr wrap="square">
            <a:spAutoFit/>
          </a:bodyPr>
          <a:lstStyle/>
          <a:p>
            <a:pPr algn="r"/>
            <a:r>
              <a:rPr lang="en-GB" altLang="pt-BR" b="1">
                <a:solidFill>
                  <a:srgbClr val="FFFF00"/>
                </a:solidFill>
                <a:latin typeface="Monotype Corsiva" pitchFamily="66" charset="0"/>
              </a:rPr>
              <a:t>Santa Maria del Fiore</a:t>
            </a:r>
            <a:br>
              <a:rPr lang="en-GB" altLang="pt-BR" b="1">
                <a:solidFill>
                  <a:srgbClr val="FFFF00"/>
                </a:solidFill>
                <a:latin typeface="Monotype Corsiva" pitchFamily="66" charset="0"/>
              </a:rPr>
            </a:br>
            <a:r>
              <a:rPr lang="en-GB" altLang="pt-BR" b="1">
                <a:solidFill>
                  <a:srgbClr val="FFFF00"/>
                </a:solidFill>
                <a:latin typeface="Monotype Corsiva" pitchFamily="66" charset="0"/>
              </a:rPr>
              <a:t>interno</a:t>
            </a:r>
          </a:p>
        </p:txBody>
      </p:sp>
      <p:pic>
        <p:nvPicPr>
          <p:cNvPr id="8" name="Picture 4" descr="http://4.bp.blogspot.com/-m2I1aCJCnHQ/T9p7DgkoOQI/AAAAAAAAAH4/iWYdNllfrYo/s1600/Architettura_goti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3447" y="241300"/>
            <a:ext cx="1804497" cy="27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011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sz="quarter" idx="4294967295"/>
          </p:nvPr>
        </p:nvSpPr>
        <p:spPr>
          <a:xfrm>
            <a:off x="3203848" y="260648"/>
            <a:ext cx="5616624" cy="6408440"/>
          </a:xfrm>
        </p:spPr>
        <p:txBody>
          <a:bodyPr>
            <a:noAutofit/>
          </a:bodyPr>
          <a:lstStyle/>
          <a:p>
            <a:pPr marL="45720" indent="0" algn="just">
              <a:lnSpc>
                <a:spcPct val="120000"/>
              </a:lnSpc>
              <a:buNone/>
            </a:pPr>
            <a:r>
              <a:rPr lang="pt-BR" sz="2000"/>
              <a:t>Através de magníficos vitrais, como os de Chartres, </a:t>
            </a:r>
            <a:r>
              <a:rPr lang="pt-BR" sz="2000" b="1"/>
              <a:t>a luz banha o espaço.</a:t>
            </a:r>
            <a:r>
              <a:rPr lang="pt-BR" sz="2000"/>
              <a:t> Desde o começo da história cristã, a luz se liga à origem e princípio divino das coisas, e não é de se estranhar, portanto, o papel decisivo que ela deve desempenhar para despertar a religiosidade dentro das catedrais góticas. Pelos verticalizados vitrais das coloridas rosáceas e trifórios, a luz ilumina e atravessa os episódios religiosos neles apresentados e acaba banhando as estruturas do místico ambiente, no qual as verdades se revelam e a graça se alcança. </a:t>
            </a:r>
            <a:r>
              <a:rPr lang="pt-BR" sz="2000" b="1"/>
              <a:t>Concretizando toda a espiritualidade buscada desde o Cristão Primitivo, a </a:t>
            </a:r>
            <a:r>
              <a:rPr lang="pt-BR" sz="2000" b="1">
                <a:solidFill>
                  <a:schemeClr val="accent3">
                    <a:lumMod val="40000"/>
                    <a:lumOff val="60000"/>
                  </a:schemeClr>
                </a:solidFill>
              </a:rPr>
              <a:t>luz </a:t>
            </a:r>
            <a:r>
              <a:rPr lang="pt-BR" sz="2000" b="1" i="1">
                <a:solidFill>
                  <a:schemeClr val="accent3">
                    <a:lumMod val="40000"/>
                    <a:lumOff val="60000"/>
                  </a:schemeClr>
                </a:solidFill>
              </a:rPr>
              <a:t>desmaterializa</a:t>
            </a:r>
            <a:r>
              <a:rPr lang="pt-BR" sz="2000" b="1">
                <a:solidFill>
                  <a:schemeClr val="accent3">
                    <a:lumMod val="40000"/>
                    <a:lumOff val="60000"/>
                  </a:schemeClr>
                </a:solidFill>
              </a:rPr>
              <a:t> a construção e a igreja irradia para toda cidade esse abraço do espírito divino sobre a matéria, os cristãos e o mundo terreno</a:t>
            </a:r>
            <a:r>
              <a:rPr lang="pt-BR" sz="1800"/>
              <a:t>.”</a:t>
            </a:r>
            <a:r>
              <a:rPr lang="pt-BR" sz="1800">
                <a:latin typeface="Monotype Corsiva" panose="03010101010201010101" pitchFamily="66" charset="0"/>
              </a:rPr>
              <a:t> </a:t>
            </a:r>
            <a:r>
              <a:rPr lang="pt-BR" sz="1600">
                <a:solidFill>
                  <a:srgbClr val="FFFF00"/>
                </a:solidFill>
                <a:latin typeface="Mongolian Baiti" panose="03000500000000000000" pitchFamily="66" charset="0"/>
                <a:cs typeface="Mongolian Baiti" panose="03000500000000000000" pitchFamily="66" charset="0"/>
              </a:rPr>
              <a:t>BRANDÃO LEITE, C. A. </a:t>
            </a:r>
            <a:r>
              <a:rPr lang="pt-BR" sz="1600" i="1">
                <a:solidFill>
                  <a:srgbClr val="FFFF00"/>
                </a:solidFill>
                <a:latin typeface="Mongolian Baiti" panose="03000500000000000000" pitchFamily="66" charset="0"/>
                <a:cs typeface="Mongolian Baiti" panose="03000500000000000000" pitchFamily="66" charset="0"/>
              </a:rPr>
              <a:t>A formação do homem moderno visto através da</a:t>
            </a:r>
            <a:r>
              <a:rPr lang="pt-BR" sz="1600">
                <a:solidFill>
                  <a:srgbClr val="FFFF00"/>
                </a:solidFill>
                <a:latin typeface="Mongolian Baiti" panose="03000500000000000000" pitchFamily="66" charset="0"/>
                <a:cs typeface="Mongolian Baiti" panose="03000500000000000000" pitchFamily="66" charset="0"/>
              </a:rPr>
              <a:t> </a:t>
            </a:r>
            <a:r>
              <a:rPr lang="pt-BR" sz="1600" i="1">
                <a:solidFill>
                  <a:srgbClr val="FFFF00"/>
                </a:solidFill>
                <a:latin typeface="Mongolian Baiti" panose="03000500000000000000" pitchFamily="66" charset="0"/>
                <a:cs typeface="Mongolian Baiti" panose="03000500000000000000" pitchFamily="66" charset="0"/>
              </a:rPr>
              <a:t>arquitetura.</a:t>
            </a:r>
            <a:r>
              <a:rPr lang="pt-BR" sz="1600">
                <a:solidFill>
                  <a:srgbClr val="FFFF00"/>
                </a:solidFill>
                <a:latin typeface="Mongolian Baiti" panose="03000500000000000000" pitchFamily="66" charset="0"/>
                <a:cs typeface="Mongolian Baiti" panose="03000500000000000000" pitchFamily="66" charset="0"/>
              </a:rPr>
              <a:t> </a:t>
            </a:r>
            <a:r>
              <a:rPr lang="it-IT" sz="1600">
                <a:solidFill>
                  <a:srgbClr val="FFFF00"/>
                </a:solidFill>
                <a:latin typeface="Mongolian Baiti" panose="03000500000000000000" pitchFamily="66" charset="0"/>
                <a:cs typeface="Mongolian Baiti" panose="03000500000000000000" pitchFamily="66" charset="0"/>
              </a:rPr>
              <a:t>2. ed. Belo Horizonte: Ed. </a:t>
            </a:r>
            <a:r>
              <a:rPr lang="pt-BR" sz="1600">
                <a:solidFill>
                  <a:srgbClr val="FFFF00"/>
                </a:solidFill>
                <a:latin typeface="Mongolian Baiti" panose="03000500000000000000" pitchFamily="66" charset="0"/>
                <a:cs typeface="Mongolian Baiti" panose="03000500000000000000" pitchFamily="66" charset="0"/>
              </a:rPr>
              <a:t>UFMG, 2001, p. 46.</a:t>
            </a:r>
          </a:p>
          <a:p>
            <a:endParaRPr lang="pt-BR" sz="1000">
              <a:latin typeface="Monotype Corsiva" panose="03010101010201010101" pitchFamily="66"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07" y="3501008"/>
            <a:ext cx="3047920" cy="215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www.kenrockwell.com/france/images/stcpl7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907" y="466267"/>
            <a:ext cx="2734671" cy="238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841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395536" y="260648"/>
            <a:ext cx="8496944" cy="6336704"/>
          </a:xfrm>
        </p:spPr>
        <p:txBody>
          <a:bodyPr>
            <a:noAutofit/>
          </a:bodyPr>
          <a:lstStyle/>
          <a:p>
            <a:pPr marL="45720" lvl="0" indent="0" algn="just">
              <a:buNone/>
            </a:pPr>
            <a:r>
              <a:rPr lang="pt-BR" sz="2200">
                <a:latin typeface="Monotype Corsiva" panose="03010101010201010101" pitchFamily="66" charset="0"/>
              </a:rPr>
              <a:t>Para todo pensamento ocidental, ignorar sua Idade Média é ignorar a si mesmo. É dizer pouco que o século XIII está perto de nós: ele está em nós, e não nos desembaraçaremos de nossa história renegando-a, como tampouco um homem se desvincula de sua vida anterior esquecendo seu passado. </a:t>
            </a:r>
          </a:p>
          <a:p>
            <a:pPr marL="45720" lvl="0" indent="0" algn="r">
              <a:buNone/>
            </a:pPr>
            <a:r>
              <a:rPr lang="pt-BR" sz="2200">
                <a:latin typeface="Monotype Corsiva" panose="03010101010201010101" pitchFamily="66" charset="0"/>
              </a:rPr>
              <a:t>Etienne Gilson</a:t>
            </a:r>
          </a:p>
          <a:p>
            <a:pPr marL="45720" indent="0">
              <a:buNone/>
            </a:pPr>
            <a:r>
              <a:rPr lang="pt-BR" sz="2200">
                <a:latin typeface="Monotype Corsiva" panose="03010101010201010101" pitchFamily="66" charset="0"/>
              </a:rPr>
              <a:t> </a:t>
            </a:r>
          </a:p>
          <a:p>
            <a:pPr marL="45720" indent="0" algn="just">
              <a:buNone/>
            </a:pPr>
            <a:r>
              <a:rPr lang="pt-BR" sz="2200">
                <a:latin typeface="Monotype Corsiva" panose="03010101010201010101" pitchFamily="66" charset="0"/>
              </a:rPr>
              <a:t>Não tem sentido livrarmo-nos do passado para pensar apenas no futuro. Até o fato de nisto se acreditar já é uma ilusão perigosa. A oposição entre futuro e passado é absurda. O futuro não nos traz nada, não nos dá nada; somos nós que, para construí-lo, temos de dar-lhe tudo, dar-lhe até a nossa vida. Mas para dar, é necessário possuir; e nós não possuímos outra vida, outro sangue, além dos tesouros herdados do passado e dirigidos, assimilados, recriados por nós. Entre todas as exigências da alma humana, nenhuma  é mais vital que a do passado.</a:t>
            </a:r>
          </a:p>
          <a:p>
            <a:pPr marL="45720" indent="0" algn="r">
              <a:buNone/>
            </a:pPr>
            <a:r>
              <a:rPr lang="pt-BR" sz="2200">
                <a:latin typeface="Monotype Corsiva" panose="03010101010201010101" pitchFamily="66" charset="0"/>
              </a:rPr>
              <a:t> Simone Weil</a:t>
            </a:r>
          </a:p>
        </p:txBody>
      </p:sp>
    </p:spTree>
    <p:extLst>
      <p:ext uri="{BB962C8B-B14F-4D97-AF65-F5344CB8AC3E}">
        <p14:creationId xmlns:p14="http://schemas.microsoft.com/office/powerpoint/2010/main" val="518144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7roD085v8Eg/TYZ-_Dg8U5I/AAAAAAAAAFA/bJCx-z7joN0/s1600/vitrai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5" y="161925"/>
            <a:ext cx="8358188"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66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E5CA618-800F-4294-8C26-D9C1C6935832}"/>
              </a:ext>
            </a:extLst>
          </p:cNvPr>
          <p:cNvSpPr>
            <a:spLocks noGrp="1"/>
          </p:cNvSpPr>
          <p:nvPr>
            <p:ph idx="4294967295"/>
          </p:nvPr>
        </p:nvSpPr>
        <p:spPr>
          <a:xfrm>
            <a:off x="467544" y="260648"/>
            <a:ext cx="8136904" cy="6336704"/>
          </a:xfrm>
        </p:spPr>
        <p:txBody>
          <a:bodyPr>
            <a:normAutofit fontScale="92500"/>
          </a:bodyPr>
          <a:lstStyle/>
          <a:p>
            <a:pPr marL="0" indent="0" algn="just">
              <a:buNone/>
            </a:pPr>
            <a:r>
              <a:rPr lang="pt-BR" sz="2400"/>
              <a:t>Brandão Leite observa que a </a:t>
            </a:r>
            <a:r>
              <a:rPr lang="pt-BR" sz="2400" b="1">
                <a:solidFill>
                  <a:srgbClr val="FFFF00"/>
                </a:solidFill>
              </a:rPr>
              <a:t>catedral gótica, assim como a </a:t>
            </a:r>
            <a:r>
              <a:rPr lang="pt-BR" sz="2400" b="1" i="1">
                <a:solidFill>
                  <a:srgbClr val="FFFF00"/>
                </a:solidFill>
              </a:rPr>
              <a:t>Divina Comédia </a:t>
            </a:r>
            <a:r>
              <a:rPr lang="pt-BR" sz="2400" b="1">
                <a:solidFill>
                  <a:srgbClr val="FFFF00"/>
                </a:solidFill>
              </a:rPr>
              <a:t>de Dante Alighieri, procuram tornar visível  a harmonia e a ordem da criação.</a:t>
            </a:r>
          </a:p>
          <a:p>
            <a:pPr marL="0" indent="0" algn="just">
              <a:buNone/>
            </a:pPr>
            <a:r>
              <a:rPr lang="pt-BR" sz="2400"/>
              <a:t>“A </a:t>
            </a:r>
            <a:r>
              <a:rPr lang="pt-BR" sz="2400" i="1"/>
              <a:t>Divina Comédia  </a:t>
            </a:r>
            <a:r>
              <a:rPr lang="pt-BR" sz="2400"/>
              <a:t>apresenta... algumas concepções vislumbradas na arquitetura e que agora deverão servir para reconhecer com mais nitidez a arché da época. O ponto mais retomado por Dante é, sem dúvida, a ideia de uma proporcionalidade ou harmonia entre micro e macrocosmos, entre o homem e Deus. Por ela todo o universo é visto como símbolo da perfeição divina, mensagem religiosa e guia inabalável para o caminho da salvação que o homem deveria percorrer na sua existência terrena. Como na catedral, a glória de Deus e as verdades da fé resplandecem nos sinais que Ele colocou no cosmos: o </a:t>
            </a:r>
            <a:r>
              <a:rPr lang="pt-BR" sz="2400" i="1"/>
              <a:t>princípio da  manifestatio </a:t>
            </a:r>
            <a:r>
              <a:rPr lang="pt-BR" sz="2400"/>
              <a:t>regula o universo. (p.59)</a:t>
            </a:r>
          </a:p>
          <a:p>
            <a:pPr marL="0" indent="0" algn="just">
              <a:buNone/>
            </a:pPr>
            <a:r>
              <a:rPr lang="pt-BR" sz="1800">
                <a:solidFill>
                  <a:srgbClr val="FFFF00"/>
                </a:solidFill>
                <a:effectLst/>
                <a:latin typeface="Times New Roman" panose="02020603050405020304" pitchFamily="18" charset="0"/>
                <a:ea typeface="Times New Roman" panose="02020603050405020304" pitchFamily="18" charset="0"/>
              </a:rPr>
              <a:t>BRANDÃO LEITE, C. A. </a:t>
            </a:r>
            <a:r>
              <a:rPr lang="pt-BR" sz="1800" i="1">
                <a:solidFill>
                  <a:srgbClr val="FFFF00"/>
                </a:solidFill>
                <a:effectLst/>
                <a:latin typeface="Times New Roman" panose="02020603050405020304" pitchFamily="18" charset="0"/>
                <a:ea typeface="Times New Roman" panose="02020603050405020304" pitchFamily="18" charset="0"/>
              </a:rPr>
              <a:t>A formação do homem moderno visto através da</a:t>
            </a:r>
            <a:r>
              <a:rPr lang="pt-BR" sz="1800">
                <a:solidFill>
                  <a:srgbClr val="FFFF00"/>
                </a:solidFill>
                <a:effectLst/>
                <a:latin typeface="Times New Roman" panose="02020603050405020304" pitchFamily="18" charset="0"/>
                <a:ea typeface="Times New Roman" panose="02020603050405020304" pitchFamily="18" charset="0"/>
              </a:rPr>
              <a:t> </a:t>
            </a:r>
            <a:r>
              <a:rPr lang="pt-BR" sz="1800" i="1">
                <a:solidFill>
                  <a:srgbClr val="FFFF00"/>
                </a:solidFill>
                <a:effectLst/>
                <a:latin typeface="Times New Roman" panose="02020603050405020304" pitchFamily="18" charset="0"/>
                <a:ea typeface="Times New Roman" panose="02020603050405020304" pitchFamily="18" charset="0"/>
              </a:rPr>
              <a:t>arquitetura.</a:t>
            </a:r>
            <a:r>
              <a:rPr lang="pt-BR" sz="1800">
                <a:solidFill>
                  <a:srgbClr val="FFFF00"/>
                </a:solidFill>
                <a:effectLst/>
                <a:latin typeface="Times New Roman" panose="02020603050405020304" pitchFamily="18" charset="0"/>
                <a:ea typeface="Times New Roman" panose="02020603050405020304" pitchFamily="18" charset="0"/>
              </a:rPr>
              <a:t> </a:t>
            </a:r>
            <a:r>
              <a:rPr lang="it-IT" sz="1800">
                <a:solidFill>
                  <a:srgbClr val="FFFF00"/>
                </a:solidFill>
                <a:effectLst/>
                <a:latin typeface="Times New Roman" panose="02020603050405020304" pitchFamily="18" charset="0"/>
                <a:ea typeface="Times New Roman" panose="02020603050405020304" pitchFamily="18" charset="0"/>
              </a:rPr>
              <a:t>2. ed. Belo Horizonte: Ed. </a:t>
            </a:r>
            <a:r>
              <a:rPr lang="pt-BR" sz="1800">
                <a:solidFill>
                  <a:srgbClr val="FFFF00"/>
                </a:solidFill>
                <a:effectLst/>
                <a:latin typeface="Times New Roman" panose="02020603050405020304" pitchFamily="18" charset="0"/>
                <a:ea typeface="Times New Roman" panose="02020603050405020304" pitchFamily="18" charset="0"/>
              </a:rPr>
              <a:t>UFMG, 2001.</a:t>
            </a:r>
          </a:p>
          <a:p>
            <a:pPr marL="0" indent="0" algn="just">
              <a:buNone/>
            </a:pPr>
            <a:endParaRPr lang="pt-BR"/>
          </a:p>
        </p:txBody>
      </p:sp>
    </p:spTree>
    <p:extLst>
      <p:ext uri="{BB962C8B-B14F-4D97-AF65-F5344CB8AC3E}">
        <p14:creationId xmlns:p14="http://schemas.microsoft.com/office/powerpoint/2010/main" val="3639093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D9E161BA-28D9-4151-99EC-A6403E2596FE}"/>
              </a:ext>
            </a:extLst>
          </p:cNvPr>
          <p:cNvSpPr>
            <a:spLocks noGrp="1"/>
          </p:cNvSpPr>
          <p:nvPr>
            <p:ph type="title"/>
          </p:nvPr>
        </p:nvSpPr>
        <p:spPr>
          <a:xfrm>
            <a:off x="6115832" y="609601"/>
            <a:ext cx="2632617" cy="875184"/>
          </a:xfrm>
        </p:spPr>
        <p:txBody>
          <a:bodyPr vert="horz" lIns="91440" tIns="45720" rIns="91440" bIns="45720" rtlCol="0" anchor="ctr">
            <a:noAutofit/>
          </a:bodyPr>
          <a:lstStyle/>
          <a:p>
            <a:pPr algn="l"/>
            <a:r>
              <a:rPr lang="en-US" sz="3200" cap="none">
                <a:solidFill>
                  <a:srgbClr val="FFFF00"/>
                </a:solidFill>
              </a:rPr>
              <a:t>Edifícios civis</a:t>
            </a:r>
          </a:p>
        </p:txBody>
      </p:sp>
      <p:pic>
        <p:nvPicPr>
          <p:cNvPr id="7" name="Imagem 6">
            <a:extLst>
              <a:ext uri="{FF2B5EF4-FFF2-40B4-BE49-F238E27FC236}">
                <a16:creationId xmlns:a16="http://schemas.microsoft.com/office/drawing/2014/main" id="{39450038-50F5-4DB9-8A4E-8502E37F5A32}"/>
              </a:ext>
            </a:extLst>
          </p:cNvPr>
          <p:cNvPicPr>
            <a:picLocks noChangeAspect="1"/>
          </p:cNvPicPr>
          <p:nvPr/>
        </p:nvPicPr>
        <p:blipFill rotWithShape="1">
          <a:blip r:embed="rId3"/>
          <a:srcRect l="20231" r="26492" b="-1"/>
          <a:stretch/>
        </p:blipFill>
        <p:spPr>
          <a:xfrm>
            <a:off x="20" y="10"/>
            <a:ext cx="5664688" cy="6857990"/>
          </a:xfrm>
          <a:prstGeom prst="rect">
            <a:avLst/>
          </a:prstGeom>
        </p:spPr>
      </p:pic>
      <p:sp>
        <p:nvSpPr>
          <p:cNvPr id="13" name="Espaço Reservado para Conteúdo 12">
            <a:extLst>
              <a:ext uri="{FF2B5EF4-FFF2-40B4-BE49-F238E27FC236}">
                <a16:creationId xmlns:a16="http://schemas.microsoft.com/office/drawing/2014/main" id="{191C98B0-3BCF-4993-A6D5-104518F4560A}"/>
              </a:ext>
            </a:extLst>
          </p:cNvPr>
          <p:cNvSpPr>
            <a:spLocks noGrp="1"/>
          </p:cNvSpPr>
          <p:nvPr>
            <p:ph idx="1"/>
          </p:nvPr>
        </p:nvSpPr>
        <p:spPr>
          <a:xfrm>
            <a:off x="5868152" y="1484785"/>
            <a:ext cx="3024312" cy="5112567"/>
          </a:xfrm>
        </p:spPr>
        <p:txBody>
          <a:bodyPr vert="horz" lIns="91440" tIns="45720" rIns="91440" bIns="45720" rtlCol="0">
            <a:normAutofit fontScale="25000" lnSpcReduction="20000"/>
          </a:bodyPr>
          <a:lstStyle/>
          <a:p>
            <a:pPr marL="0" indent="0" algn="just" rtl="0">
              <a:buSzPts val="2000"/>
              <a:buNone/>
            </a:pPr>
            <a:r>
              <a:rPr lang="pt-BR" sz="7200" b="0" i="0" u="none" strike="noStrike" kern="1200" baseline="0">
                <a:solidFill>
                  <a:srgbClr val="FFFFFF"/>
                </a:solidFill>
                <a:latin typeface="Mongolian Baiti" panose="03000500000000000000" pitchFamily="66" charset="0"/>
              </a:rPr>
              <a:t>O período gótico caracteríza-se ainda pela reestruturação das cidades e pela afirmação da burguesia; essa nova casta  de ricos senhores convida à criação de um espaço urbano que reflita seu poder.  Nas cidades italianas nascem os bancos e o poder econômico permite a criação de uma arte civil necessária e também nova.</a:t>
            </a:r>
          </a:p>
          <a:p>
            <a:pPr marL="0" indent="0">
              <a:buNone/>
            </a:pPr>
            <a:endParaRPr lang="en-US" sz="1600"/>
          </a:p>
          <a:p>
            <a:pPr marL="0" indent="0">
              <a:spcBef>
                <a:spcPts val="0"/>
              </a:spcBef>
              <a:buNone/>
            </a:pPr>
            <a:r>
              <a:rPr lang="en-US" sz="5600">
                <a:solidFill>
                  <a:srgbClr val="FFFF00"/>
                </a:solidFill>
              </a:rPr>
              <a:t>Palazzo vecchio –  Firenze</a:t>
            </a:r>
          </a:p>
          <a:p>
            <a:pPr marL="0" indent="0">
              <a:spcBef>
                <a:spcPts val="0"/>
              </a:spcBef>
              <a:buNone/>
            </a:pPr>
            <a:r>
              <a:rPr lang="en-US" sz="5600">
                <a:solidFill>
                  <a:srgbClr val="FFFF00"/>
                </a:solidFill>
              </a:rPr>
              <a:t>Arnolfo di Cambio – 1299 – 1310</a:t>
            </a:r>
          </a:p>
          <a:p>
            <a:pPr marL="0" indent="0">
              <a:spcBef>
                <a:spcPts val="0"/>
              </a:spcBef>
              <a:buNone/>
            </a:pPr>
            <a:r>
              <a:rPr lang="en-US" sz="5600">
                <a:solidFill>
                  <a:srgbClr val="FFFF00"/>
                </a:solidFill>
              </a:rPr>
              <a:t>Esste edifício é o símbolo da grandeza da cidade-estado. </a:t>
            </a:r>
            <a:endParaRPr lang="en-US" sz="4000">
              <a:solidFill>
                <a:srgbClr val="FFFF00"/>
              </a:solidFill>
            </a:endParaRPr>
          </a:p>
        </p:txBody>
      </p:sp>
      <p:cxnSp>
        <p:nvCxnSpPr>
          <p:cNvPr id="18" name="Straight Connector 17">
            <a:extLst>
              <a:ext uri="{FF2B5EF4-FFF2-40B4-BE49-F238E27FC236}">
                <a16:creationId xmlns:a16="http://schemas.microsoft.com/office/drawing/2014/main" id="{A4F35239-EB86-4ACB-91DE-4989620C2C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9406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85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908050"/>
            <a:ext cx="8629650" cy="489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633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3C8E17-A139-4EFD-A536-48D5DBB9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48613" y="609600"/>
            <a:ext cx="3565517" cy="1326321"/>
          </a:xfrm>
        </p:spPr>
        <p:txBody>
          <a:bodyPr>
            <a:normAutofit/>
          </a:bodyPr>
          <a:lstStyle/>
          <a:p>
            <a:r>
              <a:rPr lang="pt-BR" cap="none">
                <a:solidFill>
                  <a:srgbClr val="FFFF00"/>
                </a:solidFill>
                <a:latin typeface="Monotype Corsiva" panose="03010101010201010101" pitchFamily="66" charset="0"/>
              </a:rPr>
              <a:t>Edifícios civis</a:t>
            </a:r>
          </a:p>
        </p:txBody>
      </p:sp>
      <p:sp>
        <p:nvSpPr>
          <p:cNvPr id="3" name="Espaço Reservado para Conteúdo 2"/>
          <p:cNvSpPr>
            <a:spLocks noGrp="1"/>
          </p:cNvSpPr>
          <p:nvPr>
            <p:ph sz="quarter" idx="13"/>
          </p:nvPr>
        </p:nvSpPr>
        <p:spPr>
          <a:xfrm>
            <a:off x="427554" y="2242538"/>
            <a:ext cx="3718582" cy="3972138"/>
          </a:xfrm>
        </p:spPr>
        <p:txBody>
          <a:bodyPr>
            <a:normAutofit fontScale="92500"/>
          </a:bodyPr>
          <a:lstStyle/>
          <a:p>
            <a:pPr marL="0" indent="0" algn="just">
              <a:lnSpc>
                <a:spcPct val="110000"/>
              </a:lnSpc>
              <a:buNone/>
            </a:pPr>
            <a:r>
              <a:rPr lang="pt-BR"/>
              <a:t>O </a:t>
            </a:r>
            <a:r>
              <a:rPr lang="pt-BR" i="1"/>
              <a:t>Palazzo Pubblico </a:t>
            </a:r>
            <a:r>
              <a:rPr lang="pt-BR"/>
              <a:t>de Siena é o mais elegante edifício da arquitetura gótica civil. Construído entre 1298 e 1342, apresenta um corpo central mais alto, arcadas em todo o andar térreo e os dois andares superiores contam com janelas em aximez. No alto um rendilhado de ameias fornece o acabamento e  o ar imponente da construção. A  </a:t>
            </a:r>
            <a:r>
              <a:rPr lang="pt-BR" i="1"/>
              <a:t>Torre del Mangia </a:t>
            </a:r>
            <a:r>
              <a:rPr lang="pt-BR"/>
              <a:t>foi feita entre 1338 e 1348.</a:t>
            </a:r>
          </a:p>
          <a:p>
            <a:pPr>
              <a:lnSpc>
                <a:spcPct val="110000"/>
              </a:lnSpc>
            </a:pPr>
            <a:endParaRPr lang="pt-BR" sz="1700">
              <a:latin typeface="Monotype Corsiva" panose="03010101010201010101" pitchFamily="66" charset="0"/>
            </a:endParaRPr>
          </a:p>
          <a:p>
            <a:pPr>
              <a:lnSpc>
                <a:spcPct val="110000"/>
              </a:lnSpc>
            </a:pPr>
            <a:endParaRPr lang="pt-BR" sz="1700"/>
          </a:p>
        </p:txBody>
      </p:sp>
      <p:pic>
        <p:nvPicPr>
          <p:cNvPr id="5"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75" r="-2" b="13973"/>
          <a:stretch/>
        </p:blipFill>
        <p:spPr bwMode="auto">
          <a:xfrm>
            <a:off x="4572000" y="2651760"/>
            <a:ext cx="4572000" cy="42062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70" r="50363" b="1"/>
          <a:stretch/>
        </p:blipFill>
        <p:spPr bwMode="auto">
          <a:xfrm>
            <a:off x="4636293" y="10"/>
            <a:ext cx="4507707" cy="26602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375D48A8-2626-43C2-A49F-191CD45CAE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992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072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648" y="5901889"/>
            <a:ext cx="7488832" cy="666328"/>
          </a:xfrm>
        </p:spPr>
        <p:txBody>
          <a:bodyPr>
            <a:normAutofit fontScale="90000"/>
          </a:bodyPr>
          <a:lstStyle/>
          <a:p>
            <a:br>
              <a:rPr lang="pt-BR" sz="4000">
                <a:solidFill>
                  <a:srgbClr val="FFFF00"/>
                </a:solidFill>
                <a:latin typeface="Monotype Corsiva" pitchFamily="66" charset="0"/>
              </a:rPr>
            </a:br>
            <a:r>
              <a:rPr lang="pt-BR" sz="4000" cap="none">
                <a:solidFill>
                  <a:srgbClr val="FFFF00"/>
                </a:solidFill>
                <a:latin typeface="Monotype Corsiva" pitchFamily="66" charset="0"/>
              </a:rPr>
              <a:t>Palazzo Pubblico - Siena</a:t>
            </a:r>
            <a:br>
              <a:rPr lang="pt-BR" sz="4000">
                <a:solidFill>
                  <a:schemeClr val="tx2">
                    <a:lumMod val="50000"/>
                  </a:schemeClr>
                </a:solidFill>
              </a:rPr>
            </a:br>
            <a:endParaRPr lang="pt-BR" sz="4000"/>
          </a:p>
        </p:txBody>
      </p:sp>
      <p:pic>
        <p:nvPicPr>
          <p:cNvPr id="7" name="Picture 2" descr="http://www.geometriefluide.com/foto/PIC1566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60648"/>
            <a:ext cx="6840760" cy="510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015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631489" y="5877272"/>
            <a:ext cx="5756935" cy="746855"/>
          </a:xfrm>
        </p:spPr>
        <p:txBody>
          <a:bodyPr>
            <a:normAutofit fontScale="90000"/>
          </a:bodyPr>
          <a:lstStyle/>
          <a:p>
            <a:r>
              <a:rPr lang="pt-BR" sz="3600" cap="none">
                <a:solidFill>
                  <a:srgbClr val="FFFF00"/>
                </a:solidFill>
                <a:latin typeface="Monotype Corsiva" pitchFamily="66" charset="0"/>
              </a:rPr>
              <a:t>Palazzo Pubblico - Siena</a:t>
            </a:r>
            <a:br>
              <a:rPr lang="pt-BR" sz="4800">
                <a:solidFill>
                  <a:srgbClr val="FFFF00"/>
                </a:solidFill>
              </a:rPr>
            </a:br>
            <a:endParaRPr lang="pt-BR">
              <a:solidFill>
                <a:srgbClr val="FFFF00"/>
              </a:solidFill>
            </a:endParaRPr>
          </a:p>
        </p:txBody>
      </p:sp>
      <p:pic>
        <p:nvPicPr>
          <p:cNvPr id="4" name="Picture 3"/>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04664"/>
            <a:ext cx="8135937" cy="536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572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64704"/>
            <a:ext cx="8220075"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339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539552" y="476250"/>
            <a:ext cx="8136904" cy="5473700"/>
          </a:xfrm>
        </p:spPr>
        <p:txBody>
          <a:bodyPr>
            <a:normAutofit fontScale="92500" lnSpcReduction="10000"/>
          </a:bodyPr>
          <a:lstStyle/>
          <a:p>
            <a:pPr marL="45720" indent="0" algn="just">
              <a:buNone/>
            </a:pPr>
            <a:r>
              <a:rPr lang="pt-BR" sz="2400"/>
              <a:t>Desde o século XIII, e ao contrário do que crêem alguns de seus historiadores, o pensamento anglo-saxão já se encontra por inteiro num Robert Grosseteste e num Roger Bacon, com sua indissociável combinação de empirismo científico, de utilitarismo e de misticismo religioso. </a:t>
            </a:r>
            <a:r>
              <a:rPr lang="pt-BR" sz="2400" b="1"/>
              <a:t>A Itália dá o melhor de seu pensamento nas vastas teologias de um Tomás de Aquino e de um Santo Boaventura [teólogo franciscano], ou, como na obra-prima de Dante, ela eleva até o gênio o sentido da ordem e da organização arquitetônica das idéias</a:t>
            </a:r>
            <a:r>
              <a:rPr lang="pt-BR" sz="2400" b="1">
                <a:effectLst>
                  <a:outerShdw blurRad="38100" dist="38100" dir="2700000" algn="tl">
                    <a:srgbClr val="000000">
                      <a:alpha val="43137"/>
                    </a:srgbClr>
                  </a:outerShdw>
                </a:effectLst>
              </a:rPr>
              <a:t>: </a:t>
            </a:r>
            <a:r>
              <a:rPr lang="pt-BR" sz="4000" b="1">
                <a:effectLst>
                  <a:outerShdw blurRad="38100" dist="38100" dir="2700000" algn="tl">
                    <a:srgbClr val="000000">
                      <a:alpha val="43137"/>
                    </a:srgbClr>
                  </a:outerShdw>
                </a:effectLst>
              </a:rPr>
              <a:t>as catedrais de pedra são francesas, mas as catedrais de idéias são italianas.</a:t>
            </a:r>
          </a:p>
          <a:p>
            <a:pPr marL="0" indent="0" algn="just">
              <a:buNone/>
            </a:pPr>
            <a:r>
              <a:rPr lang="pt-BR" sz="2400">
                <a:solidFill>
                  <a:srgbClr val="FFFF00"/>
                </a:solidFill>
              </a:rPr>
              <a:t>GILSON, E. </a:t>
            </a:r>
            <a:r>
              <a:rPr lang="pt-BR" sz="2400" b="1" i="1">
                <a:solidFill>
                  <a:srgbClr val="FFFF00"/>
                </a:solidFill>
              </a:rPr>
              <a:t>A Filosofia na Idade Média</a:t>
            </a:r>
            <a:r>
              <a:rPr lang="pt-BR" sz="2400">
                <a:solidFill>
                  <a:srgbClr val="FFFF00"/>
                </a:solidFill>
              </a:rPr>
              <a:t>. Trad. Eduardo Brandão. São Paulo : Martins Fontes, 2011. p. 948.</a:t>
            </a:r>
            <a:endParaRPr lang="pt-BR">
              <a:solidFill>
                <a:srgbClr val="FFFF00"/>
              </a:solidFill>
            </a:endParaRPr>
          </a:p>
        </p:txBody>
      </p:sp>
    </p:spTree>
    <p:extLst>
      <p:ext uri="{BB962C8B-B14F-4D97-AF65-F5344CB8AC3E}">
        <p14:creationId xmlns:p14="http://schemas.microsoft.com/office/powerpoint/2010/main" val="3276382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2C93C-43FE-4A84-A2A8-1D3F2CCB375C}"/>
              </a:ext>
            </a:extLst>
          </p:cNvPr>
          <p:cNvSpPr>
            <a:spLocks noGrp="1"/>
          </p:cNvSpPr>
          <p:nvPr>
            <p:ph type="title"/>
          </p:nvPr>
        </p:nvSpPr>
        <p:spPr/>
        <p:txBody>
          <a:bodyPr>
            <a:normAutofit/>
          </a:bodyPr>
          <a:lstStyle/>
          <a:p>
            <a:r>
              <a:rPr lang="pt-BR" sz="2800" cap="none">
                <a:solidFill>
                  <a:srgbClr val="FFFF00"/>
                </a:solidFill>
                <a:effectLst>
                  <a:outerShdw blurRad="38100" dist="38100" dir="2700000" algn="tl">
                    <a:srgbClr val="000000">
                      <a:alpha val="43137"/>
                    </a:srgbClr>
                  </a:outerShdw>
                </a:effectLst>
                <a:latin typeface="Monotype Corsiva" panose="03010101010201010101" pitchFamily="66" charset="0"/>
              </a:rPr>
              <a:t>As catedrais de ideias são italianas</a:t>
            </a:r>
            <a:endParaRPr lang="pt-BR" sz="2800" cap="none">
              <a:solidFill>
                <a:srgbClr val="FFFF00"/>
              </a:solidFill>
            </a:endParaRPr>
          </a:p>
        </p:txBody>
      </p:sp>
      <p:sp>
        <p:nvSpPr>
          <p:cNvPr id="3" name="Espaço Reservado para Conteúdo 2">
            <a:extLst>
              <a:ext uri="{FF2B5EF4-FFF2-40B4-BE49-F238E27FC236}">
                <a16:creationId xmlns:a16="http://schemas.microsoft.com/office/drawing/2014/main" id="{B15787F6-9BE7-497F-91BE-09F783C8C6AC}"/>
              </a:ext>
            </a:extLst>
          </p:cNvPr>
          <p:cNvSpPr>
            <a:spLocks noGrp="1"/>
          </p:cNvSpPr>
          <p:nvPr>
            <p:ph idx="1"/>
          </p:nvPr>
        </p:nvSpPr>
        <p:spPr>
          <a:xfrm>
            <a:off x="467544" y="2096064"/>
            <a:ext cx="7983124" cy="4501288"/>
          </a:xfrm>
        </p:spPr>
        <p:txBody>
          <a:bodyPr>
            <a:normAutofit/>
          </a:bodyPr>
          <a:lstStyle/>
          <a:p>
            <a:pPr marL="0" indent="0" algn="just" hangingPunct="0">
              <a:lnSpc>
                <a:spcPct val="120000"/>
              </a:lnSpc>
              <a:buNone/>
            </a:pPr>
            <a:r>
              <a:rPr lang="pt-BR" sz="2000"/>
              <a:t>A arte gótica tende à procura do </a:t>
            </a:r>
            <a:r>
              <a:rPr lang="pt-BR" sz="2000" b="1"/>
              <a:t>belo</a:t>
            </a:r>
            <a:r>
              <a:rPr lang="pt-BR" sz="2000"/>
              <a:t> proposta por São Tomás - que o define com os termos clássicos </a:t>
            </a:r>
            <a:r>
              <a:rPr lang="pt-BR" sz="2000">
                <a:effectLst>
                  <a:outerShdw blurRad="38100" dist="38100" dir="2700000" algn="tl">
                    <a:srgbClr val="000000">
                      <a:alpha val="43137"/>
                    </a:srgbClr>
                  </a:outerShdw>
                </a:effectLst>
              </a:rPr>
              <a:t>harmonia, ordem e simetria</a:t>
            </a:r>
            <a:r>
              <a:rPr lang="pt-BR" sz="2000"/>
              <a:t>. O </a:t>
            </a:r>
            <a:r>
              <a:rPr lang="pt-BR" sz="2000" b="1"/>
              <a:t>belo</a:t>
            </a:r>
            <a:r>
              <a:rPr lang="pt-BR" sz="2000"/>
              <a:t> é alcançado somente por meio da experiência do mundo, porque o </a:t>
            </a:r>
            <a:r>
              <a:rPr lang="pt-BR" sz="2000" b="1"/>
              <a:t>belo </a:t>
            </a:r>
            <a:r>
              <a:rPr lang="pt-BR" sz="2000"/>
              <a:t>é um sinal de Deus na criação. O homem nem sempre é capaz de ver o belo, porque vive no pecado, mas através da experiência pode alcançá-lo.</a:t>
            </a:r>
          </a:p>
          <a:p>
            <a:pPr marL="0" lvl="0" indent="0" algn="just" hangingPunct="0">
              <a:lnSpc>
                <a:spcPct val="120000"/>
              </a:lnSpc>
              <a:buNone/>
            </a:pPr>
            <a:r>
              <a:rPr lang="pt-BR" sz="2000"/>
              <a:t>Para São Tomás a alma imortal tem duas faculdades: </a:t>
            </a:r>
            <a:r>
              <a:rPr lang="pt-BR" sz="2000" b="1"/>
              <a:t>intelecto e vontade. </a:t>
            </a:r>
            <a:r>
              <a:rPr lang="pt-BR" sz="2000"/>
              <a:t>O inletecto vê e conhece a verdade e a apresenta à vontade, que a ama.  Essas faculdades são complementares e coordenadas e levam o homem  ao seu percurso moral, à sua conversão, à sua viagem para Deus, como descrito alegoricamente por Dante.</a:t>
            </a:r>
          </a:p>
          <a:p>
            <a:pPr marL="0" lvl="0" indent="0" algn="just" hangingPunct="0">
              <a:lnSpc>
                <a:spcPct val="120000"/>
              </a:lnSpc>
              <a:buNone/>
            </a:pPr>
            <a:r>
              <a:rPr lang="pt-BR" sz="2000">
                <a:solidFill>
                  <a:srgbClr val="FFFF00"/>
                </a:solidFill>
              </a:rPr>
              <a:t>ARGAN, G.C. </a:t>
            </a:r>
            <a:r>
              <a:rPr lang="pt-BR" sz="2000" i="1">
                <a:solidFill>
                  <a:srgbClr val="FFFF00"/>
                </a:solidFill>
              </a:rPr>
              <a:t>Storia dell’arte italiana.</a:t>
            </a:r>
            <a:r>
              <a:rPr lang="pt-BR" sz="2000">
                <a:solidFill>
                  <a:srgbClr val="FFFF00"/>
                </a:solidFill>
              </a:rPr>
              <a:t> </a:t>
            </a:r>
            <a:r>
              <a:rPr lang="it-IT" sz="2000">
                <a:solidFill>
                  <a:srgbClr val="FFFF00"/>
                </a:solidFill>
              </a:rPr>
              <a:t>Vol I.. Firenze: Sansoni, 1982.</a:t>
            </a:r>
            <a:endParaRPr lang="pt-BR" sz="2000">
              <a:solidFill>
                <a:srgbClr val="FFFF00"/>
              </a:solidFill>
            </a:endParaRPr>
          </a:p>
          <a:p>
            <a:endParaRPr lang="pt-BR"/>
          </a:p>
        </p:txBody>
      </p:sp>
    </p:spTree>
    <p:extLst>
      <p:ext uri="{BB962C8B-B14F-4D97-AF65-F5344CB8AC3E}">
        <p14:creationId xmlns:p14="http://schemas.microsoft.com/office/powerpoint/2010/main" val="288534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478E25-72D1-4305-8E48-E9B002CA38B7}"/>
              </a:ext>
            </a:extLst>
          </p:cNvPr>
          <p:cNvSpPr>
            <a:spLocks noGrp="1"/>
          </p:cNvSpPr>
          <p:nvPr>
            <p:ph type="title"/>
          </p:nvPr>
        </p:nvSpPr>
        <p:spPr>
          <a:xfrm>
            <a:off x="685347" y="609601"/>
            <a:ext cx="7765321" cy="875183"/>
          </a:xfrm>
        </p:spPr>
        <p:txBody>
          <a:bodyPr/>
          <a:lstStyle/>
          <a:p>
            <a:r>
              <a:rPr lang="en-GB" sz="3200" cap="none">
                <a:solidFill>
                  <a:srgbClr val="FFFF00"/>
                </a:solidFill>
                <a:latin typeface="Monotype Corsiva" pitchFamily="66" charset="0"/>
              </a:rPr>
              <a:t>As artes medievais</a:t>
            </a:r>
            <a:endParaRPr lang="pt-BR" cap="none">
              <a:solidFill>
                <a:srgbClr val="FFFF00"/>
              </a:solidFill>
            </a:endParaRPr>
          </a:p>
        </p:txBody>
      </p:sp>
      <p:sp>
        <p:nvSpPr>
          <p:cNvPr id="3" name="Espaço Reservado para Conteúdo 2">
            <a:extLst>
              <a:ext uri="{FF2B5EF4-FFF2-40B4-BE49-F238E27FC236}">
                <a16:creationId xmlns:a16="http://schemas.microsoft.com/office/drawing/2014/main" id="{D0A1185D-9DE8-442E-A033-5BAE04A2F021}"/>
              </a:ext>
            </a:extLst>
          </p:cNvPr>
          <p:cNvSpPr>
            <a:spLocks noGrp="1"/>
          </p:cNvSpPr>
          <p:nvPr>
            <p:ph idx="1"/>
          </p:nvPr>
        </p:nvSpPr>
        <p:spPr>
          <a:xfrm>
            <a:off x="539552" y="1556792"/>
            <a:ext cx="8280920" cy="4608512"/>
          </a:xfrm>
        </p:spPr>
        <p:txBody>
          <a:bodyPr>
            <a:normAutofit fontScale="92500" lnSpcReduction="10000"/>
          </a:bodyPr>
          <a:lstStyle/>
          <a:p>
            <a:pPr marL="342900" indent="-342900" algn="just">
              <a:buFont typeface="Wingdings" panose="05000000000000000000" pitchFamily="2" charset="2"/>
              <a:buChar char="v"/>
            </a:pPr>
            <a:r>
              <a:rPr lang="pt-BR" sz="2400"/>
              <a:t>Durante muito tempo se discutiu se a arte é expressão do “mundo das formas” ou manifestação de um certo conteúdo ideológico. Hoje, concorda-se que não é possível dissociar </a:t>
            </a:r>
            <a:r>
              <a:rPr lang="pt-BR" sz="2400">
                <a:effectLst>
                  <a:outerShdw blurRad="38100" dist="38100" dir="2700000" algn="tl">
                    <a:srgbClr val="000000">
                      <a:alpha val="43137"/>
                    </a:srgbClr>
                  </a:outerShdw>
                </a:effectLst>
              </a:rPr>
              <a:t>forma e conteúdo</a:t>
            </a:r>
            <a:r>
              <a:rPr lang="pt-BR" sz="2400"/>
              <a:t>, e que ambos sintetizam a visão de mundo de uma sociedade ou de um segmento social.</a:t>
            </a:r>
          </a:p>
          <a:p>
            <a:pPr marL="0" indent="0" algn="just">
              <a:buNone/>
            </a:pPr>
            <a:endParaRPr lang="pt-BR" sz="2400"/>
          </a:p>
          <a:p>
            <a:pPr marL="342900" indent="-342900" algn="just">
              <a:buFont typeface="Wingdings" panose="05000000000000000000" pitchFamily="2" charset="2"/>
              <a:buChar char="v"/>
            </a:pPr>
            <a:r>
              <a:rPr lang="pt-BR" sz="2400"/>
              <a:t>É importante lembrar que para os medievos não havia arte pela arte, imagens feitas apenas pelo seu valor estético. A finalidade didática delas era essencial</a:t>
            </a:r>
            <a:r>
              <a:rPr lang="pt-BR" sz="2400" b="1"/>
              <a:t>... o românico não tinha preocupação de retratar a realidade visível, pouco importante, e sim de revelar a essência das coisas, daí o forte simbolismo daquela arte.</a:t>
            </a:r>
          </a:p>
          <a:p>
            <a:endParaRPr lang="pt-BR"/>
          </a:p>
        </p:txBody>
      </p:sp>
    </p:spTree>
    <p:extLst>
      <p:ext uri="{BB962C8B-B14F-4D97-AF65-F5344CB8AC3E}">
        <p14:creationId xmlns:p14="http://schemas.microsoft.com/office/powerpoint/2010/main" val="2366597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467544" y="188913"/>
            <a:ext cx="4248472" cy="5472112"/>
          </a:xfrm>
        </p:spPr>
        <p:txBody>
          <a:bodyPr>
            <a:normAutofit fontScale="25000" lnSpcReduction="20000"/>
          </a:bodyPr>
          <a:lstStyle/>
          <a:p>
            <a:pPr marL="0" lvl="0" indent="0" algn="just" hangingPunct="0">
              <a:lnSpc>
                <a:spcPct val="120000"/>
              </a:lnSpc>
              <a:spcAft>
                <a:spcPts val="0"/>
              </a:spcAft>
              <a:buNone/>
            </a:pPr>
            <a:r>
              <a:rPr lang="pt-BR" sz="11200"/>
              <a:t>“Drama e catarse são, então, como já havia dito Aristóteles, os dois momentos da arte: o exasperado contraste das forças na arquitetura, as mais acerbas representações de dor na pintura e escultura têm a sua catarse na rítmica das linhas e nos acordes da cor” </a:t>
            </a:r>
            <a:r>
              <a:rPr lang="pt-BR" sz="9600">
                <a:solidFill>
                  <a:srgbClr val="FFFF00"/>
                </a:solidFill>
              </a:rPr>
              <a:t>ARGAN, G.C. </a:t>
            </a:r>
            <a:r>
              <a:rPr lang="pt-BR" sz="9600" i="1">
                <a:solidFill>
                  <a:srgbClr val="FFFF00"/>
                </a:solidFill>
              </a:rPr>
              <a:t>Storia dell’arte italiana.</a:t>
            </a:r>
            <a:r>
              <a:rPr lang="pt-BR" sz="9600">
                <a:solidFill>
                  <a:srgbClr val="FFFF00"/>
                </a:solidFill>
              </a:rPr>
              <a:t> </a:t>
            </a:r>
            <a:r>
              <a:rPr lang="it-IT" sz="9600">
                <a:solidFill>
                  <a:srgbClr val="FFFF00"/>
                </a:solidFill>
              </a:rPr>
              <a:t>Vol I. Firenze: Sansoni, 1982</a:t>
            </a:r>
            <a:r>
              <a:rPr lang="it-IT" sz="9600">
                <a:latin typeface="Monotype Corsiva" panose="03010101010201010101" pitchFamily="66" charset="0"/>
              </a:rPr>
              <a:t>.</a:t>
            </a:r>
            <a:endParaRPr lang="pt-BR" sz="7200">
              <a:latin typeface="Monotype Corsiva" panose="03010101010201010101" pitchFamily="66" charset="0"/>
            </a:endParaRPr>
          </a:p>
          <a:p>
            <a:pPr marL="45720" indent="0">
              <a:buNone/>
            </a:pPr>
            <a:endParaRPr lang="pt-BR" sz="7200"/>
          </a:p>
          <a:p>
            <a:pPr marL="45720" indent="0">
              <a:buNone/>
            </a:pPr>
            <a:endParaRPr lang="pt-BR" sz="3500">
              <a:latin typeface="Monotype Corsiva" panose="03010101010201010101" pitchFamily="66" charset="0"/>
            </a:endParaRPr>
          </a:p>
        </p:txBody>
      </p:sp>
      <p:pic>
        <p:nvPicPr>
          <p:cNvPr id="4" name="Imagem 3">
            <a:extLst>
              <a:ext uri="{FF2B5EF4-FFF2-40B4-BE49-F238E27FC236}">
                <a16:creationId xmlns:a16="http://schemas.microsoft.com/office/drawing/2014/main" id="{3D467469-BAC5-4BCD-A9AD-CE93D66F339B}"/>
              </a:ext>
            </a:extLst>
          </p:cNvPr>
          <p:cNvPicPr>
            <a:picLocks noChangeAspect="1"/>
          </p:cNvPicPr>
          <p:nvPr/>
        </p:nvPicPr>
        <p:blipFill>
          <a:blip r:embed="rId2"/>
          <a:stretch>
            <a:fillRect/>
          </a:stretch>
        </p:blipFill>
        <p:spPr>
          <a:xfrm>
            <a:off x="5072565" y="19667"/>
            <a:ext cx="4071435" cy="6858000"/>
          </a:xfrm>
          <a:prstGeom prst="rect">
            <a:avLst/>
          </a:prstGeom>
        </p:spPr>
      </p:pic>
    </p:spTree>
    <p:extLst>
      <p:ext uri="{BB962C8B-B14F-4D97-AF65-F5344CB8AC3E}">
        <p14:creationId xmlns:p14="http://schemas.microsoft.com/office/powerpoint/2010/main" val="3667302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B76F39C-DC92-43A2-AFAC-DF33A3F0E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34D1B80C-D822-42A6-8BD6-09B9B12A92B6}"/>
              </a:ext>
            </a:extLst>
          </p:cNvPr>
          <p:cNvSpPr>
            <a:spLocks noGrp="1"/>
          </p:cNvSpPr>
          <p:nvPr>
            <p:ph type="title"/>
          </p:nvPr>
        </p:nvSpPr>
        <p:spPr>
          <a:xfrm>
            <a:off x="685346" y="4223657"/>
            <a:ext cx="4174683" cy="1922107"/>
          </a:xfrm>
        </p:spPr>
        <p:txBody>
          <a:bodyPr vert="horz" lIns="91440" tIns="45720" rIns="91440" bIns="45720" rtlCol="0" anchor="ctr">
            <a:normAutofit/>
          </a:bodyPr>
          <a:lstStyle/>
          <a:p>
            <a:pPr algn="l"/>
            <a:r>
              <a:rPr lang="en-US" sz="3600" cap="none">
                <a:latin typeface="Monotype Corsiva" panose="03010101010201010101" pitchFamily="66" charset="0"/>
              </a:rPr>
              <a:t>Crucifixo Gótico</a:t>
            </a:r>
          </a:p>
        </p:txBody>
      </p:sp>
      <p:pic>
        <p:nvPicPr>
          <p:cNvPr id="7" name="Espaço Reservado para Conteúdo 6">
            <a:extLst>
              <a:ext uri="{FF2B5EF4-FFF2-40B4-BE49-F238E27FC236}">
                <a16:creationId xmlns:a16="http://schemas.microsoft.com/office/drawing/2014/main" id="{0B184F8D-4CFE-49C2-A6A2-B6950013D0D6}"/>
              </a:ext>
            </a:extLst>
          </p:cNvPr>
          <p:cNvPicPr>
            <a:picLocks noChangeAspect="1"/>
          </p:cNvPicPr>
          <p:nvPr/>
        </p:nvPicPr>
        <p:blipFill>
          <a:blip r:embed="rId3"/>
          <a:stretch>
            <a:fillRect/>
          </a:stretch>
        </p:blipFill>
        <p:spPr>
          <a:xfrm>
            <a:off x="1329877" y="497632"/>
            <a:ext cx="2164815" cy="3398398"/>
          </a:xfrm>
          <a:prstGeom prst="rect">
            <a:avLst/>
          </a:prstGeom>
        </p:spPr>
      </p:pic>
      <p:cxnSp>
        <p:nvCxnSpPr>
          <p:cNvPr id="75" name="Straight Connector 74">
            <a:extLst>
              <a:ext uri="{FF2B5EF4-FFF2-40B4-BE49-F238E27FC236}">
                <a16:creationId xmlns:a16="http://schemas.microsoft.com/office/drawing/2014/main" id="{966758FC-A415-4D42-862A-2C0765FF80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154913"/>
            <a:ext cx="0" cy="20838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ategory:Painted crucifix by Alberto Sotio (Spoleto) | Cattedrali, Santa  maria, Croce">
            <a:extLst>
              <a:ext uri="{FF2B5EF4-FFF2-40B4-BE49-F238E27FC236}">
                <a16:creationId xmlns:a16="http://schemas.microsoft.com/office/drawing/2014/main" id="{86BAC3A1-18B5-4F06-A278-A551258D23AB}"/>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5447450" y="497655"/>
            <a:ext cx="2568521" cy="3398352"/>
          </a:xfrm>
          <a:prstGeom prst="rect">
            <a:avLst/>
          </a:pr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CB0CAAF0-3FB1-449E-A7C3-6DC4D5DD026E}"/>
              </a:ext>
            </a:extLst>
          </p:cNvPr>
          <p:cNvSpPr>
            <a:spLocks noGrp="1"/>
          </p:cNvSpPr>
          <p:nvPr>
            <p:ph sz="half" idx="2"/>
          </p:nvPr>
        </p:nvSpPr>
        <p:spPr>
          <a:xfrm>
            <a:off x="4692648" y="4223657"/>
            <a:ext cx="3758019" cy="1922107"/>
          </a:xfrm>
        </p:spPr>
        <p:txBody>
          <a:bodyPr vert="horz" lIns="91440" tIns="45720" rIns="91440" bIns="45720" rtlCol="0" anchor="ctr">
            <a:normAutofit/>
          </a:bodyPr>
          <a:lstStyle/>
          <a:p>
            <a:pPr marL="0" indent="0">
              <a:buNone/>
            </a:pPr>
            <a:r>
              <a:rPr lang="en-US" sz="3600">
                <a:latin typeface="+mj-lt"/>
              </a:rPr>
              <a:t>Crucifixo Românico</a:t>
            </a:r>
          </a:p>
        </p:txBody>
      </p:sp>
    </p:spTree>
    <p:extLst>
      <p:ext uri="{BB962C8B-B14F-4D97-AF65-F5344CB8AC3E}">
        <p14:creationId xmlns:p14="http://schemas.microsoft.com/office/powerpoint/2010/main" val="1181272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9339" y="359457"/>
            <a:ext cx="7765321" cy="477256"/>
          </a:xfrm>
        </p:spPr>
        <p:txBody>
          <a:bodyPr>
            <a:normAutofit fontScale="90000"/>
          </a:bodyPr>
          <a:lstStyle/>
          <a:p>
            <a:r>
              <a:rPr lang="pt-BR" sz="2800" cap="none">
                <a:solidFill>
                  <a:srgbClr val="FFFF00"/>
                </a:solidFill>
                <a:effectLst>
                  <a:outerShdw blurRad="38100" dist="38100" dir="2700000" algn="tl">
                    <a:srgbClr val="000000">
                      <a:alpha val="43137"/>
                    </a:srgbClr>
                  </a:outerShdw>
                </a:effectLst>
                <a:latin typeface="Monotype Corsiva" panose="03010101010201010101" pitchFamily="66" charset="0"/>
              </a:rPr>
              <a:t>As catedrais de ideias são italianas</a:t>
            </a:r>
            <a:endParaRPr lang="pt-BR" sz="2800" cap="none">
              <a:solidFill>
                <a:srgbClr val="FFFF00"/>
              </a:solidFill>
            </a:endParaRPr>
          </a:p>
        </p:txBody>
      </p:sp>
      <p:sp>
        <p:nvSpPr>
          <p:cNvPr id="4" name="Espaço Reservado para Conteúdo 3">
            <a:extLst>
              <a:ext uri="{FF2B5EF4-FFF2-40B4-BE49-F238E27FC236}">
                <a16:creationId xmlns:a16="http://schemas.microsoft.com/office/drawing/2014/main" id="{76AB491B-06FB-49FD-AC79-75817C01C944}"/>
              </a:ext>
            </a:extLst>
          </p:cNvPr>
          <p:cNvSpPr>
            <a:spLocks noGrp="1"/>
          </p:cNvSpPr>
          <p:nvPr>
            <p:ph idx="1"/>
          </p:nvPr>
        </p:nvSpPr>
        <p:spPr>
          <a:xfrm>
            <a:off x="251520" y="836714"/>
            <a:ext cx="8568951" cy="5688630"/>
          </a:xfrm>
        </p:spPr>
        <p:txBody>
          <a:bodyPr>
            <a:normAutofit fontScale="92500" lnSpcReduction="20000"/>
          </a:bodyPr>
          <a:lstStyle/>
          <a:p>
            <a:pPr marL="0" indent="0" algn="just">
              <a:buNone/>
            </a:pPr>
            <a:r>
              <a:rPr lang="pt-BR" sz="2200">
                <a:effectLst/>
                <a:latin typeface="Mongolian Baiti" panose="03000500000000000000" pitchFamily="66" charset="0"/>
                <a:ea typeface="Calibri" panose="020F0502020204030204" pitchFamily="34" charset="0"/>
                <a:cs typeface="Mongolian Baiti" panose="03000500000000000000" pitchFamily="66" charset="0"/>
              </a:rPr>
              <a:t>Para São Bonaventura da Bagnoregio (filósofo franciscano) a fisolofia</a:t>
            </a:r>
            <a:r>
              <a:rPr lang="it-IT" sz="2200">
                <a:effectLst/>
                <a:latin typeface="Mongolian Baiti" panose="03000500000000000000" pitchFamily="66" charset="0"/>
                <a:ea typeface="Calibri" panose="020F0502020204030204" pitchFamily="34" charset="0"/>
                <a:cs typeface="Mongolian Baiti" panose="03000500000000000000" pitchFamily="66" charset="0"/>
              </a:rPr>
              <a:t> divide-se em </a:t>
            </a:r>
            <a:r>
              <a:rPr lang="it-IT" sz="2200" b="1">
                <a:solidFill>
                  <a:srgbClr val="FFFF00"/>
                </a:solidFill>
                <a:effectLst/>
                <a:latin typeface="Mongolian Baiti" panose="03000500000000000000" pitchFamily="66" charset="0"/>
                <a:ea typeface="Calibri" panose="020F0502020204030204" pitchFamily="34" charset="0"/>
                <a:cs typeface="Mongolian Baiti" panose="03000500000000000000" pitchFamily="66" charset="0"/>
              </a:rPr>
              <a:t>natural, racional e moral </a:t>
            </a:r>
            <a:r>
              <a:rPr lang="it-IT" sz="2200" b="1">
                <a:effectLst/>
                <a:latin typeface="Mongolian Baiti" panose="03000500000000000000" pitchFamily="66" charset="0"/>
                <a:ea typeface="Calibri" panose="020F0502020204030204" pitchFamily="34" charset="0"/>
                <a:cs typeface="Mongolian Baiti" panose="03000500000000000000" pitchFamily="66" charset="0"/>
              </a:rPr>
              <a:t>.</a:t>
            </a:r>
          </a:p>
          <a:p>
            <a:pPr marL="0" indent="0" algn="just">
              <a:buNone/>
            </a:pPr>
            <a:r>
              <a:rPr lang="it-IT" sz="2200" b="1">
                <a:solidFill>
                  <a:srgbClr val="FFFF00"/>
                </a:solidFill>
                <a:effectLst/>
                <a:latin typeface="Mongolian Baiti" panose="03000500000000000000" pitchFamily="66" charset="0"/>
                <a:cs typeface="Mongolian Baiti" panose="03000500000000000000" pitchFamily="66" charset="0"/>
              </a:rPr>
              <a:t>Natural </a:t>
            </a:r>
            <a:r>
              <a:rPr lang="it-IT" sz="2200" b="1">
                <a:effectLst/>
                <a:latin typeface="Mongolian Baiti" panose="03000500000000000000" pitchFamily="66" charset="0"/>
                <a:cs typeface="Mongolian Baiti" panose="03000500000000000000" pitchFamily="66" charset="0"/>
              </a:rPr>
              <a:t>- </a:t>
            </a:r>
            <a:r>
              <a:rPr lang="it-IT" sz="2200">
                <a:effectLst/>
                <a:latin typeface="Mongolian Baiti" panose="03000500000000000000" pitchFamily="66" charset="0"/>
                <a:ea typeface="Calibri" panose="020F0502020204030204" pitchFamily="34" charset="0"/>
                <a:cs typeface="Mongolian Baiti" panose="03000500000000000000" pitchFamily="66" charset="0"/>
              </a:rPr>
              <a:t>trata da  causa do existir e portanto conduz à potência do Pai. Divide-se em </a:t>
            </a:r>
            <a:r>
              <a:rPr lang="it-IT" sz="2200" b="1">
                <a:effectLst/>
                <a:latin typeface="Mongolian Baiti" panose="03000500000000000000" pitchFamily="66" charset="0"/>
                <a:ea typeface="Calibri" panose="020F0502020204030204" pitchFamily="34" charset="0"/>
                <a:cs typeface="Mongolian Baiti" panose="03000500000000000000" pitchFamily="66" charset="0"/>
              </a:rPr>
              <a:t>metafísica, matemática e física. A</a:t>
            </a:r>
            <a:r>
              <a:rPr lang="it-IT" sz="2200">
                <a:effectLst/>
                <a:latin typeface="Mongolian Baiti" panose="03000500000000000000" pitchFamily="66" charset="0"/>
                <a:ea typeface="Calibri" panose="020F0502020204030204" pitchFamily="34" charset="0"/>
                <a:cs typeface="Mongolian Baiti" panose="03000500000000000000" pitchFamily="66" charset="0"/>
              </a:rPr>
              <a:t> primeira estuda a essência das coisas, a segunda os números e as figuras, a terceira as coisas naturais e suas qualidades.</a:t>
            </a:r>
          </a:p>
          <a:p>
            <a:pPr marL="0" indent="0" algn="just">
              <a:buNone/>
            </a:pPr>
            <a:r>
              <a:rPr lang="it-IT" sz="2200" b="1">
                <a:solidFill>
                  <a:srgbClr val="FFFF00"/>
                </a:solidFill>
                <a:effectLst/>
                <a:latin typeface="Mongolian Baiti" panose="03000500000000000000" pitchFamily="66" charset="0"/>
                <a:cs typeface="Mongolian Baiti" panose="03000500000000000000" pitchFamily="66" charset="0"/>
              </a:rPr>
              <a:t>Racional </a:t>
            </a:r>
            <a:r>
              <a:rPr lang="it-IT" sz="2200">
                <a:effectLst/>
                <a:latin typeface="Mongolian Baiti" panose="03000500000000000000" pitchFamily="66" charset="0"/>
                <a:cs typeface="Mongolian Baiti" panose="03000500000000000000" pitchFamily="66" charset="0"/>
              </a:rPr>
              <a:t>- </a:t>
            </a:r>
            <a:r>
              <a:rPr lang="it-IT" sz="2200">
                <a:effectLst/>
                <a:latin typeface="Mongolian Baiti" panose="03000500000000000000" pitchFamily="66" charset="0"/>
                <a:ea typeface="Calibri" panose="020F0502020204030204" pitchFamily="34" charset="0"/>
                <a:cs typeface="Mongolian Baiti" panose="03000500000000000000" pitchFamily="66" charset="0"/>
              </a:rPr>
              <a:t>trata do critério do conhecer, e portanto nos conduz à sabedoria do Verbo (o Filho); compreende </a:t>
            </a:r>
            <a:r>
              <a:rPr lang="it-IT" sz="2200" b="1">
                <a:effectLst/>
                <a:latin typeface="Mongolian Baiti" panose="03000500000000000000" pitchFamily="66" charset="0"/>
                <a:ea typeface="Calibri" panose="020F0502020204030204" pitchFamily="34" charset="0"/>
                <a:cs typeface="Mongolian Baiti" panose="03000500000000000000" pitchFamily="66" charset="0"/>
              </a:rPr>
              <a:t>a gramática</a:t>
            </a:r>
            <a:r>
              <a:rPr lang="it-IT" sz="2200">
                <a:effectLst/>
                <a:latin typeface="Mongolian Baiti" panose="03000500000000000000" pitchFamily="66" charset="0"/>
                <a:ea typeface="Calibri" panose="020F0502020204030204" pitchFamily="34" charset="0"/>
                <a:cs typeface="Mongolian Baiti" panose="03000500000000000000" pitchFamily="66" charset="0"/>
              </a:rPr>
              <a:t>, que nos permite exprimir com eficácia; </a:t>
            </a:r>
            <a:r>
              <a:rPr lang="it-IT" sz="2200" b="1">
                <a:effectLst/>
                <a:latin typeface="Mongolian Baiti" panose="03000500000000000000" pitchFamily="66" charset="0"/>
                <a:ea typeface="Calibri" panose="020F0502020204030204" pitchFamily="34" charset="0"/>
                <a:cs typeface="Mongolian Baiti" panose="03000500000000000000" pitchFamily="66" charset="0"/>
              </a:rPr>
              <a:t>a lógica</a:t>
            </a:r>
            <a:r>
              <a:rPr lang="it-IT" sz="2200">
                <a:effectLst/>
                <a:latin typeface="Mongolian Baiti" panose="03000500000000000000" pitchFamily="66" charset="0"/>
                <a:ea typeface="Calibri" panose="020F0502020204030204" pitchFamily="34" charset="0"/>
                <a:cs typeface="Mongolian Baiti" panose="03000500000000000000" pitchFamily="66" charset="0"/>
              </a:rPr>
              <a:t>, que nos torna perspicazes para argumentar; </a:t>
            </a:r>
            <a:r>
              <a:rPr lang="it-IT" sz="2200" b="1">
                <a:effectLst/>
                <a:latin typeface="Mongolian Baiti" panose="03000500000000000000" pitchFamily="66" charset="0"/>
                <a:ea typeface="Calibri" panose="020F0502020204030204" pitchFamily="34" charset="0"/>
                <a:cs typeface="Mongolian Baiti" panose="03000500000000000000" pitchFamily="66" charset="0"/>
              </a:rPr>
              <a:t>a retórica</a:t>
            </a:r>
            <a:r>
              <a:rPr lang="it-IT" sz="2200">
                <a:effectLst/>
                <a:latin typeface="Mongolian Baiti" panose="03000500000000000000" pitchFamily="66" charset="0"/>
                <a:ea typeface="Calibri" panose="020F0502020204030204" pitchFamily="34" charset="0"/>
                <a:cs typeface="Mongolian Baiti" panose="03000500000000000000" pitchFamily="66" charset="0"/>
              </a:rPr>
              <a:t>, que nos torna capazes de convencer os outros e de tocar suas almas. </a:t>
            </a:r>
            <a:endParaRPr lang="pt-BR" sz="2200">
              <a:effectLst/>
              <a:latin typeface="Mongolian Baiti" panose="03000500000000000000" pitchFamily="66" charset="0"/>
              <a:ea typeface="Calibri" panose="020F0502020204030204" pitchFamily="34" charset="0"/>
              <a:cs typeface="Mongolian Baiti" panose="03000500000000000000" pitchFamily="66" charset="0"/>
            </a:endParaRPr>
          </a:p>
          <a:p>
            <a:pPr marL="0" indent="0" algn="just">
              <a:buNone/>
            </a:pPr>
            <a:r>
              <a:rPr lang="pt-BR" sz="2200" b="1">
                <a:solidFill>
                  <a:srgbClr val="FFFF00"/>
                </a:solidFill>
                <a:latin typeface="Mongolian Baiti" panose="03000500000000000000" pitchFamily="66" charset="0"/>
                <a:cs typeface="Mongolian Baiti" panose="03000500000000000000" pitchFamily="66" charset="0"/>
              </a:rPr>
              <a:t>Moral</a:t>
            </a:r>
            <a:r>
              <a:rPr lang="pt-BR" sz="2200">
                <a:latin typeface="Mongolian Baiti" panose="03000500000000000000" pitchFamily="66" charset="0"/>
                <a:cs typeface="Mongolian Baiti" panose="03000500000000000000" pitchFamily="66" charset="0"/>
              </a:rPr>
              <a:t> -</a:t>
            </a:r>
            <a:r>
              <a:rPr lang="it-IT" sz="2200">
                <a:effectLst/>
                <a:latin typeface="Mongolian Baiti" panose="03000500000000000000" pitchFamily="66" charset="0"/>
                <a:ea typeface="Calibri" panose="020F0502020204030204" pitchFamily="34" charset="0"/>
                <a:cs typeface="Mongolian Baiti" panose="03000500000000000000" pitchFamily="66" charset="0"/>
              </a:rPr>
              <a:t>trata da organização do viver, e portanto nos conduz à bondade do Espírito Santo. Divide-se em </a:t>
            </a:r>
            <a:r>
              <a:rPr lang="it-IT" sz="2200" b="1">
                <a:effectLst/>
                <a:latin typeface="Mongolian Baiti" panose="03000500000000000000" pitchFamily="66" charset="0"/>
                <a:ea typeface="Calibri" panose="020F0502020204030204" pitchFamily="34" charset="0"/>
                <a:cs typeface="Mongolian Baiti" panose="03000500000000000000" pitchFamily="66" charset="0"/>
              </a:rPr>
              <a:t>moral individual, moral doméstica e política</a:t>
            </a:r>
            <a:r>
              <a:rPr lang="it-IT" sz="2200">
                <a:effectLst/>
                <a:latin typeface="Mongolian Baiti" panose="03000500000000000000" pitchFamily="66" charset="0"/>
                <a:ea typeface="Calibri" panose="020F0502020204030204" pitchFamily="34" charset="0"/>
                <a:cs typeface="Mongolian Baiti" panose="03000500000000000000" pitchFamily="66" charset="0"/>
              </a:rPr>
              <a:t>. A primeira nos faz compreender que o primeiro Princípio não tem início, a segunda remete a íntima ligação de familiaridade do Filho com o Pai, a terceira a benevolência do Espírito Santo.</a:t>
            </a:r>
            <a:endParaRPr lang="pt-BR" sz="2200">
              <a:effectLst/>
              <a:latin typeface="Mongolian Baiti" panose="03000500000000000000" pitchFamily="66" charset="0"/>
              <a:ea typeface="Calibri" panose="020F0502020204030204" pitchFamily="34" charset="0"/>
              <a:cs typeface="Mongolian Baiti" panose="03000500000000000000" pitchFamily="66" charset="0"/>
            </a:endParaRPr>
          </a:p>
          <a:p>
            <a:pPr marL="0" indent="0" algn="just">
              <a:buNone/>
            </a:pPr>
            <a:r>
              <a:rPr lang="it-IT" sz="1800">
                <a:solidFill>
                  <a:srgbClr val="FFFF00"/>
                </a:solidFill>
                <a:effectLst/>
                <a:ea typeface="Calibri" panose="020F0502020204030204" pitchFamily="34" charset="0"/>
                <a:cs typeface="Times New Roman" panose="02020603050405020304" pitchFamily="18" charset="0"/>
              </a:rPr>
              <a:t>BONAVENTURA DA BAGNOREGIO  </a:t>
            </a:r>
            <a:r>
              <a:rPr lang="it-IT" sz="1800" i="1">
                <a:solidFill>
                  <a:srgbClr val="FFFF00"/>
                </a:solidFill>
                <a:effectLst/>
                <a:ea typeface="Calibri" panose="020F0502020204030204" pitchFamily="34" charset="0"/>
                <a:cs typeface="Times New Roman" panose="02020603050405020304" pitchFamily="18" charset="0"/>
              </a:rPr>
              <a:t>Itinerario della mente in Dio  </a:t>
            </a:r>
            <a:r>
              <a:rPr lang="it-IT" sz="1800">
                <a:solidFill>
                  <a:srgbClr val="FFFF00"/>
                </a:solidFill>
                <a:effectLst/>
                <a:ea typeface="Calibri" panose="020F0502020204030204" pitchFamily="34" charset="0"/>
                <a:cs typeface="Times New Roman" panose="02020603050405020304" pitchFamily="18" charset="0"/>
              </a:rPr>
              <a:t>[Itinerarium Mentis In Deum]. Traduzione italiana e note dall'ed. Rusconi, Milano, 1996, a cura di Letterio Mauro, p.21-22)</a:t>
            </a:r>
            <a:endParaRPr lang="pt-BR" sz="1800">
              <a:solidFill>
                <a:srgbClr val="FFFF00"/>
              </a:solidFill>
              <a:effectLst/>
              <a:ea typeface="Calibri" panose="020F0502020204030204" pitchFamily="34" charset="0"/>
              <a:cs typeface="Times New Roman" panose="02020603050405020304" pitchFamily="18" charset="0"/>
            </a:endParaRPr>
          </a:p>
          <a:p>
            <a:pPr marL="0" indent="0" algn="just">
              <a:buNone/>
            </a:pPr>
            <a:endParaRPr lang="pt-BR">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179574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DBFC1-DC0C-4A26-A3F7-8C9317D17D75}"/>
              </a:ext>
            </a:extLst>
          </p:cNvPr>
          <p:cNvSpPr>
            <a:spLocks noGrp="1"/>
          </p:cNvSpPr>
          <p:nvPr>
            <p:ph type="title"/>
          </p:nvPr>
        </p:nvSpPr>
        <p:spPr>
          <a:xfrm>
            <a:off x="3713109" y="260648"/>
            <a:ext cx="4963347" cy="659160"/>
          </a:xfrm>
        </p:spPr>
        <p:txBody>
          <a:bodyPr>
            <a:normAutofit fontScale="90000"/>
          </a:bodyPr>
          <a:lstStyle/>
          <a:p>
            <a:r>
              <a:rPr lang="pt-BR" sz="3200" cap="none">
                <a:solidFill>
                  <a:srgbClr val="FFFF00"/>
                </a:solidFill>
              </a:rPr>
              <a:t>São Francisco de Assis</a:t>
            </a:r>
            <a:br>
              <a:rPr lang="pt-BR" sz="3200" cap="none">
                <a:solidFill>
                  <a:srgbClr val="FFFF00"/>
                </a:solidFill>
              </a:rPr>
            </a:br>
            <a:r>
              <a:rPr lang="pt-BR" sz="3200" cap="none">
                <a:solidFill>
                  <a:srgbClr val="FFFF00"/>
                </a:solidFill>
              </a:rPr>
              <a:t>(1182-1226)</a:t>
            </a:r>
          </a:p>
        </p:txBody>
      </p:sp>
      <p:pic>
        <p:nvPicPr>
          <p:cNvPr id="5" name="Imagem 4">
            <a:extLst>
              <a:ext uri="{FF2B5EF4-FFF2-40B4-BE49-F238E27FC236}">
                <a16:creationId xmlns:a16="http://schemas.microsoft.com/office/drawing/2014/main" id="{D41C4C56-4D87-4D6C-841C-4CA467CE6B81}"/>
              </a:ext>
            </a:extLst>
          </p:cNvPr>
          <p:cNvPicPr>
            <a:picLocks noChangeAspect="1"/>
          </p:cNvPicPr>
          <p:nvPr/>
        </p:nvPicPr>
        <p:blipFill rotWithShape="1">
          <a:blip r:embed="rId3"/>
          <a:srcRect l="5796" r="12305" b="1"/>
          <a:stretch/>
        </p:blipFill>
        <p:spPr>
          <a:xfrm>
            <a:off x="20" y="10"/>
            <a:ext cx="3476985" cy="6857990"/>
          </a:xfrm>
          <a:prstGeom prst="rect">
            <a:avLst/>
          </a:prstGeom>
        </p:spPr>
      </p:pic>
      <p:sp>
        <p:nvSpPr>
          <p:cNvPr id="3" name="Espaço Reservado para Conteúdo 2">
            <a:extLst>
              <a:ext uri="{FF2B5EF4-FFF2-40B4-BE49-F238E27FC236}">
                <a16:creationId xmlns:a16="http://schemas.microsoft.com/office/drawing/2014/main" id="{18E7A158-A86D-4F9D-BED7-9C11B4FA5447}"/>
              </a:ext>
            </a:extLst>
          </p:cNvPr>
          <p:cNvSpPr>
            <a:spLocks noGrp="1"/>
          </p:cNvSpPr>
          <p:nvPr>
            <p:ph idx="1"/>
          </p:nvPr>
        </p:nvSpPr>
        <p:spPr>
          <a:xfrm>
            <a:off x="3724092" y="1052736"/>
            <a:ext cx="5107356" cy="5677544"/>
          </a:xfrm>
        </p:spPr>
        <p:txBody>
          <a:bodyPr>
            <a:normAutofit lnSpcReduction="10000"/>
          </a:bodyPr>
          <a:lstStyle/>
          <a:p>
            <a:pPr marL="45720" indent="0" algn="just">
              <a:lnSpc>
                <a:spcPct val="110000"/>
              </a:lnSpc>
              <a:buNone/>
            </a:pPr>
            <a:r>
              <a:rPr lang="pt-BR" sz="1600"/>
              <a:t>Francisco amou com o mesmo arrebatamento que os homens de seu tempo punham em matar. </a:t>
            </a:r>
          </a:p>
          <a:p>
            <a:pPr marL="45720" indent="0" algn="just">
              <a:lnSpc>
                <a:spcPct val="110000"/>
              </a:lnSpc>
              <a:buNone/>
            </a:pPr>
            <a:r>
              <a:rPr lang="pt-BR" sz="1600"/>
              <a:t> Quando morreu, as cidades da Úmbria bateram-se em redor de seu caixão para disputar seus ossos. É assim que os homens compreendem. Não importa. Isso ainda era paixão. E ele deixou na devoção das multidões e na imaginação dos fortes um rastro tão resplendente, que iluminou a Itália inteira até o fim de sua noite. Deu-lhe o amor das formas, e ela viveu dele quatrocentos anos.</a:t>
            </a:r>
          </a:p>
          <a:p>
            <a:pPr marL="45720" indent="0" algn="just">
              <a:lnSpc>
                <a:spcPct val="110000"/>
              </a:lnSpc>
              <a:buNone/>
            </a:pPr>
            <a:r>
              <a:rPr lang="pt-BR" sz="1600" b="1"/>
              <a:t>O maior poeta e o maior pintor da Idade Média vieram beber na sua lembrança</a:t>
            </a:r>
            <a:r>
              <a:rPr lang="pt-BR" sz="1600"/>
              <a:t>. As torres brotaram da nave de um só impulso. Uma rude e maciça, atravessada de chamas, cheia de órgãos e trovoadas, como nervuras de ferro. A outra, calma, um raio subindo do mundo sensual para atingir de uma tirada, a luz do espírito. </a:t>
            </a:r>
            <a:r>
              <a:rPr lang="it-IT" sz="1800" b="1">
                <a:effectLst>
                  <a:outerShdw blurRad="38100" dist="38100" dir="2700000" algn="tl">
                    <a:srgbClr val="000000">
                      <a:alpha val="43137"/>
                    </a:srgbClr>
                  </a:outerShdw>
                </a:effectLst>
              </a:rPr>
              <a:t>Dante e Giotto</a:t>
            </a:r>
            <a:r>
              <a:rPr lang="it-IT" sz="1600" b="1">
                <a:effectLst>
                  <a:outerShdw blurRad="38100" dist="38100" dir="2700000" algn="tl">
                    <a:srgbClr val="000000">
                      <a:alpha val="43137"/>
                    </a:srgbClr>
                  </a:outerShdw>
                </a:effectLst>
              </a:rPr>
              <a:t>. </a:t>
            </a:r>
            <a:r>
              <a:rPr lang="pt-BR" sz="1600"/>
              <a:t>As duas faces da Idade Média. O inferno e o paraíso. As duas faces da Itália, sobretudo amorosa e violenta, tal como é fascinante e selvática por seus golfos luminosos e seus duros penhascos.</a:t>
            </a:r>
          </a:p>
          <a:p>
            <a:pPr marL="45720" indent="0" algn="just">
              <a:lnSpc>
                <a:spcPct val="110000"/>
              </a:lnSpc>
              <a:buNone/>
            </a:pPr>
            <a:r>
              <a:rPr lang="pt-BR" sz="1600">
                <a:solidFill>
                  <a:srgbClr val="FFFF00"/>
                </a:solidFill>
              </a:rPr>
              <a:t>FAURE, Élie - </a:t>
            </a:r>
            <a:r>
              <a:rPr lang="pt-BR" sz="1600" i="1">
                <a:solidFill>
                  <a:srgbClr val="FFFF00"/>
                </a:solidFill>
                <a:effectLst>
                  <a:outerShdw blurRad="38100" dist="38100" dir="2700000" algn="tl">
                    <a:srgbClr val="000000">
                      <a:alpha val="43137"/>
                    </a:srgbClr>
                  </a:outerShdw>
                </a:effectLst>
              </a:rPr>
              <a:t>A arte medieval.</a:t>
            </a:r>
            <a:r>
              <a:rPr lang="pt-BR" sz="1600">
                <a:solidFill>
                  <a:srgbClr val="FFFF00"/>
                </a:solidFill>
                <a:effectLst>
                  <a:outerShdw blurRad="38100" dist="38100" dir="2700000" algn="tl">
                    <a:srgbClr val="000000">
                      <a:alpha val="43137"/>
                    </a:srgbClr>
                  </a:outerShdw>
                </a:effectLst>
              </a:rPr>
              <a:t> </a:t>
            </a:r>
            <a:r>
              <a:rPr lang="pt-BR" sz="1600">
                <a:solidFill>
                  <a:srgbClr val="FFFF00"/>
                </a:solidFill>
              </a:rPr>
              <a:t>Trad. Álvaro Cabral. São Paulo :Martins  Fontes, 1990.</a:t>
            </a:r>
          </a:p>
          <a:p>
            <a:pPr>
              <a:lnSpc>
                <a:spcPct val="110000"/>
              </a:lnSpc>
            </a:pPr>
            <a:endParaRPr lang="pt-BR" sz="1100"/>
          </a:p>
        </p:txBody>
      </p:sp>
      <p:cxnSp>
        <p:nvCxnSpPr>
          <p:cNvPr id="10" name="Straight Connector 9">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7005"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941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11969" y="5445224"/>
            <a:ext cx="3967163" cy="1081087"/>
          </a:xfrm>
        </p:spPr>
        <p:txBody>
          <a:bodyPr/>
          <a:lstStyle/>
          <a:p>
            <a:r>
              <a:rPr lang="pt-BR" sz="3200" i="1" cap="none">
                <a:solidFill>
                  <a:srgbClr val="FFFF00"/>
                </a:solidFill>
              </a:rPr>
              <a:t>Ut pictura poesis</a:t>
            </a:r>
          </a:p>
        </p:txBody>
      </p:sp>
      <p:pic>
        <p:nvPicPr>
          <p:cNvPr id="5" name="Picture 4" descr="http://www.foliamagazine.it/wp-content/uploads/2013/06/Linterno-della-Basilica-Superiore.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bwMode="auto">
          <a:xfrm>
            <a:off x="5103671" y="280452"/>
            <a:ext cx="3716801" cy="4730986"/>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4788024" y="5157192"/>
            <a:ext cx="3932825" cy="1512168"/>
          </a:xfrm>
          <a:prstGeom prst="rect">
            <a:avLst/>
          </a:prstGeom>
        </p:spPr>
        <p:txBody>
          <a:bodyPr wrap="square">
            <a:spAutoFit/>
          </a:bodyPr>
          <a:lstStyle/>
          <a:p>
            <a:pPr algn="just"/>
            <a:r>
              <a:rPr lang="it-IT">
                <a:latin typeface="Monotype Corsiva" panose="03010101010201010101" pitchFamily="66" charset="0"/>
              </a:rPr>
              <a:t>BASILICA De S.FRANCiSCO em ASSISI – construção iniciada em 1228 (e terminada em 1280), após dois anos da morte do santo. É um dos primeiros exemplos da originalidade do gótico italiano.</a:t>
            </a:r>
            <a:endParaRPr lang="pt-BR">
              <a:latin typeface="Monotype Corsiva" panose="03010101010201010101" pitchFamily="66" charset="0"/>
            </a:endParaRPr>
          </a:p>
        </p:txBody>
      </p:sp>
      <p:sp>
        <p:nvSpPr>
          <p:cNvPr id="7" name="Retângulo 6"/>
          <p:cNvSpPr/>
          <p:nvPr/>
        </p:nvSpPr>
        <p:spPr>
          <a:xfrm>
            <a:off x="323528" y="620688"/>
            <a:ext cx="4464496" cy="5016758"/>
          </a:xfrm>
          <a:prstGeom prst="rect">
            <a:avLst/>
          </a:prstGeom>
        </p:spPr>
        <p:txBody>
          <a:bodyPr wrap="square">
            <a:spAutoFit/>
          </a:bodyPr>
          <a:lstStyle/>
          <a:p>
            <a:pPr algn="just"/>
            <a:r>
              <a:rPr lang="it-IT" sz="3200" b="1">
                <a:effectLst>
                  <a:outerShdw blurRad="38100" dist="38100" dir="2700000" algn="tl">
                    <a:srgbClr val="000000">
                      <a:alpha val="43137"/>
                    </a:srgbClr>
                  </a:outerShdw>
                </a:effectLst>
                <a:latin typeface="Monotype Corsiva" panose="03010101010201010101" pitchFamily="66" charset="0"/>
              </a:rPr>
              <a:t>Dante e Giotto </a:t>
            </a:r>
            <a:r>
              <a:rPr lang="it-IT" sz="3200">
                <a:latin typeface="Monotype Corsiva" panose="03010101010201010101" pitchFamily="66" charset="0"/>
              </a:rPr>
              <a:t>são as almas da arte gótica italiana. Ambos sofrem a influência das ideias franciscanas que abrem um modo novo de apreciar a natureza da vida material e espiritual provocam a revisão da teologia e da metafísica em toda a Europa.</a:t>
            </a:r>
            <a:endParaRPr lang="pt-BR" sz="3200"/>
          </a:p>
        </p:txBody>
      </p:sp>
    </p:spTree>
    <p:extLst>
      <p:ext uri="{BB962C8B-B14F-4D97-AF65-F5344CB8AC3E}">
        <p14:creationId xmlns:p14="http://schemas.microsoft.com/office/powerpoint/2010/main" val="2947178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3635895" y="5085184"/>
            <a:ext cx="5040561" cy="936104"/>
          </a:xfrm>
        </p:spPr>
        <p:txBody>
          <a:bodyPr>
            <a:normAutofit fontScale="90000"/>
          </a:bodyPr>
          <a:lstStyle/>
          <a:p>
            <a:r>
              <a:rPr lang="it-IT" sz="3200" cap="none">
                <a:solidFill>
                  <a:srgbClr val="FFFF00"/>
                </a:solidFill>
                <a:latin typeface="Monotype Corsiva" panose="03010101010201010101" pitchFamily="66" charset="0"/>
              </a:rPr>
              <a:t>Basilica di S.Francesco </a:t>
            </a:r>
            <a:br>
              <a:rPr lang="it-IT" sz="3200" cap="none">
                <a:solidFill>
                  <a:srgbClr val="FFFF00"/>
                </a:solidFill>
                <a:latin typeface="Monotype Corsiva" panose="03010101010201010101" pitchFamily="66" charset="0"/>
              </a:rPr>
            </a:br>
            <a:r>
              <a:rPr lang="it-IT" sz="3200" cap="none">
                <a:solidFill>
                  <a:srgbClr val="FFFF00"/>
                </a:solidFill>
                <a:latin typeface="Monotype Corsiva" panose="03010101010201010101" pitchFamily="66" charset="0"/>
              </a:rPr>
              <a:t>- Assisi</a:t>
            </a:r>
            <a:endParaRPr lang="pt-BR" sz="3200" cap="none">
              <a:solidFill>
                <a:srgbClr val="FFFF00"/>
              </a:solidFill>
            </a:endParaRPr>
          </a:p>
        </p:txBody>
      </p:sp>
      <p:sp>
        <p:nvSpPr>
          <p:cNvPr id="6" name="Espaço Reservado para Conteúdo 5"/>
          <p:cNvSpPr>
            <a:spLocks noGrp="1"/>
          </p:cNvSpPr>
          <p:nvPr>
            <p:ph sz="quarter" idx="13"/>
          </p:nvPr>
        </p:nvSpPr>
        <p:spPr>
          <a:xfrm>
            <a:off x="204079" y="188640"/>
            <a:ext cx="8724912" cy="4656076"/>
          </a:xfrm>
        </p:spPr>
        <p:txBody>
          <a:bodyPr>
            <a:normAutofit fontScale="32500" lnSpcReduction="20000"/>
          </a:bodyPr>
          <a:lstStyle/>
          <a:p>
            <a:pPr marL="72000" lvl="0" indent="-108000" algn="just">
              <a:lnSpc>
                <a:spcPct val="110000"/>
              </a:lnSpc>
            </a:pPr>
            <a:r>
              <a:rPr lang="pt-BR" sz="5800"/>
              <a:t>A morte de Francesco provocou uma intensa peregrinação a Assisi, para visitar a tumba do Santo,  fato que determinou a maneira de conceber a igreja. Daí então se decide:</a:t>
            </a:r>
          </a:p>
          <a:p>
            <a:pPr marL="72000" lvl="0" indent="-108000" algn="just">
              <a:lnSpc>
                <a:spcPct val="110000"/>
              </a:lnSpc>
            </a:pPr>
            <a:r>
              <a:rPr lang="pt-BR" sz="5800"/>
              <a:t>transformar a cripta em verdadeira igreja, grande o suficiente para permitir visitas de um grande número de peregrinos, além de conceber a cripta como tumba e, com a “presença do santo”, como a “fundação” da ordem religiosa;</a:t>
            </a:r>
          </a:p>
          <a:p>
            <a:pPr marL="72000" lvl="0" indent="-108000" algn="just">
              <a:lnSpc>
                <a:spcPct val="110000"/>
              </a:lnSpc>
            </a:pPr>
            <a:r>
              <a:rPr lang="pt-BR" sz="5800"/>
              <a:t>passar da homenagem ao exemplo, recolhendo os peregrinos em algum lugar onde pudessem ouvir e ver as histórias da vida do santo;</a:t>
            </a:r>
          </a:p>
          <a:p>
            <a:pPr marL="72000" lvl="0" indent="-108000" algn="just">
              <a:lnSpc>
                <a:spcPct val="110000"/>
              </a:lnSpc>
            </a:pPr>
            <a:r>
              <a:rPr lang="pt-BR" sz="5800"/>
              <a:t>conceber a igreja superior como um grande espaço aberto, uma grande sala luminosa, na qual filas de fiéis possam ver os fatos milagrosos da vida do santo pintadas nas paredes.</a:t>
            </a:r>
          </a:p>
          <a:p>
            <a:pPr marL="72000" lvl="1" indent="-108000" algn="just">
              <a:lnSpc>
                <a:spcPct val="110000"/>
              </a:lnSpc>
            </a:pPr>
            <a:r>
              <a:rPr lang="pt-BR" sz="5800">
                <a:effectLst>
                  <a:outerShdw blurRad="38100" dist="38100" dir="2700000" algn="tl">
                    <a:srgbClr val="000000">
                      <a:alpha val="43137"/>
                    </a:srgbClr>
                  </a:outerShdw>
                </a:effectLst>
              </a:rPr>
              <a:t>A igreja superior é concebida como um livro aberto. É uma arquitetura feita para que as suas paredes sejam a página viva da história, na qual o espaço é dado como universal, mas no qual as dimensões são ditadas pela distância de leitura das superfícies pintadas. </a:t>
            </a:r>
          </a:p>
          <a:p>
            <a:pPr marL="0" lvl="1" indent="0" algn="just">
              <a:lnSpc>
                <a:spcPct val="110000"/>
              </a:lnSpc>
              <a:buNone/>
            </a:pPr>
            <a:r>
              <a:rPr lang="pt-BR" sz="3200">
                <a:effectLst>
                  <a:outerShdw blurRad="38100" dist="38100" dir="2700000" algn="tl">
                    <a:srgbClr val="000000">
                      <a:alpha val="43137"/>
                    </a:srgbClr>
                  </a:outerShdw>
                </a:effectLst>
                <a:latin typeface="Monotype Corsiva" panose="03010101010201010101" pitchFamily="66" charset="0"/>
              </a:rPr>
              <a:t>(</a:t>
            </a:r>
            <a:r>
              <a:rPr lang="pt-BR" sz="5500">
                <a:solidFill>
                  <a:srgbClr val="FFFF00"/>
                </a:solidFill>
                <a:effectLst>
                  <a:outerShdw blurRad="38100" dist="38100" dir="2700000" algn="tl">
                    <a:srgbClr val="000000">
                      <a:alpha val="43137"/>
                    </a:srgbClr>
                  </a:outerShdw>
                </a:effectLst>
                <a:latin typeface="Monotype Corsiva" panose="03010101010201010101" pitchFamily="66" charset="0"/>
              </a:rPr>
              <a:t>informações de Argan e Chastel- ver bibliografia)</a:t>
            </a:r>
          </a:p>
          <a:p>
            <a:endParaRPr lang="pt-B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45351"/>
            <a:ext cx="3024336" cy="200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826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A53A8F3-E3E7-4F55-A9BA-54CB5CB490F7}"/>
              </a:ext>
            </a:extLst>
          </p:cNvPr>
          <p:cNvPicPr>
            <a:picLocks noChangeAspect="1"/>
          </p:cNvPicPr>
          <p:nvPr/>
        </p:nvPicPr>
        <p:blipFill rotWithShape="1">
          <a:blip r:embed="rId3"/>
          <a:srcRect r="2333"/>
          <a:stretch/>
        </p:blipFill>
        <p:spPr>
          <a:xfrm>
            <a:off x="20" y="10"/>
            <a:ext cx="9143980" cy="6857990"/>
          </a:xfrm>
          <a:prstGeom prst="rect">
            <a:avLst/>
          </a:prstGeom>
        </p:spPr>
      </p:pic>
    </p:spTree>
    <p:extLst>
      <p:ext uri="{BB962C8B-B14F-4D97-AF65-F5344CB8AC3E}">
        <p14:creationId xmlns:p14="http://schemas.microsoft.com/office/powerpoint/2010/main" val="2040314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4DD0F0B-EBD8-4D1A-9390-A75C8402A3D5}"/>
              </a:ext>
            </a:extLst>
          </p:cNvPr>
          <p:cNvPicPr>
            <a:picLocks noChangeAspect="1"/>
          </p:cNvPicPr>
          <p:nvPr/>
        </p:nvPicPr>
        <p:blipFill rotWithShape="1">
          <a:blip r:embed="rId3"/>
          <a:srcRect l="21826" r="16262" b="-1"/>
          <a:stretch/>
        </p:blipFill>
        <p:spPr>
          <a:xfrm>
            <a:off x="685346" y="643466"/>
            <a:ext cx="7707540" cy="5571067"/>
          </a:xfrm>
          <a:prstGeom prst="rect">
            <a:avLst/>
          </a:prstGeom>
          <a:ln w="1270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90801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http://www.voxnova.altervista.org/cart/S.Frances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2050" y="116632"/>
            <a:ext cx="2696294" cy="3117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200px-Cinque_maestri_del_rinascimento_fiorentino%2C_XVI_sec%2C_giotto">
            <a:hlinkClick r:id="rId3" tooltip="Ritratto di Giotto, anonimo del XVI secolo, Louvr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234994"/>
            <a:ext cx="1673048" cy="248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260497" y="2861676"/>
            <a:ext cx="4572000" cy="1107996"/>
          </a:xfrm>
          <a:prstGeom prst="rect">
            <a:avLst/>
          </a:prstGeom>
        </p:spPr>
        <p:txBody>
          <a:bodyPr>
            <a:spAutoFit/>
          </a:bodyPr>
          <a:lstStyle/>
          <a:p>
            <a:pPr algn="just">
              <a:buFont typeface="Wingdings" pitchFamily="2" charset="2"/>
              <a:buNone/>
              <a:defRPr/>
            </a:pPr>
            <a:r>
              <a:rPr lang="pt-BR" sz="2200">
                <a:solidFill>
                  <a:srgbClr val="FFFF00"/>
                </a:solidFill>
                <a:latin typeface="Monotype Corsiva" pitchFamily="66" charset="0"/>
              </a:rPr>
              <a:t>Giotto  (1266- 1337)</a:t>
            </a:r>
            <a:r>
              <a:rPr lang="pt-BR" sz="2200">
                <a:latin typeface="Monotype Corsiva" pitchFamily="66" charset="0"/>
              </a:rPr>
              <a:t> </a:t>
            </a:r>
            <a:r>
              <a:rPr lang="pt-BR" sz="2200" b="1">
                <a:latin typeface="Monotype Corsiva" panose="03010101010201010101" pitchFamily="66" charset="0"/>
              </a:rPr>
              <a:t>“</a:t>
            </a:r>
            <a:r>
              <a:rPr lang="pt-BR" sz="2200">
                <a:latin typeface="Monotype Corsiva" panose="03010101010201010101" pitchFamily="66" charset="0"/>
              </a:rPr>
              <a:t>redescobriu a arte de criar a ilusão de profundidade numa superfície plana”(Gombrich). </a:t>
            </a:r>
          </a:p>
        </p:txBody>
      </p:sp>
      <p:pic>
        <p:nvPicPr>
          <p:cNvPr id="7" name="Picture 5" descr="giotto-%2015-%20predica%20agli%20uccell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320197" y="3369508"/>
            <a:ext cx="2563306" cy="3182035"/>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260497" y="4111877"/>
            <a:ext cx="5854068" cy="2554545"/>
          </a:xfrm>
          <a:prstGeom prst="rect">
            <a:avLst/>
          </a:prstGeom>
        </p:spPr>
        <p:txBody>
          <a:bodyPr wrap="square">
            <a:spAutoFit/>
          </a:bodyPr>
          <a:lstStyle/>
          <a:p>
            <a:pPr algn="just"/>
            <a:r>
              <a:rPr lang="pt-BR" sz="2000"/>
              <a:t>Em Giotto “a parte principal é o desenho. É a partir de Giotto que o desenho, como ideação, será considerado como premissa necessária, não só da pintura, mas de toda operação artística. Para Giotto a relação entre as artes justifica-se com a ideia de certos valores, a proporção se sobrepõe a todas as artes. Com Giotto começa a delinear-se o conceito fundamental da universalidade da arte” (Argan).</a:t>
            </a:r>
          </a:p>
        </p:txBody>
      </p:sp>
    </p:spTree>
    <p:extLst>
      <p:ext uri="{BB962C8B-B14F-4D97-AF65-F5344CB8AC3E}">
        <p14:creationId xmlns:p14="http://schemas.microsoft.com/office/powerpoint/2010/main" val="2293556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0" y="188913"/>
            <a:ext cx="8355013" cy="4968875"/>
          </a:xfrm>
        </p:spPr>
        <p:txBody>
          <a:bodyPr>
            <a:noAutofit/>
          </a:bodyPr>
          <a:lstStyle/>
          <a:p>
            <a:pPr marL="45720" lvl="0" indent="0" algn="just">
              <a:lnSpc>
                <a:spcPct val="120000"/>
              </a:lnSpc>
              <a:buNone/>
            </a:pPr>
            <a:r>
              <a:rPr lang="pt-BR" sz="1600"/>
              <a:t>Com Giotto, o movimento, a vida, a inteligência, a grande calma arquitetônica, tudo invade as formas ao mesmo tempo. Como foi quase o primeiro a chegar, dispôs de meios reduzidos, mas soube traduzir com eles uma concepção de mundo e da vida inteiramente madura. A única expressão que seu tempo dela lhe permitiu dar, ele deu completa e consciente, com a liberdade e a sobriedade dos homens que trazem em si um desses minutos decisivos que a humanidade leva, por vezes, vários séculos para conquistar” (</a:t>
            </a:r>
            <a:r>
              <a:rPr lang="pt-BR" sz="1600" i="1"/>
              <a:t>E. </a:t>
            </a:r>
            <a:r>
              <a:rPr lang="pt-BR" sz="1600">
                <a:latin typeface="Monotype Corsiva" panose="03010101010201010101" pitchFamily="66" charset="0"/>
              </a:rPr>
              <a:t>Faure).</a:t>
            </a:r>
          </a:p>
          <a:p>
            <a:pPr marL="45720" indent="0" algn="just">
              <a:lnSpc>
                <a:spcPct val="120000"/>
              </a:lnSpc>
              <a:buNone/>
            </a:pPr>
            <a:endParaRPr lang="pt-BR" sz="1600"/>
          </a:p>
        </p:txBody>
      </p:sp>
      <p:pic>
        <p:nvPicPr>
          <p:cNvPr id="5" name="Picture 2" descr="http://www.palermomania.it/public/news2014/news_img1_64795_cappella-scrovegni-fulm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938" y="2060848"/>
            <a:ext cx="7344816" cy="383060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4139952" y="6084312"/>
            <a:ext cx="4572000" cy="584775"/>
          </a:xfrm>
          <a:prstGeom prst="rect">
            <a:avLst/>
          </a:prstGeom>
        </p:spPr>
        <p:txBody>
          <a:bodyPr>
            <a:spAutoFit/>
          </a:bodyPr>
          <a:lstStyle/>
          <a:p>
            <a:pPr algn="r"/>
            <a:r>
              <a:rPr lang="pt-BR">
                <a:latin typeface="Monotype Corsiva" pitchFamily="66" charset="0"/>
              </a:rPr>
              <a:t>Cappella degli Scrovegni – Padova</a:t>
            </a:r>
            <a:br>
              <a:rPr lang="pt-BR">
                <a:latin typeface="Monotype Corsiva" pitchFamily="66" charset="0"/>
              </a:rPr>
            </a:br>
            <a:r>
              <a:rPr lang="pt-BR" sz="1400">
                <a:latin typeface="Monotype Corsiva" pitchFamily="66" charset="0"/>
              </a:rPr>
              <a:t>(1305- 1310</a:t>
            </a:r>
            <a:endParaRPr lang="pt-BR"/>
          </a:p>
        </p:txBody>
      </p:sp>
    </p:spTree>
    <p:extLst>
      <p:ext uri="{BB962C8B-B14F-4D97-AF65-F5344CB8AC3E}">
        <p14:creationId xmlns:p14="http://schemas.microsoft.com/office/powerpoint/2010/main" val="2456571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F76320-8464-4CCA-8916-ABA9129F2057}"/>
              </a:ext>
            </a:extLst>
          </p:cNvPr>
          <p:cNvSpPr>
            <a:spLocks noGrp="1"/>
          </p:cNvSpPr>
          <p:nvPr>
            <p:ph type="title"/>
          </p:nvPr>
        </p:nvSpPr>
        <p:spPr>
          <a:xfrm>
            <a:off x="685346" y="609600"/>
            <a:ext cx="7765321" cy="1326321"/>
          </a:xfrm>
        </p:spPr>
        <p:txBody>
          <a:bodyPr vert="horz" lIns="91440" tIns="45720" rIns="91440" bIns="45720" rtlCol="0" anchor="ctr">
            <a:normAutofit/>
          </a:bodyPr>
          <a:lstStyle/>
          <a:p>
            <a:r>
              <a:rPr lang="en-US" cap="none">
                <a:solidFill>
                  <a:srgbClr val="FFFF00"/>
                </a:solidFill>
              </a:rPr>
              <a:t>As artes medievais - Românico</a:t>
            </a:r>
          </a:p>
        </p:txBody>
      </p:sp>
      <p:sp>
        <p:nvSpPr>
          <p:cNvPr id="4" name="Espaço Reservado para Conteúdo 3">
            <a:extLst>
              <a:ext uri="{FF2B5EF4-FFF2-40B4-BE49-F238E27FC236}">
                <a16:creationId xmlns:a16="http://schemas.microsoft.com/office/drawing/2014/main" id="{662791BD-00AD-4020-9F54-A41D84E034ED}"/>
              </a:ext>
            </a:extLst>
          </p:cNvPr>
          <p:cNvSpPr>
            <a:spLocks noGrp="1"/>
          </p:cNvSpPr>
          <p:nvPr>
            <p:ph sz="half" idx="1"/>
          </p:nvPr>
        </p:nvSpPr>
        <p:spPr>
          <a:xfrm>
            <a:off x="323528" y="1844824"/>
            <a:ext cx="4212738" cy="4248472"/>
          </a:xfrm>
        </p:spPr>
        <p:txBody>
          <a:bodyPr vert="horz" lIns="91440" tIns="45720" rIns="91440" bIns="45720" rtlCol="0">
            <a:normAutofit fontScale="70000" lnSpcReduction="20000"/>
          </a:bodyPr>
          <a:lstStyle/>
          <a:p>
            <a:pPr marL="0" indent="0" algn="just">
              <a:lnSpc>
                <a:spcPct val="110000"/>
              </a:lnSpc>
              <a:buNone/>
            </a:pPr>
            <a:r>
              <a:rPr lang="en-US" sz="3000"/>
              <a:t>A cidade românica tem no centro a igreja, fulcro de interesses ideais da comunidade, a sede episcopal, o edifício da administração municipal e a grande praça do mercado; ao seu redor, as casas-oficinas dos artesãos, uma vez que o sistema produtivo artesanal se funda na família, na educação profissional dos filhos na arte dos pais, na transmissão das técnicas e no seu progresso de geração em geração.”</a:t>
            </a:r>
            <a:r>
              <a:rPr lang="en-US" sz="1900"/>
              <a:t> </a:t>
            </a:r>
            <a:r>
              <a:rPr lang="en-US" sz="2300">
                <a:solidFill>
                  <a:srgbClr val="FFFF00"/>
                </a:solidFill>
              </a:rPr>
              <a:t>ARGAN, G.C. </a:t>
            </a:r>
            <a:r>
              <a:rPr lang="en-US" sz="2300" i="1">
                <a:solidFill>
                  <a:srgbClr val="FFFF00"/>
                </a:solidFill>
              </a:rPr>
              <a:t>Storia dell’arte italiana.</a:t>
            </a:r>
            <a:r>
              <a:rPr lang="en-US" sz="2300">
                <a:solidFill>
                  <a:srgbClr val="FFFF00"/>
                </a:solidFill>
              </a:rPr>
              <a:t> V. I  . Firenze: Sansoni, 1982, p.284.</a:t>
            </a:r>
          </a:p>
          <a:p>
            <a:pPr>
              <a:lnSpc>
                <a:spcPct val="110000"/>
              </a:lnSpc>
            </a:pPr>
            <a:endParaRPr lang="en-US" sz="1600"/>
          </a:p>
        </p:txBody>
      </p:sp>
      <p:pic>
        <p:nvPicPr>
          <p:cNvPr id="6" name="Espaço Reservado para Conteúdo 5" descr="Igreja de pedra&#10;&#10;Descrição gerada automaticamente">
            <a:extLst>
              <a:ext uri="{FF2B5EF4-FFF2-40B4-BE49-F238E27FC236}">
                <a16:creationId xmlns:a16="http://schemas.microsoft.com/office/drawing/2014/main" id="{2CB37276-E22A-48B4-8A22-0F9F01AF44D9}"/>
              </a:ext>
            </a:extLst>
          </p:cNvPr>
          <p:cNvPicPr>
            <a:picLocks noGrp="1" noChangeAspect="1"/>
          </p:cNvPicPr>
          <p:nvPr>
            <p:ph sz="half" idx="2"/>
          </p:nvPr>
        </p:nvPicPr>
        <p:blipFill>
          <a:blip r:embed="rId3"/>
          <a:stretch>
            <a:fillRect/>
          </a:stretch>
        </p:blipFill>
        <p:spPr>
          <a:xfrm>
            <a:off x="4835860" y="2132856"/>
            <a:ext cx="3624943" cy="3072139"/>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8" name="CaixaDeTexto 7">
            <a:extLst>
              <a:ext uri="{FF2B5EF4-FFF2-40B4-BE49-F238E27FC236}">
                <a16:creationId xmlns:a16="http://schemas.microsoft.com/office/drawing/2014/main" id="{2EF5DF52-22D3-49FE-BBCA-D1DB7EB10EE3}"/>
              </a:ext>
            </a:extLst>
          </p:cNvPr>
          <p:cNvSpPr txBox="1"/>
          <p:nvPr/>
        </p:nvSpPr>
        <p:spPr>
          <a:xfrm>
            <a:off x="4835860" y="5394262"/>
            <a:ext cx="3624943" cy="646331"/>
          </a:xfrm>
          <a:prstGeom prst="rect">
            <a:avLst/>
          </a:prstGeom>
          <a:noFill/>
        </p:spPr>
        <p:txBody>
          <a:bodyPr wrap="square">
            <a:spAutoFit/>
          </a:bodyPr>
          <a:lstStyle/>
          <a:p>
            <a:pPr algn="just"/>
            <a:r>
              <a:rPr lang="it-IT" b="0" i="0">
                <a:solidFill>
                  <a:srgbClr val="FFFF00"/>
                </a:solidFill>
                <a:effectLst/>
                <a:latin typeface="Linux Libertine"/>
              </a:rPr>
              <a:t>Chiesa di San Pietro (Tuscania- Lazio)</a:t>
            </a:r>
          </a:p>
        </p:txBody>
      </p:sp>
    </p:spTree>
    <p:extLst>
      <p:ext uri="{BB962C8B-B14F-4D97-AF65-F5344CB8AC3E}">
        <p14:creationId xmlns:p14="http://schemas.microsoft.com/office/powerpoint/2010/main" val="3023675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267744" y="5229200"/>
            <a:ext cx="6512511" cy="1143000"/>
          </a:xfrm>
        </p:spPr>
        <p:txBody>
          <a:bodyPr>
            <a:noAutofit/>
          </a:bodyPr>
          <a:lstStyle/>
          <a:p>
            <a:r>
              <a:rPr lang="pt-BR" sz="3200" cap="none">
                <a:solidFill>
                  <a:srgbClr val="FFFF00"/>
                </a:solidFill>
                <a:latin typeface="Monotype Corsiva" pitchFamily="66" charset="0"/>
              </a:rPr>
              <a:t>Cappella</a:t>
            </a:r>
            <a:r>
              <a:rPr lang="pt-BR" sz="3600" cap="none">
                <a:solidFill>
                  <a:srgbClr val="FFFF00"/>
                </a:solidFill>
                <a:latin typeface="Monotype Corsiva" pitchFamily="66" charset="0"/>
              </a:rPr>
              <a:t> degli Scrovegni</a:t>
            </a:r>
            <a:endParaRPr lang="pt-BR" sz="2400" cap="none">
              <a:solidFill>
                <a:srgbClr val="FFFF00"/>
              </a:solidFill>
            </a:endParaRPr>
          </a:p>
        </p:txBody>
      </p:sp>
      <p:pic>
        <p:nvPicPr>
          <p:cNvPr id="1026"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273553" y="324615"/>
            <a:ext cx="8618927" cy="4904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190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Dóris\Meus documentos\Minhas imagens\ARTE\baciogiuda.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436762" y="765175"/>
            <a:ext cx="3417688" cy="3383905"/>
          </a:xfr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3" y="620688"/>
            <a:ext cx="4551101"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1847" y="4221088"/>
            <a:ext cx="4817237" cy="238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p:cNvSpPr/>
          <p:nvPr/>
        </p:nvSpPr>
        <p:spPr>
          <a:xfrm>
            <a:off x="467544" y="4869160"/>
            <a:ext cx="3024336" cy="646331"/>
          </a:xfrm>
          <a:prstGeom prst="rect">
            <a:avLst/>
          </a:prstGeom>
        </p:spPr>
        <p:txBody>
          <a:bodyPr wrap="square">
            <a:spAutoFit/>
          </a:bodyPr>
          <a:lstStyle/>
          <a:p>
            <a:r>
              <a:rPr lang="pt-BR" b="1">
                <a:solidFill>
                  <a:srgbClr val="FFFF00"/>
                </a:solidFill>
                <a:latin typeface="Monotype Corsiva" pitchFamily="66" charset="0"/>
              </a:rPr>
              <a:t>Giotto  (1266- 1337)</a:t>
            </a:r>
            <a:br>
              <a:rPr lang="pt-BR">
                <a:solidFill>
                  <a:srgbClr val="FFFF00"/>
                </a:solidFill>
                <a:latin typeface="Monotype Corsiva" pitchFamily="66" charset="0"/>
              </a:rPr>
            </a:br>
            <a:r>
              <a:rPr lang="pt-BR">
                <a:solidFill>
                  <a:srgbClr val="FFFF00"/>
                </a:solidFill>
                <a:latin typeface="Monotype Corsiva" pitchFamily="66" charset="0"/>
              </a:rPr>
              <a:t>O beijo de Judas</a:t>
            </a:r>
            <a:endParaRPr lang="pt-BR">
              <a:solidFill>
                <a:srgbClr val="FFFF00"/>
              </a:solidFill>
            </a:endParaRPr>
          </a:p>
        </p:txBody>
      </p:sp>
    </p:spTree>
    <p:extLst>
      <p:ext uri="{BB962C8B-B14F-4D97-AF65-F5344CB8AC3E}">
        <p14:creationId xmlns:p14="http://schemas.microsoft.com/office/powerpoint/2010/main" val="3228948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28891" y="188913"/>
            <a:ext cx="5133684"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617913"/>
            <a:ext cx="4834756"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C:\Documents and Settings\Dóris\Meus documentos\Minhas imagens\ARTE\bacio di Giuda_desenh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0"/>
            <a:ext cx="314325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14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0" y="115888"/>
            <a:ext cx="3921125" cy="3803650"/>
          </a:xfr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836" y="476672"/>
            <a:ext cx="4351527" cy="526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323528" y="3995678"/>
            <a:ext cx="4104456" cy="2585323"/>
          </a:xfrm>
          <a:prstGeom prst="rect">
            <a:avLst/>
          </a:prstGeom>
        </p:spPr>
        <p:txBody>
          <a:bodyPr wrap="square">
            <a:spAutoFit/>
          </a:bodyPr>
          <a:lstStyle/>
          <a:p>
            <a:pPr algn="just"/>
            <a:r>
              <a:rPr lang="it-IT"/>
              <a:t>Em todo o Ocidente na Idade Média o amarelo era a cor dos traidores, dos mentirosos, dos trapaceiros, daqueles que se queriam condenar ou excluir da sociedade. Mesmo nos manuais para fabricar cores, falava-se pouco do amarelo  e os pintores dos  séculos XVI e XVII o usavam pouquíssimo. (Pastoureau e Simmonet, 2011) </a:t>
            </a:r>
            <a:endParaRPr lang="pt-BR"/>
          </a:p>
        </p:txBody>
      </p:sp>
    </p:spTree>
    <p:extLst>
      <p:ext uri="{BB962C8B-B14F-4D97-AF65-F5344CB8AC3E}">
        <p14:creationId xmlns:p14="http://schemas.microsoft.com/office/powerpoint/2010/main" val="2850918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FD344-593C-49C8-A5E0-7C0F92B31561}"/>
              </a:ext>
            </a:extLst>
          </p:cNvPr>
          <p:cNvSpPr>
            <a:spLocks noGrp="1"/>
          </p:cNvSpPr>
          <p:nvPr>
            <p:ph type="title"/>
          </p:nvPr>
        </p:nvSpPr>
        <p:spPr>
          <a:xfrm>
            <a:off x="611560" y="576670"/>
            <a:ext cx="7765321" cy="875183"/>
          </a:xfrm>
        </p:spPr>
        <p:txBody>
          <a:bodyPr/>
          <a:lstStyle/>
          <a:p>
            <a:r>
              <a:rPr lang="pt-BR">
                <a:solidFill>
                  <a:srgbClr val="FFFF00"/>
                </a:solidFill>
              </a:rPr>
              <a:t>A</a:t>
            </a:r>
            <a:r>
              <a:rPr lang="pt-BR" cap="none">
                <a:solidFill>
                  <a:srgbClr val="FFFF00"/>
                </a:solidFill>
              </a:rPr>
              <a:t> Literatura: uma cultura intermediária</a:t>
            </a:r>
            <a:endParaRPr lang="pt-BR">
              <a:solidFill>
                <a:srgbClr val="FFFF00"/>
              </a:solidFill>
            </a:endParaRPr>
          </a:p>
        </p:txBody>
      </p:sp>
      <p:sp>
        <p:nvSpPr>
          <p:cNvPr id="3" name="Espaço Reservado para Conteúdo 2">
            <a:extLst>
              <a:ext uri="{FF2B5EF4-FFF2-40B4-BE49-F238E27FC236}">
                <a16:creationId xmlns:a16="http://schemas.microsoft.com/office/drawing/2014/main" id="{01E68429-BB9F-4890-8CF7-204A08EF5EA4}"/>
              </a:ext>
            </a:extLst>
          </p:cNvPr>
          <p:cNvSpPr>
            <a:spLocks noGrp="1"/>
          </p:cNvSpPr>
          <p:nvPr>
            <p:ph idx="1"/>
          </p:nvPr>
        </p:nvSpPr>
        <p:spPr>
          <a:xfrm>
            <a:off x="281752" y="1451978"/>
            <a:ext cx="8424936" cy="4968552"/>
          </a:xfrm>
        </p:spPr>
        <p:txBody>
          <a:bodyPr>
            <a:normAutofit fontScale="47500" lnSpcReduction="20000"/>
          </a:bodyPr>
          <a:lstStyle/>
          <a:p>
            <a:pPr marL="72000" indent="0" algn="just">
              <a:lnSpc>
                <a:spcPct val="120000"/>
              </a:lnSpc>
              <a:buNone/>
            </a:pPr>
            <a:r>
              <a:rPr lang="pt-BR" sz="4200">
                <a:solidFill>
                  <a:schemeClr val="tx1"/>
                </a:solidFill>
              </a:rPr>
              <a:t>Na Idade Média, a literatura se desenvolve entre dois pólos: o latim  (a língua da cultura clerical, elevada) e o vulgar ( o vernáculo , destinado ao público laico).</a:t>
            </a:r>
          </a:p>
          <a:p>
            <a:pPr marL="72000" indent="0" algn="just">
              <a:lnSpc>
                <a:spcPct val="120000"/>
              </a:lnSpc>
              <a:buNone/>
            </a:pPr>
            <a:r>
              <a:rPr lang="pt-BR" sz="4200">
                <a:solidFill>
                  <a:schemeClr val="tx1"/>
                </a:solidFill>
              </a:rPr>
              <a:t>A lírica trovadoresca do século XII é um exemplo de  produto da cultura intemediária, pois exalta o amor, introvertendo o erotismo (o poeta é vassalo).</a:t>
            </a:r>
          </a:p>
          <a:p>
            <a:pPr marL="72000" indent="0" algn="just">
              <a:lnSpc>
                <a:spcPct val="120000"/>
              </a:lnSpc>
              <a:buNone/>
            </a:pPr>
            <a:r>
              <a:rPr lang="pt-BR" sz="4200">
                <a:solidFill>
                  <a:schemeClr val="tx1"/>
                </a:solidFill>
              </a:rPr>
              <a:t>No  século XIII  desenvolve-se uma </a:t>
            </a:r>
            <a:r>
              <a:rPr lang="pt-BR" sz="4200" b="1">
                <a:solidFill>
                  <a:schemeClr val="tx1"/>
                </a:solidFill>
              </a:rPr>
              <a:t>literatura enciclopédica, </a:t>
            </a:r>
            <a:r>
              <a:rPr lang="pt-BR" sz="4200">
                <a:solidFill>
                  <a:schemeClr val="tx1"/>
                </a:solidFill>
              </a:rPr>
              <a:t>cuja intenção era reunir a essência do conhecimento da época. Isso é consequência do avanço da Universidade</a:t>
            </a:r>
            <a:r>
              <a:rPr lang="pt-BR" sz="4200" u="sng">
                <a:solidFill>
                  <a:schemeClr val="tx1"/>
                </a:solidFill>
              </a:rPr>
              <a:t>:“</a:t>
            </a:r>
            <a:r>
              <a:rPr lang="pt-BR" sz="4200" u="sng">
                <a:solidFill>
                  <a:schemeClr val="tx1"/>
                </a:solidFill>
                <a:effectLst>
                  <a:outerShdw blurRad="38100" dist="38100" dir="2700000" algn="tl">
                    <a:srgbClr val="000000">
                      <a:alpha val="43137"/>
                    </a:srgbClr>
                  </a:outerShdw>
                </a:effectLst>
              </a:rPr>
              <a:t>em 1100 a escola seguia o mestre, em 1200 é o mestre que segue a escola”</a:t>
            </a:r>
            <a:r>
              <a:rPr lang="pt-BR" sz="4200">
                <a:solidFill>
                  <a:schemeClr val="tx1"/>
                </a:solidFill>
              </a:rPr>
              <a:t> </a:t>
            </a:r>
            <a:r>
              <a:rPr lang="pt-BR" sz="4200">
                <a:solidFill>
                  <a:srgbClr val="FFFF00"/>
                </a:solidFill>
              </a:rPr>
              <a:t>(Charles Haskin apud FRANCO JR., Hilário, </a:t>
            </a:r>
            <a:r>
              <a:rPr lang="pt-BR" sz="4200" i="1">
                <a:solidFill>
                  <a:srgbClr val="FFFF00"/>
                </a:solidFill>
              </a:rPr>
              <a:t>Idade Média: Nascimento do  Ocidente. 2.ed.</a:t>
            </a:r>
            <a:r>
              <a:rPr lang="pt-BR" sz="4200">
                <a:solidFill>
                  <a:srgbClr val="FFFF00"/>
                </a:solidFill>
              </a:rPr>
              <a:t> São Paulo: Editora Brasiliense, 2006, p. 117). </a:t>
            </a:r>
          </a:p>
          <a:p>
            <a:pPr marL="72000" indent="0" algn="just">
              <a:lnSpc>
                <a:spcPct val="120000"/>
              </a:lnSpc>
              <a:buNone/>
            </a:pPr>
            <a:r>
              <a:rPr lang="pt-BR" sz="4200">
                <a:solidFill>
                  <a:schemeClr val="tx1"/>
                </a:solidFill>
              </a:rPr>
              <a:t>Com a afirmação das Universidades, na Idade Média, encontramos “os conceitos de livro do coração, do espírito, da memória, da razão e da experiência. E assim é que todo o metaforismo do livro está reunido, ampliado e renovado por audaciosa imaginação nos poemas de Dante. </a:t>
            </a:r>
            <a:r>
              <a:rPr lang="pt-BR" sz="4200">
                <a:solidFill>
                  <a:srgbClr val="FFFF00"/>
                </a:solidFill>
              </a:rPr>
              <a:t>(CURTIUS, E.R. </a:t>
            </a:r>
            <a:r>
              <a:rPr lang="pt-BR" sz="4200" i="1">
                <a:solidFill>
                  <a:srgbClr val="FFFF00"/>
                </a:solidFill>
              </a:rPr>
              <a:t>Literatura Européia e Idade Média Latina </a:t>
            </a:r>
            <a:r>
              <a:rPr lang="pt-BR" sz="4200">
                <a:solidFill>
                  <a:srgbClr val="FFFF00"/>
                </a:solidFill>
              </a:rPr>
              <a:t> São Paulo: Edusp, 1996).</a:t>
            </a:r>
          </a:p>
          <a:p>
            <a:endParaRPr lang="pt-BR"/>
          </a:p>
        </p:txBody>
      </p:sp>
    </p:spTree>
    <p:extLst>
      <p:ext uri="{BB962C8B-B14F-4D97-AF65-F5344CB8AC3E}">
        <p14:creationId xmlns:p14="http://schemas.microsoft.com/office/powerpoint/2010/main" val="3587902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9339" y="548680"/>
            <a:ext cx="7765321" cy="515143"/>
          </a:xfrm>
        </p:spPr>
        <p:txBody>
          <a:bodyPr>
            <a:noAutofit/>
          </a:bodyPr>
          <a:lstStyle/>
          <a:p>
            <a:r>
              <a:rPr lang="pt-BR" sz="3200" i="1" cap="none">
                <a:solidFill>
                  <a:srgbClr val="FFFF00"/>
                </a:solidFill>
                <a:latin typeface="Monotype Corsiva" panose="03010101010201010101" pitchFamily="66" charset="0"/>
              </a:rPr>
              <a:t>O pensamento analógico</a:t>
            </a:r>
          </a:p>
        </p:txBody>
      </p:sp>
      <p:sp>
        <p:nvSpPr>
          <p:cNvPr id="3" name="Espaço Reservado para Conteúdo 2"/>
          <p:cNvSpPr>
            <a:spLocks noGrp="1"/>
          </p:cNvSpPr>
          <p:nvPr>
            <p:ph idx="1"/>
          </p:nvPr>
        </p:nvSpPr>
        <p:spPr>
          <a:xfrm>
            <a:off x="395536" y="1340768"/>
            <a:ext cx="8496944" cy="5517232"/>
          </a:xfrm>
        </p:spPr>
        <p:txBody>
          <a:bodyPr>
            <a:normAutofit fontScale="55000" lnSpcReduction="20000"/>
          </a:bodyPr>
          <a:lstStyle/>
          <a:p>
            <a:pPr marL="247500" indent="-342900" algn="just">
              <a:spcBef>
                <a:spcPts val="600"/>
              </a:spcBef>
              <a:buFont typeface="Wingdings" panose="05000000000000000000" pitchFamily="2" charset="2"/>
              <a:buChar char="v"/>
            </a:pPr>
            <a:r>
              <a:rPr lang="pt-BR" sz="3800">
                <a:effectLst>
                  <a:outerShdw blurRad="38100" dist="38100" dir="2700000" algn="tl">
                    <a:srgbClr val="000000">
                      <a:alpha val="43137"/>
                    </a:srgbClr>
                  </a:outerShdw>
                </a:effectLst>
                <a:cs typeface="Aparajita" panose="020B0604020202020204" pitchFamily="34" charset="0"/>
              </a:rPr>
              <a:t>o raciocínio por analogia... consistia em explicar um ser ou um fato por sua correspondência com outros seres ou outros fatos. Método legítimo e que toda ciência emprega, </a:t>
            </a:r>
            <a:r>
              <a:rPr lang="pt-BR" sz="3800" b="1" u="sng">
                <a:effectLst>
                  <a:outerShdw blurRad="38100" dist="38100" dir="2700000" algn="tl">
                    <a:srgbClr val="000000">
                      <a:alpha val="43137"/>
                    </a:srgbClr>
                  </a:outerShdw>
                </a:effectLst>
                <a:cs typeface="Aparajita" panose="020B0604020202020204" pitchFamily="34" charset="0"/>
              </a:rPr>
              <a:t>mas que os homens da Idade Média utilizaram menos como sábios do que como poetas</a:t>
            </a:r>
            <a:r>
              <a:rPr lang="pt-BR" sz="3800">
                <a:effectLst>
                  <a:outerShdw blurRad="38100" dist="38100" dir="2700000" algn="tl">
                    <a:srgbClr val="000000">
                      <a:alpha val="43137"/>
                    </a:srgbClr>
                  </a:outerShdw>
                </a:effectLst>
                <a:cs typeface="Aparajita" panose="020B0604020202020204" pitchFamily="34" charset="0"/>
              </a:rPr>
              <a:t>.</a:t>
            </a:r>
            <a:r>
              <a:rPr lang="pt-BR" sz="3800">
                <a:cs typeface="Aparajita" panose="020B0604020202020204" pitchFamily="34" charset="0"/>
              </a:rPr>
              <a:t> </a:t>
            </a:r>
          </a:p>
          <a:p>
            <a:pPr marL="247500" indent="-342900" algn="just">
              <a:spcBef>
                <a:spcPts val="600"/>
              </a:spcBef>
              <a:buFont typeface="Wingdings" panose="05000000000000000000" pitchFamily="2" charset="2"/>
              <a:buChar char="v"/>
            </a:pPr>
            <a:r>
              <a:rPr lang="pt-BR" sz="3800">
                <a:cs typeface="Aparajita" panose="020B0604020202020204" pitchFamily="34" charset="0"/>
              </a:rPr>
              <a:t>A descrição do homem como um universo em redução, isto é, como um microcosmo análogo ao macrocosmo, é o exemplo clássico desse modo de raciocínio. </a:t>
            </a:r>
            <a:r>
              <a:rPr lang="pt-BR" sz="3800" b="1">
                <a:cs typeface="Aparajita" panose="020B0604020202020204" pitchFamily="34" charset="0"/>
              </a:rPr>
              <a:t>Assim concebido, o homem é um universo em escala reduzida</a:t>
            </a:r>
            <a:r>
              <a:rPr lang="pt-BR" sz="3800" b="1">
                <a:effectLst>
                  <a:outerShdw blurRad="38100" dist="38100" dir="2700000" algn="tl">
                    <a:srgbClr val="000000">
                      <a:alpha val="43137"/>
                    </a:srgbClr>
                  </a:outerShdw>
                </a:effectLst>
                <a:cs typeface="Aparajita" panose="020B0604020202020204" pitchFamily="34" charset="0"/>
              </a:rPr>
              <a:t>: sua carne é a terra, seu sangue é a água, seu alento é o ar, seu calor vital é o fogo, sua cabeça é redonda como a esfera celeste, dois olhos nela brilham como o sol e a lua, sete aberturas no rosto correspondem aos sete tons da harmonia das esferas, seu peito contém o alento e recebe todos os humores do corpo, como o mar recebe todos os rios, e assim por diante, indefinidamente... </a:t>
            </a:r>
          </a:p>
          <a:p>
            <a:pPr marL="0" indent="0" algn="just">
              <a:lnSpc>
                <a:spcPct val="120000"/>
              </a:lnSpc>
              <a:buNone/>
            </a:pPr>
            <a:r>
              <a:rPr lang="pt-BR" sz="3200">
                <a:solidFill>
                  <a:srgbClr val="FFFF00"/>
                </a:solidFill>
                <a:effectLst>
                  <a:outerShdw blurRad="38100" dist="38100" dir="2700000" algn="tl">
                    <a:srgbClr val="000000">
                      <a:alpha val="43137"/>
                    </a:srgbClr>
                  </a:outerShdw>
                </a:effectLst>
                <a:cs typeface="Aparajita" panose="020B0604020202020204" pitchFamily="34" charset="0"/>
              </a:rPr>
              <a:t>(</a:t>
            </a:r>
            <a:r>
              <a:rPr lang="pt-BR" sz="3200">
                <a:solidFill>
                  <a:srgbClr val="FFFF00"/>
                </a:solidFill>
                <a:cs typeface="Aparajita" panose="020B0604020202020204" pitchFamily="34" charset="0"/>
              </a:rPr>
              <a:t>GILSON, E. </a:t>
            </a:r>
            <a:r>
              <a:rPr lang="pt-BR" sz="3200" b="1" i="1">
                <a:solidFill>
                  <a:srgbClr val="FFFF00"/>
                </a:solidFill>
                <a:cs typeface="Aparajita" panose="020B0604020202020204" pitchFamily="34" charset="0"/>
              </a:rPr>
              <a:t>A Filosofia na Idade Média</a:t>
            </a:r>
            <a:r>
              <a:rPr lang="pt-BR" sz="3200">
                <a:solidFill>
                  <a:srgbClr val="FFFF00"/>
                </a:solidFill>
                <a:cs typeface="Aparajita" panose="020B0604020202020204" pitchFamily="34" charset="0"/>
              </a:rPr>
              <a:t>. Trad. Eduardo Brandão. São Paulo : Martins Fontes, 2011, p.401)</a:t>
            </a:r>
          </a:p>
          <a:p>
            <a:pPr marL="45720" indent="0" algn="just">
              <a:buNone/>
            </a:pPr>
            <a:endParaRPr lang="pt-BR" sz="2400" b="1"/>
          </a:p>
          <a:p>
            <a:pPr marL="45720" indent="0" algn="just">
              <a:buNone/>
            </a:pPr>
            <a:endParaRPr lang="pt-BR" sz="2400" b="1"/>
          </a:p>
          <a:p>
            <a:pPr marL="0" indent="108000" algn="just"/>
            <a:endParaRPr lang="pt-BR" sz="2400">
              <a:solidFill>
                <a:schemeClr val="tx1"/>
              </a:solidFill>
            </a:endParaRPr>
          </a:p>
          <a:p>
            <a:pPr marL="0" indent="108000" algn="just"/>
            <a:endParaRPr lang="pt-BR" sz="2800">
              <a:latin typeface="Monotype Corsiva" panose="03010101010201010101" pitchFamily="66" charset="0"/>
            </a:endParaRPr>
          </a:p>
        </p:txBody>
      </p:sp>
    </p:spTree>
    <p:extLst>
      <p:ext uri="{BB962C8B-B14F-4D97-AF65-F5344CB8AC3E}">
        <p14:creationId xmlns:p14="http://schemas.microsoft.com/office/powerpoint/2010/main" val="3962340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9F75999-2AC3-447B-B516-8EDBB9E495A8}"/>
              </a:ext>
            </a:extLst>
          </p:cNvPr>
          <p:cNvSpPr>
            <a:spLocks noGrp="1"/>
          </p:cNvSpPr>
          <p:nvPr>
            <p:ph type="title"/>
          </p:nvPr>
        </p:nvSpPr>
        <p:spPr>
          <a:xfrm>
            <a:off x="6007818" y="188640"/>
            <a:ext cx="2848647" cy="1091208"/>
          </a:xfrm>
        </p:spPr>
        <p:txBody>
          <a:bodyPr vert="horz" lIns="91440" tIns="45720" rIns="91440" bIns="45720" rtlCol="0" anchor="ctr">
            <a:normAutofit/>
          </a:bodyPr>
          <a:lstStyle/>
          <a:p>
            <a:r>
              <a:rPr lang="en-US" sz="2800" cap="none">
                <a:solidFill>
                  <a:srgbClr val="FFFF00"/>
                </a:solidFill>
              </a:rPr>
              <a:t>O Discurso analógico</a:t>
            </a:r>
          </a:p>
        </p:txBody>
      </p:sp>
      <p:pic>
        <p:nvPicPr>
          <p:cNvPr id="7" name="Espaço Reservado para Conteúdo 6">
            <a:extLst>
              <a:ext uri="{FF2B5EF4-FFF2-40B4-BE49-F238E27FC236}">
                <a16:creationId xmlns:a16="http://schemas.microsoft.com/office/drawing/2014/main" id="{4C2EEEB0-D435-4323-92FE-BACB67F2E489}"/>
              </a:ext>
            </a:extLst>
          </p:cNvPr>
          <p:cNvPicPr>
            <a:picLocks noGrp="1" noChangeAspect="1"/>
          </p:cNvPicPr>
          <p:nvPr>
            <p:ph sz="half" idx="1"/>
          </p:nvPr>
        </p:nvPicPr>
        <p:blipFill rotWithShape="1">
          <a:blip r:embed="rId3"/>
          <a:srcRect r="11658"/>
          <a:stretch/>
        </p:blipFill>
        <p:spPr>
          <a:xfrm>
            <a:off x="20" y="10"/>
            <a:ext cx="5589167" cy="6766560"/>
          </a:xfrm>
          <a:prstGeom prst="rect">
            <a:avLst/>
          </a:prstGeom>
        </p:spPr>
      </p:pic>
      <p:sp>
        <p:nvSpPr>
          <p:cNvPr id="6" name="Espaço Reservado para Conteúdo 5">
            <a:extLst>
              <a:ext uri="{FF2B5EF4-FFF2-40B4-BE49-F238E27FC236}">
                <a16:creationId xmlns:a16="http://schemas.microsoft.com/office/drawing/2014/main" id="{DCE5A53A-121E-426D-A7D2-BC69C809D732}"/>
              </a:ext>
            </a:extLst>
          </p:cNvPr>
          <p:cNvSpPr>
            <a:spLocks noGrp="1"/>
          </p:cNvSpPr>
          <p:nvPr>
            <p:ph sz="half" idx="2"/>
          </p:nvPr>
        </p:nvSpPr>
        <p:spPr>
          <a:xfrm>
            <a:off x="5798948" y="1340768"/>
            <a:ext cx="3165522" cy="5112568"/>
          </a:xfrm>
        </p:spPr>
        <p:txBody>
          <a:bodyPr vert="horz" lIns="91440" tIns="45720" rIns="91440" bIns="45720" rtlCol="0">
            <a:normAutofit fontScale="92500" lnSpcReduction="20000"/>
          </a:bodyPr>
          <a:lstStyle/>
          <a:p>
            <a:pPr marL="0" indent="0" algn="just">
              <a:lnSpc>
                <a:spcPct val="110000"/>
              </a:lnSpc>
              <a:buNone/>
            </a:pPr>
            <a:r>
              <a:rPr lang="en-US" sz="2200" b="1"/>
              <a:t>Pela analogia, o discurso recupera, no corpo da fala, o sabor da imagem</a:t>
            </a:r>
            <a:r>
              <a:rPr lang="en-US" sz="2200"/>
              <a:t>. </a:t>
            </a:r>
            <a:r>
              <a:rPr lang="en-US" sz="2200" b="1"/>
              <a:t>A analogia é responsável pelo peso de matéria que dão ao poema as metáforas e as demais figuras. (p.28)</a:t>
            </a:r>
          </a:p>
          <a:p>
            <a:pPr marL="0" indent="0" algn="just">
              <a:lnSpc>
                <a:spcPct val="110000"/>
              </a:lnSpc>
              <a:buNone/>
            </a:pPr>
            <a:r>
              <a:rPr lang="en-US" sz="2200" b="1"/>
              <a:t>Analogia não é fusão, mas enriquecimento da percepção</a:t>
            </a:r>
            <a:r>
              <a:rPr lang="en-US" sz="2200"/>
              <a:t>. O efeito analógico se alcança, ainda e sempre, com as armas do enunciado. (p.29) </a:t>
            </a:r>
          </a:p>
          <a:p>
            <a:pPr marL="0" indent="0" algn="just">
              <a:lnSpc>
                <a:spcPct val="110000"/>
              </a:lnSpc>
              <a:buNone/>
            </a:pPr>
            <a:r>
              <a:rPr lang="en-US" sz="1900">
                <a:solidFill>
                  <a:srgbClr val="FFFF00"/>
                </a:solidFill>
              </a:rPr>
              <a:t>BOSI, A. </a:t>
            </a:r>
            <a:r>
              <a:rPr lang="en-US" sz="1900" b="1" i="1">
                <a:solidFill>
                  <a:srgbClr val="FFFF00"/>
                </a:solidFill>
              </a:rPr>
              <a:t>O ser e o tempo da poesia</a:t>
            </a:r>
            <a:r>
              <a:rPr lang="en-US" sz="1900">
                <a:solidFill>
                  <a:srgbClr val="FFFF00"/>
                </a:solidFill>
              </a:rPr>
              <a:t>. São Paulo: Cultrix/EDUSP. 1977.</a:t>
            </a:r>
          </a:p>
          <a:p>
            <a:pPr>
              <a:lnSpc>
                <a:spcPct val="110000"/>
              </a:lnSpc>
            </a:pPr>
            <a:endParaRPr lang="en-US" sz="1200"/>
          </a:p>
        </p:txBody>
      </p:sp>
      <p:cxnSp>
        <p:nvCxnSpPr>
          <p:cNvPr id="12" name="Straight Connector 11">
            <a:extLst>
              <a:ext uri="{FF2B5EF4-FFF2-40B4-BE49-F238E27FC236}">
                <a16:creationId xmlns:a16="http://schemas.microsoft.com/office/drawing/2014/main" id="{A4F35239-EB86-4ACB-91DE-4989620C2C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9406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754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241202-F98F-4418-A3CB-1D4F994AEDE4}"/>
              </a:ext>
            </a:extLst>
          </p:cNvPr>
          <p:cNvSpPr>
            <a:spLocks noGrp="1"/>
          </p:cNvSpPr>
          <p:nvPr>
            <p:ph type="title"/>
          </p:nvPr>
        </p:nvSpPr>
        <p:spPr>
          <a:xfrm>
            <a:off x="685346" y="609600"/>
            <a:ext cx="7765321" cy="1326321"/>
          </a:xfrm>
        </p:spPr>
        <p:txBody>
          <a:bodyPr vert="horz" lIns="91440" tIns="45720" rIns="91440" bIns="45720" rtlCol="0" anchor="ctr">
            <a:normAutofit/>
          </a:bodyPr>
          <a:lstStyle/>
          <a:p>
            <a:r>
              <a:rPr lang="en-US" cap="none">
                <a:solidFill>
                  <a:srgbClr val="FFFF00"/>
                </a:solidFill>
              </a:rPr>
              <a:t>Ut pictura poesis</a:t>
            </a:r>
          </a:p>
        </p:txBody>
      </p:sp>
      <p:sp>
        <p:nvSpPr>
          <p:cNvPr id="3" name="Espaço Reservado para Conteúdo 2">
            <a:extLst>
              <a:ext uri="{FF2B5EF4-FFF2-40B4-BE49-F238E27FC236}">
                <a16:creationId xmlns:a16="http://schemas.microsoft.com/office/drawing/2014/main" id="{922B8652-A1D0-4C38-B15C-0905ECB508F7}"/>
              </a:ext>
            </a:extLst>
          </p:cNvPr>
          <p:cNvSpPr>
            <a:spLocks noGrp="1"/>
          </p:cNvSpPr>
          <p:nvPr>
            <p:ph sz="half" idx="1"/>
          </p:nvPr>
        </p:nvSpPr>
        <p:spPr>
          <a:xfrm>
            <a:off x="395536" y="1772816"/>
            <a:ext cx="4209026" cy="4627601"/>
          </a:xfrm>
        </p:spPr>
        <p:txBody>
          <a:bodyPr vert="horz" lIns="91440" tIns="45720" rIns="91440" bIns="45720" rtlCol="0">
            <a:normAutofit fontScale="62500" lnSpcReduction="20000"/>
          </a:bodyPr>
          <a:lstStyle/>
          <a:p>
            <a:pPr marL="0" indent="0" algn="just">
              <a:lnSpc>
                <a:spcPct val="110000"/>
              </a:lnSpc>
              <a:buNone/>
            </a:pPr>
            <a:r>
              <a:rPr lang="en-US" sz="3500" b="1">
                <a:solidFill>
                  <a:schemeClr val="bg2">
                    <a:lumMod val="40000"/>
                    <a:lumOff val="60000"/>
                  </a:schemeClr>
                </a:solidFill>
              </a:rPr>
              <a:t>O que fez a linguagem de Dante com o mundo da imagem? Com o meio do caminho, com a selva, com a reta via? Deu-lhes ato de presença, uma unidade de tom, um ponto de vista. E submeteu a matriz imagética a uma bateria de relações que excitaram os poderes diferenciadores do enunciado. Relações de modo, tempo, número, pessoa, causa; inclusão, oposição, contradição</a:t>
            </a:r>
            <a:r>
              <a:rPr lang="en-US" sz="3500" b="1">
                <a:solidFill>
                  <a:srgbClr val="00B0F0"/>
                </a:solidFill>
              </a:rPr>
              <a:t>…</a:t>
            </a:r>
            <a:endParaRPr lang="en-US" sz="2600"/>
          </a:p>
          <a:p>
            <a:pPr marL="0" indent="0" algn="just">
              <a:spcBef>
                <a:spcPts val="600"/>
              </a:spcBef>
              <a:buNone/>
            </a:pPr>
            <a:r>
              <a:rPr lang="en-US" sz="2900">
                <a:solidFill>
                  <a:srgbClr val="FFFF00"/>
                </a:solidFill>
              </a:rPr>
              <a:t>BOSI, A. </a:t>
            </a:r>
            <a:r>
              <a:rPr lang="en-US" sz="2900" b="1" i="1">
                <a:solidFill>
                  <a:srgbClr val="FFFF00"/>
                </a:solidFill>
              </a:rPr>
              <a:t>O ser e o tempo da poesia</a:t>
            </a:r>
            <a:r>
              <a:rPr lang="en-US" sz="2900">
                <a:solidFill>
                  <a:srgbClr val="FFFF00"/>
                </a:solidFill>
              </a:rPr>
              <a:t>. São Paulo: Cultrix/EDUSP. 1977</a:t>
            </a:r>
            <a:r>
              <a:rPr lang="en-US" sz="2200">
                <a:solidFill>
                  <a:srgbClr val="FFFF00"/>
                </a:solidFill>
              </a:rPr>
              <a:t>.</a:t>
            </a:r>
          </a:p>
          <a:p>
            <a:pPr>
              <a:lnSpc>
                <a:spcPct val="110000"/>
              </a:lnSpc>
            </a:pPr>
            <a:endParaRPr lang="en-US" sz="1700"/>
          </a:p>
        </p:txBody>
      </p:sp>
      <p:pic>
        <p:nvPicPr>
          <p:cNvPr id="7" name="Picture 2">
            <a:extLst>
              <a:ext uri="{FF2B5EF4-FFF2-40B4-BE49-F238E27FC236}">
                <a16:creationId xmlns:a16="http://schemas.microsoft.com/office/drawing/2014/main" id="{D5B92354-C64A-4622-8E67-77B665C221A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3556" b="9871"/>
          <a:stretch/>
        </p:blipFill>
        <p:spPr bwMode="auto">
          <a:xfrm>
            <a:off x="4825724" y="1772816"/>
            <a:ext cx="4148012" cy="3997236"/>
          </a:xfrm>
          <a:prstGeom prst="rect">
            <a:avLst/>
          </a:prstGeom>
          <a:no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a:extLst>
            <a:ext uri="{909E8E84-426E-40DD-AFC4-6F175D3DCCD1}">
              <a14:hiddenFill xmlns:a14="http://schemas.microsoft.com/office/drawing/2010/main">
                <a:solidFill>
                  <a:schemeClr val="accent1"/>
                </a:solidFill>
              </a14:hiddenFill>
            </a:ext>
          </a:extLst>
        </p:spPr>
      </p:pic>
      <p:sp>
        <p:nvSpPr>
          <p:cNvPr id="11" name="CaixaDeTexto 10">
            <a:extLst>
              <a:ext uri="{FF2B5EF4-FFF2-40B4-BE49-F238E27FC236}">
                <a16:creationId xmlns:a16="http://schemas.microsoft.com/office/drawing/2014/main" id="{E18A101B-E6D7-4324-83E9-2B59F0431D49}"/>
              </a:ext>
            </a:extLst>
          </p:cNvPr>
          <p:cNvSpPr txBox="1"/>
          <p:nvPr/>
        </p:nvSpPr>
        <p:spPr>
          <a:xfrm>
            <a:off x="4914491" y="1844824"/>
            <a:ext cx="3230595" cy="923330"/>
          </a:xfrm>
          <a:prstGeom prst="rect">
            <a:avLst/>
          </a:prstGeom>
          <a:noFill/>
        </p:spPr>
        <p:txBody>
          <a:bodyPr wrap="square">
            <a:spAutoFit/>
          </a:bodyPr>
          <a:lstStyle/>
          <a:p>
            <a:pPr algn="just"/>
            <a:r>
              <a:rPr lang="it-IT" b="1">
                <a:solidFill>
                  <a:srgbClr val="FFFF00"/>
                </a:solidFill>
                <a:latin typeface="Monotype Corsiva" panose="03010101010201010101" pitchFamily="66" charset="0"/>
              </a:rPr>
              <a:t>Nel mezzo del cammin di nostra vita</a:t>
            </a:r>
          </a:p>
          <a:p>
            <a:pPr algn="just"/>
            <a:r>
              <a:rPr lang="it-IT" b="1">
                <a:solidFill>
                  <a:srgbClr val="FFFF00"/>
                </a:solidFill>
                <a:latin typeface="Monotype Corsiva" panose="03010101010201010101" pitchFamily="66" charset="0"/>
              </a:rPr>
              <a:t>mi ritrovai per una selva oscura</a:t>
            </a:r>
          </a:p>
          <a:p>
            <a:pPr algn="just"/>
            <a:r>
              <a:rPr lang="it-IT" b="1">
                <a:solidFill>
                  <a:srgbClr val="FFFF00"/>
                </a:solidFill>
                <a:latin typeface="Monotype Corsiva" panose="03010101010201010101" pitchFamily="66" charset="0"/>
              </a:rPr>
              <a:t>ché la diritta via era smarrita.</a:t>
            </a:r>
          </a:p>
        </p:txBody>
      </p:sp>
    </p:spTree>
    <p:extLst>
      <p:ext uri="{BB962C8B-B14F-4D97-AF65-F5344CB8AC3E}">
        <p14:creationId xmlns:p14="http://schemas.microsoft.com/office/powerpoint/2010/main" val="807312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AB6A39DD-06E1-46A9-8780-DF3AA1666478}"/>
              </a:ext>
            </a:extLst>
          </p:cNvPr>
          <p:cNvPicPr>
            <a:picLocks noChangeAspect="1"/>
          </p:cNvPicPr>
          <p:nvPr/>
        </p:nvPicPr>
        <p:blipFill rotWithShape="1">
          <a:blip r:embed="rId3">
            <a:alphaModFix amt="35000"/>
            <a:grayscl/>
          </a:blip>
          <a:srcRect l="4054" r="1280" b="1"/>
          <a:stretch/>
        </p:blipFill>
        <p:spPr>
          <a:xfrm>
            <a:off x="20" y="10"/>
            <a:ext cx="9143980" cy="6857990"/>
          </a:xfrm>
          <a:prstGeom prst="rect">
            <a:avLst/>
          </a:prstGeom>
        </p:spPr>
      </p:pic>
      <p:sp>
        <p:nvSpPr>
          <p:cNvPr id="15" name="Rectangle 14">
            <a:extLst>
              <a:ext uri="{FF2B5EF4-FFF2-40B4-BE49-F238E27FC236}">
                <a16:creationId xmlns:a16="http://schemas.microsoft.com/office/drawing/2014/main" id="{E29BDF46-9C04-4DFA-9D28-A33BBC6EDF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32000">
                <a:schemeClr val="bg2">
                  <a:lumMod val="75000"/>
                  <a:alpha val="5000"/>
                </a:schemeClr>
              </a:gs>
              <a:gs pos="100000">
                <a:schemeClr val="bg2">
                  <a:lumMod val="40000"/>
                </a:scheme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Espaço Reservado para Conteúdo 5">
            <a:extLst>
              <a:ext uri="{FF2B5EF4-FFF2-40B4-BE49-F238E27FC236}">
                <a16:creationId xmlns:a16="http://schemas.microsoft.com/office/drawing/2014/main" id="{DE6A9422-5F10-4483-9E0C-71E038E9B9AF}"/>
              </a:ext>
            </a:extLst>
          </p:cNvPr>
          <p:cNvSpPr>
            <a:spLocks noGrp="1"/>
          </p:cNvSpPr>
          <p:nvPr>
            <p:ph idx="4294967295"/>
          </p:nvPr>
        </p:nvSpPr>
        <p:spPr>
          <a:xfrm>
            <a:off x="251520" y="476672"/>
            <a:ext cx="8640960" cy="6120680"/>
          </a:xfrm>
        </p:spPr>
        <p:txBody>
          <a:bodyPr>
            <a:normAutofit/>
          </a:bodyPr>
          <a:lstStyle/>
          <a:p>
            <a:pPr marL="45720" indent="0" algn="just">
              <a:lnSpc>
                <a:spcPct val="110000"/>
              </a:lnSpc>
              <a:buNone/>
            </a:pPr>
            <a:r>
              <a:rPr lang="pt-BR" sz="2200" b="0" i="0" u="none" strike="noStrike" kern="1200" baseline="0">
                <a:solidFill>
                  <a:srgbClr val="FFFFFF"/>
                </a:solidFill>
                <a:latin typeface="Mongolian Baiti" panose="03000500000000000000" pitchFamily="66" charset="0"/>
              </a:rPr>
              <a:t>Sem a potência expansiva do discurso, que tudo permeia, a imagem, absoluta, poderia dar a sensação de algo empedrado: o meio do caminho o meio do caminho o meio do caminho a selva a selva a selva. Mas na corrente do texto nada existe de já feito, tudo está-se fazendo. Abre-se em cada imagem um vazio — cheio de desejo ou de espera — que reclama a plenitude da </a:t>
            </a:r>
            <a:r>
              <a:rPr lang="it-IT" sz="2200" b="0" i="0" u="none" strike="noStrike" kern="1200" baseline="0">
                <a:solidFill>
                  <a:srgbClr val="FFFFFF"/>
                </a:solidFill>
                <a:latin typeface="Mongolian Baiti" panose="03000500000000000000" pitchFamily="66" charset="0"/>
              </a:rPr>
              <a:t>relação. «</a:t>
            </a:r>
            <a:r>
              <a:rPr lang="it-IT" sz="2200" b="0" i="1" u="none" strike="noStrike" kern="1200" baseline="0">
                <a:solidFill>
                  <a:srgbClr val="FFFFFF"/>
                </a:solidFill>
                <a:latin typeface="Mongolian Baiti" panose="03000500000000000000" pitchFamily="66" charset="0"/>
              </a:rPr>
              <a:t>E dopo il pasto ha più fame che pria»</a:t>
            </a:r>
            <a:r>
              <a:rPr lang="it-IT" sz="2200" b="0" i="0" u="none" strike="noStrike" kern="1200" baseline="0">
                <a:solidFill>
                  <a:srgbClr val="FFFFFF"/>
                </a:solidFill>
                <a:latin typeface="Mongolian Baiti" panose="03000500000000000000" pitchFamily="66" charset="0"/>
              </a:rPr>
              <a:t>. </a:t>
            </a:r>
            <a:r>
              <a:rPr lang="pt-BR" sz="2200" b="0" i="0" u="none" strike="noStrike" kern="1200" baseline="0">
                <a:solidFill>
                  <a:srgbClr val="FFFFFF"/>
                </a:solidFill>
                <a:latin typeface="Mongolian Baiti" panose="03000500000000000000" pitchFamily="66" charset="0"/>
              </a:rPr>
              <a:t>O fundo, aparentemente concreto, de uma imagem solitária (“</a:t>
            </a:r>
            <a:r>
              <a:rPr lang="pt-BR" sz="2200" b="0" i="1" u="none" strike="noStrike" kern="1200" baseline="0">
                <a:solidFill>
                  <a:srgbClr val="FFFFFF"/>
                </a:solidFill>
                <a:latin typeface="Mongolian Baiti" panose="03000500000000000000" pitchFamily="66" charset="0"/>
              </a:rPr>
              <a:t>mezzo del cammin” ou “selva oscura”</a:t>
            </a:r>
            <a:r>
              <a:rPr lang="pt-BR" sz="2200" b="0" i="0" u="none" strike="noStrike" kern="1200" baseline="0">
                <a:solidFill>
                  <a:srgbClr val="FFFFFF"/>
                </a:solidFill>
                <a:latin typeface="Mongolian Baiti" panose="03000500000000000000" pitchFamily="66" charset="0"/>
              </a:rPr>
              <a:t>) é um fundo falso: se nos contentamos com ele, o que nos resta nas mãos é um fetiche ou, pior, uma pesada alegoria. É preciso empurrar a parede desse fundo, fazê-la abrir-se para o terreno móvel da frase, e o processo reviverá. </a:t>
            </a:r>
            <a:r>
              <a:rPr lang="pt-BR" sz="2200" b="1" i="0" u="none" strike="noStrike" kern="1200" baseline="0">
                <a:solidFill>
                  <a:srgbClr val="FFFFFF"/>
                </a:solidFill>
                <a:latin typeface="Mongolian Baiti" panose="03000500000000000000" pitchFamily="66" charset="0"/>
              </a:rPr>
              <a:t>O caminho passará pelo meio da nossa vida e a </a:t>
            </a:r>
            <a:r>
              <a:rPr lang="pt-BR" sz="2200" b="1"/>
              <a:t>selva escura marcará o lugar onde um homem se perdeu e se reencontrou (p.33-4).</a:t>
            </a:r>
            <a:endParaRPr lang="pt-BR" sz="1700">
              <a:solidFill>
                <a:srgbClr val="FFFF00"/>
              </a:solidFill>
              <a:latin typeface="Mongolian Baiti" panose="03000500000000000000" pitchFamily="66" charset="0"/>
              <a:cs typeface="Mongolian Baiti" panose="03000500000000000000" pitchFamily="66" charset="0"/>
            </a:endParaRPr>
          </a:p>
          <a:p>
            <a:pPr marL="45720" indent="0" algn="just">
              <a:lnSpc>
                <a:spcPct val="110000"/>
              </a:lnSpc>
              <a:buNone/>
            </a:pPr>
            <a:r>
              <a:rPr lang="pt-BR" sz="1700">
                <a:solidFill>
                  <a:srgbClr val="FFFF00"/>
                </a:solidFill>
                <a:latin typeface="Mongolian Baiti" panose="03000500000000000000" pitchFamily="66" charset="0"/>
                <a:cs typeface="Mongolian Baiti" panose="03000500000000000000" pitchFamily="66" charset="0"/>
              </a:rPr>
              <a:t>BOSI, A. </a:t>
            </a:r>
            <a:r>
              <a:rPr lang="pt-BR" sz="1700" b="1" i="1">
                <a:solidFill>
                  <a:srgbClr val="FFFF00"/>
                </a:solidFill>
                <a:latin typeface="Mongolian Baiti" panose="03000500000000000000" pitchFamily="66" charset="0"/>
                <a:cs typeface="Mongolian Baiti" panose="03000500000000000000" pitchFamily="66" charset="0"/>
              </a:rPr>
              <a:t>O ser e o tempo da poesia</a:t>
            </a:r>
            <a:r>
              <a:rPr lang="pt-BR" sz="1700">
                <a:solidFill>
                  <a:srgbClr val="FFFF00"/>
                </a:solidFill>
                <a:latin typeface="Mongolian Baiti" panose="03000500000000000000" pitchFamily="66" charset="0"/>
                <a:cs typeface="Mongolian Baiti" panose="03000500000000000000" pitchFamily="66" charset="0"/>
              </a:rPr>
              <a:t>. São Paulo: Cultrix/EDUSP. 1977.</a:t>
            </a:r>
          </a:p>
          <a:p>
            <a:pPr>
              <a:lnSpc>
                <a:spcPct val="110000"/>
              </a:lnSpc>
            </a:pPr>
            <a:endParaRPr lang="pt-BR" sz="1700"/>
          </a:p>
        </p:txBody>
      </p:sp>
    </p:spTree>
    <p:extLst>
      <p:ext uri="{BB962C8B-B14F-4D97-AF65-F5344CB8AC3E}">
        <p14:creationId xmlns:p14="http://schemas.microsoft.com/office/powerpoint/2010/main" val="775040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D9CACFF7-6E59-494F-9A06-50B500632EA3}"/>
              </a:ext>
            </a:extLst>
          </p:cNvPr>
          <p:cNvPicPr>
            <a:picLocks noChangeAspect="1"/>
          </p:cNvPicPr>
          <p:nvPr/>
        </p:nvPicPr>
        <p:blipFill>
          <a:blip r:embed="rId3"/>
          <a:stretch>
            <a:fillRect/>
          </a:stretch>
        </p:blipFill>
        <p:spPr>
          <a:xfrm>
            <a:off x="5780453" y="828353"/>
            <a:ext cx="3104339" cy="4544863"/>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2" name="Retângulo 1"/>
          <p:cNvSpPr/>
          <p:nvPr/>
        </p:nvSpPr>
        <p:spPr>
          <a:xfrm>
            <a:off x="6516216" y="5589240"/>
            <a:ext cx="2286000" cy="410882"/>
          </a:xfrm>
          <a:prstGeom prst="rect">
            <a:avLst/>
          </a:prstGeom>
        </p:spPr>
        <p:txBody>
          <a:bodyPr>
            <a:spAutoFit/>
          </a:bodyPr>
          <a:lstStyle/>
          <a:p>
            <a:pPr marL="45720" lvl="0" algn="just">
              <a:lnSpc>
                <a:spcPct val="120000"/>
              </a:lnSpc>
              <a:spcBef>
                <a:spcPct val="20000"/>
              </a:spcBef>
              <a:spcAft>
                <a:spcPts val="300"/>
              </a:spcAft>
              <a:buClr>
                <a:srgbClr val="F14124">
                  <a:lumMod val="75000"/>
                </a:srgbClr>
              </a:buClr>
              <a:buSzPct val="130000"/>
            </a:pPr>
            <a:r>
              <a:rPr lang="pt-BR">
                <a:solidFill>
                  <a:prstClr val="black">
                    <a:lumMod val="75000"/>
                    <a:lumOff val="25000"/>
                  </a:prstClr>
                </a:solidFill>
                <a:latin typeface="Monotype Corsiva" panose="03010101010201010101" pitchFamily="66" charset="0"/>
              </a:rPr>
              <a:t>.</a:t>
            </a:r>
          </a:p>
        </p:txBody>
      </p:sp>
      <p:sp>
        <p:nvSpPr>
          <p:cNvPr id="3" name="Espaço Reservado para Conteúdo 2"/>
          <p:cNvSpPr>
            <a:spLocks noGrp="1"/>
          </p:cNvSpPr>
          <p:nvPr>
            <p:ph sz="quarter" idx="4294967295"/>
          </p:nvPr>
        </p:nvSpPr>
        <p:spPr>
          <a:xfrm>
            <a:off x="341784" y="332655"/>
            <a:ext cx="5238328" cy="6384193"/>
          </a:xfrm>
        </p:spPr>
        <p:txBody>
          <a:bodyPr>
            <a:noAutofit/>
          </a:bodyPr>
          <a:lstStyle/>
          <a:p>
            <a:pPr marL="0" indent="0" algn="just">
              <a:spcAft>
                <a:spcPts val="0"/>
              </a:spcAft>
              <a:buNone/>
            </a:pPr>
            <a:r>
              <a:rPr lang="pt-BR" sz="1800"/>
              <a:t>A imagem que, quando só, remetia a si mesma — e era ídolo, enigma, autofruição — revelará no processo verbal um poder terrível de antecipação.</a:t>
            </a:r>
          </a:p>
          <a:p>
            <a:pPr marL="0" indent="0" algn="just">
              <a:spcAft>
                <a:spcPts val="0"/>
              </a:spcAft>
              <a:buNone/>
            </a:pPr>
            <a:r>
              <a:rPr lang="pt-BR" sz="1800" b="1"/>
              <a:t>E, junto com a analogia, a recorrência e o cruzamento dos sons (rimas, assonâncias, paranomásias) exercerão, ao longo de todo esse processo, uma função mestra de apoio sensorial. </a:t>
            </a:r>
            <a:r>
              <a:rPr lang="pt-BR" sz="1800"/>
              <a:t>Ao lado das imagens do caminho e da selva, os sons lastreiam com um peso maior a dicção poética: o peso do corpo que se mostra e cai sobre si mesmo.</a:t>
            </a:r>
          </a:p>
          <a:p>
            <a:pPr marL="0" indent="0" algn="just">
              <a:spcAft>
                <a:spcPts val="0"/>
              </a:spcAft>
              <a:buNone/>
            </a:pPr>
            <a:r>
              <a:rPr lang="pt-BR" sz="1800"/>
              <a:t>A carne do signo poético nos aparece quase-em-substância nas imagens da selva e do caminho. Aparece menos espessa, musical quase, no eco </a:t>
            </a:r>
            <a:r>
              <a:rPr lang="pt-BR" sz="1800" i="1"/>
              <a:t>vita-smarrita</a:t>
            </a:r>
            <a:r>
              <a:rPr lang="pt-BR" sz="1800"/>
              <a:t>. Afinada, vazada e transformada pelas operações predicativas que se atualizam nos laços da frase.</a:t>
            </a:r>
            <a:endParaRPr lang="pt-BR" sz="1800">
              <a:latin typeface="Monotype Corsiva" panose="03010101010201010101" pitchFamily="66" charset="0"/>
            </a:endParaRPr>
          </a:p>
          <a:p>
            <a:pPr marL="0" indent="0" algn="just">
              <a:spcAft>
                <a:spcPts val="0"/>
              </a:spcAft>
              <a:buNone/>
            </a:pPr>
            <a:r>
              <a:rPr lang="pt-BR" sz="1800">
                <a:solidFill>
                  <a:srgbClr val="FFFF00"/>
                </a:solidFill>
                <a:latin typeface="Mongolian Baiti" panose="03000500000000000000" pitchFamily="66" charset="0"/>
                <a:cs typeface="Mongolian Baiti" panose="03000500000000000000" pitchFamily="66" charset="0"/>
              </a:rPr>
              <a:t>BOSI, A. </a:t>
            </a:r>
            <a:r>
              <a:rPr lang="pt-BR" sz="1800" b="1" i="1">
                <a:solidFill>
                  <a:srgbClr val="FFFF00"/>
                </a:solidFill>
                <a:latin typeface="Mongolian Baiti" panose="03000500000000000000" pitchFamily="66" charset="0"/>
                <a:cs typeface="Mongolian Baiti" panose="03000500000000000000" pitchFamily="66" charset="0"/>
              </a:rPr>
              <a:t>O ser e o tempo da poesia</a:t>
            </a:r>
            <a:r>
              <a:rPr lang="pt-BR" sz="1800">
                <a:solidFill>
                  <a:srgbClr val="FFFF00"/>
                </a:solidFill>
                <a:latin typeface="Mongolian Baiti" panose="03000500000000000000" pitchFamily="66" charset="0"/>
                <a:cs typeface="Mongolian Baiti" panose="03000500000000000000" pitchFamily="66" charset="0"/>
              </a:rPr>
              <a:t>. São Paulo: Cultrix/EDUSP, 1977.</a:t>
            </a:r>
          </a:p>
          <a:p>
            <a:pPr algn="just"/>
            <a:endParaRPr lang="pt-BR" sz="2800"/>
          </a:p>
        </p:txBody>
      </p:sp>
    </p:spTree>
    <p:extLst>
      <p:ext uri="{BB962C8B-B14F-4D97-AF65-F5344CB8AC3E}">
        <p14:creationId xmlns:p14="http://schemas.microsoft.com/office/powerpoint/2010/main" val="4205213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76F39C-DC92-43A2-AFAC-DF33A3F0E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0A618091-81CF-4D63-A236-1433393775AB}"/>
              </a:ext>
            </a:extLst>
          </p:cNvPr>
          <p:cNvSpPr>
            <a:spLocks noGrp="1"/>
          </p:cNvSpPr>
          <p:nvPr>
            <p:ph type="title"/>
          </p:nvPr>
        </p:nvSpPr>
        <p:spPr>
          <a:xfrm>
            <a:off x="1364769" y="4941168"/>
            <a:ext cx="3086579" cy="1204596"/>
          </a:xfrm>
        </p:spPr>
        <p:txBody>
          <a:bodyPr vert="horz" lIns="91440" tIns="45720" rIns="91440" bIns="45720" rtlCol="0">
            <a:normAutofit/>
          </a:bodyPr>
          <a:lstStyle/>
          <a:p>
            <a:r>
              <a:rPr lang="en-US" sz="3600" cap="none">
                <a:solidFill>
                  <a:srgbClr val="FFFF00"/>
                </a:solidFill>
              </a:rPr>
              <a:t>Arte Românica</a:t>
            </a:r>
          </a:p>
        </p:txBody>
      </p:sp>
      <p:pic>
        <p:nvPicPr>
          <p:cNvPr id="8" name="Imagem 7">
            <a:extLst>
              <a:ext uri="{FF2B5EF4-FFF2-40B4-BE49-F238E27FC236}">
                <a16:creationId xmlns:a16="http://schemas.microsoft.com/office/drawing/2014/main" id="{051BB08F-598F-4AF8-ACF3-D148FB0918AC}"/>
              </a:ext>
            </a:extLst>
          </p:cNvPr>
          <p:cNvPicPr>
            <a:picLocks noChangeAspect="1"/>
          </p:cNvPicPr>
          <p:nvPr/>
        </p:nvPicPr>
        <p:blipFill rotWithShape="1">
          <a:blip r:embed="rId3"/>
          <a:srcRect t="13651" r="2" b="4799"/>
          <a:stretch/>
        </p:blipFill>
        <p:spPr>
          <a:xfrm>
            <a:off x="243554" y="497632"/>
            <a:ext cx="4456454" cy="4083496"/>
          </a:xfrm>
          <a:prstGeom prst="rect">
            <a:avLst/>
          </a:prstGeom>
        </p:spPr>
      </p:pic>
      <p:cxnSp>
        <p:nvCxnSpPr>
          <p:cNvPr id="26" name="Straight Connector 21">
            <a:extLst>
              <a:ext uri="{FF2B5EF4-FFF2-40B4-BE49-F238E27FC236}">
                <a16:creationId xmlns:a16="http://schemas.microsoft.com/office/drawing/2014/main" id="{966758FC-A415-4D42-862A-2C0765FF80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154913"/>
            <a:ext cx="0" cy="20838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Espaço Reservado para Conteúdo 9" descr="Igreja com torre de relógio ao fundo&#10;&#10;Descrição gerada automaticamente">
            <a:extLst>
              <a:ext uri="{FF2B5EF4-FFF2-40B4-BE49-F238E27FC236}">
                <a16:creationId xmlns:a16="http://schemas.microsoft.com/office/drawing/2014/main" id="{2A844DA8-ADB2-4ED4-B811-272109BBC36E}"/>
              </a:ext>
            </a:extLst>
          </p:cNvPr>
          <p:cNvPicPr>
            <a:picLocks noChangeAspect="1"/>
          </p:cNvPicPr>
          <p:nvPr/>
        </p:nvPicPr>
        <p:blipFill rotWithShape="1">
          <a:blip r:embed="rId4"/>
          <a:srcRect l="13841" r="13253" b="-3"/>
          <a:stretch/>
        </p:blipFill>
        <p:spPr>
          <a:xfrm>
            <a:off x="4731931" y="569640"/>
            <a:ext cx="4145374" cy="3795464"/>
          </a:xfrm>
          <a:prstGeom prst="rect">
            <a:avLst/>
          </a:prstGeom>
        </p:spPr>
      </p:pic>
      <p:sp>
        <p:nvSpPr>
          <p:cNvPr id="6" name="Espaço Reservado para Conteúdo 5">
            <a:extLst>
              <a:ext uri="{FF2B5EF4-FFF2-40B4-BE49-F238E27FC236}">
                <a16:creationId xmlns:a16="http://schemas.microsoft.com/office/drawing/2014/main" id="{D263C8D2-F298-4DC3-81F1-F801DE4C29F9}"/>
              </a:ext>
            </a:extLst>
          </p:cNvPr>
          <p:cNvSpPr>
            <a:spLocks noGrp="1"/>
          </p:cNvSpPr>
          <p:nvPr>
            <p:ph idx="1"/>
          </p:nvPr>
        </p:nvSpPr>
        <p:spPr>
          <a:xfrm>
            <a:off x="5364088" y="4581128"/>
            <a:ext cx="3086579" cy="1564636"/>
          </a:xfrm>
        </p:spPr>
        <p:txBody>
          <a:bodyPr vert="horz" lIns="91440" tIns="45720" rIns="91440" bIns="45720" rtlCol="0" anchor="ctr">
            <a:normAutofit/>
          </a:bodyPr>
          <a:lstStyle/>
          <a:p>
            <a:pPr marL="0" indent="0">
              <a:buNone/>
            </a:pPr>
            <a:r>
              <a:rPr lang="en-US" b="0" i="0"/>
              <a:t>La cattedrale romanica di San Donnino (Fidenza -</a:t>
            </a:r>
            <a:r>
              <a:rPr lang="en-US"/>
              <a:t> Emilia Romagna)</a:t>
            </a:r>
          </a:p>
        </p:txBody>
      </p:sp>
    </p:spTree>
    <p:extLst>
      <p:ext uri="{BB962C8B-B14F-4D97-AF65-F5344CB8AC3E}">
        <p14:creationId xmlns:p14="http://schemas.microsoft.com/office/powerpoint/2010/main" val="1615514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DE623C8-424D-45E8-976A-E0E703941CD6}"/>
              </a:ext>
            </a:extLst>
          </p:cNvPr>
          <p:cNvPicPr>
            <a:picLocks noChangeAspect="1"/>
          </p:cNvPicPr>
          <p:nvPr/>
        </p:nvPicPr>
        <p:blipFill rotWithShape="1">
          <a:blip r:embed="rId3"/>
          <a:srcRect l="54366" r="17116"/>
          <a:stretch/>
        </p:blipFill>
        <p:spPr>
          <a:xfrm>
            <a:off x="20" y="10"/>
            <a:ext cx="3476985" cy="6857990"/>
          </a:xfrm>
          <a:prstGeom prst="rect">
            <a:avLst/>
          </a:prstGeom>
        </p:spPr>
      </p:pic>
      <p:sp>
        <p:nvSpPr>
          <p:cNvPr id="6" name="Espaço Reservado para Conteúdo 5">
            <a:extLst>
              <a:ext uri="{FF2B5EF4-FFF2-40B4-BE49-F238E27FC236}">
                <a16:creationId xmlns:a16="http://schemas.microsoft.com/office/drawing/2014/main" id="{AFBA7B88-A2EF-4EB8-A1F6-36514BA18104}"/>
              </a:ext>
            </a:extLst>
          </p:cNvPr>
          <p:cNvSpPr>
            <a:spLocks noGrp="1"/>
          </p:cNvSpPr>
          <p:nvPr>
            <p:ph idx="1"/>
          </p:nvPr>
        </p:nvSpPr>
        <p:spPr>
          <a:xfrm>
            <a:off x="3779912" y="404664"/>
            <a:ext cx="5112567" cy="5386536"/>
          </a:xfrm>
        </p:spPr>
        <p:txBody>
          <a:bodyPr vert="horz" lIns="91440" tIns="45720" rIns="91440" bIns="45720" rtlCol="0">
            <a:normAutofit fontScale="92500" lnSpcReduction="10000"/>
          </a:bodyPr>
          <a:lstStyle/>
          <a:p>
            <a:pPr marL="0" indent="0" algn="just">
              <a:lnSpc>
                <a:spcPct val="110000"/>
              </a:lnSpc>
              <a:buNone/>
            </a:pPr>
            <a:r>
              <a:rPr lang="en-US"/>
              <a:t>Dante conta ao homem inseguro o seu destino eterno, mas não o faz com uma linguagem religiosa. Ele é um laico, não um homem de igreja – isto é, é  um homem imerso na história, que é responsável pela história e dela conhece todas as dores, e do homem conhece – e participa também - da miséria e da grandeza. A suprema piedade com a qual ele olha para a culpa e a depravação do homem que acompanha todo seu Inferno é talvez o maior sinal de sua vinculação com o humano que é o principal motivo pelo qual sua obra é amada. </a:t>
            </a:r>
            <a:r>
              <a:rPr lang="en-US" b="1">
                <a:solidFill>
                  <a:schemeClr val="accent3">
                    <a:lumMod val="40000"/>
                    <a:lumOff val="60000"/>
                  </a:schemeClr>
                </a:solidFill>
              </a:rPr>
              <a:t>Cada gesto do homem, cada movimento de sua alma, parece pertencer a Dante, e não lhe é estranho. E é essa universalidade que faz de seu livro um livro que pode ser de todos.</a:t>
            </a:r>
          </a:p>
          <a:p>
            <a:pPr marL="0" indent="0" algn="just">
              <a:lnSpc>
                <a:spcPct val="110000"/>
              </a:lnSpc>
              <a:buNone/>
            </a:pPr>
            <a:r>
              <a:rPr lang="en-US"/>
              <a:t>Anna Maria Chiavacci Leonardi – Introduzione alla Commedia (tradução nossa)</a:t>
            </a:r>
          </a:p>
        </p:txBody>
      </p:sp>
      <p:cxnSp>
        <p:nvCxnSpPr>
          <p:cNvPr id="16" name="Straight Connector 15">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7005"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820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C5036F4-D4DF-4DFA-9491-42E1238647CE}"/>
              </a:ext>
            </a:extLst>
          </p:cNvPr>
          <p:cNvSpPr>
            <a:spLocks noGrp="1"/>
          </p:cNvSpPr>
          <p:nvPr>
            <p:ph idx="4294967295"/>
          </p:nvPr>
        </p:nvSpPr>
        <p:spPr>
          <a:xfrm>
            <a:off x="251520" y="260648"/>
            <a:ext cx="8640960" cy="6336704"/>
          </a:xfrm>
        </p:spPr>
        <p:txBody>
          <a:bodyPr>
            <a:normAutofit fontScale="85000" lnSpcReduction="20000"/>
          </a:bodyPr>
          <a:lstStyle/>
          <a:p>
            <a:pPr marL="0" indent="0" algn="just" hangingPunct="0">
              <a:lnSpc>
                <a:spcPct val="120000"/>
              </a:lnSpc>
              <a:buNone/>
            </a:pPr>
            <a:r>
              <a:rPr lang="pt-BR" sz="2100">
                <a:effectLst/>
                <a:ea typeface="Times New Roman" panose="02020603050405020304" pitchFamily="18" charset="0"/>
              </a:rPr>
              <a:t>Ao tratar das Musas na literatura medieval, E. Curtius comenta:</a:t>
            </a:r>
          </a:p>
          <a:p>
            <a:pPr marL="0" indent="0" algn="just" hangingPunct="0">
              <a:lnSpc>
                <a:spcPct val="120000"/>
              </a:lnSpc>
              <a:buNone/>
            </a:pPr>
            <a:r>
              <a:rPr lang="pt-BR" sz="2100">
                <a:effectLst/>
                <a:ea typeface="Times New Roman" panose="02020603050405020304" pitchFamily="18" charset="0"/>
              </a:rPr>
              <a:t>“Dizia Carlyle que </a:t>
            </a:r>
            <a:r>
              <a:rPr lang="pt-BR" sz="2100" b="1">
                <a:solidFill>
                  <a:srgbClr val="FFFF00"/>
                </a:solidFill>
                <a:effectLst/>
                <a:ea typeface="Times New Roman" panose="02020603050405020304" pitchFamily="18" charset="0"/>
              </a:rPr>
              <a:t>em Dante criaram voz dez séculos de silêncio</a:t>
            </a:r>
            <a:r>
              <a:rPr lang="pt-BR" sz="2100">
                <a:effectLst/>
                <a:ea typeface="Times New Roman" panose="02020603050405020304" pitchFamily="18" charset="0"/>
              </a:rPr>
              <a:t>. E realmente, sob a roupagem da poesia, propõe a </a:t>
            </a:r>
            <a:r>
              <a:rPr lang="pt-BR" sz="2100" i="1">
                <a:effectLst/>
                <a:ea typeface="Times New Roman" panose="02020603050405020304" pitchFamily="18" charset="0"/>
              </a:rPr>
              <a:t>Comédia</a:t>
            </a:r>
            <a:r>
              <a:rPr lang="pt-BR" sz="2100">
                <a:effectLst/>
                <a:ea typeface="Times New Roman" panose="02020603050405020304" pitchFamily="18" charset="0"/>
              </a:rPr>
              <a:t> uma </a:t>
            </a:r>
            <a:r>
              <a:rPr lang="pt-BR" sz="2100" i="1">
                <a:effectLst/>
                <a:ea typeface="Times New Roman" panose="02020603050405020304" pitchFamily="18" charset="0"/>
              </a:rPr>
              <a:t>summa</a:t>
            </a:r>
            <a:r>
              <a:rPr lang="pt-BR" sz="2100">
                <a:effectLst/>
                <a:ea typeface="Times New Roman" panose="02020603050405020304" pitchFamily="18" charset="0"/>
              </a:rPr>
              <a:t> da Idade Média. </a:t>
            </a:r>
            <a:r>
              <a:rPr lang="pt-BR" sz="2100" b="1">
                <a:effectLst/>
                <a:ea typeface="Times New Roman" panose="02020603050405020304" pitchFamily="18" charset="0"/>
              </a:rPr>
              <a:t>Dante, eleva-se, porém,  a uma liberdade e amplitude que a Idade Média não conhece</a:t>
            </a:r>
            <a:r>
              <a:rPr lang="pt-BR" sz="2100">
                <a:effectLst/>
                <a:ea typeface="Times New Roman" panose="02020603050405020304" pitchFamily="18" charset="0"/>
              </a:rPr>
              <a:t>; no entanto essa amplitude deve ser interpretada como prenúncio da Renascença ou da Reforma. Já Petrarca e Boccaccio recaem na sujeição medieval. </a:t>
            </a:r>
            <a:r>
              <a:rPr lang="pt-BR" sz="2100" b="1">
                <a:solidFill>
                  <a:srgbClr val="FFFF00"/>
                </a:solidFill>
                <a:effectLst/>
                <a:ea typeface="Times New Roman" panose="02020603050405020304" pitchFamily="18" charset="0"/>
              </a:rPr>
              <a:t>A liberdade de Dante é um caso isolado, e a liberdade de sua alma grande e solitária</a:t>
            </a:r>
            <a:r>
              <a:rPr lang="pt-BR" sz="2100">
                <a:effectLst/>
                <a:ea typeface="Times New Roman" panose="02020603050405020304" pitchFamily="18" charset="0"/>
              </a:rPr>
              <a:t>. Ela permite-lhe julgar papas e imperadores, pôr de lado a interpretação histórica de Agostinho e a pretensão totalitária da escolástica e traçar um conceito pessoal da história, vista como profecia messiânica. A singularidade de Dante está em que ele toma essa liberdade </a:t>
            </a:r>
            <a:r>
              <a:rPr lang="pt-BR" sz="2100" i="1">
                <a:effectLst/>
                <a:ea typeface="Times New Roman" panose="02020603050405020304" pitchFamily="18" charset="0"/>
              </a:rPr>
              <a:t>dentro</a:t>
            </a:r>
            <a:r>
              <a:rPr lang="pt-BR" sz="2100">
                <a:effectLst/>
                <a:ea typeface="Times New Roman" panose="02020603050405020304" pitchFamily="18" charset="0"/>
              </a:rPr>
              <a:t> do cosmo histórico da hierarquia cristã. </a:t>
            </a:r>
            <a:r>
              <a:rPr lang="pt-BR" sz="2100" b="1">
                <a:solidFill>
                  <a:srgbClr val="FFFF00"/>
                </a:solidFill>
                <a:effectLst/>
                <a:ea typeface="Times New Roman" panose="02020603050405020304" pitchFamily="18" charset="0"/>
              </a:rPr>
              <a:t>Foi a última vez que o homem nobre e heróico, criador do Ocidente, foi capaz de fazer isso</a:t>
            </a:r>
            <a:r>
              <a:rPr lang="pt-BR" sz="2100">
                <a:effectLst/>
                <a:ea typeface="Times New Roman" panose="02020603050405020304" pitchFamily="18" charset="0"/>
              </a:rPr>
              <a:t>. Os “dez séculos de silêncio”, seja por meio de uma conciliação cautelosa ou de um duvidoso sincretismo, superaram a tensão entre a Antiguidade e o cristianismo, ou então reagiram com rigorismo e ascética negação do mundo. A maioria, naturalmente, nem sequer era capaz de sentir o dilema em sua magnitude. Dante, o maior poeta do cristianismo, tomou a liberdade de indicar no outro mundo uma região elísia para os poetas e heróis antigos. Fez-se receber em seu círculo, fez-se guiar por Virgílio até o paraíso terrestre. Não podia afetá-lo o escrúpulo tão mesquinho de perguntar a si mesmo se um poeta cristão tem o direito de se referir às Musas.”</a:t>
            </a:r>
          </a:p>
          <a:p>
            <a:pPr marL="0" indent="0" algn="just" hangingPunct="0">
              <a:buNone/>
            </a:pPr>
            <a:r>
              <a:rPr lang="pt-BR" sz="1900">
                <a:solidFill>
                  <a:srgbClr val="FFFF00"/>
                </a:solidFill>
                <a:effectLst/>
                <a:ea typeface="Times New Roman" panose="02020603050405020304" pitchFamily="18" charset="0"/>
              </a:rPr>
              <a:t>CURTIUS, E.R. </a:t>
            </a:r>
            <a:r>
              <a:rPr lang="pt-BR" sz="1900" i="1">
                <a:solidFill>
                  <a:srgbClr val="FFFF00"/>
                </a:solidFill>
                <a:effectLst/>
                <a:ea typeface="Times New Roman" panose="02020603050405020304" pitchFamily="18" charset="0"/>
              </a:rPr>
              <a:t>Literatura Européia e Idade Média Latina.</a:t>
            </a:r>
            <a:r>
              <a:rPr lang="pt-BR" sz="1900">
                <a:solidFill>
                  <a:srgbClr val="FFFF00"/>
                </a:solidFill>
                <a:effectLst/>
                <a:ea typeface="Times New Roman" panose="02020603050405020304" pitchFamily="18" charset="0"/>
              </a:rPr>
              <a:t> Trad. Paulo Ronái e Teodoro Cabral. São Paulo: Edusp, 1996. p. 302-03</a:t>
            </a:r>
          </a:p>
          <a:p>
            <a:pPr marL="0" indent="0" algn="just" hangingPunct="0">
              <a:lnSpc>
                <a:spcPct val="120000"/>
              </a:lnSpc>
              <a:buNone/>
            </a:pPr>
            <a:endParaRPr lang="pt-BR" sz="2100">
              <a:effectLst/>
              <a:ea typeface="Times New Roman" panose="02020603050405020304" pitchFamily="18" charset="0"/>
            </a:endParaRPr>
          </a:p>
          <a:p>
            <a:endParaRPr lang="pt-BR"/>
          </a:p>
        </p:txBody>
      </p:sp>
    </p:spTree>
    <p:extLst>
      <p:ext uri="{BB962C8B-B14F-4D97-AF65-F5344CB8AC3E}">
        <p14:creationId xmlns:p14="http://schemas.microsoft.com/office/powerpoint/2010/main" val="2426359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395926" y="152400"/>
            <a:ext cx="8568562" cy="6553200"/>
          </a:xfrm>
        </p:spPr>
        <p:txBody>
          <a:bodyPr>
            <a:normAutofit/>
          </a:bodyPr>
          <a:lstStyle/>
          <a:p>
            <a:pPr marL="108000" indent="0" algn="just">
              <a:lnSpc>
                <a:spcPct val="110000"/>
              </a:lnSpc>
              <a:buNone/>
            </a:pPr>
            <a:r>
              <a:rPr lang="pt-BR" sz="2800">
                <a:latin typeface="Monotype Corsiva" panose="03010101010201010101" pitchFamily="66" charset="0"/>
              </a:rPr>
              <a:t>Para Asor Rosa</a:t>
            </a:r>
          </a:p>
          <a:p>
            <a:pPr marL="0" marR="0" indent="0" algn="just" rtl="0">
              <a:buNone/>
            </a:pPr>
            <a:r>
              <a:rPr lang="pt-BR" sz="2400" b="0" i="0" u="none" strike="noStrike" baseline="0"/>
              <a:t>A “fase genética” da literatura italiana coincide com a vida e a obra de Dante Alighieri, Francesco Petrarca e Giovanni Boccaccio e não tem, portanto, como nas outras literaturas europeias do período, autores significativos de nível “mediano”. Ao contrário, há uma verdadeira explosão da realização precedente, um salto gigante, um </a:t>
            </a:r>
            <a:r>
              <a:rPr lang="pt-BR" sz="2400" b="0" i="1" u="none" strike="noStrike" baseline="0"/>
              <a:t>big bang</a:t>
            </a:r>
            <a:r>
              <a:rPr lang="pt-BR" sz="2400" b="0" i="0" u="none" strike="noStrike" baseline="0"/>
              <a:t> cultural e expressivo que tem poucos pontos de comparação na história da literatura de outros países...  </a:t>
            </a:r>
            <a:r>
              <a:rPr lang="pt-BR" sz="2400" b="1" i="0" u="none" strike="noStrike" baseline="0"/>
              <a:t>Dante, Petrarca e Boccaccio constituem a prova viva da preeminente função do «gênio» na criação literária</a:t>
            </a:r>
            <a:r>
              <a:rPr lang="pt-BR" sz="2400" b="0" i="0" u="none" strike="noStrike" baseline="0"/>
              <a:t>... A literatura italiana começa em um ponto alto —... no ponto mais alto —  da escala dos valores literários </a:t>
            </a:r>
            <a:r>
              <a:rPr lang="pt-BR" sz="2000" b="0" i="0" u="none" strike="noStrike" baseline="0">
                <a:solidFill>
                  <a:srgbClr val="FFFF00"/>
                </a:solidFill>
              </a:rPr>
              <a:t>(ASOR ROSA, A., La fondazione del laico. In: </a:t>
            </a:r>
            <a:r>
              <a:rPr lang="pt-BR" sz="2000" b="0" i="1" u="none" strike="noStrike" baseline="0">
                <a:solidFill>
                  <a:srgbClr val="FFFF00"/>
                </a:solidFill>
              </a:rPr>
              <a:t>Genus Italicum</a:t>
            </a:r>
            <a:r>
              <a:rPr lang="pt-BR" sz="2000" b="0" i="0" u="none" strike="noStrike" baseline="0">
                <a:solidFill>
                  <a:srgbClr val="FFFF00"/>
                </a:solidFill>
              </a:rPr>
              <a:t>. Torino: Einaudi, 1997, p. 35). </a:t>
            </a:r>
          </a:p>
          <a:p>
            <a:pPr marL="45720" indent="0">
              <a:buNone/>
            </a:pPr>
            <a:endParaRPr lang="pt-BR"/>
          </a:p>
          <a:p>
            <a:pPr marL="45720" indent="0">
              <a:buNone/>
            </a:pPr>
            <a:endParaRPr lang="pt-BR"/>
          </a:p>
        </p:txBody>
      </p:sp>
    </p:spTree>
    <p:extLst>
      <p:ext uri="{BB962C8B-B14F-4D97-AF65-F5344CB8AC3E}">
        <p14:creationId xmlns:p14="http://schemas.microsoft.com/office/powerpoint/2010/main" val="1027528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1B921D90-5049-4FC3-9DB6-581731C64395}"/>
              </a:ext>
            </a:extLst>
          </p:cNvPr>
          <p:cNvPicPr>
            <a:picLocks noChangeAspect="1"/>
          </p:cNvPicPr>
          <p:nvPr/>
        </p:nvPicPr>
        <p:blipFill>
          <a:blip r:embed="rId2"/>
          <a:stretch>
            <a:fillRect/>
          </a:stretch>
        </p:blipFill>
        <p:spPr>
          <a:xfrm>
            <a:off x="1427019" y="2924944"/>
            <a:ext cx="6145946" cy="3503189"/>
          </a:xfrm>
          <a:prstGeom prst="rect">
            <a:avLst/>
          </a:prstGeom>
        </p:spPr>
      </p:pic>
      <p:sp>
        <p:nvSpPr>
          <p:cNvPr id="11" name="CaixaDeTexto 10">
            <a:extLst>
              <a:ext uri="{FF2B5EF4-FFF2-40B4-BE49-F238E27FC236}">
                <a16:creationId xmlns:a16="http://schemas.microsoft.com/office/drawing/2014/main" id="{D7A69B45-3F35-4EA7-AE98-57E0761E2CBF}"/>
              </a:ext>
            </a:extLst>
          </p:cNvPr>
          <p:cNvSpPr txBox="1"/>
          <p:nvPr/>
        </p:nvSpPr>
        <p:spPr>
          <a:xfrm>
            <a:off x="179512" y="188640"/>
            <a:ext cx="8640960" cy="2585323"/>
          </a:xfrm>
          <a:prstGeom prst="rect">
            <a:avLst/>
          </a:prstGeom>
          <a:noFill/>
        </p:spPr>
        <p:txBody>
          <a:bodyPr wrap="square">
            <a:spAutoFit/>
          </a:bodyPr>
          <a:lstStyle/>
          <a:p>
            <a:pPr algn="just"/>
            <a:r>
              <a:rPr lang="pt-BR"/>
              <a:t>Asor Rosa insiste que os três escritores fundam a literatura laica, a qual “não implica em uma separação precisa nem sequer uma contraposição à hegemonia, naquele momento ainda perdurante hegemonia, da esfera religiosa cristã. O laicismo dos três escritores consiste mais no esforço de afirmar que a experiência literária e poética pode ser admitida e justificada  dentro daquela hegemonia... Não há dúvidas, porém, sobre o sentido global das operações realizadas pelos três autores: a individuação de uma esfera de autonomia de escolhas  expressivas e culturais, isnpiradas em valores novos, que podem também ter relações com os antigos, mas delimitam com exatidão uma diversa tipologia do operar intelectual humano.”  (Asor Rosa, La fondazione del laico, p. 35)</a:t>
            </a:r>
          </a:p>
        </p:txBody>
      </p:sp>
    </p:spTree>
    <p:extLst>
      <p:ext uri="{BB962C8B-B14F-4D97-AF65-F5344CB8AC3E}">
        <p14:creationId xmlns:p14="http://schemas.microsoft.com/office/powerpoint/2010/main" val="621885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323528" y="116633"/>
            <a:ext cx="8568952" cy="6481018"/>
          </a:xfrm>
        </p:spPr>
        <p:txBody>
          <a:bodyPr>
            <a:normAutofit fontScale="77500" lnSpcReduction="20000"/>
          </a:bodyPr>
          <a:lstStyle/>
          <a:p>
            <a:pPr marL="45720" indent="0" algn="just">
              <a:buNone/>
            </a:pPr>
            <a:r>
              <a:rPr lang="pt-BR">
                <a:latin typeface="Monotype Corsiva" panose="03010101010201010101" pitchFamily="66" charset="0"/>
              </a:rPr>
              <a:t>Dante, Petrarca e Boccaccio propõem técnicas de representação literária ligadas a questões fundamentais:</a:t>
            </a:r>
          </a:p>
          <a:p>
            <a:pPr marL="45720" indent="0" algn="just">
              <a:buNone/>
            </a:pPr>
            <a:r>
              <a:rPr lang="pt-BR" sz="2400" b="1">
                <a:solidFill>
                  <a:srgbClr val="FFFF00"/>
                </a:solidFill>
                <a:latin typeface="Monotype Corsiva" panose="03010101010201010101" pitchFamily="66" charset="0"/>
              </a:rPr>
              <a:t>1) Amor</a:t>
            </a:r>
          </a:p>
          <a:p>
            <a:pPr marL="45720" indent="0" algn="just">
              <a:lnSpc>
                <a:spcPct val="110000"/>
              </a:lnSpc>
              <a:buNone/>
            </a:pPr>
            <a:r>
              <a:rPr lang="pt-BR" sz="2400"/>
              <a:t>“...inegavelmente a grande literatura italiana em língua vulgar põe como centro sua reflexão sobre o eros. (</a:t>
            </a:r>
            <a:r>
              <a:rPr lang="pt-BR" sz="2400">
                <a:solidFill>
                  <a:schemeClr val="accent3">
                    <a:lumMod val="40000"/>
                    <a:lumOff val="60000"/>
                  </a:schemeClr>
                </a:solidFill>
              </a:rPr>
              <a:t>Asor Rosa, p. 42) </a:t>
            </a:r>
          </a:p>
          <a:p>
            <a:pPr marL="45720" indent="0" algn="just">
              <a:lnSpc>
                <a:spcPct val="110000"/>
              </a:lnSpc>
              <a:buNone/>
            </a:pPr>
            <a:r>
              <a:rPr lang="pt-BR" sz="2400" b="1">
                <a:solidFill>
                  <a:srgbClr val="FFFF00"/>
                </a:solidFill>
                <a:latin typeface="Monotype Corsiva" panose="03010101010201010101" pitchFamily="66" charset="0"/>
              </a:rPr>
              <a:t>Dante</a:t>
            </a:r>
            <a:r>
              <a:rPr lang="pt-BR" sz="2400" b="1">
                <a:latin typeface="Monotype Corsiva" panose="03010101010201010101" pitchFamily="66" charset="0"/>
              </a:rPr>
              <a:t> </a:t>
            </a:r>
            <a:r>
              <a:rPr lang="pt-BR" sz="2400">
                <a:latin typeface="Monotype Corsiva" panose="03010101010201010101" pitchFamily="66" charset="0"/>
              </a:rPr>
              <a:t>–  </a:t>
            </a:r>
            <a:r>
              <a:rPr lang="pt-BR" sz="2400"/>
              <a:t>retrata o amor em seu processo de sublimação, de superação do puro eros, da experiência profunda da alma humana.  Beatrice é, então,  a imagem do  “feminino salvífico”.</a:t>
            </a:r>
          </a:p>
          <a:p>
            <a:pPr marL="45720" indent="0" algn="just">
              <a:lnSpc>
                <a:spcPct val="110000"/>
              </a:lnSpc>
              <a:spcAft>
                <a:spcPts val="0"/>
              </a:spcAft>
              <a:buNone/>
            </a:pPr>
            <a:r>
              <a:rPr lang="pt-BR" sz="2400" b="1">
                <a:solidFill>
                  <a:srgbClr val="FFFF00"/>
                </a:solidFill>
                <a:latin typeface="Monotype Corsiva" panose="03010101010201010101" pitchFamily="66" charset="0"/>
              </a:rPr>
              <a:t>Petrarca</a:t>
            </a:r>
            <a:r>
              <a:rPr lang="pt-BR" sz="2400">
                <a:latin typeface="Monotype Corsiva" panose="03010101010201010101" pitchFamily="66" charset="0"/>
              </a:rPr>
              <a:t> – </a:t>
            </a:r>
            <a:r>
              <a:rPr lang="pt-BR" sz="2400"/>
              <a:t>retrata o amor como libido autêntica, mas apresenta o conflito, o tormento inesgotável que a experiência amorosa causa.</a:t>
            </a:r>
          </a:p>
          <a:p>
            <a:pPr marL="45720" indent="0" algn="just">
              <a:lnSpc>
                <a:spcPct val="120000"/>
              </a:lnSpc>
              <a:spcAft>
                <a:spcPts val="0"/>
              </a:spcAft>
              <a:buNone/>
            </a:pPr>
            <a:r>
              <a:rPr lang="pt-BR" sz="2400"/>
              <a:t>Amor é necessidade  humana, é desejo de completude existencial, mas é também a característica fundamental da ideologia cristã que concebe o criador como Sapiente e Poderoso, como fazem os hebreus, mas também como ser que cria por abundância de Amor .  O Amor cristão salvífico, dispensador da Graça   permite que o ser retorne do exílio e seja aceito na casa do Pai, exige um comportamento ideal,  impossível  de ser alcançado pelo poeta-amante que anseia pelo amor e glória terrenos , mas sonha com a felicidade eterna. O efêmero e o perpétuo colidem no mundo poético de Petrarca. Para Croce é essa tensão que faz do autor “ o primeiro poeta moderno”.</a:t>
            </a:r>
          </a:p>
          <a:p>
            <a:pPr marL="45720" indent="0" algn="just">
              <a:spcAft>
                <a:spcPts val="0"/>
              </a:spcAft>
              <a:buNone/>
            </a:pPr>
            <a:endParaRPr lang="pt-BR" sz="2400">
              <a:latin typeface="Monotype Corsiva" panose="03010101010201010101" pitchFamily="66" charset="0"/>
            </a:endParaRPr>
          </a:p>
          <a:p>
            <a:pPr marL="45720" indent="0" algn="just">
              <a:buNone/>
            </a:pPr>
            <a:r>
              <a:rPr lang="pt-BR" sz="2400" b="1">
                <a:solidFill>
                  <a:srgbClr val="FFFF00"/>
                </a:solidFill>
                <a:latin typeface="Monotype Corsiva" panose="03010101010201010101" pitchFamily="66" charset="0"/>
              </a:rPr>
              <a:t>Boccaccio</a:t>
            </a:r>
            <a:r>
              <a:rPr lang="pt-BR" sz="2400" b="1">
                <a:latin typeface="Monotype Corsiva" panose="03010101010201010101" pitchFamily="66" charset="0"/>
              </a:rPr>
              <a:t> </a:t>
            </a:r>
            <a:r>
              <a:rPr lang="pt-BR" sz="2400">
                <a:latin typeface="Monotype Corsiva" panose="03010101010201010101" pitchFamily="66" charset="0"/>
              </a:rPr>
              <a:t>- </a:t>
            </a:r>
            <a:r>
              <a:rPr lang="pt-BR" sz="2400"/>
              <a:t>retrata o amor  humano, mundano, erótico, efêmero. </a:t>
            </a:r>
          </a:p>
          <a:p>
            <a:pPr marL="45720" indent="0" algn="just">
              <a:buNone/>
            </a:pPr>
            <a:endParaRPr lang="pt-BR" sz="2400">
              <a:latin typeface="Monotype Corsiva" panose="03010101010201010101" pitchFamily="66" charset="0"/>
            </a:endParaRPr>
          </a:p>
        </p:txBody>
      </p:sp>
    </p:spTree>
    <p:extLst>
      <p:ext uri="{BB962C8B-B14F-4D97-AF65-F5344CB8AC3E}">
        <p14:creationId xmlns:p14="http://schemas.microsoft.com/office/powerpoint/2010/main" val="1701239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251520" y="146050"/>
            <a:ext cx="8712968" cy="6565900"/>
          </a:xfrm>
        </p:spPr>
        <p:txBody>
          <a:bodyPr>
            <a:noAutofit/>
          </a:bodyPr>
          <a:lstStyle/>
          <a:p>
            <a:pPr marL="45720" indent="0" algn="just">
              <a:buNone/>
            </a:pPr>
            <a:r>
              <a:rPr lang="pt-BR" sz="2000" b="1">
                <a:solidFill>
                  <a:srgbClr val="FFFF00"/>
                </a:solidFill>
                <a:latin typeface="Monotype Corsiva" panose="03010101010201010101" pitchFamily="66" charset="0"/>
              </a:rPr>
              <a:t>2</a:t>
            </a:r>
            <a:r>
              <a:rPr lang="pt-BR" sz="2400" b="1">
                <a:solidFill>
                  <a:srgbClr val="FFFF00"/>
                </a:solidFill>
                <a:latin typeface="Monotype Corsiva" panose="03010101010201010101" pitchFamily="66" charset="0"/>
              </a:rPr>
              <a:t>) Amor, morte, distância</a:t>
            </a:r>
            <a:endParaRPr lang="pt-BR" sz="2400">
              <a:solidFill>
                <a:srgbClr val="FFFF00"/>
              </a:solidFill>
              <a:latin typeface="Monotype Corsiva" panose="03010101010201010101" pitchFamily="66" charset="0"/>
            </a:endParaRPr>
          </a:p>
          <a:p>
            <a:pPr marL="0" indent="0" algn="just">
              <a:lnSpc>
                <a:spcPct val="120000"/>
              </a:lnSpc>
              <a:buNone/>
            </a:pPr>
            <a:r>
              <a:rPr lang="pt-BR" sz="2000" b="1"/>
              <a:t>A ausência, a distância da mulher amada e a morte prematura de sua musa constituem para Dante e Petrarca a essência da matéria poética</a:t>
            </a:r>
            <a:r>
              <a:rPr lang="pt-BR" sz="1800"/>
              <a:t>.</a:t>
            </a:r>
          </a:p>
          <a:p>
            <a:pPr marL="0" indent="0" algn="just">
              <a:lnSpc>
                <a:spcPct val="120000"/>
              </a:lnSpc>
              <a:buNone/>
            </a:pPr>
            <a:r>
              <a:rPr lang="pt-BR" sz="2000"/>
              <a:t>Eduardo Sterzi, ao analisar a </a:t>
            </a:r>
            <a:r>
              <a:rPr lang="pt-BR" sz="2000" b="1" i="1"/>
              <a:t>Vita Nova </a:t>
            </a:r>
            <a:r>
              <a:rPr lang="pt-BR" sz="2000"/>
              <a:t>como obra fundadora da lírica moderna, avalia que a </a:t>
            </a:r>
            <a:r>
              <a:rPr lang="pt-BR" sz="2000" b="1"/>
              <a:t>necessidade </a:t>
            </a:r>
            <a:r>
              <a:rPr lang="pt-BR" sz="2000"/>
              <a:t>da </a:t>
            </a:r>
            <a:r>
              <a:rPr lang="pt-BR" sz="2000">
                <a:solidFill>
                  <a:srgbClr val="FFFF00"/>
                </a:solidFill>
              </a:rPr>
              <a:t>morte de Beatriz </a:t>
            </a:r>
            <a:r>
              <a:rPr lang="pt-BR" sz="2000"/>
              <a:t>é</a:t>
            </a:r>
            <a:r>
              <a:rPr lang="pt-BR" sz="2000">
                <a:solidFill>
                  <a:srgbClr val="FFFF00"/>
                </a:solidFill>
              </a:rPr>
              <a:t> </a:t>
            </a:r>
            <a:r>
              <a:rPr lang="pt-BR" sz="2000"/>
              <a:t>o “principal ponto de fratura que Dante introduz no </a:t>
            </a:r>
            <a:r>
              <a:rPr lang="pt-BR" sz="2000" i="1"/>
              <a:t>continuum </a:t>
            </a:r>
            <a:r>
              <a:rPr lang="pt-BR" sz="2000"/>
              <a:t>da lírica vernacular de amor que lhe vinha desde os trovadores provençais e o alcançara na forma do </a:t>
            </a:r>
            <a:r>
              <a:rPr lang="pt-BR" sz="2000" b="1" i="1"/>
              <a:t>dolce stil novo</a:t>
            </a:r>
            <a:r>
              <a:rPr lang="pt-BR" sz="2000" i="1"/>
              <a:t> </a:t>
            </a:r>
            <a:r>
              <a:rPr lang="pt-BR" sz="2000"/>
              <a:t>... </a:t>
            </a:r>
            <a:r>
              <a:rPr lang="pt-BR" sz="2000" u="sng"/>
              <a:t>Em Dante, a morte da amada não implica, como ocorria nos trovadores, a suspensão do canto, mas antes marca seu mais próprio início.</a:t>
            </a:r>
            <a:r>
              <a:rPr lang="pt-BR" sz="2000" baseline="30000"/>
              <a:t> </a:t>
            </a:r>
            <a:r>
              <a:rPr lang="pt-BR" sz="2000" b="1"/>
              <a:t>A necessidade da morte é a necessidade da distância levada ao extremo, e é a necessidade da própria poesia enquanto fundação do sujeito na linguagem. </a:t>
            </a:r>
            <a:r>
              <a:rPr lang="pt-BR" sz="2000"/>
              <a:t>Tanto a</a:t>
            </a:r>
            <a:r>
              <a:rPr lang="pt-BR" sz="2000" b="1"/>
              <a:t> </a:t>
            </a:r>
            <a:r>
              <a:rPr lang="pt-BR" sz="2000" b="1" i="1"/>
              <a:t>Commedia </a:t>
            </a:r>
            <a:r>
              <a:rPr lang="pt-BR" sz="2000"/>
              <a:t>do próprio Dante, com o poeta-personagem a narrar em primeira pessoa seu itinerário pelos três reinos ultramundanos, quanto </a:t>
            </a:r>
            <a:r>
              <a:rPr lang="pt-BR" sz="2000" b="1"/>
              <a:t>o </a:t>
            </a:r>
            <a:r>
              <a:rPr lang="pt-BR" sz="2000" b="1" i="1"/>
              <a:t>Canzoniere </a:t>
            </a:r>
            <a:r>
              <a:rPr lang="pt-BR" sz="2000"/>
              <a:t>– ou </a:t>
            </a:r>
            <a:r>
              <a:rPr lang="pt-BR" sz="2000" b="1" i="1"/>
              <a:t>Rerum vulgarium fragmenta </a:t>
            </a:r>
            <a:r>
              <a:rPr lang="pt-BR" sz="2000"/>
              <a:t>– de Petrarca, seriam impensáveis sem este gesto poético decisivo cumprido à altura da </a:t>
            </a:r>
            <a:r>
              <a:rPr lang="pt-BR" sz="2000" b="1" i="1"/>
              <a:t>Vita Nova”. </a:t>
            </a:r>
            <a:r>
              <a:rPr lang="pt-BR" sz="2000">
                <a:solidFill>
                  <a:srgbClr val="FFFF00"/>
                </a:solidFill>
              </a:rPr>
              <a:t>(Sterzi, E., </a:t>
            </a:r>
            <a:r>
              <a:rPr lang="pt-BR" sz="2000" i="1">
                <a:solidFill>
                  <a:srgbClr val="FFFF00"/>
                </a:solidFill>
              </a:rPr>
              <a:t>Incipt: a Vida Nova e a irrupção da lírica moderna</a:t>
            </a:r>
            <a:r>
              <a:rPr lang="pt-BR" sz="2000">
                <a:solidFill>
                  <a:srgbClr val="FFFF00"/>
                </a:solidFill>
              </a:rPr>
              <a:t>. Campinas (SP), 2006. 517 p. Tese de doutorado, </a:t>
            </a:r>
            <a:r>
              <a:rPr lang="pt-BR" sz="2000" i="1">
                <a:solidFill>
                  <a:srgbClr val="FFFF00"/>
                </a:solidFill>
              </a:rPr>
              <a:t>p. </a:t>
            </a:r>
            <a:r>
              <a:rPr lang="pt-BR" sz="2000">
                <a:solidFill>
                  <a:srgbClr val="FFFF00"/>
                </a:solidFill>
              </a:rPr>
              <a:t>39).</a:t>
            </a:r>
          </a:p>
        </p:txBody>
      </p:sp>
    </p:spTree>
    <p:extLst>
      <p:ext uri="{BB962C8B-B14F-4D97-AF65-F5344CB8AC3E}">
        <p14:creationId xmlns:p14="http://schemas.microsoft.com/office/powerpoint/2010/main" val="2286290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16691B1-A369-424A-8847-2C0FF1A8F073}"/>
              </a:ext>
            </a:extLst>
          </p:cNvPr>
          <p:cNvSpPr>
            <a:spLocks noGrp="1"/>
          </p:cNvSpPr>
          <p:nvPr>
            <p:ph sz="quarter" idx="4294967295"/>
          </p:nvPr>
        </p:nvSpPr>
        <p:spPr>
          <a:xfrm>
            <a:off x="395536" y="333375"/>
            <a:ext cx="8640960" cy="6264275"/>
          </a:xfrm>
        </p:spPr>
        <p:txBody>
          <a:bodyPr>
            <a:normAutofit fontScale="77500" lnSpcReduction="20000"/>
          </a:bodyPr>
          <a:lstStyle/>
          <a:p>
            <a:pPr marL="45720" indent="0">
              <a:buNone/>
            </a:pPr>
            <a:r>
              <a:rPr lang="pt-BR" sz="2400" b="1">
                <a:solidFill>
                  <a:srgbClr val="FFFF00"/>
                </a:solidFill>
                <a:latin typeface="Monotype Corsiva" panose="03010101010201010101" pitchFamily="66" charset="0"/>
              </a:rPr>
              <a:t>2</a:t>
            </a:r>
            <a:r>
              <a:rPr lang="pt-BR" sz="2800" b="1">
                <a:solidFill>
                  <a:srgbClr val="FFFF00"/>
                </a:solidFill>
                <a:latin typeface="Monotype Corsiva" panose="03010101010201010101" pitchFamily="66" charset="0"/>
              </a:rPr>
              <a:t>) Amor, morte, distância</a:t>
            </a:r>
            <a:endParaRPr lang="pt-BR" sz="2800">
              <a:solidFill>
                <a:srgbClr val="FFFF00"/>
              </a:solidFill>
              <a:latin typeface="Monotype Corsiva" panose="03010101010201010101" pitchFamily="66" charset="0"/>
            </a:endParaRPr>
          </a:p>
          <a:p>
            <a:pPr marL="45720" indent="0" algn="just">
              <a:buNone/>
            </a:pPr>
            <a:r>
              <a:rPr lang="pt-BR" sz="2700">
                <a:solidFill>
                  <a:srgbClr val="FFFF00"/>
                </a:solidFill>
              </a:rPr>
              <a:t>A </a:t>
            </a:r>
            <a:r>
              <a:rPr lang="pt-BR" sz="2700" b="1">
                <a:solidFill>
                  <a:srgbClr val="FFFF00"/>
                </a:solidFill>
              </a:rPr>
              <a:t>morte</a:t>
            </a:r>
            <a:r>
              <a:rPr lang="pt-BR" sz="2700">
                <a:solidFill>
                  <a:srgbClr val="FFFF00"/>
                </a:solidFill>
              </a:rPr>
              <a:t> </a:t>
            </a:r>
            <a:r>
              <a:rPr lang="pt-BR" sz="2700"/>
              <a:t>no </a:t>
            </a:r>
            <a:r>
              <a:rPr lang="pt-BR" sz="2700" b="1" i="1"/>
              <a:t>Decameron</a:t>
            </a:r>
            <a:r>
              <a:rPr lang="pt-BR" sz="2700"/>
              <a:t> tem um grande vulto, pois é a morte causada pela peste que leva à desagregação da sociedade. </a:t>
            </a:r>
            <a:r>
              <a:rPr lang="pt-BR" sz="2700" b="1">
                <a:solidFill>
                  <a:srgbClr val="FFFF00"/>
                </a:solidFill>
              </a:rPr>
              <a:t>A distância </a:t>
            </a:r>
            <a:r>
              <a:rPr lang="pt-BR" sz="2700"/>
              <a:t>está ligada à ruptura de um mundo conhecido, da perda da família, do medo da morte. O distanciamento, a fuga da cidade para o campo, para o “jardim das narrativas” será fundamental para que os jovens elaborem seu medo e “reconstruam” o mundo pela narrativa. A </a:t>
            </a:r>
            <a:r>
              <a:rPr lang="pt-BR" sz="2700" b="1"/>
              <a:t>distância</a:t>
            </a:r>
            <a:r>
              <a:rPr lang="pt-BR" sz="2700"/>
              <a:t> está ligada também à narrativa, uma vez que o comportamento dos jovens é virtuoso e “honesto”, enquando suas novelas podem ser mais livres e até libertinas. </a:t>
            </a:r>
          </a:p>
          <a:p>
            <a:pPr marL="45720" indent="0" algn="just">
              <a:buNone/>
            </a:pPr>
            <a:r>
              <a:rPr lang="pt-BR" sz="2700"/>
              <a:t>Desse modo, </a:t>
            </a:r>
            <a:r>
              <a:rPr lang="pt-BR" sz="2700">
                <a:solidFill>
                  <a:srgbClr val="FFFF00"/>
                </a:solidFill>
              </a:rPr>
              <a:t>a  </a:t>
            </a:r>
            <a:r>
              <a:rPr lang="pt-BR" sz="2700" b="1">
                <a:solidFill>
                  <a:srgbClr val="FFFF00"/>
                </a:solidFill>
              </a:rPr>
              <a:t>distância</a:t>
            </a:r>
            <a:r>
              <a:rPr lang="pt-BR" sz="2700"/>
              <a:t>, fundamental para a estrutura do </a:t>
            </a:r>
            <a:r>
              <a:rPr lang="pt-BR" sz="2700" b="1" i="1"/>
              <a:t>Decameron</a:t>
            </a:r>
            <a:r>
              <a:rPr lang="pt-BR" sz="2700" i="1"/>
              <a:t> </a:t>
            </a:r>
            <a:r>
              <a:rPr lang="pt-BR" sz="2700"/>
              <a:t>não é mais entre o poeta e sua musa, mas entre a vida e a arte de narrar.</a:t>
            </a:r>
          </a:p>
          <a:p>
            <a:pPr marL="45720" indent="0" algn="just">
              <a:buNone/>
            </a:pPr>
            <a:r>
              <a:rPr lang="pt-BR" sz="2700"/>
              <a:t>O </a:t>
            </a:r>
            <a:r>
              <a:rPr lang="pt-BR" sz="2700" b="1">
                <a:solidFill>
                  <a:srgbClr val="FFFF00"/>
                </a:solidFill>
              </a:rPr>
              <a:t>Amor</a:t>
            </a:r>
            <a:r>
              <a:rPr lang="pt-BR" sz="2700"/>
              <a:t> é um argumento constante no </a:t>
            </a:r>
            <a:r>
              <a:rPr lang="pt-BR" sz="2700" b="1"/>
              <a:t>Decameron</a:t>
            </a:r>
            <a:r>
              <a:rPr lang="pt-BR" sz="2700"/>
              <a:t>, mas é um amor naturalmente erótico, o amor que é parte da natureza humana, mas pode ser tornar em paixão destrutiva, por isso, o autor “curado” desse mal escreve para consolar os que amam e sofrem por amor, em especial, as “adoráveis damas” . </a:t>
            </a:r>
          </a:p>
          <a:p>
            <a:pPr marL="45720" indent="0" algn="just">
              <a:buNone/>
            </a:pPr>
            <a:r>
              <a:rPr lang="pt-BR" sz="2700"/>
              <a:t>O </a:t>
            </a:r>
            <a:r>
              <a:rPr lang="pt-BR" sz="2700" b="1">
                <a:solidFill>
                  <a:srgbClr val="FFFF00"/>
                </a:solidFill>
              </a:rPr>
              <a:t>Amor</a:t>
            </a:r>
            <a:r>
              <a:rPr lang="pt-BR" sz="2700"/>
              <a:t>, então, é terreno e efêmero, faz parte do passado do autor e a memória da experiência amorosa deve ser estímulo para a renovação da vida. </a:t>
            </a:r>
          </a:p>
          <a:p>
            <a:pPr marL="45720" indent="0" algn="just">
              <a:buNone/>
            </a:pPr>
            <a:endParaRPr lang="pt-BR"/>
          </a:p>
        </p:txBody>
      </p:sp>
    </p:spTree>
    <p:extLst>
      <p:ext uri="{BB962C8B-B14F-4D97-AF65-F5344CB8AC3E}">
        <p14:creationId xmlns:p14="http://schemas.microsoft.com/office/powerpoint/2010/main" val="2333837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323528" y="260648"/>
            <a:ext cx="8423399" cy="6229052"/>
          </a:xfrm>
        </p:spPr>
        <p:txBody>
          <a:bodyPr>
            <a:normAutofit fontScale="62500" lnSpcReduction="20000"/>
          </a:bodyPr>
          <a:lstStyle/>
          <a:p>
            <a:pPr marL="45720" indent="0">
              <a:buNone/>
            </a:pPr>
            <a:r>
              <a:rPr lang="pt-BR" sz="4000">
                <a:solidFill>
                  <a:srgbClr val="FFFF00"/>
                </a:solidFill>
                <a:latin typeface="Monotype Corsiva" panose="03010101010201010101" pitchFamily="66" charset="0"/>
              </a:rPr>
              <a:t>3) </a:t>
            </a:r>
            <a:r>
              <a:rPr lang="pt-BR" sz="4000" b="1">
                <a:solidFill>
                  <a:srgbClr val="FFFF00"/>
                </a:solidFill>
                <a:latin typeface="Monotype Corsiva" panose="03010101010201010101" pitchFamily="66" charset="0"/>
              </a:rPr>
              <a:t>Memória</a:t>
            </a:r>
          </a:p>
          <a:p>
            <a:pPr marL="45720" indent="0" algn="just">
              <a:lnSpc>
                <a:spcPct val="120000"/>
              </a:lnSpc>
              <a:buNone/>
            </a:pPr>
            <a:endParaRPr lang="pt-BR" sz="3100" b="1"/>
          </a:p>
          <a:p>
            <a:pPr marL="45720" indent="0" algn="just">
              <a:lnSpc>
                <a:spcPct val="120000"/>
              </a:lnSpc>
              <a:buNone/>
            </a:pPr>
            <a:r>
              <a:rPr lang="pt-BR" sz="3800" b="1"/>
              <a:t>Dante e Petrarca </a:t>
            </a:r>
            <a:r>
              <a:rPr lang="pt-BR" sz="3800"/>
              <a:t>inserem a “experiência pessoal” como matéria poética e dedicada a uma musa específica, cujos nomes, Beatrice e Laura, se tornam objeto da própria poesia e expressão da personalidade dessas mulheres.</a:t>
            </a:r>
          </a:p>
          <a:p>
            <a:pPr marL="45720" indent="0" algn="just">
              <a:lnSpc>
                <a:spcPct val="120000"/>
              </a:lnSpc>
              <a:buNone/>
            </a:pPr>
            <a:r>
              <a:rPr lang="pt-BR" sz="3800"/>
              <a:t>A motivação literária é a inspiração amorosa que dita significados ao poeta, sempre ligado à matéria que expressa: a ausência da mulher amada que vive em sua memória e em seu coração. O poeta apresenta-se totalmente ensimesmado em seu trabalho literário que expõe seu mundo, suas aspirações e seu caminho de criação artística.</a:t>
            </a:r>
          </a:p>
          <a:p>
            <a:pPr marL="45720" indent="0" algn="just">
              <a:buNone/>
            </a:pPr>
            <a:endParaRPr lang="pt-BR" sz="2600">
              <a:latin typeface="Monotype Corsiva" panose="03010101010201010101" pitchFamily="66" charset="0"/>
            </a:endParaRPr>
          </a:p>
          <a:p>
            <a:pPr marL="45720" indent="0">
              <a:buNone/>
            </a:pPr>
            <a:r>
              <a:rPr lang="it-IT" sz="2900">
                <a:solidFill>
                  <a:srgbClr val="FFFF00"/>
                </a:solidFill>
              </a:rPr>
              <a:t>CAVALLARI, D.N. A última coroa: Boccaccio e a gênese da narrativa moderna. </a:t>
            </a:r>
            <a:r>
              <a:rPr lang="pt-BR" sz="2900" i="1">
                <a:solidFill>
                  <a:srgbClr val="FFFF00"/>
                </a:solidFill>
              </a:rPr>
              <a:t>Revista Morus. </a:t>
            </a:r>
            <a:r>
              <a:rPr lang="pt-BR" sz="2900">
                <a:solidFill>
                  <a:srgbClr val="FFFF00"/>
                </a:solidFill>
              </a:rPr>
              <a:t>v. 9, 2013., p. 11-20 . </a:t>
            </a:r>
            <a:r>
              <a:rPr lang="pt-BR" sz="2900" u="sng">
                <a:hlinkClick r:id="rId2"/>
              </a:rPr>
              <a:t>http://www.revistamorus.com.br/index.php/morus/article/view/163</a:t>
            </a:r>
            <a:endParaRPr lang="pt-BR" sz="2900"/>
          </a:p>
          <a:p>
            <a:endParaRPr lang="pt-BR"/>
          </a:p>
        </p:txBody>
      </p:sp>
    </p:spTree>
    <p:extLst>
      <p:ext uri="{BB962C8B-B14F-4D97-AF65-F5344CB8AC3E}">
        <p14:creationId xmlns:p14="http://schemas.microsoft.com/office/powerpoint/2010/main" val="41728725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F84B5-557F-46D1-8F5C-DF8E6EEFC064}"/>
              </a:ext>
            </a:extLst>
          </p:cNvPr>
          <p:cNvSpPr>
            <a:spLocks noGrp="1"/>
          </p:cNvSpPr>
          <p:nvPr>
            <p:ph type="title"/>
          </p:nvPr>
        </p:nvSpPr>
        <p:spPr>
          <a:xfrm>
            <a:off x="685347" y="609601"/>
            <a:ext cx="2374486" cy="731168"/>
          </a:xfrm>
        </p:spPr>
        <p:txBody>
          <a:bodyPr>
            <a:normAutofit fontScale="90000"/>
          </a:bodyPr>
          <a:lstStyle/>
          <a:p>
            <a:br>
              <a:rPr lang="pt-BR" sz="2900" b="1" cap="none">
                <a:effectLst/>
                <a:ea typeface="Calibri" panose="020F0502020204030204" pitchFamily="34" charset="0"/>
                <a:cs typeface="Times New Roman" panose="02020603050405020304" pitchFamily="18" charset="0"/>
              </a:rPr>
            </a:br>
            <a:r>
              <a:rPr lang="pt-BR" sz="3200" b="1" cap="none">
                <a:solidFill>
                  <a:srgbClr val="FFFF00"/>
                </a:solidFill>
                <a:effectLst/>
                <a:ea typeface="Calibri" panose="020F0502020204030204" pitchFamily="34" charset="0"/>
                <a:cs typeface="Times New Roman" panose="02020603050405020304" pitchFamily="18" charset="0"/>
              </a:rPr>
              <a:t>A memória visual de Dante</a:t>
            </a:r>
            <a:br>
              <a:rPr lang="pt-BR" sz="320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endParaRPr lang="pt-BR" sz="2900">
              <a:solidFill>
                <a:srgbClr val="FFFF00"/>
              </a:solidFill>
            </a:endParaRPr>
          </a:p>
        </p:txBody>
      </p:sp>
      <p:pic>
        <p:nvPicPr>
          <p:cNvPr id="4" name="Imagem 3">
            <a:extLst>
              <a:ext uri="{FF2B5EF4-FFF2-40B4-BE49-F238E27FC236}">
                <a16:creationId xmlns:a16="http://schemas.microsoft.com/office/drawing/2014/main" id="{42FD4D8A-2E86-4E8D-8981-195C84AB6488}"/>
              </a:ext>
            </a:extLst>
          </p:cNvPr>
          <p:cNvPicPr>
            <a:picLocks noChangeAspect="1"/>
          </p:cNvPicPr>
          <p:nvPr/>
        </p:nvPicPr>
        <p:blipFill>
          <a:blip r:embed="rId3"/>
          <a:stretch>
            <a:fillRect/>
          </a:stretch>
        </p:blipFill>
        <p:spPr>
          <a:xfrm>
            <a:off x="323528" y="2204864"/>
            <a:ext cx="3312368" cy="2318657"/>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3" name="Espaço Reservado para Conteúdo 2">
            <a:extLst>
              <a:ext uri="{FF2B5EF4-FFF2-40B4-BE49-F238E27FC236}">
                <a16:creationId xmlns:a16="http://schemas.microsoft.com/office/drawing/2014/main" id="{CC166B29-2946-4DAB-9183-1D04142E7C75}"/>
              </a:ext>
            </a:extLst>
          </p:cNvPr>
          <p:cNvSpPr>
            <a:spLocks noGrp="1"/>
          </p:cNvSpPr>
          <p:nvPr>
            <p:ph idx="1"/>
          </p:nvPr>
        </p:nvSpPr>
        <p:spPr>
          <a:xfrm>
            <a:off x="3851920" y="260648"/>
            <a:ext cx="4968552" cy="5987751"/>
          </a:xfrm>
        </p:spPr>
        <p:txBody>
          <a:bodyPr>
            <a:normAutofit fontScale="92500" lnSpcReduction="10000"/>
          </a:bodyPr>
          <a:lstStyle/>
          <a:p>
            <a:pPr marL="0" lvl="0" indent="0" algn="just">
              <a:lnSpc>
                <a:spcPct val="110000"/>
              </a:lnSpc>
              <a:spcAft>
                <a:spcPts val="1000"/>
              </a:spcAft>
              <a:buNone/>
              <a:tabLst>
                <a:tab pos="228600" algn="l"/>
              </a:tabLst>
            </a:pPr>
            <a:r>
              <a:rPr lang="pt-BR" sz="2200">
                <a:effectLst/>
                <a:ea typeface="Calibri" panose="020F0502020204030204" pitchFamily="34" charset="0"/>
                <a:cs typeface="Times New Roman" panose="02020603050405020304" pitchFamily="18" charset="0"/>
              </a:rPr>
              <a:t>Memória, aliás, não faltava a Dante, como nos conta Boccaccio. É preciso ressaltar que a memória, nos tempos de Dante, tinha um papel e uma importância que nós hoje esquecemos, tanto que nas escolas, nas universidades, nas comunidades monásticas ensinavam-se técnicas para reforçá-la. Não se tratava de uma memória puramente passiva, mas de uma memória ligada à imaginação e, portanto, à  capacidade de recriar, de inventar. Ensinava-se a plasmar a mente, a construir arquiteturas complexas, escadas, árvores, jardins, etapas de um percurso que podia levar a uma transformação interior, até o encontro com o divino. Sabemos que essas eram técnicas usadas por místicos e pregadores</a:t>
            </a:r>
            <a:r>
              <a:rPr lang="pt-BR">
                <a:effectLst/>
                <a:ea typeface="Calibri" panose="020F0502020204030204" pitchFamily="34" charset="0"/>
                <a:cs typeface="Times New Roman" panose="02020603050405020304" pitchFamily="18" charset="0"/>
              </a:rPr>
              <a:t>. </a:t>
            </a:r>
          </a:p>
          <a:p>
            <a:pPr marL="0" indent="0">
              <a:lnSpc>
                <a:spcPct val="110000"/>
              </a:lnSpc>
              <a:spcBef>
                <a:spcPts val="0"/>
              </a:spcBef>
              <a:buNone/>
            </a:pPr>
            <a:r>
              <a:rPr lang="pt-BR" sz="1600">
                <a:effectLst/>
                <a:ea typeface="Calibri" panose="020F0502020204030204" pitchFamily="34" charset="0"/>
                <a:cs typeface="Times New Roman" panose="02020603050405020304" pitchFamily="18" charset="0"/>
              </a:rPr>
              <a:t>BOLZONI, Lina, La memoria visiva di Dante. In:</a:t>
            </a:r>
          </a:p>
          <a:p>
            <a:pPr marL="0" indent="0">
              <a:lnSpc>
                <a:spcPct val="110000"/>
              </a:lnSpc>
              <a:spcBef>
                <a:spcPts val="0"/>
              </a:spcBef>
              <a:buNone/>
            </a:pPr>
            <a:r>
              <a:rPr lang="pt-BR" sz="1600" u="sng">
                <a:effectLst/>
                <a:ea typeface="Calibri" panose="020F0502020204030204" pitchFamily="34" charset="0"/>
                <a:cs typeface="Times New Roman" panose="02020603050405020304" pitchFamily="18" charset="0"/>
                <a:hlinkClick r:id="rId4"/>
              </a:rPr>
              <a:t>https://www.ilsole24ore.com/art/cultura/2011-09-21/memoria-visiva-dante-165156.shtml?uuid=AaQqQO6D</a:t>
            </a:r>
            <a:endParaRPr lang="pt-BR" sz="1600">
              <a:effectLst/>
              <a:ea typeface="Calibri" panose="020F0502020204030204" pitchFamily="34" charset="0"/>
              <a:cs typeface="Times New Roman" panose="02020603050405020304" pitchFamily="18" charset="0"/>
            </a:endParaRPr>
          </a:p>
          <a:p>
            <a:pPr>
              <a:lnSpc>
                <a:spcPct val="110000"/>
              </a:lnSpc>
            </a:pPr>
            <a:endParaRPr lang="pt-BR" sz="1100"/>
          </a:p>
        </p:txBody>
      </p:sp>
    </p:spTree>
    <p:extLst>
      <p:ext uri="{BB962C8B-B14F-4D97-AF65-F5344CB8AC3E}">
        <p14:creationId xmlns:p14="http://schemas.microsoft.com/office/powerpoint/2010/main" val="727260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AA374C4-A5CD-4DD6-807B-61AB16D86A8F}"/>
              </a:ext>
            </a:extLst>
          </p:cNvPr>
          <p:cNvPicPr>
            <a:picLocks noChangeAspect="1"/>
          </p:cNvPicPr>
          <p:nvPr/>
        </p:nvPicPr>
        <p:blipFill>
          <a:blip r:embed="rId3"/>
          <a:stretch>
            <a:fillRect/>
          </a:stretch>
        </p:blipFill>
        <p:spPr>
          <a:xfrm>
            <a:off x="6084168" y="1484784"/>
            <a:ext cx="2876779" cy="3641493"/>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3" name="Espaço Reservado para Conteúdo 2">
            <a:extLst>
              <a:ext uri="{FF2B5EF4-FFF2-40B4-BE49-F238E27FC236}">
                <a16:creationId xmlns:a16="http://schemas.microsoft.com/office/drawing/2014/main" id="{81F540E9-1638-462B-B117-175B1E88991B}"/>
              </a:ext>
            </a:extLst>
          </p:cNvPr>
          <p:cNvSpPr>
            <a:spLocks noGrp="1"/>
          </p:cNvSpPr>
          <p:nvPr>
            <p:ph idx="4294967295"/>
          </p:nvPr>
        </p:nvSpPr>
        <p:spPr>
          <a:xfrm>
            <a:off x="323529" y="404664"/>
            <a:ext cx="5472607" cy="6120680"/>
          </a:xfrm>
        </p:spPr>
        <p:txBody>
          <a:bodyPr>
            <a:normAutofit lnSpcReduction="10000"/>
          </a:bodyPr>
          <a:lstStyle/>
          <a:p>
            <a:pPr marL="0" indent="0" algn="just">
              <a:lnSpc>
                <a:spcPct val="110000"/>
              </a:lnSpc>
              <a:buNone/>
            </a:pPr>
            <a:r>
              <a:rPr lang="pt-BR" sz="1600"/>
              <a:t>Como se sabe</a:t>
            </a:r>
            <a:r>
              <a:rPr lang="pt-BR" sz="1600" b="1"/>
              <a:t>,  há uma ordem precisa e visível na </a:t>
            </a:r>
            <a:r>
              <a:rPr lang="pt-BR" sz="1600" b="1" i="1"/>
              <a:t>Divina Comédia</a:t>
            </a:r>
            <a:r>
              <a:rPr lang="pt-BR" sz="1600" b="1"/>
              <a:t>. Basta olhar para os esquemas e mapas que ainda aparecem nas edições do poema.</a:t>
            </a:r>
            <a:r>
              <a:rPr lang="pt-BR" sz="1600"/>
              <a:t> Mas são sobretudo os personagens que permanecem gravados em nossa memória: seus gestos, suas palavras, são fixados em uma dimensão suspensa entre a história e a eternidade, em uma tensão que Auerbach interpretou em termos da figura bíblica. Como eles também se tornam atores no teatro da memória? Harald Weinrich mostrou que Dante usa para esta finalidade o “contrapasso” : ele enfatiza Bertran de Born, ("</a:t>
            </a:r>
            <a:r>
              <a:rPr lang="pt-BR" sz="1600" i="1"/>
              <a:t>Così</a:t>
            </a:r>
            <a:r>
              <a:rPr lang="pt-BR" sz="1600"/>
              <a:t> </a:t>
            </a:r>
            <a:r>
              <a:rPr lang="pt-BR" sz="1600" i="1"/>
              <a:t>osserva in me lo contrapasso </a:t>
            </a:r>
            <a:r>
              <a:rPr lang="pt-BR" sz="1600"/>
              <a:t>", Inferno, XXVIII, 142), uma das aparições mais terríveis e fantásticas do Inferno: um busto decapitado que anda segurando a cabeça pelos cabelos.</a:t>
            </a:r>
          </a:p>
          <a:p>
            <a:pPr marL="0" indent="0" algn="just">
              <a:lnSpc>
                <a:spcPct val="110000"/>
              </a:lnSpc>
              <a:buNone/>
            </a:pPr>
            <a:r>
              <a:rPr lang="pt-BR" sz="1800"/>
              <a:t>Ele é punido entre os semeadores de discórdia porque induziu o filho do rei da Inglaterra a se rebelar contra seu pai: ele rasgou o corpo do estado, separou sua cabeça do busto. O “contrapasso” de Dante leva a metáfora à letra, a reifica, coloca-a diante de nossos olhos. </a:t>
            </a:r>
            <a:r>
              <a:rPr lang="pt-BR" sz="1800" b="1"/>
              <a:t>É assim que os condenados se tornam imagens da memória tanto do pecado cometido como da justiça divina.</a:t>
            </a:r>
          </a:p>
          <a:p>
            <a:pPr marL="0" indent="0">
              <a:lnSpc>
                <a:spcPct val="110000"/>
              </a:lnSpc>
              <a:spcBef>
                <a:spcPts val="0"/>
              </a:spcBef>
              <a:buNone/>
            </a:pPr>
            <a:r>
              <a:rPr lang="pt-BR" sz="1600">
                <a:solidFill>
                  <a:srgbClr val="FFFF00"/>
                </a:solidFill>
              </a:rPr>
              <a:t>BOLZONI, Lina, La memoria visiva di Dante. In:</a:t>
            </a:r>
          </a:p>
          <a:p>
            <a:pPr marL="0" indent="0">
              <a:lnSpc>
                <a:spcPct val="110000"/>
              </a:lnSpc>
              <a:spcBef>
                <a:spcPts val="0"/>
              </a:spcBef>
              <a:buNone/>
            </a:pPr>
            <a:r>
              <a:rPr lang="pt-BR" sz="1600">
                <a:hlinkClick r:id="rId4"/>
              </a:rPr>
              <a:t>https://www.ilsole24ore.com/art/cultura/2011-09-21/memoria-visiva-dante-165156.shtml?uuid=AaQqQO6D</a:t>
            </a:r>
            <a:endParaRPr lang="pt-BR" sz="1600"/>
          </a:p>
          <a:p>
            <a:pPr marL="0" indent="0" algn="just">
              <a:lnSpc>
                <a:spcPct val="110000"/>
              </a:lnSpc>
              <a:buNone/>
            </a:pPr>
            <a:endParaRPr lang="pt-BR" sz="1300"/>
          </a:p>
        </p:txBody>
      </p:sp>
    </p:spTree>
    <p:extLst>
      <p:ext uri="{BB962C8B-B14F-4D97-AF65-F5344CB8AC3E}">
        <p14:creationId xmlns:p14="http://schemas.microsoft.com/office/powerpoint/2010/main" val="2232885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A4ACDA2-2D5F-4571-9BA5-F538A7A49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97B84B6-8C5D-4777-AEC9-203734EC2572}"/>
              </a:ext>
            </a:extLst>
          </p:cNvPr>
          <p:cNvSpPr>
            <a:spLocks noGrp="1"/>
          </p:cNvSpPr>
          <p:nvPr>
            <p:ph type="title"/>
          </p:nvPr>
        </p:nvSpPr>
        <p:spPr>
          <a:xfrm>
            <a:off x="597159" y="4551037"/>
            <a:ext cx="7949682" cy="1168638"/>
          </a:xfrm>
        </p:spPr>
        <p:txBody>
          <a:bodyPr vert="horz" lIns="91440" tIns="45720" rIns="91440" bIns="45720" rtlCol="0" anchor="b">
            <a:normAutofit/>
          </a:bodyPr>
          <a:lstStyle/>
          <a:p>
            <a:r>
              <a:rPr lang="en-US" sz="3800" cap="none">
                <a:solidFill>
                  <a:srgbClr val="FFFF00"/>
                </a:solidFill>
              </a:rPr>
              <a:t>A pintura é a literatura dos laicos </a:t>
            </a:r>
          </a:p>
        </p:txBody>
      </p:sp>
      <p:pic>
        <p:nvPicPr>
          <p:cNvPr id="5" name="Imagem 4">
            <a:extLst>
              <a:ext uri="{FF2B5EF4-FFF2-40B4-BE49-F238E27FC236}">
                <a16:creationId xmlns:a16="http://schemas.microsoft.com/office/drawing/2014/main" id="{CBBBE666-8540-4C2E-B0CE-50FFC67CA67E}"/>
              </a:ext>
            </a:extLst>
          </p:cNvPr>
          <p:cNvPicPr>
            <a:picLocks noChangeAspect="1"/>
          </p:cNvPicPr>
          <p:nvPr/>
        </p:nvPicPr>
        <p:blipFill rotWithShape="1">
          <a:blip r:embed="rId3"/>
          <a:srcRect l="19601" r="21148" b="1"/>
          <a:stretch/>
        </p:blipFill>
        <p:spPr>
          <a:xfrm>
            <a:off x="-3555" y="10"/>
            <a:ext cx="4575553" cy="4189362"/>
          </a:xfrm>
          <a:prstGeom prst="rect">
            <a:avLst/>
          </a:prstGeom>
        </p:spPr>
      </p:pic>
      <p:pic>
        <p:nvPicPr>
          <p:cNvPr id="4" name="Espaço Reservado para Conteúdo 3">
            <a:extLst>
              <a:ext uri="{FF2B5EF4-FFF2-40B4-BE49-F238E27FC236}">
                <a16:creationId xmlns:a16="http://schemas.microsoft.com/office/drawing/2014/main" id="{7583B0C2-F6AD-4261-B81B-8F76B8997288}"/>
              </a:ext>
            </a:extLst>
          </p:cNvPr>
          <p:cNvPicPr>
            <a:picLocks noGrp="1" noChangeAspect="1"/>
          </p:cNvPicPr>
          <p:nvPr>
            <p:ph idx="1"/>
          </p:nvPr>
        </p:nvPicPr>
        <p:blipFill rotWithShape="1">
          <a:blip r:embed="rId4"/>
          <a:srcRect l="8630" r="18798" b="3"/>
          <a:stretch/>
        </p:blipFill>
        <p:spPr>
          <a:xfrm>
            <a:off x="4571998" y="10"/>
            <a:ext cx="4572002" cy="4189367"/>
          </a:xfrm>
          <a:prstGeom prst="rect">
            <a:avLst/>
          </a:prstGeom>
        </p:spPr>
      </p:pic>
      <p:cxnSp>
        <p:nvCxnSpPr>
          <p:cNvPr id="19" name="Straight Connector 18">
            <a:extLst>
              <a:ext uri="{FF2B5EF4-FFF2-40B4-BE49-F238E27FC236}">
                <a16:creationId xmlns:a16="http://schemas.microsoft.com/office/drawing/2014/main" id="{F946802B-BA15-4B51-BEC8-84E4B10CFC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43" y="4189377"/>
            <a:ext cx="9141714" cy="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285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2D4CA91-598E-4B8D-AE5F-203B89DEEFEA}"/>
              </a:ext>
            </a:extLst>
          </p:cNvPr>
          <p:cNvSpPr>
            <a:spLocks noGrp="1"/>
          </p:cNvSpPr>
          <p:nvPr>
            <p:ph idx="4294967295"/>
          </p:nvPr>
        </p:nvSpPr>
        <p:spPr>
          <a:xfrm>
            <a:off x="395536" y="1628800"/>
            <a:ext cx="8496944" cy="4752528"/>
          </a:xfrm>
        </p:spPr>
        <p:txBody>
          <a:bodyPr>
            <a:normAutofit fontScale="25000" lnSpcReduction="20000"/>
          </a:bodyPr>
          <a:lstStyle/>
          <a:p>
            <a:pPr marL="0" indent="0" algn="just">
              <a:spcBef>
                <a:spcPts val="600"/>
              </a:spcBef>
              <a:buNone/>
            </a:pPr>
            <a:r>
              <a:rPr lang="pt-BR" sz="8000">
                <a:effectLst/>
                <a:ea typeface="Calibri" panose="020F0502020204030204" pitchFamily="34" charset="0"/>
                <a:cs typeface="Times New Roman" panose="02020603050405020304" pitchFamily="18" charset="0"/>
              </a:rPr>
              <a:t>O estudioso Marco Santagata, no livro </a:t>
            </a:r>
            <a:r>
              <a:rPr lang="pt-BR" sz="8000" i="1">
                <a:effectLst/>
                <a:ea typeface="Calibri" panose="020F0502020204030204" pitchFamily="34" charset="0"/>
                <a:cs typeface="Times New Roman" panose="02020603050405020304" pitchFamily="18" charset="0"/>
              </a:rPr>
              <a:t>L’amoroso pensiero: Petrarca e il romanzo di Laura </a:t>
            </a:r>
            <a:r>
              <a:rPr lang="pt-BR" sz="8000">
                <a:effectLst/>
                <a:ea typeface="Calibri" panose="020F0502020204030204" pitchFamily="34" charset="0"/>
                <a:cs typeface="Times New Roman" panose="02020603050405020304" pitchFamily="18" charset="0"/>
              </a:rPr>
              <a:t>(2014), observa que o leitor do </a:t>
            </a:r>
            <a:r>
              <a:rPr lang="pt-BR" sz="8000" i="1">
                <a:effectLst/>
                <a:ea typeface="Calibri" panose="020F0502020204030204" pitchFamily="34" charset="0"/>
                <a:cs typeface="Times New Roman" panose="02020603050405020304" pitchFamily="18" charset="0"/>
              </a:rPr>
              <a:t>Canzoniere</a:t>
            </a:r>
            <a:r>
              <a:rPr lang="pt-BR" sz="8000">
                <a:effectLst/>
                <a:ea typeface="Calibri" panose="020F0502020204030204" pitchFamily="34" charset="0"/>
                <a:cs typeface="Times New Roman" panose="02020603050405020304" pitchFamily="18" charset="0"/>
              </a:rPr>
              <a:t>, depois do poema inicial, espera que o poeta prossiga em modo linear, entretanto, “Petrarca é o homem da dúvida, da contradição, do ir e vir. Petrarca não connhece a linha reta”. O crítico comenta ainda que os poemas que compõem a coletânea foram escritos em diferentes momentos e não em sequência, contudo a segunda parte das rimas “in vita di madonna Laura” apresenta um conjunto mais ordenado da primeira e as “figuras dos protagonistas aparecem menos contraditórias e a relação que os liga rompe a rigidez do esquema do pedir e do negar. As referências a eventos estranhos à ficção amorosa e os episódios da vida cotidiana já apresentavam um pano de fundo realista e aparecem aqui mais bem integrados na narrativa; o espaço e o tempo assumem uma função estrutural, tanto que a memória se torna o elemento mais importante e unificador da história.”</a:t>
            </a:r>
          </a:p>
          <a:p>
            <a:pPr marL="0" indent="0" algn="just">
              <a:lnSpc>
                <a:spcPct val="107000"/>
              </a:lnSpc>
              <a:spcAft>
                <a:spcPts val="800"/>
              </a:spcAft>
              <a:buNone/>
            </a:pPr>
            <a:r>
              <a:rPr lang="pt-BR" sz="6400">
                <a:solidFill>
                  <a:srgbClr val="FFFF00"/>
                </a:solidFill>
                <a:effectLst/>
                <a:ea typeface="Calibri" panose="020F0502020204030204" pitchFamily="34" charset="0"/>
                <a:cs typeface="Times New Roman" panose="02020603050405020304" pitchFamily="18" charset="0"/>
              </a:rPr>
              <a:t>Santagata, Marco. </a:t>
            </a:r>
            <a:r>
              <a:rPr lang="pt-BR" sz="6400" i="1">
                <a:solidFill>
                  <a:srgbClr val="FFFF00"/>
                </a:solidFill>
                <a:effectLst/>
                <a:ea typeface="Calibri" panose="020F0502020204030204" pitchFamily="34" charset="0"/>
                <a:cs typeface="Times New Roman" panose="02020603050405020304" pitchFamily="18" charset="0"/>
              </a:rPr>
              <a:t>L'amoroso pensiero: Petrarca e il romanzo di Laura </a:t>
            </a:r>
            <a:r>
              <a:rPr lang="pt-BR" sz="6400">
                <a:solidFill>
                  <a:srgbClr val="FFFF00"/>
                </a:solidFill>
                <a:effectLst/>
                <a:ea typeface="Calibri" panose="020F0502020204030204" pitchFamily="34" charset="0"/>
                <a:cs typeface="Times New Roman" panose="02020603050405020304" pitchFamily="18" charset="0"/>
              </a:rPr>
              <a:t>(Italian Edition) . MONDADORI, 2014. Edição do Kindle. TN</a:t>
            </a:r>
          </a:p>
          <a:p>
            <a:pPr marL="0" indent="0" algn="just">
              <a:lnSpc>
                <a:spcPct val="107000"/>
              </a:lnSpc>
              <a:spcAft>
                <a:spcPts val="800"/>
              </a:spcAft>
              <a:buNone/>
            </a:pPr>
            <a:r>
              <a:rPr lang="pt-BR" sz="6400">
                <a:solidFill>
                  <a:srgbClr val="FFFF00"/>
                </a:solidFill>
                <a:effectLst/>
                <a:ea typeface="Calibri" panose="020F0502020204030204" pitchFamily="34" charset="0"/>
                <a:cs typeface="Times New Roman" panose="02020603050405020304" pitchFamily="18" charset="0"/>
              </a:rPr>
              <a:t> </a:t>
            </a:r>
          </a:p>
          <a:p>
            <a:endParaRPr lang="pt-BR"/>
          </a:p>
        </p:txBody>
      </p:sp>
      <p:pic>
        <p:nvPicPr>
          <p:cNvPr id="4" name="Imagem 3">
            <a:extLst>
              <a:ext uri="{FF2B5EF4-FFF2-40B4-BE49-F238E27FC236}">
                <a16:creationId xmlns:a16="http://schemas.microsoft.com/office/drawing/2014/main" id="{EA5EBC32-A192-49C0-8DDC-8F1BCCFFB16E}"/>
              </a:ext>
            </a:extLst>
          </p:cNvPr>
          <p:cNvPicPr>
            <a:picLocks noChangeAspect="1"/>
          </p:cNvPicPr>
          <p:nvPr/>
        </p:nvPicPr>
        <p:blipFill>
          <a:blip r:embed="rId2"/>
          <a:stretch>
            <a:fillRect/>
          </a:stretch>
        </p:blipFill>
        <p:spPr>
          <a:xfrm>
            <a:off x="3491880" y="183766"/>
            <a:ext cx="1633438" cy="1268746"/>
          </a:xfrm>
          <a:prstGeom prst="rect">
            <a:avLst/>
          </a:prstGeom>
        </p:spPr>
      </p:pic>
    </p:spTree>
    <p:extLst>
      <p:ext uri="{BB962C8B-B14F-4D97-AF65-F5344CB8AC3E}">
        <p14:creationId xmlns:p14="http://schemas.microsoft.com/office/powerpoint/2010/main" val="552032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611981" y="548680"/>
            <a:ext cx="7920037" cy="5907087"/>
          </a:xfrm>
        </p:spPr>
        <p:txBody>
          <a:bodyPr>
            <a:normAutofit/>
          </a:bodyPr>
          <a:lstStyle/>
          <a:p>
            <a:pPr marL="45720" indent="0" algn="just">
              <a:buNone/>
            </a:pPr>
            <a:r>
              <a:rPr lang="pt-BR" sz="2400" b="1">
                <a:solidFill>
                  <a:srgbClr val="FFFF00"/>
                </a:solidFill>
                <a:latin typeface="Monotype Corsiva" panose="03010101010201010101" pitchFamily="66" charset="0"/>
              </a:rPr>
              <a:t>3) </a:t>
            </a:r>
            <a:r>
              <a:rPr lang="pt-BR" sz="2800" b="1">
                <a:solidFill>
                  <a:srgbClr val="FFFF00"/>
                </a:solidFill>
                <a:latin typeface="Monotype Corsiva" panose="03010101010201010101" pitchFamily="66" charset="0"/>
              </a:rPr>
              <a:t>A memória  no “Decameron” de Boccaccio</a:t>
            </a:r>
            <a:endParaRPr lang="pt-BR" b="1">
              <a:latin typeface="Monotype Corsiva" panose="03010101010201010101" pitchFamily="66" charset="0"/>
            </a:endParaRPr>
          </a:p>
          <a:p>
            <a:pPr marL="45720" indent="0" algn="just">
              <a:lnSpc>
                <a:spcPct val="100000"/>
              </a:lnSpc>
              <a:spcBef>
                <a:spcPts val="600"/>
              </a:spcBef>
              <a:buNone/>
            </a:pPr>
            <a:r>
              <a:rPr lang="pt-BR" sz="2400" b="1"/>
              <a:t>A </a:t>
            </a:r>
            <a:r>
              <a:rPr lang="pt-BR" sz="2400" b="1">
                <a:solidFill>
                  <a:srgbClr val="FFFF00"/>
                </a:solidFill>
              </a:rPr>
              <a:t>Memória</a:t>
            </a:r>
            <a:r>
              <a:rPr lang="pt-BR" sz="2400"/>
              <a:t>  está ligada à “umana cosa”, a solidariedade pela dor de amor, a possibilidade de olhar com distanciamento (e sem rancor) a experiência amorosa passada e cantar plenamente a força vital e artística do amor e do erotismo, fontes de vida, em toda sua riqueza expressiva.</a:t>
            </a:r>
          </a:p>
          <a:p>
            <a:pPr marL="45720" indent="0" algn="just">
              <a:lnSpc>
                <a:spcPct val="100000"/>
              </a:lnSpc>
              <a:spcBef>
                <a:spcPts val="600"/>
              </a:spcBef>
              <a:buNone/>
            </a:pPr>
            <a:r>
              <a:rPr lang="pt-BR" sz="2400"/>
              <a:t>Aqui o autor não sente a necessidade de falar de si, mas cria personagens para contar, com diferentes entoações narrativas, histórias já grafadas na literatura, uma vez que as referências do </a:t>
            </a:r>
            <a:r>
              <a:rPr lang="pt-BR" sz="2400" i="1"/>
              <a:t>Decameron</a:t>
            </a:r>
            <a:r>
              <a:rPr lang="pt-BR" sz="2400"/>
              <a:t>  são predominantemente literárias</a:t>
            </a:r>
            <a:r>
              <a:rPr lang="pt-BR" sz="2400">
                <a:solidFill>
                  <a:srgbClr val="FFFF00"/>
                </a:solidFill>
              </a:rPr>
              <a:t>. A memória</a:t>
            </a:r>
            <a:r>
              <a:rPr lang="pt-BR" sz="2400"/>
              <a:t>, então, está também ligada à tradição literária e o autor se coloca não mais como o poeta que se inspira na experiência amorosa para falar de si, mas como puro artífice da palavra. </a:t>
            </a:r>
          </a:p>
          <a:p>
            <a:pPr marL="45720" indent="0" algn="just">
              <a:lnSpc>
                <a:spcPct val="100000"/>
              </a:lnSpc>
              <a:spcBef>
                <a:spcPts val="600"/>
              </a:spcBef>
              <a:buNone/>
            </a:pPr>
            <a:endParaRPr lang="pt-BR" sz="2400"/>
          </a:p>
          <a:p>
            <a:pPr marL="45720" indent="0" algn="just">
              <a:lnSpc>
                <a:spcPct val="100000"/>
              </a:lnSpc>
              <a:spcBef>
                <a:spcPts val="600"/>
              </a:spcBef>
              <a:buNone/>
            </a:pPr>
            <a:endParaRPr lang="pt-BR" sz="2400"/>
          </a:p>
          <a:p>
            <a:pPr marL="45720" indent="0" algn="just">
              <a:buNone/>
            </a:pPr>
            <a:endParaRPr lang="pt-BR">
              <a:latin typeface="Monotype Corsiva" panose="03010101010201010101" pitchFamily="66" charset="0"/>
            </a:endParaRPr>
          </a:p>
          <a:p>
            <a:pPr marL="45720" indent="0">
              <a:buNone/>
            </a:pPr>
            <a:endParaRPr lang="pt-BR"/>
          </a:p>
        </p:txBody>
      </p:sp>
    </p:spTree>
    <p:extLst>
      <p:ext uri="{BB962C8B-B14F-4D97-AF65-F5344CB8AC3E}">
        <p14:creationId xmlns:p14="http://schemas.microsoft.com/office/powerpoint/2010/main" val="30176685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E772B19-3106-43DF-B816-6BBFDCE61BA8}"/>
              </a:ext>
            </a:extLst>
          </p:cNvPr>
          <p:cNvSpPr>
            <a:spLocks noGrp="1"/>
          </p:cNvSpPr>
          <p:nvPr>
            <p:ph sz="quarter" idx="4294967295"/>
          </p:nvPr>
        </p:nvSpPr>
        <p:spPr>
          <a:xfrm>
            <a:off x="215516" y="548680"/>
            <a:ext cx="8712968" cy="6119961"/>
          </a:xfrm>
        </p:spPr>
        <p:txBody>
          <a:bodyPr>
            <a:noAutofit/>
          </a:bodyPr>
          <a:lstStyle/>
          <a:p>
            <a:pPr marL="45720" indent="0" algn="just">
              <a:lnSpc>
                <a:spcPct val="100000"/>
              </a:lnSpc>
              <a:spcBef>
                <a:spcPts val="600"/>
              </a:spcBef>
              <a:buNone/>
            </a:pPr>
            <a:r>
              <a:rPr lang="pt-BR" sz="2400" b="1">
                <a:solidFill>
                  <a:srgbClr val="FFFF00"/>
                </a:solidFill>
                <a:latin typeface="Monotype Corsiva" panose="03010101010201010101" pitchFamily="66" charset="0"/>
              </a:rPr>
              <a:t>4) O feminino</a:t>
            </a:r>
          </a:p>
          <a:p>
            <a:pPr marL="45720" indent="0" algn="just">
              <a:lnSpc>
                <a:spcPct val="100000"/>
              </a:lnSpc>
              <a:spcBef>
                <a:spcPts val="600"/>
              </a:spcBef>
              <a:buNone/>
            </a:pPr>
            <a:r>
              <a:rPr lang="pt-BR">
                <a:solidFill>
                  <a:schemeClr val="tx1"/>
                </a:solidFill>
              </a:rPr>
              <a:t>Em Dante e Petrarca, a mulher é </a:t>
            </a:r>
            <a:r>
              <a:rPr lang="pt-BR" b="1" i="1">
                <a:solidFill>
                  <a:schemeClr val="tx1"/>
                </a:solidFill>
              </a:rPr>
              <a:t>leitmotiv</a:t>
            </a:r>
            <a:r>
              <a:rPr lang="pt-BR" i="1">
                <a:solidFill>
                  <a:schemeClr val="tx1"/>
                </a:solidFill>
              </a:rPr>
              <a:t>, </a:t>
            </a:r>
            <a:r>
              <a:rPr lang="pt-BR">
                <a:solidFill>
                  <a:schemeClr val="tx1"/>
                </a:solidFill>
              </a:rPr>
              <a:t>para a escrita poética, Sterzi em sua tese, traz uma citação que sintetiza os primórdios da lírica moderna</a:t>
            </a:r>
          </a:p>
          <a:p>
            <a:pPr marL="45720" indent="0" algn="just">
              <a:lnSpc>
                <a:spcPct val="100000"/>
              </a:lnSpc>
              <a:spcBef>
                <a:spcPts val="600"/>
              </a:spcBef>
              <a:buNone/>
            </a:pPr>
            <a:r>
              <a:rPr lang="pt-BR" b="0" i="0" u="none" strike="noStrike" baseline="0"/>
              <a:t>A lírica moderna européia nasce [...] narcisística e masculina: a abolição do corpo feminino (e por conseqüência, naturalmente, o cancelamento do próprio </a:t>
            </a:r>
            <a:r>
              <a:rPr lang="pt-BR" b="0" i="1" u="none" strike="noStrike" baseline="0"/>
              <a:t>sujeito </a:t>
            </a:r>
            <a:r>
              <a:rPr lang="pt-BR" b="0" i="0" u="none" strike="noStrike" baseline="0"/>
              <a:t>corpóreo, até identificá-lo com o puro </a:t>
            </a:r>
            <a:r>
              <a:rPr lang="pt-BR" b="0" i="1" u="none" strike="noStrike" baseline="0"/>
              <a:t>omen nomen</a:t>
            </a:r>
            <a:r>
              <a:rPr lang="pt-BR" b="0" i="0" u="none" strike="noStrike" baseline="0"/>
              <a:t>, Beatrice-beatitudine, Laura-l’aura-l’auro-lauro) [...] é de fato assumida como condição necessária da perpétua posse de um Objeto de outro modo </a:t>
            </a:r>
            <a:r>
              <a:rPr lang="pt-BR" b="0" i="1" u="none" strike="noStrike" baseline="0"/>
              <a:t>inalcançável </a:t>
            </a:r>
            <a:r>
              <a:rPr lang="pt-BR" b="0" i="0" u="none" strike="noStrike" baseline="0"/>
              <a:t>e </a:t>
            </a:r>
            <a:r>
              <a:rPr lang="pt-BR" b="0" i="1" u="none" strike="noStrike" baseline="0"/>
              <a:t>incognoscível</a:t>
            </a:r>
            <a:r>
              <a:rPr lang="pt-BR" b="0" i="0" u="none" strike="noStrike" baseline="0"/>
              <a:t>: somente então o Eu poético, liberado dos vínculos do uso e da troca fisiologicamente intrínsecos à poesia amorosa trovadoresca e pré-stilnovística, pode individuar em si mesmo e na Palavra o Objeto, desta vez, sim, por estatuto cognoscível e possuído, da própria atividade e da própria beatitude; [...] lírica da separação/ausência da Dama e ausência/cancelamento do corpo em benefício de uma Palavra e de um Livro da Palavra que se apresenta como autônomo, auto-refletido e concluso: um duplo cognoscível e ‹possível› do mundo, um </a:t>
            </a:r>
            <a:r>
              <a:rPr lang="pt-BR" b="0" i="1" u="none" strike="noStrike" baseline="0"/>
              <a:t>outro </a:t>
            </a:r>
            <a:r>
              <a:rPr lang="pt-BR" b="0" i="0" u="none" strike="noStrike" baseline="0"/>
              <a:t>mundo na impossibilidade de ter aquele, o Outro, real.</a:t>
            </a:r>
            <a:endParaRPr lang="it-IT">
              <a:solidFill>
                <a:srgbClr val="FFFF00"/>
              </a:solidFill>
            </a:endParaRPr>
          </a:p>
          <a:p>
            <a:pPr marL="45720" indent="0" algn="just">
              <a:lnSpc>
                <a:spcPct val="100000"/>
              </a:lnSpc>
              <a:spcBef>
                <a:spcPts val="600"/>
              </a:spcBef>
              <a:buNone/>
            </a:pPr>
            <a:r>
              <a:rPr lang="it-IT" sz="1800">
                <a:solidFill>
                  <a:srgbClr val="FFFF00"/>
                </a:solidFill>
              </a:rPr>
              <a:t>ANTONELLI, R. Perché un Libro (</a:t>
            </a:r>
            <a:r>
              <a:rPr lang="it-IT" sz="1800" i="1">
                <a:solidFill>
                  <a:srgbClr val="FFFF00"/>
                </a:solidFill>
              </a:rPr>
              <a:t>Canzoniere</a:t>
            </a:r>
            <a:r>
              <a:rPr lang="it-IT" sz="1800">
                <a:solidFill>
                  <a:srgbClr val="FFFF00"/>
                </a:solidFill>
              </a:rPr>
              <a:t>). </a:t>
            </a:r>
            <a:r>
              <a:rPr lang="it-IT" sz="1800" i="1">
                <a:solidFill>
                  <a:srgbClr val="FFFF00"/>
                </a:solidFill>
              </a:rPr>
              <a:t>Critica del Testo</a:t>
            </a:r>
            <a:r>
              <a:rPr lang="it-IT" sz="1800">
                <a:solidFill>
                  <a:srgbClr val="FFFF00"/>
                </a:solidFill>
              </a:rPr>
              <a:t>, VI, 1 (2003), pp. 49-65. Apud: STERZI, E. op.cit, p.445.</a:t>
            </a:r>
            <a:endParaRPr lang="pt-BR" sz="1800" baseline="30000">
              <a:solidFill>
                <a:srgbClr val="FFFF00"/>
              </a:solidFill>
            </a:endParaRPr>
          </a:p>
        </p:txBody>
      </p:sp>
    </p:spTree>
    <p:extLst>
      <p:ext uri="{BB962C8B-B14F-4D97-AF65-F5344CB8AC3E}">
        <p14:creationId xmlns:p14="http://schemas.microsoft.com/office/powerpoint/2010/main" val="3913396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442CF47-A706-404D-96A5-042DAA2C6DA5}"/>
              </a:ext>
            </a:extLst>
          </p:cNvPr>
          <p:cNvSpPr>
            <a:spLocks noGrp="1"/>
          </p:cNvSpPr>
          <p:nvPr>
            <p:ph idx="4294967295"/>
          </p:nvPr>
        </p:nvSpPr>
        <p:spPr>
          <a:xfrm>
            <a:off x="467544" y="404664"/>
            <a:ext cx="8208912" cy="5386536"/>
          </a:xfrm>
        </p:spPr>
        <p:txBody>
          <a:bodyPr>
            <a:normAutofit/>
          </a:bodyPr>
          <a:lstStyle/>
          <a:p>
            <a:pPr marL="0" indent="0" algn="just">
              <a:buNone/>
            </a:pPr>
            <a:r>
              <a:rPr lang="pt-BR">
                <a:effectLst/>
                <a:latin typeface="Times New Roman" panose="02020603050405020304" pitchFamily="18" charset="0"/>
                <a:ea typeface="Calibri" panose="020F0502020204030204" pitchFamily="34" charset="0"/>
              </a:rPr>
              <a:t>A conquista da palavra poética implicará a total perda do corpo de Beatrice e de Laura, mas a aquisição e fundação na memória de uma nova relação subtraída a qualquer troca interpessoal e a qualquer possível negação proveniente da Dama enquanto </a:t>
            </a:r>
            <a:r>
              <a:rPr lang="pt-BR" i="1">
                <a:effectLst/>
                <a:latin typeface="Times New Roman" panose="02020603050405020304" pitchFamily="18" charset="0"/>
                <a:ea typeface="Calibri" panose="020F0502020204030204" pitchFamily="34" charset="0"/>
              </a:rPr>
              <a:t>variável </a:t>
            </a:r>
            <a:r>
              <a:rPr lang="pt-BR">
                <a:effectLst/>
                <a:latin typeface="Times New Roman" panose="02020603050405020304" pitchFamily="18" charset="0"/>
                <a:ea typeface="Calibri" panose="020F0502020204030204" pitchFamily="34" charset="0"/>
              </a:rPr>
              <a:t>independente ou da Culpa: nos </a:t>
            </a:r>
            <a:r>
              <a:rPr lang="pt-BR" i="1">
                <a:effectLst/>
                <a:latin typeface="Times New Roman" panose="02020603050405020304" pitchFamily="18" charset="0"/>
                <a:ea typeface="Calibri" panose="020F0502020204030204" pitchFamily="34" charset="0"/>
              </a:rPr>
              <a:t>Rvf </a:t>
            </a:r>
            <a:r>
              <a:rPr lang="pt-BR">
                <a:effectLst/>
                <a:latin typeface="Times New Roman" panose="02020603050405020304" pitchFamily="18" charset="0"/>
                <a:ea typeface="Calibri" panose="020F0502020204030204" pitchFamily="34" charset="0"/>
              </a:rPr>
              <a:t>[</a:t>
            </a:r>
            <a:r>
              <a:rPr lang="pt-BR" i="1">
                <a:effectLst/>
                <a:latin typeface="Times New Roman" panose="02020603050405020304" pitchFamily="18" charset="0"/>
                <a:ea typeface="Calibri" panose="020F0502020204030204" pitchFamily="34" charset="0"/>
              </a:rPr>
              <a:t>Rerum vulgarium fragmenta</a:t>
            </a:r>
            <a:r>
              <a:rPr lang="pt-BR">
                <a:effectLst/>
                <a:latin typeface="Times New Roman" panose="02020603050405020304" pitchFamily="18" charset="0"/>
                <a:ea typeface="Calibri" panose="020F0502020204030204" pitchFamily="34" charset="0"/>
              </a:rPr>
              <a:t>] </a:t>
            </a:r>
            <a:r>
              <a:rPr lang="pt-BR">
                <a:solidFill>
                  <a:srgbClr val="FFFF00"/>
                </a:solidFill>
                <a:effectLst/>
                <a:latin typeface="Times New Roman" panose="02020603050405020304" pitchFamily="18" charset="0"/>
                <a:ea typeface="Calibri" panose="020F0502020204030204" pitchFamily="34" charset="0"/>
              </a:rPr>
              <a:t>o </a:t>
            </a:r>
            <a:r>
              <a:rPr lang="pt-BR" b="1">
                <a:solidFill>
                  <a:srgbClr val="FFFF00"/>
                </a:solidFill>
                <a:effectLst/>
                <a:latin typeface="Times New Roman" panose="02020603050405020304" pitchFamily="18" charset="0"/>
                <a:ea typeface="Calibri" panose="020F0502020204030204" pitchFamily="34" charset="0"/>
              </a:rPr>
              <a:t>Livro (ou a </a:t>
            </a:r>
            <a:r>
              <a:rPr lang="pt-BR" b="1" i="1">
                <a:solidFill>
                  <a:srgbClr val="FFFF00"/>
                </a:solidFill>
                <a:effectLst/>
                <a:latin typeface="Times New Roman" panose="02020603050405020304" pitchFamily="18" charset="0"/>
                <a:ea typeface="Calibri" panose="020F0502020204030204" pitchFamily="34" charset="0"/>
              </a:rPr>
              <a:t>Memória </a:t>
            </a:r>
            <a:r>
              <a:rPr lang="pt-BR" b="1">
                <a:solidFill>
                  <a:srgbClr val="FFFF00"/>
                </a:solidFill>
                <a:effectLst/>
                <a:latin typeface="Times New Roman" panose="02020603050405020304" pitchFamily="18" charset="0"/>
                <a:ea typeface="Calibri" panose="020F0502020204030204" pitchFamily="34" charset="0"/>
              </a:rPr>
              <a:t>e a </a:t>
            </a:r>
            <a:r>
              <a:rPr lang="pt-BR" b="1" i="1">
                <a:solidFill>
                  <a:srgbClr val="FFFF00"/>
                </a:solidFill>
                <a:effectLst/>
                <a:latin typeface="Times New Roman" panose="02020603050405020304" pitchFamily="18" charset="0"/>
                <a:ea typeface="Calibri" panose="020F0502020204030204" pitchFamily="34" charset="0"/>
              </a:rPr>
              <a:t>Escrita </a:t>
            </a:r>
            <a:r>
              <a:rPr lang="pt-BR" b="1">
                <a:solidFill>
                  <a:srgbClr val="FFFF00"/>
                </a:solidFill>
                <a:effectLst/>
                <a:latin typeface="Times New Roman" panose="02020603050405020304" pitchFamily="18" charset="0"/>
                <a:ea typeface="Calibri" panose="020F0502020204030204" pitchFamily="34" charset="0"/>
              </a:rPr>
              <a:t>da Memória) substituirá o Ausente e a Ausência</a:t>
            </a:r>
            <a:r>
              <a:rPr lang="pt-BR">
                <a:solidFill>
                  <a:srgbClr val="FFFF00"/>
                </a:solidFill>
                <a:effectLst/>
                <a:latin typeface="Times New Roman" panose="02020603050405020304" pitchFamily="18" charset="0"/>
                <a:ea typeface="Calibri" panose="020F0502020204030204" pitchFamily="34" charset="0"/>
              </a:rPr>
              <a:t> </a:t>
            </a:r>
            <a:r>
              <a:rPr lang="pt-BR">
                <a:effectLst/>
                <a:latin typeface="Times New Roman" panose="02020603050405020304" pitchFamily="18" charset="0"/>
                <a:ea typeface="Calibri" panose="020F0502020204030204" pitchFamily="34" charset="0"/>
              </a:rPr>
              <a:t>(mas também a vida, em benefício da sua representação). Neste sentido a lírica moderna nasce como círculo virtuoso interno ao sujeito masculino do Eu e é operação de espelhamento narcísico: o Livro-Cancioneiro pode nascer somente porque nasceu o Eu lírico pós-clássico, </a:t>
            </a:r>
            <a:r>
              <a:rPr lang="pt-BR" i="1">
                <a:effectLst/>
                <a:latin typeface="Times New Roman" panose="02020603050405020304" pitchFamily="18" charset="0"/>
                <a:ea typeface="Calibri" panose="020F0502020204030204" pitchFamily="34" charset="0"/>
              </a:rPr>
              <a:t>moderno</a:t>
            </a:r>
            <a:r>
              <a:rPr lang="pt-BR">
                <a:effectLst/>
                <a:latin typeface="Times New Roman" panose="02020603050405020304" pitchFamily="18" charset="0"/>
                <a:ea typeface="Calibri" panose="020F0502020204030204" pitchFamily="34" charset="0"/>
              </a:rPr>
              <a:t>, isto que antes de Dante e de Petrarca não podia existir.</a:t>
            </a:r>
          </a:p>
          <a:p>
            <a:pPr marL="0" indent="0" algn="just">
              <a:lnSpc>
                <a:spcPct val="100000"/>
              </a:lnSpc>
              <a:buNone/>
            </a:pPr>
            <a:r>
              <a:rPr lang="it-IT" sz="2000">
                <a:solidFill>
                  <a:srgbClr val="FFFF00"/>
                </a:solidFill>
              </a:rPr>
              <a:t>ANTONELLI, R. Perché un Libro (</a:t>
            </a:r>
            <a:r>
              <a:rPr lang="it-IT" sz="2000" i="1">
                <a:solidFill>
                  <a:srgbClr val="FFFF00"/>
                </a:solidFill>
              </a:rPr>
              <a:t>Canzoniere</a:t>
            </a:r>
            <a:r>
              <a:rPr lang="it-IT" sz="2000">
                <a:solidFill>
                  <a:srgbClr val="FFFF00"/>
                </a:solidFill>
              </a:rPr>
              <a:t>). </a:t>
            </a:r>
            <a:r>
              <a:rPr lang="it-IT" sz="2000" i="1">
                <a:solidFill>
                  <a:srgbClr val="FFFF00"/>
                </a:solidFill>
              </a:rPr>
              <a:t>Critica del Testo</a:t>
            </a:r>
            <a:r>
              <a:rPr lang="it-IT" sz="2000">
                <a:solidFill>
                  <a:srgbClr val="FFFF00"/>
                </a:solidFill>
              </a:rPr>
              <a:t>, VI, 1 (2003), pp. 49-65. Apud: STERZI, E. op.cit, p.445.</a:t>
            </a:r>
            <a:endParaRPr lang="pt-BR" sz="2000" baseline="30000">
              <a:solidFill>
                <a:srgbClr val="FFFF00"/>
              </a:solidFill>
            </a:endParaRPr>
          </a:p>
          <a:p>
            <a:pPr marL="0" indent="0" algn="just">
              <a:buNone/>
            </a:pPr>
            <a:endParaRPr lang="pt-BR"/>
          </a:p>
        </p:txBody>
      </p:sp>
    </p:spTree>
    <p:extLst>
      <p:ext uri="{BB962C8B-B14F-4D97-AF65-F5344CB8AC3E}">
        <p14:creationId xmlns:p14="http://schemas.microsoft.com/office/powerpoint/2010/main" val="3887898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60A1C349-3EF5-412D-B5BC-095FAC32CAC8}"/>
              </a:ext>
            </a:extLst>
          </p:cNvPr>
          <p:cNvSpPr>
            <a:spLocks noGrp="1"/>
          </p:cNvSpPr>
          <p:nvPr>
            <p:ph sz="quarter" idx="4294967295"/>
          </p:nvPr>
        </p:nvSpPr>
        <p:spPr>
          <a:xfrm>
            <a:off x="827584" y="332656"/>
            <a:ext cx="7632848" cy="5832053"/>
          </a:xfrm>
        </p:spPr>
        <p:txBody>
          <a:bodyPr>
            <a:normAutofit/>
          </a:bodyPr>
          <a:lstStyle/>
          <a:p>
            <a:pPr marL="45720" indent="0">
              <a:buNone/>
            </a:pPr>
            <a:r>
              <a:rPr lang="pt-BR" sz="2800" b="1">
                <a:solidFill>
                  <a:srgbClr val="FFFF00"/>
                </a:solidFill>
                <a:latin typeface="Monotype Corsiva" panose="03010101010201010101" pitchFamily="66" charset="0"/>
              </a:rPr>
              <a:t>4) O feminino</a:t>
            </a:r>
          </a:p>
          <a:p>
            <a:pPr marL="45720" indent="0">
              <a:buNone/>
            </a:pPr>
            <a:endParaRPr lang="pt-BR"/>
          </a:p>
          <a:p>
            <a:pPr marL="45720" indent="0" algn="just">
              <a:lnSpc>
                <a:spcPct val="100000"/>
              </a:lnSpc>
              <a:buNone/>
            </a:pPr>
            <a:r>
              <a:rPr lang="pt-BR" sz="2400" b="0" i="0" u="none" strike="noStrike" baseline="0">
                <a:latin typeface="Bodoni MT" panose="02070603080606020203" pitchFamily="18" charset="0"/>
              </a:rPr>
              <a:t>O </a:t>
            </a:r>
            <a:r>
              <a:rPr lang="pt-BR" sz="2400" b="0" i="1" u="none" strike="noStrike" baseline="0">
                <a:latin typeface="Bodoni MT" panose="02070603080606020203" pitchFamily="18" charset="0"/>
              </a:rPr>
              <a:t>Decameron</a:t>
            </a:r>
            <a:r>
              <a:rPr lang="pt-BR" sz="2400" b="0" i="0" u="none" strike="noStrike" baseline="0">
                <a:latin typeface="Bodoni MT" panose="02070603080606020203" pitchFamily="18" charset="0"/>
              </a:rPr>
              <a:t> é uma prosa “inclusiva”. Os excluídos da literatura ocidental </a:t>
            </a:r>
            <a:r>
              <a:rPr lang="pt-BR" sz="2400">
                <a:latin typeface="Bodoni MT" panose="02070603080606020203" pitchFamily="18" charset="0"/>
              </a:rPr>
              <a:t>do período </a:t>
            </a:r>
            <a:r>
              <a:rPr lang="pt-BR" sz="2400" b="0" i="0" u="none" strike="noStrike" baseline="0">
                <a:latin typeface="Bodoni MT" panose="02070603080606020203" pitchFamily="18" charset="0"/>
              </a:rPr>
              <a:t>(Judeus, gays, heréticos e vilões e, também, as mulheres) são elevados a protagonistas das novelas.</a:t>
            </a:r>
          </a:p>
          <a:p>
            <a:pPr marL="45720" indent="0" algn="just">
              <a:lnSpc>
                <a:spcPct val="100000"/>
              </a:lnSpc>
              <a:buNone/>
            </a:pPr>
            <a:r>
              <a:rPr lang="pt-BR" sz="2400">
                <a:latin typeface="Bodoni MT" panose="02070603080606020203" pitchFamily="18" charset="0"/>
              </a:rPr>
              <a:t>As mulheres são também narradoras, aliás, são elas, pela voz de Pampinea que decidem fugir do caos da cidade para se salvarem e contar histórias nas horas mais quentes do dia. O feminino, a partir da obra de Boccaccio, terá um novo papel na literatura, nem sempre positivo, mas muito mais complexo e profundo.</a:t>
            </a:r>
          </a:p>
          <a:p>
            <a:pPr marL="45720" indent="0" algn="just">
              <a:buNone/>
            </a:pPr>
            <a:endParaRPr lang="pt-BR"/>
          </a:p>
        </p:txBody>
      </p:sp>
    </p:spTree>
    <p:extLst>
      <p:ext uri="{BB962C8B-B14F-4D97-AF65-F5344CB8AC3E}">
        <p14:creationId xmlns:p14="http://schemas.microsoft.com/office/powerpoint/2010/main" val="577257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7CDABD-FA6C-4A00-9766-57760A3E39AB}"/>
              </a:ext>
            </a:extLst>
          </p:cNvPr>
          <p:cNvSpPr>
            <a:spLocks noGrp="1"/>
          </p:cNvSpPr>
          <p:nvPr>
            <p:ph type="title"/>
          </p:nvPr>
        </p:nvSpPr>
        <p:spPr/>
        <p:txBody>
          <a:bodyPr/>
          <a:lstStyle/>
          <a:p>
            <a:pPr algn="l"/>
            <a:r>
              <a:rPr lang="pt-BR" sz="3600" b="1" cap="none">
                <a:solidFill>
                  <a:srgbClr val="FFFF00"/>
                </a:solidFill>
                <a:latin typeface="Monotype Corsiva" panose="03010101010201010101" pitchFamily="66" charset="0"/>
              </a:rPr>
              <a:t>4) O feminino</a:t>
            </a:r>
            <a:endParaRPr lang="pt-BR" cap="none"/>
          </a:p>
        </p:txBody>
      </p:sp>
      <p:sp>
        <p:nvSpPr>
          <p:cNvPr id="3" name="Espaço Reservado para Conteúdo 2">
            <a:extLst>
              <a:ext uri="{FF2B5EF4-FFF2-40B4-BE49-F238E27FC236}">
                <a16:creationId xmlns:a16="http://schemas.microsoft.com/office/drawing/2014/main" id="{FA79B696-D590-4D3F-B969-657D7A3053CC}"/>
              </a:ext>
            </a:extLst>
          </p:cNvPr>
          <p:cNvSpPr>
            <a:spLocks noGrp="1"/>
          </p:cNvSpPr>
          <p:nvPr>
            <p:ph idx="1"/>
          </p:nvPr>
        </p:nvSpPr>
        <p:spPr>
          <a:xfrm>
            <a:off x="395536" y="1700808"/>
            <a:ext cx="8136904" cy="4090392"/>
          </a:xfrm>
        </p:spPr>
        <p:txBody>
          <a:bodyPr>
            <a:normAutofit fontScale="77500" lnSpcReduction="20000"/>
          </a:bodyPr>
          <a:lstStyle/>
          <a:p>
            <a:endParaRPr lang="pt-BR"/>
          </a:p>
          <a:p>
            <a:pPr marL="0" indent="0" algn="just">
              <a:buNone/>
            </a:pPr>
            <a:r>
              <a:rPr lang="pt-BR" sz="3100"/>
              <a:t>A mulher boccacciana é Eva, isto é, ela é mulher de carne, ossos e voz narrativa, por meio da qual expressa seus desejos, suas paixões, sua visão de mundo. Ela é sujeito e ser do diálogo.</a:t>
            </a:r>
          </a:p>
          <a:p>
            <a:pPr marL="0" indent="0" algn="just">
              <a:buNone/>
            </a:pPr>
            <a:r>
              <a:rPr lang="pt-BR" sz="3100"/>
              <a:t>“Fequentemente as mulheres são </a:t>
            </a:r>
            <a:r>
              <a:rPr lang="pt-BR" sz="3100" i="1"/>
              <a:t>agentes</a:t>
            </a:r>
            <a:r>
              <a:rPr lang="pt-BR" sz="3100"/>
              <a:t>, são, isto é, sujeitos de uma mudança no desenvolvimento da história; tal mudança pode ser efetuada por elas “com obras e com palavras” (I, 5), como diz a primeira protagonista de uma novela: a marquesa de Monferrato.” (p. 110)</a:t>
            </a:r>
            <a:endParaRPr lang="pt-BR" sz="1200">
              <a:solidFill>
                <a:schemeClr val="accent2">
                  <a:lumMod val="60000"/>
                  <a:lumOff val="40000"/>
                </a:schemeClr>
              </a:solidFill>
            </a:endParaRPr>
          </a:p>
          <a:p>
            <a:pPr marL="0" indent="0" algn="just">
              <a:buNone/>
            </a:pPr>
            <a:r>
              <a:rPr lang="pt-BR" sz="1700">
                <a:solidFill>
                  <a:srgbClr val="FFFF00"/>
                </a:solidFill>
              </a:rPr>
              <a:t>LA MONICA, Alessandro, Graziosissime donne: La figura femminile nel “Decameron” di Boccaccio.  Saarbrucken: GmbH&amp;Co./Edizioni Accademiche Itaiane, 2014</a:t>
            </a:r>
            <a:r>
              <a:rPr lang="pt-BR" sz="1200">
                <a:solidFill>
                  <a:schemeClr val="accent2">
                    <a:lumMod val="60000"/>
                    <a:lumOff val="40000"/>
                  </a:schemeClr>
                </a:solidFill>
              </a:rPr>
              <a:t>.</a:t>
            </a:r>
          </a:p>
          <a:p>
            <a:endParaRPr lang="pt-BR"/>
          </a:p>
        </p:txBody>
      </p:sp>
    </p:spTree>
    <p:extLst>
      <p:ext uri="{BB962C8B-B14F-4D97-AF65-F5344CB8AC3E}">
        <p14:creationId xmlns:p14="http://schemas.microsoft.com/office/powerpoint/2010/main" val="480909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467544" y="332656"/>
            <a:ext cx="8244656" cy="6264995"/>
          </a:xfrm>
        </p:spPr>
        <p:txBody>
          <a:bodyPr>
            <a:noAutofit/>
          </a:bodyPr>
          <a:lstStyle/>
          <a:p>
            <a:pPr marL="45720" indent="0" algn="just">
              <a:buNone/>
            </a:pPr>
            <a:r>
              <a:rPr lang="pt-BR"/>
              <a:t>A dama stilnovista não ama com paixão, não tem uma identidade física natural, é ícone, manifestação visual do </a:t>
            </a:r>
            <a:r>
              <a:rPr lang="pt-BR" b="1"/>
              <a:t>Kalos Kai Agatos</a:t>
            </a:r>
            <a:r>
              <a:rPr lang="pt-BR"/>
              <a:t>. </a:t>
            </a:r>
          </a:p>
          <a:p>
            <a:pPr marL="45720" indent="0" algn="just">
              <a:buNone/>
            </a:pPr>
            <a:r>
              <a:rPr lang="pt-BR"/>
              <a:t>“...reduzida a imagem e nome – é ela também, em alguma medida, uma figura da interioridade do poeta em seu movimento de autocontemplação, isto é, em plena </a:t>
            </a:r>
            <a:r>
              <a:rPr lang="pt-BR" i="1">
                <a:effectLst>
                  <a:outerShdw blurRad="38100" dist="38100" dir="2700000" algn="tl">
                    <a:srgbClr val="000000">
                      <a:alpha val="43137"/>
                    </a:srgbClr>
                  </a:outerShdw>
                </a:effectLst>
              </a:rPr>
              <a:t>investigatio</a:t>
            </a:r>
            <a:r>
              <a:rPr lang="pt-BR" i="1"/>
              <a:t> </a:t>
            </a:r>
            <a:r>
              <a:rPr lang="pt-BR"/>
              <a:t>lírica. Resguardar a distância em relação à dama – preservar, até o fim, a incomunicabilidade – é resguardar essa interioridade.  Não surpreende que o corpo da dama só aparecerá ao poeta, quando muito, em sonhos e visões, e sob véus.</a:t>
            </a:r>
            <a:r>
              <a:rPr lang="pt-BR" baseline="30000"/>
              <a:t> </a:t>
            </a:r>
            <a:r>
              <a:rPr lang="pt-BR"/>
              <a:t>Esta ocultação do corpo da amada encontra uma exata correspondência na ocultação do corpo do poeta, </a:t>
            </a:r>
            <a:r>
              <a:rPr lang="pt-BR" b="1"/>
              <a:t>que conota a interiorização do sujeito lírico</a:t>
            </a:r>
            <a:r>
              <a:rPr lang="pt-BR"/>
              <a:t>.” (</a:t>
            </a:r>
            <a:r>
              <a:rPr lang="pt-BR" i="1"/>
              <a:t>Sterzi, 2006, p. 388</a:t>
            </a:r>
            <a:r>
              <a:rPr lang="pt-BR"/>
              <a:t>).</a:t>
            </a:r>
          </a:p>
          <a:p>
            <a:pPr marL="45720" indent="0" algn="just">
              <a:buNone/>
            </a:pPr>
            <a:r>
              <a:rPr lang="pt-BR"/>
              <a:t>Enquanto Dante e Petrarca distanciam a dama para expressar a própria voz lírica interior,  Boccaccio cria o distanciamento narrativo necessário para possibilitar a manifestação da </a:t>
            </a:r>
            <a:r>
              <a:rPr lang="pt-BR" b="1" i="1"/>
              <a:t>voz de outrem</a:t>
            </a:r>
            <a:r>
              <a:rPr lang="pt-BR" b="1"/>
              <a:t>, </a:t>
            </a:r>
            <a:r>
              <a:rPr lang="pt-BR"/>
              <a:t>da </a:t>
            </a:r>
            <a:r>
              <a:rPr lang="pt-BR" b="1" i="1"/>
              <a:t>imagem da linguagem </a:t>
            </a:r>
            <a:r>
              <a:rPr lang="pt-BR"/>
              <a:t>(Bakhtin), </a:t>
            </a:r>
            <a:r>
              <a:rPr lang="pt-BR">
                <a:solidFill>
                  <a:srgbClr val="FFFF00"/>
                </a:solidFill>
              </a:rPr>
              <a:t>que inclue a voz feminina, conectando definitivamente a representação artística do personagem à sua forma de expressão, à voz que lhe é conferida pelo autor. </a:t>
            </a:r>
          </a:p>
        </p:txBody>
      </p:sp>
    </p:spTree>
    <p:extLst>
      <p:ext uri="{BB962C8B-B14F-4D97-AF65-F5344CB8AC3E}">
        <p14:creationId xmlns:p14="http://schemas.microsoft.com/office/powerpoint/2010/main" val="1750932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4294967295"/>
          </p:nvPr>
        </p:nvSpPr>
        <p:spPr>
          <a:xfrm>
            <a:off x="539552" y="404813"/>
            <a:ext cx="4752528" cy="5616575"/>
          </a:xfrm>
        </p:spPr>
        <p:txBody>
          <a:bodyPr>
            <a:normAutofit lnSpcReduction="10000"/>
          </a:bodyPr>
          <a:lstStyle/>
          <a:p>
            <a:pPr marL="45720" lvl="0" indent="0" algn="just">
              <a:buNone/>
            </a:pPr>
            <a:r>
              <a:rPr lang="pt-BR" sz="4000">
                <a:latin typeface="Monotype Corsiva" panose="03010101010201010101" pitchFamily="66" charset="0"/>
              </a:rPr>
              <a:t>“</a:t>
            </a:r>
            <a:r>
              <a:rPr lang="pt-BR" sz="4000" b="1">
                <a:latin typeface="Monotype Corsiva" panose="03010101010201010101" pitchFamily="66" charset="0"/>
              </a:rPr>
              <a:t>Dante, Petrarca e Boccaccio sabiam, com plena consciência, que eram os fundadores de uma nova cultura e de um novo mundo.” </a:t>
            </a:r>
          </a:p>
          <a:p>
            <a:pPr marL="45720" lvl="0" indent="0" algn="just">
              <a:buNone/>
            </a:pPr>
            <a:r>
              <a:rPr lang="pt-BR" sz="2800">
                <a:latin typeface="Mongolian Baiti" panose="03000500000000000000" pitchFamily="66" charset="0"/>
                <a:cs typeface="Mongolian Baiti" panose="03000500000000000000" pitchFamily="66" charset="0"/>
              </a:rPr>
              <a:t>(Asor Rosa, La fondazione del laico, p.36)</a:t>
            </a:r>
          </a:p>
          <a:p>
            <a:endParaRPr lang="pt-B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412776"/>
            <a:ext cx="34290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3865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9752" y="5589240"/>
            <a:ext cx="6512511" cy="1143000"/>
          </a:xfrm>
        </p:spPr>
        <p:txBody>
          <a:bodyPr/>
          <a:lstStyle/>
          <a:p>
            <a:r>
              <a:rPr lang="pt-BR">
                <a:latin typeface="Monotype Corsiva" pitchFamily="66" charset="0"/>
              </a:rPr>
              <a:t>Bibliografia</a:t>
            </a:r>
            <a:endParaRPr lang="pt-BR"/>
          </a:p>
        </p:txBody>
      </p:sp>
      <p:sp>
        <p:nvSpPr>
          <p:cNvPr id="5" name="Espaço Reservado para Conteúdo 4"/>
          <p:cNvSpPr>
            <a:spLocks noGrp="1"/>
          </p:cNvSpPr>
          <p:nvPr>
            <p:ph sz="quarter" idx="13"/>
          </p:nvPr>
        </p:nvSpPr>
        <p:spPr>
          <a:xfrm>
            <a:off x="179512" y="332656"/>
            <a:ext cx="8784976" cy="6399584"/>
          </a:xfrm>
        </p:spPr>
        <p:txBody>
          <a:bodyPr>
            <a:noAutofit/>
          </a:bodyPr>
          <a:lstStyle/>
          <a:p>
            <a:pPr marL="36000" indent="0" algn="just">
              <a:spcBef>
                <a:spcPts val="600"/>
              </a:spcBef>
              <a:buFont typeface="Wingdings" pitchFamily="2" charset="2"/>
              <a:buNone/>
              <a:defRPr/>
            </a:pPr>
            <a:r>
              <a:rPr lang="pt-BR" sz="1800">
                <a:solidFill>
                  <a:srgbClr val="FFFF00"/>
                </a:solidFill>
                <a:latin typeface="Mongolian Baiti" panose="03000500000000000000" pitchFamily="66" charset="0"/>
                <a:cs typeface="Mongolian Baiti" panose="03000500000000000000" pitchFamily="66" charset="0"/>
              </a:rPr>
              <a:t>ARGAN, G.C </a:t>
            </a:r>
            <a:r>
              <a:rPr lang="pt-BR" sz="1800" i="1">
                <a:solidFill>
                  <a:srgbClr val="FFFF00"/>
                </a:solidFill>
                <a:latin typeface="Mongolian Baiti" panose="03000500000000000000" pitchFamily="66" charset="0"/>
                <a:cs typeface="Mongolian Baiti" panose="03000500000000000000" pitchFamily="66" charset="0"/>
              </a:rPr>
              <a:t>História da arte italiana – </a:t>
            </a:r>
            <a:r>
              <a:rPr lang="pt-BR" sz="1800">
                <a:solidFill>
                  <a:srgbClr val="FFFF00"/>
                </a:solidFill>
                <a:latin typeface="Mongolian Baiti" panose="03000500000000000000" pitchFamily="66" charset="0"/>
                <a:cs typeface="Mongolian Baiti" panose="03000500000000000000" pitchFamily="66" charset="0"/>
              </a:rPr>
              <a:t>vol. 1 e 2. Tradução: Vilma De Katinsky. Cosac &amp; Naify, 2003. </a:t>
            </a:r>
          </a:p>
          <a:p>
            <a:pPr marL="36000" indent="0" algn="just">
              <a:spcBef>
                <a:spcPts val="600"/>
              </a:spcBef>
              <a:buFont typeface="Wingdings" pitchFamily="2" charset="2"/>
              <a:buNone/>
              <a:defRPr/>
            </a:pPr>
            <a:r>
              <a:rPr lang="it-IT" sz="1800">
                <a:solidFill>
                  <a:srgbClr val="FFFF00"/>
                </a:solidFill>
                <a:latin typeface="Mongolian Baiti" panose="03000500000000000000" pitchFamily="66" charset="0"/>
                <a:cs typeface="Mongolian Baiti" panose="03000500000000000000" pitchFamily="66" charset="0"/>
              </a:rPr>
              <a:t>ARGAN, G.C. </a:t>
            </a:r>
            <a:r>
              <a:rPr lang="it-IT" sz="1800" i="1">
                <a:solidFill>
                  <a:srgbClr val="FFFF00"/>
                </a:solidFill>
                <a:latin typeface="Mongolian Baiti" panose="03000500000000000000" pitchFamily="66" charset="0"/>
                <a:cs typeface="Mongolian Baiti" panose="03000500000000000000" pitchFamily="66" charset="0"/>
              </a:rPr>
              <a:t>Storia dell’arte italiana.</a:t>
            </a:r>
            <a:r>
              <a:rPr lang="it-IT" sz="1800">
                <a:solidFill>
                  <a:srgbClr val="FFFF00"/>
                </a:solidFill>
                <a:latin typeface="Mongolian Baiti" panose="03000500000000000000" pitchFamily="66" charset="0"/>
                <a:cs typeface="Mongolian Baiti" panose="03000500000000000000" pitchFamily="66" charset="0"/>
              </a:rPr>
              <a:t> V. I e II . Firenze: Sansoni, 1982. </a:t>
            </a:r>
          </a:p>
          <a:p>
            <a:pPr marL="36000" indent="0" algn="just">
              <a:spcBef>
                <a:spcPts val="600"/>
              </a:spcBef>
              <a:buNone/>
            </a:pPr>
            <a:r>
              <a:rPr lang="it-IT" sz="1800">
                <a:solidFill>
                  <a:srgbClr val="FFFF00"/>
                </a:solidFill>
                <a:latin typeface="Mongolian Baiti" panose="03000500000000000000" pitchFamily="66" charset="0"/>
                <a:cs typeface="Mongolian Baiti" panose="03000500000000000000" pitchFamily="66" charset="0"/>
              </a:rPr>
              <a:t>ASOR ROSA, A.,  La fondazione del laico. In: </a:t>
            </a:r>
            <a:r>
              <a:rPr lang="it-IT" sz="1800" i="1">
                <a:solidFill>
                  <a:srgbClr val="FFFF00"/>
                </a:solidFill>
                <a:latin typeface="Mongolian Baiti" panose="03000500000000000000" pitchFamily="66" charset="0"/>
                <a:cs typeface="Mongolian Baiti" panose="03000500000000000000" pitchFamily="66" charset="0"/>
              </a:rPr>
              <a:t>Genus Italicum</a:t>
            </a:r>
            <a:r>
              <a:rPr lang="it-IT" sz="1800">
                <a:solidFill>
                  <a:srgbClr val="FFFF00"/>
                </a:solidFill>
                <a:latin typeface="Mongolian Baiti" panose="03000500000000000000" pitchFamily="66" charset="0"/>
                <a:cs typeface="Mongolian Baiti" panose="03000500000000000000" pitchFamily="66" charset="0"/>
              </a:rPr>
              <a:t>. Saggi sulla identità letteraria italiana nel corso del tempo. Torino: Einaudi, 1997. p. 33 a142.</a:t>
            </a:r>
          </a:p>
          <a:p>
            <a:pPr marL="36000" indent="0" algn="just">
              <a:spcBef>
                <a:spcPts val="600"/>
              </a:spcBef>
              <a:buNone/>
            </a:pPr>
            <a:r>
              <a:rPr lang="pt-BR" sz="1800">
                <a:solidFill>
                  <a:srgbClr val="FFFF00"/>
                </a:solidFill>
                <a:latin typeface="Mongolian Baiti" panose="03000500000000000000" pitchFamily="66" charset="0"/>
                <a:cs typeface="Mongolian Baiti" panose="03000500000000000000" pitchFamily="66" charset="0"/>
              </a:rPr>
              <a:t>BAKHTIN, M. </a:t>
            </a:r>
            <a:r>
              <a:rPr lang="pt-BR" sz="1800" i="1">
                <a:solidFill>
                  <a:srgbClr val="FFFF00"/>
                </a:solidFill>
                <a:latin typeface="Mongolian Baiti" panose="03000500000000000000" pitchFamily="66" charset="0"/>
                <a:cs typeface="Mongolian Baiti" panose="03000500000000000000" pitchFamily="66" charset="0"/>
              </a:rPr>
              <a:t>Questões de literatura e estética: a teoria do romance.</a:t>
            </a:r>
            <a:r>
              <a:rPr lang="pt-BR" sz="1800">
                <a:solidFill>
                  <a:srgbClr val="FFFF00"/>
                </a:solidFill>
                <a:latin typeface="Mongolian Baiti" panose="03000500000000000000" pitchFamily="66" charset="0"/>
                <a:cs typeface="Mongolian Baiti" panose="03000500000000000000" pitchFamily="66" charset="0"/>
              </a:rPr>
              <a:t> 2.ed. São Paulo: Editora da UNESP/HUCITEC, 1990.</a:t>
            </a:r>
            <a:endParaRPr lang="it-IT" sz="1800">
              <a:solidFill>
                <a:srgbClr val="FFFF00"/>
              </a:solidFill>
              <a:latin typeface="Mongolian Baiti" panose="03000500000000000000" pitchFamily="66" charset="0"/>
              <a:cs typeface="Mongolian Baiti" panose="03000500000000000000" pitchFamily="66" charset="0"/>
            </a:endParaRPr>
          </a:p>
          <a:p>
            <a:pPr marL="36000" indent="0" algn="just">
              <a:spcBef>
                <a:spcPts val="600"/>
              </a:spcBef>
              <a:buFont typeface="Wingdings" pitchFamily="2" charset="2"/>
              <a:buNone/>
              <a:defRPr/>
            </a:pPr>
            <a:r>
              <a:rPr lang="it-IT" sz="1800">
                <a:solidFill>
                  <a:srgbClr val="FFFF00"/>
                </a:solidFill>
                <a:latin typeface="Mongolian Baiti" panose="03000500000000000000" pitchFamily="66" charset="0"/>
                <a:cs typeface="Mongolian Baiti" panose="03000500000000000000" pitchFamily="66" charset="0"/>
              </a:rPr>
              <a:t>BECKETT, W. </a:t>
            </a:r>
            <a:r>
              <a:rPr lang="it-IT" sz="1800" i="1">
                <a:solidFill>
                  <a:srgbClr val="FFFF00"/>
                </a:solidFill>
                <a:latin typeface="Mongolian Baiti" panose="03000500000000000000" pitchFamily="66" charset="0"/>
                <a:cs typeface="Mongolian Baiti" panose="03000500000000000000" pitchFamily="66" charset="0"/>
              </a:rPr>
              <a:t>História da pintura. </a:t>
            </a:r>
            <a:r>
              <a:rPr lang="it-IT" sz="1800">
                <a:solidFill>
                  <a:srgbClr val="FFFF00"/>
                </a:solidFill>
                <a:latin typeface="Mongolian Baiti" panose="03000500000000000000" pitchFamily="66" charset="0"/>
                <a:cs typeface="Mongolian Baiti" panose="03000500000000000000" pitchFamily="66" charset="0"/>
              </a:rPr>
              <a:t>Trad. Mário Vilela. São paulo: Ática,2002.</a:t>
            </a:r>
          </a:p>
          <a:p>
            <a:pPr marL="36000" indent="0" algn="just">
              <a:spcBef>
                <a:spcPts val="600"/>
              </a:spcBef>
              <a:buFont typeface="Wingdings" pitchFamily="2" charset="2"/>
              <a:buNone/>
              <a:defRPr/>
            </a:pPr>
            <a:r>
              <a:rPr lang="pt-BR" sz="1800">
                <a:solidFill>
                  <a:srgbClr val="FFFF00"/>
                </a:solidFill>
                <a:latin typeface="Mongolian Baiti" panose="03000500000000000000" pitchFamily="66" charset="0"/>
                <a:cs typeface="Mongolian Baiti" panose="03000500000000000000" pitchFamily="66" charset="0"/>
              </a:rPr>
              <a:t>BOSI, A. </a:t>
            </a:r>
            <a:r>
              <a:rPr lang="pt-BR" sz="1800" i="1">
                <a:solidFill>
                  <a:srgbClr val="FFFF00"/>
                </a:solidFill>
                <a:latin typeface="Mongolian Baiti" panose="03000500000000000000" pitchFamily="66" charset="0"/>
                <a:cs typeface="Mongolian Baiti" panose="03000500000000000000" pitchFamily="66" charset="0"/>
              </a:rPr>
              <a:t>O ser e o tempo da poesia</a:t>
            </a:r>
            <a:r>
              <a:rPr lang="pt-BR" sz="1800">
                <a:solidFill>
                  <a:srgbClr val="FFFF00"/>
                </a:solidFill>
                <a:latin typeface="Mongolian Baiti" panose="03000500000000000000" pitchFamily="66" charset="0"/>
                <a:cs typeface="Mongolian Baiti" panose="03000500000000000000" pitchFamily="66" charset="0"/>
              </a:rPr>
              <a:t>. São Paulo: Cultrix/EDUSP. 1977</a:t>
            </a:r>
            <a:endParaRPr lang="it-IT" sz="2000">
              <a:solidFill>
                <a:srgbClr val="FFFF00"/>
              </a:solidFill>
              <a:latin typeface="Mongolian Baiti" panose="03000500000000000000" pitchFamily="66" charset="0"/>
              <a:cs typeface="Mongolian Baiti" panose="03000500000000000000" pitchFamily="66" charset="0"/>
            </a:endParaRPr>
          </a:p>
          <a:p>
            <a:pPr marL="36000" indent="0" algn="just">
              <a:spcBef>
                <a:spcPts val="600"/>
              </a:spcBef>
              <a:buFont typeface="Wingdings" pitchFamily="2" charset="2"/>
              <a:buNone/>
              <a:defRPr/>
            </a:pPr>
            <a:r>
              <a:rPr lang="pt-BR" sz="1800">
                <a:solidFill>
                  <a:srgbClr val="FFFF00"/>
                </a:solidFill>
                <a:latin typeface="Mongolian Baiti" panose="03000500000000000000" pitchFamily="66" charset="0"/>
                <a:cs typeface="Mongolian Baiti" panose="03000500000000000000" pitchFamily="66" charset="0"/>
              </a:rPr>
              <a:t>BRANDÃO LEITE, C. A. </a:t>
            </a:r>
            <a:r>
              <a:rPr lang="pt-BR" sz="1800" i="1">
                <a:solidFill>
                  <a:srgbClr val="FFFF00"/>
                </a:solidFill>
                <a:latin typeface="Mongolian Baiti" panose="03000500000000000000" pitchFamily="66" charset="0"/>
                <a:cs typeface="Mongolian Baiti" panose="03000500000000000000" pitchFamily="66" charset="0"/>
              </a:rPr>
              <a:t>A formação do homem moderno visto através da</a:t>
            </a:r>
            <a:r>
              <a:rPr lang="pt-BR" sz="1800">
                <a:solidFill>
                  <a:srgbClr val="FFFF00"/>
                </a:solidFill>
                <a:latin typeface="Mongolian Baiti" panose="03000500000000000000" pitchFamily="66" charset="0"/>
                <a:cs typeface="Mongolian Baiti" panose="03000500000000000000" pitchFamily="66" charset="0"/>
              </a:rPr>
              <a:t> </a:t>
            </a:r>
            <a:r>
              <a:rPr lang="pt-BR" sz="1800" i="1">
                <a:solidFill>
                  <a:srgbClr val="FFFF00"/>
                </a:solidFill>
                <a:latin typeface="Mongolian Baiti" panose="03000500000000000000" pitchFamily="66" charset="0"/>
                <a:cs typeface="Mongolian Baiti" panose="03000500000000000000" pitchFamily="66" charset="0"/>
              </a:rPr>
              <a:t>arquitetura.</a:t>
            </a:r>
            <a:r>
              <a:rPr lang="pt-BR" sz="1800">
                <a:solidFill>
                  <a:srgbClr val="FFFF00"/>
                </a:solidFill>
                <a:latin typeface="Mongolian Baiti" panose="03000500000000000000" pitchFamily="66" charset="0"/>
                <a:cs typeface="Mongolian Baiti" panose="03000500000000000000" pitchFamily="66" charset="0"/>
              </a:rPr>
              <a:t> </a:t>
            </a:r>
            <a:r>
              <a:rPr lang="it-IT" sz="1800">
                <a:solidFill>
                  <a:srgbClr val="FFFF00"/>
                </a:solidFill>
                <a:latin typeface="Mongolian Baiti" panose="03000500000000000000" pitchFamily="66" charset="0"/>
                <a:cs typeface="Mongolian Baiti" panose="03000500000000000000" pitchFamily="66" charset="0"/>
              </a:rPr>
              <a:t>2. ed. Belo Horizonte: Ed. </a:t>
            </a:r>
            <a:r>
              <a:rPr lang="pt-BR" sz="1800">
                <a:solidFill>
                  <a:srgbClr val="FFFF00"/>
                </a:solidFill>
                <a:latin typeface="Mongolian Baiti" panose="03000500000000000000" pitchFamily="66" charset="0"/>
                <a:cs typeface="Mongolian Baiti" panose="03000500000000000000" pitchFamily="66" charset="0"/>
              </a:rPr>
              <a:t>UFMG, 2001.</a:t>
            </a:r>
          </a:p>
          <a:p>
            <a:pPr marL="36000" indent="0" algn="just">
              <a:spcBef>
                <a:spcPts val="600"/>
              </a:spcBef>
              <a:buFont typeface="Wingdings" pitchFamily="2" charset="2"/>
              <a:buNone/>
              <a:defRPr/>
            </a:pPr>
            <a:r>
              <a:rPr lang="pt-BR" sz="1800">
                <a:solidFill>
                  <a:srgbClr val="FFFF00"/>
                </a:solidFill>
                <a:latin typeface="Mongolian Baiti" panose="03000500000000000000" pitchFamily="66" charset="0"/>
                <a:cs typeface="Mongolian Baiti" panose="03000500000000000000" pitchFamily="66" charset="0"/>
              </a:rPr>
              <a:t>CHASTEL, André - </a:t>
            </a:r>
            <a:r>
              <a:rPr lang="pt-BR" sz="1800" i="1">
                <a:solidFill>
                  <a:srgbClr val="FFFF00"/>
                </a:solidFill>
                <a:latin typeface="Mongolian Baiti" panose="03000500000000000000" pitchFamily="66" charset="0"/>
                <a:cs typeface="Mongolian Baiti" panose="03000500000000000000" pitchFamily="66" charset="0"/>
              </a:rPr>
              <a:t>A arte italiana</a:t>
            </a:r>
            <a:r>
              <a:rPr lang="pt-BR" sz="1800" b="1">
                <a:solidFill>
                  <a:srgbClr val="FFFF00"/>
                </a:solidFill>
                <a:latin typeface="Mongolian Baiti" panose="03000500000000000000" pitchFamily="66" charset="0"/>
                <a:cs typeface="Mongolian Baiti" panose="03000500000000000000" pitchFamily="66" charset="0"/>
              </a:rPr>
              <a:t>.</a:t>
            </a:r>
            <a:r>
              <a:rPr lang="pt-BR" sz="1800">
                <a:solidFill>
                  <a:srgbClr val="FFFF00"/>
                </a:solidFill>
                <a:latin typeface="Mongolian Baiti" panose="03000500000000000000" pitchFamily="66" charset="0"/>
                <a:cs typeface="Mongolian Baiti" panose="03000500000000000000" pitchFamily="66" charset="0"/>
              </a:rPr>
              <a:t> Trad. Antônio de Pádua Danesi. São Paulo: Martins Fontes, 1991.</a:t>
            </a:r>
          </a:p>
          <a:p>
            <a:pPr marL="36000" indent="0" algn="just">
              <a:spcBef>
                <a:spcPts val="600"/>
              </a:spcBef>
              <a:buFont typeface="Wingdings" pitchFamily="2" charset="2"/>
              <a:buNone/>
              <a:defRPr/>
            </a:pPr>
            <a:r>
              <a:rPr lang="pt-BR" sz="1800">
                <a:solidFill>
                  <a:srgbClr val="FFFF00"/>
                </a:solidFill>
                <a:latin typeface="Mongolian Baiti" panose="03000500000000000000" pitchFamily="66" charset="0"/>
                <a:cs typeface="Mongolian Baiti" panose="03000500000000000000" pitchFamily="66" charset="0"/>
              </a:rPr>
              <a:t>CURTIUS, E.R. </a:t>
            </a:r>
            <a:r>
              <a:rPr lang="pt-BR" sz="1800" i="1">
                <a:solidFill>
                  <a:srgbClr val="FFFF00"/>
                </a:solidFill>
                <a:latin typeface="Mongolian Baiti" panose="03000500000000000000" pitchFamily="66" charset="0"/>
                <a:cs typeface="Mongolian Baiti" panose="03000500000000000000" pitchFamily="66" charset="0"/>
              </a:rPr>
              <a:t>Literatura Européia e Idade Média Latina </a:t>
            </a:r>
            <a:r>
              <a:rPr lang="pt-BR" sz="1800" b="1" i="1">
                <a:solidFill>
                  <a:srgbClr val="FFFF00"/>
                </a:solidFill>
                <a:latin typeface="Mongolian Baiti" panose="03000500000000000000" pitchFamily="66" charset="0"/>
                <a:cs typeface="Mongolian Baiti" panose="03000500000000000000" pitchFamily="66" charset="0"/>
              </a:rPr>
              <a:t>.</a:t>
            </a:r>
            <a:r>
              <a:rPr lang="pt-BR" sz="1800" b="1">
                <a:solidFill>
                  <a:srgbClr val="FFFF00"/>
                </a:solidFill>
                <a:latin typeface="Mongolian Baiti" panose="03000500000000000000" pitchFamily="66" charset="0"/>
                <a:cs typeface="Mongolian Baiti" panose="03000500000000000000" pitchFamily="66" charset="0"/>
              </a:rPr>
              <a:t> </a:t>
            </a:r>
            <a:r>
              <a:rPr lang="pt-BR" sz="1800">
                <a:solidFill>
                  <a:srgbClr val="FFFF00"/>
                </a:solidFill>
                <a:latin typeface="Mongolian Baiti" panose="03000500000000000000" pitchFamily="66" charset="0"/>
                <a:cs typeface="Mongolian Baiti" panose="03000500000000000000" pitchFamily="66" charset="0"/>
              </a:rPr>
              <a:t>São Paulo: Edusp, 1996</a:t>
            </a:r>
          </a:p>
          <a:p>
            <a:pPr marL="36000" indent="0" algn="just">
              <a:spcBef>
                <a:spcPts val="600"/>
              </a:spcBef>
              <a:buFont typeface="Wingdings" pitchFamily="2" charset="2"/>
              <a:buNone/>
              <a:defRPr/>
            </a:pPr>
            <a:r>
              <a:rPr lang="pt-BR" sz="1800">
                <a:solidFill>
                  <a:srgbClr val="FFFF00"/>
                </a:solidFill>
                <a:latin typeface="Mongolian Baiti" panose="03000500000000000000" pitchFamily="66" charset="0"/>
                <a:cs typeface="Mongolian Baiti" panose="03000500000000000000" pitchFamily="66" charset="0"/>
              </a:rPr>
              <a:t>FAURE, Élie - </a:t>
            </a:r>
            <a:r>
              <a:rPr lang="pt-BR" sz="1800" i="1">
                <a:solidFill>
                  <a:srgbClr val="FFFF00"/>
                </a:solidFill>
                <a:latin typeface="Mongolian Baiti" panose="03000500000000000000" pitchFamily="66" charset="0"/>
                <a:cs typeface="Mongolian Baiti" panose="03000500000000000000" pitchFamily="66" charset="0"/>
              </a:rPr>
              <a:t>A arte medieval.</a:t>
            </a:r>
            <a:r>
              <a:rPr lang="pt-BR" sz="1800">
                <a:solidFill>
                  <a:srgbClr val="FFFF00"/>
                </a:solidFill>
                <a:latin typeface="Mongolian Baiti" panose="03000500000000000000" pitchFamily="66" charset="0"/>
                <a:cs typeface="Mongolian Baiti" panose="03000500000000000000" pitchFamily="66" charset="0"/>
              </a:rPr>
              <a:t> Trad. Álv</a:t>
            </a:r>
            <a:r>
              <a:rPr lang="pt-BR" sz="1800">
                <a:solidFill>
                  <a:srgbClr val="002060"/>
                </a:solidFill>
                <a:latin typeface="Mongolian Baiti" panose="03000500000000000000" pitchFamily="66" charset="0"/>
                <a:cs typeface="Mongolian Baiti" panose="03000500000000000000" pitchFamily="66" charset="0"/>
              </a:rPr>
              <a:t>aro Cabral. São Paulo :Martins  Fontes, 1990.</a:t>
            </a:r>
          </a:p>
          <a:p>
            <a:pPr marL="36000" indent="0" algn="just">
              <a:spcAft>
                <a:spcPts val="600"/>
              </a:spcAft>
              <a:buFont typeface="Wingdings" pitchFamily="2" charset="2"/>
              <a:buNone/>
              <a:defRPr/>
            </a:pPr>
            <a:r>
              <a:rPr lang="pt-BR" sz="1800">
                <a:solidFill>
                  <a:srgbClr val="002060"/>
                </a:solidFill>
                <a:latin typeface="Monotype Corsiva" panose="03010101010201010101" pitchFamily="66" charset="0"/>
              </a:rPr>
              <a:t>.</a:t>
            </a:r>
          </a:p>
        </p:txBody>
      </p:sp>
    </p:spTree>
    <p:extLst>
      <p:ext uri="{BB962C8B-B14F-4D97-AF65-F5344CB8AC3E}">
        <p14:creationId xmlns:p14="http://schemas.microsoft.com/office/powerpoint/2010/main" val="3031842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11760" y="5661248"/>
            <a:ext cx="6512511" cy="1143000"/>
          </a:xfrm>
        </p:spPr>
        <p:txBody>
          <a:bodyPr/>
          <a:lstStyle/>
          <a:p>
            <a:r>
              <a:rPr lang="pt-BR" sz="4400">
                <a:latin typeface="Monotype Corsiva" panose="03010101010201010101" pitchFamily="66" charset="0"/>
              </a:rPr>
              <a:t>Bibliografia</a:t>
            </a:r>
          </a:p>
        </p:txBody>
      </p:sp>
      <p:sp>
        <p:nvSpPr>
          <p:cNvPr id="3" name="Espaço Reservado para Conteúdo 2"/>
          <p:cNvSpPr>
            <a:spLocks noGrp="1"/>
          </p:cNvSpPr>
          <p:nvPr>
            <p:ph sz="quarter" idx="13"/>
          </p:nvPr>
        </p:nvSpPr>
        <p:spPr>
          <a:xfrm>
            <a:off x="395536" y="404664"/>
            <a:ext cx="8568952" cy="4752528"/>
          </a:xfrm>
        </p:spPr>
        <p:txBody>
          <a:bodyPr>
            <a:normAutofit fontScale="85000" lnSpcReduction="20000"/>
          </a:bodyPr>
          <a:lstStyle/>
          <a:p>
            <a:pPr marL="36000" indent="0">
              <a:spcAft>
                <a:spcPts val="600"/>
              </a:spcAft>
              <a:buFont typeface="Wingdings" pitchFamily="2" charset="2"/>
              <a:buNone/>
              <a:defRPr/>
            </a:pPr>
            <a:r>
              <a:rPr lang="pt-BR" sz="1700">
                <a:solidFill>
                  <a:srgbClr val="FFFF00"/>
                </a:solidFill>
                <a:latin typeface="Mongolian Baiti" panose="03000500000000000000" pitchFamily="66" charset="0"/>
                <a:cs typeface="Mongolian Baiti" panose="03000500000000000000" pitchFamily="66" charset="0"/>
              </a:rPr>
              <a:t>FRANCO JR., Hilário , </a:t>
            </a:r>
            <a:r>
              <a:rPr lang="pt-BR" sz="1700" i="1">
                <a:solidFill>
                  <a:srgbClr val="FFFF00"/>
                </a:solidFill>
                <a:latin typeface="Mongolian Baiti" panose="03000500000000000000" pitchFamily="66" charset="0"/>
                <a:cs typeface="Mongolian Baiti" panose="03000500000000000000" pitchFamily="66" charset="0"/>
              </a:rPr>
              <a:t> Idade Média: Nascimento do  Ocidente</a:t>
            </a:r>
            <a:r>
              <a:rPr lang="pt-BR" sz="1700" b="1" i="1">
                <a:solidFill>
                  <a:srgbClr val="FFFF00"/>
                </a:solidFill>
                <a:latin typeface="Mongolian Baiti" panose="03000500000000000000" pitchFamily="66" charset="0"/>
                <a:cs typeface="Mongolian Baiti" panose="03000500000000000000" pitchFamily="66" charset="0"/>
              </a:rPr>
              <a:t>. </a:t>
            </a:r>
            <a:r>
              <a:rPr lang="pt-BR" sz="1700" i="1">
                <a:solidFill>
                  <a:srgbClr val="FFFF00"/>
                </a:solidFill>
                <a:latin typeface="Mongolian Baiti" panose="03000500000000000000" pitchFamily="66" charset="0"/>
                <a:cs typeface="Mongolian Baiti" panose="03000500000000000000" pitchFamily="66" charset="0"/>
              </a:rPr>
              <a:t>2.ed.</a:t>
            </a:r>
            <a:r>
              <a:rPr lang="pt-BR" sz="1700">
                <a:solidFill>
                  <a:srgbClr val="FFFF00"/>
                </a:solidFill>
                <a:latin typeface="Mongolian Baiti" panose="03000500000000000000" pitchFamily="66" charset="0"/>
                <a:cs typeface="Mongolian Baiti" panose="03000500000000000000" pitchFamily="66" charset="0"/>
              </a:rPr>
              <a:t> São Paulo: Editora Brasiliense, 2006.</a:t>
            </a:r>
          </a:p>
          <a:p>
            <a:pPr marL="36000" indent="0">
              <a:spcAft>
                <a:spcPts val="600"/>
              </a:spcAft>
              <a:buFont typeface="Wingdings" pitchFamily="2" charset="2"/>
              <a:buNone/>
              <a:defRPr/>
            </a:pPr>
            <a:r>
              <a:rPr lang="pt-BR" sz="1700">
                <a:solidFill>
                  <a:srgbClr val="FFFF00"/>
                </a:solidFill>
                <a:latin typeface="Mongolian Baiti" panose="03000500000000000000" pitchFamily="66" charset="0"/>
                <a:cs typeface="Mongolian Baiti" panose="03000500000000000000" pitchFamily="66" charset="0"/>
              </a:rPr>
              <a:t>FRANCO JR., Hilário, Modelo e imagem: o pensamento analógico medieval. In: </a:t>
            </a:r>
            <a:r>
              <a:rPr lang="pt-BR" sz="1700" i="1">
                <a:solidFill>
                  <a:srgbClr val="FFFF00"/>
                </a:solidFill>
                <a:latin typeface="Mongolian Baiti" panose="03000500000000000000" pitchFamily="66" charset="0"/>
                <a:cs typeface="Mongolian Baiti" panose="03000500000000000000" pitchFamily="66" charset="0"/>
              </a:rPr>
              <a:t>Os três dedos de Adão.</a:t>
            </a:r>
            <a:r>
              <a:rPr lang="pt-BR" sz="1700">
                <a:solidFill>
                  <a:srgbClr val="FFFF00"/>
                </a:solidFill>
                <a:latin typeface="Mongolian Baiti" panose="03000500000000000000" pitchFamily="66" charset="0"/>
                <a:cs typeface="Mongolian Baiti" panose="03000500000000000000" pitchFamily="66" charset="0"/>
              </a:rPr>
              <a:t> Ensaios de mitologia medieval. São Paulo: Edusp, 2010.</a:t>
            </a:r>
          </a:p>
          <a:p>
            <a:pPr marL="36000" indent="0">
              <a:spcAft>
                <a:spcPts val="600"/>
              </a:spcAft>
              <a:buFont typeface="Wingdings" pitchFamily="2" charset="2"/>
              <a:buNone/>
              <a:defRPr/>
            </a:pPr>
            <a:r>
              <a:rPr lang="pt-BR" sz="1700">
                <a:solidFill>
                  <a:srgbClr val="FFFF00"/>
                </a:solidFill>
                <a:latin typeface="Mongolian Baiti" panose="03000500000000000000" pitchFamily="66" charset="0"/>
                <a:cs typeface="Mongolian Baiti" panose="03000500000000000000" pitchFamily="66" charset="0"/>
              </a:rPr>
              <a:t>GILSON, E. </a:t>
            </a:r>
            <a:r>
              <a:rPr lang="pt-BR" sz="1700" i="1">
                <a:solidFill>
                  <a:srgbClr val="FFFF00"/>
                </a:solidFill>
                <a:latin typeface="Mongolian Baiti" panose="03000500000000000000" pitchFamily="66" charset="0"/>
                <a:cs typeface="Mongolian Baiti" panose="03000500000000000000" pitchFamily="66" charset="0"/>
              </a:rPr>
              <a:t>A Filosofia na Idade Média</a:t>
            </a:r>
            <a:r>
              <a:rPr lang="pt-BR" sz="1700">
                <a:solidFill>
                  <a:srgbClr val="FFFF00"/>
                </a:solidFill>
                <a:latin typeface="Mongolian Baiti" panose="03000500000000000000" pitchFamily="66" charset="0"/>
                <a:cs typeface="Mongolian Baiti" panose="03000500000000000000" pitchFamily="66" charset="0"/>
              </a:rPr>
              <a:t>. Trad. Eduardo Brandão. São Paulo : Martins Fontes, 2011.</a:t>
            </a:r>
          </a:p>
          <a:p>
            <a:pPr marL="36000" indent="0">
              <a:spcAft>
                <a:spcPts val="600"/>
              </a:spcAft>
              <a:buFont typeface="Wingdings" pitchFamily="2" charset="2"/>
              <a:buNone/>
              <a:defRPr/>
            </a:pPr>
            <a:r>
              <a:rPr lang="pt-BR" sz="1700">
                <a:solidFill>
                  <a:srgbClr val="FFFF00"/>
                </a:solidFill>
                <a:latin typeface="Mongolian Baiti" panose="03000500000000000000" pitchFamily="66" charset="0"/>
                <a:cs typeface="Mongolian Baiti" panose="03000500000000000000" pitchFamily="66" charset="0"/>
              </a:rPr>
              <a:t>GOMBRICH, E.H. </a:t>
            </a:r>
            <a:r>
              <a:rPr lang="pt-BR" sz="1700" i="1">
                <a:solidFill>
                  <a:srgbClr val="FFFF00"/>
                </a:solidFill>
                <a:latin typeface="Mongolian Baiti" panose="03000500000000000000" pitchFamily="66" charset="0"/>
                <a:cs typeface="Mongolian Baiti" panose="03000500000000000000" pitchFamily="66" charset="0"/>
              </a:rPr>
              <a:t>A história da arte.</a:t>
            </a:r>
            <a:r>
              <a:rPr lang="pt-BR" sz="1700">
                <a:solidFill>
                  <a:srgbClr val="FFFF00"/>
                </a:solidFill>
                <a:latin typeface="Mongolian Baiti" panose="03000500000000000000" pitchFamily="66" charset="0"/>
                <a:cs typeface="Mongolian Baiti" panose="03000500000000000000" pitchFamily="66" charset="0"/>
              </a:rPr>
              <a:t> 4. ed. Trad. Álvaro Cabral.</a:t>
            </a:r>
            <a:r>
              <a:rPr lang="pt-BR" sz="1700" i="1">
                <a:solidFill>
                  <a:srgbClr val="FFFF00"/>
                </a:solidFill>
                <a:latin typeface="Mongolian Baiti" panose="03000500000000000000" pitchFamily="66" charset="0"/>
                <a:cs typeface="Mongolian Baiti" panose="03000500000000000000" pitchFamily="66" charset="0"/>
              </a:rPr>
              <a:t> </a:t>
            </a:r>
            <a:r>
              <a:rPr lang="pt-BR" sz="1700">
                <a:solidFill>
                  <a:srgbClr val="FFFF00"/>
                </a:solidFill>
                <a:latin typeface="Mongolian Baiti" panose="03000500000000000000" pitchFamily="66" charset="0"/>
                <a:cs typeface="Mongolian Baiti" panose="03000500000000000000" pitchFamily="66" charset="0"/>
              </a:rPr>
              <a:t>Rio de Janeiro: Ed Guanabara, 1988.</a:t>
            </a:r>
          </a:p>
          <a:p>
            <a:pPr marL="36000" indent="0">
              <a:spcAft>
                <a:spcPts val="600"/>
              </a:spcAft>
              <a:buFont typeface="Wingdings" pitchFamily="2" charset="2"/>
              <a:buNone/>
              <a:defRPr/>
            </a:pPr>
            <a:r>
              <a:rPr lang="pt-BR" sz="1700">
                <a:solidFill>
                  <a:srgbClr val="FFFF00"/>
                </a:solidFill>
                <a:latin typeface="Mongolian Baiti" panose="03000500000000000000" pitchFamily="66" charset="0"/>
                <a:cs typeface="Mongolian Baiti" panose="03000500000000000000" pitchFamily="66" charset="0"/>
              </a:rPr>
              <a:t>LE GOFF, J. </a:t>
            </a:r>
            <a:r>
              <a:rPr lang="pt-BR" sz="1700" i="1">
                <a:solidFill>
                  <a:srgbClr val="FFFF00"/>
                </a:solidFill>
                <a:latin typeface="Mongolian Baiti" panose="03000500000000000000" pitchFamily="66" charset="0"/>
                <a:cs typeface="Mongolian Baiti" panose="03000500000000000000" pitchFamily="66" charset="0"/>
              </a:rPr>
              <a:t>A civilização do Ocidente Medieval. </a:t>
            </a:r>
            <a:r>
              <a:rPr lang="pt-BR" sz="1700">
                <a:solidFill>
                  <a:srgbClr val="FFFF00"/>
                </a:solidFill>
                <a:latin typeface="Mongolian Baiti" panose="03000500000000000000" pitchFamily="66" charset="0"/>
                <a:cs typeface="Mongolian Baiti" panose="03000500000000000000" pitchFamily="66" charset="0"/>
              </a:rPr>
              <a:t>Vol .II. Trad. Manuel Ruas. Lisboa: Editorial estampa, 1995,</a:t>
            </a:r>
          </a:p>
          <a:p>
            <a:pPr marL="36000" indent="0">
              <a:spcAft>
                <a:spcPts val="600"/>
              </a:spcAft>
              <a:buFont typeface="Wingdings" pitchFamily="2" charset="2"/>
              <a:buNone/>
              <a:defRPr/>
            </a:pPr>
            <a:r>
              <a:rPr lang="pt-BR" sz="1700">
                <a:solidFill>
                  <a:srgbClr val="FFFF00"/>
                </a:solidFill>
                <a:latin typeface="Mongolian Baiti" panose="03000500000000000000" pitchFamily="66" charset="0"/>
                <a:cs typeface="Mongolian Baiti" panose="03000500000000000000" pitchFamily="66" charset="0"/>
              </a:rPr>
              <a:t>PAZZAGLIA, Mario - </a:t>
            </a:r>
            <a:r>
              <a:rPr lang="pt-BR" sz="1700" i="1">
                <a:solidFill>
                  <a:srgbClr val="FFFF00"/>
                </a:solidFill>
                <a:latin typeface="Mongolian Baiti" panose="03000500000000000000" pitchFamily="66" charset="0"/>
                <a:cs typeface="Mongolian Baiti" panose="03000500000000000000" pitchFamily="66" charset="0"/>
              </a:rPr>
              <a:t>Testi e lineamenti di letteratura italiana ed europea</a:t>
            </a:r>
            <a:r>
              <a:rPr lang="pt-BR" sz="1700" b="1">
                <a:solidFill>
                  <a:srgbClr val="FFFF00"/>
                </a:solidFill>
                <a:latin typeface="Mongolian Baiti" panose="03000500000000000000" pitchFamily="66" charset="0"/>
                <a:cs typeface="Mongolian Baiti" panose="03000500000000000000" pitchFamily="66" charset="0"/>
              </a:rPr>
              <a:t> </a:t>
            </a:r>
            <a:r>
              <a:rPr lang="pt-BR" sz="1700">
                <a:solidFill>
                  <a:srgbClr val="FFFF00"/>
                </a:solidFill>
                <a:latin typeface="Mongolian Baiti" panose="03000500000000000000" pitchFamily="66" charset="0"/>
                <a:cs typeface="Mongolian Baiti" panose="03000500000000000000" pitchFamily="66" charset="0"/>
              </a:rPr>
              <a:t>Bologna: Zanichelli, 1982.</a:t>
            </a:r>
          </a:p>
          <a:p>
            <a:pPr marL="45720" indent="0">
              <a:buNone/>
            </a:pPr>
            <a:r>
              <a:rPr lang="pt-BR" sz="1700">
                <a:solidFill>
                  <a:srgbClr val="FFFF00"/>
                </a:solidFill>
                <a:latin typeface="Mongolian Baiti" panose="03000500000000000000" pitchFamily="66" charset="0"/>
                <a:cs typeface="Mongolian Baiti" panose="03000500000000000000" pitchFamily="66" charset="0"/>
              </a:rPr>
              <a:t>STERZI, E. </a:t>
            </a:r>
            <a:r>
              <a:rPr lang="pt-BR" sz="1700" i="1">
                <a:solidFill>
                  <a:srgbClr val="FFFF00"/>
                </a:solidFill>
                <a:latin typeface="Mongolian Baiti" panose="03000500000000000000" pitchFamily="66" charset="0"/>
                <a:cs typeface="Mongolian Baiti" panose="03000500000000000000" pitchFamily="66" charset="0"/>
              </a:rPr>
              <a:t>Incipt: a Vida Nova e a irrupção da lírica moderna</a:t>
            </a:r>
            <a:r>
              <a:rPr lang="pt-BR" sz="1700">
                <a:solidFill>
                  <a:srgbClr val="FFFF00"/>
                </a:solidFill>
                <a:latin typeface="Mongolian Baiti" panose="03000500000000000000" pitchFamily="66" charset="0"/>
                <a:cs typeface="Mongolian Baiti" panose="03000500000000000000" pitchFamily="66" charset="0"/>
              </a:rPr>
              <a:t>. Campinas (SP), 2006. 517 p. (Tese de doutorado em Teoria e História Litrerária). Orientador: Márcio Orlando Seligmann-Silva. IEL_UNICAMP. Disponível para download no endereço: </a:t>
            </a:r>
            <a:r>
              <a:rPr lang="pt-BR" sz="1700" u="sng">
                <a:solidFill>
                  <a:srgbClr val="FFFF00"/>
                </a:solidFill>
                <a:latin typeface="Mongolian Baiti" panose="03000500000000000000" pitchFamily="66" charset="0"/>
                <a:cs typeface="Mongolian Baiti" panose="03000500000000000000" pitchFamily="66" charset="0"/>
                <a:hlinkClick r:id="rId2">
                  <a:extLst>
                    <a:ext uri="{A12FA001-AC4F-418D-AE19-62706E023703}">
                      <ahyp:hlinkClr xmlns:ahyp="http://schemas.microsoft.com/office/drawing/2018/hyperlinkcolor" val="tx"/>
                    </a:ext>
                  </a:extLst>
                </a:hlinkClick>
              </a:rPr>
              <a:t>http://www.bibliotecadigital.unicamp.br/document/?code=vtls000392130</a:t>
            </a:r>
            <a:endParaRPr lang="pt-BR" sz="3000">
              <a:solidFill>
                <a:srgbClr val="FFFF00"/>
              </a:solidFill>
              <a:latin typeface="Mongolian Baiti" panose="03000500000000000000" pitchFamily="66" charset="0"/>
              <a:cs typeface="Mongolian Baiti" panose="03000500000000000000" pitchFamily="66" charset="0"/>
            </a:endParaRPr>
          </a:p>
          <a:p>
            <a:pPr marL="36000" indent="0">
              <a:spcAft>
                <a:spcPts val="600"/>
              </a:spcAft>
              <a:buFont typeface="Wingdings" pitchFamily="2" charset="2"/>
              <a:buNone/>
              <a:defRPr/>
            </a:pPr>
            <a:r>
              <a:rPr lang="pt-BR" sz="1700" b="1">
                <a:solidFill>
                  <a:srgbClr val="FFFF00"/>
                </a:solidFill>
                <a:effectLst>
                  <a:outerShdw blurRad="38100" dist="38100" dir="2700000" algn="tl">
                    <a:srgbClr val="000000">
                      <a:alpha val="43137"/>
                    </a:srgbClr>
                  </a:outerShdw>
                </a:effectLst>
                <a:latin typeface="Mongolian Baiti" panose="03000500000000000000" pitchFamily="66" charset="0"/>
                <a:cs typeface="Mongolian Baiti" panose="03000500000000000000" pitchFamily="66" charset="0"/>
              </a:rPr>
              <a:t>Siti</a:t>
            </a:r>
          </a:p>
          <a:p>
            <a:pPr marL="36000" indent="0">
              <a:lnSpc>
                <a:spcPct val="120000"/>
              </a:lnSpc>
              <a:spcAft>
                <a:spcPts val="0"/>
              </a:spcAft>
              <a:buFont typeface="Wingdings" pitchFamily="2" charset="2"/>
              <a:buNone/>
              <a:defRPr/>
            </a:pPr>
            <a:r>
              <a:rPr lang="pt-BR" sz="1700" b="1" i="1" u="sng">
                <a:solidFill>
                  <a:srgbClr val="FFFF00"/>
                </a:solidFill>
                <a:latin typeface="Mongolian Baiti" panose="03000500000000000000" pitchFamily="66" charset="0"/>
                <a:cs typeface="Mongolian Baiti" panose="03000500000000000000" pitchFamily="66" charset="0"/>
                <a:hlinkClick r:id="rId3">
                  <a:extLst>
                    <a:ext uri="{A12FA001-AC4F-418D-AE19-62706E023703}">
                      <ahyp:hlinkClr xmlns:ahyp="http://schemas.microsoft.com/office/drawing/2018/hyperlinkcolor" val="tx"/>
                    </a:ext>
                  </a:extLst>
                </a:hlinkClick>
              </a:rPr>
              <a:t>http://www.allposters.com</a:t>
            </a:r>
            <a:r>
              <a:rPr lang="pt-BR" sz="1700" b="1" i="1" u="sng">
                <a:solidFill>
                  <a:srgbClr val="FFFF00"/>
                </a:solidFill>
                <a:latin typeface="Mongolian Baiti" panose="03000500000000000000" pitchFamily="66" charset="0"/>
                <a:cs typeface="Mongolian Baiti" panose="03000500000000000000" pitchFamily="66" charset="0"/>
                <a:hlinkClick r:id="rId4">
                  <a:extLst>
                    <a:ext uri="{A12FA001-AC4F-418D-AE19-62706E023703}">
                      <ahyp:hlinkClr xmlns:ahyp="http://schemas.microsoft.com/office/drawing/2018/hyperlinkcolor" val="tx"/>
                    </a:ext>
                  </a:extLst>
                </a:hlinkClick>
              </a:rPr>
              <a:t> </a:t>
            </a:r>
            <a:endParaRPr lang="pt-BR" sz="1700" b="1" i="1" u="sng">
              <a:solidFill>
                <a:srgbClr val="FFFF00"/>
              </a:solidFill>
              <a:latin typeface="Mongolian Baiti" panose="03000500000000000000" pitchFamily="66" charset="0"/>
              <a:cs typeface="Mongolian Baiti" panose="03000500000000000000" pitchFamily="66" charset="0"/>
            </a:endParaRPr>
          </a:p>
          <a:p>
            <a:pPr marL="36000" indent="0">
              <a:lnSpc>
                <a:spcPct val="120000"/>
              </a:lnSpc>
              <a:spcAft>
                <a:spcPts val="0"/>
              </a:spcAft>
              <a:buFont typeface="Wingdings" pitchFamily="2" charset="2"/>
              <a:buNone/>
              <a:defRPr/>
            </a:pPr>
            <a:r>
              <a:rPr lang="pt-BR" sz="1700">
                <a:solidFill>
                  <a:srgbClr val="FFFF00"/>
                </a:solidFill>
                <a:latin typeface="Mongolian Baiti" panose="03000500000000000000" pitchFamily="66" charset="0"/>
                <a:cs typeface="Mongolian Baiti" panose="03000500000000000000" pitchFamily="66" charset="0"/>
              </a:rPr>
              <a:t>https://www.google.it</a:t>
            </a:r>
          </a:p>
          <a:p>
            <a:pPr marL="36000" indent="0">
              <a:buFont typeface="Wingdings" pitchFamily="2" charset="2"/>
              <a:buNone/>
              <a:defRPr/>
            </a:pPr>
            <a:endParaRPr lang="pt-BR" sz="1500">
              <a:solidFill>
                <a:srgbClr val="002060"/>
              </a:solidFill>
              <a:latin typeface="Monotype Corsiva" panose="03010101010201010101" pitchFamily="66" charset="0"/>
            </a:endParaRPr>
          </a:p>
          <a:p>
            <a:endParaRPr lang="pt-BR" sz="1300"/>
          </a:p>
          <a:p>
            <a:endParaRPr lang="pt-BR"/>
          </a:p>
        </p:txBody>
      </p:sp>
    </p:spTree>
    <p:extLst>
      <p:ext uri="{BB962C8B-B14F-4D97-AF65-F5344CB8AC3E}">
        <p14:creationId xmlns:p14="http://schemas.microsoft.com/office/powerpoint/2010/main" val="571181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279E76-F5BA-477D-9A0D-3619164DB799}"/>
              </a:ext>
            </a:extLst>
          </p:cNvPr>
          <p:cNvSpPr>
            <a:spLocks noGrp="1"/>
          </p:cNvSpPr>
          <p:nvPr>
            <p:ph type="title"/>
          </p:nvPr>
        </p:nvSpPr>
        <p:spPr/>
        <p:txBody>
          <a:bodyPr/>
          <a:lstStyle/>
          <a:p>
            <a:r>
              <a:rPr lang="en-US" cap="none">
                <a:solidFill>
                  <a:srgbClr val="FFFF00"/>
                </a:solidFill>
              </a:rPr>
              <a:t>As artes medievais - Românico</a:t>
            </a:r>
            <a:endParaRPr lang="pt-BR" cap="none">
              <a:solidFill>
                <a:srgbClr val="FFFF00"/>
              </a:solidFill>
            </a:endParaRPr>
          </a:p>
        </p:txBody>
      </p:sp>
      <p:pic>
        <p:nvPicPr>
          <p:cNvPr id="5" name="Espaço Reservado para Conteúdo 4">
            <a:extLst>
              <a:ext uri="{FF2B5EF4-FFF2-40B4-BE49-F238E27FC236}">
                <a16:creationId xmlns:a16="http://schemas.microsoft.com/office/drawing/2014/main" id="{4D0F1E41-3E7E-4EB9-A5A5-0ED2117236CE}"/>
              </a:ext>
            </a:extLst>
          </p:cNvPr>
          <p:cNvPicPr>
            <a:picLocks noGrp="1" noChangeAspect="1"/>
          </p:cNvPicPr>
          <p:nvPr>
            <p:ph sz="half" idx="1"/>
          </p:nvPr>
        </p:nvPicPr>
        <p:blipFill>
          <a:blip r:embed="rId2"/>
          <a:stretch>
            <a:fillRect/>
          </a:stretch>
        </p:blipFill>
        <p:spPr>
          <a:xfrm>
            <a:off x="611560" y="2190182"/>
            <a:ext cx="4091832" cy="2471121"/>
          </a:xfrm>
          <a:prstGeom prst="rect">
            <a:avLst/>
          </a:prstGeom>
        </p:spPr>
      </p:pic>
      <p:sp>
        <p:nvSpPr>
          <p:cNvPr id="4" name="Espaço Reservado para Conteúdo 3">
            <a:extLst>
              <a:ext uri="{FF2B5EF4-FFF2-40B4-BE49-F238E27FC236}">
                <a16:creationId xmlns:a16="http://schemas.microsoft.com/office/drawing/2014/main" id="{DAE2B6F7-8FF5-4754-B6B9-18861228E99A}"/>
              </a:ext>
            </a:extLst>
          </p:cNvPr>
          <p:cNvSpPr>
            <a:spLocks noGrp="1"/>
          </p:cNvSpPr>
          <p:nvPr>
            <p:ph sz="half" idx="2"/>
          </p:nvPr>
        </p:nvSpPr>
        <p:spPr>
          <a:xfrm>
            <a:off x="4855840" y="2088320"/>
            <a:ext cx="3820616" cy="3702881"/>
          </a:xfrm>
        </p:spPr>
        <p:txBody>
          <a:bodyPr>
            <a:normAutofit/>
          </a:bodyPr>
          <a:lstStyle/>
          <a:p>
            <a:pPr marL="0" indent="0" algn="just">
              <a:buNone/>
            </a:pPr>
            <a:r>
              <a:rPr lang="en-GB" sz="2000"/>
              <a:t>A revolução tecnológica românica não nasce da descoberta de novas matérias, de novos instrumentos, de novos processos operacionais; estes transformam-se, certamente, mas no âmbito e como conseqüência de uma transformação mais profunda da cultura e da vida social.</a:t>
            </a:r>
          </a:p>
          <a:p>
            <a:pPr marL="0" indent="0" algn="just">
              <a:buNone/>
            </a:pPr>
            <a:r>
              <a:rPr lang="en-US" sz="2000">
                <a:solidFill>
                  <a:srgbClr val="FFFF00"/>
                </a:solidFill>
              </a:rPr>
              <a:t>ARGAN, G.C. op. cit., p.284.</a:t>
            </a:r>
          </a:p>
          <a:p>
            <a:endParaRPr lang="pt-BR"/>
          </a:p>
        </p:txBody>
      </p:sp>
      <p:sp>
        <p:nvSpPr>
          <p:cNvPr id="7" name="CaixaDeTexto 6">
            <a:extLst>
              <a:ext uri="{FF2B5EF4-FFF2-40B4-BE49-F238E27FC236}">
                <a16:creationId xmlns:a16="http://schemas.microsoft.com/office/drawing/2014/main" id="{9AF84FA1-57AA-48A0-B42A-A371DD96D406}"/>
              </a:ext>
            </a:extLst>
          </p:cNvPr>
          <p:cNvSpPr txBox="1"/>
          <p:nvPr/>
        </p:nvSpPr>
        <p:spPr>
          <a:xfrm>
            <a:off x="611560" y="5060656"/>
            <a:ext cx="3820616" cy="646331"/>
          </a:xfrm>
          <a:prstGeom prst="rect">
            <a:avLst/>
          </a:prstGeom>
          <a:noFill/>
        </p:spPr>
        <p:txBody>
          <a:bodyPr wrap="square">
            <a:spAutoFit/>
          </a:bodyPr>
          <a:lstStyle/>
          <a:p>
            <a:r>
              <a:rPr lang="it-IT"/>
              <a:t>ciclo dei Mesi del Battistero di Parma - Benedetto Antelami</a:t>
            </a:r>
            <a:endParaRPr lang="pt-BR"/>
          </a:p>
        </p:txBody>
      </p:sp>
    </p:spTree>
    <p:extLst>
      <p:ext uri="{BB962C8B-B14F-4D97-AF65-F5344CB8AC3E}">
        <p14:creationId xmlns:p14="http://schemas.microsoft.com/office/powerpoint/2010/main" val="2256660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B39125-F3CA-4485-8799-701126C5B37A}"/>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6991CF9D-ACF0-42E5-AFE6-6DEEEE9AE28D}"/>
              </a:ext>
            </a:extLst>
          </p:cNvPr>
          <p:cNvSpPr>
            <a:spLocks noGrp="1"/>
          </p:cNvSpPr>
          <p:nvPr>
            <p:ph sz="half" idx="1"/>
          </p:nvPr>
        </p:nvSpPr>
        <p:spPr/>
        <p:txBody>
          <a:bodyPr/>
          <a:lstStyle/>
          <a:p>
            <a:endParaRPr lang="pt-BR"/>
          </a:p>
        </p:txBody>
      </p:sp>
      <p:sp>
        <p:nvSpPr>
          <p:cNvPr id="4" name="Espaço Reservado para Conteúdo 3">
            <a:extLst>
              <a:ext uri="{FF2B5EF4-FFF2-40B4-BE49-F238E27FC236}">
                <a16:creationId xmlns:a16="http://schemas.microsoft.com/office/drawing/2014/main" id="{1F9FEB1F-27E6-4726-B06E-726308CE4921}"/>
              </a:ext>
            </a:extLst>
          </p:cNvPr>
          <p:cNvSpPr>
            <a:spLocks noGrp="1"/>
          </p:cNvSpPr>
          <p:nvPr>
            <p:ph sz="half" idx="2"/>
          </p:nvPr>
        </p:nvSpPr>
        <p:spPr/>
        <p:txBody>
          <a:bodyPr/>
          <a:lstStyle/>
          <a:p>
            <a:endParaRPr lang="pt-BR"/>
          </a:p>
        </p:txBody>
      </p:sp>
      <p:pic>
        <p:nvPicPr>
          <p:cNvPr id="6" name="Imagem 5" descr="Calendário&#10;&#10;Descrição gerada automaticamente">
            <a:extLst>
              <a:ext uri="{FF2B5EF4-FFF2-40B4-BE49-F238E27FC236}">
                <a16:creationId xmlns:a16="http://schemas.microsoft.com/office/drawing/2014/main" id="{3C9D42C1-5201-4887-99A7-8BA27CE3DF14}"/>
              </a:ext>
            </a:extLst>
          </p:cNvPr>
          <p:cNvPicPr>
            <a:picLocks noChangeAspect="1"/>
          </p:cNvPicPr>
          <p:nvPr/>
        </p:nvPicPr>
        <p:blipFill rotWithShape="1">
          <a:blip r:embed="rId2"/>
          <a:srcRect l="15443" r="17223" b="-1"/>
          <a:stretch/>
        </p:blipFill>
        <p:spPr>
          <a:xfrm>
            <a:off x="20" y="10"/>
            <a:ext cx="9143980" cy="6857990"/>
          </a:xfrm>
          <a:prstGeom prst="rect">
            <a:avLst/>
          </a:prstGeom>
        </p:spPr>
      </p:pic>
    </p:spTree>
    <p:extLst>
      <p:ext uri="{BB962C8B-B14F-4D97-AF65-F5344CB8AC3E}">
        <p14:creationId xmlns:p14="http://schemas.microsoft.com/office/powerpoint/2010/main" val="3648485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m 5">
            <a:extLst>
              <a:ext uri="{FF2B5EF4-FFF2-40B4-BE49-F238E27FC236}">
                <a16:creationId xmlns:a16="http://schemas.microsoft.com/office/drawing/2014/main" id="{FF5ACD16-A643-419E-9C12-418109A20431}"/>
              </a:ext>
            </a:extLst>
          </p:cNvPr>
          <p:cNvPicPr>
            <a:picLocks noChangeAspect="1"/>
          </p:cNvPicPr>
          <p:nvPr/>
        </p:nvPicPr>
        <p:blipFill rotWithShape="1">
          <a:blip r:embed="rId2"/>
          <a:srcRect l="4828" r="666"/>
          <a:stretch/>
        </p:blipFill>
        <p:spPr>
          <a:xfrm>
            <a:off x="241297" y="321732"/>
            <a:ext cx="4256173" cy="3017405"/>
          </a:xfrm>
          <a:prstGeom prst="rect">
            <a:avLst/>
          </a:prstGeom>
        </p:spPr>
      </p:pic>
      <p:pic>
        <p:nvPicPr>
          <p:cNvPr id="7" name="Imagem 6">
            <a:extLst>
              <a:ext uri="{FF2B5EF4-FFF2-40B4-BE49-F238E27FC236}">
                <a16:creationId xmlns:a16="http://schemas.microsoft.com/office/drawing/2014/main" id="{429A4770-9735-4BC1-981C-03A879902ADD}"/>
              </a:ext>
            </a:extLst>
          </p:cNvPr>
          <p:cNvPicPr>
            <a:picLocks noChangeAspect="1"/>
          </p:cNvPicPr>
          <p:nvPr/>
        </p:nvPicPr>
        <p:blipFill rotWithShape="1">
          <a:blip r:embed="rId3"/>
          <a:srcRect r="-4" b="2159"/>
          <a:stretch/>
        </p:blipFill>
        <p:spPr>
          <a:xfrm>
            <a:off x="241297" y="3510853"/>
            <a:ext cx="4256173" cy="2789954"/>
          </a:xfrm>
          <a:prstGeom prst="rect">
            <a:avLst/>
          </a:prstGeom>
        </p:spPr>
      </p:pic>
      <p:pic>
        <p:nvPicPr>
          <p:cNvPr id="5" name="Espaço Reservado para Conteúdo 4">
            <a:extLst>
              <a:ext uri="{FF2B5EF4-FFF2-40B4-BE49-F238E27FC236}">
                <a16:creationId xmlns:a16="http://schemas.microsoft.com/office/drawing/2014/main" id="{6BC602EB-D39C-45B4-BE92-70ABA8226457}"/>
              </a:ext>
            </a:extLst>
          </p:cNvPr>
          <p:cNvPicPr>
            <a:picLocks noGrp="1" noChangeAspect="1"/>
          </p:cNvPicPr>
          <p:nvPr>
            <p:ph sz="half" idx="4294967295"/>
          </p:nvPr>
        </p:nvPicPr>
        <p:blipFill rotWithShape="1">
          <a:blip r:embed="rId4"/>
          <a:srcRect r="5089" b="2"/>
          <a:stretch/>
        </p:blipFill>
        <p:spPr>
          <a:xfrm>
            <a:off x="4646529" y="321733"/>
            <a:ext cx="4256173" cy="5979074"/>
          </a:xfrm>
          <a:prstGeom prst="rect">
            <a:avLst/>
          </a:prstGeom>
        </p:spPr>
      </p:pic>
    </p:spTree>
    <p:extLst>
      <p:ext uri="{BB962C8B-B14F-4D97-AF65-F5344CB8AC3E}">
        <p14:creationId xmlns:p14="http://schemas.microsoft.com/office/powerpoint/2010/main" val="39501483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Personalizada 26">
      <a:majorFont>
        <a:latin typeface="Monotype Corsiva"/>
        <a:ea typeface=""/>
        <a:cs typeface=""/>
      </a:majorFont>
      <a:minorFont>
        <a:latin typeface="Mongolian Baiti"/>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otalTime>101</TotalTime>
  <Words>8178</Words>
  <Application>Microsoft Office PowerPoint</Application>
  <PresentationFormat>Apresentação na tela (4:3)</PresentationFormat>
  <Paragraphs>234</Paragraphs>
  <Slides>69</Slides>
  <Notes>0</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69</vt:i4>
      </vt:variant>
    </vt:vector>
  </HeadingPairs>
  <TitlesOfParts>
    <vt:vector size="80" baseType="lpstr">
      <vt:lpstr>Arial</vt:lpstr>
      <vt:lpstr>Baskerville Old Face</vt:lpstr>
      <vt:lpstr>Bodoni MT</vt:lpstr>
      <vt:lpstr>Calibri</vt:lpstr>
      <vt:lpstr>Linux Libertine</vt:lpstr>
      <vt:lpstr>Mongolian Baiti</vt:lpstr>
      <vt:lpstr>Monotype Corsiva</vt:lpstr>
      <vt:lpstr>Palatino Linotype</vt:lpstr>
      <vt:lpstr>Times New Roman</vt:lpstr>
      <vt:lpstr>Wingdings</vt:lpstr>
      <vt:lpstr>Damask</vt:lpstr>
      <vt:lpstr>   </vt:lpstr>
      <vt:lpstr>Apresentação do PowerPoint</vt:lpstr>
      <vt:lpstr>As artes medievais</vt:lpstr>
      <vt:lpstr>As artes medievais - Românico</vt:lpstr>
      <vt:lpstr>Arte Românica</vt:lpstr>
      <vt:lpstr>A pintura é a literatura dos laicos </vt:lpstr>
      <vt:lpstr>As artes medievais - Românico</vt:lpstr>
      <vt:lpstr>Apresentação do PowerPoint</vt:lpstr>
      <vt:lpstr>Apresentação do PowerPoint</vt:lpstr>
      <vt:lpstr>Apresentação do PowerPoint</vt:lpstr>
      <vt:lpstr>   As artes medievais Gótico</vt:lpstr>
      <vt:lpstr>As artes medievais - Gótico</vt:lpstr>
      <vt:lpstr>Apresentação do PowerPoint</vt:lpstr>
      <vt:lpstr>Os arcobotantes</vt:lpstr>
      <vt:lpstr>Apresentação do PowerPoint</vt:lpstr>
      <vt:lpstr>A Idade Média:  a metafísica da beleza</vt:lpstr>
      <vt:lpstr>Apresentação do PowerPoint</vt:lpstr>
      <vt:lpstr>A Catedral Gótica:  a necessidade da leveza</vt:lpstr>
      <vt:lpstr>Apresentação do PowerPoint</vt:lpstr>
      <vt:lpstr>Apresentação do PowerPoint</vt:lpstr>
      <vt:lpstr>Apresentação do PowerPoint</vt:lpstr>
      <vt:lpstr>Edifícios civis</vt:lpstr>
      <vt:lpstr>Apresentação do PowerPoint</vt:lpstr>
      <vt:lpstr>Edifícios civis</vt:lpstr>
      <vt:lpstr> Palazzo Pubblico - Siena </vt:lpstr>
      <vt:lpstr>Palazzo Pubblico - Siena </vt:lpstr>
      <vt:lpstr>Apresentação do PowerPoint</vt:lpstr>
      <vt:lpstr>Apresentação do PowerPoint</vt:lpstr>
      <vt:lpstr>As catedrais de ideias são italianas</vt:lpstr>
      <vt:lpstr>Apresentação do PowerPoint</vt:lpstr>
      <vt:lpstr>Crucifixo Gótico</vt:lpstr>
      <vt:lpstr>As catedrais de ideias são italianas</vt:lpstr>
      <vt:lpstr>São Francisco de Assis (1182-1226)</vt:lpstr>
      <vt:lpstr>Ut pictura poesis</vt:lpstr>
      <vt:lpstr>Basilica di S.Francesco  - Assisi</vt:lpstr>
      <vt:lpstr>Apresentação do PowerPoint</vt:lpstr>
      <vt:lpstr>Apresentação do PowerPoint</vt:lpstr>
      <vt:lpstr>Apresentação do PowerPoint</vt:lpstr>
      <vt:lpstr>Apresentação do PowerPoint</vt:lpstr>
      <vt:lpstr>Cappella degli Scrovegni</vt:lpstr>
      <vt:lpstr>Apresentação do PowerPoint</vt:lpstr>
      <vt:lpstr>Apresentação do PowerPoint</vt:lpstr>
      <vt:lpstr>Apresentação do PowerPoint</vt:lpstr>
      <vt:lpstr>A Literatura: uma cultura intermediária</vt:lpstr>
      <vt:lpstr>O pensamento analógico</vt:lpstr>
      <vt:lpstr>O Discurso analógico</vt:lpstr>
      <vt:lpstr>Ut pictura poesis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A memória visual de Dante </vt:lpstr>
      <vt:lpstr>Apresentação do PowerPoint</vt:lpstr>
      <vt:lpstr>Apresentação do PowerPoint</vt:lpstr>
      <vt:lpstr>Apresentação do PowerPoint</vt:lpstr>
      <vt:lpstr>Apresentação do PowerPoint</vt:lpstr>
      <vt:lpstr>Apresentação do PowerPoint</vt:lpstr>
      <vt:lpstr>Apresentação do PowerPoint</vt:lpstr>
      <vt:lpstr>4) O feminino</vt:lpstr>
      <vt:lpstr>Apresentação do PowerPoint</vt:lpstr>
      <vt:lpstr>Apresentação do PowerPoint</vt:lpstr>
      <vt:lpstr>Bibliografia</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Doris Natia Cavallari</dc:creator>
  <cp:lastModifiedBy>Doris Natia Cavallari</cp:lastModifiedBy>
  <cp:revision>12</cp:revision>
  <dcterms:created xsi:type="dcterms:W3CDTF">2020-09-25T16:56:25Z</dcterms:created>
  <dcterms:modified xsi:type="dcterms:W3CDTF">2020-11-04T19:43:44Z</dcterms:modified>
</cp:coreProperties>
</file>