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25" r:id="rId2"/>
    <p:sldId id="326" r:id="rId3"/>
    <p:sldId id="327" r:id="rId4"/>
    <p:sldId id="345" r:id="rId5"/>
    <p:sldId id="328" r:id="rId6"/>
    <p:sldId id="329" r:id="rId7"/>
    <p:sldId id="330" r:id="rId8"/>
    <p:sldId id="442" r:id="rId9"/>
    <p:sldId id="441" r:id="rId10"/>
    <p:sldId id="346" r:id="rId11"/>
    <p:sldId id="332" r:id="rId12"/>
    <p:sldId id="337" r:id="rId13"/>
    <p:sldId id="335" r:id="rId14"/>
    <p:sldId id="339" r:id="rId15"/>
    <p:sldId id="341" r:id="rId16"/>
    <p:sldId id="336" r:id="rId17"/>
    <p:sldId id="434" r:id="rId18"/>
    <p:sldId id="435" r:id="rId19"/>
    <p:sldId id="265" r:id="rId20"/>
    <p:sldId id="436" r:id="rId21"/>
    <p:sldId id="266" r:id="rId22"/>
    <p:sldId id="267" r:id="rId23"/>
    <p:sldId id="268" r:id="rId24"/>
    <p:sldId id="269" r:id="rId25"/>
    <p:sldId id="270" r:id="rId26"/>
    <p:sldId id="271" r:id="rId27"/>
    <p:sldId id="380" r:id="rId28"/>
    <p:sldId id="273" r:id="rId29"/>
    <p:sldId id="381" r:id="rId30"/>
    <p:sldId id="274" r:id="rId31"/>
    <p:sldId id="275" r:id="rId32"/>
    <p:sldId id="276" r:id="rId33"/>
    <p:sldId id="277" r:id="rId34"/>
    <p:sldId id="280" r:id="rId35"/>
    <p:sldId id="281" r:id="rId36"/>
    <p:sldId id="283" r:id="rId37"/>
    <p:sldId id="282" r:id="rId38"/>
    <p:sldId id="299" r:id="rId39"/>
    <p:sldId id="300" r:id="rId40"/>
    <p:sldId id="308" r:id="rId41"/>
    <p:sldId id="311" r:id="rId42"/>
    <p:sldId id="439" r:id="rId43"/>
    <p:sldId id="350" r:id="rId44"/>
    <p:sldId id="440" r:id="rId4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A50021"/>
    <a:srgbClr val="FFFFCC"/>
    <a:srgbClr val="0066FF"/>
    <a:srgbClr val="FF3300"/>
    <a:srgbClr val="474A81"/>
    <a:srgbClr val="F09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1013" y="43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fld id="{92BDE039-1BC8-4F52-9974-1EBB20BE56C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61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fld id="{2746D27D-C3BE-4F57-BC53-D57F471891D3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36" tIns="49868" rIns="99736" bIns="49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445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69875-7CFA-48B5-94D8-DE2E5D3D17C0}" type="slidenum">
              <a:rPr lang="en-US"/>
              <a:pPr/>
              <a:t>1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74700"/>
            <a:ext cx="5097462" cy="3824288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315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2AF96-CC59-46A0-896F-5C80B2789F6E}" type="slidenum">
              <a:rPr lang="en-US"/>
              <a:pPr/>
              <a:t>14</a:t>
            </a:fld>
            <a:endParaRPr lang="en-US"/>
          </a:p>
        </p:txBody>
      </p:sp>
      <p:sp>
        <p:nvSpPr>
          <p:cNvPr id="189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260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6383A-7B40-41D8-9500-DA9609F8AC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6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546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546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4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2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682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619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5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49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849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370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6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70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870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6660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7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90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890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8562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8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11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911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97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033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9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31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931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5938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10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52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952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1738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20515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11</a:t>
            </a:r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20517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205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3205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7780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12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993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993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0957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12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225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143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13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13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7399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14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34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34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129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15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54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7333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16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075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75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7658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19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36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136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047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11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20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57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157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7912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22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98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198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3919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21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77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177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630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38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525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525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9523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39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546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546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1720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47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71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710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1518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>
                <a:latin typeface="Times New Roman" pitchFamily="18" charset="0"/>
              </a:rPr>
              <a:t>50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77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771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258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2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54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53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38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06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6383A-7B40-41D8-9500-DA9609F8AC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981200" cy="57150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791200" cy="57150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533400" y="381000"/>
            <a:ext cx="7924800" cy="5715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 anchor="b"/>
          <a:lstStyle/>
          <a:p>
            <a:pPr algn="ctr"/>
            <a:r>
              <a:rPr lang="en-US" sz="1200" i="0">
                <a:latin typeface="Times New Roman" pitchFamily="18" charset="0"/>
              </a:rPr>
              <a:t>Harcourt, Inc. items and derived items copyright © 2001 by Harcourt, Inc.</a:t>
            </a:r>
            <a:endParaRPr lang="en-US" sz="1400" i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9A0E"/>
        </a:buClr>
        <a:buSzPct val="69000"/>
        <a:buFont typeface="Monotype Sorts" pitchFamily="2" charset="2"/>
        <a:buChar char="u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8" name="Rectangle 8"/>
          <p:cNvSpPr>
            <a:spLocks noChangeArrowheads="1"/>
          </p:cNvSpPr>
          <p:nvPr/>
        </p:nvSpPr>
        <p:spPr bwMode="auto">
          <a:xfrm>
            <a:off x="3457575" y="2060575"/>
            <a:ext cx="4427538" cy="4032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pt-BR" sz="2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Esalq/USP</a:t>
            </a:r>
            <a:br>
              <a:rPr lang="pt-BR" sz="2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t-BR" sz="2400" b="1" i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</a:t>
            </a:r>
            <a:r>
              <a:rPr lang="pt-BR" sz="2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144 - Introdução à Economia</a:t>
            </a:r>
            <a:br>
              <a:rPr lang="pt-BR" sz="2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t-BR" sz="16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Teoria da Produção</a:t>
            </a:r>
          </a:p>
          <a:p>
            <a:pPr algn="ctr"/>
            <a:endParaRPr lang="pt-BR" sz="1600" b="1" i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r>
              <a:rPr lang="pt-BR" sz="16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Prof. Pedro Marques</a:t>
            </a:r>
            <a:br>
              <a:rPr lang="pt-BR" sz="16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t-BR" sz="2400" b="1" i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32489" name="Picture 9" descr="chap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5416"/>
            <a:ext cx="304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88640"/>
            <a:ext cx="7772400" cy="1143000"/>
          </a:xfrm>
        </p:spPr>
        <p:txBody>
          <a:bodyPr/>
          <a:lstStyle/>
          <a:p>
            <a:r>
              <a:rPr lang="pt-BR" dirty="0"/>
              <a:t>Função de produção de hortaliças horta hidropônica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440F1E0-EA2F-47B8-BC27-5E34468C0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47815"/>
              </p:ext>
            </p:extLst>
          </p:nvPr>
        </p:nvGraphicFramePr>
        <p:xfrm>
          <a:off x="1403648" y="2492894"/>
          <a:ext cx="5400599" cy="403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6113">
                  <a:extLst>
                    <a:ext uri="{9D8B030D-6E8A-4147-A177-3AD203B41FA5}">
                      <a16:colId xmlns:a16="http://schemas.microsoft.com/office/drawing/2014/main" val="2966241534"/>
                    </a:ext>
                  </a:extLst>
                </a:gridCol>
                <a:gridCol w="1539423">
                  <a:extLst>
                    <a:ext uri="{9D8B030D-6E8A-4147-A177-3AD203B41FA5}">
                      <a16:colId xmlns:a16="http://schemas.microsoft.com/office/drawing/2014/main" val="2188954791"/>
                    </a:ext>
                  </a:extLst>
                </a:gridCol>
                <a:gridCol w="529965">
                  <a:extLst>
                    <a:ext uri="{9D8B030D-6E8A-4147-A177-3AD203B41FA5}">
                      <a16:colId xmlns:a16="http://schemas.microsoft.com/office/drawing/2014/main" val="3016545090"/>
                    </a:ext>
                  </a:extLst>
                </a:gridCol>
                <a:gridCol w="1388005">
                  <a:extLst>
                    <a:ext uri="{9D8B030D-6E8A-4147-A177-3AD203B41FA5}">
                      <a16:colId xmlns:a16="http://schemas.microsoft.com/office/drawing/2014/main" val="1590827550"/>
                    </a:ext>
                  </a:extLst>
                </a:gridCol>
                <a:gridCol w="757093">
                  <a:extLst>
                    <a:ext uri="{9D8B030D-6E8A-4147-A177-3AD203B41FA5}">
                      <a16:colId xmlns:a16="http://schemas.microsoft.com/office/drawing/2014/main" val="3065200161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fator fixo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mão de obra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PFT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PFMe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PFMa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1204479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45341138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9939594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404719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842843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7,6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754046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5914749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6,3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7506515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5,5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25148499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4,7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-2,0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179974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1E0BC28-40A7-4170-9D5B-FE8B7C58FDDC}"/>
              </a:ext>
            </a:extLst>
          </p:cNvPr>
          <p:cNvSpPr txBox="1"/>
          <p:nvPr/>
        </p:nvSpPr>
        <p:spPr>
          <a:xfrm>
            <a:off x="251520" y="141277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AutoNum type="arabicPeriod"/>
            </a:pPr>
            <a:r>
              <a:rPr lang="pt-BR" dirty="0"/>
              <a:t>Onde a produção alcança o máximo e quanto de </a:t>
            </a:r>
            <a:r>
              <a:rPr lang="pt-BR" dirty="0" err="1"/>
              <a:t>mo</a:t>
            </a:r>
            <a:r>
              <a:rPr lang="pt-BR" dirty="0"/>
              <a:t> ?</a:t>
            </a:r>
          </a:p>
          <a:p>
            <a:pPr lvl="1"/>
            <a:r>
              <a:rPr lang="pt-BR" dirty="0"/>
              <a:t>2. Onde o produto médio alcança o máximo o quanto de </a:t>
            </a:r>
            <a:r>
              <a:rPr lang="pt-BR" dirty="0" err="1"/>
              <a:t>mo</a:t>
            </a:r>
            <a:r>
              <a:rPr lang="pt-BR" dirty="0"/>
              <a:t> ?</a:t>
            </a:r>
          </a:p>
          <a:p>
            <a:pPr lvl="1"/>
            <a:r>
              <a:rPr lang="pt-BR" dirty="0"/>
              <a:t>3. Onde o produto marginal alcança o máximo e quanto de </a:t>
            </a:r>
            <a:r>
              <a:rPr lang="pt-BR" dirty="0" err="1"/>
              <a:t>mo</a:t>
            </a:r>
            <a:r>
              <a:rPr lang="pt-BR" dirty="0"/>
              <a:t> ?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8E009AA-92F2-4B5A-83FA-9A8C42ECED7F}"/>
              </a:ext>
            </a:extLst>
          </p:cNvPr>
          <p:cNvSpPr/>
          <p:nvPr/>
        </p:nvSpPr>
        <p:spPr bwMode="auto">
          <a:xfrm>
            <a:off x="3203848" y="5445224"/>
            <a:ext cx="360040" cy="86409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80BD2DA-4ADD-4F1D-8865-5D84C1BACB06}"/>
              </a:ext>
            </a:extLst>
          </p:cNvPr>
          <p:cNvSpPr/>
          <p:nvPr/>
        </p:nvSpPr>
        <p:spPr bwMode="auto">
          <a:xfrm>
            <a:off x="4211960" y="5445224"/>
            <a:ext cx="360040" cy="86409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B347149-D714-413F-820A-341E71680C77}"/>
              </a:ext>
            </a:extLst>
          </p:cNvPr>
          <p:cNvSpPr/>
          <p:nvPr/>
        </p:nvSpPr>
        <p:spPr bwMode="auto">
          <a:xfrm>
            <a:off x="5148064" y="3933056"/>
            <a:ext cx="360040" cy="72008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BD3FB723-79F9-4041-B907-ABB243C0D63D}"/>
              </a:ext>
            </a:extLst>
          </p:cNvPr>
          <p:cNvSpPr/>
          <p:nvPr/>
        </p:nvSpPr>
        <p:spPr bwMode="auto">
          <a:xfrm>
            <a:off x="6228184" y="3933056"/>
            <a:ext cx="360040" cy="21602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96750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42722" name="Picture 2" descr="C:\Users\Pedro\Pictures\2010-03-05\00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74634"/>
            <a:ext cx="8929717" cy="6583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1909275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Estágios da função de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775"/>
            <a:ext cx="9144000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90524924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dos rendimentos decrescentes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981200"/>
            <a:ext cx="8101042" cy="4448196"/>
          </a:xfrm>
        </p:spPr>
        <p:txBody>
          <a:bodyPr/>
          <a:lstStyle/>
          <a:p>
            <a:r>
              <a:rPr lang="pt-BR" dirty="0"/>
              <a:t>Aumentando-se a quantidade de um fator variável, permanecendo a quantidade dos demais fatores fixa, a produção, inicialmente, cresce a taxas crescentes; a seguir, depois de certa quantidade utilizada do fator variável, passará a crescer a taxas decrescentes; continuando o incremento da utilização do fator variável, a produção decrescerá.</a:t>
            </a:r>
          </a:p>
          <a:p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sz="4000"/>
              <a:t>Produto Marginal Decrescente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70906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382000" cy="4876800"/>
          </a:xfrm>
          <a:noFill/>
          <a:ln/>
        </p:spPr>
        <p:txBody>
          <a:bodyPr/>
          <a:lstStyle/>
          <a:p>
            <a:pPr algn="l">
              <a:buClr>
                <a:schemeClr val="bg2"/>
              </a:buClr>
              <a:buFont typeface="Monotype Sorts" pitchFamily="2" charset="2"/>
              <a:buChar char="u"/>
            </a:pPr>
            <a:r>
              <a:rPr lang="en-US" sz="3300" dirty="0">
                <a:solidFill>
                  <a:srgbClr val="A50021"/>
                </a:solidFill>
              </a:rPr>
              <a:t>O </a:t>
            </a:r>
            <a:r>
              <a:rPr lang="en-US" sz="3300" dirty="0" err="1">
                <a:solidFill>
                  <a:srgbClr val="A50021"/>
                </a:solidFill>
              </a:rPr>
              <a:t>produto</a:t>
            </a:r>
            <a:r>
              <a:rPr lang="en-US" sz="3300" dirty="0">
                <a:solidFill>
                  <a:srgbClr val="A50021"/>
                </a:solidFill>
              </a:rPr>
              <a:t> marginal </a:t>
            </a:r>
            <a:r>
              <a:rPr lang="en-US" sz="3300" dirty="0" err="1">
                <a:solidFill>
                  <a:srgbClr val="A50021"/>
                </a:solidFill>
              </a:rPr>
              <a:t>decrescente</a:t>
            </a:r>
            <a:r>
              <a:rPr lang="en-US" sz="3300" dirty="0">
                <a:solidFill>
                  <a:srgbClr val="474A81"/>
                </a:solidFill>
              </a:rPr>
              <a:t> é a </a:t>
            </a:r>
            <a:r>
              <a:rPr lang="en-US" sz="3300" dirty="0" err="1">
                <a:solidFill>
                  <a:srgbClr val="474A81"/>
                </a:solidFill>
              </a:rPr>
              <a:t>propriedade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pela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qual</a:t>
            </a:r>
            <a:r>
              <a:rPr lang="en-US" sz="3300" dirty="0">
                <a:solidFill>
                  <a:srgbClr val="474A81"/>
                </a:solidFill>
              </a:rPr>
              <a:t> o </a:t>
            </a:r>
            <a:r>
              <a:rPr lang="en-US" sz="3300" dirty="0" err="1">
                <a:solidFill>
                  <a:srgbClr val="474A81"/>
                </a:solidFill>
              </a:rPr>
              <a:t>produto</a:t>
            </a:r>
            <a:r>
              <a:rPr lang="en-US" sz="3300" dirty="0">
                <a:solidFill>
                  <a:srgbClr val="474A81"/>
                </a:solidFill>
              </a:rPr>
              <a:t> marginal de um </a:t>
            </a:r>
            <a:r>
              <a:rPr lang="en-US" sz="3300" dirty="0" err="1">
                <a:solidFill>
                  <a:srgbClr val="474A81"/>
                </a:solidFill>
              </a:rPr>
              <a:t>insumo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declina</a:t>
            </a:r>
            <a:r>
              <a:rPr lang="en-US" sz="3300" dirty="0">
                <a:solidFill>
                  <a:srgbClr val="474A81"/>
                </a:solidFill>
              </a:rPr>
              <a:t> à </a:t>
            </a:r>
            <a:r>
              <a:rPr lang="en-US" sz="3300" dirty="0" err="1">
                <a:solidFill>
                  <a:srgbClr val="474A81"/>
                </a:solidFill>
              </a:rPr>
              <a:t>medida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que</a:t>
            </a:r>
            <a:r>
              <a:rPr lang="en-US" sz="3300" dirty="0">
                <a:solidFill>
                  <a:srgbClr val="474A81"/>
                </a:solidFill>
              </a:rPr>
              <a:t> a </a:t>
            </a:r>
            <a:r>
              <a:rPr lang="en-US" sz="3300" dirty="0" err="1">
                <a:solidFill>
                  <a:srgbClr val="474A81"/>
                </a:solidFill>
              </a:rPr>
              <a:t>quantidade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utilizada</a:t>
            </a:r>
            <a:r>
              <a:rPr lang="en-US" sz="3300" dirty="0">
                <a:solidFill>
                  <a:srgbClr val="474A81"/>
                </a:solidFill>
              </a:rPr>
              <a:t> do </a:t>
            </a:r>
            <a:r>
              <a:rPr lang="en-US" sz="3300" dirty="0" err="1">
                <a:solidFill>
                  <a:srgbClr val="474A81"/>
                </a:solidFill>
              </a:rPr>
              <a:t>insumo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aumenta</a:t>
            </a:r>
            <a:r>
              <a:rPr lang="en-US" sz="3300" dirty="0">
                <a:solidFill>
                  <a:srgbClr val="474A81"/>
                </a:solidFill>
              </a:rPr>
              <a:t>. </a:t>
            </a:r>
          </a:p>
          <a:p>
            <a:pPr algn="l">
              <a:buClr>
                <a:schemeClr val="bg2"/>
              </a:buClr>
              <a:buFont typeface="Monotype Sorts" pitchFamily="2" charset="2"/>
              <a:buChar char="u"/>
            </a:pPr>
            <a:r>
              <a:rPr lang="en-US" sz="3300" dirty="0" err="1">
                <a:solidFill>
                  <a:srgbClr val="A50021"/>
                </a:solidFill>
              </a:rPr>
              <a:t>Exemplo</a:t>
            </a:r>
            <a:r>
              <a:rPr lang="en-US" sz="3300" dirty="0">
                <a:solidFill>
                  <a:srgbClr val="A50021"/>
                </a:solidFill>
              </a:rPr>
              <a:t>: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Quando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mais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trabalhadores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são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contratados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pela</a:t>
            </a:r>
            <a:r>
              <a:rPr lang="en-US" sz="3300" dirty="0">
                <a:solidFill>
                  <a:srgbClr val="474A81"/>
                </a:solidFill>
              </a:rPr>
              <a:t> firma, </a:t>
            </a:r>
            <a:r>
              <a:rPr lang="en-US" sz="3300" dirty="0" err="1">
                <a:solidFill>
                  <a:srgbClr val="474A81"/>
                </a:solidFill>
              </a:rPr>
              <a:t>cada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empregado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adicional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contribui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menos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para</a:t>
            </a:r>
            <a:r>
              <a:rPr lang="en-US" sz="3300" dirty="0">
                <a:solidFill>
                  <a:srgbClr val="474A81"/>
                </a:solidFill>
              </a:rPr>
              <a:t> a </a:t>
            </a:r>
            <a:r>
              <a:rPr lang="en-US" sz="3300" dirty="0" err="1">
                <a:solidFill>
                  <a:srgbClr val="474A81"/>
                </a:solidFill>
              </a:rPr>
              <a:t>produção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porque</a:t>
            </a:r>
            <a:r>
              <a:rPr lang="en-US" sz="3300" dirty="0">
                <a:solidFill>
                  <a:srgbClr val="474A81"/>
                </a:solidFill>
              </a:rPr>
              <a:t> a firma tem </a:t>
            </a:r>
            <a:r>
              <a:rPr lang="en-US" sz="3300" dirty="0" err="1">
                <a:solidFill>
                  <a:srgbClr val="474A81"/>
                </a:solidFill>
              </a:rPr>
              <a:t>uma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quantidade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limitada</a:t>
            </a:r>
            <a:r>
              <a:rPr lang="en-US" sz="3300" dirty="0">
                <a:solidFill>
                  <a:srgbClr val="474A81"/>
                </a:solidFill>
              </a:rPr>
              <a:t> de </a:t>
            </a:r>
            <a:r>
              <a:rPr lang="en-US" sz="3300" dirty="0" err="1">
                <a:solidFill>
                  <a:srgbClr val="474A81"/>
                </a:solidFill>
              </a:rPr>
              <a:t>equipamentos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disponíveis</a:t>
            </a:r>
            <a:r>
              <a:rPr lang="en-US" sz="3300" dirty="0">
                <a:solidFill>
                  <a:srgbClr val="474A81"/>
                </a:solidFill>
              </a:rPr>
              <a:t>.</a:t>
            </a:r>
            <a:endParaRPr lang="en-US" sz="33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09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09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709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09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44624"/>
            <a:ext cx="7772400" cy="1143000"/>
          </a:xfrm>
        </p:spPr>
        <p:txBody>
          <a:bodyPr/>
          <a:lstStyle/>
          <a:p>
            <a:r>
              <a:rPr lang="pt-BR" dirty="0"/>
              <a:t>Produto marginal decrescente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206680" cy="5043264"/>
          </a:xfrm>
        </p:spPr>
        <p:txBody>
          <a:bodyPr/>
          <a:lstStyle/>
          <a:p>
            <a:pPr algn="just"/>
            <a:r>
              <a:rPr lang="pt-BR" sz="2800" dirty="0"/>
              <a:t>Observa-se que à medida que o número de trabalhadores aumenta, o produto marginal diminui.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O segundo trabalhador tem um produto marginal de 8 maços de alface, o terceiro, de 10 maços de alface o quarto, de 8 maços de alface.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Portanto, </a:t>
            </a:r>
            <a:r>
              <a:rPr lang="pt-BR" sz="2800" b="1" dirty="0"/>
              <a:t>produto marginal decrescente </a:t>
            </a:r>
            <a:r>
              <a:rPr lang="pt-BR" sz="2800" dirty="0"/>
              <a:t>é a propriedade segundo a qual o produto marginal de um insumo diminui à medida que a quantidade do insumo aumenta.</a:t>
            </a:r>
          </a:p>
        </p:txBody>
      </p:sp>
    </p:spTree>
    <p:extLst>
      <p:ext uri="{BB962C8B-B14F-4D97-AF65-F5344CB8AC3E}">
        <p14:creationId xmlns:p14="http://schemas.microsoft.com/office/powerpoint/2010/main" val="3918165753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42852"/>
            <a:ext cx="7772400" cy="738206"/>
          </a:xfrm>
        </p:spPr>
        <p:txBody>
          <a:bodyPr/>
          <a:lstStyle/>
          <a:p>
            <a:r>
              <a:rPr lang="pt-BR" dirty="0"/>
              <a:t>Escala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643602"/>
          </a:xfrm>
        </p:spPr>
        <p:txBody>
          <a:bodyPr/>
          <a:lstStyle/>
          <a:p>
            <a:r>
              <a:rPr lang="pt-BR" sz="2800" dirty="0"/>
              <a:t>Rendimento de escala, nome dado ao resultado relativo a produtos finais obtidos  por meio das variação da utilização dos fatores de produção</a:t>
            </a:r>
          </a:p>
          <a:p>
            <a:r>
              <a:rPr lang="pt-BR" sz="2800" dirty="0"/>
              <a:t>Escala de produção, ritmo de variação da produção, respeitada certa proporção de combinação entre os fatores</a:t>
            </a:r>
          </a:p>
          <a:p>
            <a:r>
              <a:rPr lang="pt-BR" sz="2800" dirty="0"/>
              <a:t>Rendimentos crescentes de escala, ocorre quando a variação na quantidade do produto total é mais do que proporcional à variação da quantidade utilizada dos fatores de produção</a:t>
            </a:r>
          </a:p>
          <a:p>
            <a:r>
              <a:rPr lang="pt-BR" sz="2800" dirty="0"/>
              <a:t>Rendimentos decrescentes</a:t>
            </a:r>
          </a:p>
          <a:p>
            <a:r>
              <a:rPr lang="pt-BR" sz="2800" dirty="0"/>
              <a:t>Economia de escala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07746750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Risco x incerteza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069" y="1351129"/>
            <a:ext cx="8724331" cy="4592472"/>
          </a:xfrm>
        </p:spPr>
        <p:txBody>
          <a:bodyPr/>
          <a:lstStyle/>
          <a:p>
            <a:r>
              <a:rPr lang="pt-BR" sz="2400" b="1" dirty="0"/>
              <a:t>Probabilidade. </a:t>
            </a:r>
            <a:r>
              <a:rPr lang="pt-BR" sz="2400" dirty="0"/>
              <a:t>É o estudo de fenômenos que não temos certeza de sua ocorrência.</a:t>
            </a:r>
          </a:p>
          <a:p>
            <a:r>
              <a:rPr lang="pt-BR" sz="2400" b="1" dirty="0"/>
              <a:t>Fenômeno.</a:t>
            </a:r>
            <a:r>
              <a:rPr lang="pt-BR" sz="2400" dirty="0"/>
              <a:t> É a ocorrência de um evento ou incidente.</a:t>
            </a:r>
          </a:p>
          <a:p>
            <a:r>
              <a:rPr lang="pt-BR" sz="2400" b="1" dirty="0"/>
              <a:t>Fenômenos observáveis</a:t>
            </a:r>
            <a:r>
              <a:rPr lang="pt-BR" sz="2400" dirty="0"/>
              <a:t> podem ser classificados em:</a:t>
            </a:r>
          </a:p>
          <a:p>
            <a:pPr lvl="1"/>
            <a:r>
              <a:rPr lang="pt-BR" sz="2000" b="1" dirty="0"/>
              <a:t>Determinista.</a:t>
            </a:r>
            <a:r>
              <a:rPr lang="pt-BR" sz="2000" dirty="0"/>
              <a:t> Pode-se prever o resultado.</a:t>
            </a:r>
          </a:p>
          <a:p>
            <a:pPr lvl="1"/>
            <a:r>
              <a:rPr lang="pt-BR" sz="2000" b="1" dirty="0" err="1"/>
              <a:t>Randomico</a:t>
            </a:r>
            <a:r>
              <a:rPr lang="pt-BR" sz="2000" b="1" dirty="0"/>
              <a:t>.</a:t>
            </a:r>
            <a:r>
              <a:rPr lang="pt-BR" sz="2000" dirty="0"/>
              <a:t> não se pode prever o resultado.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922B83FF-8EFC-477C-AE85-14184128DD77}" type="slidenum">
              <a:rPr lang="en-US" smtClean="0"/>
              <a:pPr/>
              <a:t>17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Risco x incerteza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069" y="1351129"/>
            <a:ext cx="8724331" cy="4592472"/>
          </a:xfrm>
        </p:spPr>
        <p:txBody>
          <a:bodyPr/>
          <a:lstStyle/>
          <a:p>
            <a:r>
              <a:rPr lang="pt-BR" sz="2400" b="1" dirty="0"/>
              <a:t>Probabilidade. </a:t>
            </a:r>
            <a:r>
              <a:rPr lang="pt-BR" sz="2400" dirty="0"/>
              <a:t>É o estudo de fenômenos que não temos certeza de sua ocorrência.</a:t>
            </a:r>
          </a:p>
          <a:p>
            <a:r>
              <a:rPr lang="pt-BR" sz="2400" b="1" dirty="0"/>
              <a:t>Fenômeno.</a:t>
            </a:r>
            <a:r>
              <a:rPr lang="pt-BR" sz="2400" dirty="0"/>
              <a:t> É a ocorrência de um evento ou incidente.</a:t>
            </a:r>
          </a:p>
          <a:p>
            <a:r>
              <a:rPr lang="pt-BR" sz="2400" b="1" dirty="0"/>
              <a:t>Fenômenos observáveis</a:t>
            </a:r>
            <a:r>
              <a:rPr lang="pt-BR" sz="2400" dirty="0"/>
              <a:t> podem ser classificados em:</a:t>
            </a:r>
          </a:p>
          <a:p>
            <a:pPr lvl="1"/>
            <a:r>
              <a:rPr lang="pt-BR" sz="2000" b="1" dirty="0"/>
              <a:t>Determinista.</a:t>
            </a:r>
            <a:r>
              <a:rPr lang="pt-BR" sz="2000" dirty="0"/>
              <a:t> Pode-se prever o resultado.</a:t>
            </a:r>
          </a:p>
          <a:p>
            <a:pPr lvl="1"/>
            <a:r>
              <a:rPr lang="pt-BR" sz="2000" b="1" dirty="0" err="1"/>
              <a:t>Randomico</a:t>
            </a:r>
            <a:r>
              <a:rPr lang="pt-BR" sz="2000" b="1" dirty="0"/>
              <a:t>.</a:t>
            </a:r>
            <a:r>
              <a:rPr lang="pt-BR" sz="2000" dirty="0"/>
              <a:t> não se pode prever o resultado.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922B83FF-8EFC-477C-AE85-14184128DD77}" type="slidenum">
              <a:rPr lang="en-US" smtClean="0"/>
              <a:pPr/>
              <a:t>18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97EDDC9C-C67B-4FB1-9F06-4E579A18D7E4}" type="slidenum">
              <a:rPr lang="en-US"/>
              <a:pPr/>
              <a:t>19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dirty="0"/>
              <a:t>Risco x incerteza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3081" y="1378425"/>
            <a:ext cx="8492319" cy="4858602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 dirty="0"/>
              <a:t>Risco: para medir o risco é necessário saber:</a:t>
            </a:r>
          </a:p>
          <a:p>
            <a:pPr lvl="1">
              <a:spcBef>
                <a:spcPct val="70000"/>
              </a:spcBef>
              <a:buNone/>
            </a:pPr>
            <a:r>
              <a:rPr lang="pt-BR" dirty="0"/>
              <a:t>	1. Todos os resultados possíveis.</a:t>
            </a:r>
          </a:p>
          <a:p>
            <a:pPr lvl="1">
              <a:spcBef>
                <a:spcPct val="70000"/>
              </a:spcBef>
              <a:buNone/>
            </a:pPr>
            <a:r>
              <a:rPr lang="pt-BR" dirty="0"/>
              <a:t>	2. A probabilidade de ocorrência de cada resultado.</a:t>
            </a:r>
          </a:p>
          <a:p>
            <a:pPr>
              <a:spcBef>
                <a:spcPct val="70000"/>
              </a:spcBef>
              <a:buFont typeface="Wingdings" pitchFamily="2" charset="2"/>
              <a:buChar char="§"/>
            </a:pPr>
            <a:r>
              <a:rPr lang="pt-BR" dirty="0"/>
              <a:t>Incerteza: eventos aleatórios aos quais não se consegue associar uma probabilidade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pt-BR" dirty="0"/>
              <a:t> 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empresa e a firma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Firma: unidade de produção que atua racionalmente, procurando otimizar seus resultados relativos a produção e lucro.</a:t>
            </a:r>
          </a:p>
          <a:p>
            <a:r>
              <a:rPr lang="pt-BR" dirty="0"/>
              <a:t>Fator de produção: bens ou serviços transformáveis em produção</a:t>
            </a:r>
          </a:p>
          <a:p>
            <a:r>
              <a:rPr lang="pt-BR" dirty="0"/>
              <a:t>Produção: transformação, pela empresa, dos fatores adquiridos em produtos para a venda no mercado.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0863" y="190500"/>
            <a:ext cx="7983537" cy="519184"/>
          </a:xfrm>
        </p:spPr>
        <p:txBody>
          <a:bodyPr/>
          <a:lstStyle/>
          <a:p>
            <a:r>
              <a:rPr lang="pt-BR" sz="3200" dirty="0"/>
              <a:t>Eventos </a:t>
            </a:r>
            <a:r>
              <a:rPr lang="pt-BR" sz="3200" dirty="0" err="1"/>
              <a:t>determiniscos</a:t>
            </a:r>
            <a:r>
              <a:rPr lang="pt-BR" sz="3200" dirty="0"/>
              <a:t> x </a:t>
            </a:r>
            <a:r>
              <a:rPr lang="pt-BR" sz="3200" dirty="0" err="1"/>
              <a:t>probabilisticos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069" y="1105469"/>
            <a:ext cx="8724331" cy="5322627"/>
          </a:xfrm>
        </p:spPr>
        <p:txBody>
          <a:bodyPr/>
          <a:lstStyle/>
          <a:p>
            <a:r>
              <a:rPr lang="es-ES" sz="2800" dirty="0"/>
              <a:t>As </a:t>
            </a:r>
            <a:r>
              <a:rPr lang="es-ES" sz="2800" dirty="0" err="1"/>
              <a:t>diagonais</a:t>
            </a:r>
            <a:r>
              <a:rPr lang="es-ES" sz="2800" dirty="0"/>
              <a:t> de </a:t>
            </a:r>
            <a:r>
              <a:rPr lang="es-ES" sz="2800" dirty="0" err="1"/>
              <a:t>um</a:t>
            </a:r>
            <a:r>
              <a:rPr lang="es-ES" sz="2800" dirty="0"/>
              <a:t> </a:t>
            </a:r>
            <a:r>
              <a:rPr lang="es-ES" sz="2800" dirty="0" err="1"/>
              <a:t>quadrado</a:t>
            </a:r>
            <a:r>
              <a:rPr lang="es-ES" sz="2800" dirty="0"/>
              <a:t> </a:t>
            </a:r>
            <a:r>
              <a:rPr lang="es-ES" sz="2800" dirty="0" err="1"/>
              <a:t>são</a:t>
            </a:r>
            <a:r>
              <a:rPr lang="es-ES" sz="2800" dirty="0"/>
              <a:t> perpendiculares entre si</a:t>
            </a:r>
            <a:r>
              <a:rPr lang="pt-BR" sz="2800" dirty="0"/>
              <a:t>.</a:t>
            </a:r>
          </a:p>
          <a:p>
            <a:r>
              <a:rPr lang="es-ES" sz="2800" dirty="0" err="1"/>
              <a:t>Quando</a:t>
            </a:r>
            <a:r>
              <a:rPr lang="es-ES" sz="2800" dirty="0"/>
              <a:t> termina o </a:t>
            </a:r>
            <a:r>
              <a:rPr lang="es-ES" sz="2800" dirty="0" err="1"/>
              <a:t>mês</a:t>
            </a:r>
            <a:r>
              <a:rPr lang="es-ES" sz="2800" dirty="0"/>
              <a:t> de </a:t>
            </a:r>
            <a:r>
              <a:rPr lang="es-ES" sz="2800" dirty="0" err="1"/>
              <a:t>março</a:t>
            </a:r>
            <a:r>
              <a:rPr lang="es-ES" sz="2800" dirty="0"/>
              <a:t> </a:t>
            </a:r>
            <a:r>
              <a:rPr lang="es-ES" sz="2800" dirty="0" err="1"/>
              <a:t>começa</a:t>
            </a:r>
            <a:r>
              <a:rPr lang="es-ES" sz="2800" dirty="0"/>
              <a:t> o mes de abril</a:t>
            </a:r>
          </a:p>
          <a:p>
            <a:r>
              <a:rPr lang="es-ES" sz="2800" dirty="0"/>
              <a:t>5+5 = 10</a:t>
            </a:r>
          </a:p>
          <a:p>
            <a:r>
              <a:rPr lang="es-ES" sz="2800" dirty="0" err="1"/>
              <a:t>Quando</a:t>
            </a:r>
            <a:r>
              <a:rPr lang="es-ES" sz="2800" dirty="0"/>
              <a:t> se </a:t>
            </a:r>
            <a:r>
              <a:rPr lang="es-ES" sz="2800" dirty="0" err="1"/>
              <a:t>atira</a:t>
            </a:r>
            <a:r>
              <a:rPr lang="es-ES" sz="2800" dirty="0"/>
              <a:t> </a:t>
            </a:r>
            <a:r>
              <a:rPr lang="es-ES" sz="2800" dirty="0" err="1"/>
              <a:t>um</a:t>
            </a:r>
            <a:r>
              <a:rPr lang="es-ES" sz="2800" dirty="0"/>
              <a:t> dado se </a:t>
            </a:r>
            <a:r>
              <a:rPr lang="es-ES" sz="2800" dirty="0" err="1"/>
              <a:t>obterá</a:t>
            </a:r>
            <a:r>
              <a:rPr lang="es-ES" sz="2800" dirty="0"/>
              <a:t> 6 </a:t>
            </a:r>
            <a:r>
              <a:rPr lang="es-ES" sz="2800" dirty="0" err="1"/>
              <a:t>na</a:t>
            </a:r>
            <a:r>
              <a:rPr lang="es-ES" sz="2800" dirty="0"/>
              <a:t> parte superior</a:t>
            </a:r>
          </a:p>
          <a:p>
            <a:r>
              <a:rPr lang="es-ES" sz="2800" dirty="0"/>
              <a:t>A </a:t>
            </a:r>
            <a:r>
              <a:rPr lang="es-ES" sz="2800" dirty="0" err="1"/>
              <a:t>proxima</a:t>
            </a:r>
            <a:r>
              <a:rPr lang="es-ES" sz="2800" dirty="0"/>
              <a:t> </a:t>
            </a:r>
            <a:r>
              <a:rPr lang="es-ES" sz="2800" dirty="0" err="1"/>
              <a:t>colheita</a:t>
            </a:r>
            <a:r>
              <a:rPr lang="es-ES" sz="2800" dirty="0"/>
              <a:t> será </a:t>
            </a:r>
            <a:r>
              <a:rPr lang="es-ES" sz="2800" dirty="0" err="1"/>
              <a:t>melhor</a:t>
            </a:r>
            <a:r>
              <a:rPr lang="es-ES" sz="2800" dirty="0"/>
              <a:t> do que a </a:t>
            </a:r>
            <a:r>
              <a:rPr lang="es-ES" sz="2800" dirty="0" err="1"/>
              <a:t>deste</a:t>
            </a:r>
            <a:r>
              <a:rPr lang="es-ES" sz="2800" dirty="0"/>
              <a:t> ano.</a:t>
            </a:r>
          </a:p>
          <a:p>
            <a:pPr>
              <a:buNone/>
            </a:pP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922B83FF-8EFC-477C-AE85-14184128DD77}" type="slidenum">
              <a:rPr lang="en-US" smtClean="0"/>
              <a:pPr/>
              <a:t>20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20200A7-5A33-4148-A1FA-0398C7C6AA5A}" type="slidenum">
              <a:rPr lang="en-US"/>
              <a:pPr/>
              <a:t>21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Interpretação da </a:t>
            </a:r>
            <a:r>
              <a:rPr lang="pt-BR">
                <a:solidFill>
                  <a:srgbClr val="FF3300"/>
                </a:solidFill>
              </a:rPr>
              <a:t>probabilidade</a:t>
            </a:r>
          </a:p>
          <a:p>
            <a:pPr lvl="1">
              <a:buSzPct val="75000"/>
            </a:pPr>
            <a:r>
              <a:rPr lang="pt-BR"/>
              <a:t>A verossimilhança da ocorrência de um determinado resultado.</a:t>
            </a:r>
          </a:p>
          <a:p>
            <a:r>
              <a:rPr lang="pt-BR"/>
              <a:t>Interpretação </a:t>
            </a:r>
            <a:r>
              <a:rPr lang="pt-BR" i="1"/>
              <a:t>objetiva</a:t>
            </a:r>
            <a:r>
              <a:rPr lang="pt-BR" i="1">
                <a:solidFill>
                  <a:srgbClr val="FF3300"/>
                </a:solidFill>
              </a:rPr>
              <a:t> </a:t>
            </a:r>
            <a:endParaRPr lang="pt-BR" i="1"/>
          </a:p>
          <a:p>
            <a:pPr lvl="1">
              <a:spcBef>
                <a:spcPct val="35000"/>
              </a:spcBef>
              <a:buSzPct val="75000"/>
            </a:pPr>
            <a:r>
              <a:rPr lang="pt-BR"/>
              <a:t>Baseada na freqüência observada de eventos passados.</a:t>
            </a: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8515498-474D-4225-8853-A553E8ED5F00}" type="slidenum">
              <a:rPr lang="en-US"/>
              <a:pPr/>
              <a:t>22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3100" y="2124075"/>
            <a:ext cx="8242300" cy="38195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/>
              <a:t>Interpretação </a:t>
            </a:r>
            <a:r>
              <a:rPr lang="pt-BR" i="1"/>
              <a:t>subjetiva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/>
              <a:t>Baseada na percepção ou na experiência de uma pessoa, e não necessariamente na freqüência observada de eventos passados.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pt-BR"/>
              <a:t> Informações diferentes ou capacidades distintas de processamento da mesma informação podem influenciar a probabilidade subjetiva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565150" y="1370013"/>
            <a:ext cx="540067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Interpretação da probabilidade</a:t>
            </a: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44B9919-1AB7-4BE5-8300-7AAB1EC16A5E}" type="slidenum">
              <a:rPr lang="en-US"/>
              <a:pPr/>
              <a:t>23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89000" y="1743075"/>
            <a:ext cx="7772400" cy="42259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>
                <a:solidFill>
                  <a:srgbClr val="FF3300"/>
                </a:solidFill>
              </a:rPr>
              <a:t>Valor esperado</a:t>
            </a:r>
            <a:endParaRPr lang="pt-BR"/>
          </a:p>
          <a:p>
            <a:pPr lvl="1">
              <a:lnSpc>
                <a:spcPct val="90000"/>
              </a:lnSpc>
              <a:buSzPct val="75000"/>
            </a:pPr>
            <a:r>
              <a:rPr lang="pt-BR"/>
              <a:t>A média ponderada dos payoffs ou valores de todos os resultados possíveis.</a:t>
            </a:r>
          </a:p>
          <a:p>
            <a:pPr lvl="2">
              <a:lnSpc>
                <a:spcPct val="90000"/>
              </a:lnSpc>
            </a:pPr>
            <a:r>
              <a:rPr lang="pt-BR"/>
              <a:t>As probabilidades de cada resultado são utilizadas como seus respectivos pesos.</a:t>
            </a:r>
          </a:p>
          <a:p>
            <a:pPr lvl="2">
              <a:lnSpc>
                <a:spcPct val="90000"/>
              </a:lnSpc>
            </a:pPr>
            <a:r>
              <a:rPr lang="pt-BR"/>
              <a:t>O valor esperado mede a tendência ao ponto central; o payoff ou valor que, na média, deveríamos esperar que viesse a ocorrer.</a:t>
            </a:r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2E9B95B0-343B-4214-9A5D-304CAC90379F}" type="slidenum">
              <a:rPr lang="en-US"/>
              <a:pPr/>
              <a:t>24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16000" y="1984375"/>
            <a:ext cx="7772400" cy="422592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Investimento em exploração petrolífera submarina</a:t>
            </a:r>
          </a:p>
          <a:p>
            <a:pPr>
              <a:spcBef>
                <a:spcPct val="70000"/>
              </a:spcBef>
            </a:pPr>
            <a:r>
              <a:rPr lang="pt-BR"/>
              <a:t>Dois resultados são possíveis:</a:t>
            </a:r>
          </a:p>
          <a:p>
            <a:pPr lvl="1">
              <a:spcBef>
                <a:spcPct val="70000"/>
              </a:spcBef>
            </a:pPr>
            <a:r>
              <a:rPr lang="pt-BR"/>
              <a:t>Sucesso – o preço aumenta de $30 para $40 por ação</a:t>
            </a:r>
          </a:p>
          <a:p>
            <a:pPr lvl="1">
              <a:spcBef>
                <a:spcPct val="70000"/>
              </a:spcBef>
            </a:pPr>
            <a:r>
              <a:rPr lang="pt-BR"/>
              <a:t>Insucesso – o preço cai de $30 para $20 por ação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881063" y="1401763"/>
            <a:ext cx="167957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Exemplo</a:t>
            </a:r>
            <a:endParaRPr lang="en-US" sz="3200" b="1"/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70BEF8CC-7545-425F-937E-BC1C27CC7ABA}" type="slidenum">
              <a:rPr lang="en-US"/>
              <a:pPr/>
              <a:t>25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2149475"/>
            <a:ext cx="7772400" cy="422592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Probabilidade objetiva:</a:t>
            </a:r>
          </a:p>
          <a:p>
            <a:pPr lvl="1">
              <a:spcBef>
                <a:spcPct val="70000"/>
              </a:spcBef>
            </a:pPr>
            <a:r>
              <a:rPr lang="pt-BR"/>
              <a:t>100 explorações, 25 sucessos e 75 insucessos</a:t>
            </a:r>
          </a:p>
          <a:p>
            <a:pPr lvl="1">
              <a:spcBef>
                <a:spcPct val="70000"/>
              </a:spcBef>
            </a:pPr>
            <a:r>
              <a:rPr lang="pt-BR"/>
              <a:t>Probabilidade (Pr) de sucesso = 1/4 e a probabilidade de insucesso = 3/4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703263" y="1477963"/>
            <a:ext cx="167957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Exemplo</a:t>
            </a:r>
            <a:endParaRPr lang="en-US" sz="3200" b="1"/>
          </a:p>
        </p:txBody>
      </p:sp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13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B66AA0F-757B-4D08-BDB5-CF733B3ABCF4}" type="slidenum">
              <a:rPr lang="en-US"/>
              <a:pPr/>
              <a:t>26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306638"/>
            <a:ext cx="7772400" cy="3636962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Exemplo:</a:t>
            </a:r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1270000" y="2927350"/>
            <a:ext cx="7373938" cy="20986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94214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370013" y="3221038"/>
          <a:ext cx="72421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ção" r:id="rId4" imgW="3352680" imgH="203040" progId="Equation.3">
                  <p:embed/>
                </p:oleObj>
              </mc:Choice>
              <mc:Fallback>
                <p:oleObj name="Equação" r:id="rId4" imgW="3352680" imgH="203040" progId="Equation.3">
                  <p:embed/>
                  <p:pic>
                    <p:nvPicPr>
                      <p:cNvPr id="94214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3221038"/>
                        <a:ext cx="72421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5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08138" y="3805238"/>
          <a:ext cx="553243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ção" r:id="rId6" imgW="2260440" imgH="215640" progId="Equation.3">
                  <p:embed/>
                </p:oleObj>
              </mc:Choice>
              <mc:Fallback>
                <p:oleObj name="Equação" r:id="rId6" imgW="2260440" imgH="215640" progId="Equation.3">
                  <p:embed/>
                  <p:pic>
                    <p:nvPicPr>
                      <p:cNvPr id="94215" name="Object 7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3805238"/>
                        <a:ext cx="5532437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6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00200" y="4460875"/>
          <a:ext cx="21923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ção" r:id="rId8" imgW="939600" imgH="203040" progId="Equation.3">
                  <p:embed/>
                </p:oleObj>
              </mc:Choice>
              <mc:Fallback>
                <p:oleObj name="Equação" r:id="rId8" imgW="939600" imgH="203040" progId="Equation.3">
                  <p:embed/>
                  <p:pic>
                    <p:nvPicPr>
                      <p:cNvPr id="94216" name="Object 8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60875"/>
                        <a:ext cx="219233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814388" y="1389063"/>
            <a:ext cx="276860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Valor esperado</a:t>
            </a:r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1411288" y="3051175"/>
            <a:ext cx="74612" cy="141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1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7EDDC45-BED8-4AD1-ABEC-6E74340A1191}" type="slidenum">
              <a:rPr lang="en-US"/>
              <a:pPr/>
              <a:t>27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1949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949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50000"/>
              </a:spcBef>
            </a:pPr>
            <a:r>
              <a:rPr lang="pt-BR"/>
              <a:t>Geralmente, o valor esperado é escrito como: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1725613" y="5195888"/>
            <a:ext cx="20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19497" name="Group 9"/>
          <p:cNvGrpSpPr>
            <a:grpSpLocks/>
          </p:cNvGrpSpPr>
          <p:nvPr/>
        </p:nvGrpSpPr>
        <p:grpSpPr bwMode="auto">
          <a:xfrm>
            <a:off x="920750" y="3209925"/>
            <a:ext cx="7594600" cy="928688"/>
            <a:chOff x="580" y="2022"/>
            <a:chExt cx="4784" cy="585"/>
          </a:xfrm>
        </p:grpSpPr>
        <p:sp>
          <p:nvSpPr>
            <p:cNvPr id="319496" name="Rectangle 8"/>
            <p:cNvSpPr>
              <a:spLocks noChangeArrowheads="1"/>
            </p:cNvSpPr>
            <p:nvPr/>
          </p:nvSpPr>
          <p:spPr bwMode="auto">
            <a:xfrm>
              <a:off x="580" y="2022"/>
              <a:ext cx="4690" cy="5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graphicFrame>
          <p:nvGraphicFramePr>
            <p:cNvPr id="319495" name="Object 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44" y="2064"/>
            <a:ext cx="4720" cy="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Equação" r:id="rId4" imgW="7491240" imgH="860400" progId="Equation.3">
                    <p:embed/>
                  </p:oleObj>
                </mc:Choice>
                <mc:Fallback>
                  <p:oleObj name="Equação" r:id="rId4" imgW="7491240" imgH="860400" progId="Equation.3">
                    <p:embed/>
                    <p:pic>
                      <p:nvPicPr>
                        <p:cNvPr id="319495" name="Object 7">
                          <a:hlinkClick r:id="" action="ppaction://ole?verb=0"/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" y="2064"/>
                          <a:ext cx="4720" cy="5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11D1F968-2E72-46B6-9298-5DB9527EAA5B}" type="slidenum">
              <a:rPr lang="en-US"/>
              <a:pPr/>
              <a:t>28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50000"/>
              </a:spcBef>
            </a:pPr>
            <a:r>
              <a:rPr lang="pt-BR" dirty="0">
                <a:solidFill>
                  <a:srgbClr val="FF3300"/>
                </a:solidFill>
              </a:rPr>
              <a:t>Variabilidade</a:t>
            </a:r>
            <a:endParaRPr lang="pt-BR" dirty="0"/>
          </a:p>
          <a:p>
            <a:pPr lvl="1">
              <a:spcBef>
                <a:spcPct val="50000"/>
              </a:spcBef>
            </a:pPr>
            <a:r>
              <a:rPr lang="pt-BR" dirty="0"/>
              <a:t>O quanto os resultados possíveis de um evento incerto podem ser diferentes.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1725613" y="5195888"/>
            <a:ext cx="20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8F147D4-9D31-45C9-BE34-C85779F449AE}" type="slidenum">
              <a:rPr lang="en-US"/>
              <a:pPr/>
              <a:t>29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11388"/>
            <a:ext cx="7772400" cy="3732212"/>
          </a:xfrm>
          <a:noFill/>
          <a:ln/>
        </p:spPr>
        <p:txBody>
          <a:bodyPr/>
          <a:lstStyle/>
          <a:p>
            <a:pPr lvl="1">
              <a:lnSpc>
                <a:spcPct val="90000"/>
              </a:lnSpc>
              <a:buSzPct val="75000"/>
            </a:pPr>
            <a:r>
              <a:rPr lang="pt-BR" dirty="0"/>
              <a:t>Suponha que você deva escolher entre dois empregos de meio expediente na área de vendas que tenham a mesma renda esperada ($1.500).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 dirty="0"/>
              <a:t>O primeiro emprego baseia-se totalmente em comissões.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 dirty="0"/>
              <a:t>O segundo emprego é assalariado.</a:t>
            </a:r>
          </a:p>
        </p:txBody>
      </p:sp>
      <p:sp>
        <p:nvSpPr>
          <p:cNvPr id="321542" name="Rectangle 6"/>
          <p:cNvSpPr>
            <a:spLocks noChangeArrowheads="1"/>
          </p:cNvSpPr>
          <p:nvPr/>
        </p:nvSpPr>
        <p:spPr bwMode="auto">
          <a:xfrm>
            <a:off x="1725613" y="5195888"/>
            <a:ext cx="20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1543" name="Text Box 7"/>
          <p:cNvSpPr txBox="1">
            <a:spLocks noChangeArrowheads="1"/>
          </p:cNvSpPr>
          <p:nvPr/>
        </p:nvSpPr>
        <p:spPr bwMode="auto">
          <a:xfrm>
            <a:off x="538163" y="1427163"/>
            <a:ext cx="2411412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Variabilidade</a:t>
            </a:r>
            <a:endParaRPr lang="en-US" sz="3200" b="1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função de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Relação que mostra qual a quantidade obtida do produto, com base na quantidade utilizada dos fatores de produção.</a:t>
            </a:r>
          </a:p>
          <a:p>
            <a:r>
              <a:rPr lang="pt-BR" dirty="0"/>
              <a:t>Processo de produção: técnica por meio da qual um ou mais produtos serão obtidos pela utilização de determinadas quantidades de fatores de produção.</a:t>
            </a:r>
          </a:p>
        </p:txBody>
      </p:sp>
    </p:spTree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07152E0-335B-43B7-8CC5-FAF15B66770A}" type="slidenum">
              <a:rPr lang="en-US"/>
              <a:pPr/>
              <a:t>30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84200" y="1919288"/>
            <a:ext cx="8559800" cy="4418012"/>
          </a:xfrm>
          <a:noFill/>
          <a:ln/>
        </p:spPr>
        <p:txBody>
          <a:bodyPr/>
          <a:lstStyle/>
          <a:p>
            <a:pPr>
              <a:spcBef>
                <a:spcPct val="550000"/>
              </a:spcBef>
            </a:pPr>
            <a:r>
              <a:rPr lang="pt-BR"/>
              <a:t>Situação</a:t>
            </a:r>
          </a:p>
          <a:p>
            <a:pPr lvl="1">
              <a:buSzPct val="75000"/>
            </a:pPr>
            <a:r>
              <a:rPr lang="pt-BR"/>
              <a:t>No primeiro emprego, há dois resultados com probabilidade igual de ocorrência: $2.000 para um bom resultado de vendas e $1.000 para um resultado inferior.</a:t>
            </a:r>
          </a:p>
          <a:p>
            <a:pPr lvl="1">
              <a:buSzPct val="75000"/>
            </a:pPr>
            <a:r>
              <a:rPr lang="pt-BR"/>
              <a:t>O segundo emprego costuma pagar $1.510 (0,99 de probabilidade), mas você ganhará apenas $510 se a empresa encerrar suas atividades (0,01 de probabilidade).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1725613" y="5195888"/>
            <a:ext cx="20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585788" y="1300163"/>
            <a:ext cx="2411412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Variabilidade</a:t>
            </a:r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13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9D8CA77-87A3-46E1-98F5-B8E6DF2F20AA}" type="slidenum">
              <a:rPr lang="en-US"/>
              <a:pPr/>
              <a:t>31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359150"/>
            <a:ext cx="9144000" cy="1371600"/>
          </a:xfrm>
          <a:noFill/>
          <a:ln/>
        </p:spPr>
        <p:txBody>
          <a:bodyPr/>
          <a:lstStyle/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3146425" algn="l"/>
                <a:tab pos="4343400" algn="l"/>
                <a:tab pos="5715000" algn="l"/>
                <a:tab pos="7486650" algn="r"/>
                <a:tab pos="8686800" algn="r"/>
              </a:tabLst>
            </a:pPr>
            <a:r>
              <a:rPr lang="pt-BR" sz="2000" b="1"/>
              <a:t>Emprego 1:</a:t>
            </a:r>
            <a:r>
              <a:rPr lang="pt-BR" sz="2400" b="1"/>
              <a:t> </a:t>
            </a:r>
            <a:r>
              <a:rPr lang="pt-BR" sz="2000" b="1"/>
              <a:t>comissão	0,5	2.000	0,5	1.000	1.500</a:t>
            </a:r>
          </a:p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3146425" algn="l"/>
                <a:tab pos="4343400" algn="l"/>
                <a:tab pos="5715000" algn="l"/>
                <a:tab pos="7486650" algn="r"/>
                <a:tab pos="8686800" algn="r"/>
              </a:tabLst>
            </a:pPr>
            <a:r>
              <a:rPr lang="pt-BR" sz="2000" b="1"/>
              <a:t>Emprego 2: salário fixo	0,99	1.510	0,01	510	1.500</a:t>
            </a:r>
            <a:endParaRPr lang="pt-BR" sz="2400" b="1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711200" y="2303463"/>
            <a:ext cx="8432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tabLst>
                <a:tab pos="2457450" algn="ctr"/>
                <a:tab pos="3829050" algn="ctr"/>
                <a:tab pos="5200650" algn="ctr"/>
                <a:tab pos="6515100" algn="ctr"/>
                <a:tab pos="7715250" algn="ctr"/>
              </a:tabLst>
            </a:pPr>
            <a:r>
              <a:rPr lang="en-US" sz="2000" b="1"/>
              <a:t>					</a:t>
            </a:r>
            <a:r>
              <a:rPr lang="en-US" sz="1800" b="1"/>
              <a:t>Renda</a:t>
            </a:r>
          </a:p>
          <a:p>
            <a:pPr>
              <a:tabLst>
                <a:tab pos="2457450" algn="ctr"/>
                <a:tab pos="3829050" algn="ctr"/>
                <a:tab pos="5200650" algn="ctr"/>
                <a:tab pos="6515100" algn="ctr"/>
                <a:tab pos="7715250" algn="ctr"/>
              </a:tabLst>
            </a:pPr>
            <a:r>
              <a:rPr lang="en-US" sz="1800" b="1"/>
              <a:t>	Probabilidade 	Renda	Probabilidade 	Renda	Esperada</a:t>
            </a:r>
          </a:p>
          <a:p>
            <a:pPr>
              <a:tabLst>
                <a:tab pos="2457450" algn="ctr"/>
                <a:tab pos="3829050" algn="ctr"/>
                <a:tab pos="5200650" algn="ctr"/>
                <a:tab pos="6515100" algn="ctr"/>
                <a:tab pos="7715250" algn="ctr"/>
              </a:tabLst>
            </a:pPr>
            <a:r>
              <a:rPr lang="en-US" sz="1800" b="1"/>
              <a:t>		($)		($)	($)</a:t>
            </a:r>
            <a:endParaRPr lang="en-US" sz="2000" b="1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30200" y="1941513"/>
            <a:ext cx="83915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tabLst>
                <a:tab pos="3486150" algn="ctr"/>
                <a:tab pos="6172200" algn="ctr"/>
              </a:tabLst>
            </a:pPr>
            <a:r>
              <a:rPr lang="en-US" b="1"/>
              <a:t>	Resultado 1	Resultado 2</a:t>
            </a:r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2506663" y="2438400"/>
            <a:ext cx="2736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>
            <a:off x="1003300" y="3302000"/>
            <a:ext cx="79121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>
            <a:off x="5364163" y="2438400"/>
            <a:ext cx="2546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r>
              <a:rPr lang="en-US" sz="4400" b="1">
                <a:solidFill>
                  <a:srgbClr val="663300"/>
                </a:solidFill>
              </a:rPr>
              <a:t>Descrição do risco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565150" y="1325563"/>
            <a:ext cx="5738813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Rendas de empregos em vendas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13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C199F05-BE15-440A-A473-3BEB9310E3D5}" type="slidenum">
              <a:rPr lang="en-US"/>
              <a:pPr/>
              <a:t>32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584200" y="2571750"/>
            <a:ext cx="8339138" cy="8382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graphicFrame>
        <p:nvGraphicFramePr>
          <p:cNvPr id="104458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668338" y="2676525"/>
          <a:ext cx="823912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ção" r:id="rId4" imgW="2666880" imgH="215640" progId="Equation.3">
                  <p:embed/>
                </p:oleObj>
              </mc:Choice>
              <mc:Fallback>
                <p:oleObj name="Equação" r:id="rId4" imgW="2666880" imgH="215640" progId="Equation.3">
                  <p:embed/>
                  <p:pic>
                    <p:nvPicPr>
                      <p:cNvPr id="104458" name="Object 10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2676525"/>
                        <a:ext cx="8239125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143000" y="1965325"/>
            <a:ext cx="7772400" cy="873125"/>
          </a:xfrm>
        </p:spPr>
        <p:txBody>
          <a:bodyPr/>
          <a:lstStyle/>
          <a:p>
            <a:r>
              <a:rPr lang="pt-BR"/>
              <a:t>Renda esperada do emprego 1 </a:t>
            </a:r>
          </a:p>
        </p:txBody>
      </p:sp>
      <p:sp>
        <p:nvSpPr>
          <p:cNvPr id="104463" name="Rectangle 15"/>
          <p:cNvSpPr>
            <a:spLocks noChangeArrowheads="1"/>
          </p:cNvSpPr>
          <p:nvPr/>
        </p:nvSpPr>
        <p:spPr bwMode="auto">
          <a:xfrm>
            <a:off x="730250" y="4629150"/>
            <a:ext cx="8188325" cy="8382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graphicFrame>
        <p:nvGraphicFramePr>
          <p:cNvPr id="104462" name="Object 14"/>
          <p:cNvGraphicFramePr>
            <a:graphicFrameLocks noChangeAspect="1"/>
          </p:cNvGraphicFramePr>
          <p:nvPr/>
        </p:nvGraphicFramePr>
        <p:xfrm>
          <a:off x="801688" y="4730750"/>
          <a:ext cx="80295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ção" r:id="rId6" imgW="2730240" imgH="215640" progId="Equation.3">
                  <p:embed/>
                </p:oleObj>
              </mc:Choice>
              <mc:Fallback>
                <p:oleObj name="Equação" r:id="rId6" imgW="2730240" imgH="215640" progId="Equation.3">
                  <p:embed/>
                  <p:pic>
                    <p:nvPicPr>
                      <p:cNvPr id="1044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4730750"/>
                        <a:ext cx="8029575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5" name="Rectangle 17"/>
          <p:cNvSpPr>
            <a:spLocks noChangeArrowheads="1"/>
          </p:cNvSpPr>
          <p:nvPr/>
        </p:nvSpPr>
        <p:spPr bwMode="auto">
          <a:xfrm>
            <a:off x="1143000" y="4003675"/>
            <a:ext cx="7772400" cy="873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50000"/>
              </a:spcBef>
              <a:buClr>
                <a:srgbClr val="663300"/>
              </a:buClr>
              <a:buSzPct val="75000"/>
              <a:buFont typeface="Wingdings" pitchFamily="2" charset="2"/>
              <a:buChar char="n"/>
            </a:pPr>
            <a:r>
              <a:rPr lang="en-US" sz="3200">
                <a:solidFill>
                  <a:srgbClr val="376546"/>
                </a:solidFill>
              </a:rPr>
              <a:t>Renda esperada do emprego 2 </a:t>
            </a:r>
          </a:p>
        </p:txBody>
      </p:sp>
      <p:sp>
        <p:nvSpPr>
          <p:cNvPr id="104474" name="Rectangle 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565150" y="1325563"/>
            <a:ext cx="5738813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Rendas de empregos em vendas</a:t>
            </a:r>
          </a:p>
        </p:txBody>
      </p:sp>
    </p:spTree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55090A8-B11E-485A-BFD7-35B62512AA69}" type="slidenum">
              <a:rPr lang="en-US"/>
              <a:pPr/>
              <a:t>33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550000"/>
              </a:spcBef>
            </a:pPr>
            <a:r>
              <a:rPr lang="pt-BR"/>
              <a:t>Os valores esperados são os mesmos, mas a variabilidade não é.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/>
              <a:t>Maior variabilidade em torno dos valores esperados sinaliza maior risco.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>
                <a:solidFill>
                  <a:srgbClr val="FF3300"/>
                </a:solidFill>
              </a:rPr>
              <a:t>Desvio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pt-BR"/>
              <a:t>Diferença entre o payoff esperado e o payoff efetivo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1725613" y="5195888"/>
            <a:ext cx="20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6507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89D046E-E307-47B0-9170-01DEE94CA1F5}" type="slidenum">
              <a:rPr lang="en-US"/>
              <a:pPr/>
              <a:t>34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193925"/>
            <a:ext cx="7772400" cy="3749675"/>
          </a:xfrm>
          <a:noFill/>
          <a:ln/>
        </p:spPr>
        <p:txBody>
          <a:bodyPr/>
          <a:lstStyle/>
          <a:p>
            <a:pPr>
              <a:spcBef>
                <a:spcPct val="550000"/>
              </a:spcBef>
            </a:pPr>
            <a:r>
              <a:rPr lang="pt-BR"/>
              <a:t>Ajustamento de valores negativos</a:t>
            </a:r>
          </a:p>
          <a:p>
            <a:pPr>
              <a:spcBef>
                <a:spcPct val="70000"/>
              </a:spcBef>
            </a:pPr>
            <a:r>
              <a:rPr lang="pt-BR"/>
              <a:t>O </a:t>
            </a:r>
            <a:r>
              <a:rPr lang="pt-BR">
                <a:solidFill>
                  <a:srgbClr val="FF3300"/>
                </a:solidFill>
              </a:rPr>
              <a:t>desvio padrão</a:t>
            </a:r>
            <a:r>
              <a:rPr lang="pt-BR"/>
              <a:t> é dado pela raiz quadrada da média dos quadrados dos desvios dos payoffs de cada resultado em relação ao valor esperado.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1725613" y="5195888"/>
            <a:ext cx="20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534988" y="1427163"/>
            <a:ext cx="2411412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Variabilidade</a:t>
            </a:r>
          </a:p>
        </p:txBody>
      </p:sp>
      <p:sp>
        <p:nvSpPr>
          <p:cNvPr id="112649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12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780C48F-F318-4C48-A4A3-5C1ECB51AC73}" type="slidenum">
              <a:rPr lang="en-US"/>
              <a:pPr/>
              <a:t>35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174875"/>
            <a:ext cx="7772400" cy="3768725"/>
          </a:xfrm>
          <a:noFill/>
          <a:ln/>
        </p:spPr>
        <p:txBody>
          <a:bodyPr/>
          <a:lstStyle/>
          <a:p>
            <a:pPr>
              <a:spcBef>
                <a:spcPct val="550000"/>
              </a:spcBef>
            </a:pPr>
            <a:r>
              <a:rPr lang="pt-BR"/>
              <a:t>O desvio padrão é dado por: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725613" y="5195888"/>
            <a:ext cx="20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14699" name="Group 11"/>
          <p:cNvGrpSpPr>
            <a:grpSpLocks/>
          </p:cNvGrpSpPr>
          <p:nvPr/>
        </p:nvGrpSpPr>
        <p:grpSpPr bwMode="auto">
          <a:xfrm>
            <a:off x="723900" y="3448050"/>
            <a:ext cx="8172450" cy="1200150"/>
            <a:chOff x="456" y="2172"/>
            <a:chExt cx="5148" cy="756"/>
          </a:xfrm>
        </p:grpSpPr>
        <p:sp>
          <p:nvSpPr>
            <p:cNvPr id="114697" name="Rectangle 9"/>
            <p:cNvSpPr>
              <a:spLocks noChangeArrowheads="1"/>
            </p:cNvSpPr>
            <p:nvPr/>
          </p:nvSpPr>
          <p:spPr bwMode="auto">
            <a:xfrm>
              <a:off x="456" y="2172"/>
              <a:ext cx="5148" cy="75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graphicFrame>
          <p:nvGraphicFramePr>
            <p:cNvPr id="114695" name="Object 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15" y="2258"/>
            <a:ext cx="5077" cy="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ção" r:id="rId4" imgW="2793960" imgH="304560" progId="Equation.3">
                    <p:embed/>
                  </p:oleObj>
                </mc:Choice>
                <mc:Fallback>
                  <p:oleObj name="Equação" r:id="rId4" imgW="2793960" imgH="304560" progId="Equation.3">
                    <p:embed/>
                    <p:pic>
                      <p:nvPicPr>
                        <p:cNvPr id="114695" name="Object 7">
                          <a:hlinkClick r:id="" action="ppaction://ole?verb=0"/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" y="2258"/>
                          <a:ext cx="5077" cy="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534988" y="1427163"/>
            <a:ext cx="2411412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Variabilidade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C6F2556-D213-4C19-9A73-4DCC7AA0BD62}" type="slidenum">
              <a:rPr lang="en-US"/>
              <a:pPr/>
              <a:t>36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Descrição do risco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 dirty="0"/>
              <a:t>Os desvios padrão dos dois empregos são:</a:t>
            </a:r>
          </a:p>
        </p:txBody>
      </p:sp>
      <p:graphicFrame>
        <p:nvGraphicFramePr>
          <p:cNvPr id="11879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95475" y="2830513"/>
          <a:ext cx="5327650" cy="402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ção" r:id="rId4" imgW="2298600" imgH="1739880" progId="Equation.3">
                  <p:embed/>
                </p:oleObj>
              </mc:Choice>
              <mc:Fallback>
                <p:oleObj name="Equação" r:id="rId4" imgW="2298600" imgH="1739880" progId="Equation.3">
                  <p:embed/>
                  <p:pic>
                    <p:nvPicPr>
                      <p:cNvPr id="118790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2830513"/>
                        <a:ext cx="5327650" cy="402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3252788" y="4010025"/>
            <a:ext cx="22367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*maior risco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10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A1E4B353-D743-4906-841D-E91332512B9E}" type="slidenum">
              <a:rPr lang="en-US"/>
              <a:pPr/>
              <a:t>37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619500"/>
            <a:ext cx="9144000" cy="955675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1828800" algn="r"/>
                <a:tab pos="3143250" algn="r"/>
                <a:tab pos="4572000" algn="r"/>
                <a:tab pos="5943600" algn="r"/>
                <a:tab pos="7258050" algn="r"/>
                <a:tab pos="8401050" algn="r"/>
              </a:tabLst>
            </a:pPr>
            <a:r>
              <a:rPr lang="pt-BR" sz="2000" b="1"/>
              <a:t>Emprego 1	   2.000 	        250.000	        1.000	          250.000	     250.000     500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1828800" algn="r"/>
                <a:tab pos="3143250" algn="r"/>
                <a:tab pos="4572000" algn="r"/>
                <a:tab pos="5943600" algn="r"/>
                <a:tab pos="7258050" algn="r"/>
                <a:tab pos="8401050" algn="r"/>
              </a:tabLst>
            </a:pPr>
            <a:r>
              <a:rPr lang="pt-BR" sz="2000" b="1"/>
              <a:t>Emprego 2	   1.510	                100	           510	          980.100         9.900	      99,50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0" y="2306638"/>
            <a:ext cx="914876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tabLst>
                <a:tab pos="1485900" algn="ctr"/>
                <a:tab pos="2857500" algn="ctr"/>
                <a:tab pos="4286250" algn="ctr"/>
                <a:tab pos="5600700" algn="ctr"/>
                <a:tab pos="6800850" algn="ctr"/>
                <a:tab pos="8058150" algn="ctr"/>
              </a:tabLst>
            </a:pPr>
            <a:r>
              <a:rPr lang="en-US" sz="2000" b="1"/>
              <a:t>					               </a:t>
            </a:r>
            <a:r>
              <a:rPr lang="en-US" sz="1800" b="1"/>
              <a:t>Média do				            Quadrado 		             Quadrado	    quadrado 	   Desvio	             Resultado 1 	  do desvio   Resultado 2 	  do desvio	    do desvio 	   padrão</a:t>
            </a:r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0" y="328930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r>
              <a:rPr lang="en-US" sz="4400" b="1">
                <a:solidFill>
                  <a:srgbClr val="663300"/>
                </a:solidFill>
              </a:rPr>
              <a:t>Descrição do risco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622300" y="1389063"/>
            <a:ext cx="417512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Cálculo da variância ($)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5 	</a:t>
            </a:r>
            <a:r>
              <a:rPr lang="en-US" sz="1400" dirty="0"/>
              <a:t>©2006 by Pearson Education do </a:t>
            </a:r>
            <a:r>
              <a:rPr lang="en-US" sz="1400" dirty="0" err="1"/>
              <a:t>Brasil</a:t>
            </a:r>
            <a:endParaRPr lang="en-US" dirty="0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A0692228-C8ED-43A1-B5A8-DE62685BB2AF}" type="slidenum">
              <a:rPr lang="en-US"/>
              <a:pPr/>
              <a:t>38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0" y="190500"/>
            <a:ext cx="9144000" cy="781050"/>
          </a:xfrm>
          <a:noFill/>
          <a:ln/>
        </p:spPr>
        <p:txBody>
          <a:bodyPr/>
          <a:lstStyle/>
          <a:p>
            <a:r>
              <a:rPr lang="pt-BR"/>
              <a:t>Preferências em relação ao risco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>
                <a:solidFill>
                  <a:srgbClr val="FF3300"/>
                </a:solidFill>
              </a:rPr>
              <a:t>Diferentes preferências em relação ao risco</a:t>
            </a:r>
          </a:p>
          <a:p>
            <a:pPr lvl="1">
              <a:buSzPct val="75000"/>
            </a:pPr>
            <a:r>
              <a:rPr lang="pt-BR"/>
              <a:t>As pessoas podem ser </a:t>
            </a:r>
            <a:r>
              <a:rPr lang="pt-BR" i="1"/>
              <a:t>avessas a riscos, neutras a riscos </a:t>
            </a:r>
            <a:r>
              <a:rPr lang="pt-BR"/>
              <a:t>ou</a:t>
            </a:r>
            <a:r>
              <a:rPr lang="pt-BR" i="1"/>
              <a:t> amantes do risco.</a:t>
            </a:r>
          </a:p>
        </p:txBody>
      </p:sp>
    </p:spTree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14ACD37A-D0D1-4762-9E17-B084B7FDF26E}" type="slidenum">
              <a:rPr lang="en-US"/>
              <a:pPr/>
              <a:t>39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88900" y="190500"/>
            <a:ext cx="9144000" cy="781050"/>
          </a:xfrm>
          <a:noFill/>
          <a:ln/>
        </p:spPr>
        <p:txBody>
          <a:bodyPr/>
          <a:lstStyle/>
          <a:p>
            <a:r>
              <a:rPr lang="pt-BR"/>
              <a:t>Preferências em relação ao risco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22300" y="2009775"/>
            <a:ext cx="8420100" cy="460692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>
                <a:solidFill>
                  <a:srgbClr val="FF3300"/>
                </a:solidFill>
              </a:rPr>
              <a:t>Aversão a riscos: </a:t>
            </a:r>
            <a:r>
              <a:rPr lang="pt-BR"/>
              <a:t>preferência por uma renda garantida a uma renda de risco com o mesmo valor esperado.</a:t>
            </a:r>
          </a:p>
          <a:p>
            <a:pPr lvl="1">
              <a:spcBef>
                <a:spcPct val="70000"/>
              </a:spcBef>
            </a:pPr>
            <a:r>
              <a:rPr lang="pt-BR"/>
              <a:t>Uma pessoa é considerada  avessa a riscos</a:t>
            </a:r>
            <a:r>
              <a:rPr lang="pt-BR">
                <a:solidFill>
                  <a:srgbClr val="FF3300"/>
                </a:solidFill>
              </a:rPr>
              <a:t> </a:t>
            </a:r>
            <a:r>
              <a:rPr lang="pt-BR"/>
              <a:t> se ela tem uma utilidade marginal decrescente da renda.</a:t>
            </a:r>
          </a:p>
          <a:p>
            <a:pPr lvl="2">
              <a:spcBef>
                <a:spcPct val="70000"/>
              </a:spcBef>
            </a:pPr>
            <a:r>
              <a:rPr lang="pt-BR"/>
              <a:t>A contratação de seguro demonstra um comportamento avesso a riscos.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266700" y="1350963"/>
            <a:ext cx="7580313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Diferentes preferências em relação ao risco</a:t>
            </a:r>
            <a:endParaRPr lang="en-US" sz="3200" b="1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44624"/>
            <a:ext cx="7772400" cy="599728"/>
          </a:xfrm>
        </p:spPr>
        <p:txBody>
          <a:bodyPr/>
          <a:lstStyle/>
          <a:p>
            <a:r>
              <a:rPr lang="pt-BR" dirty="0"/>
              <a:t>Função de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92696"/>
            <a:ext cx="8134672" cy="4755232"/>
          </a:xfrm>
        </p:spPr>
        <p:txBody>
          <a:bodyPr/>
          <a:lstStyle/>
          <a:p>
            <a:pPr algn="just"/>
            <a:r>
              <a:rPr lang="pt-BR" dirty="0"/>
              <a:t>A </a:t>
            </a:r>
            <a:r>
              <a:rPr lang="pt-BR" b="1" dirty="0"/>
              <a:t>Função de Produção </a:t>
            </a:r>
            <a:r>
              <a:rPr lang="pt-BR" dirty="0"/>
              <a:t>é a relação entre a quantidade de insumos utilizada para produzir um bem e a quantidade produzida desse bem.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</a:t>
            </a:r>
            <a:r>
              <a:rPr lang="pt-BR" b="1" dirty="0"/>
              <a:t>produto marginal </a:t>
            </a:r>
            <a:r>
              <a:rPr lang="pt-BR" dirty="0"/>
              <a:t>de qualquer insumo no processo de produção é o aumento da quantidade produzida que se obtém a partir de uma unidade adicional do insumo em questão.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2099548"/>
      </p:ext>
    </p:extLst>
  </p:cSld>
  <p:clrMapOvr>
    <a:masterClrMapping/>
  </p:clrMapOvr>
  <p:transition spd="med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F6C4950-C3BA-4E10-B87E-1C3A8074A582}" type="slidenum">
              <a:rPr lang="en-US"/>
              <a:pPr/>
              <a:t>40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90500"/>
            <a:ext cx="9144000" cy="781050"/>
          </a:xfrm>
          <a:noFill/>
          <a:ln/>
        </p:spPr>
        <p:txBody>
          <a:bodyPr/>
          <a:lstStyle/>
          <a:p>
            <a:r>
              <a:rPr lang="pt-BR"/>
              <a:t>Preferências em relação ao risco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12975"/>
            <a:ext cx="7772400" cy="373062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Uma pessoa é dita </a:t>
            </a:r>
            <a:r>
              <a:rPr lang="pt-BR">
                <a:solidFill>
                  <a:srgbClr val="FF3300"/>
                </a:solidFill>
              </a:rPr>
              <a:t>neutra diante de riscos</a:t>
            </a:r>
            <a:r>
              <a:rPr lang="pt-BR"/>
              <a:t> se ela não tem preferência entre uma renda garantida e uma incerta com o mesmo valor esperado.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354013" y="1389063"/>
            <a:ext cx="516413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Neutralidade diante de riscos</a:t>
            </a:r>
            <a:endParaRPr lang="en-US" sz="3200" b="1"/>
          </a:p>
        </p:txBody>
      </p:sp>
    </p:spTree>
  </p:cSld>
  <p:clrMapOvr>
    <a:masterClrMapping/>
  </p:clrMapOvr>
  <p:transition spd="med">
    <p:zoom dir="in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22EA0AA5-90FF-44C5-B366-4BC8659CDBB3}" type="slidenum">
              <a:rPr lang="en-US"/>
              <a:pPr/>
              <a:t>41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182563" y="190500"/>
            <a:ext cx="8961437" cy="781050"/>
          </a:xfrm>
          <a:noFill/>
          <a:ln/>
        </p:spPr>
        <p:txBody>
          <a:bodyPr/>
          <a:lstStyle/>
          <a:p>
            <a:r>
              <a:rPr lang="pt-BR"/>
              <a:t>Preferências em relação ao risco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89175"/>
            <a:ext cx="7772400" cy="365442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Uma pessoa é chamada de </a:t>
            </a:r>
            <a:r>
              <a:rPr lang="pt-BR">
                <a:solidFill>
                  <a:srgbClr val="FF3300"/>
                </a:solidFill>
              </a:rPr>
              <a:t>amante do risco</a:t>
            </a:r>
            <a:r>
              <a:rPr lang="pt-BR"/>
              <a:t> se ela prefere uma renda incerta a uma renda garantida com o mesmo valor esperado.</a:t>
            </a:r>
          </a:p>
          <a:p>
            <a:pPr lvl="1">
              <a:spcBef>
                <a:spcPct val="35000"/>
              </a:spcBef>
              <a:buSzPct val="75000"/>
            </a:pPr>
            <a:r>
              <a:rPr lang="pt-BR"/>
              <a:t>Exemplos: jogos de azar, algumas atividades criminosas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27025" y="1427163"/>
            <a:ext cx="290512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Amor pelo risco</a:t>
            </a:r>
            <a:endParaRPr lang="en-US" sz="3200" b="1"/>
          </a:p>
        </p:txBody>
      </p:sp>
    </p:spTree>
  </p:cSld>
  <p:clrMapOvr>
    <a:masterClrMapping/>
  </p:clrMapOvr>
  <p:transition spd="med">
    <p:zoom dir="in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F9192-61E6-4759-BB24-B5053930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Avesso ao risco, amante de risco e neutro ao risco – Utilidade Marginal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94B7A5B-3428-42EF-88F4-705291A738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5 	</a:t>
            </a:r>
            <a:r>
              <a:rPr lang="en-US" sz="1400"/>
              <a:t>©2006 by Pearson Education do Brasil</a:t>
            </a:r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AD8864C-AB8C-4CFF-9A3C-97F1074D68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8FBA340-E58F-44AC-AC15-CF52B5618FB4}" type="slidenum">
              <a:rPr lang="en-US" smtClean="0"/>
              <a:pPr/>
              <a:t>42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BAE5376-D61B-4436-9D52-9C7AF508B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041" y="1260633"/>
            <a:ext cx="5440439" cy="497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255445"/>
      </p:ext>
    </p:extLst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A42C06-8604-41F8-A61D-229253F1C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16632"/>
            <a:ext cx="7772400" cy="527720"/>
          </a:xfrm>
        </p:spPr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FD2856-0D11-4BB9-84B6-4364DCDCF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278688" cy="5688632"/>
          </a:xfrm>
        </p:spPr>
        <p:txBody>
          <a:bodyPr/>
          <a:lstStyle/>
          <a:p>
            <a:r>
              <a:rPr lang="pt-BR" dirty="0"/>
              <a:t>A função de produção mostra a relação entre o que entra (insumos) e o que sai na empresa</a:t>
            </a:r>
          </a:p>
          <a:p>
            <a:r>
              <a:rPr lang="pt-BR" dirty="0"/>
              <a:t>Na empresa existem os fatores fixos e os variáveis de produção, o que dá origem a lei dos rendimentos marginais decrescentes</a:t>
            </a:r>
          </a:p>
          <a:p>
            <a:r>
              <a:rPr lang="pt-BR" dirty="0"/>
              <a:t>Rendimentos à escala</a:t>
            </a:r>
          </a:p>
          <a:p>
            <a:r>
              <a:rPr lang="pt-BR" dirty="0"/>
              <a:t>A empresa racional vai produzir desde onde o produto médio for igual ao marginal até onde a contribuição de cada fator for positiva (estágio III da função de produção)</a:t>
            </a:r>
          </a:p>
        </p:txBody>
      </p:sp>
    </p:spTree>
    <p:extLst>
      <p:ext uri="{BB962C8B-B14F-4D97-AF65-F5344CB8AC3E}">
        <p14:creationId xmlns:p14="http://schemas.microsoft.com/office/powerpoint/2010/main" val="3138278883"/>
      </p:ext>
    </p:extLst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43A53-6ADD-4987-87B3-C232998B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86B708-5230-4033-8184-69F24ED7C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1200"/>
            <a:ext cx="8134672" cy="4616152"/>
          </a:xfrm>
        </p:spPr>
        <p:txBody>
          <a:bodyPr/>
          <a:lstStyle/>
          <a:p>
            <a:r>
              <a:rPr lang="pt-BR" dirty="0"/>
              <a:t>Na vida corremos riscos</a:t>
            </a:r>
          </a:p>
          <a:p>
            <a:pPr lvl="1"/>
            <a:r>
              <a:rPr lang="pt-BR" dirty="0"/>
              <a:t>Como medir, Como tomar decisões, como incorporar nas nossas decisões</a:t>
            </a:r>
          </a:p>
          <a:p>
            <a:pPr lvl="1"/>
            <a:r>
              <a:rPr lang="pt-BR" dirty="0"/>
              <a:t>Como administrar: seguro, hedge na bolsa</a:t>
            </a:r>
          </a:p>
          <a:p>
            <a:pPr lvl="1"/>
            <a:r>
              <a:rPr lang="pt-BR" dirty="0"/>
              <a:t>Existem pessoas que são tomadoras de riscos, gostam de correr riscos</a:t>
            </a:r>
          </a:p>
          <a:p>
            <a:pPr lvl="1"/>
            <a:r>
              <a:rPr lang="pt-BR" dirty="0"/>
              <a:t>Outras são medrosas, </a:t>
            </a:r>
            <a:r>
              <a:rPr lang="pt-BR" dirty="0" err="1"/>
              <a:t>aversas</a:t>
            </a:r>
            <a:r>
              <a:rPr lang="pt-BR" dirty="0"/>
              <a:t> a riscos</a:t>
            </a:r>
          </a:p>
          <a:p>
            <a:r>
              <a:rPr lang="pt-BR" dirty="0"/>
              <a:t>É possível incorporar riscos nas nossas análises</a:t>
            </a:r>
          </a:p>
        </p:txBody>
      </p:sp>
    </p:spTree>
    <p:extLst>
      <p:ext uri="{BB962C8B-B14F-4D97-AF65-F5344CB8AC3E}">
        <p14:creationId xmlns:p14="http://schemas.microsoft.com/office/powerpoint/2010/main" val="4006645931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função de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 = f(x1, x2, x3, ... , </a:t>
            </a:r>
            <a:r>
              <a:rPr lang="pt-BR" dirty="0" err="1"/>
              <a:t>xn</a:t>
            </a:r>
            <a:r>
              <a:rPr lang="pt-BR" dirty="0"/>
              <a:t>) </a:t>
            </a:r>
          </a:p>
          <a:p>
            <a:r>
              <a:rPr lang="pt-BR" dirty="0"/>
              <a:t>Simplificando, q = f(x1,x2) </a:t>
            </a:r>
          </a:p>
          <a:p>
            <a:r>
              <a:rPr lang="pt-BR" dirty="0"/>
              <a:t>Fatores variáveis: aqueles cujas quantidades utilizadas variam com a realização do processo produtivo</a:t>
            </a:r>
          </a:p>
          <a:p>
            <a:r>
              <a:rPr lang="pt-BR" dirty="0"/>
              <a:t>Fatores fixos: aqueles cujas quantidades utilizadas não variam com a realização do processo produtivo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de produção: fatores fixos e variáveis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 = f(x</a:t>
            </a:r>
            <a:r>
              <a:rPr lang="pt-BR" baseline="-25000" dirty="0"/>
              <a:t>1</a:t>
            </a:r>
            <a:r>
              <a:rPr lang="pt-BR" dirty="0"/>
              <a:t>,x</a:t>
            </a:r>
            <a:r>
              <a:rPr lang="pt-BR" baseline="-25000" dirty="0"/>
              <a:t>2</a:t>
            </a:r>
            <a:r>
              <a:rPr lang="pt-BR" baseline="30000" dirty="0"/>
              <a:t>o</a:t>
            </a:r>
            <a:r>
              <a:rPr lang="pt-BR" dirty="0"/>
              <a:t>) onde</a:t>
            </a:r>
          </a:p>
          <a:p>
            <a:pPr lvl="1"/>
            <a:r>
              <a:rPr lang="pt-BR" dirty="0"/>
              <a:t>X</a:t>
            </a:r>
            <a:r>
              <a:rPr lang="pt-BR" baseline="-25000" dirty="0"/>
              <a:t>1  </a:t>
            </a:r>
            <a:r>
              <a:rPr lang="pt-BR" dirty="0"/>
              <a:t>fator variável</a:t>
            </a:r>
          </a:p>
          <a:p>
            <a:pPr lvl="1"/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baseline="30000" dirty="0"/>
              <a:t>o </a:t>
            </a:r>
            <a:r>
              <a:rPr lang="pt-BR" dirty="0"/>
              <a:t>fator fixo</a:t>
            </a:r>
          </a:p>
          <a:p>
            <a:r>
              <a:rPr lang="pt-BR" dirty="0"/>
              <a:t>Produto total do fator variável, quantidade do produto que se </a:t>
            </a:r>
            <a:r>
              <a:rPr lang="pt-BR" dirty="0" err="1"/>
              <a:t>obtem</a:t>
            </a:r>
            <a:r>
              <a:rPr lang="pt-BR" dirty="0"/>
              <a:t> da utilização do fator variável, mantendo-se fixa a quantidade dos demais fatores.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524000"/>
          </a:xfrm>
        </p:spPr>
        <p:txBody>
          <a:bodyPr/>
          <a:lstStyle/>
          <a:p>
            <a:r>
              <a:rPr lang="pt-BR" dirty="0"/>
              <a:t>Função de produção: fatores fixos e variáveis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428736"/>
            <a:ext cx="8243918" cy="4667264"/>
          </a:xfrm>
        </p:spPr>
        <p:txBody>
          <a:bodyPr/>
          <a:lstStyle/>
          <a:p>
            <a:r>
              <a:rPr lang="pt-BR" dirty="0"/>
              <a:t>Produtividade média do fator variável</a:t>
            </a:r>
          </a:p>
          <a:p>
            <a:pPr lvl="1"/>
            <a:r>
              <a:rPr lang="pt-BR" dirty="0" err="1"/>
              <a:t>PFMe</a:t>
            </a:r>
            <a:r>
              <a:rPr lang="pt-BR" dirty="0"/>
              <a:t> = (q/x</a:t>
            </a:r>
            <a:r>
              <a:rPr lang="pt-BR" baseline="-25000" dirty="0"/>
              <a:t>1</a:t>
            </a:r>
            <a:r>
              <a:rPr lang="pt-BR" dirty="0"/>
              <a:t>)</a:t>
            </a:r>
          </a:p>
          <a:p>
            <a:pPr lvl="1"/>
            <a:r>
              <a:rPr lang="pt-BR" dirty="0" err="1"/>
              <a:t>PFMg</a:t>
            </a:r>
            <a:r>
              <a:rPr lang="pt-BR" dirty="0"/>
              <a:t> = (∆q/ ∆x</a:t>
            </a:r>
            <a:r>
              <a:rPr lang="pt-BR" baseline="-25000" dirty="0"/>
              <a:t>1</a:t>
            </a:r>
            <a:r>
              <a:rPr lang="pt-BR" dirty="0"/>
              <a:t>)</a:t>
            </a:r>
          </a:p>
          <a:p>
            <a:pPr lvl="2"/>
            <a:r>
              <a:rPr lang="pt-BR" dirty="0"/>
              <a:t>Também chamado de taxa de crescimento</a:t>
            </a:r>
          </a:p>
          <a:p>
            <a:r>
              <a:rPr lang="pt-BR" dirty="0"/>
              <a:t>Lei dos rendimentos decrescentes: descreve o comportamento da taxa de variação da produção quando é </a:t>
            </a:r>
            <a:r>
              <a:rPr lang="pt-BR" dirty="0" err="1"/>
              <a:t>possivel</a:t>
            </a:r>
            <a:r>
              <a:rPr lang="pt-BR" dirty="0"/>
              <a:t> variar apenas um dos fatores, permanecendo constantes os demais.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88640"/>
            <a:ext cx="7772400" cy="1143000"/>
          </a:xfrm>
        </p:spPr>
        <p:txBody>
          <a:bodyPr/>
          <a:lstStyle/>
          <a:p>
            <a:r>
              <a:rPr lang="pt-BR" dirty="0"/>
              <a:t>Função de produção de hortaliças horta hidropônica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440F1E0-EA2F-47B8-BC27-5E34468C03BC}"/>
              </a:ext>
            </a:extLst>
          </p:cNvPr>
          <p:cNvGraphicFramePr>
            <a:graphicFrameLocks noGrp="1"/>
          </p:cNvGraphicFramePr>
          <p:nvPr/>
        </p:nvGraphicFramePr>
        <p:xfrm>
          <a:off x="1403648" y="2432671"/>
          <a:ext cx="5400599" cy="403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6113">
                  <a:extLst>
                    <a:ext uri="{9D8B030D-6E8A-4147-A177-3AD203B41FA5}">
                      <a16:colId xmlns:a16="http://schemas.microsoft.com/office/drawing/2014/main" val="2966241534"/>
                    </a:ext>
                  </a:extLst>
                </a:gridCol>
                <a:gridCol w="1539423">
                  <a:extLst>
                    <a:ext uri="{9D8B030D-6E8A-4147-A177-3AD203B41FA5}">
                      <a16:colId xmlns:a16="http://schemas.microsoft.com/office/drawing/2014/main" val="2188954791"/>
                    </a:ext>
                  </a:extLst>
                </a:gridCol>
                <a:gridCol w="529965">
                  <a:extLst>
                    <a:ext uri="{9D8B030D-6E8A-4147-A177-3AD203B41FA5}">
                      <a16:colId xmlns:a16="http://schemas.microsoft.com/office/drawing/2014/main" val="3016545090"/>
                    </a:ext>
                  </a:extLst>
                </a:gridCol>
                <a:gridCol w="1388005">
                  <a:extLst>
                    <a:ext uri="{9D8B030D-6E8A-4147-A177-3AD203B41FA5}">
                      <a16:colId xmlns:a16="http://schemas.microsoft.com/office/drawing/2014/main" val="1590827550"/>
                    </a:ext>
                  </a:extLst>
                </a:gridCol>
                <a:gridCol w="757093">
                  <a:extLst>
                    <a:ext uri="{9D8B030D-6E8A-4147-A177-3AD203B41FA5}">
                      <a16:colId xmlns:a16="http://schemas.microsoft.com/office/drawing/2014/main" val="3065200161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fator fixo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mão de obra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PFT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PFMe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PFMa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1204479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45341138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9939594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404719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842843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7,6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754046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5914749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6,3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7506515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5,5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25148499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4,7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-2,0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179974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1E0BC28-40A7-4170-9D5B-FE8B7C58FDDC}"/>
              </a:ext>
            </a:extLst>
          </p:cNvPr>
          <p:cNvSpPr txBox="1"/>
          <p:nvPr/>
        </p:nvSpPr>
        <p:spPr>
          <a:xfrm>
            <a:off x="2267744" y="1412776"/>
            <a:ext cx="26564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BR" dirty="0" err="1"/>
              <a:t>PFMe</a:t>
            </a:r>
            <a:r>
              <a:rPr lang="pt-BR" dirty="0"/>
              <a:t> = (q/x</a:t>
            </a:r>
            <a:r>
              <a:rPr lang="pt-BR" baseline="-25000" dirty="0"/>
              <a:t>1</a:t>
            </a:r>
            <a:r>
              <a:rPr lang="pt-BR" dirty="0"/>
              <a:t>)</a:t>
            </a:r>
          </a:p>
          <a:p>
            <a:pPr lvl="1"/>
            <a:r>
              <a:rPr lang="pt-BR" dirty="0" err="1"/>
              <a:t>PFMg</a:t>
            </a:r>
            <a:r>
              <a:rPr lang="pt-BR" dirty="0"/>
              <a:t> = (∆q/ ∆x</a:t>
            </a:r>
            <a:r>
              <a:rPr lang="pt-BR" baseline="-25000" dirty="0"/>
              <a:t>1</a:t>
            </a:r>
            <a:r>
              <a:rPr lang="pt-BR" dirty="0"/>
              <a:t>)</a:t>
            </a:r>
          </a:p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35AE5A0-E307-4A2C-8FB1-4FF9DCD6D4FC}"/>
              </a:ext>
            </a:extLst>
          </p:cNvPr>
          <p:cNvSpPr/>
          <p:nvPr/>
        </p:nvSpPr>
        <p:spPr bwMode="auto">
          <a:xfrm>
            <a:off x="4924240" y="2564904"/>
            <a:ext cx="1735992" cy="3900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16165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88640"/>
            <a:ext cx="7772400" cy="1143000"/>
          </a:xfrm>
        </p:spPr>
        <p:txBody>
          <a:bodyPr/>
          <a:lstStyle/>
          <a:p>
            <a:r>
              <a:rPr lang="pt-BR" dirty="0"/>
              <a:t>Função de produção de hortaliças horta hidropônica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440F1E0-EA2F-47B8-BC27-5E34468C0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274861"/>
              </p:ext>
            </p:extLst>
          </p:nvPr>
        </p:nvGraphicFramePr>
        <p:xfrm>
          <a:off x="1403648" y="2432671"/>
          <a:ext cx="5400599" cy="403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6113">
                  <a:extLst>
                    <a:ext uri="{9D8B030D-6E8A-4147-A177-3AD203B41FA5}">
                      <a16:colId xmlns:a16="http://schemas.microsoft.com/office/drawing/2014/main" val="2966241534"/>
                    </a:ext>
                  </a:extLst>
                </a:gridCol>
                <a:gridCol w="1539423">
                  <a:extLst>
                    <a:ext uri="{9D8B030D-6E8A-4147-A177-3AD203B41FA5}">
                      <a16:colId xmlns:a16="http://schemas.microsoft.com/office/drawing/2014/main" val="2188954791"/>
                    </a:ext>
                  </a:extLst>
                </a:gridCol>
                <a:gridCol w="529965">
                  <a:extLst>
                    <a:ext uri="{9D8B030D-6E8A-4147-A177-3AD203B41FA5}">
                      <a16:colId xmlns:a16="http://schemas.microsoft.com/office/drawing/2014/main" val="3016545090"/>
                    </a:ext>
                  </a:extLst>
                </a:gridCol>
                <a:gridCol w="1388005">
                  <a:extLst>
                    <a:ext uri="{9D8B030D-6E8A-4147-A177-3AD203B41FA5}">
                      <a16:colId xmlns:a16="http://schemas.microsoft.com/office/drawing/2014/main" val="1590827550"/>
                    </a:ext>
                  </a:extLst>
                </a:gridCol>
                <a:gridCol w="757093">
                  <a:extLst>
                    <a:ext uri="{9D8B030D-6E8A-4147-A177-3AD203B41FA5}">
                      <a16:colId xmlns:a16="http://schemas.microsoft.com/office/drawing/2014/main" val="3065200161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fator fixo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mão de obra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PFT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PFMe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PFMa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1204479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45341138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9939594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404719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842843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7,6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754046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5914749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6,3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7506515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5,5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0,0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25148499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4,7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-2,0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179974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1E0BC28-40A7-4170-9D5B-FE8B7C58FDDC}"/>
              </a:ext>
            </a:extLst>
          </p:cNvPr>
          <p:cNvSpPr txBox="1"/>
          <p:nvPr/>
        </p:nvSpPr>
        <p:spPr>
          <a:xfrm>
            <a:off x="2267744" y="1412776"/>
            <a:ext cx="26564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BR" dirty="0" err="1"/>
              <a:t>PFMe</a:t>
            </a:r>
            <a:r>
              <a:rPr lang="pt-BR" dirty="0"/>
              <a:t> = (q/x</a:t>
            </a:r>
            <a:r>
              <a:rPr lang="pt-BR" baseline="-25000" dirty="0"/>
              <a:t>1</a:t>
            </a:r>
            <a:r>
              <a:rPr lang="pt-BR" dirty="0"/>
              <a:t>)</a:t>
            </a:r>
          </a:p>
          <a:p>
            <a:pPr lvl="1"/>
            <a:r>
              <a:rPr lang="pt-BR" dirty="0" err="1"/>
              <a:t>PFMg</a:t>
            </a:r>
            <a:r>
              <a:rPr lang="pt-BR" dirty="0"/>
              <a:t> = (∆q/ ∆x</a:t>
            </a:r>
            <a:r>
              <a:rPr lang="pt-BR" baseline="-25000" dirty="0"/>
              <a:t>1</a:t>
            </a:r>
            <a:r>
              <a:rPr lang="pt-BR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85710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!mankiw">
  <a:themeElements>
    <a:clrScheme name="!mankiw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c:\office97\templa~1\presen~2\!mankiw.ppt</Template>
  <TotalTime>437</TotalTime>
  <Pages>64</Pages>
  <Words>1935</Words>
  <Application>Microsoft Office PowerPoint</Application>
  <PresentationFormat>Apresentação na tela (4:3)</PresentationFormat>
  <Paragraphs>426</Paragraphs>
  <Slides>44</Slides>
  <Notes>36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2" baseType="lpstr">
      <vt:lpstr>Arial</vt:lpstr>
      <vt:lpstr>Calibri</vt:lpstr>
      <vt:lpstr>Monotype Sorts</vt:lpstr>
      <vt:lpstr>Tahoma</vt:lpstr>
      <vt:lpstr>Times New Roman</vt:lpstr>
      <vt:lpstr>Wingdings</vt:lpstr>
      <vt:lpstr>!mankiw</vt:lpstr>
      <vt:lpstr>Equação</vt:lpstr>
      <vt:lpstr>Apresentação do PowerPoint</vt:lpstr>
      <vt:lpstr>A empresa e a firma</vt:lpstr>
      <vt:lpstr>A função de produção</vt:lpstr>
      <vt:lpstr>Função de Produção</vt:lpstr>
      <vt:lpstr>A função de produção</vt:lpstr>
      <vt:lpstr>Função de produção: fatores fixos e variáveis </vt:lpstr>
      <vt:lpstr>Função de produção: fatores fixos e variáveis</vt:lpstr>
      <vt:lpstr>Função de produção de hortaliças horta hidropônica</vt:lpstr>
      <vt:lpstr>Função de produção de hortaliças horta hidropônica</vt:lpstr>
      <vt:lpstr>Função de produção de hortaliças horta hidropônica</vt:lpstr>
      <vt:lpstr>Apresentação do PowerPoint</vt:lpstr>
      <vt:lpstr>Estágios da função de produção</vt:lpstr>
      <vt:lpstr>Lei dos rendimentos decrescentes</vt:lpstr>
      <vt:lpstr>Produto Marginal Decrescente</vt:lpstr>
      <vt:lpstr>Produto marginal decrescente</vt:lpstr>
      <vt:lpstr>Escala</vt:lpstr>
      <vt:lpstr>Risco x incerteza</vt:lpstr>
      <vt:lpstr>Risco x incerteza</vt:lpstr>
      <vt:lpstr>Risco x incerteza</vt:lpstr>
      <vt:lpstr>Eventos determiniscos x probabilisticos</vt:lpstr>
      <vt:lpstr>Descrição do risco</vt:lpstr>
      <vt:lpstr>Descrição do risco</vt:lpstr>
      <vt:lpstr>Descrição do risco</vt:lpstr>
      <vt:lpstr>Descrição do risco</vt:lpstr>
      <vt:lpstr>Descrição do risco</vt:lpstr>
      <vt:lpstr>Descrição do risco</vt:lpstr>
      <vt:lpstr>Descrição do risco</vt:lpstr>
      <vt:lpstr>Descrição do risco</vt:lpstr>
      <vt:lpstr>Descrição do risco</vt:lpstr>
      <vt:lpstr>Descrição do risco</vt:lpstr>
      <vt:lpstr>Apresentação do PowerPoint</vt:lpstr>
      <vt:lpstr>Descrição do risco</vt:lpstr>
      <vt:lpstr>Descrição do risco</vt:lpstr>
      <vt:lpstr>Descrição do risco</vt:lpstr>
      <vt:lpstr>Descrição do risco</vt:lpstr>
      <vt:lpstr>Descrição do risco</vt:lpstr>
      <vt:lpstr>Apresentação do PowerPoint</vt:lpstr>
      <vt:lpstr>Preferências em relação ao risco</vt:lpstr>
      <vt:lpstr>Preferências em relação ao risco</vt:lpstr>
      <vt:lpstr>Preferências em relação ao risco</vt:lpstr>
      <vt:lpstr>Preferências em relação ao risco</vt:lpstr>
      <vt:lpstr>Avesso ao risco, amante de risco e neutro ao risco – Utilidade Marginal</vt:lpstr>
      <vt:lpstr>Conclusões</vt:lpstr>
      <vt:lpstr>Conclusões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25</dc:title>
  <dc:subject>Saving, Investment &amp; the Financial System</dc:subject>
  <dc:creator>Mark P. Karscig</dc:creator>
  <cp:keywords>price elasticity</cp:keywords>
  <cp:lastModifiedBy>Pedro Valentim Marques</cp:lastModifiedBy>
  <cp:revision>479</cp:revision>
  <cp:lastPrinted>1997-07-28T16:10:48Z</cp:lastPrinted>
  <dcterms:created xsi:type="dcterms:W3CDTF">1998-06-22T00:04:04Z</dcterms:created>
  <dcterms:modified xsi:type="dcterms:W3CDTF">2020-03-10T18:04:54Z</dcterms:modified>
</cp:coreProperties>
</file>