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71"/>
  </p:normalViewPr>
  <p:slideViewPr>
    <p:cSldViewPr>
      <p:cViewPr varScale="1"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E7221-97D3-4929-ABD2-CCD1F516A8A4}" type="datetimeFigureOut">
              <a:rPr lang="en-GB" smtClean="0"/>
              <a:pPr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DB26C-6A99-4FDC-A31E-B71C189F9BC1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598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BB5C2-78D0-4ADE-8D35-A77084AA8A6E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8FEE9-88A6-4D9B-80BC-701A24DEB7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8FEE9-88A6-4D9B-80BC-701A24DEB7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Human Rights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A.W. Pereira</a:t>
            </a:r>
          </a:p>
          <a:p>
            <a:pPr algn="ctr">
              <a:buNone/>
            </a:pPr>
            <a:r>
              <a:rPr lang="en-US" smtClean="0"/>
              <a:t>15/06/</a:t>
            </a:r>
            <a:r>
              <a:rPr lang="en-US" smtClean="0"/>
              <a:t>2018</a:t>
            </a:r>
            <a:endParaRPr lang="en-US" dirty="0"/>
          </a:p>
          <a:p>
            <a:pPr>
              <a:buNone/>
            </a:pPr>
            <a:r>
              <a:rPr lang="en-US" dirty="0"/>
              <a:t>  </a:t>
            </a:r>
          </a:p>
        </p:txBody>
      </p:sp>
      <p:pic>
        <p:nvPicPr>
          <p:cNvPr id="7" name="Picture 5" descr="I:\NavyJob\ItamaratyPala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743200"/>
            <a:ext cx="5242560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Court’s 2016 annual report, it calls its funding situation precarious and “unpredictable”. About 46% of its total income was provided voluntarily by entities such as the states of Chile, </a:t>
            </a:r>
            <a:r>
              <a:rPr lang="en-US" dirty="0" err="1"/>
              <a:t>Equador</a:t>
            </a:r>
            <a:r>
              <a:rPr lang="en-US" dirty="0"/>
              <a:t>, Costa Rica, Mexico, Peru, Colombia and Panama (but not the USA or Brazil) and the states of Spain, Norway, Germany, Denmark, as well as the European Commission and the UNHCR. </a:t>
            </a:r>
          </a:p>
        </p:txBody>
      </p:sp>
    </p:spTree>
    <p:extLst>
      <p:ext uri="{BB962C8B-B14F-4D97-AF65-F5344CB8AC3E}">
        <p14:creationId xmlns:p14="http://schemas.microsoft.com/office/powerpoint/2010/main" val="7455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IASHR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significance of </a:t>
            </a:r>
            <a:r>
              <a:rPr lang="en-US" dirty="0" err="1"/>
              <a:t>Engstrom’s</a:t>
            </a:r>
            <a:r>
              <a:rPr lang="en-US" dirty="0"/>
              <a:t> distinction between compliance and effectiveness? </a:t>
            </a:r>
          </a:p>
        </p:txBody>
      </p:sp>
    </p:spTree>
    <p:extLst>
      <p:ext uri="{BB962C8B-B14F-4D97-AF65-F5344CB8AC3E}">
        <p14:creationId xmlns:p14="http://schemas.microsoft.com/office/powerpoint/2010/main" val="157166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of the barriers to improving the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possible reforms of the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has the inter-American human rights system evolved, and how effective is it?</a:t>
            </a:r>
          </a:p>
        </p:txBody>
      </p:sp>
      <p:pic>
        <p:nvPicPr>
          <p:cNvPr id="5" name="Picture 6" descr="http://www.brazilmiami.org/eng/images/coatofarm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871629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inter-American human rights system</a:t>
            </a:r>
          </a:p>
          <a:p>
            <a:r>
              <a:rPr lang="en-US" dirty="0"/>
              <a:t>The Brazilian role in the IAHRS</a:t>
            </a:r>
          </a:p>
          <a:p>
            <a:r>
              <a:rPr lang="en-US" dirty="0"/>
              <a:t>The question of effectiveness</a:t>
            </a:r>
          </a:p>
          <a:p>
            <a:r>
              <a:rPr lang="en-US" dirty="0"/>
              <a:t>What could be done</a:t>
            </a:r>
          </a:p>
        </p:txBody>
      </p:sp>
    </p:spTree>
    <p:extLst>
      <p:ext uri="{BB962C8B-B14F-4D97-AF65-F5344CB8AC3E}">
        <p14:creationId xmlns:p14="http://schemas.microsoft.com/office/powerpoint/2010/main" val="198411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IAHR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of three regional systems of human rights (along with the European and African systems).</a:t>
            </a:r>
          </a:p>
          <a:p>
            <a:r>
              <a:rPr lang="en-US" dirty="0"/>
              <a:t>Consists of a Commission and a Court.</a:t>
            </a:r>
          </a:p>
          <a:p>
            <a:r>
              <a:rPr lang="en-US" dirty="0"/>
              <a:t>Key treaties are the American Declaration of the Rights and Duties of Man (1948) and the American Convention on Human Rights (1969); there are other treaties on economic, social and cultural rights; the death penalty; torture; forced disappearances; violence against women; and discrimination against the disabled.</a:t>
            </a:r>
          </a:p>
        </p:txBody>
      </p:sp>
    </p:spTree>
    <p:extLst>
      <p:ext uri="{BB962C8B-B14F-4D97-AF65-F5344CB8AC3E}">
        <p14:creationId xmlns:p14="http://schemas.microsoft.com/office/powerpoint/2010/main" val="141662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in Washington DC (even though the USA is not a full signatory of the Convention).</a:t>
            </a:r>
          </a:p>
          <a:p>
            <a:r>
              <a:rPr lang="en-US" dirty="0"/>
              <a:t>Began operating in 1960; in 1965 </a:t>
            </a:r>
            <a:r>
              <a:rPr lang="en-US" dirty="0" err="1"/>
              <a:t>authorised</a:t>
            </a:r>
            <a:r>
              <a:rPr lang="en-US" dirty="0"/>
              <a:t> to process specific complaints of human rights violations.</a:t>
            </a:r>
          </a:p>
          <a:p>
            <a:r>
              <a:rPr lang="en-US" dirty="0"/>
              <a:t>7 members elected by the OAS general assembly.</a:t>
            </a:r>
          </a:p>
          <a:p>
            <a:r>
              <a:rPr lang="en-US" dirty="0"/>
              <a:t>Receives roughly 1,500 petitions a year.</a:t>
            </a:r>
          </a:p>
        </p:txBody>
      </p:sp>
    </p:spTree>
    <p:extLst>
      <p:ext uri="{BB962C8B-B14F-4D97-AF65-F5344CB8AC3E}">
        <p14:creationId xmlns:p14="http://schemas.microsoft.com/office/powerpoint/2010/main" val="16976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Started operating in 1979; based in San Jose, Costa Rica</a:t>
            </a:r>
          </a:p>
          <a:p>
            <a:r>
              <a:rPr lang="en-US" dirty="0"/>
              <a:t>It can only decide cases brought against OAS member states that recognize its jurisdiction and that have been referred to it by the Commission</a:t>
            </a:r>
          </a:p>
          <a:p>
            <a:r>
              <a:rPr lang="en-US" dirty="0"/>
              <a:t>20 countries have accepted the court’s jurisdiction in accordance with article 62 of the American Convention;</a:t>
            </a:r>
          </a:p>
          <a:p>
            <a:r>
              <a:rPr lang="en-US" dirty="0"/>
              <a:t>23 countries have ratified the American Convention on Human Rights;</a:t>
            </a:r>
          </a:p>
          <a:p>
            <a:r>
              <a:rPr lang="en-US" dirty="0"/>
              <a:t>Countries outside the court’s jurisdiction include the USA, Canada, and the British Caribbean other than Barbados.</a:t>
            </a:r>
          </a:p>
        </p:txBody>
      </p:sp>
    </p:spTree>
    <p:extLst>
      <p:ext uri="{BB962C8B-B14F-4D97-AF65-F5344CB8AC3E}">
        <p14:creationId xmlns:p14="http://schemas.microsoft.com/office/powerpoint/2010/main" val="107341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Brazil’s (formal) system of human rights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1982 1</a:t>
            </a:r>
            <a:r>
              <a:rPr lang="en-US" baseline="30000" dirty="0"/>
              <a:t>st</a:t>
            </a:r>
            <a:r>
              <a:rPr lang="en-US" dirty="0"/>
              <a:t> National Human Rights meeting</a:t>
            </a:r>
          </a:p>
          <a:p>
            <a:r>
              <a:rPr lang="en-US" dirty="0"/>
              <a:t>1993: World Conference on Human Rights in Vienna</a:t>
            </a:r>
          </a:p>
          <a:p>
            <a:r>
              <a:rPr lang="en-US" dirty="0"/>
              <a:t>1996: First National Human Rights Plan (PNDH)</a:t>
            </a:r>
          </a:p>
          <a:p>
            <a:r>
              <a:rPr lang="en-US" dirty="0"/>
              <a:t>1997: Creation of Secretariat of Human Rights (now a ministry, but without full ministerial status)</a:t>
            </a:r>
          </a:p>
          <a:p>
            <a:r>
              <a:rPr lang="en-US" dirty="0"/>
              <a:t>2002: PNDH-2</a:t>
            </a:r>
          </a:p>
          <a:p>
            <a:r>
              <a:rPr lang="en-US" dirty="0"/>
              <a:t>2009: PNDH-3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case in the Inter-American Court of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Gomes Lund and others vs Brazil</a:t>
            </a:r>
          </a:p>
          <a:p>
            <a:r>
              <a:rPr lang="en-US" dirty="0"/>
              <a:t>First accepted by the Commission in 1995</a:t>
            </a:r>
          </a:p>
          <a:p>
            <a:r>
              <a:rPr lang="en-US" dirty="0"/>
              <a:t>Later sent to the Court</a:t>
            </a:r>
          </a:p>
          <a:p>
            <a:r>
              <a:rPr lang="en-US" dirty="0"/>
              <a:t>Decision rendered on 24 November, 2010</a:t>
            </a:r>
          </a:p>
          <a:p>
            <a:r>
              <a:rPr lang="en-US" dirty="0"/>
              <a:t>In 2011, the government established the CNV</a:t>
            </a:r>
          </a:p>
        </p:txBody>
      </p:sp>
    </p:spTree>
    <p:extLst>
      <p:ext uri="{BB962C8B-B14F-4D97-AF65-F5344CB8AC3E}">
        <p14:creationId xmlns:p14="http://schemas.microsoft.com/office/powerpoint/2010/main" val="160419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April 2011, the Commission decided that Brazil should suspend the Belo Monte dam project in order to protect the physical integrity and lives of indigenous people in the Xingu basin. </a:t>
            </a:r>
          </a:p>
          <a:p>
            <a:r>
              <a:rPr lang="en-US" dirty="0"/>
              <a:t>In response, the Dilma Rousseff government withdrew its candidate for the Commission, Paulo </a:t>
            </a:r>
            <a:r>
              <a:rPr lang="en-US" dirty="0" err="1"/>
              <a:t>Vannuchi</a:t>
            </a:r>
            <a:r>
              <a:rPr lang="en-US" dirty="0"/>
              <a:t>, refused to pay its dues to the OAS, and withdrew its representative to the OAS. </a:t>
            </a:r>
          </a:p>
        </p:txBody>
      </p:sp>
    </p:spTree>
    <p:extLst>
      <p:ext uri="{BB962C8B-B14F-4D97-AF65-F5344CB8AC3E}">
        <p14:creationId xmlns:p14="http://schemas.microsoft.com/office/powerpoint/2010/main" val="190524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554</Words>
  <Application>Microsoft Office PowerPoint</Application>
  <PresentationFormat>Apresentação na tela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Office Theme</vt:lpstr>
      <vt:lpstr>Human Rights</vt:lpstr>
      <vt:lpstr>Question</vt:lpstr>
      <vt:lpstr>Outline</vt:lpstr>
      <vt:lpstr>IAHR System</vt:lpstr>
      <vt:lpstr>The Commission</vt:lpstr>
      <vt:lpstr>The Court</vt:lpstr>
      <vt:lpstr>Brazil’s (formal) system of human rights protection</vt:lpstr>
      <vt:lpstr>A case in the Inter-American Court of Human Rights</vt:lpstr>
      <vt:lpstr>Another case</vt:lpstr>
      <vt:lpstr>A basic problem</vt:lpstr>
      <vt:lpstr>Evaluating the IASHR</vt:lpstr>
      <vt:lpstr>What are some of the barriers to improving the system?</vt:lpstr>
      <vt:lpstr>What are some possible reforms of the system?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BRAZIL</dc:title>
  <dc:creator>Daddy</dc:creator>
  <cp:lastModifiedBy>Sala D</cp:lastModifiedBy>
  <cp:revision>103</cp:revision>
  <dcterms:created xsi:type="dcterms:W3CDTF">2006-08-16T00:00:00Z</dcterms:created>
  <dcterms:modified xsi:type="dcterms:W3CDTF">2018-06-15T11:37:58Z</dcterms:modified>
</cp:coreProperties>
</file>