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7" roundtripDataSignature="AMtx7micd2nP4TjT9E7zO8jxj38J0J1f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customschemas.google.com/relationships/presentationmetadata" Target="metadata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dfad07dab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1dfad07da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dfad07dabb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1dfad07dab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dfad07dabb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dfad07dab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dfad07dabb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1dfad07dab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1dfad07dabb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1dfad07dab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lang="pt-BR"/>
            </a:br>
            <a:r>
              <a:rPr lang="pt-BR"/>
              <a:t> </a:t>
            </a:r>
            <a:br>
              <a:rPr lang="pt-BR"/>
            </a:br>
            <a:r>
              <a:rPr lang="pt-BR"/>
              <a:t>Debate sobre a passagem natureza e cultura e o sistema sexo-gênero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4016828"/>
            <a:ext cx="9432470" cy="2383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/>
              <a:t>Aula sobre a passagem natureza-cultura em Lévi-Strauss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/>
              <a:t>e o debate feito por Gayle Rubin em “O tráfico de mulheres”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pt-BR"/>
              <a:t>Disciplina Antropologia e Gênero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/>
              <a:t>Profa. Heloisa Buarque de Almeida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/>
          <p:nvPr>
            <p:ph type="title"/>
          </p:nvPr>
        </p:nvSpPr>
        <p:spPr>
          <a:xfrm>
            <a:off x="718457" y="365125"/>
            <a:ext cx="10635343" cy="1071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 Proibição do incesto – regra social</a:t>
            </a:r>
            <a:endParaRPr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061356" y="1730829"/>
            <a:ext cx="10292443" cy="44461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Passagem do fato </a:t>
            </a:r>
            <a:r>
              <a:rPr b="1" lang="pt-BR"/>
              <a:t>natural</a:t>
            </a:r>
            <a:r>
              <a:rPr lang="pt-BR"/>
              <a:t> da </a:t>
            </a:r>
            <a:r>
              <a:rPr b="1" lang="pt-BR"/>
              <a:t>consangüinidade</a:t>
            </a:r>
            <a:r>
              <a:rPr lang="pt-BR"/>
              <a:t> para o fato </a:t>
            </a:r>
            <a:r>
              <a:rPr b="1" lang="pt-BR"/>
              <a:t>cultural</a:t>
            </a:r>
            <a:r>
              <a:rPr lang="pt-BR"/>
              <a:t> da </a:t>
            </a:r>
            <a:r>
              <a:rPr b="1" lang="pt-BR"/>
              <a:t>aliança</a:t>
            </a:r>
            <a:r>
              <a:rPr lang="pt-BR"/>
              <a:t>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Ter pais [biológicos] e parecer-se com eles é um fato da natureza (não há geração espontânea, os filhos se parecem com os pais).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“A cultura tem de inclinar-se diante da fatalidade da herança biológica” (71), mas atua ao determinar a aliança.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/>
              <a:t>“O papel primordial da cultura está em garantir a existência do grupo como grupo, e portanto em substituir neste domínio como em todos os outros, a organização ao acaso. A proibição do incesto constitui uma certa forma – e mesmo formas muito diversas – de intervenção. Mas, antes de tudo, é intervenção, ou, mais exatamente ainda, é a Intervenção.” (72)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838200" y="365125"/>
            <a:ext cx="10515600" cy="1235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pt-BR" sz="3600"/>
              <a:t>Troca de bens e troca de mulheres são fundamentais para a vida social, e o ponto aqui é que a troca de mulheres é fundante da sociedade.</a:t>
            </a:r>
            <a:endParaRPr/>
          </a:p>
        </p:txBody>
      </p:sp>
      <p:sp>
        <p:nvSpPr>
          <p:cNvPr id="145" name="Google Shape;145;p11"/>
          <p:cNvSpPr txBox="1"/>
          <p:nvPr>
            <p:ph idx="1" type="body"/>
          </p:nvPr>
        </p:nvSpPr>
        <p:spPr>
          <a:xfrm>
            <a:off x="838199" y="1828800"/>
            <a:ext cx="10673443" cy="4506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As </a:t>
            </a:r>
            <a:r>
              <a:rPr b="1" lang="pt-BR"/>
              <a:t>mulheres</a:t>
            </a:r>
            <a:r>
              <a:rPr lang="pt-BR"/>
              <a:t> tornam-se um </a:t>
            </a:r>
            <a:r>
              <a:rPr b="1" lang="pt-BR"/>
              <a:t>bem a ser trocado </a:t>
            </a:r>
            <a:r>
              <a:rPr lang="pt-BR"/>
              <a:t>– não se pode dispor das mulheres que estão dentro de seu grupo, é preciso trocar e fazer alianças. A proibição do incesto é uma forma mínima de </a:t>
            </a:r>
            <a:r>
              <a:rPr b="1" lang="pt-BR"/>
              <a:t>exogamia</a:t>
            </a:r>
            <a:r>
              <a:rPr lang="pt-BR"/>
              <a:t>, que garante o princípio da aliança, da associação entre grupos, que é o fundamento da vida social.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Proibição do incesto não é uma regra apenas negativa, mas </a:t>
            </a:r>
            <a:r>
              <a:rPr b="1" lang="pt-BR"/>
              <a:t>positiva</a:t>
            </a:r>
            <a:r>
              <a:rPr lang="pt-BR"/>
              <a:t>: pois dá início a uma organização, uma relação entre duas famílias.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/>
              <a:t>“Considerada como interdição, a proibição do incesto limita-se a afirmar, em um terreno essencial à sobrevivência do grupo, a </a:t>
            </a:r>
            <a:r>
              <a:rPr b="1" lang="pt-BR"/>
              <a:t>preeminência do social sobre o natural, do coletivo sobre o individual</a:t>
            </a:r>
            <a:r>
              <a:rPr lang="pt-BR"/>
              <a:t>, da organização sobre o arbitrário. Mas, mesmo nessa altura da análise, a regra aparentemente negativa já engendrou sua inversa, porque toda proibição é ao mesmo tempo, e sob outra relação, uma prescrição.” (85)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Proibição do incesto: regra de </a:t>
            </a:r>
            <a:r>
              <a:rPr i="1" lang="pt-BR"/>
              <a:t>reciprocidade</a:t>
            </a:r>
            <a:r>
              <a:rPr lang="pt-BR"/>
              <a:t>, que produz a </a:t>
            </a:r>
            <a:r>
              <a:rPr i="1" lang="pt-BR"/>
              <a:t>troca</a:t>
            </a:r>
            <a:endParaRPr i="1"/>
          </a:p>
        </p:txBody>
      </p:sp>
      <p:sp>
        <p:nvSpPr>
          <p:cNvPr id="151" name="Google Shape;151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Outros grupos: ou inimigos (com estes se guerreia) ou amigos (com estes troca-se mulheres, ou seja, há uma aliança gerada pelo inter-casamentos,a aliança se dá entre grupos e não indivíduos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Troca dos </a:t>
            </a:r>
            <a:r>
              <a:rPr i="1" lang="pt-BR"/>
              <a:t>bens mais preciosos </a:t>
            </a:r>
            <a:r>
              <a:rPr lang="pt-BR"/>
              <a:t>(sic, pg. 100): as mulheres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“Existe uma transição contínua da guerra às trocas e das trocas aos intercasamentos. E a troca das noivas é apenas o termo de um processo ininterrupto de dons recíprocos, que realiza a passagem da hostilidade à aliança, da angústia à confiança, do medo à amizade.” (107)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Laço de reciprocidade estabelecido pelo casamento não se dá entre homens e mulheres, mas entre homens por meio das mulheres. (p.155)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>
            <p:ph type="title"/>
          </p:nvPr>
        </p:nvSpPr>
        <p:spPr>
          <a:xfrm>
            <a:off x="838200" y="365126"/>
            <a:ext cx="10515600" cy="146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pt-BR" sz="3600"/>
              <a:t>Gayle Rubin: “O Tráfico de Mulheres: notas sobre a “economia política” do sexo”</a:t>
            </a:r>
            <a:endParaRPr sz="3600"/>
          </a:p>
        </p:txBody>
      </p:sp>
      <p:sp>
        <p:nvSpPr>
          <p:cNvPr id="157" name="Google Shape;157;p13"/>
          <p:cNvSpPr txBox="1"/>
          <p:nvPr>
            <p:ph idx="1" type="body"/>
          </p:nvPr>
        </p:nvSpPr>
        <p:spPr>
          <a:xfrm>
            <a:off x="838200" y="1825624"/>
            <a:ext cx="10515600" cy="4526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Escrito nos anos 1970 – impacto das traduções de Lévi-Strauss para o inglês, impacto do marxismo no debate acadêmico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publicado em 1975, na coletânea de Rayna Reiter (ed.): </a:t>
            </a:r>
            <a:r>
              <a:rPr i="1" lang="pt-BR"/>
              <a:t>Toward an Anthropology of Women</a:t>
            </a:r>
            <a:r>
              <a:rPr lang="pt-BR"/>
              <a:t>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Antropologia “da mulher” nos anos 70: em que medida a opressão das mulheres é universal?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O primeiro texto das ciências humanas a usar o termo “gênero” para pensar as relações </a:t>
            </a:r>
            <a:r>
              <a:rPr b="1" lang="pt-BR"/>
              <a:t>sociais</a:t>
            </a:r>
            <a:r>
              <a:rPr lang="pt-BR"/>
              <a:t> e a desigualdades entre homens e mulheres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Questão – refletir sobre a teoria marxista, estruturalista de Lévi-Strauss, e psicanalítica (Freud e Lacan) para pensar como a opressão feminina é constituída na cultura.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(O tráfico de mulheres)</a:t>
            </a:r>
            <a:endParaRPr/>
          </a:p>
        </p:txBody>
      </p:sp>
      <p:sp>
        <p:nvSpPr>
          <p:cNvPr id="163" name="Google Shape;163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Conceito: </a:t>
            </a:r>
            <a:r>
              <a:rPr b="1" lang="pt-BR"/>
              <a:t>sistema de sexo-gênero</a:t>
            </a:r>
            <a:r>
              <a:rPr lang="pt-BR"/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“... uma série de arranjos pelos quais uma sociedade transforma a sexualidade biológica em produtos da atividade humana, e nos quais essas necessidades sexuais transformadas são satisfeitas.” (p. 3)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Necessidade do conceito de sistema de sexo-gênero decorre da falha do marxismo em dar conta da opressão sexual, e de Freud e Lévi-Strauss em reconhecerem a profunda diferença entre a experiência social de homens e mulheres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"/>
          <p:cNvSpPr txBox="1"/>
          <p:nvPr>
            <p:ph type="title"/>
          </p:nvPr>
        </p:nvSpPr>
        <p:spPr>
          <a:xfrm>
            <a:off x="1981201" y="274638"/>
            <a:ext cx="7958667" cy="233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169" name="Google Shape;169;p15"/>
          <p:cNvSpPr txBox="1"/>
          <p:nvPr>
            <p:ph idx="1" type="body"/>
          </p:nvPr>
        </p:nvSpPr>
        <p:spPr>
          <a:xfrm>
            <a:off x="767443" y="718457"/>
            <a:ext cx="10172699" cy="58129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Toda sociedade tem um </a:t>
            </a:r>
            <a:r>
              <a:rPr i="1" lang="pt-BR"/>
              <a:t>sistema de sexo-gênero:</a:t>
            </a:r>
            <a:r>
              <a:rPr lang="pt-BR"/>
              <a:t> “uma série de arranjos pelos quais a matéria prima biológica do sexo humano e da procriação é moldada pela intervenção humana, social, e satisfeita de um modo convencional, por mais bizarras que algumas dessas convenções sejam.” (11)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“Durante milênios, a esfera do sexo, do gênero e da procriação humanas sofreu o impacto de incessantes atividades sociais que a transformaram. O </a:t>
            </a:r>
            <a:r>
              <a:rPr b="1" lang="pt-BR"/>
              <a:t>sexo</a:t>
            </a:r>
            <a:r>
              <a:rPr lang="pt-BR"/>
              <a:t> como o conhecemos – identidade de gênero, desejo sexual e fantasia, maneira de encarar a infância – é em si mesmo </a:t>
            </a:r>
            <a:r>
              <a:rPr b="1" lang="pt-BR"/>
              <a:t>um produto social</a:t>
            </a:r>
            <a:r>
              <a:rPr lang="pt-BR"/>
              <a:t>.” (12)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Por que usar sistema de sexo-gênero e não “modo de reprodução”</a:t>
            </a:r>
            <a:endParaRPr/>
          </a:p>
        </p:txBody>
      </p:sp>
      <p:sp>
        <p:nvSpPr>
          <p:cNvPr id="175" name="Google Shape;175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Modo de reprodução (no marxismo) – limita a uma oposição com o “modo de produção” como esfera produtiva, ficando restrito o sistema sexual apenas ao mundo reprodutivo, como se não houvesse também uma evidente produção. Essa separação empobrece a análise das suas esferas. (p. 13)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Não quer limitar o sistema sexual à reprodução – nem no sentido social, nem no sentido biológico do termo, não é simplesmente o momento reprodutivo do modo de produção. “A formação da identidade de gênero é um exemplo de produção na esfera do sistema sexual. E um sistema de sexo/gênero implica mais que “relações de procriação”, mais do que reprodução no sentido biológico.” (13)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 txBox="1"/>
          <p:nvPr>
            <p:ph type="title"/>
          </p:nvPr>
        </p:nvSpPr>
        <p:spPr>
          <a:xfrm>
            <a:off x="1981200" y="274638"/>
            <a:ext cx="8229600" cy="9784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pt-BR"/>
              <a:t>Sistema de sexo-gênero x Patriarcado</a:t>
            </a:r>
            <a:endParaRPr/>
          </a:p>
        </p:txBody>
      </p:sp>
      <p:sp>
        <p:nvSpPr>
          <p:cNvPr id="181" name="Google Shape;181;p17"/>
          <p:cNvSpPr txBox="1"/>
          <p:nvPr>
            <p:ph idx="1" type="body"/>
          </p:nvPr>
        </p:nvSpPr>
        <p:spPr>
          <a:xfrm>
            <a:off x="1981200" y="1253068"/>
            <a:ext cx="8229600" cy="4873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b="1" lang="pt-BR" sz="2300"/>
              <a:t>Patriarcado</a:t>
            </a:r>
            <a:r>
              <a:rPr lang="pt-BR" sz="2300"/>
              <a:t> – </a:t>
            </a:r>
            <a:r>
              <a:rPr b="1" lang="pt-BR" sz="2300"/>
              <a:t>uma</a:t>
            </a:r>
            <a:r>
              <a:rPr lang="pt-BR" sz="2300"/>
              <a:t> das formas empíricas de exercer a opressão sexual, uma forma específica de dominação masculina, mas o termo é usado num sentido mais genérico, como a opressão em si. Não separa assim as formas opressivas empíricas da necessidade humana de criar um mundo sexual ordenado de acordo com certos padrões. (13-15)</a:t>
            </a:r>
            <a:endParaRPr sz="23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b="1" lang="pt-BR" sz="2300"/>
              <a:t>Sistema de sexo-gênero </a:t>
            </a:r>
            <a:r>
              <a:rPr lang="pt-BR" sz="2300"/>
              <a:t>– termo neutro que se refere à esfera de relações, mas no qual a opressão não é inevitável, e sim produto de relações sociais específicas que a configuram. (p.14)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</a:pPr>
            <a:r>
              <a:rPr lang="pt-BR" sz="2300"/>
              <a:t>Necessidade de desenvolver conceitos para descrever de forma adequada a organização social da sexualidade e a reprodução das convenções.  Os sistemas de parentesco, por ex., são formas observáveis e empíricas de sistemas de sexo/gênero. (15)</a:t>
            </a:r>
            <a:endParaRPr sz="23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/>
          <p:nvPr>
            <p:ph type="title"/>
          </p:nvPr>
        </p:nvSpPr>
        <p:spPr>
          <a:xfrm>
            <a:off x="1981200" y="274639"/>
            <a:ext cx="8229600" cy="8598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Lévi-Strauss lido por Rubin</a:t>
            </a:r>
            <a:endParaRPr/>
          </a:p>
        </p:txBody>
      </p:sp>
      <p:sp>
        <p:nvSpPr>
          <p:cNvPr id="187" name="Google Shape;187;p18"/>
          <p:cNvSpPr txBox="1"/>
          <p:nvPr>
            <p:ph idx="1" type="body"/>
          </p:nvPr>
        </p:nvSpPr>
        <p:spPr>
          <a:xfrm>
            <a:off x="1981200" y="1134534"/>
            <a:ext cx="8229600" cy="5503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/>
              <a:t>“o tabu do incesto coloca o objetivo social da exogamia e da aliança acima dos fatos biológicos de sexo e procriação.” (20)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pt-BR"/>
              <a:t>Tabu do incesto </a:t>
            </a:r>
            <a:r>
              <a:rPr lang="pt-BR"/>
              <a:t>– resulta numa ampla rede de relações, num grupo de pessoas cujos laços formam uma estrutura de parentesco.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pt-BR"/>
              <a:t>Troca de mulheres </a:t>
            </a:r>
            <a:r>
              <a:rPr lang="pt-BR"/>
              <a:t>– conceito tentador porque localiza a opressão das mulheres no interior dos sistemas sociais, </a:t>
            </a:r>
            <a:r>
              <a:rPr lang="pt-BR" u="sng"/>
              <a:t>e não na biologia</a:t>
            </a:r>
            <a:r>
              <a:rPr lang="pt-BR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Se o tabu do incesto consiste “na origem da cultura, pode-se deduzir que a derrota histórica mundial das mulheres ocorreu na origem da cultura e é um pré-requisito da cultura.” (24)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Sistema de parentesco – troca mulheres, mas também de acesso sexual, status genealógicos, nomes de estirpes e ancestrais, direitos, e pessoas.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Lévi-Strauss lido por Rubin</a:t>
            </a:r>
            <a:endParaRPr/>
          </a:p>
        </p:txBody>
      </p:sp>
      <p:sp>
        <p:nvSpPr>
          <p:cNvPr id="193" name="Google Shape;193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 ‘Troca de mulheres’ é uma maneira sintética de expressar o fato de que as relações sociais de um sistema específico de parentesco determinam que os homens têm certos direitos sobre as mulheres de sua família, e que as mulheres não têm os mesmos direitos nem sobre si mesmas nem sobre seus parentes do sexo masculino.” (25)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Se Lévi-Strauss tem razão, a subordinação das mulheres é um produto das relações que organizam e produz sexo e gênero.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Sobre a passagem da natureza à cultura pela perspectiva de Lévi-Strauss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LÉVI-STRAUSS, Claude: </a:t>
            </a:r>
            <a:r>
              <a:rPr i="1" lang="pt-BR"/>
              <a:t>Estruturas Elementares do Parentesco</a:t>
            </a:r>
            <a:r>
              <a:rPr lang="pt-BR"/>
              <a:t>, Petrópolis, Vozes, 1982 - capítulos 1 a 5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LÉVI-STRAUSS, Claude: "A família", in: SHAPIRO, Harry: </a:t>
            </a:r>
            <a:r>
              <a:rPr i="1" lang="pt-BR"/>
              <a:t>Homem, cultura e sociedade</a:t>
            </a:r>
            <a:r>
              <a:rPr lang="pt-BR"/>
              <a:t>, Ed. Fundo de Cultura, 1956 (há uma versão do mesmo texto em </a:t>
            </a:r>
            <a:r>
              <a:rPr i="1" lang="pt-BR"/>
              <a:t>O olhar distanciado</a:t>
            </a:r>
            <a:r>
              <a:rPr lang="pt-BR"/>
              <a:t> - capítulo 3)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MACCORMACK , Carol: “Nature, Culture and Gender: a critique” in: Carol MACCORMACK e Marilyn STRATHERN, (orgs.) </a:t>
            </a:r>
            <a:r>
              <a:rPr i="1" lang="pt-BR"/>
              <a:t>Nature, culture and gender.</a:t>
            </a:r>
            <a:r>
              <a:rPr lang="pt-BR"/>
              <a:t> Cambridge, Cambridge University Press, 1980.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Sherry ORTNER: Está a mulher para o homem assim como a natureza para cultura?” in: Michelle ROSALDO e Louise LAMPHERE: </a:t>
            </a:r>
            <a:r>
              <a:rPr i="1" lang="pt-BR"/>
              <a:t>A Mulher, A Cultura, A Sociedade</a:t>
            </a:r>
            <a:r>
              <a:rPr lang="pt-BR"/>
              <a:t>, Rio de Janeiro, Paz e Terra, 1979 [1972]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0"/>
          <p:cNvSpPr txBox="1"/>
          <p:nvPr>
            <p:ph type="title"/>
          </p:nvPr>
        </p:nvSpPr>
        <p:spPr>
          <a:xfrm>
            <a:off x="1981200" y="274639"/>
            <a:ext cx="8229600" cy="10122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A proposta de Rubin</a:t>
            </a:r>
            <a:endParaRPr/>
          </a:p>
        </p:txBody>
      </p:sp>
      <p:sp>
        <p:nvSpPr>
          <p:cNvPr id="199" name="Google Shape;199;p20"/>
          <p:cNvSpPr txBox="1"/>
          <p:nvPr>
            <p:ph idx="1" type="body"/>
          </p:nvPr>
        </p:nvSpPr>
        <p:spPr>
          <a:xfrm>
            <a:off x="326571" y="1417637"/>
            <a:ext cx="11234058" cy="50158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pt-BR"/>
              <a:t>Divisão sexual do trabalho </a:t>
            </a:r>
            <a:r>
              <a:rPr lang="pt-BR"/>
              <a:t>(foco importante da explicação de Lévi-Strauss no artigo “A Família”) pode ser vista também como um “tabu”. Um tabu que divide o sexo em 2 categorias mutuamente excludentes, que exacerba as diferenças biológicas entre os sexos e que, portanto, CRIA o gênero.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 Divisão sexual do trabalho pode ser vista como um tabu contra outros arranjos sexuais, obriga o casamento heterossexual.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Em “A Família”(Lévi-Strauss) nenhum arranjo sexual, nenhum aspecto da sexualidade é visto como “natural”.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Estrutura lógica subjacente à análise do parentesco: a organização social do sexo baseia-se na obrigatoriedade da heterossexualidade e na repressão da sexualidade da mulher.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A proposta de Rubin</a:t>
            </a:r>
            <a:endParaRPr/>
          </a:p>
        </p:txBody>
      </p:sp>
      <p:sp>
        <p:nvSpPr>
          <p:cNvPr id="205" name="Google Shape;205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</a:t>
            </a:r>
            <a:r>
              <a:rPr b="1" lang="pt-BR"/>
              <a:t>Gênero</a:t>
            </a:r>
            <a:r>
              <a:rPr lang="pt-BR"/>
              <a:t> é uma divisão dos sexos imposta socialmente. É um produto das relações sociais de sexualidade. Os sistemas de parentesco baseiam-se no casamento. Por isso eles transformam pessoas do sexo masculino e pessoas do sexo feminino em “homens” e “mulheres”, sendo que cada um é uma metade incompleta que só pode completar-se unindo-se à outra.” (28)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“Longe de ser uma expressão de diferenças naturais, a identidade de gênero exclusiva é a supressão das semelhanças naturais.” (28) que exige a repressão de traços femininos nos homens, e dos masculinos nas mulheres.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2"/>
          <p:cNvSpPr txBox="1"/>
          <p:nvPr>
            <p:ph type="title"/>
          </p:nvPr>
        </p:nvSpPr>
        <p:spPr>
          <a:xfrm>
            <a:off x="2150533" y="274639"/>
            <a:ext cx="8060267" cy="8768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Gênero e sexualidade </a:t>
            </a:r>
            <a:endParaRPr/>
          </a:p>
        </p:txBody>
      </p:sp>
      <p:sp>
        <p:nvSpPr>
          <p:cNvPr id="211" name="Google Shape;211;p22"/>
          <p:cNvSpPr txBox="1"/>
          <p:nvPr>
            <p:ph idx="1" type="body"/>
          </p:nvPr>
        </p:nvSpPr>
        <p:spPr>
          <a:xfrm>
            <a:off x="718457" y="1303867"/>
            <a:ext cx="10907486" cy="52765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“o </a:t>
            </a:r>
            <a:r>
              <a:rPr b="1" lang="pt-BR"/>
              <a:t>gênero</a:t>
            </a:r>
            <a:r>
              <a:rPr lang="pt-BR"/>
              <a:t> é incutido nos indivíduos de forma que o casamento seja garantido. Lévi-Strauss chega perigosamente perto de dizer que a heterossexualidade é um processo instituído. (...) o tabu do incesto pressupõe um tabu anterior, menos articulado, do homossexualismo. Uma proibição contra </a:t>
            </a:r>
            <a:r>
              <a:rPr i="1" lang="pt-BR"/>
              <a:t>determinadas</a:t>
            </a:r>
            <a:r>
              <a:rPr lang="pt-BR"/>
              <a:t> uniões heterossexuais supõe um tabu contra uniões </a:t>
            </a:r>
            <a:r>
              <a:rPr i="1" lang="pt-BR"/>
              <a:t>não</a:t>
            </a:r>
            <a:r>
              <a:rPr lang="pt-BR"/>
              <a:t>-heterossexuais. </a:t>
            </a:r>
            <a:r>
              <a:rPr b="1" lang="pt-BR"/>
              <a:t>Gênero não é apenas uma identificação com um sexo; ele obriga também que o desejo sexual seja orientado para outro sexo</a:t>
            </a:r>
            <a:r>
              <a:rPr lang="pt-BR"/>
              <a:t>. A divisão sexual do trabalho relaciona-se a ambos os aspectos de gênero – as pessoas são divididas em sexo masculino e feminino e são também heterossexuais. A supressão do componente homossexual da sexualidade humana e, por consequência, a opressão dos homossexuais, é, portanto, produto do mesmo sistema cujas regras e relações oprimem as mulheres.” (29)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Três pontos centrais de Rubin ao rever a proposta de Lévi-Strauss</a:t>
            </a:r>
            <a:endParaRPr/>
          </a:p>
        </p:txBody>
      </p:sp>
      <p:sp>
        <p:nvSpPr>
          <p:cNvPr id="217" name="Google Shape;217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Alguns princípios básicos sobre a organização da sexualidade humana, partindo-se da teoria do parentesco de Lévi-Strauss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tabu do incesto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heterossexualismo obrigatório (tabu da homossexualidade)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divisão assimétrica dos sexos (divisão sexual do trabalho) produz o gênero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223" name="Google Shape;223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Antropologia – não analisa como se inculcam nas crianças as </a:t>
            </a:r>
            <a:r>
              <a:rPr b="1" lang="pt-BR"/>
              <a:t>convenções</a:t>
            </a:r>
            <a:r>
              <a:rPr lang="pt-BR"/>
              <a:t> de sexo e gênero – é aí que ela se volta à psicanálise.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Psicanálise: teoria da sexualidade na sociedade humana, “dá uma descrição do mecanismo pelo qual os sexos são divididos e alterados, de como as crianças andróginas, bissexuais, são transformadas em meninos e meninas.” (34)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Nota-se que o foco central é entender a opressão universal das mulheres, e aqui ela permanece num eixo mulheres X homens, calcado em explicações generalizantes e universalistas.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dfad07dabb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Psicanálise - Freud</a:t>
            </a:r>
            <a:endParaRPr/>
          </a:p>
        </p:txBody>
      </p:sp>
      <p:sp>
        <p:nvSpPr>
          <p:cNvPr id="229" name="Google Shape;229;g1dfad07dabb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Destaca a fase pré-edipiana na teoria de Freud e Jeanne de Groot. Teoria da fase pré-edipiana provoca um deslocamento dos pressupostos biológicos (que havia antes na visão de que as mulheres apenas teriam o complexo de Electra como inverso ao complexo de Édipo).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Fase pré-edipiana – crianças de ambos os sexos são psiquicamente indistintas, a diferenciação entre meninos e meninas não era dada, precisava ser explicada, eram bissexuais; a mãe era o objeto do desejo de ambos os sexos.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Aquisição de feminilidade para Freud – menina tem desejo ativo pela mãe. Inveja peniana e castração explicam a aquisição da feminilidade.</a:t>
            </a:r>
            <a:endParaRPr sz="4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dfad07dabb_0_5"/>
          <p:cNvSpPr txBox="1"/>
          <p:nvPr>
            <p:ph type="title"/>
          </p:nvPr>
        </p:nvSpPr>
        <p:spPr>
          <a:xfrm>
            <a:off x="723050" y="301150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Psicanálise - Lacan</a:t>
            </a:r>
            <a:endParaRPr/>
          </a:p>
        </p:txBody>
      </p:sp>
      <p:sp>
        <p:nvSpPr>
          <p:cNvPr id="235" name="Google Shape;235;g1dfad07dabb_0_5"/>
          <p:cNvSpPr txBox="1"/>
          <p:nvPr>
            <p:ph idx="1" type="body"/>
          </p:nvPr>
        </p:nvSpPr>
        <p:spPr>
          <a:xfrm>
            <a:off x="940550" y="1864000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Lacan – versão mais desbiologizada do que como Freud foi usado nos EUA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A criança sai da fase edipiana: libido e identidade de gênero já foram organizadas de acordo com as regras da cultura. 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Complexo de Édipo – mecanismo para a produção da personalidade sexual. 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Lacan – termos referentes ao parentesco indicam as estruturas das relações que determinam o papel dos indivíduos no drama edipiano. “Função do pai” difere do pai que encarna essa função.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Falo – difere do Pênis, significados (de poder) atribuídos ao pênis. Símbolo da diferença entre “o que troca” e “o que é trocado”; encarnação do status masculino (43)</a:t>
            </a:r>
            <a:endParaRPr sz="22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latin typeface="Verdana"/>
                <a:ea typeface="Verdana"/>
                <a:cs typeface="Verdana"/>
                <a:sym typeface="Verdana"/>
              </a:rPr>
              <a:t>Castração – não ter o falo simbólico (o poder?)</a:t>
            </a:r>
            <a:endParaRPr sz="36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1dfad07dabb_0_1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Psicanálise - Lacan</a:t>
            </a:r>
            <a:endParaRPr/>
          </a:p>
        </p:txBody>
      </p:sp>
      <p:sp>
        <p:nvSpPr>
          <p:cNvPr id="241" name="Google Shape;241;g1dfad07dabb_0_1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Crise edipiana:</a:t>
            </a:r>
            <a:endParaRPr sz="18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 – acontece na mesma linha divisória do tabu do incesto e da troca de 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mulheres 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, iniciando a troca de falos (que circulam em sentido oposto às mulheres que são trocadas)</a:t>
            </a:r>
            <a:endParaRPr sz="1800">
              <a:latin typeface="Verdana"/>
              <a:ea typeface="Verdana"/>
              <a:cs typeface="Verdana"/>
              <a:sym typeface="Verdana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Verdana"/>
              <a:buChar char="-"/>
            </a:pP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o 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momento em que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 a criança percebe a relação entre pai e mãe, maridos e esposa , como 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uma relação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 que independe dela. A criança percebe a cultura ao adentrar o sistema </a:t>
            </a: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de parentesco</a:t>
            </a:r>
            <a:endParaRPr sz="18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800">
                <a:latin typeface="Verdana"/>
                <a:ea typeface="Verdana"/>
                <a:cs typeface="Verdana"/>
                <a:sym typeface="Verdana"/>
              </a:rPr>
              <a:t>Na crise edipiana (p. 44) o menino renuncia à sua mãe por medo de ser castrado pelo pai, mas renuncia e afirma as mesmas relações, porque sabe que assim terá direito a outra mulher. Em troca, o pai reconhece o falo do filho. O menino troca a mãe pelo seu falo, símbolo que será trocado mais tarde por uma mulher. “Ele mantém sua orientação libidinal inicial e o sexo de seu objeto de amor original. O contrato social com o qual ele concordou terminará por reconhecer os seus direitos de lhe dar uma mulher.” (44)</a:t>
            </a:r>
            <a:endParaRPr sz="18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1dfad07dabb_0_15"/>
          <p:cNvSpPr txBox="1"/>
          <p:nvPr>
            <p:ph type="title"/>
          </p:nvPr>
        </p:nvSpPr>
        <p:spPr>
          <a:xfrm>
            <a:off x="1061975" y="365125"/>
            <a:ext cx="10291800" cy="799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Crise edipiana e a feminilidade</a:t>
            </a:r>
            <a:endParaRPr/>
          </a:p>
        </p:txBody>
      </p:sp>
      <p:sp>
        <p:nvSpPr>
          <p:cNvPr id="247" name="Google Shape;247;g1dfad07dabb_0_15"/>
          <p:cNvSpPr txBox="1"/>
          <p:nvPr>
            <p:ph idx="1" type="body"/>
          </p:nvPr>
        </p:nvSpPr>
        <p:spPr>
          <a:xfrm>
            <a:off x="1004525" y="1343450"/>
            <a:ext cx="10515600" cy="5079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700">
                <a:latin typeface="Verdana"/>
                <a:ea typeface="Verdana"/>
                <a:cs typeface="Verdana"/>
                <a:sym typeface="Verdana"/>
              </a:rPr>
              <a:t>Com a menina é mais complexo. Ela, como o menino, descobre o tabu contra o incesto e a divisão dos sexos. Para a menina, o tabu do incesto a proíbe de ter acesso à sua mãe a qualquer outra mulher, a regra contra o homossexualismo torna sua posição dolorosa e insustentável. : “A mãe e, por extensão, todas as mulheres, só podem ser amadas devidamente por alguém “com um pênis” (falo). Como a menina não tem “falo”, ela não tem “direito” de amar sua mãe ou outra mulher, uma vez que ela própria é destinada a um homem. Ela não tem o objeto simbólico que pode ser trocado por uma mulher.” </a:t>
            </a:r>
            <a:endParaRPr sz="17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700">
                <a:latin typeface="Verdana"/>
                <a:ea typeface="Verdana"/>
                <a:cs typeface="Verdana"/>
                <a:sym typeface="Verdana"/>
              </a:rPr>
              <a:t>Isso gera um sentimento de inferioridade por seus órgãos genitais. Isso não vem da superioridade natural do pênis, mas o escalonamento hierárquico dos órgãos sexuais resulta de definições da situação – regra de heterossexualismo obrigatório e troca de Ms. (45)</a:t>
            </a:r>
            <a:endParaRPr sz="17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>
                <a:latin typeface="Verdana"/>
                <a:ea typeface="Verdana"/>
                <a:cs typeface="Verdana"/>
                <a:sym typeface="Verdana"/>
              </a:rPr>
              <a:t>Então a menina afasta-se da mãe e volta-se para o pai, mudança de desejo que é acompanhada pela repressão das partes “ativas” de sua libido, e incremento das tendências passivas. </a:t>
            </a:r>
            <a:endParaRPr sz="35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1dfad07dabb_0_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Crise edipiana e a feminilidade</a:t>
            </a:r>
            <a:endParaRPr/>
          </a:p>
        </p:txBody>
      </p:sp>
      <p:sp>
        <p:nvSpPr>
          <p:cNvPr id="253" name="Google Shape;253;g1dfad07dabb_0_2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pt-BR" sz="2100">
                <a:latin typeface="Verdana"/>
                <a:ea typeface="Verdana"/>
                <a:cs typeface="Verdana"/>
                <a:sym typeface="Verdana"/>
              </a:rPr>
              <a:t>F</a:t>
            </a:r>
            <a:r>
              <a:rPr lang="pt-BR" sz="2100">
                <a:latin typeface="Verdana"/>
                <a:ea typeface="Verdana"/>
                <a:cs typeface="Verdana"/>
                <a:sym typeface="Verdana"/>
              </a:rPr>
              <a:t>reud vê o clitóris como lugar do desejo ativo, e vagina como lugar do erotismo passivo. </a:t>
            </a:r>
            <a:endParaRPr sz="21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latin typeface="Verdana"/>
                <a:ea typeface="Verdana"/>
                <a:cs typeface="Verdana"/>
                <a:sym typeface="Verdana"/>
              </a:rPr>
              <a:t>Mas Rubin retoma que tal divisão é falsa, dado que qualquer órgão pode ser objeto de desejo ativo ou passivo, seja o pênis, o clitóris ou a vagina. </a:t>
            </a:r>
            <a:endParaRPr sz="21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latin typeface="Verdana"/>
                <a:ea typeface="Verdana"/>
                <a:cs typeface="Verdana"/>
                <a:sym typeface="Verdana"/>
              </a:rPr>
              <a:t>O mais importante que ela vê na teoria de Freud não é a geografia do desejo, mas</a:t>
            </a:r>
            <a:r>
              <a:rPr b="1" lang="pt-BR" sz="2100">
                <a:latin typeface="Verdana"/>
                <a:ea typeface="Verdana"/>
                <a:cs typeface="Verdana"/>
                <a:sym typeface="Verdana"/>
              </a:rPr>
              <a:t> a noção de que a libido feminina foi reprimida. </a:t>
            </a:r>
            <a:r>
              <a:rPr lang="pt-BR" sz="2100">
                <a:latin typeface="Verdana"/>
                <a:ea typeface="Verdana"/>
                <a:cs typeface="Verdana"/>
                <a:sym typeface="Verdana"/>
              </a:rPr>
              <a:t>Se a fase edipiana ocorre normalmente, a menina “aceita a sua castração” (pp. 46-47) Ela se torna uma mulherzinha: feminina, passiva, heterossexual.</a:t>
            </a:r>
            <a:endParaRPr sz="21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latin typeface="Verdana"/>
                <a:ea typeface="Verdana"/>
                <a:cs typeface="Verdana"/>
                <a:sym typeface="Verdana"/>
              </a:rPr>
              <a:t>“Mas com certeza é razoável afirmar que a criação da “feminilidade” nas mulheres no curso da socialização é um ato de violência psíquica, e que ela deixa nas mulheres um imenso ressentimento contra a repressão a que forma submetidas. É possível também afirmar que as mulheres têm poucos meios para perceber e expressar sua raiva remanescente. Pode-se entender os ensaios de Freud sobre a feminilidade como descrições de como um grupo é preparado psicologicamente, em tenra idade, para conviver com a própria opressão.”</a:t>
            </a:r>
            <a:endParaRPr sz="2100"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>
              <a:t/>
            </a:r>
            <a:endParaRPr sz="200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Sobre as reflexões posteriores e o sistema de sexo-gênero em Gayle Rubin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RUBIN, Gayle: “O Tráfico de Mulheres: notas sobre a ‘economia política’ do sexo”, in </a:t>
            </a:r>
            <a:r>
              <a:rPr i="1" lang="pt-BR"/>
              <a:t>Políticas do sexo</a:t>
            </a:r>
            <a:r>
              <a:rPr lang="pt-BR"/>
              <a:t>. Coleção Argonautas. São Paulo: Ubu Editora, 2017.pp. 9-61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“Entrevista com Sherry Ortner”, </a:t>
            </a:r>
            <a:r>
              <a:rPr i="1" lang="pt-BR"/>
              <a:t>cadernos pagu</a:t>
            </a:r>
            <a:r>
              <a:rPr lang="pt-BR"/>
              <a:t>, 27, 2006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Adriana PISCITELLI. “Nas fronteiras do ‘natural’. Perspectivas feministas, gênero e parentesco”. </a:t>
            </a:r>
            <a:r>
              <a:rPr i="1" lang="pt-BR"/>
              <a:t>Revista Estudos Feministas</a:t>
            </a:r>
            <a:r>
              <a:rPr lang="pt-BR"/>
              <a:t>, Rio de Janeiro, v. 6, n. 2, p. 305-323, 1998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5"/>
          <p:cNvSpPr txBox="1"/>
          <p:nvPr>
            <p:ph type="title"/>
          </p:nvPr>
        </p:nvSpPr>
        <p:spPr>
          <a:xfrm>
            <a:off x="1981201" y="274638"/>
            <a:ext cx="7992533" cy="75829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 </a:t>
            </a:r>
            <a:r>
              <a:rPr lang="pt-BR" sz="3600"/>
              <a:t>Convergência entre Freud e Lévi-Strauss </a:t>
            </a:r>
            <a:endParaRPr sz="3600"/>
          </a:p>
        </p:txBody>
      </p:sp>
      <p:sp>
        <p:nvSpPr>
          <p:cNvPr id="259" name="Google Shape;259;p25"/>
          <p:cNvSpPr txBox="1"/>
          <p:nvPr>
            <p:ph idx="1" type="body"/>
          </p:nvPr>
        </p:nvSpPr>
        <p:spPr>
          <a:xfrm>
            <a:off x="277585" y="1224643"/>
            <a:ext cx="11201401" cy="50128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pt-BR" sz="2200"/>
              <a:t>elucidam aspectos das estruturas profundas da opressão sexual</a:t>
            </a:r>
            <a:endParaRPr sz="220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-2032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/>
              <a:t>“Os sistemas de parentesco supõem uma divisão dos sexos. A fase edipiana divide os sexos. Os sistemas de parentesco compreendem séries de normas que regulam a sexualidade. A crise edipiana é a assimilação dessas normas e tabus. A heterossexualidade compulsória é produto do parentesco. A fase edipiana conforma o desejo heterossexual. O parentesco se baseia numa diferença radical entre os direitos dos homens e os das mulheres. O complexo de Édipo confere direitos masculinos ao menino e obriga a menina a se conformar com seus direitos mais restritos.” (50)</a:t>
            </a:r>
            <a:endParaRPr sz="2400"/>
          </a:p>
          <a:p>
            <a:pPr indent="-203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pt-BR" sz="2400"/>
              <a:t>“Se minha leitura de Freud e Lévi-Strauss é correta, dela decorre que o movimento feminista deve buscar resolver a crise edipiana da cultura reorganizando o campo do sexo e gênero de tal forma que cada experiência edipiana individual seja menos destrutiva.” (50) </a:t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6"/>
          <p:cNvSpPr txBox="1"/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pt-BR" sz="3200"/>
              <a:t>Conclusões políticas</a:t>
            </a:r>
            <a:endParaRPr sz="3200"/>
          </a:p>
        </p:txBody>
      </p:sp>
      <p:sp>
        <p:nvSpPr>
          <p:cNvPr id="265" name="Google Shape;265;p26"/>
          <p:cNvSpPr txBox="1"/>
          <p:nvPr>
            <p:ph idx="1" type="body"/>
          </p:nvPr>
        </p:nvSpPr>
        <p:spPr>
          <a:xfrm>
            <a:off x="604157" y="1143000"/>
            <a:ext cx="10564585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t-BR"/>
              <a:t>“Em suma, o feminismo deve postular uma revolução no parentesco.”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Uma completa revolução libertaria não só as mulheres, mas a personalidade humana. (52)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Risco da sua reflexão: autores escrevem dentro de uma tradição intelectual em que as mulheres são oprimidas, o sexismo vem junto com a teoria. Psicanálise e estruturalismo são sofisticadas ideologias de sexismo. (52) Ela dá exemplos do sexismo das duas teorias, mas destaca que mesmo assim vale a pena aprender com as sugestões – suas obras explicam a opressão, separando sexo e gênero do modo de produção.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“O sistema de sexo/gênero não é imutavelmente opressor e perdeu muito de sua função tradicional. (...) deve ser reorganizado por meio da ação política.” (56)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t-BR"/>
              <a:t>Não só as mulheres, os homens também são obrigados a ser homens. Movimento feminista deve “sonhar em eliminar as sexualidades obrigatórias e os papéis sexuais.” Sonha com uma sociedade andrógina, sem gênero. 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1" name="Google Shape;271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838200" y="365126"/>
            <a:ext cx="10515600" cy="908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i="1" lang="pt-BR"/>
              <a:t>Estruturas Elementares do Parentesco 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838200" y="1583871"/>
            <a:ext cx="10515600" cy="45930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(dedicado à memória de Morgan e com uma epígrafe de Tylor)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Lévi-Strauss pretende alcançar generalizações a partir de uma extensa série de discussões e comparações de vasto material etnográfico, como fizeram os pais da antropologia evolucionista. No entanto, seu problema </a:t>
            </a:r>
            <a:r>
              <a:rPr b="1" lang="pt-BR"/>
              <a:t>não</a:t>
            </a:r>
            <a:r>
              <a:rPr lang="pt-BR"/>
              <a:t> é uma reconstituição de ordem histórica.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O problema colocado é de ordem </a:t>
            </a:r>
            <a:r>
              <a:rPr b="1" lang="pt-BR"/>
              <a:t>filosófica</a:t>
            </a:r>
            <a:r>
              <a:rPr lang="pt-BR"/>
              <a:t>: distinguir entre o estado de natureza e o estado de sociedade.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Com esta tese, aponta para um processo crescente de </a:t>
            </a:r>
            <a:r>
              <a:rPr i="1" lang="pt-BR"/>
              <a:t>desnaturalização</a:t>
            </a:r>
            <a:r>
              <a:rPr lang="pt-BR"/>
              <a:t> de fatos sociais antes explicados (como por Radcliffe-Brown) mais pelo aspecto biológico da </a:t>
            </a:r>
            <a:r>
              <a:rPr i="1" lang="pt-BR"/>
              <a:t>filiação e da descendência.</a:t>
            </a:r>
            <a:r>
              <a:rPr lang="pt-BR"/>
              <a:t> Aqui L-S vai enfatizar a </a:t>
            </a:r>
            <a:r>
              <a:rPr b="1" i="1" lang="pt-BR"/>
              <a:t>aliança</a:t>
            </a:r>
            <a:r>
              <a:rPr lang="pt-BR"/>
              <a:t>, a organização social, em detrimento da biologia reprodutiva.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i="1" lang="pt-BR"/>
              <a:t>Estruturas Elementares do Parentesco – </a:t>
            </a:r>
            <a:r>
              <a:rPr lang="pt-BR" sz="2800"/>
              <a:t>publicado em 1949, tese de doutorado</a:t>
            </a:r>
            <a:endParaRPr sz="2800"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“O homem é um ser </a:t>
            </a:r>
            <a:r>
              <a:rPr b="1" lang="pt-BR"/>
              <a:t>biológico</a:t>
            </a:r>
            <a:r>
              <a:rPr lang="pt-BR"/>
              <a:t> ao mesmo tempo que um indivíduo </a:t>
            </a:r>
            <a:r>
              <a:rPr b="1" lang="pt-BR"/>
              <a:t>social</a:t>
            </a:r>
            <a:r>
              <a:rPr lang="pt-BR"/>
              <a:t>.” (p. 41) Muitos dos comportamentos humanos não podem ser imputados a uma causa puramente biológica e nem puramente social.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Onde acaba a natureza e começa a cultura?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(uma pergunta mais filosófica, ao estilo do iluminismo, muitos o comparam com Rousseau)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Não há um comportamento natural do homem que independe da cultura.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Usa de arquivos e grandes comparações de etnografia para trazer reflexões universalizantes sobre o que é próprio da humanidade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i="1" lang="pt-BR"/>
              <a:t>Regras</a:t>
            </a:r>
            <a:r>
              <a:rPr lang="pt-BR"/>
              <a:t> para o comportamento é um produto da cultura</a:t>
            </a: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A ausência de regra no mundo animal – o comportamento é universalmente o mesmo na esfera da natureza, enquanto na humanidade há regras diferentes em cada cultura 9exemplos)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“Estabeleçamos, pois, que tudo quanto é universal no homem depende da ordem da natureza e se caracteriza pela espontaneidade, e que tudo quanto está ligado a uma norma pertence à cultura e apresenta os atributos do relativo e do particular.” (47)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A proibição do incesto é a única regra universal – constitui uma norma universal, mas cujo conteúdo varia em cada contexto.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A </a:t>
            </a:r>
            <a:r>
              <a:rPr b="1" lang="pt-BR"/>
              <a:t>proibição</a:t>
            </a:r>
            <a:r>
              <a:rPr lang="pt-BR"/>
              <a:t>, o tabu do incesto</a:t>
            </a:r>
            <a:endParaRPr/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A proibição do incesto – como uma regra pré-social, na medida em que  em que é universal  e impõe uma norma nas relações da vida sexual, ou seja, no lugar em que a natureza do animal é mais presente pela sua relação com a própria continuidade física, sobrevivência da espécie. Superpõe desejos individuais e os objetivos da sociedade.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Explicar como porque ele encontra como regra universal, explicar variações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“A proibição do incesto está ao mesmo tempo no limiar da cultura, na cultura, e em certo sentido – conforme tentaremos mostrar – é a própria cultura.” (p.50)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/>
              <a:t>Em </a:t>
            </a:r>
            <a:r>
              <a:rPr i="1" lang="pt-BR"/>
              <a:t>Estruturas Elementares do Parentesco</a:t>
            </a:r>
            <a:endParaRPr i="1"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Rebate as noções de que o horror do incesto teria fundamentos naturais: como a degenerescência causada por casamentos consanguíneos; ou por um horror natural e psíquico ao incesto (rebatido inclusive pela percepção de Freud de que o incesto é desejado); ou mesmo como uma regra puramente social (como o desdobramento da exogamia proposto por Durkheim).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Proibição do incesto – toca a </a:t>
            </a:r>
            <a:r>
              <a:rPr b="1" lang="pt-BR"/>
              <a:t>natureza</a:t>
            </a:r>
            <a:r>
              <a:rPr lang="pt-BR"/>
              <a:t> por sua </a:t>
            </a:r>
            <a:r>
              <a:rPr b="1" lang="pt-BR"/>
              <a:t>universalidade</a:t>
            </a:r>
            <a:r>
              <a:rPr lang="pt-BR"/>
              <a:t>, mas como </a:t>
            </a:r>
            <a:r>
              <a:rPr b="1" lang="pt-BR"/>
              <a:t>regra</a:t>
            </a:r>
            <a:r>
              <a:rPr lang="pt-BR"/>
              <a:t> é um fenômeno social, da </a:t>
            </a:r>
            <a:r>
              <a:rPr b="1" lang="pt-BR"/>
              <a:t>ordem da cultura</a:t>
            </a:r>
            <a:r>
              <a:rPr lang="pt-BR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pt-BR"/>
              <a:t>Anos 1960/1970 esse texto é traduzido ao inglês e tem muito impacto na academia dos EUA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type="title"/>
          </p:nvPr>
        </p:nvSpPr>
        <p:spPr>
          <a:xfrm>
            <a:off x="838200" y="365125"/>
            <a:ext cx="10183586" cy="3696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133" name="Google Shape;133;p9"/>
          <p:cNvSpPr txBox="1"/>
          <p:nvPr>
            <p:ph idx="1" type="body"/>
          </p:nvPr>
        </p:nvSpPr>
        <p:spPr>
          <a:xfrm>
            <a:off x="838200" y="979714"/>
            <a:ext cx="10515600" cy="5197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/>
              <a:t>“A </a:t>
            </a:r>
            <a:r>
              <a:rPr b="1" lang="pt-BR"/>
              <a:t>proibição do incesto </a:t>
            </a:r>
            <a:r>
              <a:rPr lang="pt-BR"/>
              <a:t>não é nem puramente de origem cultural nem de origem natural, e também não é uma dosagem de elementos variados tomados de empréstimo parcialmente à natureza e parcialmente à cultura. Constitui o passo fundamental graças ao qual, pelo qual, mas sobretudo no qual se realiza a passagem da natureza à cultura. Em certo sentido pertence à natureza, porque é uma condição geral da cultura, e por conseguinte não devemos nos espantar em vê-la conservar da natureza seu caráter formal, isto é, a universalidade. Mas em outro sentido também já é a cultura, agindo e impondo sua regra no interior de fenômenos que não dependem primeiramente dela. (...) Antes dela a cultura ainda não está dada. Com ela a natureza deixa de existir, no homem, como um reino soberano.” (pp. 62-63)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2022-03-22T18:33:55Z</dcterms:created>
  <dc:creator>Heloisa Buarque de Almeida</dc:creator>
</cp:coreProperties>
</file>