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5" r:id="rId3"/>
    <p:sldId id="325" r:id="rId4"/>
    <p:sldId id="320" r:id="rId5"/>
    <p:sldId id="317" r:id="rId6"/>
    <p:sldId id="330" r:id="rId7"/>
    <p:sldId id="322" r:id="rId8"/>
    <p:sldId id="326" r:id="rId9"/>
    <p:sldId id="331" r:id="rId10"/>
    <p:sldId id="327" r:id="rId11"/>
    <p:sldId id="332" r:id="rId12"/>
    <p:sldId id="328" r:id="rId13"/>
    <p:sldId id="321" r:id="rId14"/>
    <p:sldId id="329" r:id="rId15"/>
    <p:sldId id="323" r:id="rId16"/>
    <p:sldId id="32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5" d="100"/>
          <a:sy n="115" d="100"/>
        </p:scale>
        <p:origin x="-43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E40356-F794-4A7E-A673-DD5BD2AE6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CD5B191-0D06-4E32-B5BF-33144B685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077A6B0-8D2B-40DB-976C-06C05FD9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42FAFBD-B156-4888-8611-7647B83A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BAEF78E-DF56-4576-BEFD-ADE18C1C3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6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25D709-A1E5-4227-81A0-7834845D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9948281-60B3-4561-9906-CCFF30C52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11CF29B-4F58-44D0-A10C-BF79BDA4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2919A84-4A95-4106-B07F-DBEA60BE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4DC8BD1-26C0-41CF-A376-864BC68A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85C3F2-2747-4C7F-A382-D0F43F9D4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C5EB5C9-7037-41C6-AF0C-DD618642E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398B961-420B-4B85-AF32-0E70CF43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0D2845B-3BE1-4802-828F-59501B2C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BD93BB4-F641-4462-9CA6-2612F4BA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6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E7196A-98DA-4420-8508-9A5EA4BC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F8D9A8-C00D-443E-B325-87342DD01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EE8541-16E7-4B27-868E-EECBE68B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C2F8FD9-3473-4A1F-B2A5-2F13E569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0BF00A-DEDF-44A3-9785-B91B0A65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04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9846A6-5B6B-4D3F-9AB1-F4917049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07C076C-4892-4533-9144-9F2F8155D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9E7300B-AF2D-439C-9CD0-56CCFFE8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9C77EB5-3A8E-44F2-B70C-2943D9EB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3F77FC8-2EAF-477B-9D58-B2E0F152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9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5567B0-CB01-4AE1-A522-09CB6ED0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5B61C42-709B-4EDA-8D1B-AA8687BE5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D697C0C-E0C3-4E62-BCE0-FC8EB63DF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F48265F-CE48-4164-B6D7-BD081240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AC2339D-6A9E-4BEE-8AB2-FD9AC860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4911FB3-DFDC-4B48-B7BC-E5037D99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05919-DBE0-481D-9DBC-12C6C5A9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979D65B-873F-41F7-92CD-5F2C7E277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98CBF56-02CA-454E-968E-1D99D9D44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9591291-A7AB-4538-BFE7-481685C69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CDE534E-D6E2-401A-8978-1EE08B414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FA91770-C681-40CA-AF8F-01C27493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9F60034-2964-4262-807D-AAA7A66D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15D8A1D-5CA9-4500-9575-BF561542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45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573080-6CAC-4349-A3EC-3389E7FE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200D238-4CBC-4A72-AB17-D12C30BD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7611FAF-7B89-4F6F-8789-0F9364B4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C89D250-E38F-4373-B021-F934168F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6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45D98959-28DE-44C7-BD17-F0D9B4A0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74BD9AE-FCB8-4730-8060-97C849F1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2596182-E17F-492D-8444-D77AEC11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10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26531C-7B95-4A82-98D5-D357AB4E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A35FB23-A518-4857-93EF-67126025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A4A24F6-B141-4493-8FCE-E090BA11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89C2E79-3AF8-432A-8237-AE2A91A6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690307A-B594-49D9-A71C-C0903F32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B5E5597-C376-4BD9-B5F6-2C6E2D60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0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356BCC-7E7E-4705-B53B-1F0A3461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EF8331C-EA0D-483E-A070-69F576E53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2B90B81-5667-43B7-9F55-D7CDDE2CA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4A96679-D276-4DF8-AFC5-430B5B18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B533901-E7E1-42A2-98DB-8EDCA214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7F23B8F-54F8-4E1A-996C-8AD74244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98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37D2D1C2-0DF2-4067-951C-856D0CEE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05DE6B8-C7A9-47C3-AD01-385B4106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6F4EDD7-C488-45A0-AF1F-094197939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1D3B-5850-4476-A525-353429139A0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E3868F4-FA87-4773-B5F7-5B38511A4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02DFD44-2E7D-40FF-9EE8-D2C62736A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DBC5-99E1-428F-9537-E4D82CE721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67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D5B339F4-93B9-4E04-9721-143AD6782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734DDD3-F723-4DD3-8ABE-EC0B2AC87D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7C8EA93-3210-4C62-99E9-153C275E3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EB7D2A2-F448-44D4-938C-DC84CBCB3B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CBD4B1-505A-4647-AB5E-846753721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055" y="75692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/>
              <a:t>CASAMENTO</a:t>
            </a:r>
            <a:r>
              <a:rPr lang="en-US" sz="6000" dirty="0"/>
              <a:t>:</a:t>
            </a:r>
            <a:br>
              <a:rPr lang="en-US" sz="6000" dirty="0"/>
            </a:br>
            <a:r>
              <a:rPr lang="en-US" sz="5400" dirty="0"/>
              <a:t>EFEITOS JURÍDICOS PESSOAIS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C2C9857-1D1D-625B-363C-4DE9C331667A}"/>
              </a:ext>
            </a:extLst>
          </p:cNvPr>
          <p:cNvSpPr txBox="1"/>
          <p:nvPr/>
        </p:nvSpPr>
        <p:spPr>
          <a:xfrm>
            <a:off x="925309" y="4094429"/>
            <a:ext cx="10335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Mário Guazzeli</a:t>
            </a:r>
          </a:p>
          <a:p>
            <a:pPr algn="just"/>
            <a:endParaRPr lang="pt-BR" dirty="0"/>
          </a:p>
          <a:p>
            <a:pPr algn="just"/>
            <a:r>
              <a:rPr lang="pt-BR" sz="2000" dirty="0">
                <a:effectLst/>
                <a:ea typeface="Calibri" panose="020F0502020204030204" pitchFamily="34" charset="0"/>
              </a:rPr>
              <a:t>Mestre em Direito Civil e Bacharel em Direito pela USP. Professor universitário. Advogado em São Paulo. Membro do Instituto de Direito Privado (</a:t>
            </a:r>
            <a:r>
              <a:rPr lang="pt-BR" sz="2000" dirty="0" err="1">
                <a:effectLst/>
                <a:ea typeface="Calibri" panose="020F0502020204030204" pitchFamily="34" charset="0"/>
              </a:rPr>
              <a:t>IDiP</a:t>
            </a:r>
            <a:r>
              <a:rPr lang="pt-BR" sz="2000" dirty="0">
                <a:effectLst/>
                <a:ea typeface="Calibri" panose="020F0502020204030204" pitchFamily="34" charset="0"/>
              </a:rPr>
              <a:t>) e da Comissão Especial de Direito Civil da OAB/SP.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419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9" y="2176272"/>
            <a:ext cx="10415220" cy="4041648"/>
          </a:xfrm>
        </p:spPr>
        <p:txBody>
          <a:bodyPr anchor="t"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Coabitação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Vida em comum, no domicílio conjugal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Ao dever se coabitação subjazia um pressuposto do casamento: o então denominado </a:t>
            </a:r>
            <a:r>
              <a:rPr lang="pt-BR" sz="2400" u="sng" dirty="0"/>
              <a:t>débito conjugal</a:t>
            </a:r>
            <a:r>
              <a:rPr lang="pt-BR" sz="2400" dirty="0"/>
              <a:t>, coerente em uma família cujo elemento essencial era a procriação. Atualmente, a sexualidade e a procriação não compõem o conteúdo essencial do casamento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O fato de o casal morar ou não na mesma casa e de como será seu arranjo sexual está fora da esfera de controle do Estado, compondo, antes, a esfera íntima das liberdades existenciais de cada um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u="sng" dirty="0"/>
              <a:t>Direito de coabitação</a:t>
            </a:r>
            <a:r>
              <a:rPr lang="pt-BR" sz="2400" dirty="0"/>
              <a:t> (Processo nº 19.456/01)</a:t>
            </a:r>
          </a:p>
        </p:txBody>
      </p:sp>
    </p:spTree>
    <p:extLst>
      <p:ext uri="{BB962C8B-B14F-4D97-AF65-F5344CB8AC3E}">
        <p14:creationId xmlns:p14="http://schemas.microsoft.com/office/powerpoint/2010/main" val="306918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xmlns="" id="{586B0E44-2511-E69F-A8F9-86AAE6EA1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29" y="492369"/>
            <a:ext cx="10393542" cy="619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0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9" y="2176272"/>
            <a:ext cx="10415220" cy="4041648"/>
          </a:xfrm>
        </p:spPr>
        <p:txBody>
          <a:bodyPr anchor="t"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Mútua assistência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Composta pela assistência material (amparo financeiro, profissional ou econômico) e pela assistência moral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Atualmente, o </a:t>
            </a:r>
            <a:r>
              <a:rPr lang="pt-BR" sz="2400" u="sng" dirty="0">
                <a:solidFill>
                  <a:srgbClr val="002060"/>
                </a:solidFill>
              </a:rPr>
              <a:t>descumprimento deste dever</a:t>
            </a:r>
            <a:r>
              <a:rPr lang="pt-BR" sz="2400" dirty="0">
                <a:solidFill>
                  <a:srgbClr val="002060"/>
                </a:solidFill>
              </a:rPr>
              <a:t> </a:t>
            </a:r>
            <a:r>
              <a:rPr lang="pt-BR" sz="2400" dirty="0"/>
              <a:t>só tem maior relevância no que se refere ao sustento material, haja vista a possibilidade de (i) fixação de alimentos e (</a:t>
            </a:r>
            <a:r>
              <a:rPr lang="pt-BR" sz="2400" dirty="0" err="1"/>
              <a:t>ii</a:t>
            </a:r>
            <a:r>
              <a:rPr lang="pt-BR" sz="2400" dirty="0"/>
              <a:t>) a existência do crime de abandono material da família (art. 244, CP)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Seria possível condenação em dano moral pelo descumprimento do dever de assistência moral?</a:t>
            </a:r>
          </a:p>
        </p:txBody>
      </p:sp>
    </p:spTree>
    <p:extLst>
      <p:ext uri="{BB962C8B-B14F-4D97-AF65-F5344CB8AC3E}">
        <p14:creationId xmlns:p14="http://schemas.microsoft.com/office/powerpoint/2010/main" val="27668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66" y="2253996"/>
            <a:ext cx="10546321" cy="4041648"/>
          </a:xfrm>
        </p:spPr>
        <p:txBody>
          <a:bodyPr anchor="t"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Sustento, guarda e educação dos filhos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É dever dos que estão casados ou dever de quem assume a paternidade/maternidade?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Cada genitor é igualmente responsável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O </a:t>
            </a:r>
            <a:r>
              <a:rPr lang="pt-BR" sz="2400" u="sng" dirty="0">
                <a:solidFill>
                  <a:srgbClr val="002060"/>
                </a:solidFill>
              </a:rPr>
              <a:t>descumprimento</a:t>
            </a:r>
            <a:r>
              <a:rPr lang="pt-BR" sz="2400" dirty="0"/>
              <a:t> pode redundar em (i) crime de abandono material da família (art. 244, CP) e (</a:t>
            </a:r>
            <a:r>
              <a:rPr lang="pt-BR" sz="2400" dirty="0" err="1"/>
              <a:t>ii</a:t>
            </a:r>
            <a:r>
              <a:rPr lang="pt-BR" sz="2400" dirty="0"/>
              <a:t>) suspensão/destituição do poder familiar (arts. 1.637 e 1.638, CC)</a:t>
            </a:r>
          </a:p>
        </p:txBody>
      </p:sp>
    </p:spTree>
    <p:extLst>
      <p:ext uri="{BB962C8B-B14F-4D97-AF65-F5344CB8AC3E}">
        <p14:creationId xmlns:p14="http://schemas.microsoft.com/office/powerpoint/2010/main" val="244966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957" y="2253996"/>
            <a:ext cx="10601739" cy="4041648"/>
          </a:xfrm>
        </p:spPr>
        <p:txBody>
          <a:bodyPr anchor="t"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Respeito e consideração mútuos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De inegável conteúdo moral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Envolve (i) não lesar o outro cônjuge, existencial ou patrimonialmente, e (</a:t>
            </a:r>
            <a:r>
              <a:rPr lang="pt-BR" sz="2400" dirty="0" err="1"/>
              <a:t>ii</a:t>
            </a:r>
            <a:r>
              <a:rPr lang="pt-BR" sz="2400" dirty="0"/>
              <a:t>) contribuir para a realização de sua dignidade e da sua personalidade no âmbito da família</a:t>
            </a:r>
          </a:p>
        </p:txBody>
      </p:sp>
    </p:spTree>
    <p:extLst>
      <p:ext uri="{BB962C8B-B14F-4D97-AF65-F5344CB8AC3E}">
        <p14:creationId xmlns:p14="http://schemas.microsoft.com/office/powerpoint/2010/main" val="292904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VISÃO CRÍTICA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00" y="2253996"/>
            <a:ext cx="10377054" cy="4041648"/>
          </a:xfrm>
        </p:spPr>
        <p:txBody>
          <a:bodyPr anchor="t">
            <a:noAutofit/>
          </a:bodyPr>
          <a:lstStyle/>
          <a:p>
            <a:pPr algn="just"/>
            <a:r>
              <a:rPr lang="pt-BR" sz="2400" dirty="0"/>
              <a:t>Os direitos e deveres elencados no art. 1.566, CC sempre foram vistos como rota possível para o alcance de uma comunhão plena de vida. Assim, eram tidos como normas inderrogáveis pela vontade dos nubentes/cônjuges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Atualmente, aceita-se que os </a:t>
            </a:r>
            <a:r>
              <a:rPr lang="pt-BR" b="1" dirty="0"/>
              <a:t>deveres de fidelidade, coabitação e respeito mútuo </a:t>
            </a:r>
            <a:r>
              <a:rPr lang="pt-BR" dirty="0"/>
              <a:t>são disponíveis, estando mais ligados a um acordo conjugal do que a uma fórmula estatal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Com a EC 66/2010, reforçou-se a natureza do divórcio como direito potestativo, sendo desnecessário invocar-se o descumprimento dos deveres conjugais como causa de imputação da culpa ao outro cônjuge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Qual a sanção para a violação de um desses deveres?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0190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00B050"/>
                </a:solidFill>
              </a:rPr>
              <a:t>PATRIMONIAIS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9" y="2176272"/>
            <a:ext cx="10415220" cy="4041648"/>
          </a:xfrm>
        </p:spPr>
        <p:txBody>
          <a:bodyPr anchor="t">
            <a:noAutofit/>
          </a:bodyPr>
          <a:lstStyle/>
          <a:p>
            <a:pPr algn="just"/>
            <a:r>
              <a:rPr lang="pt-BR" sz="2400" b="1" dirty="0"/>
              <a:t>Efeitos patrimoniais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Direito a alimentos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Atribuição de título sucessório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Disciplina das relações patrimoniais dos cônjuges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21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10167576" cy="4041648"/>
          </a:xfrm>
        </p:spPr>
        <p:txBody>
          <a:bodyPr anchor="t">
            <a:normAutofit/>
          </a:bodyPr>
          <a:lstStyle/>
          <a:p>
            <a:pPr algn="just"/>
            <a:r>
              <a:rPr lang="pt-BR" sz="2400" dirty="0"/>
              <a:t>A principal características dos efeitos jurídicos do casamento é a incidência do </a:t>
            </a:r>
            <a:r>
              <a:rPr lang="pt-BR" sz="2400" b="1" dirty="0"/>
              <a:t>princípio da igualdade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No sistema do Código Civil de 1916, previa-se, muitas vezes, efeitos jurídicos diferentes para o homem e para a mulher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A Constituição de 1988 mudou a principiologia jurídica ao estabelecer, no art. 226, § 5º que “[o]s direitos e deveres referentes à sociedade conjugal são </a:t>
            </a:r>
            <a:r>
              <a:rPr lang="pt-BR" u="sng" dirty="0"/>
              <a:t>exercidos igualmente</a:t>
            </a:r>
            <a:r>
              <a:rPr lang="pt-BR" dirty="0"/>
              <a:t> pelo homem e pela mulher”</a:t>
            </a:r>
          </a:p>
        </p:txBody>
      </p:sp>
      <p:sp>
        <p:nvSpPr>
          <p:cNvPr id="4" name="Chave Esquerda 3">
            <a:extLst>
              <a:ext uri="{FF2B5EF4-FFF2-40B4-BE49-F238E27FC236}">
                <a16:creationId xmlns:a16="http://schemas.microsoft.com/office/drawing/2014/main" xmlns="" id="{34562C68-A848-A7D7-828F-9CCB04B3A66C}"/>
              </a:ext>
            </a:extLst>
          </p:cNvPr>
          <p:cNvSpPr/>
          <p:nvPr/>
        </p:nvSpPr>
        <p:spPr>
          <a:xfrm rot="16200000">
            <a:off x="7453746" y="3394362"/>
            <a:ext cx="263236" cy="2757055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65883EB-5CA3-7900-223D-85CCBF739A72}"/>
              </a:ext>
            </a:extLst>
          </p:cNvPr>
          <p:cNvSpPr txBox="1"/>
          <p:nvPr/>
        </p:nvSpPr>
        <p:spPr>
          <a:xfrm>
            <a:off x="6580909" y="4918086"/>
            <a:ext cx="432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</a:rPr>
              <a:t>“pelos cônjuges”</a:t>
            </a:r>
          </a:p>
          <a:p>
            <a:r>
              <a:rPr lang="pt-BR" sz="2400" dirty="0">
                <a:solidFill>
                  <a:srgbClr val="002060"/>
                </a:solidFill>
              </a:rPr>
              <a:t>(Resolução n. 175/2013 do CNJ)</a:t>
            </a:r>
          </a:p>
        </p:txBody>
      </p:sp>
    </p:spTree>
    <p:extLst>
      <p:ext uri="{BB962C8B-B14F-4D97-AF65-F5344CB8AC3E}">
        <p14:creationId xmlns:p14="http://schemas.microsoft.com/office/powerpoint/2010/main" val="397619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10167576" cy="4041648"/>
          </a:xfrm>
        </p:spPr>
        <p:txBody>
          <a:bodyPr anchor="t">
            <a:normAutofit/>
          </a:bodyPr>
          <a:lstStyle/>
          <a:p>
            <a:pPr algn="just"/>
            <a:r>
              <a:rPr lang="pt-BR" sz="2400" dirty="0"/>
              <a:t>Efeitos do casamento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Efeitos sociais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Efeitos pessoais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Efeitos patrimoniais</a:t>
            </a:r>
          </a:p>
        </p:txBody>
      </p:sp>
    </p:spTree>
    <p:extLst>
      <p:ext uri="{BB962C8B-B14F-4D97-AF65-F5344CB8AC3E}">
        <p14:creationId xmlns:p14="http://schemas.microsoft.com/office/powerpoint/2010/main" val="5314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SOCIAIS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/>
              <a:t>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2176272"/>
            <a:ext cx="10407775" cy="4041648"/>
          </a:xfrm>
        </p:spPr>
        <p:txBody>
          <a:bodyPr anchor="t">
            <a:normAutofit/>
          </a:bodyPr>
          <a:lstStyle/>
          <a:p>
            <a:pPr algn="just"/>
            <a:r>
              <a:rPr lang="pt-BR" sz="2400" b="1" dirty="0"/>
              <a:t>Efeitos sociais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Criação da família matrimonial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Assunção do </a:t>
            </a:r>
            <a:r>
              <a:rPr lang="pt-BR" i="1" dirty="0"/>
              <a:t>status </a:t>
            </a:r>
            <a:r>
              <a:rPr lang="pt-BR" dirty="0"/>
              <a:t>de casado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Constituição do parentesco por afinidade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Emancipação do menor de idade (art. 5º, parágrafo único, II, CC)</a:t>
            </a:r>
          </a:p>
        </p:txBody>
      </p:sp>
    </p:spTree>
    <p:extLst>
      <p:ext uri="{BB962C8B-B14F-4D97-AF65-F5344CB8AC3E}">
        <p14:creationId xmlns:p14="http://schemas.microsoft.com/office/powerpoint/2010/main" val="45754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161" y="2177935"/>
            <a:ext cx="10393332" cy="4314305"/>
          </a:xfrm>
        </p:spPr>
        <p:txBody>
          <a:bodyPr anchor="t">
            <a:noAutofit/>
          </a:bodyPr>
          <a:lstStyle/>
          <a:p>
            <a:pPr algn="just"/>
            <a:r>
              <a:rPr lang="pt-BR" sz="2400" b="1" dirty="0"/>
              <a:t>Efeitos pessoais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Possibilidade de acrescer o sobrenome do outro cônjuge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Liberdade de planejamento familiar atribuída ao casal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Postura colaborativa dos cônjuges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Deveres e obrigações recíprocos e de conteúdo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940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2169622"/>
            <a:ext cx="10397836" cy="4322618"/>
          </a:xfrm>
        </p:spPr>
        <p:txBody>
          <a:bodyPr anchor="t">
            <a:no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Possibilidade de acrescer o sobrenome do outro cônjuge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Até a Lei do Divórcio (Lei nº 6.515/77) a adoção do sobrenome do marido pela mulher era obrigatória. A partir da lei tornou-se uma faculdade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Art. 1.565, § 1º, CC – “Qualquer dos nubentes, querendo, poderá acrescer ao seu o sobrenome do outro”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É possível acrescer o nome da família de um dos cônjuges ao outro, seja durante a habilitação ou no curso do casamento (ação judicial para autorização – jurisdição voluntária)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O art. 1.578, CC é constitucional?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634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9" y="2176272"/>
            <a:ext cx="10415220" cy="4041648"/>
          </a:xfrm>
        </p:spPr>
        <p:txBody>
          <a:bodyPr anchor="t">
            <a:no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Liberdade de planejamento familiar atribuída ao casal (art. 1.565, § 2º) – qual a amplitude desta liberdade?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Postura colaborativa dos cônjuges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Diretriz compartilhada da família – ex. art. 1.569, CC, com os temperos do art. 1.570, CC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Participação, proporcional aos rendimento de cada um, no sustento da família e na educação dos filhos, independentemente do regime de bens (art. 1.568, CC), salvo se disposto diversamente em pacto antenupcial (art. 1.688, CC)</a:t>
            </a:r>
          </a:p>
        </p:txBody>
      </p:sp>
    </p:spTree>
    <p:extLst>
      <p:ext uri="{BB962C8B-B14F-4D97-AF65-F5344CB8AC3E}">
        <p14:creationId xmlns:p14="http://schemas.microsoft.com/office/powerpoint/2010/main" val="306611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9" y="2176272"/>
            <a:ext cx="10415220" cy="4041648"/>
          </a:xfrm>
        </p:spPr>
        <p:txBody>
          <a:bodyPr anchor="t">
            <a:no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/>
              <a:t>Deveres e obrigações recíprocos e de conteúdo (art. 1.566, CC)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Fidelidade recíproca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Vida em comum, no domicílio conjugal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Mútua assistência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Sustento, guarda e educação dos filhos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Respeito e consideração mútuos</a:t>
            </a:r>
          </a:p>
        </p:txBody>
      </p:sp>
      <p:sp>
        <p:nvSpPr>
          <p:cNvPr id="4" name="Chave Esquerda 3">
            <a:extLst>
              <a:ext uri="{FF2B5EF4-FFF2-40B4-BE49-F238E27FC236}">
                <a16:creationId xmlns:a16="http://schemas.microsoft.com/office/drawing/2014/main" xmlns="" id="{6A105A92-F684-49E3-455A-75C3FD7CAD3D}"/>
              </a:ext>
            </a:extLst>
          </p:cNvPr>
          <p:cNvSpPr/>
          <p:nvPr/>
        </p:nvSpPr>
        <p:spPr>
          <a:xfrm rot="10800000">
            <a:off x="7855527" y="2618508"/>
            <a:ext cx="235528" cy="2008910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F862DCC-65F7-73E7-B8A4-AA6841F5338B}"/>
              </a:ext>
            </a:extLst>
          </p:cNvPr>
          <p:cNvSpPr txBox="1"/>
          <p:nvPr/>
        </p:nvSpPr>
        <p:spPr>
          <a:xfrm>
            <a:off x="8303447" y="3207464"/>
            <a:ext cx="365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</a:rPr>
              <a:t>Pano de fundo: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Art. 1.572, 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EC 66/2010</a:t>
            </a:r>
          </a:p>
        </p:txBody>
      </p:sp>
    </p:spTree>
    <p:extLst>
      <p:ext uri="{BB962C8B-B14F-4D97-AF65-F5344CB8AC3E}">
        <p14:creationId xmlns:p14="http://schemas.microsoft.com/office/powerpoint/2010/main" val="176486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CA68DC-717F-4B4B-81E9-1D3784D6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dirty="0"/>
              <a:t>EFEITOS </a:t>
            </a:r>
            <a:r>
              <a:rPr lang="en-US" sz="4400" b="1" dirty="0">
                <a:solidFill>
                  <a:srgbClr val="FF0000"/>
                </a:solidFill>
              </a:rPr>
              <a:t>PESSOAIS</a:t>
            </a:r>
            <a:r>
              <a:rPr lang="en-US" sz="4400" dirty="0"/>
              <a:t> DO CASAMENTO</a:t>
            </a:r>
            <a:endParaRPr lang="pt-BR" dirty="0">
              <a:highlight>
                <a:srgbClr val="FF00FF"/>
              </a:highlight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D4B4D2-99AB-4A94-8330-1B3F29BB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435" y="2176272"/>
            <a:ext cx="10338503" cy="4041648"/>
          </a:xfrm>
        </p:spPr>
        <p:txBody>
          <a:bodyPr anchor="t"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2400" dirty="0"/>
              <a:t>Fidelidade recíproca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Interesse histórico: identificação paternidade da prole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A fidelidade formal converteu-se na lealdade substancial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Sinônimo de monogamia?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Valor jurídico ou moral?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Novas figuras: infidelidade virtual e infidelidade da seringa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Relevância das discussões sobre a culpa – alimentos (art. 1.704, parágrafo único, CC) e responsabilidade civil do cônjuge</a:t>
            </a:r>
          </a:p>
          <a:p>
            <a:pPr lvl="3" algn="just">
              <a:buFont typeface="Wingdings" panose="05000000000000000000" pitchFamily="2" charset="2"/>
              <a:buChar char="v"/>
            </a:pPr>
            <a:r>
              <a:rPr lang="pt-BR" sz="2400" dirty="0"/>
              <a:t>Tal dever deve ser retirado </a:t>
            </a:r>
            <a:r>
              <a:rPr lang="pt-BR" sz="2400"/>
              <a:t>do Código?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3345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965</Words>
  <Application>Microsoft Office PowerPoint</Application>
  <PresentationFormat>Personalizar</PresentationFormat>
  <Paragraphs>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CASAMENTO: EFEITOS JURÍDICOS PESSOAIS</vt:lpstr>
      <vt:lpstr>EFEITOS DO CASAMENTO</vt:lpstr>
      <vt:lpstr>EFEITOS DO CASAMENTO</vt:lpstr>
      <vt:lpstr>EFEITOS SOCIAIS DO CASAMENTO</vt:lpstr>
      <vt:lpstr>EFEITOS PESSOAIS DO CASAMENTO</vt:lpstr>
      <vt:lpstr>EFEITOS PESSOAIS DO CASAMENTO</vt:lpstr>
      <vt:lpstr>EFEITOS PESSOAIS DO CASAMENTO</vt:lpstr>
      <vt:lpstr>EFEITOS PESSOAIS DO CASAMENTO</vt:lpstr>
      <vt:lpstr>EFEITOS PESSOAIS DO CASAMENTO</vt:lpstr>
      <vt:lpstr>EFEITOS PESSOAIS DO CASAMENTO</vt:lpstr>
      <vt:lpstr>Apresentação do PowerPoint</vt:lpstr>
      <vt:lpstr>EFEITOS PESSOAIS DO CASAMENTO</vt:lpstr>
      <vt:lpstr>EFEITOS PESSOAIS DO CASAMENTO</vt:lpstr>
      <vt:lpstr>EFEITOS PESSOAIS DO CASAMENTO</vt:lpstr>
      <vt:lpstr>VISÃO CRÍTICA</vt:lpstr>
      <vt:lpstr>EFEITOS PATRIMONIAIS DO CASAMENTO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CIVIL – FAMÍLIA Professor: Mário Guazzeli</dc:title>
  <dc:creator>Rodrigo Mendes</dc:creator>
  <cp:lastModifiedBy>Romualdo Baptista dos Santos</cp:lastModifiedBy>
  <cp:revision>59</cp:revision>
  <dcterms:created xsi:type="dcterms:W3CDTF">2021-08-20T14:08:24Z</dcterms:created>
  <dcterms:modified xsi:type="dcterms:W3CDTF">2023-04-04T03:43:42Z</dcterms:modified>
</cp:coreProperties>
</file>