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7" r:id="rId2"/>
    <p:sldId id="258" r:id="rId3"/>
    <p:sldId id="492" r:id="rId4"/>
    <p:sldId id="426" r:id="rId5"/>
    <p:sldId id="480" r:id="rId6"/>
    <p:sldId id="481" r:id="rId7"/>
    <p:sldId id="428" r:id="rId8"/>
    <p:sldId id="429" r:id="rId9"/>
    <p:sldId id="432" r:id="rId10"/>
    <p:sldId id="433" r:id="rId11"/>
    <p:sldId id="430" r:id="rId12"/>
    <p:sldId id="473" r:id="rId13"/>
    <p:sldId id="380" r:id="rId14"/>
    <p:sldId id="381" r:id="rId15"/>
    <p:sldId id="489" r:id="rId16"/>
    <p:sldId id="434" r:id="rId17"/>
    <p:sldId id="397" r:id="rId18"/>
    <p:sldId id="435" r:id="rId19"/>
    <p:sldId id="490" r:id="rId20"/>
    <p:sldId id="418" r:id="rId21"/>
    <p:sldId id="436" r:id="rId22"/>
    <p:sldId id="406" r:id="rId23"/>
    <p:sldId id="363" r:id="rId24"/>
    <p:sldId id="357" r:id="rId25"/>
    <p:sldId id="359" r:id="rId26"/>
    <p:sldId id="360" r:id="rId27"/>
    <p:sldId id="407" r:id="rId28"/>
    <p:sldId id="438" r:id="rId29"/>
    <p:sldId id="439" r:id="rId30"/>
    <p:sldId id="440" r:id="rId31"/>
    <p:sldId id="441" r:id="rId32"/>
    <p:sldId id="443" r:id="rId33"/>
    <p:sldId id="409" r:id="rId34"/>
    <p:sldId id="410" r:id="rId35"/>
    <p:sldId id="411" r:id="rId36"/>
    <p:sldId id="417" r:id="rId37"/>
    <p:sldId id="370" r:id="rId38"/>
    <p:sldId id="444" r:id="rId39"/>
    <p:sldId id="445" r:id="rId40"/>
    <p:sldId id="446" r:id="rId41"/>
    <p:sldId id="447" r:id="rId42"/>
    <p:sldId id="448" r:id="rId43"/>
    <p:sldId id="455" r:id="rId44"/>
    <p:sldId id="449" r:id="rId45"/>
    <p:sldId id="364" r:id="rId46"/>
    <p:sldId id="482" r:id="rId47"/>
    <p:sldId id="483" r:id="rId48"/>
    <p:sldId id="484" r:id="rId49"/>
    <p:sldId id="485" r:id="rId50"/>
    <p:sldId id="486" r:id="rId51"/>
    <p:sldId id="487" r:id="rId52"/>
    <p:sldId id="488" r:id="rId53"/>
    <p:sldId id="375" r:id="rId54"/>
    <p:sldId id="376" r:id="rId55"/>
    <p:sldId id="463" r:id="rId56"/>
    <p:sldId id="373" r:id="rId57"/>
    <p:sldId id="466" r:id="rId58"/>
    <p:sldId id="458" r:id="rId59"/>
    <p:sldId id="366" r:id="rId60"/>
    <p:sldId id="457" r:id="rId61"/>
    <p:sldId id="456" r:id="rId62"/>
    <p:sldId id="459" r:id="rId63"/>
    <p:sldId id="460" r:id="rId64"/>
    <p:sldId id="462" r:id="rId65"/>
    <p:sldId id="461" r:id="rId66"/>
    <p:sldId id="493" r:id="rId67"/>
    <p:sldId id="491" r:id="rId68"/>
    <p:sldId id="423" r:id="rId6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50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BAA69-1D1C-4FCD-BB77-134F1669C5E5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3378A9-677A-4087-A6EF-72C32D3F6D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9276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10C6BC-9D85-43D6-938A-D0D922CC3972}" type="datetimeFigureOut">
              <a:rPr lang="pt-BR" smtClean="0"/>
              <a:t>19/11/2020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5EB91-119A-4DF1-AAFC-F998A1A1DAF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69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97D9AD-7E7B-4FE1-863E-2C9B8DF0FAF0}" type="datetime1">
              <a:rPr lang="en-US" smtClean="0"/>
              <a:t>11/19/2020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7435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85832-F834-4B46-A4E5-BCD4F2DB3C1F}" type="datetime1">
              <a:rPr lang="en-US" smtClean="0"/>
              <a:t>11/19/2020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4389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323C4-6B46-4702-B552-5472F8FE6C95}" type="datetime1">
              <a:rPr lang="en-US" smtClean="0"/>
              <a:t>11/19/2020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0331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C5A87-9E45-40E8-93D2-B551D3E3A234}" type="datetime1">
              <a:rPr lang="en-US" smtClean="0"/>
              <a:t>11/19/2020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1213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8B6C9-68C7-4F69-B601-ABD85404B758}" type="datetime1">
              <a:rPr lang="en-US" smtClean="0"/>
              <a:t>11/19/2020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9056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44C7D-B9B7-44CB-83DB-59C57DF1C993}" type="datetime1">
              <a:rPr lang="en-US" smtClean="0"/>
              <a:t>11/19/2020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03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C13A-C99A-4236-961F-ADC708EF04A4}" type="datetime1">
              <a:rPr lang="en-US" smtClean="0"/>
              <a:t>11/19/2020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688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D6A4B-E79E-4C96-8E12-84A7AF805487}" type="datetime1">
              <a:rPr lang="en-US" smtClean="0"/>
              <a:t>11/19/2020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6720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C8829-51D3-407F-B12E-9DC2BF5C6677}" type="datetime1">
              <a:rPr lang="en-US" smtClean="0"/>
              <a:t>11/19/2020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6162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D832-0A6F-4B79-9016-53BC7900B4E9}" type="datetime1">
              <a:rPr lang="en-US" smtClean="0"/>
              <a:t>11/19/2020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376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7B306-C64D-4D73-9E9C-F24FF38FA3DC}" type="datetime1">
              <a:rPr lang="en-US" smtClean="0"/>
              <a:t>11/19/2020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7687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0E14-D94E-4B6E-83B0-A4B3C17DB431}" type="datetime1">
              <a:rPr lang="en-US" smtClean="0"/>
              <a:t>11/19/2020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5173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3E96-9001-4346-8440-F878EE3A4205}" type="datetime1">
              <a:rPr lang="en-US" smtClean="0"/>
              <a:t>11/19/2020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072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A4B54-35BB-4004-B6A4-DF0C6337A4CE}" type="datetime1">
              <a:rPr lang="en-US" smtClean="0"/>
              <a:t>11/19/2020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4B276-048F-41C3-8D44-A7A7E90F11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5341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lidamarnunes@usp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jpe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elidamarnunes@usp.br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2" y="210266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464957" y="707571"/>
            <a:ext cx="9340514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Disciplina: ACH4106-Biologia do Corpo Humano</a:t>
            </a: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Aula: 12</a:t>
            </a: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SISTEMA RESPIRATÓRIO</a:t>
            </a: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Prof. </a:t>
            </a:r>
            <a:r>
              <a:rPr lang="pt-BR" altLang="en-US" sz="26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Elidamar</a:t>
            </a: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 Nunes de Carvalho Lima </a:t>
            </a: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 err="1">
                <a:solidFill>
                  <a:schemeClr val="tx1"/>
                </a:solidFill>
                <a:cs typeface="Times New Roman" panose="02020603050405020304" pitchFamily="18" charset="0"/>
              </a:rPr>
              <a:t>email</a:t>
            </a: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: </a:t>
            </a:r>
            <a:r>
              <a:rPr lang="pt-BR" altLang="en-US" sz="2600" dirty="0" smtClean="0">
                <a:solidFill>
                  <a:srgbClr val="7030A0"/>
                </a:solidFill>
                <a:cs typeface="Times New Roman" panose="02020603050405020304" pitchFamily="18" charset="0"/>
                <a:hlinkClick r:id="rId3"/>
              </a:rPr>
              <a:t>elidamarnunes@usp.br</a:t>
            </a:r>
            <a:endParaRPr lang="pt-BR" altLang="en-US" sz="26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sz="2600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SzPct val="100000"/>
              <a:buFont typeface="Times New Roman" panose="02020603050405020304" pitchFamily="18" charset="0"/>
              <a:buNone/>
            </a:pP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São Paulo, </a:t>
            </a:r>
            <a:r>
              <a:rPr lang="pt-BR" altLang="en-US" sz="2600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19 </a:t>
            </a:r>
            <a:r>
              <a:rPr lang="pt-BR" altLang="en-US" sz="2600" dirty="0">
                <a:solidFill>
                  <a:schemeClr val="tx1"/>
                </a:solidFill>
                <a:cs typeface="Times New Roman" panose="02020603050405020304" pitchFamily="18" charset="0"/>
              </a:rPr>
              <a:t>de Novembro de 2020</a:t>
            </a: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  <a:buFont typeface="Times New Roman" panose="02020603050405020304" pitchFamily="18" charset="0"/>
              <a:buNone/>
            </a:pPr>
            <a:endParaRPr lang="pt-BR" altLang="en-US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eaLnBrk="1" hangingPunct="1">
              <a:buSzPct val="100000"/>
            </a:pPr>
            <a:endParaRPr lang="pt-BR" altLang="en-US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4616-4CC4-498C-A6F5-0A039CFCD8A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158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71679" y="1403004"/>
            <a:ext cx="8049984" cy="1057497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709613" marR="920392" indent="-628650">
              <a:spcBef>
                <a:spcPts val="86"/>
              </a:spcBef>
            </a:pPr>
            <a:r>
              <a:rPr lang="pt-BR" sz="2400" b="1" spc="-9" dirty="0" smtClean="0">
                <a:solidFill>
                  <a:srgbClr val="243F60"/>
                </a:solidFill>
                <a:latin typeface="Arial"/>
                <a:cs typeface="Arial"/>
              </a:rPr>
              <a:t>- </a:t>
            </a:r>
            <a:r>
              <a:rPr sz="2400" b="1" spc="-9" dirty="0" err="1" smtClean="0">
                <a:solidFill>
                  <a:srgbClr val="243F60"/>
                </a:solidFill>
                <a:latin typeface="Arial"/>
                <a:cs typeface="Arial"/>
              </a:rPr>
              <a:t>Álvéolos</a:t>
            </a:r>
            <a:r>
              <a:rPr lang="pt-BR" sz="2400" b="1" spc="-9" dirty="0" smtClean="0">
                <a:solidFill>
                  <a:srgbClr val="243F60"/>
                </a:solidFill>
                <a:latin typeface="Arial"/>
                <a:cs typeface="Arial"/>
              </a:rPr>
              <a:t>,</a:t>
            </a:r>
            <a:r>
              <a:rPr sz="2400" b="1" spc="-9" dirty="0" smtClean="0">
                <a:solidFill>
                  <a:srgbClr val="243F60"/>
                </a:solidFill>
                <a:latin typeface="Arial"/>
                <a:cs typeface="Arial"/>
              </a:rPr>
              <a:t> </a:t>
            </a:r>
            <a:r>
              <a:rPr sz="2400" b="1" spc="-9" dirty="0" err="1" smtClean="0">
                <a:solidFill>
                  <a:srgbClr val="243F60"/>
                </a:solidFill>
                <a:latin typeface="Arial"/>
                <a:cs typeface="Arial"/>
              </a:rPr>
              <a:t>Ductos</a:t>
            </a:r>
            <a:r>
              <a:rPr sz="2400" b="1" spc="-9" dirty="0" smtClean="0">
                <a:solidFill>
                  <a:srgbClr val="243F60"/>
                </a:solidFill>
                <a:latin typeface="Arial"/>
                <a:cs typeface="Arial"/>
              </a:rPr>
              <a:t> </a:t>
            </a:r>
            <a:r>
              <a:rPr sz="2400" b="1" spc="-9" dirty="0" err="1">
                <a:solidFill>
                  <a:srgbClr val="243F60"/>
                </a:solidFill>
                <a:latin typeface="Arial"/>
                <a:cs typeface="Arial"/>
              </a:rPr>
              <a:t>alveolares</a:t>
            </a:r>
            <a:r>
              <a:rPr sz="2400" b="1" spc="-9" dirty="0">
                <a:solidFill>
                  <a:srgbClr val="243F60"/>
                </a:solidFill>
                <a:latin typeface="Arial"/>
                <a:cs typeface="Arial"/>
              </a:rPr>
              <a:t> </a:t>
            </a:r>
            <a:r>
              <a:rPr lang="pt-BR" sz="2400" b="1" spc="-9" dirty="0" smtClean="0">
                <a:solidFill>
                  <a:srgbClr val="243F60"/>
                </a:solidFill>
                <a:latin typeface="Arial"/>
                <a:cs typeface="Arial"/>
              </a:rPr>
              <a:t>e</a:t>
            </a:r>
            <a:r>
              <a:rPr sz="2400" b="1" spc="-9" dirty="0" smtClean="0">
                <a:solidFill>
                  <a:srgbClr val="243F6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243F60"/>
                </a:solidFill>
                <a:latin typeface="Arial"/>
                <a:cs typeface="Arial"/>
              </a:rPr>
              <a:t>Sacos</a:t>
            </a:r>
            <a:r>
              <a:rPr sz="2400" b="1" spc="-32" dirty="0">
                <a:solidFill>
                  <a:srgbClr val="243F60"/>
                </a:solidFill>
                <a:latin typeface="Arial"/>
                <a:cs typeface="Arial"/>
              </a:rPr>
              <a:t> </a:t>
            </a:r>
            <a:r>
              <a:rPr sz="2400" b="1" spc="-9" dirty="0">
                <a:solidFill>
                  <a:srgbClr val="243F60"/>
                </a:solidFill>
                <a:latin typeface="Arial"/>
                <a:cs typeface="Arial"/>
              </a:rPr>
              <a:t>alveolares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41"/>
              </a:spcBef>
            </a:pPr>
            <a:endParaRPr sz="2000" dirty="0">
              <a:latin typeface="Arial"/>
              <a:cs typeface="Arial"/>
            </a:endParaRPr>
          </a:p>
          <a:p>
            <a:pPr marL="11527"/>
            <a:r>
              <a:rPr lang="pt-BR" sz="2400" b="1" spc="-5" dirty="0" smtClean="0">
                <a:latin typeface="Arial"/>
                <a:cs typeface="Arial"/>
              </a:rPr>
              <a:t>- </a:t>
            </a:r>
            <a:r>
              <a:rPr sz="2400" b="1" spc="-5" dirty="0" err="1" smtClean="0">
                <a:latin typeface="Arial"/>
                <a:cs typeface="Arial"/>
              </a:rPr>
              <a:t>Função</a:t>
            </a:r>
            <a:r>
              <a:rPr sz="2400" b="1" spc="-5" dirty="0" smtClean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respiratória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(trocas</a:t>
            </a:r>
            <a:r>
              <a:rPr sz="2400" b="1" spc="2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latin typeface="Arial"/>
                <a:cs typeface="Arial"/>
              </a:rPr>
              <a:t>gasosas)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664122" y="2595263"/>
            <a:ext cx="135431" cy="164246"/>
            <a:chOff x="3513339" y="2706368"/>
            <a:chExt cx="149225" cy="180975"/>
          </a:xfrm>
        </p:grpSpPr>
        <p:sp>
          <p:nvSpPr>
            <p:cNvPr id="4" name="object 4"/>
            <p:cNvSpPr/>
            <p:nvPr/>
          </p:nvSpPr>
          <p:spPr>
            <a:xfrm>
              <a:off x="3516387" y="2706368"/>
              <a:ext cx="146050" cy="177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5" name="object 5"/>
            <p:cNvSpPr/>
            <p:nvPr/>
          </p:nvSpPr>
          <p:spPr>
            <a:xfrm>
              <a:off x="3513339" y="2709416"/>
              <a:ext cx="146050" cy="177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6" name="object 6"/>
            <p:cNvSpPr/>
            <p:nvPr/>
          </p:nvSpPr>
          <p:spPr>
            <a:xfrm>
              <a:off x="3516364" y="2709416"/>
              <a:ext cx="146050" cy="177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7" name="object 7"/>
            <p:cNvSpPr/>
            <p:nvPr/>
          </p:nvSpPr>
          <p:spPr>
            <a:xfrm>
              <a:off x="3513339" y="2706368"/>
              <a:ext cx="146050" cy="1778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81246" y="309814"/>
            <a:ext cx="6256767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 ZONA RESPIRATÓRIA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1969141" y="2633438"/>
            <a:ext cx="8268872" cy="3856078"/>
            <a:chOff x="1141355" y="3346703"/>
            <a:chExt cx="8353425" cy="3456940"/>
          </a:xfrm>
        </p:grpSpPr>
        <p:sp>
          <p:nvSpPr>
            <p:cNvPr id="10" name="object 10"/>
            <p:cNvSpPr/>
            <p:nvPr/>
          </p:nvSpPr>
          <p:spPr>
            <a:xfrm>
              <a:off x="1141355" y="3346703"/>
              <a:ext cx="8353043" cy="34564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11" name="object 11"/>
            <p:cNvSpPr/>
            <p:nvPr/>
          </p:nvSpPr>
          <p:spPr>
            <a:xfrm>
              <a:off x="1141355" y="3777995"/>
              <a:ext cx="8353043" cy="30251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12" name="Picture 2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6477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7306" y="1465839"/>
            <a:ext cx="9356419" cy="4436295"/>
            <a:chOff x="918851" y="2089404"/>
            <a:chExt cx="8892540" cy="3921760"/>
          </a:xfrm>
        </p:grpSpPr>
        <p:sp>
          <p:nvSpPr>
            <p:cNvPr id="3" name="object 3"/>
            <p:cNvSpPr/>
            <p:nvPr/>
          </p:nvSpPr>
          <p:spPr>
            <a:xfrm>
              <a:off x="918851" y="2089404"/>
              <a:ext cx="8892540" cy="392125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4" name="object 4"/>
            <p:cNvSpPr/>
            <p:nvPr/>
          </p:nvSpPr>
          <p:spPr>
            <a:xfrm>
              <a:off x="918851" y="3777995"/>
              <a:ext cx="8892540" cy="22326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88358" y="235405"/>
            <a:ext cx="8079475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ESTRUTURA DA ÁRVORE BRÔNQUICA</a:t>
            </a: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7"/>
          <p:cNvSpPr/>
          <p:nvPr/>
        </p:nvSpPr>
        <p:spPr>
          <a:xfrm>
            <a:off x="9853725" y="3835021"/>
            <a:ext cx="2160922" cy="28933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8368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2072" y="235406"/>
            <a:ext cx="9253182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TRAQUÉIA</a:t>
            </a:r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BRÔNQUIOS E </a:t>
            </a:r>
            <a:r>
              <a:rPr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BRONQUÍOLOS</a:t>
            </a:r>
            <a:endParaRPr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266215" y="1681843"/>
            <a:ext cx="4343400" cy="4818541"/>
            <a:chOff x="1583314" y="1786127"/>
            <a:chExt cx="4267200" cy="4800600"/>
          </a:xfrm>
        </p:grpSpPr>
        <p:sp>
          <p:nvSpPr>
            <p:cNvPr id="4" name="object 4"/>
            <p:cNvSpPr/>
            <p:nvPr/>
          </p:nvSpPr>
          <p:spPr>
            <a:xfrm>
              <a:off x="1583314" y="1786127"/>
              <a:ext cx="4267199" cy="48005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5" name="object 5"/>
            <p:cNvSpPr/>
            <p:nvPr/>
          </p:nvSpPr>
          <p:spPr>
            <a:xfrm>
              <a:off x="1583314" y="3777995"/>
              <a:ext cx="4267199" cy="28087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97306" y="1987027"/>
            <a:ext cx="7430932" cy="3027267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85873" marR="423600" indent="-74922">
              <a:spcBef>
                <a:spcPts val="86"/>
              </a:spcBef>
              <a:buClr>
                <a:srgbClr val="FF0000"/>
              </a:buClr>
              <a:buSzPct val="93750"/>
              <a:buFont typeface="Arial"/>
              <a:buChar char="•"/>
              <a:tabLst>
                <a:tab pos="86449" algn="l"/>
              </a:tabLst>
            </a:pPr>
            <a:r>
              <a:rPr sz="2000" b="1" spc="-5" dirty="0">
                <a:latin typeface="Arial"/>
                <a:cs typeface="Arial"/>
              </a:rPr>
              <a:t>Cartilagem </a:t>
            </a:r>
            <a:r>
              <a:rPr sz="2000" b="1" spc="-9" dirty="0">
                <a:latin typeface="Arial"/>
                <a:cs typeface="Arial"/>
              </a:rPr>
              <a:t>mantém </a:t>
            </a:r>
            <a:r>
              <a:rPr sz="2000" b="1" spc="-5" dirty="0">
                <a:latin typeface="Arial"/>
                <a:cs typeface="Arial"/>
              </a:rPr>
              <a:t>sistema de  </a:t>
            </a:r>
            <a:r>
              <a:rPr sz="2000" b="1" spc="-9" dirty="0">
                <a:latin typeface="Arial"/>
                <a:cs typeface="Arial"/>
              </a:rPr>
              <a:t>tubos </a:t>
            </a:r>
            <a:r>
              <a:rPr sz="2000" b="1" spc="-5" dirty="0">
                <a:latin typeface="Arial"/>
                <a:cs typeface="Arial"/>
              </a:rPr>
              <a:t>(traquéia e brônquios)  abertos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36"/>
              </a:spcBef>
              <a:buClr>
                <a:srgbClr val="FF0000"/>
              </a:buClr>
              <a:buFont typeface="Arial"/>
              <a:buChar char="•"/>
            </a:pPr>
            <a:endParaRPr sz="3200" dirty="0">
              <a:latin typeface="Arial"/>
              <a:cs typeface="Arial"/>
            </a:endParaRPr>
          </a:p>
          <a:p>
            <a:pPr marL="85873" marR="129673" indent="-74922">
              <a:spcBef>
                <a:spcPts val="5"/>
              </a:spcBef>
              <a:buClr>
                <a:srgbClr val="FF0000"/>
              </a:buClr>
              <a:buSzPct val="93750"/>
              <a:buFont typeface="Arial"/>
              <a:buChar char="•"/>
              <a:tabLst>
                <a:tab pos="86449" algn="l"/>
              </a:tabLst>
            </a:pPr>
            <a:r>
              <a:rPr sz="2000" b="1" spc="-5" dirty="0">
                <a:latin typeface="Arial"/>
                <a:cs typeface="Arial"/>
              </a:rPr>
              <a:t>Presença de células secretoras de  </a:t>
            </a:r>
            <a:r>
              <a:rPr sz="2000" b="1" spc="-9" dirty="0">
                <a:latin typeface="Arial"/>
                <a:cs typeface="Arial"/>
              </a:rPr>
              <a:t>muco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36"/>
              </a:spcBef>
              <a:buClr>
                <a:srgbClr val="FF0000"/>
              </a:buClr>
              <a:buFont typeface="Arial"/>
              <a:buChar char="•"/>
            </a:pPr>
            <a:endParaRPr sz="3200" dirty="0">
              <a:latin typeface="Arial"/>
              <a:cs typeface="Arial"/>
            </a:endParaRPr>
          </a:p>
          <a:p>
            <a:pPr marL="85873" indent="-74922">
              <a:buClr>
                <a:srgbClr val="FF0000"/>
              </a:buClr>
              <a:buSzPct val="93750"/>
              <a:buFont typeface="Arial"/>
              <a:buChar char="•"/>
              <a:tabLst>
                <a:tab pos="86449" algn="l"/>
              </a:tabLst>
            </a:pPr>
            <a:r>
              <a:rPr sz="2000" b="1" spc="-5" dirty="0">
                <a:latin typeface="Arial"/>
                <a:cs typeface="Arial"/>
              </a:rPr>
              <a:t>Presença de cílios para </a:t>
            </a:r>
            <a:r>
              <a:rPr sz="2000" b="1" spc="-5" dirty="0" err="1">
                <a:latin typeface="Arial"/>
                <a:cs typeface="Arial"/>
              </a:rPr>
              <a:t>remoção</a:t>
            </a:r>
            <a:r>
              <a:rPr sz="2000" b="1" spc="9" dirty="0">
                <a:latin typeface="Arial"/>
                <a:cs typeface="Arial"/>
              </a:rPr>
              <a:t> </a:t>
            </a:r>
            <a:r>
              <a:rPr sz="2000" b="1" spc="-5" dirty="0" smtClean="0">
                <a:latin typeface="Arial"/>
                <a:cs typeface="Arial"/>
              </a:rPr>
              <a:t>de</a:t>
            </a:r>
            <a:r>
              <a:rPr lang="pt-BR" sz="2000" b="1" spc="-5" dirty="0" smtClean="0">
                <a:latin typeface="Arial"/>
                <a:cs typeface="Arial"/>
              </a:rPr>
              <a:t> </a:t>
            </a:r>
            <a:r>
              <a:rPr sz="2000" b="1" i="1" spc="-5" dirty="0" smtClean="0">
                <a:latin typeface="Arial"/>
                <a:cs typeface="Arial"/>
              </a:rPr>
              <a:t>debris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41"/>
              </a:spcBef>
            </a:pPr>
            <a:endParaRPr sz="3200" dirty="0">
              <a:latin typeface="Arial"/>
              <a:cs typeface="Arial"/>
            </a:endParaRPr>
          </a:p>
          <a:p>
            <a:pPr marL="85873" marR="750953" indent="-74922">
              <a:buClr>
                <a:srgbClr val="FF0000"/>
              </a:buClr>
              <a:buSzPct val="93750"/>
              <a:buFont typeface="Arial"/>
              <a:buChar char="•"/>
              <a:tabLst>
                <a:tab pos="86449" algn="l"/>
              </a:tabLst>
            </a:pPr>
            <a:r>
              <a:rPr sz="2000" b="1" spc="-5" dirty="0">
                <a:latin typeface="Arial"/>
                <a:cs typeface="Arial"/>
              </a:rPr>
              <a:t>Musculatura lisa controla o  diâmetro do</a:t>
            </a:r>
            <a:r>
              <a:rPr sz="2000" b="1" spc="18" dirty="0">
                <a:latin typeface="Arial"/>
                <a:cs typeface="Arial"/>
              </a:rPr>
              <a:t> </a:t>
            </a:r>
            <a:r>
              <a:rPr sz="2000" b="1" spc="-9" dirty="0">
                <a:latin typeface="Arial"/>
                <a:cs typeface="Arial"/>
              </a:rPr>
              <a:t>tubo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257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96275" y="1328514"/>
            <a:ext cx="114363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150000"/>
              </a:lnSpc>
              <a:defRPr sz="2800"/>
            </a:lvl1pPr>
          </a:lstStyle>
          <a:p>
            <a:r>
              <a:rPr lang="pt-BR" sz="2400" dirty="0"/>
              <a:t>● No interior dos pulmões, cada um desses ramos se divide em brônquios de menor calibre, dando origem aos chamados BRÔNQUIOS, que se subdividem progressivamente em BRÔNQUIOS de 1ª, 2ª e 3ª ordem, terminando nos bronquíolos terminais, bronquíolos respiratórios, ducto alveolar, sacos alveolares e alvéolos</a:t>
            </a:r>
            <a:r>
              <a:rPr lang="pt-BR" sz="2400" dirty="0" smtClean="0"/>
              <a:t>.</a:t>
            </a:r>
          </a:p>
          <a:p>
            <a:endParaRPr lang="pt-BR" sz="2400" dirty="0"/>
          </a:p>
          <a:p>
            <a:r>
              <a:rPr lang="pt-BR" sz="2400" dirty="0"/>
              <a:t>● Conforme a ramificação dos brônquios progride, a estrutura de suas paredes muda</a:t>
            </a:r>
            <a:r>
              <a:rPr lang="pt-BR" sz="2400" dirty="0" smtClean="0"/>
              <a:t>.</a:t>
            </a:r>
          </a:p>
          <a:p>
            <a:endParaRPr lang="pt-BR" sz="2400" dirty="0"/>
          </a:p>
          <a:p>
            <a:r>
              <a:rPr lang="pt-BR" sz="2400" dirty="0"/>
              <a:t>● As primeiras 11 gerações têm a cartilagem como principal suporte de sua parede, enquanto as gerações seguintes </a:t>
            </a:r>
            <a:r>
              <a:rPr lang="pt-BR" sz="2400" dirty="0" smtClean="0"/>
              <a:t>não.</a:t>
            </a:r>
            <a:endParaRPr sz="2400" dirty="0"/>
          </a:p>
        </p:txBody>
      </p:sp>
      <p:pic>
        <p:nvPicPr>
          <p:cNvPr id="5" name="Picture 2" descr="Imagem relacionada">
            <a:extLst>
              <a:ext uri="{FF2B5EF4-FFF2-40B4-BE49-F238E27FC236}">
                <a16:creationId xmlns:a16="http://schemas.microsoft.com/office/drawing/2014/main" id="{019C09C6-6427-411D-9559-110248832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24">
            <a:extLst>
              <a:ext uri="{FF2B5EF4-FFF2-40B4-BE49-F238E27FC236}">
                <a16:creationId xmlns:a16="http://schemas.microsoft.com/office/drawing/2014/main" id="{4F402B75-8BAC-4910-85A5-9EE5B1486EF2}"/>
              </a:ext>
            </a:extLst>
          </p:cNvPr>
          <p:cNvSpPr txBox="1">
            <a:spLocks/>
          </p:cNvSpPr>
          <p:nvPr/>
        </p:nvSpPr>
        <p:spPr>
          <a:xfrm>
            <a:off x="838200" y="15236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Brônquios - Ramificações</a:t>
            </a:r>
            <a:endParaRPr lang="pt-BR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6425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096000" y="1765898"/>
            <a:ext cx="6092280" cy="4850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/>
          <p:nvPr/>
        </p:nvSpPr>
        <p:spPr>
          <a:xfrm>
            <a:off x="994611" y="2224585"/>
            <a:ext cx="3794078" cy="34801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2" descr="Imagem relacionada">
            <a:extLst>
              <a:ext uri="{FF2B5EF4-FFF2-40B4-BE49-F238E27FC236}">
                <a16:creationId xmlns:a16="http://schemas.microsoft.com/office/drawing/2014/main" id="{208DBAE5-9BD1-44D1-BA08-0A3EB7CC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ítulo 24">
            <a:extLst>
              <a:ext uri="{FF2B5EF4-FFF2-40B4-BE49-F238E27FC236}">
                <a16:creationId xmlns:a16="http://schemas.microsoft.com/office/drawing/2014/main" id="{A1A64ECD-4D82-4C96-9647-E185944D2951}"/>
              </a:ext>
            </a:extLst>
          </p:cNvPr>
          <p:cNvSpPr txBox="1">
            <a:spLocks/>
          </p:cNvSpPr>
          <p:nvPr/>
        </p:nvSpPr>
        <p:spPr>
          <a:xfrm>
            <a:off x="838200" y="152364"/>
            <a:ext cx="10515600" cy="74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Brônquios</a:t>
            </a:r>
          </a:p>
        </p:txBody>
      </p:sp>
      <p:sp>
        <p:nvSpPr>
          <p:cNvPr id="17" name="Título 24">
            <a:extLst>
              <a:ext uri="{FF2B5EF4-FFF2-40B4-BE49-F238E27FC236}">
                <a16:creationId xmlns:a16="http://schemas.microsoft.com/office/drawing/2014/main" id="{ADDC2BCB-36A1-4BA7-87B6-197E1F834CC3}"/>
              </a:ext>
            </a:extLst>
          </p:cNvPr>
          <p:cNvSpPr txBox="1">
            <a:spLocks/>
          </p:cNvSpPr>
          <p:nvPr/>
        </p:nvSpPr>
        <p:spPr>
          <a:xfrm>
            <a:off x="3697610" y="959131"/>
            <a:ext cx="5305141" cy="74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dirty="0"/>
              <a:t>Árvore Bronquial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1044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78641" y="1292119"/>
            <a:ext cx="10515600" cy="1605377"/>
          </a:xfrm>
        </p:spPr>
        <p:txBody>
          <a:bodyPr/>
          <a:lstStyle/>
          <a:p>
            <a:r>
              <a:rPr lang="pt-BR" dirty="0" smtClean="0"/>
              <a:t>São pequenos sacos próximos ao condutos alveolares</a:t>
            </a:r>
          </a:p>
          <a:p>
            <a:r>
              <a:rPr lang="pt-BR" dirty="0" smtClean="0"/>
              <a:t>Os saco alveolares são conjuntos de 2 ou mais alvéolos</a:t>
            </a:r>
          </a:p>
          <a:p>
            <a:r>
              <a:rPr lang="pt-BR" dirty="0" smtClean="0"/>
              <a:t>Parte final do fluxo de ar/O2</a:t>
            </a:r>
            <a:endParaRPr lang="pt-BR" dirty="0"/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5056806" y="61685"/>
            <a:ext cx="2872543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ALVÉOLO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endParaRPr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527344" y="2522553"/>
            <a:ext cx="6200906" cy="40843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474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56806" y="61685"/>
            <a:ext cx="2872543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ALVÉOLO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endParaRPr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26824" y="1795297"/>
            <a:ext cx="4745975" cy="4933049"/>
            <a:chOff x="5490850" y="1978151"/>
            <a:chExt cx="4249420" cy="4897120"/>
          </a:xfrm>
        </p:grpSpPr>
        <p:sp>
          <p:nvSpPr>
            <p:cNvPr id="4" name="object 4"/>
            <p:cNvSpPr/>
            <p:nvPr/>
          </p:nvSpPr>
          <p:spPr>
            <a:xfrm>
              <a:off x="5490850" y="1978151"/>
              <a:ext cx="4248911" cy="17998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5" name="object 5"/>
            <p:cNvSpPr/>
            <p:nvPr/>
          </p:nvSpPr>
          <p:spPr>
            <a:xfrm>
              <a:off x="5620385" y="2225052"/>
              <a:ext cx="379730" cy="299085"/>
            </a:xfrm>
            <a:custGeom>
              <a:avLst/>
              <a:gdLst/>
              <a:ahLst/>
              <a:cxnLst/>
              <a:rect l="l" t="t" r="r" b="b"/>
              <a:pathLst>
                <a:path w="379729" h="299085">
                  <a:moveTo>
                    <a:pt x="379476" y="6096"/>
                  </a:moveTo>
                  <a:lnTo>
                    <a:pt x="373380" y="0"/>
                  </a:lnTo>
                  <a:lnTo>
                    <a:pt x="4572" y="0"/>
                  </a:lnTo>
                  <a:lnTo>
                    <a:pt x="0" y="6096"/>
                  </a:lnTo>
                  <a:lnTo>
                    <a:pt x="0" y="292608"/>
                  </a:lnTo>
                  <a:lnTo>
                    <a:pt x="4572" y="298704"/>
                  </a:lnTo>
                  <a:lnTo>
                    <a:pt x="12192" y="298704"/>
                  </a:lnTo>
                  <a:lnTo>
                    <a:pt x="24384" y="298704"/>
                  </a:lnTo>
                  <a:lnTo>
                    <a:pt x="353568" y="298704"/>
                  </a:lnTo>
                  <a:lnTo>
                    <a:pt x="367284" y="298704"/>
                  </a:lnTo>
                  <a:lnTo>
                    <a:pt x="373380" y="298704"/>
                  </a:lnTo>
                  <a:lnTo>
                    <a:pt x="379476" y="292608"/>
                  </a:lnTo>
                  <a:lnTo>
                    <a:pt x="379476" y="6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6" name="object 6"/>
            <p:cNvSpPr/>
            <p:nvPr/>
          </p:nvSpPr>
          <p:spPr>
            <a:xfrm>
              <a:off x="5490850" y="3777995"/>
              <a:ext cx="4248911" cy="30967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7" name="object 7"/>
            <p:cNvSpPr/>
            <p:nvPr/>
          </p:nvSpPr>
          <p:spPr>
            <a:xfrm>
              <a:off x="8622665" y="5494032"/>
              <a:ext cx="1106805" cy="1377950"/>
            </a:xfrm>
            <a:custGeom>
              <a:avLst/>
              <a:gdLst/>
              <a:ahLst/>
              <a:cxnLst/>
              <a:rect l="l" t="t" r="r" b="b"/>
              <a:pathLst>
                <a:path w="1106804" h="1377950">
                  <a:moveTo>
                    <a:pt x="1106424" y="6096"/>
                  </a:moveTo>
                  <a:lnTo>
                    <a:pt x="1100328" y="0"/>
                  </a:lnTo>
                  <a:lnTo>
                    <a:pt x="6096" y="0"/>
                  </a:lnTo>
                  <a:lnTo>
                    <a:pt x="0" y="6096"/>
                  </a:lnTo>
                  <a:lnTo>
                    <a:pt x="0" y="1371600"/>
                  </a:lnTo>
                  <a:lnTo>
                    <a:pt x="6096" y="1377696"/>
                  </a:lnTo>
                  <a:lnTo>
                    <a:pt x="12192" y="1377696"/>
                  </a:lnTo>
                  <a:lnTo>
                    <a:pt x="25908" y="1377696"/>
                  </a:lnTo>
                  <a:lnTo>
                    <a:pt x="1080516" y="1377696"/>
                  </a:lnTo>
                  <a:lnTo>
                    <a:pt x="1092708" y="1377696"/>
                  </a:lnTo>
                  <a:lnTo>
                    <a:pt x="1100328" y="1377696"/>
                  </a:lnTo>
                  <a:lnTo>
                    <a:pt x="1106424" y="1371600"/>
                  </a:lnTo>
                  <a:lnTo>
                    <a:pt x="1106424" y="60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602150" y="1104094"/>
            <a:ext cx="5962791" cy="626610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78661" indent="-167711">
              <a:spcBef>
                <a:spcPts val="86"/>
              </a:spcBef>
              <a:buClr>
                <a:srgbClr val="FF0000"/>
              </a:buClr>
              <a:buChar char="•"/>
              <a:tabLst>
                <a:tab pos="179237" algn="l"/>
              </a:tabLst>
            </a:pPr>
            <a:r>
              <a:rPr sz="2000" b="1" spc="-5" dirty="0">
                <a:latin typeface="Arial"/>
                <a:cs typeface="Arial"/>
              </a:rPr>
              <a:t>300 milhões de </a:t>
            </a:r>
            <a:r>
              <a:rPr sz="2000" b="1" spc="-9" dirty="0">
                <a:latin typeface="Arial"/>
                <a:cs typeface="Arial"/>
              </a:rPr>
              <a:t>alvéolos </a:t>
            </a:r>
            <a:r>
              <a:rPr sz="2000" b="1" spc="-5" dirty="0">
                <a:latin typeface="Arial"/>
                <a:cs typeface="Arial"/>
              </a:rPr>
              <a:t>em cada</a:t>
            </a:r>
            <a:r>
              <a:rPr sz="2000" b="1" spc="73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pulmão</a:t>
            </a:r>
            <a:endParaRPr sz="2000" dirty="0">
              <a:latin typeface="Arial"/>
              <a:cs typeface="Arial"/>
            </a:endParaRPr>
          </a:p>
          <a:p>
            <a:pPr marL="921545" lvl="1" indent="-168287">
              <a:buClr>
                <a:srgbClr val="FF0000"/>
              </a:buClr>
              <a:buChar char="•"/>
              <a:tabLst>
                <a:tab pos="922122" algn="l"/>
              </a:tabLst>
            </a:pPr>
            <a:r>
              <a:rPr sz="2000" b="1" spc="-5" dirty="0">
                <a:latin typeface="Arial"/>
                <a:cs typeface="Arial"/>
              </a:rPr>
              <a:t>280 bilhões de</a:t>
            </a:r>
            <a:r>
              <a:rPr sz="2000" b="1" spc="23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capilares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142457" y="2154910"/>
            <a:ext cx="3691794" cy="3691794"/>
            <a:chOff x="990481" y="2374392"/>
            <a:chExt cx="4067810" cy="4067810"/>
          </a:xfrm>
        </p:grpSpPr>
        <p:sp>
          <p:nvSpPr>
            <p:cNvPr id="10" name="object 10"/>
            <p:cNvSpPr/>
            <p:nvPr/>
          </p:nvSpPr>
          <p:spPr>
            <a:xfrm>
              <a:off x="990481" y="2374392"/>
              <a:ext cx="4067554" cy="40675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11" name="object 11"/>
            <p:cNvSpPr/>
            <p:nvPr/>
          </p:nvSpPr>
          <p:spPr>
            <a:xfrm>
              <a:off x="990481" y="3777995"/>
              <a:ext cx="4067554" cy="2663951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12" name="Picture 2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ço Reservado para Número de Slid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02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4611" y="708546"/>
            <a:ext cx="3828196" cy="32868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2"/>
          <p:cNvSpPr/>
          <p:nvPr/>
        </p:nvSpPr>
        <p:spPr>
          <a:xfrm>
            <a:off x="6496333" y="951932"/>
            <a:ext cx="4842681" cy="46572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/>
          <p:nvPr/>
        </p:nvSpPr>
        <p:spPr>
          <a:xfrm>
            <a:off x="3145174" y="4144238"/>
            <a:ext cx="3607557" cy="26374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F95423A2-106B-4A53-95F8-BF9B97255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/>
          <p:cNvSpPr txBox="1">
            <a:spLocks/>
          </p:cNvSpPr>
          <p:nvPr/>
        </p:nvSpPr>
        <p:spPr>
          <a:xfrm>
            <a:off x="5056806" y="61685"/>
            <a:ext cx="2872543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ALVÉOLOS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133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47667" y="77729"/>
            <a:ext cx="6837528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TIPOS DE CÉLULAS ALVEOLARES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828800" y="1055693"/>
            <a:ext cx="7410734" cy="1277531"/>
          </a:xfrm>
          <a:prstGeom prst="rect">
            <a:avLst/>
          </a:prstGeom>
        </p:spPr>
        <p:txBody>
          <a:bodyPr vert="horz" wrap="square" lIns="0" tIns="122176" rIns="0" bIns="0" rtlCol="0">
            <a:spAutoFit/>
          </a:bodyPr>
          <a:lstStyle/>
          <a:p>
            <a:pPr marL="126215" indent="-115265">
              <a:spcBef>
                <a:spcPts val="962"/>
              </a:spcBef>
              <a:buClr>
                <a:srgbClr val="FF0000"/>
              </a:buClr>
              <a:buChar char="•"/>
              <a:tabLst>
                <a:tab pos="126792" algn="l"/>
              </a:tabLst>
            </a:pPr>
            <a:r>
              <a:rPr sz="2000" b="1" spc="-5" dirty="0">
                <a:latin typeface="Arial"/>
                <a:cs typeface="Arial"/>
              </a:rPr>
              <a:t>Pneumócitos I (célula epitelial de</a:t>
            </a:r>
            <a:r>
              <a:rPr sz="2000" b="1" spc="77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revestimento)</a:t>
            </a:r>
            <a:endParaRPr sz="2000" dirty="0">
              <a:latin typeface="Arial"/>
              <a:cs typeface="Arial"/>
            </a:endParaRPr>
          </a:p>
          <a:p>
            <a:pPr marL="414955" lvl="1" indent="-115265">
              <a:spcBef>
                <a:spcPts val="871"/>
              </a:spcBef>
              <a:buClr>
                <a:srgbClr val="FF0000"/>
              </a:buClr>
              <a:buChar char="•"/>
              <a:tabLst>
                <a:tab pos="415530" algn="l"/>
              </a:tabLst>
            </a:pPr>
            <a:r>
              <a:rPr sz="2000" b="1" spc="-5" dirty="0">
                <a:latin typeface="Arial"/>
                <a:cs typeface="Arial"/>
              </a:rPr>
              <a:t>Pneumócitos II (produção de</a:t>
            </a:r>
            <a:r>
              <a:rPr sz="2000" b="1" spc="59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surfactante)</a:t>
            </a:r>
            <a:endParaRPr sz="2000" dirty="0">
              <a:latin typeface="Arial"/>
              <a:cs typeface="Arial"/>
            </a:endParaRPr>
          </a:p>
          <a:p>
            <a:pPr marL="1716874" lvl="2" indent="-115842">
              <a:spcBef>
                <a:spcPts val="871"/>
              </a:spcBef>
              <a:buClr>
                <a:srgbClr val="FF0000"/>
              </a:buClr>
              <a:buChar char="•"/>
              <a:tabLst>
                <a:tab pos="1717451" algn="l"/>
              </a:tabLst>
            </a:pPr>
            <a:r>
              <a:rPr sz="2000" b="1" spc="-5" dirty="0">
                <a:latin typeface="Arial"/>
                <a:cs typeface="Arial"/>
              </a:rPr>
              <a:t>Macrófagos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07750" y="2333224"/>
            <a:ext cx="5299271" cy="4503919"/>
            <a:chOff x="2610490" y="2593848"/>
            <a:chExt cx="5615940" cy="4497705"/>
          </a:xfrm>
        </p:grpSpPr>
        <p:sp>
          <p:nvSpPr>
            <p:cNvPr id="5" name="object 5"/>
            <p:cNvSpPr/>
            <p:nvPr/>
          </p:nvSpPr>
          <p:spPr>
            <a:xfrm>
              <a:off x="2610490" y="2593848"/>
              <a:ext cx="5615940" cy="449732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6" name="object 6"/>
            <p:cNvSpPr/>
            <p:nvPr/>
          </p:nvSpPr>
          <p:spPr>
            <a:xfrm>
              <a:off x="2610490" y="3777995"/>
              <a:ext cx="5615940" cy="331317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3159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24049" y="1653251"/>
            <a:ext cx="11540321" cy="4351338"/>
          </a:xfrm>
        </p:spPr>
        <p:txBody>
          <a:bodyPr>
            <a:noAutofit/>
          </a:bodyPr>
          <a:lstStyle/>
          <a:p>
            <a:r>
              <a:rPr lang="pt-BR" sz="2400" b="1" dirty="0" smtClean="0"/>
              <a:t>Existem as seguintes </a:t>
            </a:r>
            <a:r>
              <a:rPr lang="pt-BR" sz="2400" b="1" dirty="0" smtClean="0"/>
              <a:t>células</a:t>
            </a:r>
          </a:p>
          <a:p>
            <a:pPr marL="0" indent="0">
              <a:buNone/>
            </a:pPr>
            <a:endParaRPr lang="pt-BR" sz="1000" b="1" dirty="0" smtClean="0"/>
          </a:p>
          <a:p>
            <a:r>
              <a:rPr lang="pt-BR" sz="2400" b="1" dirty="0" smtClean="0"/>
              <a:t>Alvéolos tipo 1 ou </a:t>
            </a:r>
            <a:r>
              <a:rPr lang="pt-BR" sz="2400" b="1" dirty="0" err="1" smtClean="0"/>
              <a:t>neumonocitos</a:t>
            </a:r>
            <a:r>
              <a:rPr lang="pt-BR" sz="2400" b="1" dirty="0" smtClean="0"/>
              <a:t> tipo I: </a:t>
            </a:r>
            <a:endParaRPr lang="pt-BR" sz="2400" b="1" dirty="0" smtClean="0"/>
          </a:p>
          <a:p>
            <a:pPr marL="0" indent="0">
              <a:buNone/>
            </a:pPr>
            <a:r>
              <a:rPr lang="pt-BR" sz="2400" b="1" dirty="0" smtClean="0"/>
              <a:t>são </a:t>
            </a:r>
            <a:r>
              <a:rPr lang="pt-BR" sz="2400" b="1" dirty="0" smtClean="0"/>
              <a:t>as mais numerosas, é o local principal de trocas </a:t>
            </a:r>
            <a:r>
              <a:rPr lang="pt-BR" sz="2400" b="1" dirty="0" smtClean="0"/>
              <a:t>gasosas</a:t>
            </a:r>
          </a:p>
          <a:p>
            <a:pPr marL="0" indent="0">
              <a:buNone/>
            </a:pPr>
            <a:endParaRPr lang="pt-BR" sz="1000" b="1" dirty="0" smtClean="0"/>
          </a:p>
          <a:p>
            <a:r>
              <a:rPr lang="pt-BR" sz="2400" b="1" dirty="0" smtClean="0"/>
              <a:t>Alvéolos tipo 2 ou </a:t>
            </a:r>
            <a:r>
              <a:rPr lang="pt-BR" sz="2400" b="1" dirty="0" err="1" smtClean="0"/>
              <a:t>neumonocitos</a:t>
            </a:r>
            <a:r>
              <a:rPr lang="pt-BR" sz="2400" b="1" dirty="0" smtClean="0"/>
              <a:t> tipo II: </a:t>
            </a:r>
            <a:endParaRPr lang="pt-BR" sz="2400" b="1" dirty="0" smtClean="0"/>
          </a:p>
          <a:p>
            <a:pPr marL="0" indent="0">
              <a:buNone/>
            </a:pPr>
            <a:r>
              <a:rPr lang="pt-BR" sz="2400" b="1" dirty="0" smtClean="0"/>
              <a:t>são mais escassas</a:t>
            </a:r>
            <a:r>
              <a:rPr lang="pt-BR" sz="2400" b="1" dirty="0" smtClean="0"/>
              <a:t>, secretam liquido para manter a </a:t>
            </a:r>
            <a:endParaRPr lang="pt-BR" sz="2400" b="1" dirty="0" smtClean="0"/>
          </a:p>
          <a:p>
            <a:pPr marL="0" indent="0">
              <a:buNone/>
            </a:pPr>
            <a:r>
              <a:rPr lang="pt-BR" sz="2400" b="1" dirty="0" smtClean="0"/>
              <a:t>humidade e </a:t>
            </a:r>
            <a:r>
              <a:rPr lang="pt-BR" sz="2400" b="1" dirty="0" smtClean="0"/>
              <a:t>equilibra a tensão superficial evitando </a:t>
            </a:r>
            <a:endParaRPr lang="pt-BR" sz="2400" b="1" dirty="0" smtClean="0"/>
          </a:p>
          <a:p>
            <a:pPr marL="0" indent="0">
              <a:buNone/>
            </a:pPr>
            <a:r>
              <a:rPr lang="pt-BR" sz="2400" b="1" dirty="0" smtClean="0"/>
              <a:t>colapsos do alvéolo</a:t>
            </a:r>
          </a:p>
          <a:p>
            <a:pPr marL="0" indent="0">
              <a:buNone/>
            </a:pPr>
            <a:endParaRPr lang="pt-BR" sz="1000" b="1" dirty="0" smtClean="0"/>
          </a:p>
          <a:p>
            <a:r>
              <a:rPr lang="pt-BR" sz="2400" b="1" dirty="0" smtClean="0"/>
              <a:t>Macrófagos alveolares: </a:t>
            </a:r>
            <a:r>
              <a:rPr lang="pt-BR" sz="2400" b="1" dirty="0" err="1" smtClean="0"/>
              <a:t>fagocitam</a:t>
            </a:r>
            <a:r>
              <a:rPr lang="pt-BR" sz="2400" b="1" dirty="0" smtClean="0"/>
              <a:t> e eliminam </a:t>
            </a:r>
          </a:p>
          <a:p>
            <a:pPr marL="0" indent="0">
              <a:buNone/>
            </a:pPr>
            <a:r>
              <a:rPr lang="pt-BR" sz="2400" b="1" dirty="0" smtClean="0"/>
              <a:t>partículas de pó e outras ofensas. </a:t>
            </a:r>
            <a:endParaRPr lang="pt-BR" sz="2400" b="1" dirty="0"/>
          </a:p>
        </p:txBody>
      </p:sp>
      <p:sp>
        <p:nvSpPr>
          <p:cNvPr id="20" name="object 2"/>
          <p:cNvSpPr txBox="1">
            <a:spLocks noGrp="1"/>
          </p:cNvSpPr>
          <p:nvPr>
            <p:ph type="title"/>
          </p:nvPr>
        </p:nvSpPr>
        <p:spPr>
          <a:xfrm>
            <a:off x="5056806" y="61685"/>
            <a:ext cx="2872543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ALVÉOLO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</a:t>
            </a:r>
            <a:endParaRPr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object 2"/>
          <p:cNvSpPr txBox="1">
            <a:spLocks/>
          </p:cNvSpPr>
          <p:nvPr/>
        </p:nvSpPr>
        <p:spPr>
          <a:xfrm>
            <a:off x="3651085" y="867971"/>
            <a:ext cx="5574801" cy="6152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200" b="1" dirty="0" smtClean="0">
                <a:solidFill>
                  <a:srgbClr val="0070C0"/>
                </a:solidFill>
                <a:latin typeface="+mn-lt"/>
              </a:rPr>
              <a:t>Organização celular</a:t>
            </a:r>
            <a:endParaRPr lang="pt-BR" sz="3200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2" name="object 15"/>
          <p:cNvSpPr/>
          <p:nvPr/>
        </p:nvSpPr>
        <p:spPr>
          <a:xfrm>
            <a:off x="7929349" y="2838734"/>
            <a:ext cx="4262651" cy="40465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125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273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263907" y="304800"/>
            <a:ext cx="5405846" cy="922871"/>
          </a:xfrm>
        </p:spPr>
        <p:txBody>
          <a:bodyPr/>
          <a:lstStyle/>
          <a:p>
            <a:r>
              <a:rPr lang="pt-BR" b="1" dirty="0">
                <a:solidFill>
                  <a:srgbClr val="FF0000"/>
                </a:solidFill>
                <a:latin typeface="+mn-lt"/>
              </a:rPr>
              <a:t>ROTEIRO-CONTEÚDO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120907" y="1524258"/>
            <a:ext cx="8186379" cy="440120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pt-BR" sz="2800" b="1" dirty="0"/>
              <a:t>Sistema </a:t>
            </a:r>
            <a:r>
              <a:rPr lang="pt-BR" sz="2800" b="1" dirty="0" smtClean="0"/>
              <a:t>Respiratório – Introdução</a:t>
            </a:r>
          </a:p>
          <a:p>
            <a:pPr marL="514350" indent="-514350">
              <a:buAutoNum type="arabicPeriod"/>
            </a:pPr>
            <a:r>
              <a:rPr lang="pt-BR" sz="2800" b="1" dirty="0" smtClean="0"/>
              <a:t>Função </a:t>
            </a:r>
            <a:r>
              <a:rPr lang="pt-BR" sz="2800" b="1" dirty="0" smtClean="0"/>
              <a:t>do Sistema </a:t>
            </a:r>
            <a:r>
              <a:rPr lang="pt-BR" sz="2800" b="1" dirty="0" smtClean="0"/>
              <a:t>Respiratório</a:t>
            </a:r>
          </a:p>
          <a:p>
            <a:pPr marL="514350" indent="-514350">
              <a:buAutoNum type="arabicPeriod"/>
            </a:pPr>
            <a:r>
              <a:rPr lang="pt-BR" sz="2800" b="1" dirty="0" smtClean="0"/>
              <a:t>Organização do Sistema Respiratório</a:t>
            </a:r>
            <a:endParaRPr lang="pt-BR" sz="2800" b="1" dirty="0" smtClean="0"/>
          </a:p>
          <a:p>
            <a:pPr marL="514350" indent="-514350">
              <a:buFontTx/>
              <a:buAutoNum type="arabicPeriod"/>
            </a:pPr>
            <a:r>
              <a:rPr lang="pt-BR" sz="2800" b="1" dirty="0"/>
              <a:t>Componentes do Sistema Respiratório</a:t>
            </a:r>
          </a:p>
          <a:p>
            <a:pPr marL="514350" indent="-514350">
              <a:buAutoNum type="arabicPeriod"/>
            </a:pPr>
            <a:r>
              <a:rPr lang="pt-BR" sz="2800" b="1" dirty="0" smtClean="0"/>
              <a:t>Estrutura da Caixa Torácica</a:t>
            </a:r>
          </a:p>
          <a:p>
            <a:pPr marL="514350" indent="-514350">
              <a:buAutoNum type="arabicPeriod"/>
            </a:pPr>
            <a:r>
              <a:rPr lang="pt-BR" sz="2800" b="1" dirty="0" smtClean="0"/>
              <a:t>Músculos Respiratórios</a:t>
            </a:r>
          </a:p>
          <a:p>
            <a:pPr marL="514350" indent="-514350">
              <a:buAutoNum type="arabicPeriod"/>
            </a:pPr>
            <a:r>
              <a:rPr lang="pt-BR" sz="2800" b="1" dirty="0" smtClean="0"/>
              <a:t>Ventilação</a:t>
            </a:r>
          </a:p>
          <a:p>
            <a:pPr marL="514350" indent="-514350">
              <a:buAutoNum type="arabicPeriod"/>
            </a:pPr>
            <a:r>
              <a:rPr lang="pt-BR" sz="2800" b="1" dirty="0" smtClean="0"/>
              <a:t>Alvéolos </a:t>
            </a:r>
            <a:r>
              <a:rPr lang="pt-BR" sz="2800" b="1" dirty="0" smtClean="0"/>
              <a:t>Pulmonares</a:t>
            </a:r>
          </a:p>
          <a:p>
            <a:pPr marL="514350" indent="-514350">
              <a:buAutoNum type="arabicPeriod"/>
            </a:pPr>
            <a:r>
              <a:rPr lang="pt-BR" sz="2800" b="1" dirty="0" smtClean="0"/>
              <a:t>Bronquíolos Pulmonares </a:t>
            </a:r>
            <a:endParaRPr lang="pt-BR" sz="2800" b="1" dirty="0" smtClean="0"/>
          </a:p>
          <a:p>
            <a:pPr marL="514350" indent="-514350">
              <a:buAutoNum type="arabicPeriod"/>
            </a:pPr>
            <a:r>
              <a:rPr lang="pt-BR" sz="2800" b="1" dirty="0" smtClean="0"/>
              <a:t>Referências</a:t>
            </a:r>
            <a:endParaRPr lang="pt-BR" sz="2800" b="1" dirty="0" smtClean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5A4616-4CC4-498C-A6F5-0A039CFCD8AA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603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02074" y="205182"/>
            <a:ext cx="3383279" cy="75755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j-cs"/>
              </a:rPr>
              <a:t>Espirograma</a:t>
            </a:r>
          </a:p>
        </p:txBody>
      </p:sp>
      <p:sp>
        <p:nvSpPr>
          <p:cNvPr id="4" name="object 4"/>
          <p:cNvSpPr/>
          <p:nvPr/>
        </p:nvSpPr>
        <p:spPr>
          <a:xfrm>
            <a:off x="2362201" y="1243583"/>
            <a:ext cx="7568183" cy="53096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0A410699-A450-4170-993F-1CA82B734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631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83391" y="249049"/>
            <a:ext cx="7304489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MEMBRANA RESPIRATÓRIA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94611" y="1926695"/>
            <a:ext cx="4887574" cy="3681292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86730">
              <a:spcBef>
                <a:spcPts val="86"/>
              </a:spcBef>
            </a:pPr>
            <a:r>
              <a:rPr sz="2000" b="1" spc="-5" dirty="0">
                <a:solidFill>
                  <a:srgbClr val="243F60"/>
                </a:solidFill>
                <a:latin typeface="Arial"/>
                <a:cs typeface="Arial"/>
              </a:rPr>
              <a:t>Principal local de trocas gasosas</a:t>
            </a:r>
            <a:r>
              <a:rPr sz="2000" b="1" spc="36" dirty="0">
                <a:solidFill>
                  <a:srgbClr val="243F60"/>
                </a:solidFill>
                <a:latin typeface="Arial"/>
                <a:cs typeface="Arial"/>
              </a:rPr>
              <a:t> </a:t>
            </a:r>
            <a:r>
              <a:rPr sz="2000" b="1" spc="-9" dirty="0">
                <a:solidFill>
                  <a:srgbClr val="243F60"/>
                </a:solidFill>
                <a:latin typeface="Arial"/>
                <a:cs typeface="Arial"/>
              </a:rPr>
              <a:t>por</a:t>
            </a:r>
            <a:endParaRPr sz="2000" dirty="0">
              <a:latin typeface="Arial"/>
              <a:cs typeface="Arial"/>
            </a:endParaRPr>
          </a:p>
          <a:p>
            <a:pPr marL="1276562"/>
            <a:r>
              <a:rPr sz="2000" b="1" spc="-5" dirty="0">
                <a:solidFill>
                  <a:srgbClr val="243F60"/>
                </a:solidFill>
                <a:latin typeface="Arial"/>
                <a:cs typeface="Arial"/>
              </a:rPr>
              <a:t>difusão simples</a:t>
            </a:r>
            <a:endParaRPr sz="2000" dirty="0">
              <a:latin typeface="Arial"/>
              <a:cs typeface="Arial"/>
            </a:endParaRPr>
          </a:p>
          <a:p>
            <a:pPr marL="822994" marR="21324" indent="-632230">
              <a:lnSpc>
                <a:spcPct val="200000"/>
              </a:lnSpc>
            </a:pPr>
            <a:r>
              <a:rPr sz="2000" b="1" spc="-9" dirty="0">
                <a:solidFill>
                  <a:srgbClr val="243F60"/>
                </a:solidFill>
                <a:latin typeface="Arial"/>
                <a:cs typeface="Arial"/>
              </a:rPr>
              <a:t>Alvéolo, </a:t>
            </a:r>
            <a:r>
              <a:rPr sz="2000" b="1" spc="-5" dirty="0">
                <a:solidFill>
                  <a:srgbClr val="243F60"/>
                </a:solidFill>
                <a:latin typeface="Arial"/>
                <a:cs typeface="Arial"/>
              </a:rPr>
              <a:t>septo </a:t>
            </a:r>
            <a:r>
              <a:rPr sz="2000" b="1" spc="-9" dirty="0">
                <a:solidFill>
                  <a:srgbClr val="243F60"/>
                </a:solidFill>
                <a:latin typeface="Arial"/>
                <a:cs typeface="Arial"/>
              </a:rPr>
              <a:t>alveolar </a:t>
            </a:r>
            <a:r>
              <a:rPr sz="2000" b="1" spc="-5" dirty="0">
                <a:solidFill>
                  <a:srgbClr val="243F60"/>
                </a:solidFill>
                <a:latin typeface="Arial"/>
                <a:cs typeface="Arial"/>
              </a:rPr>
              <a:t>e rede capilar 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Membrana</a:t>
            </a:r>
            <a:r>
              <a:rPr sz="20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0000"/>
                </a:solidFill>
                <a:latin typeface="Arial"/>
                <a:cs typeface="Arial"/>
              </a:rPr>
              <a:t>respiratória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 dirty="0">
              <a:latin typeface="Arial"/>
              <a:cs typeface="Arial"/>
            </a:endParaRPr>
          </a:p>
          <a:p>
            <a:pPr>
              <a:spcBef>
                <a:spcPts val="41"/>
              </a:spcBef>
            </a:pPr>
            <a:endParaRPr dirty="0">
              <a:latin typeface="Arial"/>
              <a:cs typeface="Arial"/>
            </a:endParaRPr>
          </a:p>
          <a:p>
            <a:pPr marL="160795" indent="-115265">
              <a:buClr>
                <a:srgbClr val="FF0000"/>
              </a:buClr>
              <a:buChar char="•"/>
              <a:tabLst>
                <a:tab pos="161371" algn="l"/>
              </a:tabLst>
            </a:pPr>
            <a:r>
              <a:rPr sz="2000" b="1" spc="-5" dirty="0">
                <a:latin typeface="Arial"/>
                <a:cs typeface="Arial"/>
              </a:rPr>
              <a:t>0,2 - 0,3 </a:t>
            </a:r>
            <a:r>
              <a:rPr sz="2000" b="1" spc="-9" dirty="0">
                <a:latin typeface="Symbol"/>
                <a:cs typeface="Symbol"/>
              </a:rPr>
              <a:t></a:t>
            </a:r>
            <a:r>
              <a:rPr sz="2000" b="1" spc="-9" dirty="0">
                <a:latin typeface="Arial"/>
                <a:cs typeface="Arial"/>
              </a:rPr>
              <a:t>m </a:t>
            </a:r>
            <a:r>
              <a:rPr sz="2000" b="1" spc="-5" dirty="0">
                <a:latin typeface="Arial"/>
                <a:cs typeface="Arial"/>
              </a:rPr>
              <a:t>de</a:t>
            </a:r>
            <a:r>
              <a:rPr sz="2000" b="1" spc="73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espessura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F0000"/>
              </a:buClr>
              <a:buFont typeface="Arial"/>
              <a:buChar char="•"/>
            </a:pPr>
            <a:endParaRPr sz="2400" dirty="0">
              <a:latin typeface="Arial"/>
              <a:cs typeface="Arial"/>
            </a:endParaRPr>
          </a:p>
          <a:p>
            <a:pPr marL="160795" indent="-115265">
              <a:spcBef>
                <a:spcPts val="1502"/>
              </a:spcBef>
              <a:buClr>
                <a:srgbClr val="FF0000"/>
              </a:buClr>
              <a:buChar char="•"/>
              <a:tabLst>
                <a:tab pos="161371" algn="l"/>
              </a:tabLst>
            </a:pPr>
            <a:r>
              <a:rPr sz="2000" b="1" spc="-5" dirty="0">
                <a:latin typeface="Arial"/>
                <a:cs typeface="Arial"/>
              </a:rPr>
              <a:t>50 a 100 </a:t>
            </a:r>
            <a:r>
              <a:rPr sz="2000" b="1" dirty="0">
                <a:latin typeface="Arial"/>
                <a:cs typeface="Arial"/>
              </a:rPr>
              <a:t>m</a:t>
            </a:r>
            <a:r>
              <a:rPr sz="2000" b="1" baseline="26455" dirty="0">
                <a:latin typeface="Arial"/>
                <a:cs typeface="Arial"/>
              </a:rPr>
              <a:t>2 </a:t>
            </a:r>
            <a:r>
              <a:rPr sz="2000" b="1" spc="-5" dirty="0">
                <a:latin typeface="Arial"/>
                <a:cs typeface="Arial"/>
              </a:rPr>
              <a:t>de área de</a:t>
            </a:r>
            <a:r>
              <a:rPr sz="2000" b="1" spc="36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superfície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534260" y="1598527"/>
            <a:ext cx="4165585" cy="4337627"/>
            <a:chOff x="5634106" y="2122932"/>
            <a:chExt cx="3811904" cy="4178935"/>
          </a:xfrm>
        </p:grpSpPr>
        <p:sp>
          <p:nvSpPr>
            <p:cNvPr id="5" name="object 5"/>
            <p:cNvSpPr/>
            <p:nvPr/>
          </p:nvSpPr>
          <p:spPr>
            <a:xfrm>
              <a:off x="5634106" y="2122932"/>
              <a:ext cx="3811523" cy="41788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6" name="object 6"/>
            <p:cNvSpPr/>
            <p:nvPr/>
          </p:nvSpPr>
          <p:spPr>
            <a:xfrm>
              <a:off x="5634106" y="3777995"/>
              <a:ext cx="3811523" cy="252374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3318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6483502"/>
            <a:ext cx="4749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DBH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935972" y="6480149"/>
            <a:ext cx="19621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527343" y="2265529"/>
            <a:ext cx="6367589" cy="37804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4"/>
          <p:cNvSpPr/>
          <p:nvPr/>
        </p:nvSpPr>
        <p:spPr>
          <a:xfrm>
            <a:off x="565520" y="1992572"/>
            <a:ext cx="4961824" cy="43820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2" descr="Imagem relacionada">
            <a:extLst>
              <a:ext uri="{FF2B5EF4-FFF2-40B4-BE49-F238E27FC236}">
                <a16:creationId xmlns:a16="http://schemas.microsoft.com/office/drawing/2014/main" id="{53BAA554-60D7-4AB0-9374-E9E35AFF0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24">
            <a:extLst>
              <a:ext uri="{FF2B5EF4-FFF2-40B4-BE49-F238E27FC236}">
                <a16:creationId xmlns:a16="http://schemas.microsoft.com/office/drawing/2014/main" id="{69C3F832-873A-48BD-BDA5-ECEA6BC3A56C}"/>
              </a:ext>
            </a:extLst>
          </p:cNvPr>
          <p:cNvSpPr txBox="1">
            <a:spLocks/>
          </p:cNvSpPr>
          <p:nvPr/>
        </p:nvSpPr>
        <p:spPr>
          <a:xfrm>
            <a:off x="838200" y="15236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Troca Gasosa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263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 txBox="1"/>
          <p:nvPr/>
        </p:nvSpPr>
        <p:spPr>
          <a:xfrm>
            <a:off x="1021572" y="1997255"/>
            <a:ext cx="10332228" cy="3595215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355600" marR="796925" indent="-343535">
              <a:lnSpc>
                <a:spcPts val="3460"/>
              </a:lnSpc>
              <a:spcBef>
                <a:spcPts val="535"/>
              </a:spcBef>
              <a:buClr>
                <a:srgbClr val="FFCC00"/>
              </a:buClr>
              <a:buSzPct val="70312"/>
              <a:buFont typeface="Wingdings"/>
              <a:buChar char=""/>
              <a:tabLst>
                <a:tab pos="355600" algn="l"/>
                <a:tab pos="356235" algn="l"/>
                <a:tab pos="1984375" algn="l"/>
                <a:tab pos="6414135" algn="l"/>
              </a:tabLst>
            </a:pPr>
            <a:r>
              <a:rPr lang="pt-BR" sz="3200" spc="-120" dirty="0">
                <a:latin typeface="Times New Roman"/>
                <a:cs typeface="Times New Roman"/>
              </a:rPr>
              <a:t>A base anatômica do pulmão é a VIA </a:t>
            </a:r>
            <a:r>
              <a:rPr lang="pt-BR" sz="3200" spc="-120" dirty="0" smtClean="0">
                <a:latin typeface="Times New Roman"/>
                <a:cs typeface="Times New Roman"/>
              </a:rPr>
              <a:t>AÉREA, composto </a:t>
            </a:r>
            <a:r>
              <a:rPr lang="pt-BR" sz="3200" spc="-120" dirty="0">
                <a:latin typeface="Times New Roman"/>
                <a:cs typeface="Times New Roman"/>
              </a:rPr>
              <a:t>de:</a:t>
            </a:r>
          </a:p>
          <a:p>
            <a:pPr marL="355600" marR="796925" indent="-343535">
              <a:lnSpc>
                <a:spcPts val="3460"/>
              </a:lnSpc>
              <a:spcBef>
                <a:spcPts val="535"/>
              </a:spcBef>
              <a:buClr>
                <a:srgbClr val="FFCC00"/>
              </a:buClr>
              <a:buSzPct val="70312"/>
              <a:buFont typeface="Wingdings"/>
              <a:buChar char=""/>
              <a:tabLst>
                <a:tab pos="355600" algn="l"/>
                <a:tab pos="356235" algn="l"/>
                <a:tab pos="1984375" algn="l"/>
                <a:tab pos="6414135" algn="l"/>
              </a:tabLst>
            </a:pPr>
            <a:r>
              <a:rPr lang="pt-BR" sz="3200" spc="-120" dirty="0">
                <a:latin typeface="Times New Roman"/>
                <a:cs typeface="Times New Roman"/>
              </a:rPr>
              <a:t>O nariz (ou a boca)</a:t>
            </a:r>
          </a:p>
          <a:p>
            <a:pPr marL="355600" marR="796925" indent="-343535">
              <a:lnSpc>
                <a:spcPts val="3460"/>
              </a:lnSpc>
              <a:spcBef>
                <a:spcPts val="535"/>
              </a:spcBef>
              <a:buClr>
                <a:srgbClr val="FFCC00"/>
              </a:buClr>
              <a:buSzPct val="70312"/>
              <a:buFont typeface="Wingdings"/>
              <a:buChar char=""/>
              <a:tabLst>
                <a:tab pos="355600" algn="l"/>
                <a:tab pos="356235" algn="l"/>
                <a:tab pos="1984375" algn="l"/>
                <a:tab pos="6414135" algn="l"/>
              </a:tabLst>
            </a:pPr>
            <a:r>
              <a:rPr lang="pt-BR" sz="3200" spc="-120" dirty="0" smtClean="0">
                <a:latin typeface="Times New Roman"/>
                <a:cs typeface="Times New Roman"/>
              </a:rPr>
              <a:t>Faringe</a:t>
            </a:r>
            <a:endParaRPr lang="pt-BR" sz="3200" spc="-120" dirty="0">
              <a:latin typeface="Times New Roman"/>
              <a:cs typeface="Times New Roman"/>
            </a:endParaRPr>
          </a:p>
          <a:p>
            <a:pPr marL="355600" marR="796925" indent="-343535">
              <a:lnSpc>
                <a:spcPts val="3460"/>
              </a:lnSpc>
              <a:spcBef>
                <a:spcPts val="535"/>
              </a:spcBef>
              <a:buClr>
                <a:srgbClr val="FFCC00"/>
              </a:buClr>
              <a:buSzPct val="70312"/>
              <a:buFont typeface="Wingdings"/>
              <a:buChar char=""/>
              <a:tabLst>
                <a:tab pos="355600" algn="l"/>
                <a:tab pos="356235" algn="l"/>
                <a:tab pos="1984375" algn="l"/>
                <a:tab pos="6414135" algn="l"/>
              </a:tabLst>
            </a:pPr>
            <a:r>
              <a:rPr lang="pt-BR" sz="3200" spc="-120" dirty="0">
                <a:latin typeface="Times New Roman"/>
                <a:cs typeface="Times New Roman"/>
              </a:rPr>
              <a:t>Laringe</a:t>
            </a:r>
          </a:p>
          <a:p>
            <a:pPr marL="355600" marR="796925" indent="-343535">
              <a:lnSpc>
                <a:spcPts val="3460"/>
              </a:lnSpc>
              <a:spcBef>
                <a:spcPts val="535"/>
              </a:spcBef>
              <a:buClr>
                <a:srgbClr val="FFCC00"/>
              </a:buClr>
              <a:buSzPct val="70312"/>
              <a:buFont typeface="Wingdings"/>
              <a:buChar char=""/>
              <a:tabLst>
                <a:tab pos="355600" algn="l"/>
                <a:tab pos="356235" algn="l"/>
                <a:tab pos="1984375" algn="l"/>
                <a:tab pos="6414135" algn="l"/>
              </a:tabLst>
            </a:pPr>
            <a:r>
              <a:rPr lang="pt-BR" sz="3200" spc="-120" dirty="0" err="1">
                <a:latin typeface="Times New Roman"/>
                <a:cs typeface="Times New Roman"/>
              </a:rPr>
              <a:t>Traquéia</a:t>
            </a:r>
            <a:endParaRPr lang="pt-BR" sz="3200" spc="-120" dirty="0">
              <a:latin typeface="Times New Roman"/>
              <a:cs typeface="Times New Roman"/>
            </a:endParaRPr>
          </a:p>
          <a:p>
            <a:pPr marL="355600" marR="796925" indent="-343535">
              <a:lnSpc>
                <a:spcPts val="3460"/>
              </a:lnSpc>
              <a:spcBef>
                <a:spcPts val="535"/>
              </a:spcBef>
              <a:buClr>
                <a:srgbClr val="FFCC00"/>
              </a:buClr>
              <a:buSzPct val="70312"/>
              <a:buFont typeface="Wingdings"/>
              <a:buChar char=""/>
              <a:tabLst>
                <a:tab pos="355600" algn="l"/>
                <a:tab pos="356235" algn="l"/>
                <a:tab pos="1984375" algn="l"/>
                <a:tab pos="6414135" algn="l"/>
              </a:tabLst>
            </a:pPr>
            <a:r>
              <a:rPr lang="pt-BR" sz="3200" spc="-120" dirty="0" smtClean="0">
                <a:latin typeface="Times New Roman"/>
                <a:cs typeface="Times New Roman"/>
              </a:rPr>
              <a:t>Bronquíolos</a:t>
            </a:r>
          </a:p>
          <a:p>
            <a:pPr marL="355600" marR="796925" indent="-343535">
              <a:lnSpc>
                <a:spcPts val="3460"/>
              </a:lnSpc>
              <a:spcBef>
                <a:spcPts val="535"/>
              </a:spcBef>
              <a:buClr>
                <a:srgbClr val="FFCC00"/>
              </a:buClr>
              <a:buSzPct val="70312"/>
              <a:buFont typeface="Wingdings"/>
              <a:buChar char=""/>
              <a:tabLst>
                <a:tab pos="355600" algn="l"/>
                <a:tab pos="356235" algn="l"/>
                <a:tab pos="1984375" algn="l"/>
                <a:tab pos="6414135" algn="l"/>
              </a:tabLst>
            </a:pPr>
            <a:r>
              <a:rPr lang="pt-BR" sz="3200" spc="-120" dirty="0" smtClean="0">
                <a:latin typeface="Times New Roman"/>
                <a:cs typeface="Times New Roman"/>
              </a:rPr>
              <a:t>Dutos </a:t>
            </a:r>
            <a:r>
              <a:rPr lang="pt-BR" sz="3200" spc="-120" dirty="0">
                <a:latin typeface="Times New Roman"/>
                <a:cs typeface="Times New Roman"/>
              </a:rPr>
              <a:t>alveolares, sacos alveolares e alvéolos</a:t>
            </a:r>
            <a:endParaRPr sz="2800" dirty="0">
              <a:latin typeface="Times New Roman"/>
              <a:cs typeface="Times New Roman"/>
            </a:endParaRPr>
          </a:p>
        </p:txBody>
      </p:sp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2F49EB32-BD26-40FD-9C3D-D8098CE4D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4">
            <a:extLst>
              <a:ext uri="{FF2B5EF4-FFF2-40B4-BE49-F238E27FC236}">
                <a16:creationId xmlns:a16="http://schemas.microsoft.com/office/drawing/2014/main" id="{69A76715-36E2-45E4-A302-355DC0310616}"/>
              </a:ext>
            </a:extLst>
          </p:cNvPr>
          <p:cNvSpPr txBox="1">
            <a:spLocks/>
          </p:cNvSpPr>
          <p:nvPr/>
        </p:nvSpPr>
        <p:spPr>
          <a:xfrm>
            <a:off x="838200" y="15236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Troca Gasosa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23</a:t>
            </a:fld>
            <a:endParaRPr lang="pt-BR"/>
          </a:p>
        </p:txBody>
      </p:sp>
      <p:pic>
        <p:nvPicPr>
          <p:cNvPr id="4098" name="Picture 2" descr="Pin em BIO •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781" y="3656158"/>
            <a:ext cx="3325904" cy="249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608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59940" y="6483502"/>
            <a:ext cx="4749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120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DBH</a:t>
            </a:r>
            <a:endParaRPr sz="1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021317" y="6480149"/>
            <a:ext cx="11048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2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82436" y="1801504"/>
            <a:ext cx="5536320" cy="4554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BCE9666D-8E40-4A09-AE5C-EF48A1ECD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24">
            <a:extLst>
              <a:ext uri="{FF2B5EF4-FFF2-40B4-BE49-F238E27FC236}">
                <a16:creationId xmlns:a16="http://schemas.microsoft.com/office/drawing/2014/main" id="{72F84F49-A2B6-4B35-A367-404475773DE6}"/>
              </a:ext>
            </a:extLst>
          </p:cNvPr>
          <p:cNvSpPr txBox="1">
            <a:spLocks/>
          </p:cNvSpPr>
          <p:nvPr/>
        </p:nvSpPr>
        <p:spPr>
          <a:xfrm>
            <a:off x="838200" y="15236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Troca Gasosa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24</a:t>
            </a:fld>
            <a:endParaRPr lang="pt-BR"/>
          </a:p>
        </p:txBody>
      </p:sp>
      <p:pic>
        <p:nvPicPr>
          <p:cNvPr id="5122" name="Picture 2" descr="Melhore A Respiração — Técnica Alexander: Pensar Em Ativida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8" y="2667861"/>
            <a:ext cx="6128796" cy="297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8251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386688" y="1526866"/>
            <a:ext cx="11319760" cy="4467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150000"/>
              </a:lnSpc>
              <a:defRPr sz="2800"/>
            </a:lvl1pPr>
          </a:lstStyle>
          <a:p>
            <a:r>
              <a:rPr lang="pt-BR" sz="2400" dirty="0"/>
              <a:t>É um processo complexo que inclui vários mecanismos:</a:t>
            </a:r>
          </a:p>
          <a:p>
            <a:r>
              <a:rPr lang="pt-BR" sz="2400" dirty="0"/>
              <a:t>● Ventilação alveolar: troca de ar entre a atmosfera e os alvéolos pulmonares e vice-versa (processo também conhecido como ventilação pulmonar).</a:t>
            </a:r>
          </a:p>
          <a:p>
            <a:r>
              <a:rPr lang="pt-BR" sz="2400" dirty="0"/>
              <a:t>● Hematose ou mecanismo difusivo de troca gasosa ao nível da membrana alveolar respiratória: troca gasosa entre o ar alveolar e o sangue do capilar alveolar.</a:t>
            </a:r>
          </a:p>
          <a:p>
            <a:r>
              <a:rPr lang="pt-BR" sz="2400" dirty="0"/>
              <a:t>● Transporte de gases: é realizado através do sangue (O2 é transportado dos pulmões para os tecidos e o CO2 na direção inversa.</a:t>
            </a:r>
          </a:p>
          <a:p>
            <a:r>
              <a:rPr lang="pt-BR" sz="2400" dirty="0"/>
              <a:t>● Difusão de gases entre o sangue e a célula em nível capilar e através do interstício.</a:t>
            </a:r>
            <a:endParaRPr sz="2400" dirty="0"/>
          </a:p>
        </p:txBody>
      </p:sp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1CDE2709-CD7E-49E3-9623-9BB7C30A4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24">
            <a:extLst>
              <a:ext uri="{FF2B5EF4-FFF2-40B4-BE49-F238E27FC236}">
                <a16:creationId xmlns:a16="http://schemas.microsoft.com/office/drawing/2014/main" id="{0D73A920-9315-4D07-A641-FD6332AF793E}"/>
              </a:ext>
            </a:extLst>
          </p:cNvPr>
          <p:cNvSpPr txBox="1">
            <a:spLocks/>
          </p:cNvSpPr>
          <p:nvPr/>
        </p:nvSpPr>
        <p:spPr>
          <a:xfrm>
            <a:off x="838200" y="15236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Respiração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1279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61580" y="1315223"/>
            <a:ext cx="117348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150000"/>
              </a:lnSpc>
              <a:defRPr sz="2400"/>
            </a:lvl1pPr>
          </a:lstStyle>
          <a:p>
            <a:r>
              <a:rPr lang="pt-BR" dirty="0"/>
              <a:t>A RESPIRAÇÃO: É um processo complexo que inclui a participação de vários dispositivos e sistemas diferentes: sistema respiratório, sangue (transporte), sistema circulatório (bomba e função de distribuição) e a própria respiração, que ocorre dentro das células.</a:t>
            </a:r>
          </a:p>
        </p:txBody>
      </p:sp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3BC4C586-B2A4-4653-8B89-7CEABBE86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4">
            <a:extLst>
              <a:ext uri="{FF2B5EF4-FFF2-40B4-BE49-F238E27FC236}">
                <a16:creationId xmlns:a16="http://schemas.microsoft.com/office/drawing/2014/main" id="{46AD0BC5-38BD-40CE-AB44-41909DC788E9}"/>
              </a:ext>
            </a:extLst>
          </p:cNvPr>
          <p:cNvSpPr txBox="1">
            <a:spLocks/>
          </p:cNvSpPr>
          <p:nvPr/>
        </p:nvSpPr>
        <p:spPr>
          <a:xfrm>
            <a:off x="838200" y="15236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Respiração</a:t>
            </a:r>
          </a:p>
        </p:txBody>
      </p:sp>
      <p:sp>
        <p:nvSpPr>
          <p:cNvPr id="5" name="object 20"/>
          <p:cNvSpPr/>
          <p:nvPr/>
        </p:nvSpPr>
        <p:spPr>
          <a:xfrm>
            <a:off x="8010098" y="3146438"/>
            <a:ext cx="2389496" cy="33112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26</a:t>
            </a:fld>
            <a:endParaRPr lang="pt-BR"/>
          </a:p>
        </p:txBody>
      </p:sp>
      <p:pic>
        <p:nvPicPr>
          <p:cNvPr id="6146" name="Picture 2" descr="Respiração – Como funciona, importância e e relação com as emoções - Hora 7  - R7 Segredos do Mun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55" y="3146438"/>
            <a:ext cx="6286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24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5595582" y="1039235"/>
            <a:ext cx="6387152" cy="54454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2"/>
          <p:cNvSpPr/>
          <p:nvPr/>
        </p:nvSpPr>
        <p:spPr>
          <a:xfrm>
            <a:off x="87034" y="1696872"/>
            <a:ext cx="6057309" cy="34722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2" descr="Imagem relacionada">
            <a:extLst>
              <a:ext uri="{FF2B5EF4-FFF2-40B4-BE49-F238E27FC236}">
                <a16:creationId xmlns:a16="http://schemas.microsoft.com/office/drawing/2014/main" id="{5CAAB689-1BD6-4019-8FFF-962509B81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24">
            <a:extLst>
              <a:ext uri="{FF2B5EF4-FFF2-40B4-BE49-F238E27FC236}">
                <a16:creationId xmlns:a16="http://schemas.microsoft.com/office/drawing/2014/main" id="{8E1EEE31-FBB4-4A74-B6A4-10DE43C118CE}"/>
              </a:ext>
            </a:extLst>
          </p:cNvPr>
          <p:cNvSpPr txBox="1">
            <a:spLocks/>
          </p:cNvSpPr>
          <p:nvPr/>
        </p:nvSpPr>
        <p:spPr>
          <a:xfrm>
            <a:off x="838200" y="15236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Circulação Pulmonar</a:t>
            </a:r>
            <a:endParaRPr lang="pt-BR" sz="40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83366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0937" y="235405"/>
            <a:ext cx="8079475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ESTRUTURAS DA CAIXA TORÁCICA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489619" y="1337482"/>
            <a:ext cx="7156525" cy="4632320"/>
            <a:chOff x="1373003" y="1473707"/>
            <a:chExt cx="7885430" cy="5104130"/>
          </a:xfrm>
        </p:grpSpPr>
        <p:sp>
          <p:nvSpPr>
            <p:cNvPr id="4" name="object 4"/>
            <p:cNvSpPr/>
            <p:nvPr/>
          </p:nvSpPr>
          <p:spPr>
            <a:xfrm>
              <a:off x="1373003" y="1473707"/>
              <a:ext cx="7885176" cy="510387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5" name="object 5"/>
            <p:cNvSpPr/>
            <p:nvPr/>
          </p:nvSpPr>
          <p:spPr>
            <a:xfrm>
              <a:off x="1373003" y="3777995"/>
              <a:ext cx="7885176" cy="279958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43864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132764" y="1620868"/>
            <a:ext cx="11286698" cy="1119053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2400" b="1" spc="-5" dirty="0">
                <a:cs typeface="Arial"/>
              </a:rPr>
              <a:t>A </a:t>
            </a:r>
            <a:r>
              <a:rPr sz="2400" b="1" spc="-9" dirty="0">
                <a:cs typeface="Arial"/>
              </a:rPr>
              <a:t>renovação </a:t>
            </a:r>
            <a:r>
              <a:rPr sz="2400" b="1" spc="-5" dirty="0">
                <a:cs typeface="Arial"/>
              </a:rPr>
              <a:t>constante do ar </a:t>
            </a:r>
            <a:r>
              <a:rPr sz="2400" b="1" spc="-9" dirty="0">
                <a:cs typeface="Arial"/>
              </a:rPr>
              <a:t>alveolar </a:t>
            </a:r>
            <a:r>
              <a:rPr sz="2400" b="1" spc="-5" dirty="0">
                <a:cs typeface="Arial"/>
              </a:rPr>
              <a:t>é assegurada pelos </a:t>
            </a:r>
            <a:r>
              <a:rPr sz="2400" b="1" spc="-9" dirty="0">
                <a:cs typeface="Arial"/>
              </a:rPr>
              <a:t>movimentos </a:t>
            </a:r>
            <a:r>
              <a:rPr sz="2400" b="1" spc="-5" dirty="0">
                <a:cs typeface="Arial"/>
              </a:rPr>
              <a:t>do</a:t>
            </a:r>
            <a:r>
              <a:rPr sz="2400" b="1" spc="200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tórax</a:t>
            </a:r>
            <a:endParaRPr sz="2400" dirty="0">
              <a:cs typeface="Arial"/>
            </a:endParaRPr>
          </a:p>
          <a:p>
            <a:pPr>
              <a:spcBef>
                <a:spcPts val="18"/>
              </a:spcBef>
            </a:pPr>
            <a:endParaRPr sz="2400" dirty="0">
              <a:cs typeface="Arial"/>
            </a:endParaRPr>
          </a:p>
          <a:p>
            <a:pPr marL="214969" algn="ctr"/>
            <a:r>
              <a:rPr sz="2400" b="1" spc="-9" dirty="0">
                <a:cs typeface="Arial"/>
              </a:rPr>
              <a:t>CONTRAÇÃO </a:t>
            </a:r>
            <a:r>
              <a:rPr sz="2400" b="1" spc="-14" dirty="0">
                <a:cs typeface="Arial"/>
              </a:rPr>
              <a:t>MUSCULAR </a:t>
            </a:r>
            <a:r>
              <a:rPr sz="2400" b="1" spc="-5" dirty="0">
                <a:cs typeface="Arial"/>
              </a:rPr>
              <a:t>= </a:t>
            </a:r>
            <a:r>
              <a:rPr sz="2400" b="1" spc="-14" dirty="0">
                <a:cs typeface="Arial"/>
              </a:rPr>
              <a:t>TRABALHO</a:t>
            </a:r>
            <a:r>
              <a:rPr sz="2400" b="1" spc="154" dirty="0">
                <a:cs typeface="Arial"/>
              </a:rPr>
              <a:t> </a:t>
            </a:r>
            <a:r>
              <a:rPr sz="2400" b="1" spc="-18" dirty="0">
                <a:cs typeface="Arial"/>
              </a:rPr>
              <a:t>RESPIRATÓRIO</a:t>
            </a:r>
            <a:endParaRPr sz="2400" dirty="0"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432457" y="235406"/>
            <a:ext cx="6902612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MÚSCULOS DA RESPIRAÇÃO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132764" y="3209590"/>
            <a:ext cx="7738280" cy="2596380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 marR="1009723">
              <a:spcBef>
                <a:spcPts val="86"/>
              </a:spcBef>
            </a:pPr>
            <a:r>
              <a:rPr sz="2400" b="1" spc="-5" dirty="0">
                <a:solidFill>
                  <a:srgbClr val="243F60"/>
                </a:solidFill>
                <a:cs typeface="Arial"/>
              </a:rPr>
              <a:t>Características </a:t>
            </a:r>
            <a:r>
              <a:rPr sz="2400" b="1" spc="-9" dirty="0">
                <a:solidFill>
                  <a:srgbClr val="243F60"/>
                </a:solidFill>
                <a:cs typeface="Arial"/>
              </a:rPr>
              <a:t>dos </a:t>
            </a:r>
            <a:r>
              <a:rPr sz="2400" b="1" spc="-5" dirty="0">
                <a:solidFill>
                  <a:srgbClr val="243F60"/>
                </a:solidFill>
                <a:cs typeface="Arial"/>
              </a:rPr>
              <a:t>músculos  respiratórios:</a:t>
            </a:r>
            <a:endParaRPr sz="2400" dirty="0">
              <a:cs typeface="Arial"/>
            </a:endParaRPr>
          </a:p>
          <a:p>
            <a:pPr>
              <a:spcBef>
                <a:spcPts val="18"/>
              </a:spcBef>
            </a:pPr>
            <a:endParaRPr sz="2400" dirty="0">
              <a:cs typeface="Arial"/>
            </a:endParaRPr>
          </a:p>
          <a:p>
            <a:pPr marL="146963" indent="-136013">
              <a:buClr>
                <a:srgbClr val="FF0000"/>
              </a:buClr>
              <a:buFont typeface="Symbol"/>
              <a:buChar char=""/>
              <a:tabLst>
                <a:tab pos="147539" algn="l"/>
              </a:tabLst>
            </a:pPr>
            <a:r>
              <a:rPr sz="2400" b="1" spc="-5" dirty="0">
                <a:cs typeface="Arial"/>
              </a:rPr>
              <a:t>Esquelético</a:t>
            </a:r>
            <a:r>
              <a:rPr sz="2400" b="1" spc="14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estriado</a:t>
            </a:r>
            <a:endParaRPr sz="2400" dirty="0">
              <a:cs typeface="Arial"/>
            </a:endParaRPr>
          </a:p>
          <a:p>
            <a:pPr>
              <a:spcBef>
                <a:spcPts val="23"/>
              </a:spcBef>
              <a:buClr>
                <a:srgbClr val="FF0000"/>
              </a:buClr>
              <a:buFont typeface="Symbol"/>
              <a:buChar char=""/>
            </a:pPr>
            <a:endParaRPr sz="2400" dirty="0">
              <a:cs typeface="Arial"/>
            </a:endParaRPr>
          </a:p>
          <a:p>
            <a:pPr marL="11527" marR="4611">
              <a:buClr>
                <a:srgbClr val="FF0000"/>
              </a:buClr>
              <a:buFont typeface="Symbol"/>
              <a:buChar char=""/>
              <a:tabLst>
                <a:tab pos="140624" algn="l"/>
              </a:tabLst>
            </a:pPr>
            <a:r>
              <a:rPr sz="2400" b="1" spc="-14" dirty="0">
                <a:cs typeface="Arial"/>
              </a:rPr>
              <a:t>Alta </a:t>
            </a:r>
            <a:r>
              <a:rPr sz="2400" b="1" spc="-5" dirty="0">
                <a:cs typeface="Arial"/>
              </a:rPr>
              <a:t>resitência à fadiga/ alta capacidade  </a:t>
            </a:r>
            <a:r>
              <a:rPr sz="2400" b="1" spc="-9" dirty="0">
                <a:cs typeface="Arial"/>
              </a:rPr>
              <a:t>oxidativa</a:t>
            </a:r>
            <a:endParaRPr sz="2400" dirty="0">
              <a:cs typeface="Arial"/>
            </a:endParaRPr>
          </a:p>
          <a:p>
            <a:pPr>
              <a:spcBef>
                <a:spcPts val="18"/>
              </a:spcBef>
              <a:buClr>
                <a:srgbClr val="FF0000"/>
              </a:buClr>
              <a:buFont typeface="Symbol"/>
              <a:buChar char=""/>
            </a:pPr>
            <a:endParaRPr sz="2400" dirty="0">
              <a:cs typeface="Arial"/>
            </a:endParaRPr>
          </a:p>
          <a:p>
            <a:pPr marL="11527" marR="300266">
              <a:buClr>
                <a:srgbClr val="FF0000"/>
              </a:buClr>
              <a:buFont typeface="Symbol"/>
              <a:buChar char=""/>
              <a:tabLst>
                <a:tab pos="147539" algn="l"/>
              </a:tabLst>
            </a:pPr>
            <a:r>
              <a:rPr sz="2400" b="1" spc="-9" dirty="0">
                <a:cs typeface="Arial"/>
              </a:rPr>
              <a:t>Elevado </a:t>
            </a:r>
            <a:r>
              <a:rPr sz="2400" b="1" spc="-5" dirty="0">
                <a:cs typeface="Arial"/>
              </a:rPr>
              <a:t>fluxo sanguíneo/ densidade  capilar</a:t>
            </a:r>
            <a:endParaRPr sz="2400" dirty="0"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330684" y="3593205"/>
            <a:ext cx="3137391" cy="2546681"/>
            <a:chOff x="5778886" y="3493008"/>
            <a:chExt cx="3456940" cy="2806065"/>
          </a:xfrm>
        </p:grpSpPr>
        <p:sp>
          <p:nvSpPr>
            <p:cNvPr id="11" name="object 11"/>
            <p:cNvSpPr/>
            <p:nvPr/>
          </p:nvSpPr>
          <p:spPr>
            <a:xfrm>
              <a:off x="5778886" y="3493008"/>
              <a:ext cx="3456432" cy="28056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12" name="object 12"/>
            <p:cNvSpPr/>
            <p:nvPr/>
          </p:nvSpPr>
          <p:spPr>
            <a:xfrm>
              <a:off x="5778886" y="3777996"/>
              <a:ext cx="3456432" cy="25206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13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3376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3</a:t>
            </a:fld>
            <a:endParaRPr lang="pt-BR"/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9" y="21917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>
            <a:off x="3227643" y="219175"/>
            <a:ext cx="5750334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SISTEMA </a:t>
            </a:r>
            <a:r>
              <a:rPr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RESPIRATÓRIO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076" name="Picture 4" descr="https://encrypted-tbn0.gstatic.com/images?q=tbn:ANd9GcS2tSfRxo7DXu0Vdw4kwDa6GU_wyAQ5BCd1oQ&amp;usqp=CA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064" y="1911534"/>
            <a:ext cx="4183875" cy="486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3"/>
          <p:cNvSpPr txBox="1"/>
          <p:nvPr/>
        </p:nvSpPr>
        <p:spPr>
          <a:xfrm>
            <a:off x="3971499" y="1109988"/>
            <a:ext cx="3255632" cy="380389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algn="ctr">
              <a:spcBef>
                <a:spcPts val="86"/>
              </a:spcBef>
            </a:pPr>
            <a:r>
              <a:rPr lang="pt-BR" sz="2400" b="1" i="1" spc="-14" dirty="0" smtClean="0">
                <a:solidFill>
                  <a:srgbClr val="0070C0"/>
                </a:solidFill>
                <a:cs typeface="Arial"/>
              </a:rPr>
              <a:t>Componentes</a:t>
            </a:r>
            <a:endParaRPr sz="1050" i="1" dirty="0">
              <a:solidFill>
                <a:srgbClr val="0070C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1349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88609" y="235406"/>
            <a:ext cx="6908893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MÚSCULOS DA RESPIRAÇÃO</a:t>
            </a:r>
          </a:p>
        </p:txBody>
      </p:sp>
      <p:sp>
        <p:nvSpPr>
          <p:cNvPr id="3" name="object 3"/>
          <p:cNvSpPr/>
          <p:nvPr/>
        </p:nvSpPr>
        <p:spPr>
          <a:xfrm>
            <a:off x="6573127" y="1465840"/>
            <a:ext cx="4895794" cy="52623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/>
          <p:nvPr/>
        </p:nvSpPr>
        <p:spPr>
          <a:xfrm>
            <a:off x="341193" y="1356658"/>
            <a:ext cx="6441743" cy="5371499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2400" b="1" spc="-5" dirty="0">
                <a:solidFill>
                  <a:srgbClr val="243F60"/>
                </a:solidFill>
                <a:cs typeface="Arial"/>
              </a:rPr>
              <a:t>Músculos</a:t>
            </a:r>
            <a:r>
              <a:rPr sz="2400" b="1" spc="5" dirty="0">
                <a:solidFill>
                  <a:srgbClr val="243F60"/>
                </a:solidFill>
                <a:cs typeface="Arial"/>
              </a:rPr>
              <a:t> </a:t>
            </a:r>
            <a:r>
              <a:rPr sz="2400" b="1" spc="-5" dirty="0" err="1">
                <a:solidFill>
                  <a:srgbClr val="243F60"/>
                </a:solidFill>
                <a:cs typeface="Arial"/>
              </a:rPr>
              <a:t>inpiratórios</a:t>
            </a:r>
            <a:r>
              <a:rPr sz="2400" b="1" spc="-5" dirty="0" smtClean="0">
                <a:solidFill>
                  <a:srgbClr val="243F60"/>
                </a:solidFill>
                <a:cs typeface="Arial"/>
              </a:rPr>
              <a:t>:</a:t>
            </a:r>
            <a:endParaRPr lang="pt-BR" sz="2400" b="1" spc="-5" dirty="0" smtClean="0">
              <a:solidFill>
                <a:srgbClr val="243F60"/>
              </a:solidFill>
              <a:cs typeface="Arial"/>
            </a:endParaRPr>
          </a:p>
          <a:p>
            <a:pPr marL="11527">
              <a:spcBef>
                <a:spcPts val="86"/>
              </a:spcBef>
            </a:pPr>
            <a:endParaRPr sz="1050" dirty="0">
              <a:cs typeface="Arial"/>
            </a:endParaRPr>
          </a:p>
          <a:p>
            <a:pPr marL="11527"/>
            <a:r>
              <a:rPr sz="2400" b="1" spc="-5" dirty="0" smtClean="0">
                <a:cs typeface="Arial"/>
              </a:rPr>
              <a:t>1</a:t>
            </a:r>
            <a:r>
              <a:rPr sz="2400" b="1" spc="-5" dirty="0">
                <a:cs typeface="Arial"/>
              </a:rPr>
              <a:t>)</a:t>
            </a:r>
            <a:r>
              <a:rPr sz="2400" b="1" spc="-9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Primários</a:t>
            </a:r>
            <a:endParaRPr sz="2400" dirty="0">
              <a:cs typeface="Arial"/>
            </a:endParaRPr>
          </a:p>
          <a:p>
            <a:pPr marL="146963" indent="-136013">
              <a:buClr>
                <a:srgbClr val="FF0000"/>
              </a:buClr>
              <a:buFont typeface="Symbol"/>
              <a:buChar char=""/>
              <a:tabLst>
                <a:tab pos="147539" algn="l"/>
              </a:tabLst>
            </a:pPr>
            <a:r>
              <a:rPr sz="2400" b="1" spc="-9" dirty="0" smtClean="0">
                <a:cs typeface="Arial"/>
              </a:rPr>
              <a:t>DIAFRAGMA</a:t>
            </a:r>
            <a:endParaRPr sz="2400" dirty="0">
              <a:cs typeface="Arial"/>
            </a:endParaRPr>
          </a:p>
          <a:p>
            <a:pPr marL="146963" indent="-136013">
              <a:buClr>
                <a:srgbClr val="FF0000"/>
              </a:buClr>
              <a:buFont typeface="Symbol"/>
              <a:buChar char=""/>
              <a:tabLst>
                <a:tab pos="147539" algn="l"/>
              </a:tabLst>
            </a:pPr>
            <a:r>
              <a:rPr sz="2400" b="1" spc="-5" dirty="0">
                <a:cs typeface="Arial"/>
              </a:rPr>
              <a:t>Intercostais</a:t>
            </a:r>
            <a:r>
              <a:rPr sz="2400" b="1" spc="27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externos</a:t>
            </a:r>
            <a:endParaRPr sz="2400" dirty="0">
              <a:cs typeface="Arial"/>
            </a:endParaRPr>
          </a:p>
          <a:p>
            <a:pPr marL="11527">
              <a:spcBef>
                <a:spcPts val="1502"/>
              </a:spcBef>
            </a:pPr>
            <a:r>
              <a:rPr sz="2400" b="1" spc="-5" dirty="0" smtClean="0">
                <a:cs typeface="Arial"/>
              </a:rPr>
              <a:t>2</a:t>
            </a:r>
            <a:r>
              <a:rPr sz="2400" b="1" spc="-5" dirty="0">
                <a:cs typeface="Arial"/>
              </a:rPr>
              <a:t>)</a:t>
            </a:r>
            <a:r>
              <a:rPr sz="2400" b="1" spc="-9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Secundários</a:t>
            </a:r>
            <a:endParaRPr sz="2400" dirty="0">
              <a:cs typeface="Arial"/>
            </a:endParaRPr>
          </a:p>
          <a:p>
            <a:pPr marL="146963" indent="-136013">
              <a:spcBef>
                <a:spcPts val="5"/>
              </a:spcBef>
              <a:buClr>
                <a:srgbClr val="FF0000"/>
              </a:buClr>
              <a:buFont typeface="Symbol"/>
              <a:buChar char=""/>
              <a:tabLst>
                <a:tab pos="147539" algn="l"/>
              </a:tabLst>
            </a:pPr>
            <a:r>
              <a:rPr sz="2400" b="1" spc="-5" dirty="0" err="1" smtClean="0">
                <a:cs typeface="Arial"/>
              </a:rPr>
              <a:t>Escalenos</a:t>
            </a:r>
            <a:endParaRPr sz="2400" dirty="0">
              <a:cs typeface="Arial"/>
            </a:endParaRPr>
          </a:p>
          <a:p>
            <a:pPr marL="146963" indent="-136013">
              <a:buClr>
                <a:srgbClr val="FF0000"/>
              </a:buClr>
              <a:buFont typeface="Symbol"/>
              <a:buChar char=""/>
              <a:tabLst>
                <a:tab pos="147539" algn="l"/>
              </a:tabLst>
            </a:pPr>
            <a:r>
              <a:rPr sz="2400" b="1" spc="-5" dirty="0">
                <a:cs typeface="Arial"/>
              </a:rPr>
              <a:t>Esternocleidomastóideo</a:t>
            </a:r>
            <a:endParaRPr sz="2400" dirty="0">
              <a:cs typeface="Arial"/>
            </a:endParaRPr>
          </a:p>
          <a:p>
            <a:pPr marL="146963" indent="-136013">
              <a:buClr>
                <a:srgbClr val="FF0000"/>
              </a:buClr>
              <a:buFont typeface="Symbol"/>
              <a:buChar char=""/>
              <a:tabLst>
                <a:tab pos="147539" algn="l"/>
              </a:tabLst>
            </a:pPr>
            <a:r>
              <a:rPr sz="2400" b="1" spc="-5" dirty="0">
                <a:cs typeface="Arial"/>
              </a:rPr>
              <a:t>Peitoral</a:t>
            </a:r>
            <a:r>
              <a:rPr sz="2400" b="1" spc="14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maior</a:t>
            </a:r>
            <a:endParaRPr sz="2400" dirty="0">
              <a:cs typeface="Arial"/>
            </a:endParaRPr>
          </a:p>
          <a:p>
            <a:pPr marL="146963" indent="-136013">
              <a:buClr>
                <a:srgbClr val="FF0000"/>
              </a:buClr>
              <a:buFont typeface="Symbol"/>
              <a:buChar char=""/>
              <a:tabLst>
                <a:tab pos="147539" algn="l"/>
              </a:tabLst>
            </a:pPr>
            <a:r>
              <a:rPr sz="2400" b="1" spc="-14" dirty="0">
                <a:cs typeface="Arial"/>
              </a:rPr>
              <a:t>Trapézio</a:t>
            </a:r>
            <a:endParaRPr sz="2400" dirty="0">
              <a:cs typeface="Arial"/>
            </a:endParaRPr>
          </a:p>
          <a:p>
            <a:pPr marL="146963" indent="-136013">
              <a:buClr>
                <a:srgbClr val="FF0000"/>
              </a:buClr>
              <a:buFont typeface="Symbol"/>
              <a:buChar char=""/>
              <a:tabLst>
                <a:tab pos="147539" algn="l"/>
              </a:tabLst>
            </a:pPr>
            <a:r>
              <a:rPr sz="2400" b="1" spc="-9" dirty="0">
                <a:cs typeface="Arial"/>
              </a:rPr>
              <a:t>Grande</a:t>
            </a:r>
            <a:r>
              <a:rPr sz="2400" b="1" spc="14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dorsal</a:t>
            </a:r>
            <a:endParaRPr sz="2400" dirty="0">
              <a:cs typeface="Arial"/>
            </a:endParaRPr>
          </a:p>
          <a:p>
            <a:pPr marL="146963" indent="-136013">
              <a:buClr>
                <a:srgbClr val="FF0000"/>
              </a:buClr>
              <a:buFont typeface="Symbol"/>
              <a:buChar char=""/>
              <a:tabLst>
                <a:tab pos="147539" algn="l"/>
              </a:tabLst>
            </a:pPr>
            <a:r>
              <a:rPr sz="2400" b="1" spc="-9" dirty="0">
                <a:cs typeface="Arial"/>
              </a:rPr>
              <a:t>Elevador </a:t>
            </a:r>
            <a:r>
              <a:rPr sz="2400" b="1" spc="-5" dirty="0">
                <a:cs typeface="Arial"/>
              </a:rPr>
              <a:t>da</a:t>
            </a:r>
            <a:r>
              <a:rPr sz="2400" b="1" spc="59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espinha</a:t>
            </a:r>
            <a:endParaRPr sz="2400" dirty="0">
              <a:cs typeface="Arial"/>
            </a:endParaRPr>
          </a:p>
          <a:p>
            <a:pPr marL="140047" indent="-129097">
              <a:buClr>
                <a:srgbClr val="FF0000"/>
              </a:buClr>
              <a:buFont typeface="Symbol"/>
              <a:buChar char=""/>
              <a:tabLst>
                <a:tab pos="140624" algn="l"/>
              </a:tabLst>
            </a:pPr>
            <a:r>
              <a:rPr sz="2400" b="1" spc="-9" dirty="0">
                <a:cs typeface="Arial"/>
              </a:rPr>
              <a:t>Abdominais</a:t>
            </a:r>
            <a:endParaRPr sz="2400" dirty="0">
              <a:cs typeface="Arial"/>
            </a:endParaRPr>
          </a:p>
          <a:p>
            <a:pPr marL="11527">
              <a:spcBef>
                <a:spcPts val="1502"/>
              </a:spcBef>
            </a:pPr>
            <a:r>
              <a:rPr lang="pt-BR" sz="2400" b="1" spc="-5" dirty="0" smtClean="0">
                <a:solidFill>
                  <a:srgbClr val="FF0000"/>
                </a:solidFill>
                <a:cs typeface="Arial"/>
              </a:rPr>
              <a:t>A </a:t>
            </a:r>
            <a:r>
              <a:rPr sz="2400" b="1" spc="-5" dirty="0" err="1" smtClean="0">
                <a:solidFill>
                  <a:srgbClr val="FF0000"/>
                </a:solidFill>
                <a:cs typeface="Arial"/>
              </a:rPr>
              <a:t>Inspiração</a:t>
            </a:r>
            <a:r>
              <a:rPr lang="pt-BR" sz="2400" b="1" spc="-5" dirty="0">
                <a:solidFill>
                  <a:srgbClr val="FF0000"/>
                </a:solidFill>
                <a:cs typeface="Arial"/>
              </a:rPr>
              <a:t> </a:t>
            </a:r>
            <a:r>
              <a:rPr lang="pt-BR" sz="2400" b="1" spc="-5" dirty="0" smtClean="0">
                <a:solidFill>
                  <a:srgbClr val="FF0000"/>
                </a:solidFill>
                <a:cs typeface="Arial"/>
              </a:rPr>
              <a:t>é um</a:t>
            </a:r>
            <a:r>
              <a:rPr sz="2400" b="1" spc="-5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cs typeface="Arial"/>
              </a:rPr>
              <a:t>processo eminentemente</a:t>
            </a:r>
            <a:r>
              <a:rPr sz="2400" b="1" spc="45" dirty="0">
                <a:solidFill>
                  <a:srgbClr val="FF0000"/>
                </a:solidFill>
                <a:cs typeface="Arial"/>
              </a:rPr>
              <a:t> </a:t>
            </a:r>
            <a:r>
              <a:rPr sz="2400" b="1" spc="-14" dirty="0">
                <a:solidFill>
                  <a:srgbClr val="FF0000"/>
                </a:solidFill>
                <a:cs typeface="Arial"/>
              </a:rPr>
              <a:t>ativo</a:t>
            </a:r>
            <a:endParaRPr sz="2400" dirty="0">
              <a:cs typeface="Arial"/>
            </a:endParaRP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07530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28974" y="210703"/>
            <a:ext cx="3523046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DIAFRAGMA</a:t>
            </a:r>
          </a:p>
        </p:txBody>
      </p:sp>
      <p:sp>
        <p:nvSpPr>
          <p:cNvPr id="3" name="object 3"/>
          <p:cNvSpPr/>
          <p:nvPr/>
        </p:nvSpPr>
        <p:spPr>
          <a:xfrm>
            <a:off x="2089661" y="1273807"/>
            <a:ext cx="8051412" cy="203512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6178531" y="4204703"/>
            <a:ext cx="3946979" cy="2276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/>
          <p:nvPr/>
        </p:nvSpPr>
        <p:spPr>
          <a:xfrm>
            <a:off x="1946053" y="3351315"/>
            <a:ext cx="4002765" cy="3065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4071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84987" y="211365"/>
            <a:ext cx="3639459" cy="1229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ELASTICIDADE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74957" y="1441217"/>
            <a:ext cx="5605521" cy="4659332"/>
            <a:chOff x="2679069" y="1588008"/>
            <a:chExt cx="5354320" cy="4014470"/>
          </a:xfrm>
        </p:grpSpPr>
        <p:sp>
          <p:nvSpPr>
            <p:cNvPr id="4" name="object 4"/>
            <p:cNvSpPr/>
            <p:nvPr/>
          </p:nvSpPr>
          <p:spPr>
            <a:xfrm>
              <a:off x="2679069" y="1588008"/>
              <a:ext cx="5353811" cy="401421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5" name="object 5"/>
            <p:cNvSpPr/>
            <p:nvPr/>
          </p:nvSpPr>
          <p:spPr>
            <a:xfrm>
              <a:off x="2679069" y="3777995"/>
              <a:ext cx="5353811" cy="18242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82138" y="6277784"/>
            <a:ext cx="11564202" cy="380389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2400" b="1" spc="-5" dirty="0">
                <a:solidFill>
                  <a:srgbClr val="FF0065"/>
                </a:solidFill>
                <a:cs typeface="Arial"/>
              </a:rPr>
              <a:t>Elasticidade: </a:t>
            </a:r>
            <a:r>
              <a:rPr sz="2400" b="1" spc="-5" dirty="0">
                <a:cs typeface="Arial"/>
              </a:rPr>
              <a:t>Propriedade </a:t>
            </a:r>
            <a:r>
              <a:rPr sz="2400" b="1" spc="-9" dirty="0">
                <a:cs typeface="Arial"/>
              </a:rPr>
              <a:t>que </a:t>
            </a:r>
            <a:r>
              <a:rPr sz="2400" b="1" spc="-5" dirty="0">
                <a:cs typeface="Arial"/>
              </a:rPr>
              <a:t>permite ao corpo </a:t>
            </a:r>
            <a:r>
              <a:rPr sz="2400" b="1" spc="-14" dirty="0">
                <a:cs typeface="Arial"/>
              </a:rPr>
              <a:t>voltar </a:t>
            </a:r>
            <a:r>
              <a:rPr sz="2400" b="1" spc="-5" dirty="0">
                <a:cs typeface="Arial"/>
              </a:rPr>
              <a:t>a </a:t>
            </a:r>
            <a:r>
              <a:rPr sz="2400" b="1" spc="-9" dirty="0">
                <a:cs typeface="Arial"/>
              </a:rPr>
              <a:t>forma </a:t>
            </a:r>
            <a:r>
              <a:rPr sz="2400" b="1" spc="-5" dirty="0">
                <a:cs typeface="Arial"/>
              </a:rPr>
              <a:t>original após</a:t>
            </a:r>
            <a:r>
              <a:rPr sz="2400" b="1" spc="300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deformação</a:t>
            </a:r>
            <a:endParaRPr sz="2400" dirty="0">
              <a:cs typeface="Arial"/>
            </a:endParaRPr>
          </a:p>
        </p:txBody>
      </p: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5820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magem relacionada">
            <a:extLst>
              <a:ext uri="{FF2B5EF4-FFF2-40B4-BE49-F238E27FC236}">
                <a16:creationId xmlns:a16="http://schemas.microsoft.com/office/drawing/2014/main" id="{54A7056D-386F-44D7-82E6-605B3277A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ítulo 24">
            <a:extLst>
              <a:ext uri="{FF2B5EF4-FFF2-40B4-BE49-F238E27FC236}">
                <a16:creationId xmlns:a16="http://schemas.microsoft.com/office/drawing/2014/main" id="{DB22FC9C-98B1-46D0-9EF9-E96E39B1A344}"/>
              </a:ext>
            </a:extLst>
          </p:cNvPr>
          <p:cNvSpPr txBox="1">
            <a:spLocks/>
          </p:cNvSpPr>
          <p:nvPr/>
        </p:nvSpPr>
        <p:spPr>
          <a:xfrm>
            <a:off x="838200" y="15236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Ventilação Pulmonar</a:t>
            </a:r>
            <a:endParaRPr lang="pt-BR" sz="40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object 3"/>
          <p:cNvSpPr txBox="1"/>
          <p:nvPr/>
        </p:nvSpPr>
        <p:spPr>
          <a:xfrm>
            <a:off x="497307" y="1650734"/>
            <a:ext cx="68315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150000"/>
              </a:lnSpc>
              <a:defRPr sz="2400"/>
            </a:lvl1pPr>
          </a:lstStyle>
          <a:p>
            <a:r>
              <a:rPr lang="pt-BR" dirty="0"/>
              <a:t>É</a:t>
            </a:r>
            <a:r>
              <a:rPr lang="pt-BR" dirty="0" smtClean="0"/>
              <a:t> o processo de intercambio gasoso, chamado de respiração.</a:t>
            </a:r>
          </a:p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 de 3 passos básicos:</a:t>
            </a:r>
          </a:p>
          <a:p>
            <a:r>
              <a:rPr lang="pt-BR" dirty="0" smtClean="0">
                <a:latin typeface="Calibri" panose="020F0502020204030204" pitchFamily="34" charset="0"/>
              </a:rPr>
              <a:t>• Ventilação pulmonar: Inspiração e espiração.</a:t>
            </a:r>
          </a:p>
          <a:p>
            <a:r>
              <a:rPr lang="pt-BR" dirty="0" smtClean="0">
                <a:latin typeface="Calibri" panose="020F0502020204030204" pitchFamily="34" charset="0"/>
              </a:rPr>
              <a:t>• Respiração externa (pulmonar): intercambio gasoso entre alvéolos e capilares.</a:t>
            </a:r>
          </a:p>
          <a:p>
            <a:r>
              <a:rPr lang="pt-BR" dirty="0" smtClean="0">
                <a:latin typeface="Calibri" panose="020F0502020204030204" pitchFamily="34" charset="0"/>
              </a:rPr>
              <a:t>• </a:t>
            </a:r>
            <a:r>
              <a:rPr lang="pt-BR" dirty="0">
                <a:latin typeface="Calibri" panose="020F0502020204030204" pitchFamily="34" charset="0"/>
              </a:rPr>
              <a:t>Respiração </a:t>
            </a:r>
            <a:r>
              <a:rPr lang="pt-BR" dirty="0" smtClean="0">
                <a:latin typeface="Calibri" panose="020F0502020204030204" pitchFamily="34" charset="0"/>
              </a:rPr>
              <a:t>interna (tissular): </a:t>
            </a:r>
            <a:r>
              <a:rPr lang="pt-BR" dirty="0">
                <a:latin typeface="Calibri" panose="020F0502020204030204" pitchFamily="34" charset="0"/>
              </a:rPr>
              <a:t>intercambio gasoso entre </a:t>
            </a:r>
            <a:r>
              <a:rPr lang="pt-BR" dirty="0" smtClean="0">
                <a:latin typeface="Calibri" panose="020F0502020204030204" pitchFamily="34" charset="0"/>
              </a:rPr>
              <a:t>sangue oxigenado e as células tissulares.</a:t>
            </a:r>
            <a:endParaRPr lang="pt-BR" dirty="0">
              <a:latin typeface="Calibri" panose="020F0502020204030204" pitchFamily="34" charset="0"/>
            </a:endParaRPr>
          </a:p>
        </p:txBody>
      </p:sp>
      <p:pic>
        <p:nvPicPr>
          <p:cNvPr id="4098" name="Picture 2" descr="Noções Gerais sobre o Sistema Respiratório UFCD 6566 – Profª Isabel  Henriques. - ppt carreg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22051" r="7821" b="4252"/>
          <a:stretch/>
        </p:blipFill>
        <p:spPr bwMode="auto">
          <a:xfrm>
            <a:off x="7472412" y="2235198"/>
            <a:ext cx="4605857" cy="29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9195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414823" y="1546878"/>
            <a:ext cx="5742825" cy="52804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Imagem relacionada">
            <a:extLst>
              <a:ext uri="{FF2B5EF4-FFF2-40B4-BE49-F238E27FC236}">
                <a16:creationId xmlns:a16="http://schemas.microsoft.com/office/drawing/2014/main" id="{172CDDB7-6018-4CC3-842B-FBAF40E4B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24">
            <a:extLst>
              <a:ext uri="{FF2B5EF4-FFF2-40B4-BE49-F238E27FC236}">
                <a16:creationId xmlns:a16="http://schemas.microsoft.com/office/drawing/2014/main" id="{A970039A-6897-4649-8A79-5AC18B51E3D8}"/>
              </a:ext>
            </a:extLst>
          </p:cNvPr>
          <p:cNvSpPr txBox="1">
            <a:spLocks/>
          </p:cNvSpPr>
          <p:nvPr/>
        </p:nvSpPr>
        <p:spPr>
          <a:xfrm>
            <a:off x="838200" y="15236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Respiração</a:t>
            </a:r>
          </a:p>
          <a:p>
            <a:pPr algn="ctr"/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Diferença de Pressão 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52171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68032" y="1039235"/>
            <a:ext cx="8011633" cy="58187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2" descr="Imagem relacionada">
            <a:extLst>
              <a:ext uri="{FF2B5EF4-FFF2-40B4-BE49-F238E27FC236}">
                <a16:creationId xmlns:a16="http://schemas.microsoft.com/office/drawing/2014/main" id="{596C6641-4876-46F9-8715-87C4E8322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4">
            <a:extLst>
              <a:ext uri="{FF2B5EF4-FFF2-40B4-BE49-F238E27FC236}">
                <a16:creationId xmlns:a16="http://schemas.microsoft.com/office/drawing/2014/main" id="{CED72E68-488D-48A4-A98C-7372E1F9C1E6}"/>
              </a:ext>
            </a:extLst>
          </p:cNvPr>
          <p:cNvSpPr txBox="1">
            <a:spLocks/>
          </p:cNvSpPr>
          <p:nvPr/>
        </p:nvSpPr>
        <p:spPr>
          <a:xfrm>
            <a:off x="838200" y="44625"/>
            <a:ext cx="10515600" cy="1108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Respiração - Músculos</a:t>
            </a:r>
            <a:endParaRPr lang="pt-B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08935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64466" y="1039235"/>
            <a:ext cx="6741042" cy="5680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solidFill>
                <a:srgbClr val="FF0000"/>
              </a:solidFill>
            </a:endParaRPr>
          </a:p>
        </p:txBody>
      </p:sp>
      <p:pic>
        <p:nvPicPr>
          <p:cNvPr id="4" name="Picture 2" descr="Imagem relacionada">
            <a:extLst>
              <a:ext uri="{FF2B5EF4-FFF2-40B4-BE49-F238E27FC236}">
                <a16:creationId xmlns:a16="http://schemas.microsoft.com/office/drawing/2014/main" id="{5EF10425-C95E-409C-99C6-66417B2D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4">
            <a:extLst>
              <a:ext uri="{FF2B5EF4-FFF2-40B4-BE49-F238E27FC236}">
                <a16:creationId xmlns:a16="http://schemas.microsoft.com/office/drawing/2014/main" id="{4C5FDC5B-591D-401E-B04C-0F4703497598}"/>
              </a:ext>
            </a:extLst>
          </p:cNvPr>
          <p:cNvSpPr txBox="1">
            <a:spLocks/>
          </p:cNvSpPr>
          <p:nvPr/>
        </p:nvSpPr>
        <p:spPr>
          <a:xfrm>
            <a:off x="838200" y="-101458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Respiração</a:t>
            </a:r>
          </a:p>
          <a:p>
            <a:pPr algn="ctr"/>
            <a:r>
              <a:rPr lang="pt-BR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Orgãos</a:t>
            </a:r>
            <a:endParaRPr lang="pt-B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7219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04089" y="2892134"/>
            <a:ext cx="2868850" cy="25487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1006" y="3145769"/>
            <a:ext cx="2858023" cy="25623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2"/>
          <p:cNvSpPr/>
          <p:nvPr/>
        </p:nvSpPr>
        <p:spPr>
          <a:xfrm>
            <a:off x="7006855" y="1833421"/>
            <a:ext cx="4331722" cy="4177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E897AC19-1C78-45B8-AD1A-77D659233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24">
            <a:extLst>
              <a:ext uri="{FF2B5EF4-FFF2-40B4-BE49-F238E27FC236}">
                <a16:creationId xmlns:a16="http://schemas.microsoft.com/office/drawing/2014/main" id="{3DBA9F68-31D5-4DCF-B70B-A4FA68718A29}"/>
              </a:ext>
            </a:extLst>
          </p:cNvPr>
          <p:cNvSpPr txBox="1">
            <a:spLocks/>
          </p:cNvSpPr>
          <p:nvPr/>
        </p:nvSpPr>
        <p:spPr>
          <a:xfrm>
            <a:off x="838200" y="162339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Respiração</a:t>
            </a:r>
          </a:p>
          <a:p>
            <a:pPr algn="ctr"/>
            <a:r>
              <a:rPr lang="pt-BR" sz="32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Orgãos</a:t>
            </a:r>
            <a:endParaRPr lang="pt-BR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3369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116612" y="192802"/>
            <a:ext cx="1990827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PLEURA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006223" y="1750782"/>
            <a:ext cx="8926186" cy="4418006"/>
            <a:chOff x="850271" y="1568195"/>
            <a:chExt cx="9028430" cy="4191000"/>
          </a:xfrm>
        </p:grpSpPr>
        <p:sp>
          <p:nvSpPr>
            <p:cNvPr id="4" name="object 4"/>
            <p:cNvSpPr/>
            <p:nvPr/>
          </p:nvSpPr>
          <p:spPr>
            <a:xfrm>
              <a:off x="850271" y="1568195"/>
              <a:ext cx="9028176" cy="4191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5" name="object 5"/>
            <p:cNvSpPr/>
            <p:nvPr/>
          </p:nvSpPr>
          <p:spPr>
            <a:xfrm>
              <a:off x="850271" y="3777995"/>
              <a:ext cx="9028176" cy="1981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882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20993" y="180815"/>
            <a:ext cx="2004474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PLEURA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7306" y="1221123"/>
            <a:ext cx="11218460" cy="749721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algn="ctr">
              <a:spcBef>
                <a:spcPts val="86"/>
              </a:spcBef>
            </a:pPr>
            <a:r>
              <a:rPr sz="2400" b="1" spc="-5" dirty="0">
                <a:cs typeface="Arial"/>
              </a:rPr>
              <a:t>Membrana </a:t>
            </a:r>
            <a:r>
              <a:rPr sz="2400" b="1" spc="-9" dirty="0">
                <a:cs typeface="Arial"/>
              </a:rPr>
              <a:t>envoltória </a:t>
            </a:r>
            <a:r>
              <a:rPr sz="2400" b="1" spc="-5" dirty="0">
                <a:cs typeface="Arial"/>
              </a:rPr>
              <a:t>dupla </a:t>
            </a:r>
            <a:r>
              <a:rPr sz="2400" b="1" spc="-9" dirty="0">
                <a:cs typeface="Arial"/>
              </a:rPr>
              <a:t>que envolve </a:t>
            </a:r>
            <a:r>
              <a:rPr sz="2400" b="1" spc="-5" dirty="0">
                <a:cs typeface="Arial"/>
              </a:rPr>
              <a:t>a face interna da parede do tórax e a</a:t>
            </a:r>
            <a:r>
              <a:rPr sz="2400" b="1" spc="268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face</a:t>
            </a:r>
            <a:endParaRPr sz="2400" dirty="0">
              <a:cs typeface="Arial"/>
            </a:endParaRPr>
          </a:p>
          <a:p>
            <a:pPr marL="310640" algn="ctr"/>
            <a:r>
              <a:rPr sz="2400" b="1" spc="-5" dirty="0">
                <a:cs typeface="Arial"/>
              </a:rPr>
              <a:t>externa </a:t>
            </a:r>
            <a:r>
              <a:rPr sz="2400" b="1" spc="-9" dirty="0">
                <a:cs typeface="Arial"/>
              </a:rPr>
              <a:t>dos</a:t>
            </a:r>
            <a:r>
              <a:rPr sz="2400" b="1" spc="9" dirty="0">
                <a:cs typeface="Arial"/>
              </a:rPr>
              <a:t> </a:t>
            </a:r>
            <a:r>
              <a:rPr sz="2400" b="1" spc="-9" dirty="0">
                <a:cs typeface="Arial"/>
              </a:rPr>
              <a:t>pulmões</a:t>
            </a:r>
            <a:endParaRPr sz="2400" dirty="0"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256633" y="2520429"/>
            <a:ext cx="2752421" cy="4292301"/>
            <a:chOff x="6234562" y="2118360"/>
            <a:chExt cx="3032760" cy="4729480"/>
          </a:xfrm>
        </p:grpSpPr>
        <p:sp>
          <p:nvSpPr>
            <p:cNvPr id="5" name="object 5"/>
            <p:cNvSpPr/>
            <p:nvPr/>
          </p:nvSpPr>
          <p:spPr>
            <a:xfrm>
              <a:off x="6234562" y="2118360"/>
              <a:ext cx="3032759" cy="472897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6" name="object 6"/>
            <p:cNvSpPr/>
            <p:nvPr/>
          </p:nvSpPr>
          <p:spPr>
            <a:xfrm>
              <a:off x="6234562" y="3777995"/>
              <a:ext cx="3032759" cy="30693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396604" y="2342858"/>
            <a:ext cx="4026626" cy="4292301"/>
            <a:chOff x="1270897" y="2115311"/>
            <a:chExt cx="4436745" cy="4729480"/>
          </a:xfrm>
        </p:grpSpPr>
        <p:sp>
          <p:nvSpPr>
            <p:cNvPr id="8" name="object 8"/>
            <p:cNvSpPr/>
            <p:nvPr/>
          </p:nvSpPr>
          <p:spPr>
            <a:xfrm>
              <a:off x="1270897" y="2115311"/>
              <a:ext cx="4436362" cy="472897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9" name="object 9"/>
            <p:cNvSpPr/>
            <p:nvPr/>
          </p:nvSpPr>
          <p:spPr>
            <a:xfrm>
              <a:off x="1270897" y="3777995"/>
              <a:ext cx="4436362" cy="306628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10" name="Picture 2" descr="Imagem relaciona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ço Reservado para Número de Slid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5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27643" y="219175"/>
            <a:ext cx="5750334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SISTEMA RESPIRATÓRIO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18023" y="1305809"/>
            <a:ext cx="6706397" cy="1280635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algn="ctr">
              <a:spcBef>
                <a:spcPts val="86"/>
              </a:spcBef>
            </a:pPr>
            <a:r>
              <a:rPr sz="2400" b="1" spc="-9" dirty="0">
                <a:solidFill>
                  <a:srgbClr val="FF0000"/>
                </a:solidFill>
                <a:cs typeface="Arial"/>
              </a:rPr>
              <a:t>FUNÇÃO </a:t>
            </a:r>
            <a:r>
              <a:rPr sz="2400" b="1" spc="-14" dirty="0">
                <a:solidFill>
                  <a:srgbClr val="FF0000"/>
                </a:solidFill>
                <a:cs typeface="Arial"/>
              </a:rPr>
              <a:t>BÁSICA: </a:t>
            </a:r>
            <a:r>
              <a:rPr sz="2400" b="1" spc="-14" dirty="0">
                <a:solidFill>
                  <a:srgbClr val="243F60"/>
                </a:solidFill>
                <a:cs typeface="Arial"/>
              </a:rPr>
              <a:t>TROCAS</a:t>
            </a:r>
            <a:r>
              <a:rPr sz="2400" b="1" spc="95" dirty="0">
                <a:solidFill>
                  <a:srgbClr val="243F60"/>
                </a:solidFill>
                <a:cs typeface="Arial"/>
              </a:rPr>
              <a:t> </a:t>
            </a:r>
            <a:r>
              <a:rPr sz="2400" b="1" spc="-9" dirty="0">
                <a:solidFill>
                  <a:srgbClr val="243F60"/>
                </a:solidFill>
                <a:cs typeface="Arial"/>
              </a:rPr>
              <a:t>GASOSAS</a:t>
            </a:r>
            <a:endParaRPr sz="2400" dirty="0">
              <a:cs typeface="Arial"/>
            </a:endParaRPr>
          </a:p>
          <a:p>
            <a:pPr>
              <a:spcBef>
                <a:spcPts val="18"/>
              </a:spcBef>
            </a:pPr>
            <a:endParaRPr sz="1050" dirty="0"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400" b="1" spc="-5" dirty="0">
                <a:solidFill>
                  <a:srgbClr val="FF0000"/>
                </a:solidFill>
                <a:cs typeface="Arial"/>
              </a:rPr>
              <a:t>Suprir o organismo com O</a:t>
            </a:r>
            <a:r>
              <a:rPr sz="2400" b="1" spc="-6" baseline="-21164" dirty="0">
                <a:solidFill>
                  <a:srgbClr val="FF0000"/>
                </a:solidFill>
                <a:cs typeface="Arial"/>
              </a:rPr>
              <a:t>2 </a:t>
            </a:r>
            <a:endParaRPr lang="pt-BR" sz="2400" b="1" spc="-6" baseline="-21164" dirty="0">
              <a:solidFill>
                <a:srgbClr val="FF0000"/>
              </a:solidFill>
              <a:cs typeface="Arial"/>
            </a:endParaRPr>
          </a:p>
          <a:p>
            <a:pPr algn="ctr">
              <a:lnSpc>
                <a:spcPct val="100000"/>
              </a:lnSpc>
              <a:tabLst>
                <a:tab pos="1528763" algn="l"/>
              </a:tabLst>
            </a:pPr>
            <a:r>
              <a:rPr lang="pt-BR" sz="2400" b="1" spc="-5" dirty="0" smtClean="0">
                <a:solidFill>
                  <a:srgbClr val="FF0000"/>
                </a:solidFill>
                <a:cs typeface="Arial"/>
              </a:rPr>
              <a:t>R</a:t>
            </a:r>
            <a:r>
              <a:rPr sz="2400" b="1" spc="-9" dirty="0" err="1" smtClean="0">
                <a:solidFill>
                  <a:srgbClr val="FF0000"/>
                </a:solidFill>
                <a:cs typeface="Arial"/>
              </a:rPr>
              <a:t>emover</a:t>
            </a:r>
            <a:r>
              <a:rPr sz="2400" b="1" spc="-27" dirty="0" smtClean="0">
                <a:solidFill>
                  <a:srgbClr val="FF0000"/>
                </a:solidFill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cs typeface="Arial"/>
              </a:rPr>
              <a:t>CO</a:t>
            </a:r>
            <a:r>
              <a:rPr sz="2400" b="1" spc="-6" baseline="-21164" dirty="0">
                <a:solidFill>
                  <a:srgbClr val="FF0000"/>
                </a:solidFill>
                <a:cs typeface="Arial"/>
              </a:rPr>
              <a:t>2</a:t>
            </a:r>
            <a:endParaRPr sz="2400" baseline="-21164" dirty="0"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020607" y="2867220"/>
            <a:ext cx="4741255" cy="3820184"/>
            <a:chOff x="2898525" y="3159251"/>
            <a:chExt cx="4841875" cy="3601720"/>
          </a:xfrm>
        </p:grpSpPr>
        <p:sp>
          <p:nvSpPr>
            <p:cNvPr id="5" name="object 5"/>
            <p:cNvSpPr/>
            <p:nvPr/>
          </p:nvSpPr>
          <p:spPr>
            <a:xfrm>
              <a:off x="2898525" y="3159251"/>
              <a:ext cx="4841747" cy="360121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6" name="object 6"/>
            <p:cNvSpPr/>
            <p:nvPr/>
          </p:nvSpPr>
          <p:spPr>
            <a:xfrm>
              <a:off x="2898525" y="3777995"/>
              <a:ext cx="4841747" cy="29824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273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85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6676" y="1506269"/>
            <a:ext cx="7286769" cy="148896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2305" algn="ctr">
              <a:spcBef>
                <a:spcPts val="91"/>
              </a:spcBef>
            </a:pPr>
            <a:r>
              <a:rPr sz="2400" b="1" spc="-5" dirty="0">
                <a:solidFill>
                  <a:srgbClr val="FF0000"/>
                </a:solidFill>
                <a:cs typeface="Arial"/>
              </a:rPr>
              <a:t>Fluxo </a:t>
            </a:r>
            <a:r>
              <a:rPr sz="2400" b="1" dirty="0">
                <a:solidFill>
                  <a:srgbClr val="FF0000"/>
                </a:solidFill>
                <a:cs typeface="Arial"/>
              </a:rPr>
              <a:t>de </a:t>
            </a:r>
            <a:r>
              <a:rPr sz="2400" b="1" spc="-5" dirty="0">
                <a:solidFill>
                  <a:srgbClr val="FF0000"/>
                </a:solidFill>
                <a:cs typeface="Arial"/>
              </a:rPr>
              <a:t>ar para dentro e para fora </a:t>
            </a:r>
            <a:r>
              <a:rPr sz="2400" b="1" dirty="0">
                <a:solidFill>
                  <a:srgbClr val="FF0000"/>
                </a:solidFill>
                <a:cs typeface="Arial"/>
              </a:rPr>
              <a:t>dos</a:t>
            </a:r>
            <a:r>
              <a:rPr sz="2400" b="1" spc="-14" dirty="0">
                <a:solidFill>
                  <a:srgbClr val="FF0000"/>
                </a:solidFill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cs typeface="Arial"/>
              </a:rPr>
              <a:t>pulmões</a:t>
            </a:r>
            <a:endParaRPr sz="2400" dirty="0">
              <a:cs typeface="Arial"/>
            </a:endParaRPr>
          </a:p>
          <a:p>
            <a:pPr>
              <a:spcBef>
                <a:spcPts val="27"/>
              </a:spcBef>
            </a:pPr>
            <a:endParaRPr sz="2400" dirty="0">
              <a:cs typeface="Arial"/>
            </a:endParaRPr>
          </a:p>
          <a:p>
            <a:pPr marL="11527" marR="4611" algn="ctr"/>
            <a:r>
              <a:rPr sz="2400" b="1" spc="-5" dirty="0">
                <a:cs typeface="Arial"/>
              </a:rPr>
              <a:t>Ocorre em função </a:t>
            </a:r>
            <a:r>
              <a:rPr sz="2400" b="1" dirty="0">
                <a:cs typeface="Arial"/>
              </a:rPr>
              <a:t>da </a:t>
            </a:r>
            <a:r>
              <a:rPr sz="2400" b="1" spc="-5" dirty="0">
                <a:cs typeface="Arial"/>
              </a:rPr>
              <a:t>DIFERENÇA DE </a:t>
            </a:r>
            <a:r>
              <a:rPr sz="2400" b="1" spc="-9" dirty="0">
                <a:cs typeface="Arial"/>
              </a:rPr>
              <a:t>GRADIENTES </a:t>
            </a:r>
            <a:r>
              <a:rPr sz="2400" b="1" spc="-5" dirty="0">
                <a:cs typeface="Arial"/>
              </a:rPr>
              <a:t>DE PRESSÃO entre </a:t>
            </a:r>
            <a:r>
              <a:rPr sz="2400" b="1" dirty="0">
                <a:cs typeface="Arial"/>
              </a:rPr>
              <a:t>o  </a:t>
            </a:r>
            <a:r>
              <a:rPr sz="2400" b="1" spc="-9" dirty="0">
                <a:cs typeface="Arial"/>
              </a:rPr>
              <a:t>alvéolo </a:t>
            </a:r>
            <a:r>
              <a:rPr sz="2400" b="1" spc="-5" dirty="0">
                <a:cs typeface="Arial"/>
              </a:rPr>
              <a:t>e </a:t>
            </a:r>
            <a:r>
              <a:rPr sz="2400" b="1" dirty="0">
                <a:cs typeface="Arial"/>
              </a:rPr>
              <a:t>o </a:t>
            </a:r>
            <a:r>
              <a:rPr sz="2400" b="1" spc="-5" dirty="0">
                <a:cs typeface="Arial"/>
              </a:rPr>
              <a:t>ar</a:t>
            </a:r>
            <a:r>
              <a:rPr sz="2400" b="1" spc="23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atmosférico</a:t>
            </a:r>
            <a:endParaRPr sz="2400" dirty="0"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95370" y="275835"/>
            <a:ext cx="5532894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VENTILAÇÃO PULMONAR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712191" y="3105117"/>
            <a:ext cx="4461153" cy="3595934"/>
            <a:chOff x="3203325" y="3421379"/>
            <a:chExt cx="4432300" cy="3519170"/>
          </a:xfrm>
        </p:grpSpPr>
        <p:sp>
          <p:nvSpPr>
            <p:cNvPr id="5" name="object 5"/>
            <p:cNvSpPr/>
            <p:nvPr/>
          </p:nvSpPr>
          <p:spPr>
            <a:xfrm>
              <a:off x="3203325" y="3421379"/>
              <a:ext cx="4431791" cy="351891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6" name="object 6"/>
            <p:cNvSpPr/>
            <p:nvPr/>
          </p:nvSpPr>
          <p:spPr>
            <a:xfrm>
              <a:off x="3203325" y="3777995"/>
              <a:ext cx="4431791" cy="31623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71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9228" y="1570817"/>
            <a:ext cx="2253225" cy="380389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2400" b="1" spc="-5" dirty="0">
                <a:cs typeface="Arial"/>
              </a:rPr>
              <a:t>P X V</a:t>
            </a:r>
            <a:r>
              <a:rPr sz="2400" b="1" spc="300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constante</a:t>
            </a:r>
            <a:endParaRPr sz="2400"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71807" y="295797"/>
            <a:ext cx="3046098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 DE BOYLE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507475" y="2169994"/>
            <a:ext cx="5377218" cy="4531057"/>
            <a:chOff x="3060069" y="3037332"/>
            <a:chExt cx="4572000" cy="3865245"/>
          </a:xfrm>
        </p:grpSpPr>
        <p:sp>
          <p:nvSpPr>
            <p:cNvPr id="5" name="object 5"/>
            <p:cNvSpPr/>
            <p:nvPr/>
          </p:nvSpPr>
          <p:spPr>
            <a:xfrm>
              <a:off x="3060069" y="3037332"/>
              <a:ext cx="4572000" cy="38648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6" name="object 6"/>
            <p:cNvSpPr/>
            <p:nvPr/>
          </p:nvSpPr>
          <p:spPr>
            <a:xfrm>
              <a:off x="3060069" y="3777995"/>
              <a:ext cx="4572000" cy="31242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96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00792" y="1819365"/>
            <a:ext cx="9676557" cy="4074289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0950" marR="4611" algn="ctr">
              <a:spcBef>
                <a:spcPts val="91"/>
              </a:spcBef>
            </a:pPr>
            <a:r>
              <a:rPr sz="2400" b="1" dirty="0">
                <a:solidFill>
                  <a:srgbClr val="FF0065"/>
                </a:solidFill>
                <a:cs typeface="Arial"/>
              </a:rPr>
              <a:t>O processo </a:t>
            </a:r>
            <a:r>
              <a:rPr sz="2400" b="1" spc="-5" dirty="0">
                <a:solidFill>
                  <a:srgbClr val="FF0065"/>
                </a:solidFill>
                <a:cs typeface="Arial"/>
              </a:rPr>
              <a:t>cíclico de </a:t>
            </a:r>
            <a:r>
              <a:rPr sz="2400" b="1" dirty="0">
                <a:solidFill>
                  <a:srgbClr val="FF0065"/>
                </a:solidFill>
                <a:cs typeface="Arial"/>
              </a:rPr>
              <a:t>respiração </a:t>
            </a:r>
            <a:r>
              <a:rPr sz="2400" b="1" spc="-9" dirty="0">
                <a:solidFill>
                  <a:srgbClr val="FF0065"/>
                </a:solidFill>
                <a:cs typeface="Arial"/>
              </a:rPr>
              <a:t>envolve </a:t>
            </a:r>
            <a:r>
              <a:rPr sz="2400" b="1" spc="-5" dirty="0">
                <a:solidFill>
                  <a:srgbClr val="FF0065"/>
                </a:solidFill>
                <a:cs typeface="Arial"/>
              </a:rPr>
              <a:t>trabalho mecânico</a:t>
            </a:r>
            <a:r>
              <a:rPr sz="2400" b="1" spc="-82" dirty="0">
                <a:solidFill>
                  <a:srgbClr val="FF0065"/>
                </a:solidFill>
                <a:cs typeface="Arial"/>
              </a:rPr>
              <a:t> </a:t>
            </a:r>
            <a:r>
              <a:rPr sz="2400" b="1" spc="-5" dirty="0">
                <a:solidFill>
                  <a:srgbClr val="FF0065"/>
                </a:solidFill>
                <a:cs typeface="Arial"/>
              </a:rPr>
              <a:t>por  </a:t>
            </a:r>
            <a:r>
              <a:rPr sz="2400" b="1" dirty="0">
                <a:solidFill>
                  <a:srgbClr val="FF0065"/>
                </a:solidFill>
                <a:cs typeface="Arial"/>
              </a:rPr>
              <a:t>parte </a:t>
            </a:r>
            <a:r>
              <a:rPr sz="2400" b="1" spc="-5" dirty="0">
                <a:solidFill>
                  <a:srgbClr val="FF0065"/>
                </a:solidFill>
                <a:cs typeface="Arial"/>
              </a:rPr>
              <a:t>dos músculos respiratórios </a:t>
            </a:r>
            <a:r>
              <a:rPr sz="2400" b="1" dirty="0">
                <a:solidFill>
                  <a:srgbClr val="FF0065"/>
                </a:solidFill>
                <a:cs typeface="Arial"/>
              </a:rPr>
              <a:t>para </a:t>
            </a:r>
            <a:r>
              <a:rPr sz="2400" b="1" spc="-5" dirty="0">
                <a:solidFill>
                  <a:srgbClr val="FF0065"/>
                </a:solidFill>
                <a:cs typeface="Arial"/>
              </a:rPr>
              <a:t>vencer </a:t>
            </a:r>
            <a:r>
              <a:rPr sz="2400" b="1" dirty="0">
                <a:solidFill>
                  <a:srgbClr val="FF0065"/>
                </a:solidFill>
                <a:cs typeface="Arial"/>
              </a:rPr>
              <a:t>FORÇAS </a:t>
            </a:r>
            <a:r>
              <a:rPr sz="2400" b="1" spc="5" dirty="0">
                <a:solidFill>
                  <a:srgbClr val="FF0065"/>
                </a:solidFill>
                <a:cs typeface="Arial"/>
              </a:rPr>
              <a:t>DE  </a:t>
            </a:r>
            <a:r>
              <a:rPr sz="2400" b="1" dirty="0">
                <a:solidFill>
                  <a:srgbClr val="FF0065"/>
                </a:solidFill>
                <a:cs typeface="Arial"/>
              </a:rPr>
              <a:t>OPOSIÇÃO</a:t>
            </a:r>
            <a:endParaRPr sz="2400" dirty="0">
              <a:cs typeface="Arial"/>
            </a:endParaRPr>
          </a:p>
          <a:p>
            <a:pPr>
              <a:lnSpc>
                <a:spcPct val="100000"/>
              </a:lnSpc>
            </a:pPr>
            <a:endParaRPr sz="2800" dirty="0">
              <a:cs typeface="Arial"/>
            </a:endParaRPr>
          </a:p>
          <a:p>
            <a:pPr>
              <a:spcBef>
                <a:spcPts val="27"/>
              </a:spcBef>
            </a:pPr>
            <a:endParaRPr sz="2000" dirty="0">
              <a:cs typeface="Arial"/>
            </a:endParaRPr>
          </a:p>
          <a:p>
            <a:pPr marL="2802673" indent="-311792">
              <a:buAutoNum type="arabicParenR"/>
              <a:tabLst>
                <a:tab pos="2803250" algn="l"/>
              </a:tabLst>
            </a:pPr>
            <a:r>
              <a:rPr sz="2400" b="1" dirty="0" err="1">
                <a:cs typeface="Arial"/>
              </a:rPr>
              <a:t>Forças</a:t>
            </a:r>
            <a:r>
              <a:rPr sz="2400" b="1" spc="-32" dirty="0">
                <a:cs typeface="Arial"/>
              </a:rPr>
              <a:t> </a:t>
            </a:r>
            <a:r>
              <a:rPr sz="2400" b="1" spc="-5" dirty="0" err="1" smtClean="0">
                <a:cs typeface="Arial"/>
              </a:rPr>
              <a:t>elásticas</a:t>
            </a:r>
            <a:r>
              <a:rPr lang="pt-BR" sz="2400" b="1" spc="-5" dirty="0" smtClean="0">
                <a:cs typeface="Arial"/>
              </a:rPr>
              <a:t>  </a:t>
            </a:r>
            <a:r>
              <a:rPr sz="2400" b="1" spc="-5" dirty="0" smtClean="0">
                <a:cs typeface="Arial"/>
              </a:rPr>
              <a:t>(</a:t>
            </a:r>
            <a:r>
              <a:rPr sz="2400" b="1" spc="-5" dirty="0">
                <a:cs typeface="Arial"/>
              </a:rPr>
              <a:t>dos pulmões </a:t>
            </a:r>
            <a:r>
              <a:rPr sz="2400" b="1" dirty="0">
                <a:cs typeface="Arial"/>
              </a:rPr>
              <a:t>e </a:t>
            </a:r>
            <a:r>
              <a:rPr sz="2400" b="1" spc="-5" dirty="0">
                <a:cs typeface="Arial"/>
              </a:rPr>
              <a:t>da caixa</a:t>
            </a:r>
            <a:r>
              <a:rPr sz="2400" b="1" spc="-50" dirty="0">
                <a:cs typeface="Arial"/>
              </a:rPr>
              <a:t> </a:t>
            </a:r>
            <a:r>
              <a:rPr sz="2400" b="1" dirty="0">
                <a:cs typeface="Arial"/>
              </a:rPr>
              <a:t>torácica)</a:t>
            </a:r>
            <a:endParaRPr sz="2400" dirty="0">
              <a:cs typeface="Arial"/>
            </a:endParaRPr>
          </a:p>
          <a:p>
            <a:pPr>
              <a:spcBef>
                <a:spcPts val="36"/>
              </a:spcBef>
            </a:pPr>
            <a:endParaRPr sz="2400" dirty="0">
              <a:cs typeface="Arial"/>
            </a:endParaRPr>
          </a:p>
          <a:p>
            <a:pPr marL="2845321" marR="2387719" indent="-449534">
              <a:spcBef>
                <a:spcPts val="5"/>
              </a:spcBef>
              <a:buAutoNum type="arabicParenR" startAt="2"/>
              <a:tabLst>
                <a:tab pos="2810742" algn="l"/>
                <a:tab pos="2811318" algn="l"/>
              </a:tabLst>
            </a:pPr>
            <a:r>
              <a:rPr sz="2400" b="1" dirty="0">
                <a:cs typeface="Arial"/>
              </a:rPr>
              <a:t>Forças</a:t>
            </a:r>
            <a:r>
              <a:rPr sz="2400" b="1" spc="-91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resistivas  </a:t>
            </a:r>
            <a:r>
              <a:rPr sz="2400" b="1" spc="-9" dirty="0">
                <a:cs typeface="Arial"/>
              </a:rPr>
              <a:t>(vias</a:t>
            </a:r>
            <a:r>
              <a:rPr sz="2400" b="1" spc="-23" dirty="0">
                <a:cs typeface="Arial"/>
              </a:rPr>
              <a:t> </a:t>
            </a:r>
            <a:r>
              <a:rPr sz="2400" b="1" dirty="0">
                <a:cs typeface="Arial"/>
              </a:rPr>
              <a:t>aéreas)</a:t>
            </a:r>
            <a:endParaRPr sz="2400" dirty="0">
              <a:cs typeface="Arial"/>
            </a:endParaRPr>
          </a:p>
          <a:p>
            <a:pPr>
              <a:lnSpc>
                <a:spcPct val="100000"/>
              </a:lnSpc>
            </a:pPr>
            <a:endParaRPr sz="2800" dirty="0">
              <a:cs typeface="Arial"/>
            </a:endParaRPr>
          </a:p>
          <a:p>
            <a:pPr>
              <a:spcBef>
                <a:spcPts val="23"/>
              </a:spcBef>
            </a:pPr>
            <a:endParaRPr sz="2000" dirty="0">
              <a:cs typeface="Arial"/>
            </a:endParaRPr>
          </a:p>
          <a:p>
            <a:pPr marL="95670" marR="88178" algn="ctr"/>
            <a:r>
              <a:rPr sz="2400" b="1" spc="-5" dirty="0">
                <a:cs typeface="Arial"/>
              </a:rPr>
              <a:t>Pacientes </a:t>
            </a:r>
            <a:r>
              <a:rPr sz="2400" b="1" dirty="0">
                <a:cs typeface="Arial"/>
              </a:rPr>
              <a:t>com </a:t>
            </a:r>
            <a:r>
              <a:rPr sz="2400" b="1" spc="-5" dirty="0">
                <a:cs typeface="Arial"/>
              </a:rPr>
              <a:t>doença </a:t>
            </a:r>
            <a:r>
              <a:rPr sz="2400" b="1" dirty="0">
                <a:cs typeface="Arial"/>
              </a:rPr>
              <a:t>do </a:t>
            </a:r>
            <a:r>
              <a:rPr sz="2400" b="1" spc="-5" dirty="0">
                <a:cs typeface="Arial"/>
              </a:rPr>
              <a:t>sistema respiratório </a:t>
            </a:r>
            <a:r>
              <a:rPr sz="2400" b="1" dirty="0">
                <a:cs typeface="Arial"/>
              </a:rPr>
              <a:t>requerem</a:t>
            </a:r>
            <a:r>
              <a:rPr sz="2400" b="1" spc="-91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maior  trabalho </a:t>
            </a:r>
            <a:r>
              <a:rPr sz="2400" b="1" dirty="0">
                <a:cs typeface="Arial"/>
              </a:rPr>
              <a:t>para</a:t>
            </a:r>
            <a:r>
              <a:rPr sz="2400" b="1" spc="-54" dirty="0">
                <a:cs typeface="Arial"/>
              </a:rPr>
              <a:t> </a:t>
            </a:r>
            <a:r>
              <a:rPr sz="2400" b="1" spc="-5" dirty="0">
                <a:cs typeface="Arial"/>
              </a:rPr>
              <a:t>ventilação</a:t>
            </a:r>
            <a:endParaRPr sz="2400" dirty="0"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31717" y="309445"/>
            <a:ext cx="5516748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TRABALHO RESPIRATÓRIO</a:t>
            </a:r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860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077529" y="44625"/>
            <a:ext cx="4697982" cy="1229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CICLO RESPIRATÓRIO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2402006" y="1039235"/>
            <a:ext cx="7246961" cy="5525338"/>
            <a:chOff x="1991746" y="1667255"/>
            <a:chExt cx="6710680" cy="5029200"/>
          </a:xfrm>
        </p:grpSpPr>
        <p:sp>
          <p:nvSpPr>
            <p:cNvPr id="4" name="object 4"/>
            <p:cNvSpPr/>
            <p:nvPr/>
          </p:nvSpPr>
          <p:spPr>
            <a:xfrm>
              <a:off x="1991746" y="1667255"/>
              <a:ext cx="6710171" cy="50292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5" name="object 5"/>
            <p:cNvSpPr/>
            <p:nvPr/>
          </p:nvSpPr>
          <p:spPr>
            <a:xfrm>
              <a:off x="1991746" y="3777995"/>
              <a:ext cx="6710171" cy="29184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54685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7306" y="2025465"/>
            <a:ext cx="10974476" cy="2166074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algn="ctr">
              <a:spcBef>
                <a:spcPts val="91"/>
              </a:spcBef>
            </a:pPr>
            <a:r>
              <a:rPr sz="2800" b="1" spc="-5" dirty="0">
                <a:solidFill>
                  <a:srgbClr val="FF0065"/>
                </a:solidFill>
                <a:cs typeface="Arial"/>
              </a:rPr>
              <a:t>Comportamento elástico </a:t>
            </a:r>
            <a:r>
              <a:rPr sz="2800" b="1" dirty="0">
                <a:solidFill>
                  <a:srgbClr val="FF0065"/>
                </a:solidFill>
                <a:cs typeface="Arial"/>
              </a:rPr>
              <a:t>dos </a:t>
            </a:r>
            <a:r>
              <a:rPr sz="2800" b="1" spc="-5" dirty="0">
                <a:solidFill>
                  <a:srgbClr val="FF0065"/>
                </a:solidFill>
                <a:cs typeface="Arial"/>
              </a:rPr>
              <a:t>pulmões</a:t>
            </a:r>
            <a:r>
              <a:rPr sz="2800" b="1" spc="-14" dirty="0">
                <a:solidFill>
                  <a:srgbClr val="FF0065"/>
                </a:solidFill>
                <a:cs typeface="Arial"/>
              </a:rPr>
              <a:t> </a:t>
            </a:r>
            <a:r>
              <a:rPr sz="2800" b="1" dirty="0">
                <a:solidFill>
                  <a:srgbClr val="FF0065"/>
                </a:solidFill>
                <a:cs typeface="Arial"/>
              </a:rPr>
              <a:t>:</a:t>
            </a:r>
            <a:endParaRPr sz="2800" dirty="0">
              <a:cs typeface="Arial"/>
            </a:endParaRPr>
          </a:p>
          <a:p>
            <a:pPr>
              <a:lnSpc>
                <a:spcPct val="100000"/>
              </a:lnSpc>
            </a:pPr>
            <a:endParaRPr sz="3200" dirty="0"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800" b="1" spc="-18" dirty="0" err="1" smtClean="0">
                <a:solidFill>
                  <a:srgbClr val="E46B09"/>
                </a:solidFill>
                <a:cs typeface="Arial"/>
              </a:rPr>
              <a:t>Tendência</a:t>
            </a:r>
            <a:r>
              <a:rPr sz="2800" b="1" spc="-18" dirty="0" smtClean="0">
                <a:solidFill>
                  <a:srgbClr val="E46B09"/>
                </a:solidFill>
                <a:cs typeface="Arial"/>
              </a:rPr>
              <a:t> </a:t>
            </a:r>
            <a:r>
              <a:rPr sz="2800" b="1" spc="-5" dirty="0">
                <a:solidFill>
                  <a:srgbClr val="E46B09"/>
                </a:solidFill>
                <a:cs typeface="Arial"/>
              </a:rPr>
              <a:t>natural a retração</a:t>
            </a:r>
            <a:endParaRPr sz="2800" dirty="0">
              <a:cs typeface="Arial"/>
            </a:endParaRPr>
          </a:p>
          <a:p>
            <a:pPr>
              <a:spcBef>
                <a:spcPts val="9"/>
              </a:spcBef>
            </a:pPr>
            <a:endParaRPr sz="2400" dirty="0">
              <a:cs typeface="Arial"/>
            </a:endParaRPr>
          </a:p>
          <a:p>
            <a:pPr marL="271450" indent="-260499">
              <a:buFont typeface="Wingdings"/>
              <a:buChar char=""/>
              <a:tabLst>
                <a:tab pos="272026" algn="l"/>
              </a:tabLst>
            </a:pPr>
            <a:r>
              <a:rPr sz="2800" b="1" spc="-5" dirty="0">
                <a:cs typeface="Arial"/>
              </a:rPr>
              <a:t>Fatores </a:t>
            </a:r>
            <a:r>
              <a:rPr sz="2800" b="1" spc="-9" dirty="0">
                <a:cs typeface="Arial"/>
              </a:rPr>
              <a:t>responsáveis </a:t>
            </a:r>
            <a:r>
              <a:rPr sz="2800" b="1" spc="-5" dirty="0">
                <a:cs typeface="Arial"/>
              </a:rPr>
              <a:t>pelo comportamento elástico </a:t>
            </a:r>
            <a:r>
              <a:rPr sz="2800" b="1" dirty="0">
                <a:cs typeface="Arial"/>
              </a:rPr>
              <a:t>dos</a:t>
            </a:r>
            <a:r>
              <a:rPr sz="2800" b="1" spc="103" dirty="0">
                <a:cs typeface="Arial"/>
              </a:rPr>
              <a:t> </a:t>
            </a:r>
            <a:r>
              <a:rPr sz="2800" b="1" spc="-5" dirty="0">
                <a:cs typeface="Arial"/>
              </a:rPr>
              <a:t>pulmões</a:t>
            </a:r>
            <a:endParaRPr sz="2800" dirty="0"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83391" y="362943"/>
            <a:ext cx="9021169" cy="1229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PROPRIEDADES ELÁSTICAS DOS PULMÕES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28969" y="4856286"/>
            <a:ext cx="7511150" cy="886237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322743" indent="-311216" algn="ctr">
              <a:spcBef>
                <a:spcPts val="91"/>
              </a:spcBef>
              <a:buAutoNum type="arabicParenR"/>
              <a:tabLst>
                <a:tab pos="322166" algn="l"/>
                <a:tab pos="322743" algn="l"/>
              </a:tabLst>
            </a:pPr>
            <a:r>
              <a:rPr sz="2800" b="1" spc="-5" dirty="0">
                <a:cs typeface="Arial"/>
              </a:rPr>
              <a:t>Matriz pulmonar: elasticidade </a:t>
            </a:r>
            <a:r>
              <a:rPr sz="2800" b="1" dirty="0">
                <a:cs typeface="Arial"/>
              </a:rPr>
              <a:t>do</a:t>
            </a:r>
            <a:r>
              <a:rPr sz="2800" b="1" spc="-18" dirty="0">
                <a:cs typeface="Arial"/>
              </a:rPr>
              <a:t> </a:t>
            </a:r>
            <a:r>
              <a:rPr sz="2800" b="1" spc="-5" dirty="0" err="1" smtClean="0">
                <a:cs typeface="Arial"/>
              </a:rPr>
              <a:t>sistema</a:t>
            </a:r>
            <a:endParaRPr lang="pt-BR" sz="2800" dirty="0">
              <a:cs typeface="Arial"/>
            </a:endParaRPr>
          </a:p>
          <a:p>
            <a:pPr marL="322743" indent="-311216" algn="ctr">
              <a:spcBef>
                <a:spcPts val="91"/>
              </a:spcBef>
              <a:buAutoNum type="arabicParenR"/>
              <a:tabLst>
                <a:tab pos="322166" algn="l"/>
                <a:tab pos="322743" algn="l"/>
              </a:tabLst>
            </a:pPr>
            <a:r>
              <a:rPr sz="2800" b="1" spc="-23" dirty="0" err="1" smtClean="0">
                <a:cs typeface="Arial"/>
              </a:rPr>
              <a:t>Tensão</a:t>
            </a:r>
            <a:r>
              <a:rPr sz="2800" b="1" spc="-23" dirty="0" smtClean="0">
                <a:cs typeface="Arial"/>
              </a:rPr>
              <a:t> </a:t>
            </a:r>
            <a:r>
              <a:rPr sz="2800" b="1" spc="-5" dirty="0">
                <a:cs typeface="Arial"/>
              </a:rPr>
              <a:t>superficial </a:t>
            </a:r>
            <a:r>
              <a:rPr sz="2800" b="1" dirty="0">
                <a:cs typeface="Arial"/>
              </a:rPr>
              <a:t>dos </a:t>
            </a:r>
            <a:r>
              <a:rPr sz="2800" b="1" spc="-9" dirty="0">
                <a:cs typeface="Arial"/>
              </a:rPr>
              <a:t>alvéolos</a:t>
            </a:r>
            <a:endParaRPr sz="2800" dirty="0">
              <a:cs typeface="Arial"/>
            </a:endParaRPr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75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2"/>
          <p:cNvSpPr txBox="1"/>
          <p:nvPr/>
        </p:nvSpPr>
        <p:spPr>
          <a:xfrm>
            <a:off x="118108" y="1233394"/>
            <a:ext cx="8106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150000"/>
              </a:lnSpc>
              <a:defRPr sz="2400"/>
            </a:lvl1pPr>
          </a:lstStyle>
          <a:p>
            <a:r>
              <a:rPr lang="pt-BR" dirty="0" smtClean="0"/>
              <a:t>- Consiste </a:t>
            </a:r>
            <a:r>
              <a:rPr lang="pt-BR" dirty="0"/>
              <a:t>em uma porção externa visível com estrutura óssea, cartilagem e cobertura de pele. </a:t>
            </a:r>
            <a:endParaRPr lang="pt-BR" dirty="0" smtClean="0"/>
          </a:p>
          <a:p>
            <a:pPr marL="342900" indent="-342900">
              <a:buFontTx/>
              <a:buChar char="-"/>
            </a:pPr>
            <a:r>
              <a:rPr lang="pt-BR" dirty="0" smtClean="0"/>
              <a:t>Existe </a:t>
            </a:r>
            <a:r>
              <a:rPr lang="pt-BR" dirty="0"/>
              <a:t>um septo medial que divide as narinas em dois orifícios. </a:t>
            </a:r>
            <a:endParaRPr lang="pt-BR" dirty="0" smtClean="0"/>
          </a:p>
          <a:p>
            <a:pPr marL="342900" indent="-342900">
              <a:buFontTx/>
              <a:buChar char="-"/>
            </a:pPr>
            <a:r>
              <a:rPr lang="pt-BR" dirty="0" smtClean="0"/>
              <a:t>Acompanha </a:t>
            </a:r>
            <a:r>
              <a:rPr lang="pt-BR" dirty="0"/>
              <a:t>a cavidade nasal e é formado pelos ossos nasal, frontal, maxilar, lacrimal, palatino, </a:t>
            </a:r>
            <a:r>
              <a:rPr lang="pt-BR" dirty="0" err="1"/>
              <a:t>etmóide</a:t>
            </a:r>
            <a:r>
              <a:rPr lang="pt-BR" dirty="0"/>
              <a:t> e esfenoidal. </a:t>
            </a:r>
            <a:endParaRPr lang="pt-BR" dirty="0" smtClean="0"/>
          </a:p>
          <a:p>
            <a:pPr marL="342900" indent="-342900">
              <a:buFontTx/>
              <a:buChar char="-"/>
            </a:pPr>
            <a:r>
              <a:rPr lang="pt-BR" dirty="0" smtClean="0"/>
              <a:t>Se </a:t>
            </a:r>
            <a:r>
              <a:rPr lang="pt-BR" dirty="0"/>
              <a:t>comunica com a faringe por meio das </a:t>
            </a:r>
            <a:r>
              <a:rPr lang="pt-BR" dirty="0" err="1"/>
              <a:t>coanas</a:t>
            </a:r>
            <a:r>
              <a:rPr lang="pt-BR" dirty="0"/>
              <a:t>. A função é aquecimento, umidificação e filtração do ar inspirado, percepção olfativa e modificação das vibrações vocais.</a:t>
            </a:r>
          </a:p>
        </p:txBody>
      </p:sp>
      <p:sp>
        <p:nvSpPr>
          <p:cNvPr id="25" name="object 25"/>
          <p:cNvSpPr/>
          <p:nvPr/>
        </p:nvSpPr>
        <p:spPr>
          <a:xfrm>
            <a:off x="8543498" y="1015213"/>
            <a:ext cx="3194845" cy="31882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846288" y="4067034"/>
            <a:ext cx="2467706" cy="26461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246BEF7C-29AA-4932-8E0A-54E594110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24">
            <a:extLst>
              <a:ext uri="{FF2B5EF4-FFF2-40B4-BE49-F238E27FC236}">
                <a16:creationId xmlns:a16="http://schemas.microsoft.com/office/drawing/2014/main" id="{F362CBAB-980E-4785-8160-575ACF9697DB}"/>
              </a:ext>
            </a:extLst>
          </p:cNvPr>
          <p:cNvSpPr txBox="1">
            <a:spLocks/>
          </p:cNvSpPr>
          <p:nvPr/>
        </p:nvSpPr>
        <p:spPr>
          <a:xfrm>
            <a:off x="657447" y="23878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Nariz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7221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7600507" y="1690688"/>
            <a:ext cx="4479471" cy="41549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Picture 2" descr="Imagem relacionada">
            <a:extLst>
              <a:ext uri="{FF2B5EF4-FFF2-40B4-BE49-F238E27FC236}">
                <a16:creationId xmlns:a16="http://schemas.microsoft.com/office/drawing/2014/main" id="{A42998DA-BA23-4CFF-B8A8-16A000A974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41A70069-4E4C-4167-A4B1-A71D916DE497}"/>
              </a:ext>
            </a:extLst>
          </p:cNvPr>
          <p:cNvSpPr txBox="1"/>
          <p:nvPr/>
        </p:nvSpPr>
        <p:spPr>
          <a:xfrm>
            <a:off x="497306" y="1536688"/>
            <a:ext cx="6762307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/>
              <a:t>● </a:t>
            </a:r>
            <a:r>
              <a:rPr lang="pt-BR" sz="2800" dirty="0" err="1"/>
              <a:t>Orgão</a:t>
            </a:r>
            <a:r>
              <a:rPr lang="pt-BR" sz="2800" dirty="0"/>
              <a:t> em par, localizado no tórax, separados pelo coração e o mediastino, em duas estruturas ou cavidades.</a:t>
            </a:r>
          </a:p>
          <a:p>
            <a:pPr algn="just">
              <a:lnSpc>
                <a:spcPct val="150000"/>
              </a:lnSpc>
            </a:pPr>
            <a:r>
              <a:rPr lang="pt-BR" sz="2800" dirty="0"/>
              <a:t>● a </a:t>
            </a:r>
            <a:r>
              <a:rPr lang="pt-BR" sz="2800" b="1" dirty="0"/>
              <a:t>Membrana pleural </a:t>
            </a:r>
            <a:r>
              <a:rPr lang="pt-BR" sz="2800" dirty="0"/>
              <a:t>reveste e protege os pulmões.</a:t>
            </a:r>
          </a:p>
          <a:p>
            <a:pPr algn="just">
              <a:lnSpc>
                <a:spcPct val="150000"/>
              </a:lnSpc>
            </a:pPr>
            <a:r>
              <a:rPr lang="pt-BR" sz="2800" dirty="0"/>
              <a:t>● A Membrana consiste em duas camadas: a pleura visceral e a pleura </a:t>
            </a:r>
            <a:r>
              <a:rPr lang="pt-BR" sz="2800" dirty="0" err="1"/>
              <a:t>parital</a:t>
            </a:r>
            <a:r>
              <a:rPr lang="pt-BR" sz="2800" dirty="0"/>
              <a:t>.</a:t>
            </a:r>
            <a:endParaRPr lang="en-US" sz="2800" dirty="0"/>
          </a:p>
        </p:txBody>
      </p:sp>
      <p:sp>
        <p:nvSpPr>
          <p:cNvPr id="23" name="Título 24">
            <a:extLst>
              <a:ext uri="{FF2B5EF4-FFF2-40B4-BE49-F238E27FC236}">
                <a16:creationId xmlns:a16="http://schemas.microsoft.com/office/drawing/2014/main" id="{87ECF210-DF5E-45D1-8CD9-0FEDB610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pt-B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Pulmões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63438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/>
          <p:nvPr/>
        </p:nvSpPr>
        <p:spPr>
          <a:xfrm>
            <a:off x="6934200" y="1905000"/>
            <a:ext cx="3429000" cy="3429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2" descr="Imagem relacionada">
            <a:extLst>
              <a:ext uri="{FF2B5EF4-FFF2-40B4-BE49-F238E27FC236}">
                <a16:creationId xmlns:a16="http://schemas.microsoft.com/office/drawing/2014/main" id="{077B53B0-1653-4AAC-AA18-919BA20D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258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4B8A659A-2A8B-46C4-AC75-F9FE550E5020}"/>
              </a:ext>
            </a:extLst>
          </p:cNvPr>
          <p:cNvSpPr txBox="1"/>
          <p:nvPr/>
        </p:nvSpPr>
        <p:spPr>
          <a:xfrm>
            <a:off x="497306" y="1536688"/>
            <a:ext cx="6762307" cy="4549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/>
              <a:t>● Eles ocupam grande parte da cavidade torácica, que vai desde o diafragma até a clavícula e protegidos pelas costelas.</a:t>
            </a:r>
          </a:p>
          <a:p>
            <a:pPr algn="just">
              <a:lnSpc>
                <a:spcPct val="150000"/>
              </a:lnSpc>
            </a:pPr>
            <a:r>
              <a:rPr lang="pt-BR" sz="2800" dirty="0"/>
              <a:t>Estrutura: pode ser reconhecida</a:t>
            </a:r>
          </a:p>
          <a:p>
            <a:pPr algn="just">
              <a:lnSpc>
                <a:spcPct val="150000"/>
              </a:lnSpc>
            </a:pPr>
            <a:r>
              <a:rPr lang="pt-BR" sz="2800" dirty="0"/>
              <a:t>● Base - inferior e côncava acima do diafragma.</a:t>
            </a:r>
          </a:p>
          <a:p>
            <a:pPr algn="just">
              <a:lnSpc>
                <a:spcPct val="150000"/>
              </a:lnSpc>
            </a:pPr>
            <a:r>
              <a:rPr lang="pt-BR" sz="2800" dirty="0"/>
              <a:t>● Vértice – a parte superior e mais estreita.</a:t>
            </a:r>
            <a:endParaRPr lang="en-US" sz="2800" dirty="0"/>
          </a:p>
        </p:txBody>
      </p:sp>
      <p:sp>
        <p:nvSpPr>
          <p:cNvPr id="7" name="Título 24">
            <a:extLst>
              <a:ext uri="{FF2B5EF4-FFF2-40B4-BE49-F238E27FC236}">
                <a16:creationId xmlns:a16="http://schemas.microsoft.com/office/drawing/2014/main" id="{87ECF210-DF5E-45D1-8CD9-0FEDB610CE60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Pulmões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5402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7600507" y="1690688"/>
            <a:ext cx="3931920" cy="3886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Picture 2" descr="Imagem relacionada">
            <a:extLst>
              <a:ext uri="{FF2B5EF4-FFF2-40B4-BE49-F238E27FC236}">
                <a16:creationId xmlns:a16="http://schemas.microsoft.com/office/drawing/2014/main" id="{FDDD460D-9124-4DC8-A801-86D784CAE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1EC94C84-5735-4D11-8A17-67B7822C1D18}"/>
              </a:ext>
            </a:extLst>
          </p:cNvPr>
          <p:cNvSpPr txBox="1"/>
          <p:nvPr/>
        </p:nvSpPr>
        <p:spPr>
          <a:xfrm>
            <a:off x="347181" y="1359735"/>
            <a:ext cx="6762307" cy="5196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/>
              <a:t>● Pulmão Costal – encostado nas costelas.</a:t>
            </a:r>
          </a:p>
          <a:p>
            <a:pPr algn="just">
              <a:lnSpc>
                <a:spcPct val="150000"/>
              </a:lnSpc>
            </a:pPr>
            <a:r>
              <a:rPr lang="pt-BR" sz="2800" dirty="0"/>
              <a:t>● Pulmão Mediastinal – é medial e contém o hilo, onde passam os vasos sanguíneos, linfáticos e nervos.</a:t>
            </a:r>
          </a:p>
          <a:p>
            <a:pPr algn="just">
              <a:lnSpc>
                <a:spcPct val="150000"/>
              </a:lnSpc>
            </a:pPr>
            <a:r>
              <a:rPr lang="pt-BR" sz="2800" dirty="0"/>
              <a:t>Nesta face o pulmão esquerdo tem a incisão cardíaca e é 10% menor que a direita, este por sua vez é mais curto por estar acima do fígado.</a:t>
            </a:r>
            <a:endParaRPr lang="en-US" sz="2800" dirty="0"/>
          </a:p>
        </p:txBody>
      </p:sp>
      <p:sp>
        <p:nvSpPr>
          <p:cNvPr id="6" name="Título 24">
            <a:extLst>
              <a:ext uri="{FF2B5EF4-FFF2-40B4-BE49-F238E27FC236}">
                <a16:creationId xmlns:a16="http://schemas.microsoft.com/office/drawing/2014/main" id="{87ECF210-DF5E-45D1-8CD9-0FEDB610C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pt-B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Pulmões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2341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130057" y="1307806"/>
            <a:ext cx="7715692" cy="49990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Picture 2" descr="Imagem relacionada">
            <a:extLst>
              <a:ext uri="{FF2B5EF4-FFF2-40B4-BE49-F238E27FC236}">
                <a16:creationId xmlns:a16="http://schemas.microsoft.com/office/drawing/2014/main" id="{6E0C4B52-D3BE-4D8B-842E-D27954E4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ítulo 24">
            <a:extLst>
              <a:ext uri="{FF2B5EF4-FFF2-40B4-BE49-F238E27FC236}">
                <a16:creationId xmlns:a16="http://schemas.microsoft.com/office/drawing/2014/main" id="{ECEBC595-1ECD-454C-AA75-FB56E2A243D4}"/>
              </a:ext>
            </a:extLst>
          </p:cNvPr>
          <p:cNvSpPr txBox="1">
            <a:spLocks/>
          </p:cNvSpPr>
          <p:nvPr/>
        </p:nvSpPr>
        <p:spPr>
          <a:xfrm>
            <a:off x="838200" y="1523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Lóbulos e </a:t>
            </a:r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Cisuras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8802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359700" y="1449609"/>
            <a:ext cx="114717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150000"/>
              </a:lnSpc>
              <a:defRPr sz="2400"/>
            </a:lvl1pPr>
          </a:lstStyle>
          <a:p>
            <a:r>
              <a:rPr lang="pt-BR" sz="2800" dirty="0"/>
              <a:t>O sistema respiratório é o sistema responsável pela RESPIRAÇÃO:</a:t>
            </a:r>
          </a:p>
          <a:p>
            <a:r>
              <a:rPr lang="pt-BR" sz="2800" dirty="0" smtClean="0"/>
              <a:t>Que </a:t>
            </a:r>
            <a:r>
              <a:rPr lang="pt-BR" sz="2800" dirty="0"/>
              <a:t>é o conjunto de mecanismos pelos quais as células absorvem oxigênio e eliminam o dióxido de carbono, que é produzido nelas.</a:t>
            </a:r>
            <a:endParaRPr sz="2800" dirty="0"/>
          </a:p>
        </p:txBody>
      </p:sp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0FA002D6-8104-44CB-8D58-EEABA33B8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>
            <a:spLocks/>
          </p:cNvSpPr>
          <p:nvPr/>
        </p:nvSpPr>
        <p:spPr>
          <a:xfrm>
            <a:off x="3227643" y="219175"/>
            <a:ext cx="6557802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SISTEMA RESPIRATÓRIO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Respiração Diafragmática: Benefícios, Exercícios e Instruções ⋆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121" y="3699750"/>
            <a:ext cx="5735896" cy="286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6878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1181" y="754913"/>
            <a:ext cx="6835850" cy="60676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2" descr="Imagem relacionada">
            <a:extLst>
              <a:ext uri="{FF2B5EF4-FFF2-40B4-BE49-F238E27FC236}">
                <a16:creationId xmlns:a16="http://schemas.microsoft.com/office/drawing/2014/main" id="{DB369D25-1261-4A0E-A791-B5F4FB48F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4">
            <a:extLst>
              <a:ext uri="{FF2B5EF4-FFF2-40B4-BE49-F238E27FC236}">
                <a16:creationId xmlns:a16="http://schemas.microsoft.com/office/drawing/2014/main" id="{47A4A2E1-840B-4FDE-9E3F-A495C4C8F9AE}"/>
              </a:ext>
            </a:extLst>
          </p:cNvPr>
          <p:cNvSpPr txBox="1">
            <a:spLocks/>
          </p:cNvSpPr>
          <p:nvPr/>
        </p:nvSpPr>
        <p:spPr>
          <a:xfrm>
            <a:off x="838200" y="152364"/>
            <a:ext cx="10515600" cy="740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Segmentos Pulmonares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70096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04458" y="1485533"/>
            <a:ext cx="6711042" cy="5372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Picture 2" descr="Imagem relacionada">
            <a:extLst>
              <a:ext uri="{FF2B5EF4-FFF2-40B4-BE49-F238E27FC236}">
                <a16:creationId xmlns:a16="http://schemas.microsoft.com/office/drawing/2014/main" id="{B93DF37C-87A3-4D9C-B210-98DF8DFFC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4">
            <a:extLst>
              <a:ext uri="{FF2B5EF4-FFF2-40B4-BE49-F238E27FC236}">
                <a16:creationId xmlns:a16="http://schemas.microsoft.com/office/drawing/2014/main" id="{0E0AAA8D-7DFC-4B57-BC3B-09791208B6D7}"/>
              </a:ext>
            </a:extLst>
          </p:cNvPr>
          <p:cNvSpPr txBox="1">
            <a:spLocks/>
          </p:cNvSpPr>
          <p:nvPr/>
        </p:nvSpPr>
        <p:spPr>
          <a:xfrm>
            <a:off x="838200" y="1523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Pulmões</a:t>
            </a:r>
          </a:p>
          <a:p>
            <a:pPr algn="ctr"/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Direito e Esquerdo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8578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8132" y="2185876"/>
            <a:ext cx="6469039" cy="1119053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2400" b="1" spc="-5" dirty="0">
                <a:solidFill>
                  <a:srgbClr val="10243E"/>
                </a:solidFill>
                <a:latin typeface="Arial"/>
                <a:cs typeface="Arial"/>
              </a:rPr>
              <a:t>Músculos</a:t>
            </a:r>
            <a:r>
              <a:rPr sz="2400" b="1" spc="-45" dirty="0">
                <a:solidFill>
                  <a:srgbClr val="10243E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10243E"/>
                </a:solidFill>
                <a:latin typeface="Arial"/>
                <a:cs typeface="Arial"/>
              </a:rPr>
              <a:t>expiratórios: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 dirty="0">
              <a:latin typeface="Arial"/>
              <a:cs typeface="Arial"/>
            </a:endParaRPr>
          </a:p>
          <a:p>
            <a:pPr marL="146963" indent="-136013">
              <a:buClr>
                <a:srgbClr val="FF0000"/>
              </a:buClr>
              <a:buFont typeface="Symbol"/>
              <a:buChar char=""/>
              <a:tabLst>
                <a:tab pos="147539" algn="l"/>
              </a:tabLst>
            </a:pPr>
            <a:r>
              <a:rPr sz="2400" b="1" spc="-5" dirty="0" err="1" smtClean="0">
                <a:latin typeface="Arial"/>
                <a:cs typeface="Arial"/>
              </a:rPr>
              <a:t>Intercostais</a:t>
            </a:r>
            <a:r>
              <a:rPr sz="2400" b="1" dirty="0" smtClean="0">
                <a:latin typeface="Arial"/>
                <a:cs typeface="Arial"/>
              </a:rPr>
              <a:t> </a:t>
            </a:r>
            <a:r>
              <a:rPr sz="2400" b="1" spc="-5" dirty="0" err="1" smtClean="0">
                <a:latin typeface="Arial"/>
                <a:cs typeface="Arial"/>
              </a:rPr>
              <a:t>internos</a:t>
            </a:r>
            <a:r>
              <a:rPr lang="pt-BR" sz="2400" b="1" spc="-5" dirty="0" smtClean="0">
                <a:latin typeface="Arial"/>
                <a:cs typeface="Arial"/>
              </a:rPr>
              <a:t> </a:t>
            </a:r>
            <a:r>
              <a:rPr sz="2400" b="1" spc="-9" dirty="0" err="1" smtClean="0">
                <a:latin typeface="Arial"/>
                <a:cs typeface="Arial"/>
              </a:rPr>
              <a:t>Abdominais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6956" y="242529"/>
            <a:ext cx="5838629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MÚSCULOS DA RESPIRAÇÃO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91319" y="4086675"/>
            <a:ext cx="6685852" cy="1857716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 marR="4611">
              <a:spcBef>
                <a:spcPts val="86"/>
              </a:spcBef>
            </a:pPr>
            <a:r>
              <a:rPr sz="2400" b="1" spc="-5" dirty="0">
                <a:solidFill>
                  <a:srgbClr val="FF0000"/>
                </a:solidFill>
                <a:cs typeface="Arial"/>
              </a:rPr>
              <a:t>Expiração: processo </a:t>
            </a:r>
            <a:r>
              <a:rPr sz="2400" b="1" spc="-9" dirty="0">
                <a:solidFill>
                  <a:srgbClr val="FF0000"/>
                </a:solidFill>
                <a:cs typeface="Arial"/>
              </a:rPr>
              <a:t>passivo </a:t>
            </a:r>
            <a:r>
              <a:rPr sz="2400" b="1" spc="-5" dirty="0">
                <a:solidFill>
                  <a:srgbClr val="FF0000"/>
                </a:solidFill>
                <a:cs typeface="Arial"/>
              </a:rPr>
              <a:t>durante  respiração</a:t>
            </a:r>
            <a:r>
              <a:rPr sz="2400" b="1" spc="-9" dirty="0">
                <a:solidFill>
                  <a:srgbClr val="FF0000"/>
                </a:solidFill>
                <a:cs typeface="Arial"/>
              </a:rPr>
              <a:t> </a:t>
            </a:r>
            <a:r>
              <a:rPr sz="2400" b="1" spc="-5" dirty="0">
                <a:solidFill>
                  <a:srgbClr val="FF0000"/>
                </a:solidFill>
                <a:cs typeface="Arial"/>
              </a:rPr>
              <a:t>basal</a:t>
            </a:r>
            <a:endParaRPr sz="2400" dirty="0">
              <a:cs typeface="Arial"/>
            </a:endParaRPr>
          </a:p>
          <a:p>
            <a:pPr>
              <a:spcBef>
                <a:spcPts val="41"/>
              </a:spcBef>
            </a:pPr>
            <a:endParaRPr sz="2400" dirty="0">
              <a:cs typeface="Arial"/>
            </a:endParaRPr>
          </a:p>
          <a:p>
            <a:pPr marL="11527" marR="19595"/>
            <a:r>
              <a:rPr sz="2400" b="1" spc="-5" dirty="0">
                <a:cs typeface="Arial"/>
              </a:rPr>
              <a:t>Musculatura </a:t>
            </a:r>
            <a:r>
              <a:rPr sz="2400" b="1" spc="-9" dirty="0">
                <a:cs typeface="Arial"/>
              </a:rPr>
              <a:t>ativada </a:t>
            </a:r>
            <a:r>
              <a:rPr sz="2400" b="1" spc="-5" dirty="0">
                <a:cs typeface="Arial"/>
              </a:rPr>
              <a:t>em situações de  </a:t>
            </a:r>
            <a:r>
              <a:rPr sz="2400" b="1" spc="-9" dirty="0">
                <a:cs typeface="Arial"/>
              </a:rPr>
              <a:t>aumento </a:t>
            </a:r>
            <a:r>
              <a:rPr sz="2400" b="1" spc="-5" dirty="0">
                <a:cs typeface="Arial"/>
              </a:rPr>
              <a:t>de</a:t>
            </a:r>
            <a:r>
              <a:rPr sz="2400" b="1" spc="23" dirty="0">
                <a:cs typeface="Arial"/>
              </a:rPr>
              <a:t> </a:t>
            </a:r>
            <a:r>
              <a:rPr sz="2400" b="1" spc="-9" dirty="0">
                <a:cs typeface="Arial"/>
              </a:rPr>
              <a:t>demanda</a:t>
            </a:r>
            <a:endParaRPr sz="2400" dirty="0"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513877" y="1868885"/>
            <a:ext cx="3911942" cy="4200669"/>
            <a:chOff x="5269869" y="1969007"/>
            <a:chExt cx="4310380" cy="4628515"/>
          </a:xfrm>
        </p:grpSpPr>
        <p:sp>
          <p:nvSpPr>
            <p:cNvPr id="6" name="object 6"/>
            <p:cNvSpPr/>
            <p:nvPr/>
          </p:nvSpPr>
          <p:spPr>
            <a:xfrm>
              <a:off x="5269869" y="1969007"/>
              <a:ext cx="4309871" cy="462838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7" name="object 7"/>
            <p:cNvSpPr/>
            <p:nvPr/>
          </p:nvSpPr>
          <p:spPr>
            <a:xfrm>
              <a:off x="5269869" y="3777995"/>
              <a:ext cx="4309871" cy="28193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8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88403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773" y="1475441"/>
            <a:ext cx="117370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150000"/>
              </a:lnSpc>
              <a:defRPr sz="2400"/>
            </a:lvl1pPr>
          </a:lstStyle>
          <a:p>
            <a:r>
              <a:rPr lang="pt-BR" dirty="0" smtClean="0"/>
              <a:t>- Ao </a:t>
            </a:r>
            <a:r>
              <a:rPr lang="pt-BR" dirty="0"/>
              <a:t>nível da vértebra torácica IV, a traqueia é dividida nos brônquios principais, direito e esquerdo. </a:t>
            </a:r>
            <a:endParaRPr lang="pt-BR" dirty="0" smtClean="0"/>
          </a:p>
          <a:p>
            <a:pPr marL="342900" indent="-342900">
              <a:buFontTx/>
              <a:buChar char="-"/>
            </a:pPr>
            <a:r>
              <a:rPr lang="pt-BR" dirty="0" smtClean="0"/>
              <a:t>O </a:t>
            </a:r>
            <a:r>
              <a:rPr lang="pt-BR" dirty="0"/>
              <a:t>local onde a </a:t>
            </a:r>
            <a:r>
              <a:rPr lang="pt-BR" dirty="0" err="1"/>
              <a:t>traquéia</a:t>
            </a:r>
            <a:r>
              <a:rPr lang="pt-BR" dirty="0"/>
              <a:t> se divide em dois brônquios é chamado de bifurcação traqueal. </a:t>
            </a:r>
            <a:endParaRPr lang="pt-BR" dirty="0" smtClean="0"/>
          </a:p>
          <a:p>
            <a:pPr marL="342900" indent="-342900">
              <a:buFontTx/>
              <a:buChar char="-"/>
            </a:pPr>
            <a:r>
              <a:rPr lang="pt-BR" dirty="0" smtClean="0"/>
              <a:t>A </a:t>
            </a:r>
            <a:r>
              <a:rPr lang="pt-BR" dirty="0"/>
              <a:t>parte interna do local da bifurcação tem uma protrusão semilunar penetrante na traqueia, a CARINA TRACHEAL.</a:t>
            </a:r>
          </a:p>
          <a:p>
            <a:pPr marL="342900" indent="-342900">
              <a:buFontTx/>
              <a:buChar char="-"/>
            </a:pPr>
            <a:r>
              <a:rPr lang="pt-BR" dirty="0" smtClean="0"/>
              <a:t>O </a:t>
            </a:r>
            <a:r>
              <a:rPr lang="pt-BR" dirty="0"/>
              <a:t>número de cartilagens no brônquio direito é de 6 a 8 e no brônquio esquerdo é de 9 a 12. </a:t>
            </a:r>
            <a:endParaRPr lang="pt-BR" dirty="0" smtClean="0"/>
          </a:p>
          <a:p>
            <a:pPr marL="342900" indent="-342900">
              <a:buFontTx/>
              <a:buChar char="-"/>
            </a:pPr>
            <a:r>
              <a:rPr lang="pt-BR" dirty="0" smtClean="0"/>
              <a:t>As </a:t>
            </a:r>
            <a:r>
              <a:rPr lang="pt-BR" dirty="0"/>
              <a:t>cartilagens são unidas entre si pelos ligamentos traqueais anulares.</a:t>
            </a:r>
            <a:endParaRPr dirty="0"/>
          </a:p>
        </p:txBody>
      </p:sp>
      <p:pic>
        <p:nvPicPr>
          <p:cNvPr id="4" name="Picture 2" descr="Imagem relacionada">
            <a:extLst>
              <a:ext uri="{FF2B5EF4-FFF2-40B4-BE49-F238E27FC236}">
                <a16:creationId xmlns:a16="http://schemas.microsoft.com/office/drawing/2014/main" id="{EA8580F0-C562-4B23-BA04-0BB5C9077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24">
            <a:extLst>
              <a:ext uri="{FF2B5EF4-FFF2-40B4-BE49-F238E27FC236}">
                <a16:creationId xmlns:a16="http://schemas.microsoft.com/office/drawing/2014/main" id="{74ACA269-03B5-485C-8A1D-7B28387CEBC8}"/>
              </a:ext>
            </a:extLst>
          </p:cNvPr>
          <p:cNvSpPr txBox="1">
            <a:spLocks/>
          </p:cNvSpPr>
          <p:nvPr/>
        </p:nvSpPr>
        <p:spPr>
          <a:xfrm>
            <a:off x="657447" y="23878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Traquéia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14474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7347673" y="1807534"/>
            <a:ext cx="3026194" cy="47898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5" name="Picture 2" descr="Imagem relacionada">
            <a:extLst>
              <a:ext uri="{FF2B5EF4-FFF2-40B4-BE49-F238E27FC236}">
                <a16:creationId xmlns:a16="http://schemas.microsoft.com/office/drawing/2014/main" id="{4438143A-6C4B-49A3-A2FE-31CCA619C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ítulo 24">
            <a:extLst>
              <a:ext uri="{FF2B5EF4-FFF2-40B4-BE49-F238E27FC236}">
                <a16:creationId xmlns:a16="http://schemas.microsoft.com/office/drawing/2014/main" id="{480D8E30-1E96-4358-993E-38B7B9F583EC}"/>
              </a:ext>
            </a:extLst>
          </p:cNvPr>
          <p:cNvSpPr txBox="1">
            <a:spLocks/>
          </p:cNvSpPr>
          <p:nvPr/>
        </p:nvSpPr>
        <p:spPr>
          <a:xfrm>
            <a:off x="657447" y="23878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Traquéia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288957" y="1719718"/>
            <a:ext cx="663045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/>
              <a:t>A traqueia é um tubo vertical cilíndrico, cartilaginoso e membranoso, localizado entre a laringe e dois tubos curtos, os brônquios, fortalecido por anéis de cartilagem, que levam o ar inspirado até os pulmões.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70639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magem relacionada">
            <a:extLst>
              <a:ext uri="{FF2B5EF4-FFF2-40B4-BE49-F238E27FC236}">
                <a16:creationId xmlns:a16="http://schemas.microsoft.com/office/drawing/2014/main" id="{4438143A-6C4B-49A3-A2FE-31CCA619C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ítulo 24">
            <a:extLst>
              <a:ext uri="{FF2B5EF4-FFF2-40B4-BE49-F238E27FC236}">
                <a16:creationId xmlns:a16="http://schemas.microsoft.com/office/drawing/2014/main" id="{480D8E30-1E96-4358-993E-38B7B9F583EC}"/>
              </a:ext>
            </a:extLst>
          </p:cNvPr>
          <p:cNvSpPr txBox="1">
            <a:spLocks/>
          </p:cNvSpPr>
          <p:nvPr/>
        </p:nvSpPr>
        <p:spPr>
          <a:xfrm>
            <a:off x="657447" y="23878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Traquéia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ângulo 17"/>
          <p:cNvSpPr/>
          <p:nvPr/>
        </p:nvSpPr>
        <p:spPr>
          <a:xfrm>
            <a:off x="380461" y="1525559"/>
            <a:ext cx="775360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400" dirty="0" smtClean="0"/>
              <a:t>A</a:t>
            </a:r>
            <a:r>
              <a:rPr lang="pt-BR" sz="2400" dirty="0"/>
              <a:t> 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traqueia</a:t>
            </a:r>
            <a:r>
              <a:rPr lang="pt-BR" sz="2400" dirty="0"/>
              <a:t> é um cilindro oco que se estende por aproximadamente nove a quinze centímetros, desde a 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sexta vértebra cervical</a:t>
            </a:r>
            <a:r>
              <a:rPr lang="pt-BR" sz="2400" dirty="0"/>
              <a:t>, onde ela se continua com a laringe, até o ponto onde se bifurca nos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dois brônquios principais</a:t>
            </a:r>
            <a:r>
              <a:rPr lang="pt-BR" sz="2400" dirty="0"/>
              <a:t>, ao nível da 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quarta à sétima</a:t>
            </a:r>
            <a:r>
              <a:rPr lang="pt-BR" sz="2400" dirty="0"/>
              <a:t> (em outras referências da quarta à quinta) vértebras torácicas. </a:t>
            </a:r>
            <a:endParaRPr lang="pt-BR" sz="2400" dirty="0" smtClean="0"/>
          </a:p>
          <a:p>
            <a:pPr algn="just">
              <a:lnSpc>
                <a:spcPct val="150000"/>
              </a:lnSpc>
            </a:pPr>
            <a:endParaRPr lang="pt-BR" sz="2400" dirty="0" smtClean="0"/>
          </a:p>
          <a:p>
            <a:pPr algn="just">
              <a:lnSpc>
                <a:spcPct val="150000"/>
              </a:lnSpc>
            </a:pPr>
            <a:r>
              <a:rPr lang="pt-BR" sz="2400" dirty="0" smtClean="0"/>
              <a:t>- Seu </a:t>
            </a:r>
            <a:r>
              <a:rPr lang="pt-BR" sz="2400" dirty="0"/>
              <a:t>diâmetro é de cerca de 25 milímetros, e só se alarga na sua margem inferior, onde ela se divide.</a:t>
            </a:r>
          </a:p>
        </p:txBody>
      </p:sp>
      <p:pic>
        <p:nvPicPr>
          <p:cNvPr id="2050" name="Picture 2" descr="Trachea (Traqueia); Imagem: Begoña Rodrigue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521" y="1971438"/>
            <a:ext cx="4287649" cy="428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64291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Imagem relacionada">
            <a:extLst>
              <a:ext uri="{FF2B5EF4-FFF2-40B4-BE49-F238E27FC236}">
                <a16:creationId xmlns:a16="http://schemas.microsoft.com/office/drawing/2014/main" id="{547C4ADF-7AD0-409D-963A-668FB79A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ítulo 24">
            <a:extLst>
              <a:ext uri="{FF2B5EF4-FFF2-40B4-BE49-F238E27FC236}">
                <a16:creationId xmlns:a16="http://schemas.microsoft.com/office/drawing/2014/main" id="{5652539B-CC85-416E-9C87-B8855E0905A8}"/>
              </a:ext>
            </a:extLst>
          </p:cNvPr>
          <p:cNvSpPr txBox="1">
            <a:spLocks/>
          </p:cNvSpPr>
          <p:nvPr/>
        </p:nvSpPr>
        <p:spPr>
          <a:xfrm>
            <a:off x="657447" y="23878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Traquéia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72955" y="1525559"/>
            <a:ext cx="681765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Limites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400" dirty="0" smtClean="0"/>
              <a:t>A </a:t>
            </a:r>
            <a:r>
              <a:rPr lang="pt-BR" sz="2400" dirty="0"/>
              <a:t>traqueia desce para a cavidade torácica logo anterior ao esôfago, e se bifurca no 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mediastino superior</a:t>
            </a:r>
            <a:r>
              <a:rPr lang="pt-BR" sz="2400" dirty="0"/>
              <a:t> com um leve desvio para a direita, criando os brônquios principais direito e esquerdo. </a:t>
            </a:r>
            <a:endParaRPr lang="pt-BR" sz="2400" dirty="0" smtClean="0"/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400" dirty="0" smtClean="0"/>
              <a:t>Acima </a:t>
            </a:r>
            <a:r>
              <a:rPr lang="pt-BR" sz="2400" dirty="0"/>
              <a:t>disso, entretanto, deve-se observar que a traqueia é uma 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 mediana</a:t>
            </a:r>
            <a:r>
              <a:rPr lang="pt-BR" sz="2400" dirty="0"/>
              <a:t>, o que significa que ela cursa solitária na linha média do corpo.</a:t>
            </a:r>
          </a:p>
        </p:txBody>
      </p:sp>
      <p:pic>
        <p:nvPicPr>
          <p:cNvPr id="3074" name="Picture 2" descr="Trachea (Traqueia); Imagem: Yousun Ko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r="14049"/>
          <a:stretch/>
        </p:blipFill>
        <p:spPr bwMode="auto">
          <a:xfrm>
            <a:off x="7710984" y="1630661"/>
            <a:ext cx="3957851" cy="522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2817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Imagem relacionada">
            <a:extLst>
              <a:ext uri="{FF2B5EF4-FFF2-40B4-BE49-F238E27FC236}">
                <a16:creationId xmlns:a16="http://schemas.microsoft.com/office/drawing/2014/main" id="{547C4ADF-7AD0-409D-963A-668FB79AD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ítulo 24">
            <a:extLst>
              <a:ext uri="{FF2B5EF4-FFF2-40B4-BE49-F238E27FC236}">
                <a16:creationId xmlns:a16="http://schemas.microsoft.com/office/drawing/2014/main" id="{5652539B-CC85-416E-9C87-B8855E0905A8}"/>
              </a:ext>
            </a:extLst>
          </p:cNvPr>
          <p:cNvSpPr txBox="1">
            <a:spLocks/>
          </p:cNvSpPr>
          <p:nvPr/>
        </p:nvSpPr>
        <p:spPr>
          <a:xfrm>
            <a:off x="657447" y="238784"/>
            <a:ext cx="10515600" cy="1286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Traquéia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21690" y="1525559"/>
            <a:ext cx="708083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Estrutura</a:t>
            </a:r>
          </a:p>
          <a:p>
            <a:pPr algn="just"/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Tx/>
              <a:buChar char="-"/>
            </a:pPr>
            <a:r>
              <a:rPr lang="pt-BR" sz="2400" dirty="0" smtClean="0"/>
              <a:t>O </a:t>
            </a:r>
            <a:r>
              <a:rPr lang="pt-BR" sz="2400" dirty="0"/>
              <a:t>órgão é constituído por cerca de 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quinze a vinte cartilagens hialinas</a:t>
            </a:r>
            <a:r>
              <a:rPr lang="pt-BR" sz="2400" dirty="0"/>
              <a:t>, que possuem o formato da letra “C”. </a:t>
            </a:r>
            <a:endParaRPr lang="pt-BR" sz="2400" dirty="0" smtClean="0"/>
          </a:p>
          <a:p>
            <a:pPr marL="342900" indent="-342900" algn="just">
              <a:buFontTx/>
              <a:buChar char="-"/>
            </a:pPr>
            <a:r>
              <a:rPr lang="pt-BR" sz="2400" dirty="0" smtClean="0"/>
              <a:t>Essas </a:t>
            </a:r>
            <a:r>
              <a:rPr lang="pt-BR" sz="2400" dirty="0"/>
              <a:t>cartilagens fornecem rigidez estrutural para a traqueia e suas fibras elásticas longitudinais internas permitem que ela se estique e se desloque inferiormente durante a inspiração. </a:t>
            </a:r>
            <a:endParaRPr lang="pt-BR" sz="2400" dirty="0" smtClean="0"/>
          </a:p>
          <a:p>
            <a:pPr marL="342900" indent="-342900" algn="just">
              <a:buFontTx/>
              <a:buChar char="-"/>
            </a:pPr>
            <a:r>
              <a:rPr lang="pt-BR" sz="2400" dirty="0" smtClean="0"/>
              <a:t>Na </a:t>
            </a:r>
            <a:r>
              <a:rPr lang="pt-BR" sz="2400" dirty="0"/>
              <a:t>bifurcação traqueal existe um marco anatômico conhecido como 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carina</a:t>
            </a:r>
            <a:r>
              <a:rPr lang="pt-BR" sz="2400" dirty="0"/>
              <a:t>, que é uma crista apontando superiormente em sua superfície interna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6" name="object 24"/>
          <p:cNvSpPr/>
          <p:nvPr/>
        </p:nvSpPr>
        <p:spPr>
          <a:xfrm>
            <a:off x="7738281" y="1063228"/>
            <a:ext cx="3870523" cy="5557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3222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aringe: características, regiões, inflamações - Mundo Educação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0" r="11019"/>
          <a:stretch/>
        </p:blipFill>
        <p:spPr bwMode="auto">
          <a:xfrm>
            <a:off x="6828428" y="1824399"/>
            <a:ext cx="5088180" cy="399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33"/>
          <p:cNvSpPr txBox="1"/>
          <p:nvPr/>
        </p:nvSpPr>
        <p:spPr>
          <a:xfrm>
            <a:off x="479257" y="972999"/>
            <a:ext cx="617175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150000"/>
              </a:lnSpc>
              <a:defRPr sz="2400"/>
            </a:lvl1pPr>
          </a:lstStyle>
          <a:p>
            <a:pPr marL="342900" indent="-342900">
              <a:buFontTx/>
              <a:buChar char="-"/>
            </a:pPr>
            <a:r>
              <a:rPr lang="pt-BR" dirty="0" smtClean="0"/>
              <a:t>A </a:t>
            </a:r>
            <a:r>
              <a:rPr lang="pt-BR" dirty="0"/>
              <a:t>faringe é um órgão que faz parte tanto do sistema respiratório quanto do sistema digestório. </a:t>
            </a:r>
            <a:endParaRPr lang="pt-BR" dirty="0" smtClean="0"/>
          </a:p>
          <a:p>
            <a:pPr marL="342900" indent="-342900">
              <a:buFontTx/>
              <a:buChar char="-"/>
            </a:pPr>
            <a:r>
              <a:rPr lang="pt-BR" dirty="0" smtClean="0"/>
              <a:t>É </a:t>
            </a:r>
            <a:r>
              <a:rPr lang="pt-BR" dirty="0"/>
              <a:t>um canal muscular membranoso, que se comunica com o nariz e a boca, ligando-os à laringe e ao esôfago</a:t>
            </a:r>
            <a:r>
              <a:rPr lang="pt-BR" dirty="0" smtClean="0"/>
              <a:t>.</a:t>
            </a:r>
          </a:p>
          <a:p>
            <a:r>
              <a:rPr lang="pt-BR" dirty="0" smtClean="0">
                <a:latin typeface="Calibri" panose="020F0502020204030204" pitchFamily="34" charset="0"/>
              </a:rPr>
              <a:t>•</a:t>
            </a:r>
            <a:r>
              <a:rPr lang="pt-BR" dirty="0" smtClean="0"/>
              <a:t> Dividido em 3 partes:</a:t>
            </a:r>
          </a:p>
          <a:p>
            <a:r>
              <a:rPr lang="pt-BR" dirty="0" smtClean="0"/>
              <a:t>- Parte Nasal ou Nasofaringe</a:t>
            </a:r>
          </a:p>
          <a:p>
            <a:r>
              <a:rPr lang="pt-BR" dirty="0" smtClean="0"/>
              <a:t>- Parte Oral ou Orofaringe</a:t>
            </a:r>
          </a:p>
          <a:p>
            <a:r>
              <a:rPr lang="pt-BR" dirty="0" smtClean="0"/>
              <a:t>- Parte Laríngea ou Laringofaringe</a:t>
            </a:r>
          </a:p>
        </p:txBody>
      </p:sp>
      <p:sp>
        <p:nvSpPr>
          <p:cNvPr id="7" name="object 35">
            <a:extLst>
              <a:ext uri="{FF2B5EF4-FFF2-40B4-BE49-F238E27FC236}">
                <a16:creationId xmlns:a16="http://schemas.microsoft.com/office/drawing/2014/main" id="{86014351-CCD6-45C4-8837-9D314E556A05}"/>
              </a:ext>
            </a:extLst>
          </p:cNvPr>
          <p:cNvSpPr txBox="1">
            <a:spLocks/>
          </p:cNvSpPr>
          <p:nvPr/>
        </p:nvSpPr>
        <p:spPr>
          <a:xfrm>
            <a:off x="4465674" y="215239"/>
            <a:ext cx="2563013" cy="823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Faringe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02132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3"/>
          <p:cNvSpPr txBox="1"/>
          <p:nvPr/>
        </p:nvSpPr>
        <p:spPr>
          <a:xfrm>
            <a:off x="324583" y="1572187"/>
            <a:ext cx="67586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150000"/>
              </a:lnSpc>
              <a:defRPr sz="2400"/>
            </a:lvl1pPr>
          </a:lstStyle>
          <a:p>
            <a:r>
              <a:rPr lang="pt-BR" dirty="0" smtClean="0"/>
              <a:t>- PARTE </a:t>
            </a:r>
            <a:r>
              <a:rPr lang="pt-BR" dirty="0"/>
              <a:t>NASAL: Do ponto de vista funcional, é estritamente respiratória; ao contrário das outras partes, as suas paredes não são deprimidas, visto que são imóveis. </a:t>
            </a:r>
            <a:endParaRPr lang="pt-BR" dirty="0" smtClean="0"/>
          </a:p>
          <a:p>
            <a:pPr marL="342900" indent="-342900">
              <a:buFontTx/>
              <a:buChar char="-"/>
            </a:pPr>
            <a:r>
              <a:rPr lang="pt-BR" dirty="0" smtClean="0"/>
              <a:t>A </a:t>
            </a:r>
            <a:r>
              <a:rPr lang="pt-BR" dirty="0"/>
              <a:t>parede anterior é ocupada pelas </a:t>
            </a:r>
            <a:r>
              <a:rPr lang="pt-BR" dirty="0" err="1"/>
              <a:t>coanas</a:t>
            </a:r>
            <a:r>
              <a:rPr lang="pt-BR" dirty="0"/>
              <a:t>. </a:t>
            </a:r>
            <a:endParaRPr lang="pt-BR" dirty="0" smtClean="0"/>
          </a:p>
          <a:p>
            <a:pPr marL="342900" indent="-342900">
              <a:buFontTx/>
              <a:buChar char="-"/>
            </a:pPr>
            <a:r>
              <a:rPr lang="pt-BR" dirty="0" smtClean="0"/>
              <a:t>É </a:t>
            </a:r>
            <a:r>
              <a:rPr lang="pt-BR" dirty="0"/>
              <a:t>revestido por uma membrana mucosa rica em estruturas linfáticas que funcionam como mecanismo de defesa contra </a:t>
            </a:r>
            <a:r>
              <a:rPr lang="pt-BR" dirty="0" smtClean="0"/>
              <a:t>infecções.</a:t>
            </a:r>
            <a:endParaRPr lang="pt-BR" dirty="0"/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4465674" y="473279"/>
            <a:ext cx="2971219" cy="823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Faringe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Nasofaringe</a:t>
            </a:r>
            <a:endParaRPr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9E91F37A-867E-464A-B586-A0BAD7AB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59</a:t>
            </a:fld>
            <a:endParaRPr lang="pt-BR"/>
          </a:p>
        </p:txBody>
      </p:sp>
      <p:pic>
        <p:nvPicPr>
          <p:cNvPr id="7170" name="Picture 2" descr="Faringe :: Sistema Respirató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531" y="1257097"/>
            <a:ext cx="3724844" cy="509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115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409433" y="1425260"/>
            <a:ext cx="10680432" cy="355033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258445" indent="-343535">
              <a:spcBef>
                <a:spcPts val="105"/>
              </a:spcBef>
              <a:buClr>
                <a:srgbClr val="FFCC00"/>
              </a:buClr>
              <a:buSzPct val="70312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lang="pt-BR" sz="2800" spc="-10" dirty="0">
                <a:latin typeface="Times New Roman"/>
                <a:cs typeface="Times New Roman"/>
              </a:rPr>
              <a:t>O sistema respiratório é composto por dois elementos:</a:t>
            </a:r>
          </a:p>
          <a:p>
            <a:pPr marL="469265" marR="258445" indent="-457200">
              <a:spcBef>
                <a:spcPts val="105"/>
              </a:spcBef>
              <a:buClr>
                <a:srgbClr val="FFCC00"/>
              </a:buClr>
              <a:buSzPct val="70312"/>
              <a:buFontTx/>
              <a:buChar char="-"/>
              <a:tabLst>
                <a:tab pos="355600" algn="l"/>
                <a:tab pos="356235" algn="l"/>
              </a:tabLst>
            </a:pPr>
            <a:r>
              <a:rPr lang="pt-BR" sz="2800" spc="-10" dirty="0" smtClean="0">
                <a:latin typeface="Times New Roman"/>
                <a:cs typeface="Times New Roman"/>
              </a:rPr>
              <a:t>um </a:t>
            </a:r>
            <a:r>
              <a:rPr lang="pt-BR" sz="2800" spc="-10" dirty="0">
                <a:latin typeface="Times New Roman"/>
                <a:cs typeface="Times New Roman"/>
              </a:rPr>
              <a:t>membro de troca de gás, </a:t>
            </a:r>
            <a:r>
              <a:rPr lang="pt-BR" sz="2800" spc="-10" dirty="0" smtClean="0">
                <a:latin typeface="Times New Roman"/>
                <a:cs typeface="Times New Roman"/>
              </a:rPr>
              <a:t>o PULMÃO e</a:t>
            </a:r>
          </a:p>
          <a:p>
            <a:pPr marL="469265" marR="258445" indent="-457200">
              <a:spcBef>
                <a:spcPts val="105"/>
              </a:spcBef>
              <a:buClr>
                <a:srgbClr val="FFCC00"/>
              </a:buClr>
              <a:buSzPct val="70312"/>
              <a:buFontTx/>
              <a:buChar char="-"/>
              <a:tabLst>
                <a:tab pos="355600" algn="l"/>
                <a:tab pos="356235" algn="l"/>
              </a:tabLst>
            </a:pPr>
            <a:endParaRPr lang="pt-BR" sz="2800" spc="-10" dirty="0" smtClean="0">
              <a:latin typeface="Times New Roman"/>
              <a:cs typeface="Times New Roman"/>
            </a:endParaRPr>
          </a:p>
          <a:p>
            <a:pPr marL="355600" marR="258445" indent="-343535">
              <a:spcBef>
                <a:spcPts val="105"/>
              </a:spcBef>
              <a:buClr>
                <a:srgbClr val="FFCC00"/>
              </a:buClr>
              <a:buSzPct val="70312"/>
              <a:buFont typeface="Wingdings"/>
              <a:buChar char=""/>
              <a:tabLst>
                <a:tab pos="355600" algn="l"/>
                <a:tab pos="356235" algn="l"/>
              </a:tabLst>
            </a:pPr>
            <a:r>
              <a:rPr lang="pt-BR" sz="2800" spc="-10" dirty="0" smtClean="0">
                <a:latin typeface="Times New Roman"/>
                <a:cs typeface="Times New Roman"/>
              </a:rPr>
              <a:t>BOMBA </a:t>
            </a:r>
            <a:r>
              <a:rPr lang="pt-BR" sz="2800" spc="-10" dirty="0">
                <a:latin typeface="Times New Roman"/>
                <a:cs typeface="Times New Roman"/>
              </a:rPr>
              <a:t>RESPIRATÓRIA, que é composta por:</a:t>
            </a:r>
          </a:p>
          <a:p>
            <a:pPr marL="12065" marR="258445">
              <a:spcBef>
                <a:spcPts val="105"/>
              </a:spcBef>
              <a:buClr>
                <a:srgbClr val="FFCC00"/>
              </a:buClr>
              <a:buSzPct val="70312"/>
              <a:tabLst>
                <a:tab pos="355600" algn="l"/>
                <a:tab pos="356235" algn="l"/>
              </a:tabLst>
            </a:pPr>
            <a:r>
              <a:rPr lang="pt-BR" sz="2800" spc="-10" dirty="0" smtClean="0">
                <a:latin typeface="Times New Roman"/>
                <a:cs typeface="Times New Roman"/>
              </a:rPr>
              <a:t>- parte </a:t>
            </a:r>
            <a:r>
              <a:rPr lang="pt-BR" sz="2800" spc="-10" dirty="0">
                <a:latin typeface="Times New Roman"/>
                <a:cs typeface="Times New Roman"/>
              </a:rPr>
              <a:t>óssea: esqueleto do tórax</a:t>
            </a:r>
          </a:p>
          <a:p>
            <a:pPr marL="12065" marR="258445">
              <a:spcBef>
                <a:spcPts val="105"/>
              </a:spcBef>
              <a:buClr>
                <a:srgbClr val="FFCC00"/>
              </a:buClr>
              <a:buSzPct val="70312"/>
              <a:tabLst>
                <a:tab pos="355600" algn="l"/>
                <a:tab pos="356235" algn="l"/>
              </a:tabLst>
            </a:pPr>
            <a:r>
              <a:rPr lang="pt-BR" sz="2800" spc="-10" dirty="0" smtClean="0">
                <a:latin typeface="Times New Roman"/>
                <a:cs typeface="Times New Roman"/>
              </a:rPr>
              <a:t>- parte </a:t>
            </a:r>
            <a:r>
              <a:rPr lang="pt-BR" sz="2800" spc="-10" dirty="0">
                <a:latin typeface="Times New Roman"/>
                <a:cs typeface="Times New Roman"/>
              </a:rPr>
              <a:t>muscular: músculos respiratórios</a:t>
            </a:r>
          </a:p>
          <a:p>
            <a:pPr marL="469265" marR="258445" indent="-457200">
              <a:spcBef>
                <a:spcPts val="105"/>
              </a:spcBef>
              <a:buClr>
                <a:srgbClr val="FFCC00"/>
              </a:buClr>
              <a:buSzPct val="70312"/>
              <a:buFontTx/>
              <a:buChar char="-"/>
              <a:tabLst>
                <a:tab pos="355600" algn="l"/>
                <a:tab pos="356235" algn="l"/>
              </a:tabLst>
            </a:pPr>
            <a:r>
              <a:rPr lang="pt-BR" sz="2800" spc="-10" dirty="0" smtClean="0">
                <a:latin typeface="Times New Roman"/>
                <a:cs typeface="Times New Roman"/>
              </a:rPr>
              <a:t>sistema </a:t>
            </a:r>
            <a:r>
              <a:rPr lang="pt-BR" sz="2800" spc="-10" dirty="0">
                <a:latin typeface="Times New Roman"/>
                <a:cs typeface="Times New Roman"/>
              </a:rPr>
              <a:t>nervoso: centros nervosos e </a:t>
            </a:r>
            <a:r>
              <a:rPr lang="pt-BR" sz="2800" spc="-10" dirty="0" smtClean="0">
                <a:latin typeface="Times New Roman"/>
                <a:cs typeface="Times New Roman"/>
              </a:rPr>
              <a:t>vias</a:t>
            </a:r>
          </a:p>
          <a:p>
            <a:pPr marL="12065" marR="258445">
              <a:spcBef>
                <a:spcPts val="105"/>
              </a:spcBef>
              <a:buClr>
                <a:srgbClr val="FFCC00"/>
              </a:buClr>
              <a:buSzPct val="70312"/>
              <a:tabLst>
                <a:tab pos="355600" algn="l"/>
                <a:tab pos="356235" algn="l"/>
              </a:tabLst>
            </a:pPr>
            <a:r>
              <a:rPr lang="pt-BR" sz="2800" spc="-10" dirty="0" smtClean="0">
                <a:latin typeface="Times New Roman"/>
                <a:cs typeface="Times New Roman"/>
              </a:rPr>
              <a:t>aferentes </a:t>
            </a:r>
            <a:r>
              <a:rPr lang="pt-BR" sz="2800" spc="-10" dirty="0">
                <a:latin typeface="Times New Roman"/>
                <a:cs typeface="Times New Roman"/>
              </a:rPr>
              <a:t>e eferentes</a:t>
            </a:r>
            <a:endParaRPr lang="es-ES" sz="2000" dirty="0">
              <a:latin typeface="Times New Roman"/>
              <a:cs typeface="Times New Roman"/>
            </a:endParaRPr>
          </a:p>
        </p:txBody>
      </p:sp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A173CD85-A8A6-4EF0-91D7-05789C1F0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3227643" y="219175"/>
            <a:ext cx="5750334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SISTEMA RESPIRATÓRIO</a:t>
            </a:r>
          </a:p>
        </p:txBody>
      </p:sp>
      <p:pic>
        <p:nvPicPr>
          <p:cNvPr id="2050" name="Picture 2" descr="Biomecânica da Respiração na Prática do Método Pilates - Blog Pilates - O  maior blog de Pilates do 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999" y="3742458"/>
            <a:ext cx="4583988" cy="286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45371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3"/>
          <p:cNvSpPr txBox="1"/>
          <p:nvPr/>
        </p:nvSpPr>
        <p:spPr>
          <a:xfrm>
            <a:off x="133516" y="1790577"/>
            <a:ext cx="76593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150000"/>
              </a:lnSpc>
              <a:defRPr sz="2400"/>
            </a:lvl1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pt-BR" dirty="0" smtClean="0"/>
              <a:t>PORÇÃO </a:t>
            </a:r>
            <a:r>
              <a:rPr lang="pt-BR" dirty="0"/>
              <a:t>ORAL: É a parte média da faringe. </a:t>
            </a:r>
            <a:endParaRPr lang="pt-BR" dirty="0" smtClean="0"/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pt-BR" dirty="0" smtClean="0"/>
              <a:t>Tem </a:t>
            </a:r>
            <a:r>
              <a:rPr lang="pt-BR" dirty="0"/>
              <a:t>uma função mista, uma vez que os tratos respiratório e digestivo se cruzam nela. </a:t>
            </a:r>
            <a:endParaRPr lang="pt-BR" dirty="0" smtClean="0"/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pt-BR" dirty="0" smtClean="0"/>
              <a:t>Torna-se </a:t>
            </a:r>
            <a:r>
              <a:rPr lang="pt-BR" dirty="0"/>
              <a:t>importante do ponto de vista respiratório, pois pode ser ocluído pela língua ou por secreções, causando asfixia. 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4465674" y="215239"/>
            <a:ext cx="3054242" cy="1163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Faringe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Orofaringe</a:t>
            </a:r>
            <a:endParaRPr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9E91F37A-867E-464A-B586-A0BAD7AB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2 - Faringe - Sistema Digestóri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742" y="2233460"/>
            <a:ext cx="3724275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84357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3"/>
          <p:cNvSpPr txBox="1"/>
          <p:nvPr/>
        </p:nvSpPr>
        <p:spPr>
          <a:xfrm>
            <a:off x="223672" y="1695016"/>
            <a:ext cx="72635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just">
              <a:lnSpc>
                <a:spcPct val="150000"/>
              </a:lnSpc>
              <a:defRPr sz="2400"/>
            </a:lvl1pPr>
          </a:lstStyle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pt-BR" dirty="0" smtClean="0"/>
              <a:t>PARTE </a:t>
            </a:r>
            <a:r>
              <a:rPr lang="pt-BR" dirty="0"/>
              <a:t>LARÍNGEA: segmento inferior da faringe, localizado atrás da laringe, estendendo-se desde a entrada desta até a entrada do esôfago. </a:t>
            </a:r>
            <a:endParaRPr lang="pt-BR" dirty="0" smtClean="0"/>
          </a:p>
          <a:p>
            <a:pPr marL="342900" indent="-342900">
              <a:lnSpc>
                <a:spcPct val="200000"/>
              </a:lnSpc>
              <a:buFontTx/>
              <a:buChar char="-"/>
            </a:pPr>
            <a:r>
              <a:rPr lang="pt-BR" dirty="0" smtClean="0"/>
              <a:t>Exceto </a:t>
            </a:r>
            <a:r>
              <a:rPr lang="pt-BR" dirty="0"/>
              <a:t>durante a deglutição, as paredes anterior e posterior desse segmento são aplicadas uma na outra, separando-se apenas para a passagem do alimento.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3725839" y="215239"/>
            <a:ext cx="4503761" cy="11358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Faringe</a:t>
            </a:r>
            <a: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Laringofaringe</a:t>
            </a:r>
            <a:endParaRPr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Imagem relacionada">
            <a:extLst>
              <a:ext uri="{FF2B5EF4-FFF2-40B4-BE49-F238E27FC236}">
                <a16:creationId xmlns:a16="http://schemas.microsoft.com/office/drawing/2014/main" id="{9E91F37A-867E-464A-B586-A0BAD7AB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ringe - Anatomia orientada para a clínica (7a. ed.). - StuDoc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425" y="2240672"/>
            <a:ext cx="4325581" cy="343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49332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7519916" y="1351128"/>
            <a:ext cx="3913064" cy="47112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2" descr="Imagem relacionada">
            <a:extLst>
              <a:ext uri="{FF2B5EF4-FFF2-40B4-BE49-F238E27FC236}">
                <a16:creationId xmlns:a16="http://schemas.microsoft.com/office/drawing/2014/main" id="{047A1DF3-F896-49F6-978B-079E1907E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35">
            <a:extLst>
              <a:ext uri="{FF2B5EF4-FFF2-40B4-BE49-F238E27FC236}">
                <a16:creationId xmlns:a16="http://schemas.microsoft.com/office/drawing/2014/main" id="{756F70AE-B550-4612-B1B0-5A236B0EAC53}"/>
              </a:ext>
            </a:extLst>
          </p:cNvPr>
          <p:cNvSpPr txBox="1">
            <a:spLocks/>
          </p:cNvSpPr>
          <p:nvPr/>
        </p:nvSpPr>
        <p:spPr>
          <a:xfrm>
            <a:off x="4465674" y="215239"/>
            <a:ext cx="2563013" cy="823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Laringe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141116" y="1039234"/>
            <a:ext cx="70978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pt-BR" sz="2400" dirty="0"/>
              <a:t> </a:t>
            </a:r>
            <a:r>
              <a:rPr lang="pt-BR" sz="2400" dirty="0" smtClean="0"/>
              <a:t>- A </a:t>
            </a:r>
            <a:r>
              <a:rPr lang="pt-BR" sz="2400" dirty="0"/>
              <a:t>laringe é um tubo cartilaginoso irregular que une a faringe à traqueia. </a:t>
            </a:r>
            <a:endParaRPr lang="pt-BR" sz="2400" dirty="0" smtClean="0"/>
          </a:p>
          <a:p>
            <a:pPr marL="342900" indent="-342900" algn="just">
              <a:lnSpc>
                <a:spcPct val="200000"/>
              </a:lnSpc>
              <a:buFontTx/>
              <a:buChar char="-"/>
            </a:pPr>
            <a:r>
              <a:rPr lang="pt-BR" sz="2400" dirty="0" smtClean="0"/>
              <a:t>Sua </a:t>
            </a:r>
            <a:r>
              <a:rPr lang="pt-BR" sz="2400" dirty="0"/>
              <a:t>estrutura permite o fluxo constante de ar, que está relacionado com suas funções de respiração e fonação. </a:t>
            </a:r>
            <a:endParaRPr lang="pt-BR" sz="2400" dirty="0" smtClean="0"/>
          </a:p>
          <a:p>
            <a:pPr marL="342900" indent="-342900" algn="just">
              <a:lnSpc>
                <a:spcPct val="200000"/>
              </a:lnSpc>
              <a:buFontTx/>
              <a:buChar char="-"/>
            </a:pPr>
            <a:r>
              <a:rPr lang="pt-BR" sz="2400" dirty="0" smtClean="0"/>
              <a:t>Possui </a:t>
            </a:r>
            <a:r>
              <a:rPr lang="pt-BR" sz="2400" dirty="0"/>
              <a:t>diversos músculos que juntamente com as cartilagens são capazes de produzir diferentes sons.</a:t>
            </a:r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90979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m relacionada">
            <a:extLst>
              <a:ext uri="{FF2B5EF4-FFF2-40B4-BE49-F238E27FC236}">
                <a16:creationId xmlns:a16="http://schemas.microsoft.com/office/drawing/2014/main" id="{047A1DF3-F896-49F6-978B-079E1907E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35">
            <a:extLst>
              <a:ext uri="{FF2B5EF4-FFF2-40B4-BE49-F238E27FC236}">
                <a16:creationId xmlns:a16="http://schemas.microsoft.com/office/drawing/2014/main" id="{756F70AE-B550-4612-B1B0-5A236B0EAC53}"/>
              </a:ext>
            </a:extLst>
          </p:cNvPr>
          <p:cNvSpPr txBox="1">
            <a:spLocks/>
          </p:cNvSpPr>
          <p:nvPr/>
        </p:nvSpPr>
        <p:spPr>
          <a:xfrm>
            <a:off x="4026090" y="215238"/>
            <a:ext cx="3848668" cy="1381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Laringe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Cartilagens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368490" y="1610434"/>
            <a:ext cx="67283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Cartilagem 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Tireóidea:</a:t>
            </a:r>
            <a:r>
              <a:rPr lang="pt-BR" sz="2400" dirty="0"/>
              <a:t> é a maior das cartilagens que constitui a laringe. </a:t>
            </a:r>
            <a:endParaRPr lang="pt-BR" sz="2400" dirty="0" smtClean="0"/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pt-BR" sz="2400" dirty="0" smtClean="0"/>
              <a:t>Nela </a:t>
            </a:r>
            <a:r>
              <a:rPr lang="pt-BR" sz="2400" dirty="0"/>
              <a:t>há uma proeminência popularmente chamada de pomo-de-adão. Protege as cordas vocais.</a:t>
            </a: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-Cartilagem 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Cricoidea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pt-BR" sz="2400" dirty="0"/>
              <a:t> é um anel formado de cartilagem hialina que fica na parte inferior da laringe, ligando-a à traqueia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pic>
        <p:nvPicPr>
          <p:cNvPr id="5" name="Picture 2" descr="Lari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678" y="1750621"/>
            <a:ext cx="4740322" cy="330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15426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magem relacionada">
            <a:extLst>
              <a:ext uri="{FF2B5EF4-FFF2-40B4-BE49-F238E27FC236}">
                <a16:creationId xmlns:a16="http://schemas.microsoft.com/office/drawing/2014/main" id="{047A1DF3-F896-49F6-978B-079E1907E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ject 35">
            <a:extLst>
              <a:ext uri="{FF2B5EF4-FFF2-40B4-BE49-F238E27FC236}">
                <a16:creationId xmlns:a16="http://schemas.microsoft.com/office/drawing/2014/main" id="{756F70AE-B550-4612-B1B0-5A236B0EAC53}"/>
              </a:ext>
            </a:extLst>
          </p:cNvPr>
          <p:cNvSpPr txBox="1">
            <a:spLocks/>
          </p:cNvSpPr>
          <p:nvPr/>
        </p:nvSpPr>
        <p:spPr>
          <a:xfrm>
            <a:off x="4026090" y="215238"/>
            <a:ext cx="3848668" cy="1381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Laringe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Cartilagens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278942" y="2113394"/>
            <a:ext cx="63129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Cartilagens </a:t>
            </a:r>
            <a:r>
              <a:rPr lang="pt-B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Aritenoideas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pt-BR" sz="2400" dirty="0"/>
              <a:t> são pequenas cartilagens onde se fixam as cordas vocais.</a:t>
            </a:r>
          </a:p>
          <a:p>
            <a:pPr algn="just">
              <a:lnSpc>
                <a:spcPct val="150000"/>
              </a:lnSpc>
            </a:pPr>
            <a:r>
              <a:rPr lang="pt-BR" sz="2400" dirty="0" smtClean="0"/>
              <a:t>- Epiglote</a:t>
            </a:r>
            <a:r>
              <a:rPr lang="pt-BR" sz="2400" dirty="0"/>
              <a:t>: é uma fina estrutura cartilaginosa, que fecha a comunicação da laringe com a traqueia durante a deglutição, impedindo que o alimento entre nas vias aéreas.</a:t>
            </a:r>
          </a:p>
        </p:txBody>
      </p:sp>
      <p:pic>
        <p:nvPicPr>
          <p:cNvPr id="1026" name="Picture 2" descr="Supraglotite - Clínica Tonello - Pediatria e Vacinação em Campina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r="6321"/>
          <a:stretch/>
        </p:blipFill>
        <p:spPr bwMode="auto">
          <a:xfrm>
            <a:off x="6788923" y="1819794"/>
            <a:ext cx="5122460" cy="370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39553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/>
          <p:nvPr/>
        </p:nvSpPr>
        <p:spPr>
          <a:xfrm>
            <a:off x="7983940" y="2191510"/>
            <a:ext cx="4189829" cy="33494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Picture 2" descr="Imagem relacionada">
            <a:extLst>
              <a:ext uri="{FF2B5EF4-FFF2-40B4-BE49-F238E27FC236}">
                <a16:creationId xmlns:a16="http://schemas.microsoft.com/office/drawing/2014/main" id="{0AFE7B22-C820-43FB-8714-D17D9D010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object 35">
            <a:extLst>
              <a:ext uri="{FF2B5EF4-FFF2-40B4-BE49-F238E27FC236}">
                <a16:creationId xmlns:a16="http://schemas.microsoft.com/office/drawing/2014/main" id="{DD1A9492-6039-4359-935C-7968628E3CFF}"/>
              </a:ext>
            </a:extLst>
          </p:cNvPr>
          <p:cNvSpPr txBox="1">
            <a:spLocks/>
          </p:cNvSpPr>
          <p:nvPr/>
        </p:nvSpPr>
        <p:spPr>
          <a:xfrm>
            <a:off x="3957852" y="44625"/>
            <a:ext cx="3725962" cy="1354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Laringe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Músculos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284659" y="1807775"/>
            <a:ext cx="7399155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músculos do laringe são de três tipos:</a:t>
            </a: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• </a:t>
            </a: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Adutores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</a:t>
            </a:r>
            <a:r>
              <a:rPr lang="pt-BR" sz="2400" dirty="0"/>
              <a:t>são os </a:t>
            </a:r>
            <a:r>
              <a:rPr lang="pt-BR" sz="2400" dirty="0" err="1"/>
              <a:t>crico-aritenoideos</a:t>
            </a:r>
            <a:r>
              <a:rPr lang="pt-BR" sz="2400" dirty="0"/>
              <a:t> e </a:t>
            </a:r>
            <a:r>
              <a:rPr lang="pt-BR" sz="2400" dirty="0" err="1"/>
              <a:t>aritenoideo</a:t>
            </a:r>
            <a:r>
              <a:rPr lang="pt-BR" sz="2400" dirty="0"/>
              <a:t> transverso e oblíquo, eles aproximam as cordas vocais, ou seja, fazem com que ela feche. São também chamados de constritores da glote (esse é o nome da abertura entre as pregas) e atuam principalmente na fonação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100328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04715" y="1149722"/>
            <a:ext cx="10310885" cy="435133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Abdutores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 </a:t>
            </a:r>
            <a:r>
              <a:rPr lang="pt-BR" sz="2400" dirty="0"/>
              <a:t>são os </a:t>
            </a:r>
            <a:r>
              <a:rPr lang="pt-BR" sz="2400" dirty="0" err="1"/>
              <a:t>crico-aritenoideos</a:t>
            </a:r>
            <a:r>
              <a:rPr lang="pt-BR" sz="2400" dirty="0"/>
              <a:t> </a:t>
            </a:r>
            <a:endParaRPr lang="pt-BR" sz="24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400" dirty="0" smtClean="0"/>
              <a:t>posteriores</a:t>
            </a:r>
            <a:r>
              <a:rPr lang="pt-BR" sz="2400" dirty="0"/>
              <a:t>, que afastam as cordas </a:t>
            </a:r>
            <a:endParaRPr lang="pt-BR" sz="24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400" dirty="0" smtClean="0"/>
              <a:t>vocais</a:t>
            </a:r>
            <a:r>
              <a:rPr lang="pt-BR" sz="2400" dirty="0"/>
              <a:t>, abrindo-a. Também são </a:t>
            </a:r>
            <a:r>
              <a:rPr lang="pt-BR" sz="2400" dirty="0" smtClean="0"/>
              <a:t>conhecidos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400" dirty="0" smtClean="0"/>
              <a:t>como </a:t>
            </a:r>
            <a:r>
              <a:rPr lang="pt-BR" sz="2400" dirty="0"/>
              <a:t>dilatadores da glote e participam da </a:t>
            </a:r>
            <a:endParaRPr lang="pt-BR" sz="24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400" dirty="0" smtClean="0"/>
              <a:t>respiração</a:t>
            </a:r>
            <a:r>
              <a:rPr lang="pt-BR" sz="2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Tensores</a:t>
            </a: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-</a:t>
            </a:r>
            <a:r>
              <a:rPr lang="pt-BR" sz="2400" dirty="0"/>
              <a:t> são os </a:t>
            </a:r>
            <a:r>
              <a:rPr lang="pt-BR" sz="2400" dirty="0" err="1"/>
              <a:t>tireo-aritenoideos</a:t>
            </a:r>
            <a:r>
              <a:rPr lang="pt-BR" sz="2400" dirty="0"/>
              <a:t> e </a:t>
            </a:r>
            <a:endParaRPr lang="pt-BR" sz="2400" dirty="0" smtClean="0"/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400" dirty="0" smtClean="0"/>
              <a:t>os </a:t>
            </a:r>
            <a:r>
              <a:rPr lang="pt-BR" sz="2400" dirty="0" err="1"/>
              <a:t>crico</a:t>
            </a:r>
            <a:r>
              <a:rPr lang="pt-BR" sz="2400" dirty="0"/>
              <a:t>-tireóideos, que fazem a distensão </a:t>
            </a:r>
            <a:r>
              <a:rPr lang="pt-BR" sz="2400" dirty="0" smtClean="0"/>
              <a:t>das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2400" dirty="0" smtClean="0"/>
              <a:t>cordas </a:t>
            </a:r>
            <a:r>
              <a:rPr lang="pt-BR" sz="2400" dirty="0"/>
              <a:t>vocais, sendo atuantes na fonação</a:t>
            </a:r>
            <a:r>
              <a:rPr lang="pt-BR" sz="2400" dirty="0" smtClean="0"/>
              <a:t>.</a:t>
            </a:r>
            <a:endParaRPr lang="pt-BR" sz="24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66</a:t>
            </a:fld>
            <a:endParaRPr lang="pt-BR"/>
          </a:p>
        </p:txBody>
      </p:sp>
      <p:pic>
        <p:nvPicPr>
          <p:cNvPr id="5" name="Picture 2" descr="Imagem relacionada">
            <a:extLst>
              <a:ext uri="{FF2B5EF4-FFF2-40B4-BE49-F238E27FC236}">
                <a16:creationId xmlns:a16="http://schemas.microsoft.com/office/drawing/2014/main" id="{0AFE7B22-C820-43FB-8714-D17D9D010A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35">
            <a:extLst>
              <a:ext uri="{FF2B5EF4-FFF2-40B4-BE49-F238E27FC236}">
                <a16:creationId xmlns:a16="http://schemas.microsoft.com/office/drawing/2014/main" id="{DD1A9492-6039-4359-935C-7968628E3CFF}"/>
              </a:ext>
            </a:extLst>
          </p:cNvPr>
          <p:cNvSpPr txBox="1">
            <a:spLocks/>
          </p:cNvSpPr>
          <p:nvPr/>
        </p:nvSpPr>
        <p:spPr>
          <a:xfrm>
            <a:off x="3957852" y="44625"/>
            <a:ext cx="3725962" cy="1354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Laringe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Músculos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 descr="Apost.: Lari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225" y="1862054"/>
            <a:ext cx="5992395" cy="449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4891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74677" y="324181"/>
            <a:ext cx="10515600" cy="1325563"/>
          </a:xfrm>
        </p:spPr>
        <p:txBody>
          <a:bodyPr>
            <a:normAutofit/>
          </a:bodyPr>
          <a:lstStyle/>
          <a:p>
            <a:r>
              <a:rPr lang="pt-BR" sz="4000" b="1" dirty="0" smtClean="0"/>
              <a:t>Referências</a:t>
            </a:r>
            <a:endParaRPr lang="pt-BR" sz="4000" b="1" dirty="0"/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578893" y="1962103"/>
            <a:ext cx="10515600" cy="165455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 smtClean="0"/>
              <a:t>Ward, Jeremy P.T. et al. Fisiologia Básica Do Sistema Respiratório. Ed. Manole, 3.Ed, 2012</a:t>
            </a:r>
          </a:p>
          <a:p>
            <a:r>
              <a:rPr lang="pt-BR" dirty="0" smtClean="0"/>
              <a:t>Berne, Levy. Princípios de Fisiologia. Ed. Guanabara Koogan, 1991.</a:t>
            </a:r>
          </a:p>
          <a:p>
            <a:r>
              <a:rPr lang="pt-BR" dirty="0" smtClean="0"/>
              <a:t>William </a:t>
            </a:r>
            <a:r>
              <a:rPr lang="pt-BR" dirty="0" err="1" smtClean="0"/>
              <a:t>Ganong</a:t>
            </a:r>
            <a:r>
              <a:rPr lang="pt-BR" dirty="0" smtClean="0"/>
              <a:t>. Fisiologia Médica. Ed. Atheneu, 2.ed. 2000.</a:t>
            </a:r>
          </a:p>
          <a:p>
            <a:r>
              <a:rPr lang="pt-BR" dirty="0" err="1" smtClean="0"/>
              <a:t>Dee</a:t>
            </a:r>
            <a:r>
              <a:rPr lang="pt-BR" dirty="0" smtClean="0"/>
              <a:t> </a:t>
            </a:r>
            <a:r>
              <a:rPr lang="pt-BR" dirty="0" err="1" smtClean="0"/>
              <a:t>Unglaub</a:t>
            </a:r>
            <a:r>
              <a:rPr lang="pt-BR" dirty="0" smtClean="0"/>
              <a:t>. Fisiologia Humana: Uma Abordagem Integrada, 2017.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527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C794E30-81BC-42A9-9223-897EAC23D4A1}"/>
              </a:ext>
            </a:extLst>
          </p:cNvPr>
          <p:cNvSpPr txBox="1"/>
          <p:nvPr/>
        </p:nvSpPr>
        <p:spPr>
          <a:xfrm>
            <a:off x="2316470" y="2883644"/>
            <a:ext cx="78042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Obrigada</a:t>
            </a:r>
            <a:r>
              <a:rPr lang="pt-BR" sz="3600" b="1" dirty="0" smtClean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algn="ctr"/>
            <a:endParaRPr lang="pt-BR" sz="3600" b="1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t-BR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Prfa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Dra. </a:t>
            </a:r>
            <a:r>
              <a:rPr lang="pt-BR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Elidamar</a:t>
            </a:r>
            <a:r>
              <a:rPr lang="pt-B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Nunes de Carvalho Lima</a:t>
            </a:r>
          </a:p>
          <a:p>
            <a:pPr algn="ctr"/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2"/>
              </a:rPr>
              <a:t>elidamarnunes@usp.br</a:t>
            </a:r>
            <a:endParaRPr lang="pt-B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90" y="351985"/>
            <a:ext cx="2169993" cy="216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710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8463" y="1252558"/>
            <a:ext cx="6126494" cy="934387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898525" lvl="2" indent="-98425">
              <a:spcBef>
                <a:spcPts val="86"/>
              </a:spcBef>
              <a:buClr>
                <a:srgbClr val="FF0000"/>
              </a:buClr>
              <a:buAutoNum type="arabicPeriod"/>
              <a:tabLst>
                <a:tab pos="215900" algn="l"/>
                <a:tab pos="1158875" algn="l"/>
              </a:tabLst>
            </a:pPr>
            <a:r>
              <a:rPr lang="pt-BR" sz="2000" b="1" spc="-9" dirty="0" smtClean="0">
                <a:cs typeface="Arial"/>
              </a:rPr>
              <a:t> 	</a:t>
            </a:r>
            <a:r>
              <a:rPr sz="2000" b="1" spc="-9" dirty="0" smtClean="0">
                <a:cs typeface="Arial"/>
              </a:rPr>
              <a:t>Zona </a:t>
            </a:r>
            <a:r>
              <a:rPr sz="2000" b="1" spc="-5" dirty="0">
                <a:cs typeface="Arial"/>
              </a:rPr>
              <a:t>de transporte ou</a:t>
            </a:r>
            <a:r>
              <a:rPr sz="2000" b="1" spc="41" dirty="0">
                <a:cs typeface="Arial"/>
              </a:rPr>
              <a:t> </a:t>
            </a:r>
            <a:r>
              <a:rPr sz="2000" b="1" spc="-9" dirty="0">
                <a:cs typeface="Arial"/>
              </a:rPr>
              <a:t>condutora</a:t>
            </a:r>
            <a:endParaRPr sz="2000" b="1" dirty="0">
              <a:cs typeface="Arial"/>
            </a:endParaRPr>
          </a:p>
          <a:p>
            <a:pPr marL="671995">
              <a:buClr>
                <a:srgbClr val="FF0000"/>
              </a:buClr>
              <a:tabLst>
                <a:tab pos="877744" algn="l"/>
              </a:tabLst>
            </a:pPr>
            <a:r>
              <a:rPr lang="pt-BR" sz="2000" b="1" spc="-9" dirty="0" smtClean="0">
                <a:solidFill>
                  <a:srgbClr val="FF0000"/>
                </a:solidFill>
                <a:cs typeface="Arial"/>
              </a:rPr>
              <a:t>2. </a:t>
            </a:r>
            <a:r>
              <a:rPr sz="2000" b="1" spc="-9" dirty="0" smtClean="0">
                <a:cs typeface="Arial"/>
              </a:rPr>
              <a:t>Zona </a:t>
            </a:r>
            <a:r>
              <a:rPr sz="2000" b="1" spc="-5" dirty="0">
                <a:cs typeface="Arial"/>
              </a:rPr>
              <a:t>de</a:t>
            </a:r>
            <a:r>
              <a:rPr sz="2000" b="1" spc="18" dirty="0">
                <a:cs typeface="Arial"/>
              </a:rPr>
              <a:t> </a:t>
            </a:r>
            <a:r>
              <a:rPr sz="2000" b="1" spc="-5" dirty="0" err="1" smtClean="0">
                <a:cs typeface="Arial"/>
              </a:rPr>
              <a:t>transição</a:t>
            </a:r>
            <a:endParaRPr lang="pt-BR" sz="2000" b="1" dirty="0">
              <a:cs typeface="Arial"/>
            </a:endParaRPr>
          </a:p>
          <a:p>
            <a:pPr marL="671995">
              <a:buClr>
                <a:srgbClr val="FF0000"/>
              </a:buClr>
              <a:tabLst>
                <a:tab pos="877744" algn="l"/>
              </a:tabLst>
            </a:pPr>
            <a:r>
              <a:rPr lang="pt-BR" sz="2000" b="1" spc="-9" dirty="0" smtClean="0">
                <a:solidFill>
                  <a:srgbClr val="FF0000"/>
                </a:solidFill>
                <a:cs typeface="Arial"/>
              </a:rPr>
              <a:t>3.</a:t>
            </a:r>
            <a:r>
              <a:rPr lang="pt-BR" sz="2000" b="1" spc="-9" dirty="0" smtClean="0">
                <a:cs typeface="Arial"/>
              </a:rPr>
              <a:t> </a:t>
            </a:r>
            <a:r>
              <a:rPr sz="2000" b="1" spc="-9" dirty="0" smtClean="0">
                <a:cs typeface="Arial"/>
              </a:rPr>
              <a:t>Zona</a:t>
            </a:r>
            <a:r>
              <a:rPr sz="2000" b="1" spc="5" dirty="0" smtClean="0">
                <a:cs typeface="Arial"/>
              </a:rPr>
              <a:t> </a:t>
            </a:r>
            <a:r>
              <a:rPr sz="2000" b="1" spc="-5" dirty="0">
                <a:cs typeface="Arial"/>
              </a:rPr>
              <a:t>respiratória</a:t>
            </a:r>
            <a:endParaRPr sz="2000" b="1" dirty="0"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3959" y="140064"/>
            <a:ext cx="9526137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>
                <a:solidFill>
                  <a:srgbClr val="FF0000"/>
                </a:solidFill>
                <a:latin typeface="+mn-lt"/>
              </a:rPr>
              <a:t>ORGANIZAÇÃO DO SISTEMA RESPIRATÓRIO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2878917" y="2288721"/>
            <a:ext cx="6430384" cy="4268673"/>
            <a:chOff x="1790578" y="2266188"/>
            <a:chExt cx="7085330" cy="4703445"/>
          </a:xfrm>
        </p:grpSpPr>
        <p:sp>
          <p:nvSpPr>
            <p:cNvPr id="5" name="object 5"/>
            <p:cNvSpPr/>
            <p:nvPr/>
          </p:nvSpPr>
          <p:spPr>
            <a:xfrm>
              <a:off x="1790578" y="2266188"/>
              <a:ext cx="7085076" cy="47030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6" name="object 6"/>
            <p:cNvSpPr/>
            <p:nvPr/>
          </p:nvSpPr>
          <p:spPr>
            <a:xfrm>
              <a:off x="1790578" y="3777995"/>
              <a:ext cx="7085076" cy="319125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250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19030" y="1465840"/>
            <a:ext cx="4639235" cy="4598894"/>
            <a:chOff x="4555113" y="1618487"/>
            <a:chExt cx="5111750" cy="5067300"/>
          </a:xfrm>
        </p:grpSpPr>
        <p:sp>
          <p:nvSpPr>
            <p:cNvPr id="3" name="object 3"/>
            <p:cNvSpPr/>
            <p:nvPr/>
          </p:nvSpPr>
          <p:spPr>
            <a:xfrm>
              <a:off x="4555113" y="1618487"/>
              <a:ext cx="5111495" cy="5067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4" name="object 4"/>
            <p:cNvSpPr/>
            <p:nvPr/>
          </p:nvSpPr>
          <p:spPr>
            <a:xfrm>
              <a:off x="4555113" y="3777995"/>
              <a:ext cx="5111495" cy="290779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296538" y="235406"/>
            <a:ext cx="9853684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>
                <a:solidFill>
                  <a:srgbClr val="FF0000"/>
                </a:solidFill>
                <a:latin typeface="+mn-lt"/>
              </a:rPr>
              <a:t>1. ZONA DE TRANSPORTE OU CONDUTORA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780596" y="1924335"/>
            <a:ext cx="4746246" cy="3088823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759598" marR="968228" algn="ctr">
              <a:spcBef>
                <a:spcPts val="86"/>
              </a:spcBef>
            </a:pPr>
            <a:r>
              <a:rPr sz="2000" b="1" spc="-5" dirty="0">
                <a:solidFill>
                  <a:srgbClr val="243F60"/>
                </a:solidFill>
                <a:latin typeface="Arial"/>
                <a:cs typeface="Arial"/>
              </a:rPr>
              <a:t>Laringe  </a:t>
            </a:r>
            <a:r>
              <a:rPr sz="2000" b="1" spc="-14" dirty="0">
                <a:solidFill>
                  <a:srgbClr val="243F60"/>
                </a:solidFill>
                <a:latin typeface="Arial"/>
                <a:cs typeface="Arial"/>
              </a:rPr>
              <a:t>Traquéia  </a:t>
            </a:r>
            <a:r>
              <a:rPr sz="2000" b="1" spc="-9" dirty="0">
                <a:solidFill>
                  <a:srgbClr val="243F60"/>
                </a:solidFill>
                <a:latin typeface="Arial"/>
                <a:cs typeface="Arial"/>
              </a:rPr>
              <a:t>Brônquios  B</a:t>
            </a:r>
            <a:r>
              <a:rPr sz="2000" b="1" spc="-5" dirty="0">
                <a:solidFill>
                  <a:srgbClr val="243F60"/>
                </a:solidFill>
                <a:latin typeface="Arial"/>
                <a:cs typeface="Arial"/>
              </a:rPr>
              <a:t>r</a:t>
            </a:r>
            <a:r>
              <a:rPr sz="2000" b="1" spc="-9" dirty="0">
                <a:solidFill>
                  <a:srgbClr val="243F60"/>
                </a:solidFill>
                <a:latin typeface="Arial"/>
                <a:cs typeface="Arial"/>
              </a:rPr>
              <a:t>onqu</a:t>
            </a:r>
            <a:r>
              <a:rPr sz="2000" b="1" spc="-5" dirty="0">
                <a:solidFill>
                  <a:srgbClr val="243F60"/>
                </a:solidFill>
                <a:latin typeface="Arial"/>
                <a:cs typeface="Arial"/>
              </a:rPr>
              <a:t>í</a:t>
            </a:r>
            <a:r>
              <a:rPr sz="2000" b="1" spc="-9" dirty="0">
                <a:solidFill>
                  <a:srgbClr val="243F60"/>
                </a:solidFill>
                <a:latin typeface="Arial"/>
                <a:cs typeface="Arial"/>
              </a:rPr>
              <a:t>o</a:t>
            </a:r>
            <a:r>
              <a:rPr sz="2000" b="1" spc="-5" dirty="0">
                <a:solidFill>
                  <a:srgbClr val="243F60"/>
                </a:solidFill>
                <a:latin typeface="Arial"/>
                <a:cs typeface="Arial"/>
              </a:rPr>
              <a:t>l</a:t>
            </a:r>
            <a:r>
              <a:rPr sz="2000" b="1" spc="-9" dirty="0">
                <a:solidFill>
                  <a:srgbClr val="243F60"/>
                </a:solidFill>
                <a:latin typeface="Arial"/>
                <a:cs typeface="Arial"/>
              </a:rPr>
              <a:t>o</a:t>
            </a:r>
            <a:r>
              <a:rPr sz="2000" b="1" spc="-5" dirty="0">
                <a:solidFill>
                  <a:srgbClr val="243F60"/>
                </a:solidFill>
                <a:latin typeface="Arial"/>
                <a:cs typeface="Arial"/>
              </a:rPr>
              <a:t>s</a:t>
            </a:r>
            <a:endParaRPr sz="2000" dirty="0">
              <a:latin typeface="Arial"/>
              <a:cs typeface="Arial"/>
            </a:endParaRPr>
          </a:p>
          <a:p>
            <a:pPr marR="208630" algn="ctr"/>
            <a:r>
              <a:rPr sz="2000" b="1" spc="-9" dirty="0">
                <a:solidFill>
                  <a:srgbClr val="243F60"/>
                </a:solidFill>
                <a:latin typeface="Arial"/>
                <a:cs typeface="Arial"/>
              </a:rPr>
              <a:t>Bronquíolos</a:t>
            </a:r>
            <a:r>
              <a:rPr sz="2000" b="1" spc="14" dirty="0">
                <a:solidFill>
                  <a:srgbClr val="243F6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43F60"/>
                </a:solidFill>
                <a:latin typeface="Arial"/>
                <a:cs typeface="Arial"/>
              </a:rPr>
              <a:t>terminais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00" dirty="0">
              <a:latin typeface="Arial"/>
              <a:cs typeface="Arial"/>
            </a:endParaRPr>
          </a:p>
          <a:p>
            <a:pPr>
              <a:spcBef>
                <a:spcPts val="41"/>
              </a:spcBef>
            </a:pPr>
            <a:endParaRPr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b="1" spc="-9" dirty="0">
                <a:latin typeface="Arial"/>
                <a:cs typeface="Arial"/>
              </a:rPr>
              <a:t>Condução </a:t>
            </a:r>
            <a:r>
              <a:rPr sz="2000" b="1" spc="-5" dirty="0">
                <a:latin typeface="Arial"/>
                <a:cs typeface="Arial"/>
              </a:rPr>
              <a:t>do ar até os</a:t>
            </a:r>
            <a:r>
              <a:rPr sz="2000" b="1" spc="45" dirty="0">
                <a:latin typeface="Arial"/>
                <a:cs typeface="Arial"/>
              </a:rPr>
              <a:t> </a:t>
            </a:r>
            <a:r>
              <a:rPr sz="2000" b="1" spc="-9" dirty="0">
                <a:latin typeface="Arial"/>
                <a:cs typeface="Arial"/>
              </a:rPr>
              <a:t>pulmões</a:t>
            </a:r>
            <a:endParaRPr sz="2000" dirty="0">
              <a:latin typeface="Arial"/>
              <a:cs typeface="Arial"/>
            </a:endParaRPr>
          </a:p>
          <a:p>
            <a:pPr>
              <a:spcBef>
                <a:spcPts val="41"/>
              </a:spcBef>
            </a:pPr>
            <a:endParaRPr dirty="0">
              <a:latin typeface="Arial"/>
              <a:cs typeface="Arial"/>
            </a:endParaRPr>
          </a:p>
          <a:p>
            <a:pPr marL="293350" marR="292774" algn="ctr"/>
            <a:r>
              <a:rPr sz="2000" b="1" spc="-9" dirty="0">
                <a:latin typeface="Arial"/>
                <a:cs typeface="Arial"/>
              </a:rPr>
              <a:t>Acondicionamento </a:t>
            </a:r>
            <a:r>
              <a:rPr sz="2000" b="1" spc="-5" dirty="0">
                <a:latin typeface="Arial"/>
                <a:cs typeface="Arial"/>
              </a:rPr>
              <a:t>do ar:  filtração, umidificação e  aquecimento do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ar</a:t>
            </a:r>
            <a:endParaRPr sz="2000" dirty="0">
              <a:latin typeface="Arial"/>
              <a:cs typeface="Arial"/>
            </a:endParaRPr>
          </a:p>
        </p:txBody>
      </p:sp>
      <p:pic>
        <p:nvPicPr>
          <p:cNvPr id="17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904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390667" y="1253846"/>
            <a:ext cx="11413671" cy="411166"/>
          </a:xfrm>
          <a:prstGeom prst="rect">
            <a:avLst/>
          </a:prstGeom>
        </p:spPr>
        <p:txBody>
          <a:bodyPr vert="horz" wrap="square" lIns="0" tIns="10950" rIns="0" bIns="0" rtlCol="0">
            <a:spAutoFit/>
          </a:bodyPr>
          <a:lstStyle/>
          <a:p>
            <a:pPr marL="11527">
              <a:spcBef>
                <a:spcPts val="86"/>
              </a:spcBef>
            </a:pPr>
            <a:r>
              <a:rPr sz="2600" spc="-14" dirty="0">
                <a:latin typeface="Arial"/>
                <a:cs typeface="Arial"/>
              </a:rPr>
              <a:t>Transição </a:t>
            </a:r>
            <a:r>
              <a:rPr sz="2600" spc="5" dirty="0">
                <a:latin typeface="Arial"/>
                <a:cs typeface="Arial"/>
              </a:rPr>
              <a:t>entre </a:t>
            </a:r>
            <a:r>
              <a:rPr sz="2600" spc="-45" dirty="0">
                <a:latin typeface="Arial"/>
                <a:cs typeface="Arial"/>
              </a:rPr>
              <a:t>zona </a:t>
            </a:r>
            <a:r>
              <a:rPr sz="2600" spc="-54" dirty="0">
                <a:latin typeface="Arial"/>
                <a:cs typeface="Arial"/>
              </a:rPr>
              <a:t>de </a:t>
            </a:r>
            <a:r>
              <a:rPr sz="2600" spc="14" dirty="0">
                <a:latin typeface="Arial"/>
                <a:cs typeface="Arial"/>
              </a:rPr>
              <a:t>transporte </a:t>
            </a:r>
            <a:r>
              <a:rPr sz="2600" spc="-86" dirty="0">
                <a:latin typeface="Arial"/>
                <a:cs typeface="Arial"/>
              </a:rPr>
              <a:t>e </a:t>
            </a:r>
            <a:r>
              <a:rPr sz="2600" spc="27" dirty="0">
                <a:latin typeface="Arial"/>
                <a:cs typeface="Arial"/>
              </a:rPr>
              <a:t>respiratória </a:t>
            </a:r>
            <a:r>
              <a:rPr sz="2600" spc="-118" dirty="0">
                <a:latin typeface="Arial"/>
                <a:cs typeface="Arial"/>
              </a:rPr>
              <a:t>- </a:t>
            </a:r>
            <a:r>
              <a:rPr sz="2600" spc="5" dirty="0">
                <a:solidFill>
                  <a:srgbClr val="243F60"/>
                </a:solidFill>
                <a:latin typeface="Arial"/>
                <a:cs typeface="Arial"/>
              </a:rPr>
              <a:t>Bronquíolos</a:t>
            </a:r>
            <a:r>
              <a:rPr sz="2600" spc="123" dirty="0">
                <a:solidFill>
                  <a:srgbClr val="243F60"/>
                </a:solidFill>
                <a:latin typeface="Arial"/>
                <a:cs typeface="Arial"/>
              </a:rPr>
              <a:t> </a:t>
            </a:r>
            <a:r>
              <a:rPr sz="2600" spc="23" dirty="0">
                <a:solidFill>
                  <a:srgbClr val="243F60"/>
                </a:solidFill>
                <a:latin typeface="Arial"/>
                <a:cs typeface="Arial"/>
              </a:rPr>
              <a:t>respiratórios</a:t>
            </a:r>
            <a:endParaRPr sz="26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486214" y="228994"/>
            <a:ext cx="5400482" cy="12304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 ZONA DE TRANSIÇÃO</a:t>
            </a:r>
          </a:p>
        </p:txBody>
      </p:sp>
      <p:grpSp>
        <p:nvGrpSpPr>
          <p:cNvPr id="9" name="object 9"/>
          <p:cNvGrpSpPr/>
          <p:nvPr/>
        </p:nvGrpSpPr>
        <p:grpSpPr>
          <a:xfrm>
            <a:off x="2959823" y="2000381"/>
            <a:ext cx="6275358" cy="4548179"/>
            <a:chOff x="1891162" y="2008632"/>
            <a:chExt cx="6914515" cy="5011420"/>
          </a:xfrm>
        </p:grpSpPr>
        <p:sp>
          <p:nvSpPr>
            <p:cNvPr id="10" name="object 10"/>
            <p:cNvSpPr/>
            <p:nvPr/>
          </p:nvSpPr>
          <p:spPr>
            <a:xfrm>
              <a:off x="1891162" y="2008632"/>
              <a:ext cx="6914387" cy="501091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  <p:sp>
          <p:nvSpPr>
            <p:cNvPr id="11" name="object 11"/>
            <p:cNvSpPr/>
            <p:nvPr/>
          </p:nvSpPr>
          <p:spPr>
            <a:xfrm>
              <a:off x="1891162" y="3777995"/>
              <a:ext cx="6914387" cy="32415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634"/>
            </a:p>
          </p:txBody>
        </p:sp>
      </p:grpSp>
      <p:pic>
        <p:nvPicPr>
          <p:cNvPr id="12" name="Picture 2" descr="Imagem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5"/>
            <a:ext cx="994610" cy="994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4B276-048F-41C3-8D44-A7A7E90F111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40933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1807</TotalTime>
  <Words>1856</Words>
  <Application>Microsoft Office PowerPoint</Application>
  <PresentationFormat>Widescreen</PresentationFormat>
  <Paragraphs>382</Paragraphs>
  <Slides>68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76" baseType="lpstr">
      <vt:lpstr>Microsoft YaHei</vt:lpstr>
      <vt:lpstr>Arial</vt:lpstr>
      <vt:lpstr>Calibri</vt:lpstr>
      <vt:lpstr>Calibri Light</vt:lpstr>
      <vt:lpstr>Symbol</vt:lpstr>
      <vt:lpstr>Times New Roman</vt:lpstr>
      <vt:lpstr>Wingdings</vt:lpstr>
      <vt:lpstr>Tema do Office</vt:lpstr>
      <vt:lpstr>Apresentação do PowerPoint</vt:lpstr>
      <vt:lpstr>ROTEIRO-CONTEÚDO</vt:lpstr>
      <vt:lpstr>O SISTEMA RESPIRATÓRIO </vt:lpstr>
      <vt:lpstr>O SISTEMA RESPIRATÓRIO</vt:lpstr>
      <vt:lpstr>Apresentação do PowerPoint</vt:lpstr>
      <vt:lpstr>O SISTEMA RESPIRATÓRIO</vt:lpstr>
      <vt:lpstr>ORGANIZAÇÃO DO SISTEMA RESPIRATÓRIO</vt:lpstr>
      <vt:lpstr>1. ZONA DE TRANSPORTE OU CONDUTORA</vt:lpstr>
      <vt:lpstr>2. ZONA DE TRANSIÇÃO</vt:lpstr>
      <vt:lpstr>3. ZONA RESPIRATÓRIA</vt:lpstr>
      <vt:lpstr>ESTRUTURA DA ÁRVORE BRÔNQUICA</vt:lpstr>
      <vt:lpstr>TRAQUÉIA, BRÔNQUIOS E BRONQUÍOLOS</vt:lpstr>
      <vt:lpstr>Apresentação do PowerPoint</vt:lpstr>
      <vt:lpstr>Apresentação do PowerPoint</vt:lpstr>
      <vt:lpstr>ALVÉOLOS</vt:lpstr>
      <vt:lpstr>ALVÉOLOS</vt:lpstr>
      <vt:lpstr>Apresentação do PowerPoint</vt:lpstr>
      <vt:lpstr>TIPOS DE CÉLULAS ALVEOLARES</vt:lpstr>
      <vt:lpstr>ALVÉOLOS</vt:lpstr>
      <vt:lpstr>Espirograma</vt:lpstr>
      <vt:lpstr>MEMBRANA RESPIRATÓRIA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ESTRUTURAS DA CAIXA TORÁCICA</vt:lpstr>
      <vt:lpstr>MÚSCULOS DA RESPIRAÇÃO</vt:lpstr>
      <vt:lpstr>MÚSCULOS DA RESPIRAÇÃO</vt:lpstr>
      <vt:lpstr>DIAFRAGMA</vt:lpstr>
      <vt:lpstr>ELASTICIDADE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PLEURA</vt:lpstr>
      <vt:lpstr>PLEURA</vt:lpstr>
      <vt:lpstr>VENTILAÇÃO PULMONAR</vt:lpstr>
      <vt:lpstr>LEI DE BOYLE</vt:lpstr>
      <vt:lpstr>TRABALHO RESPIRATÓRIO</vt:lpstr>
      <vt:lpstr>CICLO RESPIRATÓRIO</vt:lpstr>
      <vt:lpstr>PROPRIEDADES ELÁSTICAS DOS PULMÕES</vt:lpstr>
      <vt:lpstr>Apresentação do PowerPoint</vt:lpstr>
      <vt:lpstr>Pulmões</vt:lpstr>
      <vt:lpstr>Apresentação do PowerPoint</vt:lpstr>
      <vt:lpstr>Pulmões</vt:lpstr>
      <vt:lpstr>Apresentação do PowerPoint</vt:lpstr>
      <vt:lpstr>Apresentação do PowerPoint</vt:lpstr>
      <vt:lpstr>Apresentação do PowerPoint</vt:lpstr>
      <vt:lpstr>MÚSCULOS DA RESPIRAÇÃO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Faringe Nasofaringe</vt:lpstr>
      <vt:lpstr>Faringe Orofaringe</vt:lpstr>
      <vt:lpstr>Faringe Laringofaringe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excretor</dc:title>
  <dc:creator>Elida</dc:creator>
  <cp:lastModifiedBy>Elida</cp:lastModifiedBy>
  <cp:revision>102</cp:revision>
  <cp:lastPrinted>2020-11-12T14:28:28Z</cp:lastPrinted>
  <dcterms:created xsi:type="dcterms:W3CDTF">2020-11-05T13:35:56Z</dcterms:created>
  <dcterms:modified xsi:type="dcterms:W3CDTF">2020-11-19T22:09:24Z</dcterms:modified>
</cp:coreProperties>
</file>