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0" r:id="rId6"/>
    <p:sldId id="257" r:id="rId7"/>
    <p:sldId id="264" r:id="rId8"/>
    <p:sldId id="268" r:id="rId9"/>
    <p:sldId id="263" r:id="rId10"/>
    <p:sldId id="269" r:id="rId11"/>
    <p:sldId id="265" r:id="rId12"/>
    <p:sldId id="266" r:id="rId13"/>
    <p:sldId id="267"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5" autoAdjust="0"/>
    <p:restoredTop sz="94660"/>
  </p:normalViewPr>
  <p:slideViewPr>
    <p:cSldViewPr snapToGrid="0">
      <p:cViewPr varScale="1">
        <p:scale>
          <a:sx n="74" d="100"/>
          <a:sy n="74" d="100"/>
        </p:scale>
        <p:origin x="7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469016-3E2C-63EA-0559-1C5FD21B9A8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6330C00-1D21-6CAC-753A-76C5A88CFB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4E69126-2843-ED12-C31A-78A437943941}"/>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5" name="Espaço Reservado para Rodapé 4">
            <a:extLst>
              <a:ext uri="{FF2B5EF4-FFF2-40B4-BE49-F238E27FC236}">
                <a16:creationId xmlns:a16="http://schemas.microsoft.com/office/drawing/2014/main" id="{56CDEF61-8C47-2E0F-C8AA-A16F23B9332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31F6D2D-2D09-2DEF-54D0-91FC2100F940}"/>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112187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4DE673-8555-DD01-818C-2008C3F4012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7A96750-86DC-E128-17C9-8FCACCA2CF1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DE5CDC5-ADEE-55DC-4018-CDF32355D93B}"/>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5" name="Espaço Reservado para Rodapé 4">
            <a:extLst>
              <a:ext uri="{FF2B5EF4-FFF2-40B4-BE49-F238E27FC236}">
                <a16:creationId xmlns:a16="http://schemas.microsoft.com/office/drawing/2014/main" id="{8D2BEB09-70AE-B4BD-765D-11DF215CC7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58D628E-B427-A78F-F51D-A25A19C2C201}"/>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216148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36D16B4-3A53-03AC-BB25-306363A2A07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FB764087-FCB8-45CA-2F2D-D0DC271FD70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776182E-C737-70AC-0151-DC25CDD0347E}"/>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5" name="Espaço Reservado para Rodapé 4">
            <a:extLst>
              <a:ext uri="{FF2B5EF4-FFF2-40B4-BE49-F238E27FC236}">
                <a16:creationId xmlns:a16="http://schemas.microsoft.com/office/drawing/2014/main" id="{E3FF9AE8-566C-4B0E-1D79-2DCE8386E3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FD8F5EE-9FA2-CC3C-B375-E4C5E07CF41A}"/>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265338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9CA61B-81A4-BFAF-7B18-08FD10248AA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BE1C9BC-A962-969D-0A51-C3750FEDAE1E}"/>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6A8FFE1-7F1E-4F83-FD95-5F09AFD9BA26}"/>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5" name="Espaço Reservado para Rodapé 4">
            <a:extLst>
              <a:ext uri="{FF2B5EF4-FFF2-40B4-BE49-F238E27FC236}">
                <a16:creationId xmlns:a16="http://schemas.microsoft.com/office/drawing/2014/main" id="{04337D1C-567F-565E-2E47-B5A4A62094A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0ABE0F7-7254-9CBB-923B-5F286C590C02}"/>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144293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846B9-1857-B63C-5DE9-0322B80B51E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C2D8EAEB-7D83-D6C0-2BF1-2D06168C4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6BB9DE0E-B08F-DEAD-86E0-82965D6E4B74}"/>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5" name="Espaço Reservado para Rodapé 4">
            <a:extLst>
              <a:ext uri="{FF2B5EF4-FFF2-40B4-BE49-F238E27FC236}">
                <a16:creationId xmlns:a16="http://schemas.microsoft.com/office/drawing/2014/main" id="{9209EC65-A445-5EDC-C6F0-B52202A39F2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AC3222E-B261-D772-B30D-15C22BFBE5CA}"/>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19318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4576B-BF97-99B3-492D-9123A49582D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467B880-981D-1860-D827-7F8F02ADCCD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EA8A620-C0B7-9C64-3D28-C30F48E34C3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90961AD-3BF3-945B-76CE-662039863E41}"/>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6" name="Espaço Reservado para Rodapé 5">
            <a:extLst>
              <a:ext uri="{FF2B5EF4-FFF2-40B4-BE49-F238E27FC236}">
                <a16:creationId xmlns:a16="http://schemas.microsoft.com/office/drawing/2014/main" id="{6DB4A896-0AB4-ED2F-9566-57F2AFA28DE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EFEF0B2-1BC1-C266-F573-5A68E9F8FB3F}"/>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392060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0693D7-FDE8-0876-0532-CF1D1384F94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D911597-718B-14CB-4AAD-5895B76EAD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5BF7A9E-6B51-573A-1DA2-5C45D10F587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7E39B7C-4003-5AAC-8F6B-EBAD529C4F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381E775E-8185-4267-BC08-6EC87D5EB37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92D2C16-C31F-8DE7-D810-BBF34209808A}"/>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8" name="Espaço Reservado para Rodapé 7">
            <a:extLst>
              <a:ext uri="{FF2B5EF4-FFF2-40B4-BE49-F238E27FC236}">
                <a16:creationId xmlns:a16="http://schemas.microsoft.com/office/drawing/2014/main" id="{474C57A3-E3EE-4626-36EC-C86D32D32660}"/>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12BB4CBF-EF54-460E-432A-0C6256AB4502}"/>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52837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D48D4B-AAE9-0B88-8F16-9FB608ECC37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3D6D0BC-11D3-9D05-AE6A-2EB44808A993}"/>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4" name="Espaço Reservado para Rodapé 3">
            <a:extLst>
              <a:ext uri="{FF2B5EF4-FFF2-40B4-BE49-F238E27FC236}">
                <a16:creationId xmlns:a16="http://schemas.microsoft.com/office/drawing/2014/main" id="{67F0CA19-D9BB-853F-813C-BCD4C027AF2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FD048C5-9542-CCBA-9482-24D324866DB6}"/>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15014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49E33CFB-0AC4-EB5C-8A2E-6897A7FD3CB1}"/>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3" name="Espaço Reservado para Rodapé 2">
            <a:extLst>
              <a:ext uri="{FF2B5EF4-FFF2-40B4-BE49-F238E27FC236}">
                <a16:creationId xmlns:a16="http://schemas.microsoft.com/office/drawing/2014/main" id="{D39ABD45-A5C2-4F03-713F-11A7C7694F7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E00E781-C2F6-D5ED-C373-E80231AC3D87}"/>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25506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F9A3D1-FA7E-E38C-EC32-99C2ECAB46A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1DFCE71-CE33-BD1A-ED04-FAEDCC8BC3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13F013D-E384-14F4-3569-EFE6FEB95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9399762-3E7C-2D9E-55C1-194732331903}"/>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6" name="Espaço Reservado para Rodapé 5">
            <a:extLst>
              <a:ext uri="{FF2B5EF4-FFF2-40B4-BE49-F238E27FC236}">
                <a16:creationId xmlns:a16="http://schemas.microsoft.com/office/drawing/2014/main" id="{12567B32-88E5-E2CD-EA7E-339105A1320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4A84ACD-A661-943E-16E4-CEEB41198965}"/>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344795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E65663-BE3A-9631-7AD1-B16C9642827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E2C4CE3F-0D9B-F827-14DC-32477E836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483C39B-4905-55AE-822A-196E8C2B6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D50FD43-5B7B-6552-965E-6A54E55D966F}"/>
              </a:ext>
            </a:extLst>
          </p:cNvPr>
          <p:cNvSpPr>
            <a:spLocks noGrp="1"/>
          </p:cNvSpPr>
          <p:nvPr>
            <p:ph type="dt" sz="half" idx="10"/>
          </p:nvPr>
        </p:nvSpPr>
        <p:spPr/>
        <p:txBody>
          <a:bodyPr/>
          <a:lstStyle/>
          <a:p>
            <a:fld id="{D08D6D08-ACD0-44C5-AC1E-A49D9B4E7A90}" type="datetimeFigureOut">
              <a:rPr lang="pt-BR" smtClean="0"/>
              <a:t>18/10/2023</a:t>
            </a:fld>
            <a:endParaRPr lang="pt-BR"/>
          </a:p>
        </p:txBody>
      </p:sp>
      <p:sp>
        <p:nvSpPr>
          <p:cNvPr id="6" name="Espaço Reservado para Rodapé 5">
            <a:extLst>
              <a:ext uri="{FF2B5EF4-FFF2-40B4-BE49-F238E27FC236}">
                <a16:creationId xmlns:a16="http://schemas.microsoft.com/office/drawing/2014/main" id="{7374991E-47E7-3A29-D4B2-5ADB0C7C632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046B36C-6E97-B73F-F1B8-AB2203D3AF2F}"/>
              </a:ext>
            </a:extLst>
          </p:cNvPr>
          <p:cNvSpPr>
            <a:spLocks noGrp="1"/>
          </p:cNvSpPr>
          <p:nvPr>
            <p:ph type="sldNum" sz="quarter" idx="12"/>
          </p:nvPr>
        </p:nvSpPr>
        <p:spPr/>
        <p:txBody>
          <a:bodyPr/>
          <a:lstStyle/>
          <a:p>
            <a:fld id="{67C3A4D9-537A-464F-B4F6-11987B1E64A2}" type="slidenum">
              <a:rPr lang="pt-BR" smtClean="0"/>
              <a:t>‹nº›</a:t>
            </a:fld>
            <a:endParaRPr lang="pt-BR"/>
          </a:p>
        </p:txBody>
      </p:sp>
    </p:spTree>
    <p:extLst>
      <p:ext uri="{BB962C8B-B14F-4D97-AF65-F5344CB8AC3E}">
        <p14:creationId xmlns:p14="http://schemas.microsoft.com/office/powerpoint/2010/main" val="239166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C85BC72-55E7-A7DD-E288-FA16917756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BDBE7A42-B0EF-5333-FA8A-B89995B41D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A319066-290D-5B09-338B-4E3CBA6CEF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D6D08-ACD0-44C5-AC1E-A49D9B4E7A90}" type="datetimeFigureOut">
              <a:rPr lang="pt-BR" smtClean="0"/>
              <a:t>18/10/2023</a:t>
            </a:fld>
            <a:endParaRPr lang="pt-BR"/>
          </a:p>
        </p:txBody>
      </p:sp>
      <p:sp>
        <p:nvSpPr>
          <p:cNvPr id="5" name="Espaço Reservado para Rodapé 4">
            <a:extLst>
              <a:ext uri="{FF2B5EF4-FFF2-40B4-BE49-F238E27FC236}">
                <a16:creationId xmlns:a16="http://schemas.microsoft.com/office/drawing/2014/main" id="{95F392A6-68C5-D43D-B21D-53EC1A2291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05A1A30-72B7-5FE4-4996-24278C8401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3A4D9-537A-464F-B4F6-11987B1E64A2}" type="slidenum">
              <a:rPr lang="pt-BR" smtClean="0"/>
              <a:t>‹nº›</a:t>
            </a:fld>
            <a:endParaRPr lang="pt-BR"/>
          </a:p>
        </p:txBody>
      </p:sp>
    </p:spTree>
    <p:extLst>
      <p:ext uri="{BB962C8B-B14F-4D97-AF65-F5344CB8AC3E}">
        <p14:creationId xmlns:p14="http://schemas.microsoft.com/office/powerpoint/2010/main" val="3131390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3215729" y="1764407"/>
            <a:ext cx="5760846" cy="1156346"/>
          </a:xfrm>
        </p:spPr>
        <p:txBody>
          <a:bodyPr>
            <a:normAutofit/>
          </a:bodyPr>
          <a:lstStyle/>
          <a:p>
            <a:r>
              <a:rPr lang="pt-BR" sz="2400" u="heavy" dirty="0">
                <a:solidFill>
                  <a:schemeClr val="accent6">
                    <a:lumMod val="75000"/>
                  </a:schemeClr>
                </a:solidFill>
                <a:latin typeface="Franklin Gothic Medium" panose="020B0603020102020204" pitchFamily="34" charset="0"/>
              </a:rPr>
              <a:t>BRI 0045 – Regimes Internacionais em Perspectiva Comparada - Títulos Verdes</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3215729" y="4165152"/>
            <a:ext cx="5760846" cy="682079"/>
          </a:xfrm>
        </p:spPr>
        <p:txBody>
          <a:bodyPr>
            <a:normAutofit/>
          </a:bodyPr>
          <a:lstStyle/>
          <a:p>
            <a:r>
              <a:rPr lang="pt-BR" dirty="0">
                <a:solidFill>
                  <a:schemeClr val="tx2"/>
                </a:solidFill>
                <a:latin typeface="Franklin Gothic Medium" panose="020B0603020102020204" pitchFamily="34" charset="0"/>
              </a:rPr>
              <a:t>Alexandre Ruggieri Kosbiau – IRI/USP</a:t>
            </a:r>
          </a:p>
        </p:txBody>
      </p:sp>
    </p:spTree>
    <p:extLst>
      <p:ext uri="{BB962C8B-B14F-4D97-AF65-F5344CB8AC3E}">
        <p14:creationId xmlns:p14="http://schemas.microsoft.com/office/powerpoint/2010/main" val="3474380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4038600" y="886639"/>
            <a:ext cx="7644627" cy="320724"/>
          </a:xfrm>
        </p:spPr>
        <p:txBody>
          <a:bodyPr>
            <a:normAutofit fontScale="90000"/>
          </a:bodyPr>
          <a:lstStyle/>
          <a:p>
            <a:pPr algn="r"/>
            <a:r>
              <a:rPr lang="pt-BR" sz="2800" b="1" dirty="0">
                <a:latin typeface="Franklin Gothic Medium" panose="020B0603020102020204" pitchFamily="34" charset="0"/>
              </a:rPr>
              <a:t>Complexos de Regimes Internacionais</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4038600" y="1427559"/>
            <a:ext cx="7644627" cy="5124162"/>
          </a:xfrm>
        </p:spPr>
        <p:txBody>
          <a:bodyPr>
            <a:noAutofit/>
          </a:bodyPr>
          <a:lstStyle/>
          <a:p>
            <a:pPr algn="just">
              <a:spcAft>
                <a:spcPts val="800"/>
              </a:spcAft>
            </a:pPr>
            <a:r>
              <a:rPr lang="pt-PT" sz="2000" dirty="0">
                <a:latin typeface="Franklin Gothic Medium" panose="020B0603020102020204" pitchFamily="34" charset="0"/>
              </a:rPr>
              <a:t>Dentro desse Complexo de Regimes Internacionais, num extremo estão os regimes de governaça privados cujos membros são exclusivamente provenientes de investidores, emitentes, agências de classificação, prestadores de garantias e outros participantes e intermediários financeiros no mercado de obrigações verdes - Estes regimes puramente privados tendem a reflectir os interesses das entidades que os controlam. </a:t>
            </a:r>
          </a:p>
          <a:p>
            <a:pPr algn="just">
              <a:spcAft>
                <a:spcPts val="800"/>
              </a:spcAft>
            </a:pPr>
            <a:endParaRPr lang="pt-PT" sz="2000" dirty="0">
              <a:latin typeface="Franklin Gothic Medium" panose="020B0603020102020204" pitchFamily="34" charset="0"/>
            </a:endParaRPr>
          </a:p>
          <a:p>
            <a:pPr algn="just">
              <a:spcAft>
                <a:spcPts val="800"/>
              </a:spcAft>
            </a:pPr>
            <a:r>
              <a:rPr lang="pt-PT" sz="2000" dirty="0">
                <a:latin typeface="Franklin Gothic Medium" panose="020B0603020102020204" pitchFamily="34" charset="0"/>
              </a:rPr>
              <a:t>No outro extremo estão os regimes de governaça privada que têm em conta os interesses das partes interessadas, tais como agências governamentais, grupos de defesa social e ambiental, organizações comunitárias locais e outros. membros da sociedade civil - As partes interessadas podem estar envolvidas de diferentes maneiras, tais como servindo como membros consultivos de regimes de governação privados ou participantes em processos de consulta e deliberação das partes interessadas.</a:t>
            </a:r>
            <a:endParaRPr lang="pt-BR" sz="2000" dirty="0">
              <a:effectLst/>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944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a:extLst>
              <a:ext uri="{FF2B5EF4-FFF2-40B4-BE49-F238E27FC236}">
                <a16:creationId xmlns:a16="http://schemas.microsoft.com/office/drawing/2014/main" id="{362810D9-2C5A-477D-949C-C191895477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67"/>
            <a:ext cx="12191999" cy="686646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descr="Close de folhas de grama claras">
            <a:extLst>
              <a:ext uri="{FF2B5EF4-FFF2-40B4-BE49-F238E27FC236}">
                <a16:creationId xmlns:a16="http://schemas.microsoft.com/office/drawing/2014/main" id="{CD1F41FC-6836-282D-471D-3D632B55C701}"/>
              </a:ext>
            </a:extLst>
          </p:cNvPr>
          <p:cNvPicPr>
            <a:picLocks noChangeAspect="1"/>
          </p:cNvPicPr>
          <p:nvPr/>
        </p:nvPicPr>
        <p:blipFill rotWithShape="1">
          <a:blip r:embed="rId2">
            <a:alphaModFix amt="55000"/>
          </a:blip>
          <a:srcRect t="471" b="15574"/>
          <a:stretch/>
        </p:blipFill>
        <p:spPr>
          <a:xfrm>
            <a:off x="20" y="-9107"/>
            <a:ext cx="12191980" cy="6858000"/>
          </a:xfrm>
          <a:prstGeom prst="rect">
            <a:avLst/>
          </a:prstGeom>
        </p:spPr>
      </p:pic>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686833" y="591344"/>
            <a:ext cx="3361291" cy="5585619"/>
          </a:xfrm>
        </p:spPr>
        <p:txBody>
          <a:bodyPr vert="horz" lIns="91440" tIns="45720" rIns="91440" bIns="45720" rtlCol="0" anchor="ctr">
            <a:normAutofit/>
          </a:bodyPr>
          <a:lstStyle/>
          <a:p>
            <a:pPr algn="l"/>
            <a:r>
              <a:rPr lang="en-US" sz="4400" b="1" dirty="0" err="1">
                <a:solidFill>
                  <a:srgbClr val="FFFFFF"/>
                </a:solidFill>
              </a:rPr>
              <a:t>Alguns</a:t>
            </a:r>
            <a:r>
              <a:rPr lang="en-US" sz="4400" b="1" dirty="0">
                <a:solidFill>
                  <a:srgbClr val="FFFFFF"/>
                </a:solidFill>
              </a:rPr>
              <a:t> </a:t>
            </a:r>
            <a:r>
              <a:rPr lang="en-US" sz="4400" b="1" dirty="0" err="1">
                <a:solidFill>
                  <a:srgbClr val="FFFFFF"/>
                </a:solidFill>
              </a:rPr>
              <a:t>Problemas</a:t>
            </a:r>
            <a:r>
              <a:rPr lang="en-US" sz="4400" b="1" dirty="0">
                <a:solidFill>
                  <a:srgbClr val="FFFFFF"/>
                </a:solidFill>
              </a:rPr>
              <a:t> do </a:t>
            </a:r>
            <a:r>
              <a:rPr lang="en-US" sz="4400" b="1" dirty="0" err="1">
                <a:solidFill>
                  <a:srgbClr val="FFFFFF"/>
                </a:solidFill>
              </a:rPr>
              <a:t>Complexo</a:t>
            </a:r>
            <a:r>
              <a:rPr lang="en-US" sz="4400" b="1" dirty="0">
                <a:solidFill>
                  <a:srgbClr val="FFFFFF"/>
                </a:solidFill>
              </a:rPr>
              <a:t> de Regimes </a:t>
            </a:r>
            <a:r>
              <a:rPr lang="en-US" sz="4400" b="1" dirty="0" err="1">
                <a:solidFill>
                  <a:srgbClr val="FFFFFF"/>
                </a:solidFill>
              </a:rPr>
              <a:t>Internacionais</a:t>
            </a:r>
            <a:r>
              <a:rPr lang="en-US" sz="4400" b="1" dirty="0">
                <a:solidFill>
                  <a:srgbClr val="FFFFFF"/>
                </a:solidFill>
              </a:rPr>
              <a:t> dos </a:t>
            </a:r>
            <a:r>
              <a:rPr lang="en-US" sz="4400" b="1" dirty="0" err="1">
                <a:solidFill>
                  <a:srgbClr val="FFFFFF"/>
                </a:solidFill>
              </a:rPr>
              <a:t>Títulos</a:t>
            </a:r>
            <a:r>
              <a:rPr lang="en-US" sz="4400" b="1" dirty="0">
                <a:solidFill>
                  <a:srgbClr val="FFFFFF"/>
                </a:solidFill>
              </a:rPr>
              <a:t> Verdes:</a:t>
            </a: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4447308" y="443883"/>
            <a:ext cx="6906491" cy="6095029"/>
          </a:xfrm>
        </p:spPr>
        <p:txBody>
          <a:bodyPr vert="horz" lIns="91440" tIns="45720" rIns="91440" bIns="45720" rtlCol="0" anchor="ctr">
            <a:normAutofit/>
          </a:bodyPr>
          <a:lstStyle/>
          <a:p>
            <a:pPr algn="just"/>
            <a:r>
              <a:rPr lang="en-US" sz="1400" dirty="0">
                <a:solidFill>
                  <a:srgbClr val="FFFFFF"/>
                </a:solidFill>
                <a:latin typeface="Franklin Gothic Medium" panose="020B0603020102020204" pitchFamily="34" charset="0"/>
              </a:rPr>
              <a:t>Dependendo da forma </a:t>
            </a:r>
            <a:r>
              <a:rPr lang="en-US" sz="1400" dirty="0" err="1">
                <a:solidFill>
                  <a:srgbClr val="FFFFFF"/>
                </a:solidFill>
                <a:latin typeface="Franklin Gothic Medium" panose="020B0603020102020204" pitchFamily="34" charset="0"/>
              </a:rPr>
              <a:t>como</a:t>
            </a:r>
            <a:r>
              <a:rPr lang="en-US" sz="1400" dirty="0">
                <a:solidFill>
                  <a:srgbClr val="FFFFFF"/>
                </a:solidFill>
                <a:latin typeface="Franklin Gothic Medium" panose="020B0603020102020204" pitchFamily="34" charset="0"/>
              </a:rPr>
              <a:t> é </a:t>
            </a:r>
            <a:r>
              <a:rPr lang="en-US" sz="1400" dirty="0" err="1">
                <a:solidFill>
                  <a:srgbClr val="FFFFFF"/>
                </a:solidFill>
                <a:latin typeface="Franklin Gothic Medium" panose="020B0603020102020204" pitchFamily="34" charset="0"/>
              </a:rPr>
              <a:t>feita</a:t>
            </a:r>
            <a:r>
              <a:rPr lang="en-US" sz="1400" dirty="0">
                <a:solidFill>
                  <a:srgbClr val="FFFFFF"/>
                </a:solidFill>
                <a:latin typeface="Franklin Gothic Medium" panose="020B0603020102020204" pitchFamily="34" charset="0"/>
              </a:rPr>
              <a:t> a </a:t>
            </a:r>
            <a:r>
              <a:rPr lang="en-US" sz="1400" dirty="0" err="1">
                <a:solidFill>
                  <a:srgbClr val="FFFFFF"/>
                </a:solidFill>
                <a:latin typeface="Franklin Gothic Medium" panose="020B0603020102020204" pitchFamily="34" charset="0"/>
              </a:rPr>
              <a:t>subscrição</a:t>
            </a:r>
            <a:r>
              <a:rPr lang="en-US" sz="1400" dirty="0">
                <a:solidFill>
                  <a:srgbClr val="FFFFFF"/>
                </a:solidFill>
                <a:latin typeface="Franklin Gothic Medium" panose="020B0603020102020204" pitchFamily="34" charset="0"/>
              </a:rPr>
              <a:t> interna </a:t>
            </a:r>
            <a:r>
              <a:rPr lang="en-US" sz="1400" dirty="0" err="1">
                <a:solidFill>
                  <a:srgbClr val="FFFFFF"/>
                </a:solidFill>
                <a:latin typeface="Franklin Gothic Medium" panose="020B0603020102020204" pitchFamily="34" charset="0"/>
              </a:rPr>
              <a:t>por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parte</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emissores</a:t>
            </a:r>
            <a:r>
              <a:rPr lang="en-US" sz="1400" dirty="0">
                <a:solidFill>
                  <a:srgbClr val="FFFFFF"/>
                </a:solidFill>
                <a:latin typeface="Franklin Gothic Medium" panose="020B0603020102020204" pitchFamily="34" charset="0"/>
              </a:rPr>
              <a:t> e </a:t>
            </a:r>
            <a:r>
              <a:rPr lang="en-US" sz="1400" dirty="0" err="1">
                <a:solidFill>
                  <a:srgbClr val="FFFFFF"/>
                </a:solidFill>
                <a:latin typeface="Franklin Gothic Medium" panose="020B0603020102020204" pitchFamily="34" charset="0"/>
              </a:rPr>
              <a:t>bancos</a:t>
            </a:r>
            <a:r>
              <a:rPr lang="en-US" sz="1400" dirty="0">
                <a:solidFill>
                  <a:srgbClr val="FFFFFF"/>
                </a:solidFill>
                <a:latin typeface="Franklin Gothic Medium" panose="020B0603020102020204" pitchFamily="34" charset="0"/>
              </a:rPr>
              <a:t> que </a:t>
            </a:r>
            <a:r>
              <a:rPr lang="en-US" sz="1400" dirty="0" err="1">
                <a:solidFill>
                  <a:srgbClr val="FFFFFF"/>
                </a:solidFill>
                <a:latin typeface="Franklin Gothic Medium" panose="020B0603020102020204" pitchFamily="34" charset="0"/>
              </a:rPr>
              <a:t>subscrevem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a:t>
            </a:r>
            <a:r>
              <a:rPr lang="en-US" sz="1400" dirty="0" err="1">
                <a:solidFill>
                  <a:srgbClr val="FFFFFF"/>
                </a:solidFill>
                <a:latin typeface="Franklin Gothic Medium" panose="020B0603020102020204" pitchFamily="34" charset="0"/>
              </a:rPr>
              <a:t>isso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pode</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resultar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em</a:t>
            </a:r>
            <a:r>
              <a:rPr lang="en-US" sz="1400" dirty="0">
                <a:solidFill>
                  <a:srgbClr val="FFFFFF"/>
                </a:solidFill>
                <a:latin typeface="Franklin Gothic Medium" panose="020B0603020102020204" pitchFamily="34" charset="0"/>
              </a:rPr>
              <a:t> Greenwashing</a:t>
            </a:r>
            <a:r>
              <a:rPr lang="en-US" sz="1400" baseline="30000" dirty="0">
                <a:solidFill>
                  <a:srgbClr val="FFFFFF"/>
                </a:solidFill>
                <a:latin typeface="Franklin Gothic Medium" panose="020B0603020102020204" pitchFamily="34" charset="0"/>
              </a:rPr>
              <a:t> </a:t>
            </a:r>
            <a:r>
              <a:rPr lang="en-US" sz="1400" dirty="0">
                <a:solidFill>
                  <a:srgbClr val="FFFFFF"/>
                </a:solidFill>
                <a:latin typeface="Franklin Gothic Medium" panose="020B0603020102020204" pitchFamily="34" charset="0"/>
              </a:rPr>
              <a:t>que é a </a:t>
            </a:r>
            <a:r>
              <a:rPr lang="en-US" sz="1400" dirty="0" err="1">
                <a:solidFill>
                  <a:srgbClr val="FFFFFF"/>
                </a:solidFill>
                <a:latin typeface="Franklin Gothic Medium" panose="020B0603020102020204" pitchFamily="34" charset="0"/>
              </a:rPr>
              <a:t>prática</a:t>
            </a:r>
            <a:r>
              <a:rPr lang="en-US" sz="1400" dirty="0">
                <a:solidFill>
                  <a:srgbClr val="FFFFFF"/>
                </a:solidFill>
                <a:latin typeface="Franklin Gothic Medium" panose="020B0603020102020204" pitchFamily="34" charset="0"/>
              </a:rPr>
              <a:t> de se </a:t>
            </a:r>
            <a:r>
              <a:rPr lang="en-US" sz="1400" dirty="0" err="1">
                <a:solidFill>
                  <a:srgbClr val="FFFFFF"/>
                </a:solidFill>
                <a:latin typeface="Franklin Gothic Medium" panose="020B0603020102020204" pitchFamily="34" charset="0"/>
              </a:rPr>
              <a:t>direcionar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recursos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obtidos</a:t>
            </a:r>
            <a:r>
              <a:rPr lang="en-US" sz="1400" dirty="0">
                <a:solidFill>
                  <a:srgbClr val="FFFFFF"/>
                </a:solidFill>
                <a:latin typeface="Franklin Gothic Medium" panose="020B0603020102020204" pitchFamily="34" charset="0"/>
              </a:rPr>
              <a:t> pela </a:t>
            </a:r>
            <a:r>
              <a:rPr lang="en-US" sz="1400" dirty="0" err="1">
                <a:solidFill>
                  <a:srgbClr val="FFFFFF"/>
                </a:solidFill>
                <a:latin typeface="Franklin Gothic Medium" panose="020B0603020102020204" pitchFamily="34" charset="0"/>
              </a:rPr>
              <a:t>emissão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para </a:t>
            </a:r>
            <a:r>
              <a:rPr lang="en-US" sz="1400" dirty="0" err="1">
                <a:solidFill>
                  <a:srgbClr val="FFFFFF"/>
                </a:solidFill>
                <a:latin typeface="Franklin Gothic Medium" panose="020B0603020102020204" pitchFamily="34" charset="0"/>
              </a:rPr>
              <a:t>projetos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ou</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atividades</a:t>
            </a:r>
            <a:r>
              <a:rPr lang="en-US" sz="1400" dirty="0">
                <a:solidFill>
                  <a:srgbClr val="FFFFFF"/>
                </a:solidFill>
                <a:latin typeface="Franklin Gothic Medium" panose="020B0603020102020204" pitchFamily="34" charset="0"/>
              </a:rPr>
              <a:t> com </a:t>
            </a:r>
            <a:r>
              <a:rPr lang="en-US" sz="1400" dirty="0" err="1">
                <a:solidFill>
                  <a:srgbClr val="FFFFFF"/>
                </a:solidFill>
                <a:latin typeface="Franklin Gothic Medium" panose="020B0603020102020204" pitchFamily="34" charset="0"/>
              </a:rPr>
              <a:t>benefícios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ambientais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insignificantes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ou</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negativos</a:t>
            </a:r>
            <a:r>
              <a:rPr lang="en-US" sz="1400" dirty="0">
                <a:solidFill>
                  <a:srgbClr val="FFFFFF"/>
                </a:solidFill>
                <a:latin typeface="Franklin Gothic Medium" panose="020B0603020102020204" pitchFamily="34" charset="0"/>
              </a:rPr>
              <a:t>.</a:t>
            </a:r>
          </a:p>
          <a:p>
            <a:pPr algn="just"/>
            <a:r>
              <a:rPr lang="en-US" sz="1400" dirty="0" err="1">
                <a:solidFill>
                  <a:srgbClr val="FFFFFF"/>
                </a:solidFill>
                <a:latin typeface="Franklin Gothic Medium" panose="020B0603020102020204" pitchFamily="34" charset="0"/>
              </a:rPr>
              <a:t>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certificadores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a:t>
            </a:r>
            <a:r>
              <a:rPr lang="en-US" sz="1400" dirty="0" err="1">
                <a:solidFill>
                  <a:srgbClr val="FFFFFF"/>
                </a:solidFill>
                <a:latin typeface="Franklin Gothic Medium" panose="020B0603020102020204" pitchFamily="34" charset="0"/>
              </a:rPr>
              <a:t>muitas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vezes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são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empresas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revisoras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critérios</a:t>
            </a:r>
            <a:r>
              <a:rPr lang="en-US" sz="1400" dirty="0">
                <a:solidFill>
                  <a:srgbClr val="FFFFFF"/>
                </a:solidFill>
                <a:latin typeface="Franklin Gothic Medium" panose="020B0603020102020204" pitchFamily="34" charset="0"/>
              </a:rPr>
              <a:t> ESG, que </a:t>
            </a:r>
            <a:r>
              <a:rPr lang="en-US" sz="1400" dirty="0" err="1">
                <a:solidFill>
                  <a:srgbClr val="FFFFFF"/>
                </a:solidFill>
                <a:latin typeface="Franklin Gothic Medium" panose="020B0603020102020204" pitchFamily="34" charset="0"/>
              </a:rPr>
              <a:t>são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contratadas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emissores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a:t>
            </a:r>
            <a:r>
              <a:rPr lang="en-US" sz="1400" dirty="0" err="1">
                <a:solidFill>
                  <a:srgbClr val="FFFFFF"/>
                </a:solidFill>
                <a:latin typeface="Franklin Gothic Medium" panose="020B0603020102020204" pitchFamily="34" charset="0"/>
              </a:rPr>
              <a:t>bem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como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pelo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próprio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regulador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desse</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título</a:t>
            </a:r>
            <a:r>
              <a:rPr lang="en-US" sz="1400" dirty="0">
                <a:solidFill>
                  <a:srgbClr val="FFFFFF"/>
                </a:solidFill>
                <a:latin typeface="Franklin Gothic Medium" panose="020B0603020102020204" pitchFamily="34" charset="0"/>
              </a:rPr>
              <a:t> – Teoria da </a:t>
            </a:r>
            <a:r>
              <a:rPr lang="en-US" sz="1400" dirty="0" err="1">
                <a:solidFill>
                  <a:srgbClr val="FFFFFF"/>
                </a:solidFill>
                <a:latin typeface="Franklin Gothic Medium" panose="020B0603020102020204" pitchFamily="34" charset="0"/>
              </a:rPr>
              <a:t>Captura</a:t>
            </a:r>
            <a:r>
              <a:rPr lang="en-US" sz="1400" dirty="0">
                <a:solidFill>
                  <a:srgbClr val="FFFFFF"/>
                </a:solidFill>
                <a:latin typeface="Franklin Gothic Medium" panose="020B0603020102020204" pitchFamily="34" charset="0"/>
              </a:rPr>
              <a:t>; </a:t>
            </a:r>
          </a:p>
          <a:p>
            <a:pPr algn="just"/>
            <a:r>
              <a:rPr lang="en-US" sz="1400" dirty="0">
                <a:solidFill>
                  <a:srgbClr val="FFFFFF"/>
                </a:solidFill>
                <a:latin typeface="Franklin Gothic Medium" panose="020B0603020102020204" pitchFamily="34" charset="0"/>
              </a:rPr>
              <a:t>A </a:t>
            </a:r>
            <a:r>
              <a:rPr lang="en-US" sz="1400" dirty="0" err="1">
                <a:solidFill>
                  <a:srgbClr val="FFFFFF"/>
                </a:solidFill>
                <a:latin typeface="Franklin Gothic Medium" panose="020B0603020102020204" pitchFamily="34" charset="0"/>
              </a:rPr>
              <a:t>venda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comercialização</a:t>
            </a:r>
            <a:r>
              <a:rPr lang="en-US" sz="1400" dirty="0">
                <a:solidFill>
                  <a:srgbClr val="FFFFFF"/>
                </a:solidFill>
                <a:latin typeface="Franklin Gothic Medium" panose="020B0603020102020204" pitchFamily="34" charset="0"/>
              </a:rPr>
              <a:t> e a </a:t>
            </a:r>
            <a:r>
              <a:rPr lang="en-US" sz="1400" dirty="0" err="1">
                <a:solidFill>
                  <a:srgbClr val="FFFFFF"/>
                </a:solidFill>
                <a:latin typeface="Franklin Gothic Medium" panose="020B0603020102020204" pitchFamily="34" charset="0"/>
              </a:rPr>
              <a:t>negociação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a:t>
            </a:r>
            <a:r>
              <a:rPr lang="en-US" sz="1400" dirty="0" err="1">
                <a:solidFill>
                  <a:srgbClr val="FFFFFF"/>
                </a:solidFill>
                <a:latin typeface="Franklin Gothic Medium" panose="020B0603020102020204" pitchFamily="34" charset="0"/>
              </a:rPr>
              <a:t>estão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regidas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principalmente</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uma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constelação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normas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procedimentos</a:t>
            </a:r>
            <a:r>
              <a:rPr lang="en-US" sz="1400" dirty="0">
                <a:solidFill>
                  <a:srgbClr val="FFFFFF"/>
                </a:solidFill>
                <a:latin typeface="Franklin Gothic Medium" panose="020B0603020102020204" pitchFamily="34" charset="0"/>
              </a:rPr>
              <a:t> e </a:t>
            </a:r>
            <a:r>
              <a:rPr lang="en-US" sz="1400" dirty="0" err="1">
                <a:solidFill>
                  <a:srgbClr val="FFFFFF"/>
                </a:solidFill>
                <a:latin typeface="Franklin Gothic Medium" panose="020B0603020102020204" pitchFamily="34" charset="0"/>
              </a:rPr>
              <a:t>instituições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quase</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regulatórias</a:t>
            </a:r>
            <a:r>
              <a:rPr lang="en-US" sz="1400" dirty="0">
                <a:solidFill>
                  <a:srgbClr val="FFFFFF"/>
                </a:solidFill>
                <a:latin typeface="Franklin Gothic Medium" panose="020B0603020102020204" pitchFamily="34" charset="0"/>
              </a:rPr>
              <a:t> que </a:t>
            </a:r>
            <a:r>
              <a:rPr lang="en-US" sz="1400" dirty="0" err="1">
                <a:solidFill>
                  <a:srgbClr val="FFFFFF"/>
                </a:solidFill>
                <a:latin typeface="Franklin Gothic Medium" panose="020B0603020102020204" pitchFamily="34" charset="0"/>
              </a:rPr>
              <a:t>tipificam</a:t>
            </a:r>
            <a:r>
              <a:rPr lang="en-US" sz="1400" dirty="0">
                <a:solidFill>
                  <a:srgbClr val="FFFFFF"/>
                </a:solidFill>
                <a:latin typeface="Franklin Gothic Medium" panose="020B0603020102020204" pitchFamily="34" charset="0"/>
              </a:rPr>
              <a:t> a </a:t>
            </a:r>
            <a:r>
              <a:rPr lang="en-US" sz="1400" dirty="0" err="1">
                <a:solidFill>
                  <a:srgbClr val="FFFFFF"/>
                </a:solidFill>
                <a:latin typeface="Franklin Gothic Medium" panose="020B0603020102020204" pitchFamily="34" charset="0"/>
              </a:rPr>
              <a:t>regulamentação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Responsabilidade</a:t>
            </a:r>
            <a:r>
              <a:rPr lang="en-US" sz="1400" dirty="0">
                <a:solidFill>
                  <a:srgbClr val="FFFFFF"/>
                </a:solidFill>
                <a:latin typeface="Franklin Gothic Medium" panose="020B0603020102020204" pitchFamily="34" charset="0"/>
              </a:rPr>
              <a:t> Social </a:t>
            </a:r>
            <a:r>
              <a:rPr lang="en-US" sz="1400" dirty="0" err="1">
                <a:solidFill>
                  <a:srgbClr val="FFFFFF"/>
                </a:solidFill>
                <a:latin typeface="Franklin Gothic Medium" panose="020B0603020102020204" pitchFamily="34" charset="0"/>
              </a:rPr>
              <a:t>Corporativa</a:t>
            </a:r>
            <a:r>
              <a:rPr lang="en-US" sz="1400" dirty="0">
                <a:solidFill>
                  <a:srgbClr val="FFFFFF"/>
                </a:solidFill>
                <a:latin typeface="Franklin Gothic Medium" panose="020B0603020102020204" pitchFamily="34" charset="0"/>
              </a:rPr>
              <a:t> (CSR;</a:t>
            </a:r>
          </a:p>
          <a:p>
            <a:pPr algn="just"/>
            <a:r>
              <a:rPr lang="en-US" sz="1400" dirty="0">
                <a:solidFill>
                  <a:srgbClr val="FFFFFF"/>
                </a:solidFill>
                <a:latin typeface="Franklin Gothic Medium" panose="020B0603020102020204" pitchFamily="34" charset="0"/>
              </a:rPr>
              <a:t>O regime de </a:t>
            </a:r>
            <a:r>
              <a:rPr lang="en-US" sz="1400" dirty="0" err="1">
                <a:solidFill>
                  <a:srgbClr val="FFFFFF"/>
                </a:solidFill>
                <a:latin typeface="Franklin Gothic Medium" panose="020B0603020102020204" pitchFamily="34" charset="0"/>
              </a:rPr>
              <a:t>rotulagem</a:t>
            </a:r>
            <a:r>
              <a:rPr lang="en-US" sz="1400" dirty="0">
                <a:solidFill>
                  <a:srgbClr val="FFFFFF"/>
                </a:solidFill>
                <a:latin typeface="Franklin Gothic Medium" panose="020B0603020102020204" pitchFamily="34" charset="0"/>
              </a:rPr>
              <a:t> dos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a:t>
            </a:r>
            <a:r>
              <a:rPr lang="en-US" sz="1400" dirty="0" err="1">
                <a:solidFill>
                  <a:srgbClr val="FFFFFF"/>
                </a:solidFill>
                <a:latin typeface="Franklin Gothic Medium" panose="020B0603020102020204" pitchFamily="34" charset="0"/>
              </a:rPr>
              <a:t>está</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fragmentado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uma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vez</a:t>
            </a:r>
            <a:r>
              <a:rPr lang="en-US" sz="1400" dirty="0">
                <a:solidFill>
                  <a:srgbClr val="FFFFFF"/>
                </a:solidFill>
                <a:latin typeface="Franklin Gothic Medium" panose="020B0603020102020204" pitchFamily="34" charset="0"/>
              </a:rPr>
              <a:t> que </a:t>
            </a:r>
            <a:r>
              <a:rPr lang="en-US" sz="1400" dirty="0" err="1">
                <a:solidFill>
                  <a:srgbClr val="FFFFFF"/>
                </a:solidFill>
                <a:latin typeface="Franklin Gothic Medium" panose="020B0603020102020204" pitchFamily="34" charset="0"/>
              </a:rPr>
              <a:t>Organizações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Não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Governamentais</a:t>
            </a:r>
            <a:r>
              <a:rPr lang="en-US" sz="1400" dirty="0">
                <a:solidFill>
                  <a:srgbClr val="FFFFFF"/>
                </a:solidFill>
                <a:latin typeface="Franklin Gothic Medium" panose="020B0603020102020204" pitchFamily="34" charset="0"/>
              </a:rPr>
              <a:t> (ONGs), </a:t>
            </a:r>
            <a:r>
              <a:rPr lang="en-US" sz="1400" dirty="0" err="1">
                <a:solidFill>
                  <a:srgbClr val="FFFFFF"/>
                </a:solidFill>
                <a:latin typeface="Franklin Gothic Medium" panose="020B0603020102020204" pitchFamily="34" charset="0"/>
              </a:rPr>
              <a:t>governos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nacionais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reguladores</a:t>
            </a:r>
            <a:r>
              <a:rPr lang="en-US" sz="1400" dirty="0">
                <a:solidFill>
                  <a:srgbClr val="FFFFFF"/>
                </a:solidFill>
                <a:latin typeface="Franklin Gothic Medium" panose="020B0603020102020204" pitchFamily="34" charset="0"/>
              </a:rPr>
              <a:t> privados, </a:t>
            </a:r>
            <a:r>
              <a:rPr lang="en-US" sz="1400" dirty="0" err="1">
                <a:solidFill>
                  <a:srgbClr val="FFFFFF"/>
                </a:solidFill>
                <a:latin typeface="Franklin Gothic Medium" panose="020B0603020102020204" pitchFamily="34" charset="0"/>
              </a:rPr>
              <a:t>Bancos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Multilaterais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Desenvolvimento</a:t>
            </a:r>
            <a:r>
              <a:rPr lang="en-US" sz="1400" dirty="0">
                <a:solidFill>
                  <a:srgbClr val="FFFFFF"/>
                </a:solidFill>
                <a:latin typeface="Franklin Gothic Medium" panose="020B0603020102020204" pitchFamily="34" charset="0"/>
              </a:rPr>
              <a:t> (MDBs), </a:t>
            </a:r>
            <a:r>
              <a:rPr lang="en-US" sz="1400" dirty="0" err="1">
                <a:solidFill>
                  <a:srgbClr val="FFFFFF"/>
                </a:solidFill>
                <a:latin typeface="Franklin Gothic Medium" panose="020B0603020102020204" pitchFamily="34" charset="0"/>
              </a:rPr>
              <a:t>certificadores</a:t>
            </a:r>
            <a:r>
              <a:rPr lang="en-US" sz="1400" dirty="0">
                <a:solidFill>
                  <a:srgbClr val="FFFFFF"/>
                </a:solidFill>
                <a:latin typeface="Franklin Gothic Medium" panose="020B0603020102020204" pitchFamily="34" charset="0"/>
              </a:rPr>
              <a:t> e outros </a:t>
            </a:r>
            <a:r>
              <a:rPr lang="en-US" sz="1400" dirty="0" err="1">
                <a:solidFill>
                  <a:srgbClr val="FFFFFF"/>
                </a:solidFill>
                <a:latin typeface="Franklin Gothic Medium" panose="020B0603020102020204" pitchFamily="34" charset="0"/>
              </a:rPr>
              <a:t>atores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promulgam</a:t>
            </a:r>
            <a:r>
              <a:rPr lang="en-US" sz="1400" dirty="0">
                <a:solidFill>
                  <a:srgbClr val="FFFFFF"/>
                </a:solidFill>
                <a:latin typeface="Franklin Gothic Medium" panose="020B0603020102020204" pitchFamily="34" charset="0"/>
              </a:rPr>
              <a:t> regimes e </a:t>
            </a:r>
            <a:r>
              <a:rPr lang="en-US" sz="1400" dirty="0" err="1">
                <a:solidFill>
                  <a:srgbClr val="FFFFFF"/>
                </a:solidFill>
                <a:latin typeface="Franklin Gothic Medium" panose="020B0603020102020204" pitchFamily="34" charset="0"/>
              </a:rPr>
              <a:t>padrões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próprios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certificação</a:t>
            </a:r>
            <a:r>
              <a:rPr lang="en-US" sz="1400" dirty="0">
                <a:solidFill>
                  <a:srgbClr val="FFFFFF"/>
                </a:solidFill>
                <a:latin typeface="Franklin Gothic Medium" panose="020B0603020102020204" pitchFamily="34" charset="0"/>
              </a:rPr>
              <a:t>, que </a:t>
            </a:r>
            <a:r>
              <a:rPr lang="en-US" sz="1400" dirty="0" err="1">
                <a:solidFill>
                  <a:srgbClr val="FFFFFF"/>
                </a:solidFill>
                <a:latin typeface="Franklin Gothic Medium" panose="020B0603020102020204" pitchFamily="34" charset="0"/>
              </a:rPr>
              <a:t>muitas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vezes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são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até</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díspares</a:t>
            </a:r>
            <a:r>
              <a:rPr lang="en-US" sz="1400" dirty="0">
                <a:solidFill>
                  <a:srgbClr val="FFFFFF"/>
                </a:solidFill>
                <a:latin typeface="Franklin Gothic Medium" panose="020B0603020102020204" pitchFamily="34" charset="0"/>
              </a:rPr>
              <a:t>; </a:t>
            </a:r>
          </a:p>
          <a:p>
            <a:pPr algn="just"/>
            <a:r>
              <a:rPr lang="en-US" sz="1400" dirty="0" err="1">
                <a:solidFill>
                  <a:srgbClr val="FFFFFF"/>
                </a:solidFill>
                <a:latin typeface="Franklin Gothic Medium" panose="020B0603020102020204" pitchFamily="34" charset="0"/>
              </a:rPr>
              <a:t>Frequentemente</a:t>
            </a:r>
            <a:r>
              <a:rPr lang="en-US" sz="1400" dirty="0">
                <a:solidFill>
                  <a:srgbClr val="FFFFFF"/>
                </a:solidFill>
                <a:latin typeface="Franklin Gothic Medium" panose="020B0603020102020204" pitchFamily="34" charset="0"/>
              </a:rPr>
              <a:t> a </a:t>
            </a:r>
            <a:r>
              <a:rPr lang="en-US" sz="1400" dirty="0" err="1">
                <a:solidFill>
                  <a:srgbClr val="FFFFFF"/>
                </a:solidFill>
                <a:latin typeface="Franklin Gothic Medium" panose="020B0603020102020204" pitchFamily="34" charset="0"/>
              </a:rPr>
              <a:t>arbitragem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regulatória</a:t>
            </a:r>
            <a:r>
              <a:rPr lang="en-US" sz="1400" dirty="0">
                <a:solidFill>
                  <a:srgbClr val="FFFFFF"/>
                </a:solidFill>
                <a:latin typeface="Franklin Gothic Medium" panose="020B0603020102020204" pitchFamily="34" charset="0"/>
              </a:rPr>
              <a:t> é </a:t>
            </a:r>
            <a:r>
              <a:rPr lang="en-US" sz="1400" dirty="0" err="1">
                <a:solidFill>
                  <a:srgbClr val="FFFFFF"/>
                </a:solidFill>
                <a:latin typeface="Franklin Gothic Medium" panose="020B0603020102020204" pitchFamily="34" charset="0"/>
              </a:rPr>
              <a:t>utilizada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quem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quer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emitir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Títulos</a:t>
            </a:r>
            <a:r>
              <a:rPr lang="en-US" sz="1400" dirty="0">
                <a:solidFill>
                  <a:srgbClr val="FFFFFF"/>
                </a:solidFill>
                <a:latin typeface="Franklin Gothic Medium" panose="020B0603020102020204" pitchFamily="34" charset="0"/>
              </a:rPr>
              <a:t> Verdes, pois se o </a:t>
            </a:r>
            <a:r>
              <a:rPr lang="en-US" sz="1400" dirty="0" err="1">
                <a:solidFill>
                  <a:srgbClr val="FFFFFF"/>
                </a:solidFill>
                <a:latin typeface="Franklin Gothic Medium" panose="020B0603020102020204" pitchFamily="34" charset="0"/>
              </a:rPr>
              <a:t>emissor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prospectivo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exemplo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desejar</a:t>
            </a:r>
            <a:r>
              <a:rPr lang="en-US" sz="1400" dirty="0">
                <a:solidFill>
                  <a:srgbClr val="FFFFFF"/>
                </a:solidFill>
                <a:latin typeface="Franklin Gothic Medium" panose="020B0603020102020204" pitchFamily="34" charset="0"/>
              </a:rPr>
              <a:t> um </a:t>
            </a:r>
            <a:r>
              <a:rPr lang="en-US" sz="1400" dirty="0" err="1">
                <a:solidFill>
                  <a:srgbClr val="FFFFFF"/>
                </a:solidFill>
                <a:latin typeface="Franklin Gothic Medium" panose="020B0603020102020204" pitchFamily="34" charset="0"/>
              </a:rPr>
              <a:t>Título</a:t>
            </a:r>
            <a:r>
              <a:rPr lang="en-US" sz="1400" dirty="0">
                <a:solidFill>
                  <a:srgbClr val="FFFFFF"/>
                </a:solidFill>
                <a:latin typeface="Franklin Gothic Medium" panose="020B0603020102020204" pitchFamily="34" charset="0"/>
              </a:rPr>
              <a:t> Verde com “</a:t>
            </a:r>
            <a:r>
              <a:rPr lang="en-US" sz="1400" i="1" dirty="0" err="1">
                <a:solidFill>
                  <a:srgbClr val="FFFFFF"/>
                </a:solidFill>
                <a:latin typeface="Franklin Gothic Medium" panose="020B0603020102020204" pitchFamily="34" charset="0"/>
              </a:rPr>
              <a:t>menor</a:t>
            </a:r>
            <a:r>
              <a:rPr lang="en-US" sz="1400" i="1" dirty="0">
                <a:solidFill>
                  <a:srgbClr val="FFFFFF"/>
                </a:solidFill>
                <a:latin typeface="Franklin Gothic Medium" panose="020B0603020102020204" pitchFamily="34" charset="0"/>
              </a:rPr>
              <a:t> </a:t>
            </a:r>
            <a:r>
              <a:rPr lang="en-US" sz="1400" i="1" dirty="0" err="1">
                <a:solidFill>
                  <a:srgbClr val="FFFFFF"/>
                </a:solidFill>
                <a:latin typeface="Franklin Gothic Medium" panose="020B0603020102020204" pitchFamily="34" charset="0"/>
              </a:rPr>
              <a:t>responsabilidade</a:t>
            </a:r>
            <a:r>
              <a:rPr lang="en-US" sz="1400" i="1" dirty="0">
                <a:solidFill>
                  <a:srgbClr val="FFFFFF"/>
                </a:solidFill>
                <a:latin typeface="Franklin Gothic Medium" panose="020B0603020102020204" pitchFamily="34" charset="0"/>
              </a:rPr>
              <a:t> </a:t>
            </a:r>
            <a:r>
              <a:rPr lang="en-US" sz="1400" i="1" dirty="0" err="1">
                <a:solidFill>
                  <a:srgbClr val="FFFFFF"/>
                </a:solidFill>
                <a:latin typeface="Franklin Gothic Medium" panose="020B0603020102020204" pitchFamily="34" charset="0"/>
              </a:rPr>
              <a:t>ambiental</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poderá</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então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escolher</a:t>
            </a:r>
            <a:r>
              <a:rPr lang="en-US" sz="1400" dirty="0">
                <a:solidFill>
                  <a:srgbClr val="FFFFFF"/>
                </a:solidFill>
                <a:latin typeface="Franklin Gothic Medium" panose="020B0603020102020204" pitchFamily="34" charset="0"/>
              </a:rPr>
              <a:t> um </a:t>
            </a:r>
            <a:r>
              <a:rPr lang="en-US" sz="1400" dirty="0" err="1">
                <a:solidFill>
                  <a:srgbClr val="FFFFFF"/>
                </a:solidFill>
                <a:latin typeface="Franklin Gothic Medium" panose="020B0603020102020204" pitchFamily="34" charset="0"/>
              </a:rPr>
              <a:t>certificador</a:t>
            </a:r>
            <a:r>
              <a:rPr lang="en-US" sz="1400" dirty="0">
                <a:solidFill>
                  <a:srgbClr val="FFFFFF"/>
                </a:solidFill>
                <a:latin typeface="Franklin Gothic Medium" panose="020B0603020102020204" pitchFamily="34" charset="0"/>
              </a:rPr>
              <a:t> e/</a:t>
            </a:r>
            <a:r>
              <a:rPr lang="en-US" sz="1400" dirty="0" err="1">
                <a:solidFill>
                  <a:srgbClr val="FFFFFF"/>
                </a:solidFill>
                <a:latin typeface="Franklin Gothic Medium" panose="020B0603020102020204" pitchFamily="34" charset="0"/>
              </a:rPr>
              <a:t>ou</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padrão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menos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categórico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facilitando</a:t>
            </a:r>
            <a:r>
              <a:rPr lang="en-US" sz="1400" dirty="0">
                <a:solidFill>
                  <a:srgbClr val="FFFFFF"/>
                </a:solidFill>
                <a:latin typeface="Franklin Gothic Medium" panose="020B0603020102020204" pitchFamily="34" charset="0"/>
              </a:rPr>
              <a:t> o </a:t>
            </a:r>
            <a:r>
              <a:rPr lang="en-US" sz="1400" dirty="0" err="1">
                <a:solidFill>
                  <a:srgbClr val="FFFFFF"/>
                </a:solidFill>
                <a:latin typeface="Franklin Gothic Medium" panose="020B0603020102020204" pitchFamily="34" charset="0"/>
              </a:rPr>
              <a:t>seu</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objetivo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termos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obtenção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recursos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financeiros</a:t>
            </a:r>
            <a:r>
              <a:rPr lang="en-US" sz="1400" dirty="0">
                <a:solidFill>
                  <a:srgbClr val="FFFFFF"/>
                </a:solidFill>
                <a:latin typeface="Franklin Gothic Medium" panose="020B0603020102020204" pitchFamily="34" charset="0"/>
              </a:rPr>
              <a:t>; </a:t>
            </a:r>
          </a:p>
          <a:p>
            <a:pPr algn="just"/>
            <a:r>
              <a:rPr lang="en-US" sz="1400" dirty="0" err="1">
                <a:solidFill>
                  <a:srgbClr val="FFFFFF"/>
                </a:solidFill>
                <a:latin typeface="Franklin Gothic Medium" panose="020B0603020102020204" pitchFamily="34" charset="0"/>
              </a:rPr>
              <a:t>Ausência</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uma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definição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padrão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mínima</a:t>
            </a:r>
            <a:r>
              <a:rPr lang="en-US" sz="1400" dirty="0">
                <a:solidFill>
                  <a:srgbClr val="FFFFFF"/>
                </a:solidFill>
                <a:latin typeface="Franklin Gothic Medium" panose="020B0603020102020204" pitchFamily="34" charset="0"/>
              </a:rPr>
              <a:t> de um </a:t>
            </a:r>
            <a:r>
              <a:rPr lang="en-US" sz="1400" dirty="0" err="1">
                <a:solidFill>
                  <a:srgbClr val="FFFFFF"/>
                </a:solidFill>
                <a:latin typeface="Franklin Gothic Medium" panose="020B0603020102020204" pitchFamily="34" charset="0"/>
              </a:rPr>
              <a:t>Título</a:t>
            </a:r>
            <a:r>
              <a:rPr lang="en-US" sz="1400" dirty="0">
                <a:solidFill>
                  <a:srgbClr val="FFFFFF"/>
                </a:solidFill>
                <a:latin typeface="Franklin Gothic Medium" panose="020B0603020102020204" pitchFamily="34" charset="0"/>
              </a:rPr>
              <a:t> Verde </a:t>
            </a:r>
            <a:r>
              <a:rPr lang="en-US" sz="1400" dirty="0" err="1">
                <a:solidFill>
                  <a:srgbClr val="FFFFFF"/>
                </a:solidFill>
                <a:latin typeface="Franklin Gothic Medium" panose="020B0603020102020204" pitchFamily="34" charset="0"/>
              </a:rPr>
              <a:t>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termos</a:t>
            </a:r>
            <a:r>
              <a:rPr lang="en-US" sz="1400" dirty="0">
                <a:solidFill>
                  <a:srgbClr val="FFFFFF"/>
                </a:solidFill>
                <a:latin typeface="Franklin Gothic Medium" panose="020B0603020102020204" pitchFamily="34" charset="0"/>
              </a:rPr>
              <a:t> dos </a:t>
            </a:r>
            <a:r>
              <a:rPr lang="en-US" sz="1400" dirty="0" err="1">
                <a:solidFill>
                  <a:srgbClr val="FFFFFF"/>
                </a:solidFill>
                <a:latin typeface="Franklin Gothic Medium" panose="020B0603020102020204" pitchFamily="34" charset="0"/>
              </a:rPr>
              <a:t>tipos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projetos</a:t>
            </a:r>
            <a:r>
              <a:rPr lang="en-US" sz="1400" dirty="0">
                <a:solidFill>
                  <a:srgbClr val="FFFFFF"/>
                </a:solidFill>
                <a:latin typeface="Franklin Gothic Medium" panose="020B0603020102020204" pitchFamily="34" charset="0"/>
              </a:rPr>
              <a:t> a </a:t>
            </a:r>
            <a:r>
              <a:rPr lang="en-US" sz="1400" dirty="0" err="1">
                <a:solidFill>
                  <a:srgbClr val="FFFFFF"/>
                </a:solidFill>
                <a:latin typeface="Franklin Gothic Medium" panose="020B0603020102020204" pitchFamily="34" charset="0"/>
              </a:rPr>
              <a:t>serem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financiados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bem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como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uma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contribuição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tangível</a:t>
            </a:r>
            <a:r>
              <a:rPr lang="en-US" sz="1400" dirty="0">
                <a:solidFill>
                  <a:srgbClr val="FFFFFF"/>
                </a:solidFill>
                <a:latin typeface="Franklin Gothic Medium" panose="020B0603020102020204" pitchFamily="34" charset="0"/>
              </a:rPr>
              <a:t> para a </a:t>
            </a:r>
            <a:r>
              <a:rPr lang="en-US" sz="1400" dirty="0" err="1">
                <a:solidFill>
                  <a:srgbClr val="FFFFFF"/>
                </a:solidFill>
                <a:latin typeface="Franklin Gothic Medium" panose="020B0603020102020204" pitchFamily="34" charset="0"/>
              </a:rPr>
              <a:t>transição</a:t>
            </a:r>
            <a:r>
              <a:rPr lang="en-US" sz="1400" dirty="0">
                <a:solidFill>
                  <a:srgbClr val="FFFFFF"/>
                </a:solidFill>
                <a:latin typeface="Franklin Gothic Medium" panose="020B0603020102020204" pitchFamily="34" charset="0"/>
              </a:rPr>
              <a:t> para </a:t>
            </a:r>
            <a:r>
              <a:rPr lang="en-US" sz="1400" dirty="0" err="1">
                <a:solidFill>
                  <a:srgbClr val="FFFFFF"/>
                </a:solidFill>
                <a:latin typeface="Franklin Gothic Medium" panose="020B0603020102020204" pitchFamily="34" charset="0"/>
              </a:rPr>
              <a:t>uma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economia</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verde</a:t>
            </a:r>
            <a:r>
              <a:rPr lang="en-US" sz="1400" dirty="0">
                <a:solidFill>
                  <a:srgbClr val="FFFFFF"/>
                </a:solidFill>
                <a:latin typeface="Franklin Gothic Medium" panose="020B0603020102020204" pitchFamily="34" charset="0"/>
              </a:rPr>
              <a:t>;</a:t>
            </a:r>
          </a:p>
          <a:p>
            <a:pPr algn="just"/>
            <a:r>
              <a:rPr lang="en-US" sz="1400" dirty="0" err="1">
                <a:solidFill>
                  <a:srgbClr val="FFFFFF"/>
                </a:solidFill>
                <a:latin typeface="Franklin Gothic Medium" panose="020B0603020102020204" pitchFamily="34" charset="0"/>
              </a:rPr>
              <a:t>Possível</a:t>
            </a:r>
            <a:r>
              <a:rPr lang="en-US" sz="1400" dirty="0">
                <a:solidFill>
                  <a:srgbClr val="FFFFFF"/>
                </a:solidFill>
                <a:latin typeface="Franklin Gothic Medium" panose="020B0603020102020204" pitchFamily="34" charset="0"/>
              </a:rPr>
              <a:t> “Race to the bottom”;</a:t>
            </a:r>
          </a:p>
          <a:p>
            <a:pPr algn="just"/>
            <a:r>
              <a:rPr lang="en-US" sz="1400" dirty="0">
                <a:solidFill>
                  <a:srgbClr val="FFFFFF"/>
                </a:solidFill>
                <a:latin typeface="Franklin Gothic Medium" panose="020B0603020102020204" pitchFamily="34" charset="0"/>
              </a:rPr>
              <a:t>Redes </a:t>
            </a:r>
            <a:r>
              <a:rPr lang="en-US" sz="1400" dirty="0" err="1">
                <a:solidFill>
                  <a:srgbClr val="FFFFFF"/>
                </a:solidFill>
                <a:latin typeface="Franklin Gothic Medium" panose="020B0603020102020204" pitchFamily="34" charset="0"/>
              </a:rPr>
              <a:t>privadas</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reguladores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não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desfrutam</a:t>
            </a:r>
            <a:r>
              <a:rPr lang="en-US" sz="1400" dirty="0">
                <a:solidFill>
                  <a:srgbClr val="FFFFFF"/>
                </a:solidFill>
                <a:latin typeface="Franklin Gothic Medium" panose="020B0603020102020204" pitchFamily="34" charset="0"/>
              </a:rPr>
              <a:t> da </a:t>
            </a:r>
            <a:r>
              <a:rPr lang="en-US" sz="1400" dirty="0" err="1">
                <a:solidFill>
                  <a:srgbClr val="FFFFFF"/>
                </a:solidFill>
                <a:latin typeface="Franklin Gothic Medium" panose="020B0603020102020204" pitchFamily="34" charset="0"/>
              </a:rPr>
              <a:t>legitimidade</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governos</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por</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exemplo</a:t>
            </a:r>
            <a:r>
              <a:rPr lang="en-US" sz="1400">
                <a:solidFill>
                  <a:srgbClr val="FFFFFF"/>
                </a:solidFill>
                <a:latin typeface="Franklin Gothic Medium" panose="020B0603020102020204" pitchFamily="34" charset="0"/>
              </a:rPr>
              <a:t>) </a:t>
            </a:r>
            <a:r>
              <a:rPr lang="en-US" sz="1400" dirty="0">
                <a:solidFill>
                  <a:srgbClr val="FFFFFF"/>
                </a:solidFill>
                <a:latin typeface="Franklin Gothic Medium" panose="020B0603020102020204" pitchFamily="34" charset="0"/>
              </a:rPr>
              <a:t>para a </a:t>
            </a:r>
            <a:r>
              <a:rPr lang="en-US" sz="1400" dirty="0" err="1">
                <a:solidFill>
                  <a:srgbClr val="FFFFFF"/>
                </a:solidFill>
                <a:latin typeface="Franklin Gothic Medium" panose="020B0603020102020204" pitchFamily="34" charset="0"/>
              </a:rPr>
              <a:t>governança</a:t>
            </a:r>
            <a:r>
              <a:rPr lang="en-US" sz="1400" dirty="0">
                <a:solidFill>
                  <a:srgbClr val="FFFFFF"/>
                </a:solidFill>
                <a:latin typeface="Franklin Gothic Medium" panose="020B0603020102020204" pitchFamily="34" charset="0"/>
              </a:rPr>
              <a:t>/</a:t>
            </a:r>
            <a:r>
              <a:rPr lang="en-US" sz="1400" dirty="0" err="1">
                <a:solidFill>
                  <a:srgbClr val="FFFFFF"/>
                </a:solidFill>
                <a:latin typeface="Franklin Gothic Medium" panose="020B0603020102020204" pitchFamily="34" charset="0"/>
              </a:rPr>
              <a:t>regulação</a:t>
            </a:r>
            <a:r>
              <a:rPr lang="en-US" sz="1400" dirty="0">
                <a:solidFill>
                  <a:srgbClr val="FFFFFF"/>
                </a:solidFill>
                <a:latin typeface="Franklin Gothic Medium" panose="020B0603020102020204" pitchFamily="34" charset="0"/>
              </a:rPr>
              <a:t> de </a:t>
            </a:r>
            <a:r>
              <a:rPr lang="en-US" sz="1400" dirty="0" err="1">
                <a:solidFill>
                  <a:srgbClr val="FFFFFF"/>
                </a:solidFill>
                <a:latin typeface="Franklin Gothic Medium" panose="020B0603020102020204" pitchFamily="34" charset="0"/>
              </a:rPr>
              <a:t>tópicos</a:t>
            </a:r>
            <a:r>
              <a:rPr lang="en-US" sz="1400" dirty="0">
                <a:solidFill>
                  <a:srgbClr val="FFFFFF"/>
                </a:solidFill>
                <a:latin typeface="Franklin Gothic Medium" panose="020B0603020102020204" pitchFamily="34" charset="0"/>
              </a:rPr>
              <a:t> que </a:t>
            </a:r>
            <a:r>
              <a:rPr lang="en-US" sz="1400" dirty="0" err="1">
                <a:solidFill>
                  <a:srgbClr val="FFFFFF"/>
                </a:solidFill>
                <a:latin typeface="Franklin Gothic Medium" panose="020B0603020102020204" pitchFamily="34" charset="0"/>
              </a:rPr>
              <a:t>envolvam</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ação</a:t>
            </a:r>
            <a:r>
              <a:rPr lang="en-US" sz="1400" dirty="0">
                <a:solidFill>
                  <a:srgbClr val="FFFFFF"/>
                </a:solidFill>
                <a:latin typeface="Franklin Gothic Medium" panose="020B0603020102020204" pitchFamily="34" charset="0"/>
              </a:rPr>
              <a:t> </a:t>
            </a:r>
            <a:r>
              <a:rPr lang="en-US" sz="1400" dirty="0" err="1">
                <a:solidFill>
                  <a:srgbClr val="FFFFFF"/>
                </a:solidFill>
                <a:latin typeface="Franklin Gothic Medium" panose="020B0603020102020204" pitchFamily="34" charset="0"/>
              </a:rPr>
              <a:t>coletiva</a:t>
            </a:r>
            <a:r>
              <a:rPr lang="en-US" sz="1400" dirty="0">
                <a:solidFill>
                  <a:srgbClr val="FFFFFF"/>
                </a:solidFill>
                <a:latin typeface="Franklin Gothic Medium" panose="020B0603020102020204" pitchFamily="34" charset="0"/>
              </a:rPr>
              <a:t>;</a:t>
            </a:r>
          </a:p>
        </p:txBody>
      </p:sp>
    </p:spTree>
    <p:extLst>
      <p:ext uri="{BB962C8B-B14F-4D97-AF65-F5344CB8AC3E}">
        <p14:creationId xmlns:p14="http://schemas.microsoft.com/office/powerpoint/2010/main" val="372600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400"/>
                                        <p:tgtEl>
                                          <p:spTgt spid="3">
                                            <p:txEl>
                                              <p:pRg st="1" end="1"/>
                                            </p:txEl>
                                          </p:spTgt>
                                        </p:tgtEl>
                                      </p:cBhvr>
                                    </p:animEffect>
                                  </p:childTnLst>
                                </p:cTn>
                              </p:par>
                              <p:par>
                                <p:cTn id="14" presetID="10" presetClass="entr" presetSubtype="0" fill="hold" grpId="0" nodeType="withEffect">
                                  <p:stCondLst>
                                    <p:cond delay="200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400"/>
                                        <p:tgtEl>
                                          <p:spTgt spid="3">
                                            <p:txEl>
                                              <p:pRg st="2" end="2"/>
                                            </p:txEl>
                                          </p:spTgt>
                                        </p:tgtEl>
                                      </p:cBhvr>
                                    </p:animEffect>
                                  </p:childTnLst>
                                </p:cTn>
                              </p:par>
                              <p:par>
                                <p:cTn id="17" presetID="10" presetClass="entr" presetSubtype="0" fill="hold" grpId="0" nodeType="withEffect">
                                  <p:stCondLst>
                                    <p:cond delay="2000"/>
                                  </p:stCondLst>
                                  <p:iterate type="lt">
                                    <p:tmPct val="10000"/>
                                  </p:iterate>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400"/>
                                        <p:tgtEl>
                                          <p:spTgt spid="3">
                                            <p:txEl>
                                              <p:pRg st="3" end="3"/>
                                            </p:txEl>
                                          </p:spTgt>
                                        </p:tgtEl>
                                      </p:cBhvr>
                                    </p:animEffect>
                                  </p:childTnLst>
                                </p:cTn>
                              </p:par>
                              <p:par>
                                <p:cTn id="20" presetID="10" presetClass="entr" presetSubtype="0" fill="hold" grpId="0" nodeType="withEffect">
                                  <p:stCondLst>
                                    <p:cond delay="200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400"/>
                                        <p:tgtEl>
                                          <p:spTgt spid="3">
                                            <p:txEl>
                                              <p:pRg st="4" end="4"/>
                                            </p:txEl>
                                          </p:spTgt>
                                        </p:tgtEl>
                                      </p:cBhvr>
                                    </p:animEffect>
                                  </p:childTnLst>
                                </p:cTn>
                              </p:par>
                              <p:par>
                                <p:cTn id="23" presetID="10" presetClass="entr" presetSubtype="0" fill="hold" grpId="0" nodeType="withEffect">
                                  <p:stCondLst>
                                    <p:cond delay="200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4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2000"/>
                                  </p:stCondLst>
                                  <p:iterate type="lt">
                                    <p:tmPct val="10000"/>
                                  </p:iterate>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4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2000"/>
                                  </p:stCondLst>
                                  <p:iterate type="lt">
                                    <p:tmPct val="10000"/>
                                  </p:iterate>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4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B1AFE11-32F3-A737-5592-5BC47E9158AC}"/>
              </a:ext>
            </a:extLst>
          </p:cNvPr>
          <p:cNvSpPr>
            <a:spLocks noGrp="1"/>
          </p:cNvSpPr>
          <p:nvPr>
            <p:ph type="title"/>
          </p:nvPr>
        </p:nvSpPr>
        <p:spPr>
          <a:xfrm>
            <a:off x="1389278" y="1233241"/>
            <a:ext cx="3670994" cy="4064628"/>
          </a:xfrm>
        </p:spPr>
        <p:txBody>
          <a:bodyPr>
            <a:normAutofit/>
          </a:bodyPr>
          <a:lstStyle/>
          <a:p>
            <a:r>
              <a:rPr lang="pt-BR" dirty="0">
                <a:solidFill>
                  <a:srgbClr val="FFFFFF"/>
                </a:solidFill>
              </a:rPr>
              <a:t>Complexo de Regime Internacional dos Títulos Verdes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ço Reservado para Conteúdo 2">
            <a:extLst>
              <a:ext uri="{FF2B5EF4-FFF2-40B4-BE49-F238E27FC236}">
                <a16:creationId xmlns:a16="http://schemas.microsoft.com/office/drawing/2014/main" id="{8BD38572-E7CC-47CC-59F0-DF456D575C8C}"/>
              </a:ext>
            </a:extLst>
          </p:cNvPr>
          <p:cNvSpPr>
            <a:spLocks noGrp="1"/>
          </p:cNvSpPr>
          <p:nvPr>
            <p:ph idx="1"/>
          </p:nvPr>
        </p:nvSpPr>
        <p:spPr>
          <a:xfrm>
            <a:off x="6096000" y="820880"/>
            <a:ext cx="5257799" cy="4889350"/>
          </a:xfrm>
        </p:spPr>
        <p:txBody>
          <a:bodyPr anchor="t">
            <a:normAutofit fontScale="85000" lnSpcReduction="10000"/>
          </a:bodyPr>
          <a:lstStyle/>
          <a:p>
            <a:pPr indent="0" algn="just">
              <a:lnSpc>
                <a:spcPct val="150000"/>
              </a:lnSpc>
              <a:spcAft>
                <a:spcPts val="800"/>
              </a:spcAft>
              <a:buNone/>
            </a:pPr>
            <a:r>
              <a:rPr lang="pt-BR" sz="1800" b="1" dirty="0">
                <a:latin typeface="Franklin Gothic Medium" panose="020B0603020102020204" pitchFamily="34" charset="0"/>
                <a:ea typeface="Calibri" panose="020F0502020204030204" pitchFamily="34" charset="0"/>
                <a:cs typeface="Times New Roman" panose="02020603050405020304" pitchFamily="18" charset="0"/>
              </a:rPr>
              <a:t>Característica:</a:t>
            </a:r>
          </a:p>
          <a:p>
            <a:pPr indent="0" algn="just">
              <a:lnSpc>
                <a:spcPct val="150000"/>
              </a:lnSpc>
              <a:spcAft>
                <a:spcPts val="800"/>
              </a:spcAft>
              <a:buNone/>
            </a:pPr>
            <a:r>
              <a:rPr lang="pt-BR" sz="1800" dirty="0">
                <a:effectLst/>
                <a:latin typeface="Franklin Gothic Medium" panose="020B0603020102020204" pitchFamily="34" charset="0"/>
                <a:ea typeface="Calibri" panose="020F0502020204030204" pitchFamily="34" charset="0"/>
                <a:cs typeface="Times New Roman" panose="02020603050405020304" pitchFamily="18" charset="0"/>
              </a:rPr>
              <a:t>Eminentemente privado, já que seus principais componentes são reguladores e certificadores privados;</a:t>
            </a:r>
          </a:p>
          <a:p>
            <a:pPr indent="0" algn="just">
              <a:lnSpc>
                <a:spcPct val="150000"/>
              </a:lnSpc>
              <a:spcAft>
                <a:spcPts val="800"/>
              </a:spcAft>
              <a:buNone/>
            </a:pPr>
            <a:r>
              <a:rPr lang="pt-BR" sz="1800" b="1" dirty="0">
                <a:effectLst/>
                <a:latin typeface="Franklin Gothic Medium" panose="020B0603020102020204" pitchFamily="34" charset="0"/>
                <a:ea typeface="Calibri" panose="020F0502020204030204" pitchFamily="34" charset="0"/>
                <a:cs typeface="Times New Roman" panose="02020603050405020304" pitchFamily="18" charset="0"/>
              </a:rPr>
              <a:t>Possibilidade:</a:t>
            </a:r>
          </a:p>
          <a:p>
            <a:pPr indent="0" algn="just">
              <a:lnSpc>
                <a:spcPct val="150000"/>
              </a:lnSpc>
              <a:spcAft>
                <a:spcPts val="800"/>
              </a:spcAft>
              <a:buNone/>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Segundo GEHRING &amp; </a:t>
            </a:r>
            <a:r>
              <a:rPr lang="pt-BR" sz="1800" dirty="0">
                <a:effectLst/>
                <a:latin typeface="Times New Roman" panose="02020603050405020304" pitchFamily="18" charset="0"/>
                <a:ea typeface="Times New Roman" panose="02020603050405020304" pitchFamily="18" charset="0"/>
              </a:rPr>
              <a:t>GROβE-KREUL</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(2020), os Complexos de Regimes Internacionais estabelecem a competição interinstitucional entre instituições funcionalmente sobrepostas, gerando espaço de contestação para os que entes que se sentem excluídos num complexo de regime, levando então a um ordem normativa mais democrática no complexo de regime em consideração.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86128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a:extLst>
              <a:ext uri="{FF2B5EF4-FFF2-40B4-BE49-F238E27FC236}">
                <a16:creationId xmlns:a16="http://schemas.microsoft.com/office/drawing/2014/main" id="{E87F2DCB-8905-7FD0-C9E6-FCE58FAC9E79}"/>
              </a:ext>
            </a:extLst>
          </p:cNvPr>
          <p:cNvSpPr>
            <a:spLocks noGrp="1"/>
          </p:cNvSpPr>
          <p:nvPr>
            <p:ph type="title"/>
          </p:nvPr>
        </p:nvSpPr>
        <p:spPr>
          <a:xfrm>
            <a:off x="874815" y="798704"/>
            <a:ext cx="5221185" cy="639572"/>
          </a:xfrm>
        </p:spPr>
        <p:txBody>
          <a:bodyPr vert="horz" lIns="91440" tIns="45720" rIns="91440" bIns="45720" rtlCol="0" anchor="b">
            <a:normAutofit fontScale="90000"/>
          </a:bodyPr>
          <a:lstStyle/>
          <a:p>
            <a:pPr algn="ctr"/>
            <a:r>
              <a:rPr lang="en-US" sz="6000" b="1" kern="1200" dirty="0" err="1">
                <a:solidFill>
                  <a:schemeClr val="tx1"/>
                </a:solidFill>
                <a:latin typeface="Franklin Gothic Medium" panose="020B0603020102020204" pitchFamily="34" charset="0"/>
              </a:rPr>
              <a:t>Títulos</a:t>
            </a:r>
            <a:r>
              <a:rPr lang="en-US" sz="6000" b="1" kern="1200" dirty="0">
                <a:solidFill>
                  <a:schemeClr val="tx1"/>
                </a:solidFill>
                <a:latin typeface="Franklin Gothic Medium" panose="020B0603020102020204" pitchFamily="34" charset="0"/>
              </a:rPr>
              <a:t> Verdes</a:t>
            </a:r>
          </a:p>
        </p:txBody>
      </p:sp>
      <p:sp>
        <p:nvSpPr>
          <p:cNvPr id="3" name="Espaço Reservado para Conteúdo 2">
            <a:extLst>
              <a:ext uri="{FF2B5EF4-FFF2-40B4-BE49-F238E27FC236}">
                <a16:creationId xmlns:a16="http://schemas.microsoft.com/office/drawing/2014/main" id="{913B47D7-3EAE-7EDF-D1DC-1716E6A0F901}"/>
              </a:ext>
            </a:extLst>
          </p:cNvPr>
          <p:cNvSpPr>
            <a:spLocks noGrp="1"/>
          </p:cNvSpPr>
          <p:nvPr>
            <p:ph idx="1"/>
          </p:nvPr>
        </p:nvSpPr>
        <p:spPr>
          <a:xfrm>
            <a:off x="870148" y="3962792"/>
            <a:ext cx="5221185" cy="2102108"/>
          </a:xfrm>
        </p:spPr>
        <p:txBody>
          <a:bodyPr vert="horz" lIns="91440" tIns="45720" rIns="91440" bIns="45720" rtlCol="0" anchor="t">
            <a:normAutofit/>
          </a:bodyPr>
          <a:lstStyle/>
          <a:p>
            <a:pPr marL="0" indent="0" algn="ctr">
              <a:buNone/>
            </a:pPr>
            <a:r>
              <a:rPr lang="en-US" sz="4000" kern="1200" dirty="0" err="1">
                <a:solidFill>
                  <a:schemeClr val="tx1"/>
                </a:solidFill>
                <a:latin typeface="Franklin Gothic Medium" panose="020B0603020102020204" pitchFamily="34" charset="0"/>
              </a:rPr>
              <a:t>Muito</a:t>
            </a:r>
            <a:r>
              <a:rPr lang="en-US" sz="4000" kern="1200" dirty="0">
                <a:solidFill>
                  <a:schemeClr val="tx1"/>
                </a:solidFill>
                <a:latin typeface="Franklin Gothic Medium" panose="020B0603020102020204" pitchFamily="34" charset="0"/>
              </a:rPr>
              <a:t> </a:t>
            </a:r>
            <a:r>
              <a:rPr lang="en-US" sz="4000" kern="1200" dirty="0" err="1">
                <a:solidFill>
                  <a:schemeClr val="tx1"/>
                </a:solidFill>
                <a:latin typeface="Franklin Gothic Medium" panose="020B0603020102020204" pitchFamily="34" charset="0"/>
              </a:rPr>
              <a:t>obrigado</a:t>
            </a:r>
            <a:r>
              <a:rPr lang="en-US" sz="4000" kern="1200" dirty="0">
                <a:solidFill>
                  <a:schemeClr val="tx1"/>
                </a:solidFill>
                <a:latin typeface="Franklin Gothic Medium" panose="020B0603020102020204" pitchFamily="34" charset="0"/>
              </a:rPr>
              <a:t> pela </a:t>
            </a:r>
            <a:r>
              <a:rPr lang="en-US" sz="4000" kern="1200" dirty="0" err="1">
                <a:solidFill>
                  <a:schemeClr val="tx1"/>
                </a:solidFill>
                <a:latin typeface="Franklin Gothic Medium" panose="020B0603020102020204" pitchFamily="34" charset="0"/>
              </a:rPr>
              <a:t>atenção</a:t>
            </a:r>
            <a:r>
              <a:rPr lang="en-US" sz="4000" kern="1200" dirty="0">
                <a:solidFill>
                  <a:schemeClr val="tx1"/>
                </a:solidFill>
                <a:latin typeface="Franklin Gothic Medium" panose="020B0603020102020204" pitchFamily="34" charset="0"/>
              </a:rPr>
              <a:t>:</a:t>
            </a:r>
          </a:p>
        </p:txBody>
      </p:sp>
      <p:sp>
        <p:nvSpPr>
          <p:cNvPr id="12" name="Freeform: Shape 1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Forest scene">
            <a:extLst>
              <a:ext uri="{FF2B5EF4-FFF2-40B4-BE49-F238E27FC236}">
                <a16:creationId xmlns:a16="http://schemas.microsoft.com/office/drawing/2014/main" id="{E830F438-C8CA-5525-2A17-7EE845F85C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93046" y="1209578"/>
            <a:ext cx="4055897"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6" name="Freeform: Shape 1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5266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nodeType="withEffect">
                                  <p:stCondLst>
                                    <p:cond delay="500"/>
                                  </p:stCondLst>
                                  <p:iterate>
                                    <p:tmPct val="10000"/>
                                  </p:iterate>
                                  <p:childTnLst>
                                    <p:set>
                                      <p:cBhvr>
                                        <p:cTn id="9" dur="1" fill="hold">
                                          <p:stCondLst>
                                            <p:cond delay="0"/>
                                          </p:stCondLst>
                                        </p:cTn>
                                        <p:tgtEl>
                                          <p:spTgt spid="7"/>
                                        </p:tgtEl>
                                        <p:attrNameLst>
                                          <p:attrName>style.visibility</p:attrName>
                                        </p:attrNameLst>
                                      </p:cBhvr>
                                      <p:to>
                                        <p:strVal val="visible"/>
                                      </p:to>
                                    </p:set>
                                    <p:animEffect transition="in" filter="fade">
                                      <p:cBhvr>
                                        <p:cTn id="10"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3215729" y="346229"/>
            <a:ext cx="5760846" cy="727969"/>
          </a:xfrm>
        </p:spPr>
        <p:txBody>
          <a:bodyPr>
            <a:noAutofit/>
          </a:bodyPr>
          <a:lstStyle/>
          <a:p>
            <a:r>
              <a:rPr lang="pt-BR" sz="2400" b="1" dirty="0">
                <a:solidFill>
                  <a:schemeClr val="tx2"/>
                </a:solidFill>
                <a:latin typeface="Franklin Gothic Medium" panose="020B0603020102020204" pitchFamily="34" charset="0"/>
              </a:rPr>
              <a:t>Os Objetivos de Desenvolvimento Sustentável (ODS)</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3215729" y="1198485"/>
            <a:ext cx="5760846" cy="5157927"/>
          </a:xfrm>
        </p:spPr>
        <p:txBody>
          <a:bodyPr>
            <a:noAutofit/>
          </a:bodyPr>
          <a:lstStyle/>
          <a:p>
            <a:pPr indent="449580" algn="just">
              <a:lnSpc>
                <a:spcPct val="150000"/>
              </a:lnSpc>
              <a:spcAft>
                <a:spcPts val="800"/>
              </a:spcAft>
            </a:pPr>
            <a:r>
              <a:rPr lang="pt-BR" sz="1800"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O consenso internacional sobre os </a:t>
            </a:r>
            <a:r>
              <a:rPr lang="pt-BR" sz="1800" b="1"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Objetivos de Desenvolvimento Sustentável (ODS)</a:t>
            </a:r>
            <a:r>
              <a:rPr lang="pt-BR" sz="1800"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 </a:t>
            </a:r>
            <a:r>
              <a:rPr lang="pt-BR" sz="1800" b="1"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e a Agenda </a:t>
            </a:r>
            <a:r>
              <a:rPr lang="pt-BR" sz="1800"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2030 tem sublinhado a necessidade de encontrar formas de apoiar soluções a longo prazo para os atuais desafios de desenvolvimento.</a:t>
            </a:r>
            <a:endParaRPr lang="pt-BR" sz="1800" dirty="0">
              <a:effectLst/>
              <a:latin typeface="Franklin Gothic Medium" panose="020B06030201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1800"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 Os ODS e a </a:t>
            </a:r>
            <a:r>
              <a:rPr lang="pt-BR" sz="1800" b="1"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Agenda 2030 </a:t>
            </a:r>
            <a:r>
              <a:rPr lang="pt-BR" sz="1800"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colocam grandes desafios em termos de mobilização de recursos. Os montantes necessários para cumprir os dezessete ODS excedem em muito o âmbito do financiamento tradicional para o desenvolvimento sustentável.</a:t>
            </a:r>
          </a:p>
          <a:p>
            <a:pPr algn="just">
              <a:lnSpc>
                <a:spcPct val="150000"/>
              </a:lnSpc>
              <a:spcAft>
                <a:spcPts val="800"/>
              </a:spcAft>
            </a:pPr>
            <a:endParaRPr lang="pt-BR" sz="1800" dirty="0">
              <a:effectLst/>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9983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3215729" y="115411"/>
            <a:ext cx="5760846" cy="581486"/>
          </a:xfrm>
        </p:spPr>
        <p:txBody>
          <a:bodyPr>
            <a:noAutofit/>
          </a:bodyPr>
          <a:lstStyle/>
          <a:p>
            <a:r>
              <a:rPr lang="pt-BR" sz="2400" b="1" dirty="0">
                <a:solidFill>
                  <a:schemeClr val="tx2"/>
                </a:solidFill>
                <a:latin typeface="Franklin Gothic Medium" panose="020B0603020102020204" pitchFamily="34" charset="0"/>
              </a:rPr>
              <a:t>Acordo de Paris (2015)</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3215729" y="808323"/>
            <a:ext cx="5760846" cy="5548089"/>
          </a:xfrm>
        </p:spPr>
        <p:txBody>
          <a:bodyPr>
            <a:noAutofit/>
          </a:bodyPr>
          <a:lstStyle/>
          <a:p>
            <a:pPr algn="just">
              <a:lnSpc>
                <a:spcPct val="150000"/>
              </a:lnSpc>
              <a:spcAft>
                <a:spcPts val="800"/>
              </a:spcAft>
            </a:pPr>
            <a:r>
              <a:rPr lang="pt-BR" sz="1400" dirty="0">
                <a:effectLst/>
                <a:latin typeface="Franklin Gothic Medium" panose="020B0603020102020204" pitchFamily="34" charset="0"/>
                <a:ea typeface="Calibri" panose="020F0502020204030204" pitchFamily="34" charset="0"/>
                <a:cs typeface="Times New Roman" panose="02020603050405020304" pitchFamily="18" charset="0"/>
              </a:rPr>
              <a:t>O </a:t>
            </a:r>
            <a:r>
              <a:rPr lang="pt-BR" sz="1400" b="1" dirty="0">
                <a:effectLst/>
                <a:latin typeface="Franklin Gothic Medium" panose="020B0603020102020204" pitchFamily="34" charset="0"/>
                <a:ea typeface="Calibri" panose="020F0502020204030204" pitchFamily="34" charset="0"/>
                <a:cs typeface="Times New Roman" panose="02020603050405020304" pitchFamily="18" charset="0"/>
              </a:rPr>
              <a:t>Acordo de Paris </a:t>
            </a:r>
            <a:r>
              <a:rPr lang="pt-BR" sz="1400" dirty="0">
                <a:effectLst/>
                <a:latin typeface="Franklin Gothic Medium" panose="020B0603020102020204" pitchFamily="34" charset="0"/>
                <a:ea typeface="Calibri" panose="020F0502020204030204" pitchFamily="34" charset="0"/>
                <a:cs typeface="Times New Roman" panose="02020603050405020304" pitchFamily="18" charset="0"/>
              </a:rPr>
              <a:t>é um tratado internacional juridicamente vinculativo sobre as alterações climáticas. Foi adotado por 196 Partes na Conferência das Nações Unidas sobre Alterações Climáticas (COP21) em Paris, França, em 12 de dezembro de 2015. </a:t>
            </a:r>
          </a:p>
          <a:p>
            <a:pPr algn="just">
              <a:lnSpc>
                <a:spcPct val="150000"/>
              </a:lnSpc>
              <a:spcAft>
                <a:spcPts val="800"/>
              </a:spcAft>
            </a:pPr>
            <a:r>
              <a:rPr lang="pt-BR" sz="1400" dirty="0">
                <a:latin typeface="Franklin Gothic Medium" panose="020B0603020102020204" pitchFamily="34" charset="0"/>
                <a:ea typeface="Calibri" panose="020F0502020204030204" pitchFamily="34" charset="0"/>
                <a:cs typeface="Times New Roman" panose="02020603050405020304" pitchFamily="18" charset="0"/>
              </a:rPr>
              <a:t>O s</a:t>
            </a:r>
            <a:r>
              <a:rPr lang="pt-BR" sz="1400" dirty="0">
                <a:effectLst/>
                <a:latin typeface="Franklin Gothic Medium" panose="020B0603020102020204" pitchFamily="34" charset="0"/>
                <a:ea typeface="Calibri" panose="020F0502020204030204" pitchFamily="34" charset="0"/>
                <a:cs typeface="Times New Roman" panose="02020603050405020304" pitchFamily="18" charset="0"/>
              </a:rPr>
              <a:t>eu objetivo global é manter “o aumento da temperatura média global bem abaixo dos 2°C acima dos níveis pré-industriais” e prosseguir esforços “para limitar o aumento da temperatura a 1,5°C acima dos níveis pré-industriais”.</a:t>
            </a:r>
          </a:p>
          <a:p>
            <a:pPr algn="just">
              <a:lnSpc>
                <a:spcPct val="150000"/>
              </a:lnSpc>
              <a:spcAft>
                <a:spcPts val="800"/>
              </a:spcAft>
            </a:pPr>
            <a:r>
              <a:rPr lang="pt-BR" sz="1400" dirty="0">
                <a:effectLst/>
                <a:latin typeface="Franklin Gothic Medium" panose="020B0603020102020204" pitchFamily="34" charset="0"/>
                <a:ea typeface="Calibri" panose="020F0502020204030204" pitchFamily="34" charset="0"/>
                <a:cs typeface="Times New Roman" panose="02020603050405020304" pitchFamily="18" charset="0"/>
              </a:rPr>
              <a:t>Contudo, nos últimos anos, os líderes mundiais sublinharam a necessidade de limitar o aquecimento global a 1,5°C até ao final deste século.</a:t>
            </a:r>
          </a:p>
          <a:p>
            <a:pPr algn="just">
              <a:lnSpc>
                <a:spcPct val="150000"/>
              </a:lnSpc>
              <a:spcAft>
                <a:spcPts val="800"/>
              </a:spcAft>
            </a:pPr>
            <a:r>
              <a:rPr lang="pt-BR" sz="1400" dirty="0">
                <a:latin typeface="Franklin Gothic Medium" panose="020B0603020102020204" pitchFamily="34" charset="0"/>
                <a:ea typeface="Calibri" panose="020F0502020204030204" pitchFamily="34" charset="0"/>
                <a:cs typeface="Times New Roman" panose="02020603050405020304" pitchFamily="18" charset="0"/>
              </a:rPr>
              <a:t>Já o</a:t>
            </a:r>
            <a:r>
              <a:rPr lang="pt-BR" sz="1400" dirty="0">
                <a:effectLst/>
                <a:latin typeface="Franklin Gothic Medium" panose="020B0603020102020204" pitchFamily="34" charset="0"/>
                <a:ea typeface="Calibri" panose="020F0502020204030204" pitchFamily="34" charset="0"/>
                <a:cs typeface="Times New Roman" panose="02020603050405020304" pitchFamily="18" charset="0"/>
              </a:rPr>
              <a:t> Painel Intergovernamental sobre Alterações Climáticas da ONU indica que ultrapassar o limiar de 1,5°C leva ao risco de se desencadear impactos de alterações climáticas muito mais graves, incluindo secas, ondas de calor e chuvas mais frequentes e graves.</a:t>
            </a:r>
          </a:p>
        </p:txBody>
      </p:sp>
    </p:spTree>
    <p:extLst>
      <p:ext uri="{BB962C8B-B14F-4D97-AF65-F5344CB8AC3E}">
        <p14:creationId xmlns:p14="http://schemas.microsoft.com/office/powerpoint/2010/main" val="174647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3215729" y="346229"/>
            <a:ext cx="5760846" cy="727969"/>
          </a:xfrm>
        </p:spPr>
        <p:txBody>
          <a:bodyPr>
            <a:normAutofit fontScale="90000"/>
          </a:bodyPr>
          <a:lstStyle/>
          <a:p>
            <a:r>
              <a:rPr lang="pt-BR" sz="5200" b="1" dirty="0">
                <a:solidFill>
                  <a:schemeClr val="tx2"/>
                </a:solidFill>
                <a:latin typeface="Franklin Gothic Medium" panose="020B0603020102020204" pitchFamily="34" charset="0"/>
              </a:rPr>
              <a:t>Títulos Verdes</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3215729" y="2219417"/>
            <a:ext cx="5760846" cy="3444536"/>
          </a:xfrm>
        </p:spPr>
        <p:txBody>
          <a:bodyPr>
            <a:noAutofit/>
          </a:bodyPr>
          <a:lstStyle/>
          <a:p>
            <a:pPr algn="just">
              <a:lnSpc>
                <a:spcPct val="150000"/>
              </a:lnSpc>
              <a:spcAft>
                <a:spcPts val="800"/>
              </a:spcAft>
            </a:pPr>
            <a:r>
              <a:rPr lang="pt-BR" sz="1800" dirty="0">
                <a:solidFill>
                  <a:srgbClr val="0E101A"/>
                </a:solidFill>
                <a:effectLst/>
                <a:latin typeface="Franklin Gothic Medium" panose="020B0603020102020204" pitchFamily="34" charset="0"/>
                <a:ea typeface="Calibri" panose="020F0502020204030204" pitchFamily="34" charset="0"/>
                <a:cs typeface="Times New Roman" panose="02020603050405020304" pitchFamily="18" charset="0"/>
              </a:rPr>
              <a:t>A Agenda 2030 e os ODS apresentam uma oportunidade única para promover novos instrumentos e mecanismos inovadores para financiar o desenvolvimento social e produtivo no mundo.</a:t>
            </a:r>
            <a:endParaRPr lang="pt-BR" sz="1800" dirty="0">
              <a:effectLst/>
              <a:latin typeface="Franklin Gothic Medium" panose="020B06030201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1800" dirty="0">
                <a:solidFill>
                  <a:srgbClr val="0E101A"/>
                </a:solidFill>
                <a:latin typeface="Franklin Gothic Medium" panose="020B0603020102020204" pitchFamily="34" charset="0"/>
                <a:ea typeface="Calibri" panose="020F0502020204030204" pitchFamily="34" charset="0"/>
                <a:cs typeface="Times New Roman" panose="02020603050405020304" pitchFamily="18" charset="0"/>
              </a:rPr>
              <a:t>Neste contexto entram os Títulos Verdes:</a:t>
            </a:r>
          </a:p>
          <a:p>
            <a:pPr algn="just">
              <a:lnSpc>
                <a:spcPct val="150000"/>
              </a:lnSpc>
              <a:spcAft>
                <a:spcPts val="800"/>
              </a:spcAft>
            </a:pPr>
            <a:endParaRPr lang="pt-BR" sz="1800" dirty="0">
              <a:effectLst/>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587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242910" y="1598246"/>
            <a:ext cx="4626709" cy="5122985"/>
          </a:xfrm>
        </p:spPr>
        <p:txBody>
          <a:bodyPr anchor="t">
            <a:normAutofit/>
          </a:bodyPr>
          <a:lstStyle/>
          <a:p>
            <a:pPr algn="r"/>
            <a:r>
              <a:rPr lang="pt-BR" sz="8000" b="1">
                <a:solidFill>
                  <a:srgbClr val="FFFFFF"/>
                </a:solidFill>
                <a:latin typeface="Franklin Gothic Medium" panose="020B0603020102020204" pitchFamily="34" charset="0"/>
              </a:rPr>
              <a:t>Títulos Verdes</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5792994" y="1590840"/>
            <a:ext cx="5672176" cy="5095221"/>
          </a:xfrm>
        </p:spPr>
        <p:txBody>
          <a:bodyPr>
            <a:normAutofit fontScale="92500" lnSpcReduction="10000"/>
          </a:bodyPr>
          <a:lstStyle/>
          <a:p>
            <a:pPr algn="l">
              <a:spcAft>
                <a:spcPts val="800"/>
              </a:spcAft>
            </a:pPr>
            <a:r>
              <a:rPr lang="pt-BR" b="1" dirty="0">
                <a:solidFill>
                  <a:srgbClr val="FFFFFF"/>
                </a:solidFill>
                <a:effectLst/>
                <a:latin typeface="Franklin Gothic Medium" panose="020B0603020102020204" pitchFamily="34" charset="0"/>
                <a:ea typeface="Calibri" panose="020F0502020204030204" pitchFamily="34" charset="0"/>
                <a:cs typeface="Times New Roman" panose="02020603050405020304" pitchFamily="18" charset="0"/>
              </a:rPr>
              <a:t>O que são Títulos Verdes:</a:t>
            </a:r>
          </a:p>
          <a:p>
            <a:pPr algn="just">
              <a:spcAft>
                <a:spcPts val="800"/>
              </a:spcAft>
            </a:pPr>
            <a:r>
              <a:rPr lang="pt-BR" kern="0" dirty="0">
                <a:solidFill>
                  <a:srgbClr val="FFFFFF"/>
                </a:solidFill>
                <a:effectLst/>
                <a:latin typeface="Franklin Gothic Medium" panose="020B0603020102020204" pitchFamily="34" charset="0"/>
                <a:ea typeface="Calibri" panose="020F0502020204030204" pitchFamily="34" charset="0"/>
              </a:rPr>
              <a:t>Um Título Verde é um título de dívida (renda fixa) emitido por uma entidade governamental, uma instituição multilateral ou uma empresa com o objetivo de angariar capital junto de investidores para um projeto que contribua para uma economia de baixo carbono e resiliente às alterações climáticas. </a:t>
            </a:r>
          </a:p>
          <a:p>
            <a:pPr algn="just">
              <a:spcAft>
                <a:spcPts val="800"/>
              </a:spcAft>
            </a:pPr>
            <a:r>
              <a:rPr lang="pt-BR" dirty="0">
                <a:solidFill>
                  <a:srgbClr val="FFFFFF"/>
                </a:solidFill>
                <a:effectLst/>
                <a:latin typeface="Franklin Gothic Medium" panose="020B0603020102020204" pitchFamily="34" charset="0"/>
                <a:ea typeface="Calibri" panose="020F0502020204030204" pitchFamily="34" charset="0"/>
                <a:cs typeface="Times New Roman" panose="02020603050405020304" pitchFamily="18" charset="0"/>
              </a:rPr>
              <a:t>O </a:t>
            </a:r>
            <a:r>
              <a:rPr lang="pt-BR" b="1" dirty="0">
                <a:solidFill>
                  <a:srgbClr val="FFFFFF"/>
                </a:solidFill>
                <a:effectLst/>
                <a:latin typeface="Franklin Gothic Medium" panose="020B0603020102020204" pitchFamily="34" charset="0"/>
                <a:ea typeface="Calibri" panose="020F0502020204030204" pitchFamily="34" charset="0"/>
                <a:cs typeface="Times New Roman" panose="02020603050405020304" pitchFamily="18" charset="0"/>
              </a:rPr>
              <a:t>objetivo principal </a:t>
            </a:r>
            <a:r>
              <a:rPr lang="pt-BR" dirty="0">
                <a:solidFill>
                  <a:srgbClr val="FFFFFF"/>
                </a:solidFill>
                <a:effectLst/>
                <a:latin typeface="Franklin Gothic Medium" panose="020B0603020102020204" pitchFamily="34" charset="0"/>
                <a:ea typeface="Calibri" panose="020F0502020204030204" pitchFamily="34" charset="0"/>
                <a:cs typeface="Times New Roman" panose="02020603050405020304" pitchFamily="18" charset="0"/>
              </a:rPr>
              <a:t>dos Títulos Verdes é o financiamento de projetos de investimento de baixo impacto em termos de emissão de carbono, tais como energia renovável, meios de transporte de baixa emissão de carbono, infraestrutura e prédios ecologicamente sustentáveis.</a:t>
            </a:r>
          </a:p>
          <a:p>
            <a:pPr algn="l">
              <a:spcAft>
                <a:spcPts val="800"/>
              </a:spcAft>
            </a:pPr>
            <a:endParaRPr lang="pt-BR" dirty="0">
              <a:solidFill>
                <a:srgbClr val="FFFFFF"/>
              </a:solidFill>
              <a:effectLst/>
              <a:latin typeface="Franklin Gothic Medium" panose="020B0603020102020204" pitchFamily="34" charset="0"/>
              <a:ea typeface="Calibri" panose="020F0502020204030204" pitchFamily="34" charset="0"/>
              <a:cs typeface="Times New Roman" panose="02020603050405020304" pitchFamily="18" charset="0"/>
            </a:endParaRPr>
          </a:p>
        </p:txBody>
      </p:sp>
      <p:cxnSp>
        <p:nvCxnSpPr>
          <p:cNvPr id="26" name="Straight Connector 2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ítulo 6">
            <a:extLst>
              <a:ext uri="{FF2B5EF4-FFF2-40B4-BE49-F238E27FC236}">
                <a16:creationId xmlns:a16="http://schemas.microsoft.com/office/drawing/2014/main" id="{B07E0FD6-AA7F-16F3-BD1D-A45486F4C442}"/>
              </a:ext>
            </a:extLst>
          </p:cNvPr>
          <p:cNvSpPr>
            <a:spLocks noGrp="1"/>
          </p:cNvSpPr>
          <p:nvPr>
            <p:ph type="title"/>
          </p:nvPr>
        </p:nvSpPr>
        <p:spPr>
          <a:xfrm>
            <a:off x="686834" y="1153572"/>
            <a:ext cx="3200400" cy="4461163"/>
          </a:xfrm>
        </p:spPr>
        <p:txBody>
          <a:bodyPr>
            <a:normAutofit fontScale="90000"/>
          </a:bodyPr>
          <a:lstStyle/>
          <a:p>
            <a:r>
              <a:rPr lang="pt-BR" dirty="0">
                <a:solidFill>
                  <a:srgbClr val="FFFFFF"/>
                </a:solidFill>
              </a:rPr>
              <a:t>Os Títulos Verdes são uma das categorias que constituem os </a:t>
            </a:r>
            <a:r>
              <a:rPr lang="pt-BR" b="1" dirty="0">
                <a:solidFill>
                  <a:srgbClr val="FFFFFF"/>
                </a:solidFill>
              </a:rPr>
              <a:t>Use </a:t>
            </a:r>
            <a:r>
              <a:rPr lang="pt-BR" b="1" dirty="0" err="1">
                <a:solidFill>
                  <a:srgbClr val="FFFFFF"/>
                </a:solidFill>
              </a:rPr>
              <a:t>of</a:t>
            </a:r>
            <a:r>
              <a:rPr lang="pt-BR" b="1" dirty="0">
                <a:solidFill>
                  <a:srgbClr val="FFFFFF"/>
                </a:solidFill>
              </a:rPr>
              <a:t> </a:t>
            </a:r>
            <a:r>
              <a:rPr lang="pt-BR" b="1" dirty="0" err="1">
                <a:solidFill>
                  <a:srgbClr val="FFFFFF"/>
                </a:solidFill>
              </a:rPr>
              <a:t>Proceeds</a:t>
            </a:r>
            <a:r>
              <a:rPr lang="pt-BR" b="1" dirty="0">
                <a:solidFill>
                  <a:srgbClr val="FFFFFF"/>
                </a:solidFill>
              </a:rPr>
              <a:t> (UOP) Bonds</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CFB63423-1FA7-C6E9-4A5F-66350C6A54AF}"/>
              </a:ext>
            </a:extLst>
          </p:cNvPr>
          <p:cNvSpPr>
            <a:spLocks noGrp="1"/>
          </p:cNvSpPr>
          <p:nvPr>
            <p:ph idx="1"/>
          </p:nvPr>
        </p:nvSpPr>
        <p:spPr>
          <a:xfrm>
            <a:off x="4447308" y="319088"/>
            <a:ext cx="6906491" cy="5857875"/>
          </a:xfrm>
        </p:spPr>
        <p:txBody>
          <a:bodyPr anchor="ctr">
            <a:normAutofit fontScale="92500"/>
          </a:bodyPr>
          <a:lstStyle/>
          <a:p>
            <a:pPr marL="0" indent="0" algn="just">
              <a:buNone/>
            </a:pPr>
            <a:r>
              <a:rPr lang="pt-PT" sz="2400" b="1" dirty="0">
                <a:latin typeface="Franklin Gothic Medium" panose="020B0603020102020204" pitchFamily="34" charset="0"/>
              </a:rPr>
              <a:t>Títulos Verdes </a:t>
            </a:r>
            <a:r>
              <a:rPr lang="pt-PT" sz="2400" dirty="0">
                <a:latin typeface="Franklin Gothic Medium" panose="020B0603020102020204" pitchFamily="34" charset="0"/>
              </a:rPr>
              <a:t>- Receitas alocadas para projetos benéficos ao clima e/ou ao meio ambiente; </a:t>
            </a:r>
          </a:p>
          <a:p>
            <a:pPr marL="0" indent="0" algn="just">
              <a:buNone/>
            </a:pPr>
            <a:r>
              <a:rPr lang="pt-PT" sz="2400" b="1" dirty="0">
                <a:latin typeface="Franklin Gothic Medium" panose="020B0603020102020204" pitchFamily="34" charset="0"/>
              </a:rPr>
              <a:t>Títulos Sociais </a:t>
            </a:r>
            <a:r>
              <a:rPr lang="pt-PT" sz="2400" dirty="0">
                <a:latin typeface="Franklin Gothic Medium" panose="020B0603020102020204" pitchFamily="34" charset="0"/>
              </a:rPr>
              <a:t>- Receitas alocadas para projetos socialmente benéficos;</a:t>
            </a:r>
          </a:p>
          <a:p>
            <a:pPr marL="0" indent="0" algn="just">
              <a:buNone/>
            </a:pPr>
            <a:r>
              <a:rPr lang="pt-PT" sz="2400" b="1" dirty="0">
                <a:latin typeface="Franklin Gothic Medium" panose="020B0603020102020204" pitchFamily="34" charset="0"/>
              </a:rPr>
              <a:t>Títulos de Sustentabilidade </a:t>
            </a:r>
            <a:r>
              <a:rPr lang="pt-PT" sz="2400" dirty="0">
                <a:latin typeface="Franklin Gothic Medium" panose="020B0603020102020204" pitchFamily="34" charset="0"/>
              </a:rPr>
              <a:t>- Um híbrido de títulos verdes e sociais, os recursos são alocados para uma combinação de benefícios ambientais e projetos socialmente benéficos;</a:t>
            </a:r>
          </a:p>
          <a:p>
            <a:pPr marL="0" indent="0" algn="just">
              <a:buNone/>
            </a:pPr>
            <a:r>
              <a:rPr lang="pt-PT" sz="2400" b="1" dirty="0">
                <a:latin typeface="Franklin Gothic Medium" panose="020B0603020102020204" pitchFamily="34" charset="0"/>
              </a:rPr>
              <a:t>Títulos Azuis </a:t>
            </a:r>
            <a:r>
              <a:rPr lang="pt-PT" sz="2400" dirty="0">
                <a:latin typeface="Franklin Gothic Medium" panose="020B0603020102020204" pitchFamily="34" charset="0"/>
              </a:rPr>
              <a:t>- No geral, um subconjunto de títulos verdes, mas com recursos alocados para projetos baseados no oceano </a:t>
            </a:r>
          </a:p>
          <a:p>
            <a:pPr marL="0" indent="0" algn="just">
              <a:buNone/>
            </a:pPr>
            <a:r>
              <a:rPr lang="pt-PT" sz="2400" b="1" dirty="0">
                <a:latin typeface="Franklin Gothic Medium" panose="020B0603020102020204" pitchFamily="34" charset="0"/>
              </a:rPr>
              <a:t>Títulos de Resiliência Climática </a:t>
            </a:r>
            <a:r>
              <a:rPr lang="pt-PT" sz="2400" dirty="0">
                <a:latin typeface="Franklin Gothic Medium" panose="020B0603020102020204" pitchFamily="34" charset="0"/>
              </a:rPr>
              <a:t>- Um subconjunto de Títulos Verdes, com recursos alocados especificamente para projetos relacionados ao clima;</a:t>
            </a:r>
          </a:p>
          <a:p>
            <a:pPr marL="0" indent="0" algn="just">
              <a:buNone/>
            </a:pPr>
            <a:r>
              <a:rPr lang="pt-PT" sz="2400" b="1" dirty="0">
                <a:latin typeface="Franklin Gothic Medium" panose="020B0603020102020204" pitchFamily="34" charset="0"/>
              </a:rPr>
              <a:t>Títulos de Transição </a:t>
            </a:r>
            <a:r>
              <a:rPr lang="pt-PT" sz="2400" dirty="0">
                <a:latin typeface="Franklin Gothic Medium" panose="020B0603020102020204" pitchFamily="34" charset="0"/>
              </a:rPr>
              <a:t>- No geral, um subconjunto de Títulos Verdes, muitas vezes com recursos alocados para a descarbonização de ativos ou projetos;</a:t>
            </a:r>
            <a:r>
              <a:rPr lang="pt-BR" sz="2400" dirty="0">
                <a:latin typeface="Franklin Gothic Medium" panose="020B0603020102020204" pitchFamily="34" charset="0"/>
              </a:rPr>
              <a:t> </a:t>
            </a:r>
          </a:p>
          <a:p>
            <a:endParaRPr lang="pt-BR" sz="2600" dirty="0"/>
          </a:p>
        </p:txBody>
      </p:sp>
    </p:spTree>
    <p:extLst>
      <p:ext uri="{BB962C8B-B14F-4D97-AF65-F5344CB8AC3E}">
        <p14:creationId xmlns:p14="http://schemas.microsoft.com/office/powerpoint/2010/main" val="250078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E0985BC-6E86-BD49-EEBD-949FC00BE0B7}"/>
              </a:ext>
            </a:extLst>
          </p:cNvPr>
          <p:cNvSpPr>
            <a:spLocks noGrp="1"/>
          </p:cNvSpPr>
          <p:nvPr>
            <p:ph type="title"/>
          </p:nvPr>
        </p:nvSpPr>
        <p:spPr>
          <a:xfrm>
            <a:off x="6590662" y="1057275"/>
            <a:ext cx="4805996" cy="5286375"/>
          </a:xfrm>
          <a:solidFill>
            <a:schemeClr val="accent6">
              <a:lumMod val="40000"/>
              <a:lumOff val="60000"/>
            </a:schemeClr>
          </a:solidFill>
        </p:spPr>
        <p:txBody>
          <a:bodyPr vert="horz" lIns="91440" tIns="45720" rIns="91440" bIns="45720" rtlCol="0" anchor="t">
            <a:normAutofit fontScale="90000"/>
          </a:bodyPr>
          <a:lstStyle/>
          <a:p>
            <a:br>
              <a:rPr lang="en-US" sz="1000" b="1" kern="1200" dirty="0">
                <a:solidFill>
                  <a:schemeClr val="tx2"/>
                </a:solidFill>
                <a:latin typeface="+mj-lt"/>
                <a:ea typeface="+mj-ea"/>
                <a:cs typeface="+mj-cs"/>
              </a:rPr>
            </a:br>
            <a:br>
              <a:rPr lang="en-US" sz="2400" kern="1200" dirty="0">
                <a:solidFill>
                  <a:schemeClr val="tx2"/>
                </a:solidFill>
                <a:latin typeface="Arial" panose="020B0604020202020204" pitchFamily="34" charset="0"/>
                <a:cs typeface="Arial" panose="020B0604020202020204" pitchFamily="34" charset="0"/>
              </a:rPr>
            </a:br>
            <a:r>
              <a:rPr lang="en-US" sz="2400" kern="1200" dirty="0">
                <a:solidFill>
                  <a:schemeClr val="tx2"/>
                </a:solidFill>
                <a:latin typeface="Arial" panose="020B0604020202020204" pitchFamily="34" charset="0"/>
                <a:cs typeface="Arial" panose="020B0604020202020204" pitchFamily="34" charset="0"/>
              </a:rPr>
              <a:t> </a:t>
            </a:r>
            <a:r>
              <a:rPr lang="en-US" sz="2400" kern="1200" dirty="0">
                <a:solidFill>
                  <a:schemeClr val="accent6">
                    <a:lumMod val="75000"/>
                  </a:schemeClr>
                </a:solidFill>
                <a:latin typeface="Arial" panose="020B0604020202020204" pitchFamily="34" charset="0"/>
                <a:cs typeface="Arial" panose="020B0604020202020204" pitchFamily="34" charset="0"/>
              </a:rPr>
              <a:t>-</a:t>
            </a:r>
            <a:r>
              <a:rPr lang="en-US" sz="2400" kern="1200" dirty="0">
                <a:solidFill>
                  <a:schemeClr val="accent2">
                    <a:lumMod val="75000"/>
                  </a:schemeClr>
                </a:solidFill>
                <a:latin typeface="Arial" panose="020B0604020202020204" pitchFamily="34" charset="0"/>
                <a:cs typeface="Arial" panose="020B0604020202020204" pitchFamily="34" charset="0"/>
              </a:rPr>
              <a:t> </a:t>
            </a:r>
            <a:r>
              <a:rPr lang="en-US" sz="2400" kern="1200" dirty="0">
                <a:solidFill>
                  <a:schemeClr val="accent6">
                    <a:lumMod val="75000"/>
                  </a:schemeClr>
                </a:solidFill>
                <a:effectLst/>
                <a:latin typeface="Arial" panose="020B0604020202020204" pitchFamily="34" charset="0"/>
                <a:cs typeface="Arial" panose="020B0604020202020204" pitchFamily="34" charset="0"/>
              </a:rPr>
              <a:t>Os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Princípios</a:t>
            </a:r>
            <a:r>
              <a:rPr lang="en-US" sz="2400" kern="1200" dirty="0">
                <a:solidFill>
                  <a:schemeClr val="accent6">
                    <a:lumMod val="75000"/>
                  </a:schemeClr>
                </a:solidFill>
                <a:effectLst/>
                <a:latin typeface="Arial" panose="020B0604020202020204" pitchFamily="34" charset="0"/>
                <a:cs typeface="Arial" panose="020B0604020202020204" pitchFamily="34" charset="0"/>
              </a:rPr>
              <a:t> dos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Títulos</a:t>
            </a:r>
            <a:r>
              <a:rPr lang="en-US" sz="2400" kern="1200" dirty="0">
                <a:solidFill>
                  <a:schemeClr val="accent6">
                    <a:lumMod val="75000"/>
                  </a:schemeClr>
                </a:solidFill>
                <a:effectLst/>
                <a:latin typeface="Arial" panose="020B0604020202020204" pitchFamily="34" charset="0"/>
                <a:cs typeface="Arial" panose="020B0604020202020204" pitchFamily="34" charset="0"/>
              </a:rPr>
              <a:t> Verdes (Green Bond Principles (GBP)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em</a:t>
            </a:r>
            <a:r>
              <a:rPr lang="en-US" sz="2400" kern="1200" dirty="0">
                <a:solidFill>
                  <a:schemeClr val="accent6">
                    <a:lumMod val="75000"/>
                  </a:schemeClr>
                </a:solidFill>
                <a:effectLst/>
                <a:latin typeface="Arial" panose="020B0604020202020204" pitchFamily="34" charset="0"/>
                <a:cs typeface="Arial" panose="020B0604020202020204" pitchFamily="34" charset="0"/>
              </a:rPr>
              <a:t>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inglês</a:t>
            </a:r>
            <a:r>
              <a:rPr lang="en-US" sz="2400" kern="1200" dirty="0">
                <a:solidFill>
                  <a:schemeClr val="accent6">
                    <a:lumMod val="75000"/>
                  </a:schemeClr>
                </a:solidFill>
                <a:effectLst/>
                <a:latin typeface="Arial" panose="020B0604020202020204" pitchFamily="34" charset="0"/>
                <a:cs typeface="Arial" panose="020B0604020202020204" pitchFamily="34" charset="0"/>
              </a:rPr>
              <a:t>);</a:t>
            </a:r>
            <a:br>
              <a:rPr lang="en-US" sz="2400" kern="1200" dirty="0">
                <a:solidFill>
                  <a:schemeClr val="accent6">
                    <a:lumMod val="75000"/>
                  </a:schemeClr>
                </a:solidFill>
                <a:effectLst/>
                <a:latin typeface="Arial" panose="020B0604020202020204" pitchFamily="34" charset="0"/>
                <a:cs typeface="Arial" panose="020B0604020202020204" pitchFamily="34" charset="0"/>
              </a:rPr>
            </a:br>
            <a:br>
              <a:rPr lang="en-US" sz="2400" kern="1200" dirty="0">
                <a:solidFill>
                  <a:schemeClr val="accent6">
                    <a:lumMod val="75000"/>
                  </a:schemeClr>
                </a:solidFill>
                <a:effectLst/>
                <a:latin typeface="Arial" panose="020B0604020202020204" pitchFamily="34" charset="0"/>
                <a:cs typeface="Arial" panose="020B0604020202020204" pitchFamily="34" charset="0"/>
              </a:rPr>
            </a:br>
            <a:r>
              <a:rPr lang="en-US" sz="2400" kern="1200" dirty="0">
                <a:solidFill>
                  <a:schemeClr val="accent6">
                    <a:lumMod val="75000"/>
                  </a:schemeClr>
                </a:solidFill>
                <a:effectLst/>
                <a:latin typeface="Arial" panose="020B0604020202020204" pitchFamily="34" charset="0"/>
                <a:cs typeface="Arial" panose="020B0604020202020204" pitchFamily="34" charset="0"/>
              </a:rPr>
              <a:t> - A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Iniciativa</a:t>
            </a:r>
            <a:r>
              <a:rPr lang="en-US" sz="2400" kern="1200" dirty="0">
                <a:solidFill>
                  <a:schemeClr val="accent6">
                    <a:lumMod val="75000"/>
                  </a:schemeClr>
                </a:solidFill>
                <a:effectLst/>
                <a:latin typeface="Arial" panose="020B0604020202020204" pitchFamily="34" charset="0"/>
                <a:cs typeface="Arial" panose="020B0604020202020204" pitchFamily="34" charset="0"/>
              </a:rPr>
              <a:t> de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Títulos</a:t>
            </a:r>
            <a:r>
              <a:rPr lang="en-US" sz="2400" kern="1200" dirty="0">
                <a:solidFill>
                  <a:schemeClr val="accent6">
                    <a:lumMod val="75000"/>
                  </a:schemeClr>
                </a:solidFill>
                <a:effectLst/>
                <a:latin typeface="Arial" panose="020B0604020202020204" pitchFamily="34" charset="0"/>
                <a:cs typeface="Arial" panose="020B0604020202020204" pitchFamily="34" charset="0"/>
              </a:rPr>
              <a:t> Verdes (Green Bond Initiative (GBI)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em</a:t>
            </a:r>
            <a:r>
              <a:rPr lang="en-US" sz="2400" kern="1200" dirty="0">
                <a:solidFill>
                  <a:schemeClr val="accent6">
                    <a:lumMod val="75000"/>
                  </a:schemeClr>
                </a:solidFill>
                <a:effectLst/>
                <a:latin typeface="Arial" panose="020B0604020202020204" pitchFamily="34" charset="0"/>
                <a:cs typeface="Arial" panose="020B0604020202020204" pitchFamily="34" charset="0"/>
              </a:rPr>
              <a:t>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inglês</a:t>
            </a:r>
            <a:r>
              <a:rPr lang="en-US" sz="2400" kern="1200" dirty="0">
                <a:solidFill>
                  <a:schemeClr val="accent6">
                    <a:lumMod val="75000"/>
                  </a:schemeClr>
                </a:solidFill>
                <a:effectLst/>
                <a:latin typeface="Arial" panose="020B0604020202020204" pitchFamily="34" charset="0"/>
                <a:cs typeface="Arial" panose="020B0604020202020204" pitchFamily="34" charset="0"/>
              </a:rPr>
              <a:t>):</a:t>
            </a:r>
            <a:br>
              <a:rPr lang="en-US" sz="2400" kern="1200" dirty="0">
                <a:solidFill>
                  <a:schemeClr val="accent6">
                    <a:lumMod val="75000"/>
                  </a:schemeClr>
                </a:solidFill>
                <a:effectLst/>
                <a:latin typeface="Arial" panose="020B0604020202020204" pitchFamily="34" charset="0"/>
                <a:cs typeface="Arial" panose="020B0604020202020204" pitchFamily="34" charset="0"/>
              </a:rPr>
            </a:br>
            <a:br>
              <a:rPr lang="en-US" sz="2400" kern="1200" dirty="0">
                <a:solidFill>
                  <a:schemeClr val="accent6">
                    <a:lumMod val="75000"/>
                  </a:schemeClr>
                </a:solidFill>
                <a:effectLst/>
                <a:latin typeface="Arial" panose="020B0604020202020204" pitchFamily="34" charset="0"/>
                <a:cs typeface="Arial" panose="020B0604020202020204" pitchFamily="34" charset="0"/>
              </a:rPr>
            </a:br>
            <a:r>
              <a:rPr lang="en-US" sz="2400" kern="1200" dirty="0">
                <a:solidFill>
                  <a:schemeClr val="accent6">
                    <a:lumMod val="75000"/>
                  </a:schemeClr>
                </a:solidFill>
                <a:effectLst/>
                <a:latin typeface="Arial" panose="020B0604020202020204" pitchFamily="34" charset="0"/>
                <a:cs typeface="Arial" panose="020B0604020202020204" pitchFamily="34" charset="0"/>
              </a:rPr>
              <a:t> - Os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Índices</a:t>
            </a:r>
            <a:r>
              <a:rPr lang="en-US" sz="2400" kern="1200" dirty="0">
                <a:solidFill>
                  <a:schemeClr val="accent6">
                    <a:lumMod val="75000"/>
                  </a:schemeClr>
                </a:solidFill>
                <a:effectLst/>
                <a:latin typeface="Arial" panose="020B0604020202020204" pitchFamily="34" charset="0"/>
                <a:cs typeface="Arial" panose="020B0604020202020204" pitchFamily="34" charset="0"/>
              </a:rPr>
              <a:t> de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Títulos</a:t>
            </a:r>
            <a:r>
              <a:rPr lang="en-US" sz="2400" kern="1200" dirty="0">
                <a:solidFill>
                  <a:schemeClr val="accent6">
                    <a:lumMod val="75000"/>
                  </a:schemeClr>
                </a:solidFill>
                <a:effectLst/>
                <a:latin typeface="Arial" panose="020B0604020202020204" pitchFamily="34" charset="0"/>
                <a:cs typeface="Arial" panose="020B0604020202020204" pitchFamily="34" charset="0"/>
              </a:rPr>
              <a:t> Verdes:</a:t>
            </a:r>
            <a:br>
              <a:rPr lang="en-US" sz="2400" kern="1200" dirty="0">
                <a:solidFill>
                  <a:schemeClr val="accent6">
                    <a:lumMod val="75000"/>
                  </a:schemeClr>
                </a:solidFill>
                <a:effectLst/>
                <a:latin typeface="Arial" panose="020B0604020202020204" pitchFamily="34" charset="0"/>
                <a:cs typeface="Arial" panose="020B0604020202020204" pitchFamily="34" charset="0"/>
              </a:rPr>
            </a:br>
            <a:br>
              <a:rPr lang="en-US" sz="2400" kern="1200" dirty="0">
                <a:solidFill>
                  <a:schemeClr val="accent6">
                    <a:lumMod val="75000"/>
                  </a:schemeClr>
                </a:solidFill>
                <a:effectLst/>
                <a:latin typeface="Arial" panose="020B0604020202020204" pitchFamily="34" charset="0"/>
                <a:cs typeface="Arial" panose="020B0604020202020204" pitchFamily="34" charset="0"/>
              </a:rPr>
            </a:br>
            <a:r>
              <a:rPr lang="en-US" sz="2400" kern="1200" dirty="0">
                <a:solidFill>
                  <a:schemeClr val="accent6">
                    <a:lumMod val="75000"/>
                  </a:schemeClr>
                </a:solidFill>
                <a:effectLst/>
                <a:latin typeface="Arial" panose="020B0604020202020204" pitchFamily="34" charset="0"/>
                <a:cs typeface="Arial" panose="020B0604020202020204" pitchFamily="34" charset="0"/>
              </a:rPr>
              <a:t> -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Revisores</a:t>
            </a:r>
            <a:r>
              <a:rPr lang="en-US" sz="2400" kern="1200" dirty="0">
                <a:solidFill>
                  <a:schemeClr val="accent6">
                    <a:lumMod val="75000"/>
                  </a:schemeClr>
                </a:solidFill>
                <a:effectLst/>
                <a:latin typeface="Arial" panose="020B0604020202020204" pitchFamily="34" charset="0"/>
                <a:cs typeface="Arial" panose="020B0604020202020204" pitchFamily="34" charset="0"/>
              </a:rPr>
              <a:t>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ou</a:t>
            </a:r>
            <a:r>
              <a:rPr lang="en-US" sz="2400" kern="1200" dirty="0">
                <a:solidFill>
                  <a:schemeClr val="accent6">
                    <a:lumMod val="75000"/>
                  </a:schemeClr>
                </a:solidFill>
                <a:effectLst/>
                <a:latin typeface="Arial" panose="020B0604020202020204" pitchFamily="34" charset="0"/>
                <a:cs typeface="Arial" panose="020B0604020202020204" pitchFamily="34" charset="0"/>
              </a:rPr>
              <a:t>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Certificadores</a:t>
            </a:r>
            <a:r>
              <a:rPr lang="en-US" sz="2400" kern="1200" dirty="0">
                <a:solidFill>
                  <a:schemeClr val="accent6">
                    <a:lumMod val="75000"/>
                  </a:schemeClr>
                </a:solidFill>
                <a:effectLst/>
                <a:latin typeface="Arial" panose="020B0604020202020204" pitchFamily="34" charset="0"/>
                <a:cs typeface="Arial" panose="020B0604020202020204" pitchFamily="34" charset="0"/>
              </a:rPr>
              <a:t>) Privados </a:t>
            </a:r>
            <a:r>
              <a:rPr lang="en-US" sz="2400" kern="1200" dirty="0" err="1">
                <a:solidFill>
                  <a:schemeClr val="accent6">
                    <a:lumMod val="75000"/>
                  </a:schemeClr>
                </a:solidFill>
                <a:effectLst/>
                <a:latin typeface="Arial" panose="020B0604020202020204" pitchFamily="34" charset="0"/>
                <a:cs typeface="Arial" panose="020B0604020202020204" pitchFamily="34" charset="0"/>
              </a:rPr>
              <a:t>Independentes</a:t>
            </a:r>
            <a:r>
              <a:rPr lang="en-US" sz="2400" kern="1200" dirty="0">
                <a:solidFill>
                  <a:schemeClr val="accent6">
                    <a:lumMod val="75000"/>
                  </a:schemeClr>
                </a:solidFill>
                <a:effectLst/>
                <a:latin typeface="Arial" panose="020B0604020202020204" pitchFamily="34" charset="0"/>
                <a:cs typeface="Arial" panose="020B0604020202020204" pitchFamily="34" charset="0"/>
              </a:rPr>
              <a:t>;</a:t>
            </a:r>
            <a:br>
              <a:rPr lang="en-US" sz="2400" kern="1200" dirty="0">
                <a:solidFill>
                  <a:schemeClr val="accent6">
                    <a:lumMod val="75000"/>
                  </a:schemeClr>
                </a:solidFill>
                <a:effectLst/>
                <a:latin typeface="Arial" panose="020B0604020202020204" pitchFamily="34" charset="0"/>
                <a:cs typeface="Arial" panose="020B0604020202020204" pitchFamily="34" charset="0"/>
              </a:rPr>
            </a:br>
            <a:br>
              <a:rPr lang="en-US" sz="2400" kern="1200" dirty="0">
                <a:solidFill>
                  <a:schemeClr val="accent6">
                    <a:lumMod val="75000"/>
                  </a:schemeClr>
                </a:solidFill>
                <a:effectLst/>
                <a:latin typeface="Arial" panose="020B0604020202020204" pitchFamily="34" charset="0"/>
                <a:cs typeface="Arial" panose="020B0604020202020204" pitchFamily="34" charset="0"/>
              </a:rPr>
            </a:br>
            <a:r>
              <a:rPr lang="en-US" sz="2400" kern="1200" dirty="0">
                <a:solidFill>
                  <a:schemeClr val="accent6">
                    <a:lumMod val="75000"/>
                  </a:schemeClr>
                </a:solidFill>
                <a:effectLst/>
                <a:latin typeface="Arial" panose="020B0604020202020204" pitchFamily="34" charset="0"/>
                <a:cs typeface="Arial" panose="020B0604020202020204" pitchFamily="34" charset="0"/>
              </a:rPr>
              <a:t> - </a:t>
            </a:r>
            <a:r>
              <a:rPr lang="en-US" sz="2400" kern="1200" dirty="0">
                <a:solidFill>
                  <a:schemeClr val="accent6">
                    <a:lumMod val="75000"/>
                  </a:schemeClr>
                </a:solidFill>
                <a:latin typeface="Arial" panose="020B0604020202020204" pitchFamily="34" charset="0"/>
                <a:cs typeface="Arial" panose="020B0604020202020204" pitchFamily="34" charset="0"/>
              </a:rPr>
              <a:t>Governos </a:t>
            </a:r>
            <a:r>
              <a:rPr lang="en-US" sz="2400" kern="1200" dirty="0" err="1">
                <a:solidFill>
                  <a:schemeClr val="accent6">
                    <a:lumMod val="75000"/>
                  </a:schemeClr>
                </a:solidFill>
                <a:latin typeface="Arial" panose="020B0604020202020204" pitchFamily="34" charset="0"/>
                <a:cs typeface="Arial" panose="020B0604020202020204" pitchFamily="34" charset="0"/>
              </a:rPr>
              <a:t>Nacionais</a:t>
            </a:r>
            <a:r>
              <a:rPr lang="en-US" sz="2400" kern="1200" dirty="0">
                <a:solidFill>
                  <a:schemeClr val="accent6">
                    <a:lumMod val="75000"/>
                  </a:schemeClr>
                </a:solidFill>
                <a:latin typeface="Arial" panose="020B0604020202020204" pitchFamily="34" charset="0"/>
                <a:cs typeface="Arial" panose="020B0604020202020204" pitchFamily="34" charset="0"/>
              </a:rPr>
              <a:t>;</a:t>
            </a:r>
            <a:br>
              <a:rPr lang="en-US" sz="2400" kern="1200" dirty="0">
                <a:solidFill>
                  <a:schemeClr val="accent6">
                    <a:lumMod val="75000"/>
                  </a:schemeClr>
                </a:solidFill>
                <a:latin typeface="Arial" panose="020B0604020202020204" pitchFamily="34" charset="0"/>
                <a:cs typeface="Arial" panose="020B0604020202020204" pitchFamily="34" charset="0"/>
              </a:rPr>
            </a:br>
            <a:br>
              <a:rPr lang="en-US" sz="2400" kern="1200" dirty="0">
                <a:solidFill>
                  <a:schemeClr val="accent6">
                    <a:lumMod val="75000"/>
                  </a:schemeClr>
                </a:solidFill>
                <a:latin typeface="Arial" panose="020B0604020202020204" pitchFamily="34" charset="0"/>
                <a:cs typeface="Arial" panose="020B0604020202020204" pitchFamily="34" charset="0"/>
              </a:rPr>
            </a:br>
            <a:r>
              <a:rPr lang="en-US" sz="2400" kern="1200" dirty="0">
                <a:solidFill>
                  <a:schemeClr val="accent6">
                    <a:lumMod val="75000"/>
                  </a:schemeClr>
                </a:solidFill>
                <a:latin typeface="Arial" panose="020B0604020202020204" pitchFamily="34" charset="0"/>
                <a:cs typeface="Arial" panose="020B0604020202020204" pitchFamily="34" charset="0"/>
              </a:rPr>
              <a:t> - MDBs</a:t>
            </a:r>
            <a:br>
              <a:rPr lang="en-US" sz="2400" kern="1200" dirty="0">
                <a:solidFill>
                  <a:schemeClr val="accent6">
                    <a:lumMod val="75000"/>
                  </a:schemeClr>
                </a:solidFill>
                <a:latin typeface="Arial" panose="020B0604020202020204" pitchFamily="34" charset="0"/>
                <a:cs typeface="Arial" panose="020B0604020202020204" pitchFamily="34" charset="0"/>
              </a:rPr>
            </a:br>
            <a:br>
              <a:rPr lang="en-US" sz="2400" kern="1200" dirty="0">
                <a:solidFill>
                  <a:schemeClr val="accent6">
                    <a:lumMod val="75000"/>
                  </a:schemeClr>
                </a:solidFill>
                <a:latin typeface="Arial" panose="020B0604020202020204" pitchFamily="34" charset="0"/>
                <a:cs typeface="Arial" panose="020B0604020202020204" pitchFamily="34" charset="0"/>
              </a:rPr>
            </a:br>
            <a:br>
              <a:rPr lang="en-US" sz="1000" kern="1200" dirty="0">
                <a:solidFill>
                  <a:schemeClr val="accent2">
                    <a:lumMod val="75000"/>
                  </a:schemeClr>
                </a:solidFill>
                <a:latin typeface="Arial" panose="020B0604020202020204" pitchFamily="34" charset="0"/>
                <a:cs typeface="Arial" panose="020B0604020202020204" pitchFamily="34" charset="0"/>
              </a:rPr>
            </a:br>
            <a:br>
              <a:rPr lang="en-US" sz="1000" kern="1200" dirty="0">
                <a:solidFill>
                  <a:schemeClr val="accent2">
                    <a:lumMod val="75000"/>
                  </a:schemeClr>
                </a:solidFill>
                <a:latin typeface="Arial" panose="020B0604020202020204" pitchFamily="34" charset="0"/>
                <a:cs typeface="Arial" panose="020B0604020202020204" pitchFamily="34" charset="0"/>
              </a:rPr>
            </a:br>
            <a:br>
              <a:rPr lang="en-US" sz="1000" kern="1200" dirty="0">
                <a:solidFill>
                  <a:schemeClr val="tx2"/>
                </a:solidFill>
                <a:latin typeface="+mj-lt"/>
                <a:ea typeface="+mj-ea"/>
                <a:cs typeface="+mj-cs"/>
              </a:rPr>
            </a:br>
            <a:br>
              <a:rPr lang="en-US" sz="1000" b="1" kern="1200" dirty="0">
                <a:solidFill>
                  <a:schemeClr val="tx2"/>
                </a:solidFill>
                <a:latin typeface="+mj-lt"/>
                <a:ea typeface="+mj-ea"/>
                <a:cs typeface="+mj-cs"/>
              </a:rPr>
            </a:br>
            <a:endParaRPr lang="en-US" sz="1000" b="1" kern="1200" dirty="0">
              <a:solidFill>
                <a:schemeClr val="tx2"/>
              </a:solidFill>
              <a:latin typeface="+mj-lt"/>
              <a:ea typeface="+mj-ea"/>
              <a:cs typeface="+mj-cs"/>
            </a:endParaRPr>
          </a:p>
        </p:txBody>
      </p:sp>
      <p:sp>
        <p:nvSpPr>
          <p:cNvPr id="3" name="Espaço Reservado para Conteúdo 2">
            <a:extLst>
              <a:ext uri="{FF2B5EF4-FFF2-40B4-BE49-F238E27FC236}">
                <a16:creationId xmlns:a16="http://schemas.microsoft.com/office/drawing/2014/main" id="{49AC5351-4609-4711-A19F-B5505B4C6532}"/>
              </a:ext>
            </a:extLst>
          </p:cNvPr>
          <p:cNvSpPr>
            <a:spLocks noGrp="1"/>
          </p:cNvSpPr>
          <p:nvPr>
            <p:ph idx="1"/>
          </p:nvPr>
        </p:nvSpPr>
        <p:spPr>
          <a:xfrm>
            <a:off x="6590966" y="257175"/>
            <a:ext cx="4805691" cy="904875"/>
          </a:xfrm>
        </p:spPr>
        <p:txBody>
          <a:bodyPr vert="horz" lIns="91440" tIns="45720" rIns="91440" bIns="45720" rtlCol="0" anchor="b">
            <a:normAutofit lnSpcReduction="10000"/>
          </a:bodyPr>
          <a:lstStyle/>
          <a:p>
            <a:pPr marL="0" indent="0" algn="ctr">
              <a:buNone/>
            </a:pPr>
            <a:r>
              <a:rPr lang="en-US" sz="2000" kern="1200" dirty="0" err="1">
                <a:solidFill>
                  <a:schemeClr val="tx2"/>
                </a:solidFill>
                <a:latin typeface="Arial" panose="020B0604020202020204" pitchFamily="34" charset="0"/>
                <a:cs typeface="Arial" panose="020B0604020202020204" pitchFamily="34" charset="0"/>
              </a:rPr>
              <a:t>Questão</a:t>
            </a:r>
            <a:r>
              <a:rPr lang="en-US" sz="2000" kern="1200" dirty="0">
                <a:solidFill>
                  <a:schemeClr val="tx2"/>
                </a:solidFill>
                <a:latin typeface="Arial" panose="020B0604020202020204" pitchFamily="34" charset="0"/>
                <a:cs typeface="Arial" panose="020B0604020202020204" pitchFamily="34" charset="0"/>
              </a:rPr>
              <a:t> </a:t>
            </a:r>
            <a:r>
              <a:rPr lang="en-US" sz="2000" kern="1200" dirty="0" err="1">
                <a:solidFill>
                  <a:schemeClr val="tx2"/>
                </a:solidFill>
                <a:latin typeface="Arial" panose="020B0604020202020204" pitchFamily="34" charset="0"/>
                <a:cs typeface="Arial" panose="020B0604020202020204" pitchFamily="34" charset="0"/>
              </a:rPr>
              <a:t>Regulatória</a:t>
            </a:r>
            <a:r>
              <a:rPr lang="en-US" sz="2000" kern="1200" dirty="0">
                <a:solidFill>
                  <a:schemeClr val="tx2"/>
                </a:solidFill>
                <a:latin typeface="Arial" panose="020B0604020202020204" pitchFamily="34" charset="0"/>
                <a:cs typeface="Arial" panose="020B0604020202020204" pitchFamily="34" charset="0"/>
              </a:rPr>
              <a:t> - </a:t>
            </a:r>
            <a:r>
              <a:rPr lang="en-US" sz="2000" kern="1200" dirty="0" err="1">
                <a:solidFill>
                  <a:schemeClr val="tx2"/>
                </a:solidFill>
                <a:latin typeface="Arial" panose="020B0604020202020204" pitchFamily="34" charset="0"/>
                <a:cs typeface="Arial" panose="020B0604020202020204" pitchFamily="34" charset="0"/>
              </a:rPr>
              <a:t>Quem</a:t>
            </a:r>
            <a:r>
              <a:rPr lang="en-US" sz="2000" kern="1200" dirty="0">
                <a:solidFill>
                  <a:schemeClr val="tx2"/>
                </a:solidFill>
                <a:latin typeface="Arial" panose="020B0604020202020204" pitchFamily="34" charset="0"/>
                <a:cs typeface="Arial" panose="020B0604020202020204" pitchFamily="34" charset="0"/>
              </a:rPr>
              <a:t> </a:t>
            </a:r>
            <a:r>
              <a:rPr lang="en-US" sz="2000" kern="1200" dirty="0" err="1">
                <a:solidFill>
                  <a:schemeClr val="tx2"/>
                </a:solidFill>
                <a:latin typeface="Arial" panose="020B0604020202020204" pitchFamily="34" charset="0"/>
                <a:cs typeface="Arial" panose="020B0604020202020204" pitchFamily="34" charset="0"/>
              </a:rPr>
              <a:t>regula</a:t>
            </a:r>
            <a:r>
              <a:rPr lang="en-US" sz="2000" kern="1200" dirty="0">
                <a:solidFill>
                  <a:schemeClr val="tx2"/>
                </a:solidFill>
                <a:latin typeface="Arial" panose="020B0604020202020204" pitchFamily="34" charset="0"/>
                <a:cs typeface="Arial" panose="020B0604020202020204" pitchFamily="34" charset="0"/>
              </a:rPr>
              <a:t> </a:t>
            </a:r>
            <a:r>
              <a:rPr lang="en-US" sz="2000" kern="1200" dirty="0" err="1">
                <a:solidFill>
                  <a:schemeClr val="tx2"/>
                </a:solidFill>
                <a:latin typeface="Arial" panose="020B0604020202020204" pitchFamily="34" charset="0"/>
                <a:cs typeface="Arial" panose="020B0604020202020204" pitchFamily="34" charset="0"/>
              </a:rPr>
              <a:t>os</a:t>
            </a:r>
            <a:r>
              <a:rPr lang="en-US" sz="2000" kern="1200" dirty="0">
                <a:solidFill>
                  <a:schemeClr val="tx2"/>
                </a:solidFill>
                <a:latin typeface="Arial" panose="020B0604020202020204" pitchFamily="34" charset="0"/>
                <a:cs typeface="Arial" panose="020B0604020202020204" pitchFamily="34" charset="0"/>
              </a:rPr>
              <a:t> </a:t>
            </a:r>
            <a:r>
              <a:rPr lang="en-US" sz="2000" kern="1200" dirty="0" err="1">
                <a:solidFill>
                  <a:schemeClr val="tx2"/>
                </a:solidFill>
                <a:latin typeface="Arial" panose="020B0604020202020204" pitchFamily="34" charset="0"/>
                <a:cs typeface="Arial" panose="020B0604020202020204" pitchFamily="34" charset="0"/>
              </a:rPr>
              <a:t>Títulos</a:t>
            </a:r>
            <a:r>
              <a:rPr lang="en-US" sz="2000" kern="1200" dirty="0">
                <a:solidFill>
                  <a:schemeClr val="tx2"/>
                </a:solidFill>
                <a:latin typeface="Arial" panose="020B0604020202020204" pitchFamily="34" charset="0"/>
                <a:cs typeface="Arial" panose="020B0604020202020204" pitchFamily="34" charset="0"/>
              </a:rPr>
              <a:t> Verdes no Mundo – Regimes </a:t>
            </a:r>
            <a:r>
              <a:rPr lang="en-US" sz="2000" kern="1200" dirty="0" err="1">
                <a:solidFill>
                  <a:schemeClr val="tx2"/>
                </a:solidFill>
                <a:latin typeface="Arial" panose="020B0604020202020204" pitchFamily="34" charset="0"/>
                <a:cs typeface="Arial" panose="020B0604020202020204" pitchFamily="34" charset="0"/>
              </a:rPr>
              <a:t>Internacionais</a:t>
            </a:r>
            <a:endParaRPr lang="en-US" sz="2000" kern="1200" dirty="0">
              <a:solidFill>
                <a:schemeClr val="tx2"/>
              </a:solidFill>
              <a:latin typeface="Arial" panose="020B0604020202020204" pitchFamily="34" charset="0"/>
              <a:cs typeface="Arial" panose="020B0604020202020204" pitchFamily="34" charset="0"/>
            </a:endParaRPr>
          </a:p>
        </p:txBody>
      </p:sp>
      <p:pic>
        <p:nvPicPr>
          <p:cNvPr id="38" name="Graphic 37" descr="Forest scene">
            <a:extLst>
              <a:ext uri="{FF2B5EF4-FFF2-40B4-BE49-F238E27FC236}">
                <a16:creationId xmlns:a16="http://schemas.microsoft.com/office/drawing/2014/main" id="{1B0BCC99-4917-0316-9C1F-79D30C925B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45" name="Group 44">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46" name="Freeform: Shape 45">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Imagem 5" descr="Vaso de planta&#10;&#10;Descrição gerada automaticamente">
            <a:extLst>
              <a:ext uri="{FF2B5EF4-FFF2-40B4-BE49-F238E27FC236}">
                <a16:creationId xmlns:a16="http://schemas.microsoft.com/office/drawing/2014/main" id="{BEDEE9E0-5D23-69D8-F959-8D484375A6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1057275"/>
            <a:ext cx="5572125" cy="4505325"/>
          </a:xfrm>
          <a:prstGeom prst="rect">
            <a:avLst/>
          </a:prstGeom>
        </p:spPr>
      </p:pic>
    </p:spTree>
    <p:extLst>
      <p:ext uri="{BB962C8B-B14F-4D97-AF65-F5344CB8AC3E}">
        <p14:creationId xmlns:p14="http://schemas.microsoft.com/office/powerpoint/2010/main" val="74146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ítulo 1">
            <a:extLst>
              <a:ext uri="{FF2B5EF4-FFF2-40B4-BE49-F238E27FC236}">
                <a16:creationId xmlns:a16="http://schemas.microsoft.com/office/drawing/2014/main" id="{1E0985BC-6E86-BD49-EEBD-949FC00BE0B7}"/>
              </a:ext>
            </a:extLst>
          </p:cNvPr>
          <p:cNvSpPr>
            <a:spLocks noGrp="1"/>
          </p:cNvSpPr>
          <p:nvPr>
            <p:ph type="title"/>
          </p:nvPr>
        </p:nvSpPr>
        <p:spPr>
          <a:xfrm>
            <a:off x="804671" y="314760"/>
            <a:ext cx="9395771" cy="1105667"/>
          </a:xfrm>
        </p:spPr>
        <p:txBody>
          <a:bodyPr>
            <a:normAutofit/>
          </a:bodyPr>
          <a:lstStyle/>
          <a:p>
            <a:br>
              <a:rPr lang="pt-BR" sz="3600" b="1" dirty="0">
                <a:solidFill>
                  <a:schemeClr val="tx2"/>
                </a:solidFill>
              </a:rPr>
            </a:br>
            <a:endParaRPr lang="pt-BR" sz="3600" b="1" dirty="0">
              <a:solidFill>
                <a:schemeClr val="tx2"/>
              </a:solidFill>
            </a:endParaRPr>
          </a:p>
        </p:txBody>
      </p:sp>
      <p:grpSp>
        <p:nvGrpSpPr>
          <p:cNvPr id="31" name="Group 30">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32" name="Freeform: Shape 31">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Espaço Reservado para Conteúdo 2">
            <a:extLst>
              <a:ext uri="{FF2B5EF4-FFF2-40B4-BE49-F238E27FC236}">
                <a16:creationId xmlns:a16="http://schemas.microsoft.com/office/drawing/2014/main" id="{49AC5351-4609-4711-A19F-B5505B4C6532}"/>
              </a:ext>
            </a:extLst>
          </p:cNvPr>
          <p:cNvSpPr>
            <a:spLocks noGrp="1"/>
          </p:cNvSpPr>
          <p:nvPr>
            <p:ph idx="1"/>
          </p:nvPr>
        </p:nvSpPr>
        <p:spPr>
          <a:xfrm>
            <a:off x="710214" y="-692458"/>
            <a:ext cx="10841705" cy="687173"/>
          </a:xfrm>
        </p:spPr>
        <p:txBody>
          <a:bodyPr anchor="ctr">
            <a:normAutofit/>
          </a:bodyPr>
          <a:lstStyle/>
          <a:p>
            <a:pPr marL="0" indent="0" algn="ctr">
              <a:buNone/>
            </a:pPr>
            <a:r>
              <a:rPr lang="pt-BR" sz="2400" b="1" dirty="0">
                <a:solidFill>
                  <a:schemeClr val="tx2"/>
                </a:solidFill>
              </a:rPr>
              <a:t>Certificadores Privados de Títulos Verdes</a:t>
            </a:r>
            <a:endParaRPr lang="pt-BR" sz="2400" dirty="0">
              <a:solidFill>
                <a:schemeClr val="tx2"/>
              </a:solidFill>
              <a:latin typeface="Franklin Gothic Medium" panose="020B0603020102020204" pitchFamily="34" charset="0"/>
            </a:endParaRPr>
          </a:p>
        </p:txBody>
      </p:sp>
      <p:pic>
        <p:nvPicPr>
          <p:cNvPr id="5" name="Imagem 4">
            <a:extLst>
              <a:ext uri="{FF2B5EF4-FFF2-40B4-BE49-F238E27FC236}">
                <a16:creationId xmlns:a16="http://schemas.microsoft.com/office/drawing/2014/main" id="{A97E757B-50C5-A920-E21A-00B6C567FB7E}"/>
              </a:ext>
            </a:extLst>
          </p:cNvPr>
          <p:cNvPicPr>
            <a:picLocks noChangeAspect="1"/>
          </p:cNvPicPr>
          <p:nvPr/>
        </p:nvPicPr>
        <p:blipFill>
          <a:blip r:embed="rId2"/>
          <a:stretch>
            <a:fillRect/>
          </a:stretch>
        </p:blipFill>
        <p:spPr>
          <a:xfrm>
            <a:off x="2335353" y="476250"/>
            <a:ext cx="7591425" cy="5905500"/>
          </a:xfrm>
          <a:prstGeom prst="rect">
            <a:avLst/>
          </a:prstGeom>
        </p:spPr>
      </p:pic>
    </p:spTree>
    <p:extLst>
      <p:ext uri="{BB962C8B-B14F-4D97-AF65-F5344CB8AC3E}">
        <p14:creationId xmlns:p14="http://schemas.microsoft.com/office/powerpoint/2010/main" val="82190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050E737-A6F6-0DE7-9E33-36A6CF77BB5C}"/>
              </a:ext>
            </a:extLst>
          </p:cNvPr>
          <p:cNvSpPr>
            <a:spLocks noGrp="1"/>
          </p:cNvSpPr>
          <p:nvPr>
            <p:ph type="ctrTitle"/>
          </p:nvPr>
        </p:nvSpPr>
        <p:spPr>
          <a:xfrm>
            <a:off x="4038600" y="1939159"/>
            <a:ext cx="7644627" cy="431179"/>
          </a:xfrm>
        </p:spPr>
        <p:txBody>
          <a:bodyPr>
            <a:normAutofit fontScale="90000"/>
          </a:bodyPr>
          <a:lstStyle/>
          <a:p>
            <a:pPr algn="r"/>
            <a:r>
              <a:rPr lang="pt-BR" sz="2800" b="1" dirty="0">
                <a:latin typeface="Franklin Gothic Medium" panose="020B0603020102020204" pitchFamily="34" charset="0"/>
              </a:rPr>
              <a:t>Complexos de Regimes Internacionais – Algumas Definições</a:t>
            </a:r>
          </a:p>
        </p:txBody>
      </p:sp>
      <p:sp>
        <p:nvSpPr>
          <p:cNvPr id="3" name="Subtítulo 2">
            <a:extLst>
              <a:ext uri="{FF2B5EF4-FFF2-40B4-BE49-F238E27FC236}">
                <a16:creationId xmlns:a16="http://schemas.microsoft.com/office/drawing/2014/main" id="{E82CA541-18E8-39B2-37AA-319E264340A1}"/>
              </a:ext>
            </a:extLst>
          </p:cNvPr>
          <p:cNvSpPr>
            <a:spLocks noGrp="1"/>
          </p:cNvSpPr>
          <p:nvPr>
            <p:ph type="subTitle" idx="1"/>
          </p:nvPr>
        </p:nvSpPr>
        <p:spPr>
          <a:xfrm>
            <a:off x="4038600" y="2982897"/>
            <a:ext cx="7644627" cy="3568823"/>
          </a:xfrm>
        </p:spPr>
        <p:txBody>
          <a:bodyPr>
            <a:normAutofit fontScale="25000" lnSpcReduction="20000"/>
          </a:bodyPr>
          <a:lstStyle/>
          <a:p>
            <a:pPr indent="457200" algn="just">
              <a:spcAft>
                <a:spcPts val="800"/>
              </a:spcAft>
            </a:pPr>
            <a:r>
              <a:rPr lang="pt-BR" sz="7200" dirty="0">
                <a:effectLst/>
                <a:latin typeface="Franklin Gothic Medium" panose="020B0603020102020204" pitchFamily="34" charset="0"/>
                <a:ea typeface="Calibri" panose="020F0502020204030204" pitchFamily="34" charset="0"/>
                <a:cs typeface="Times New Roman" panose="02020603050405020304" pitchFamily="18" charset="0"/>
              </a:rPr>
              <a:t>Para</a:t>
            </a:r>
            <a:r>
              <a:rPr lang="pt-BR" sz="7200" b="1" dirty="0">
                <a:effectLst/>
                <a:latin typeface="Franklin Gothic Medium" panose="020B0603020102020204" pitchFamily="34" charset="0"/>
                <a:ea typeface="Calibri" panose="020F0502020204030204" pitchFamily="34" charset="0"/>
                <a:cs typeface="Times New Roman" panose="02020603050405020304" pitchFamily="18" charset="0"/>
              </a:rPr>
              <a:t> </a:t>
            </a:r>
            <a:r>
              <a:rPr lang="pt-BR" sz="7200" dirty="0">
                <a:effectLst/>
                <a:latin typeface="Franklin Gothic Medium" panose="020B0603020102020204" pitchFamily="34" charset="0"/>
                <a:ea typeface="Calibri" panose="020F0502020204030204" pitchFamily="34" charset="0"/>
                <a:cs typeface="Times New Roman" panose="02020603050405020304" pitchFamily="18" charset="0"/>
              </a:rPr>
              <a:t>ORSINI, MORIN &amp; YOUNG (2013), um Complexo de Regime Internacional é uma rede de três ou mais regimes internacionais que estão relacionados com um assunto comum, que exibem associações sobrepostas que geram interações substantivas, normativas ou operacionais entre si, reconhecidas como potencialmente problemáticas, sejam estas geridas ou não de forma eficaz (ORSINI, MORIN &amp; YOUNG, 2013, p. 29).</a:t>
            </a:r>
          </a:p>
          <a:p>
            <a:pPr indent="457200" algn="just">
              <a:spcAft>
                <a:spcPts val="800"/>
              </a:spcAft>
            </a:pPr>
            <a:endParaRPr lang="pt-BR" sz="7200" dirty="0">
              <a:effectLst/>
              <a:latin typeface="Franklin Gothic Medium" panose="020B0603020102020204" pitchFamily="34" charset="0"/>
              <a:ea typeface="Calibri" panose="020F0502020204030204" pitchFamily="34" charset="0"/>
              <a:cs typeface="Times New Roman" panose="02020603050405020304" pitchFamily="18" charset="0"/>
            </a:endParaRPr>
          </a:p>
          <a:p>
            <a:pPr indent="457200" algn="just">
              <a:spcAft>
                <a:spcPts val="800"/>
              </a:spcAft>
            </a:pPr>
            <a:r>
              <a:rPr lang="pt-BR" sz="7200" dirty="0">
                <a:effectLst/>
                <a:latin typeface="Franklin Gothic Medium" panose="020B0603020102020204" pitchFamily="34" charset="0"/>
                <a:ea typeface="Calibri" panose="020F0502020204030204" pitchFamily="34" charset="0"/>
                <a:cs typeface="Times New Roman" panose="02020603050405020304" pitchFamily="18" charset="0"/>
              </a:rPr>
              <a:t>Já para ALTER &amp; RAUSTIALA (2018), um Complexo de Regime Internacional é um conjunto de instituições parcialmente sobrepostas e não hierárquicas que inclui mais de um acordo ou autoridade internacional. Num Complexo de Regime Internacional as instituições e acordos podem ser definidos funcionalmente ou territorialmente e a complexidade do regime refere-se a sistemas políticos internacionais de governação global que emergem devido à coexistência de densidade de regras e complexos de regimes (ALTER &amp; RAUSTIALA, 2018, p. 5).</a:t>
            </a:r>
          </a:p>
          <a:p>
            <a:pPr algn="r">
              <a:spcAft>
                <a:spcPts val="800"/>
              </a:spcAft>
            </a:pPr>
            <a:endParaRPr lang="pt-BR" sz="800" dirty="0">
              <a:effectLst/>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1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1330</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Arial</vt:lpstr>
      <vt:lpstr>Calibri</vt:lpstr>
      <vt:lpstr>Calibri Light</vt:lpstr>
      <vt:lpstr>Franklin Gothic Medium</vt:lpstr>
      <vt:lpstr>Times New Roman</vt:lpstr>
      <vt:lpstr>Tema do Office</vt:lpstr>
      <vt:lpstr>BRI 0045 – Regimes Internacionais em Perspectiva Comparada - Títulos Verdes</vt:lpstr>
      <vt:lpstr>Os Objetivos de Desenvolvimento Sustentável (ODS)</vt:lpstr>
      <vt:lpstr>Acordo de Paris (2015)</vt:lpstr>
      <vt:lpstr>Títulos Verdes</vt:lpstr>
      <vt:lpstr>Títulos Verdes</vt:lpstr>
      <vt:lpstr>Os Títulos Verdes são uma das categorias que constituem os Use of Proceeds (UOP) Bonds</vt:lpstr>
      <vt:lpstr>   - Os Princípios dos Títulos Verdes (Green Bond Principles (GBP) em inglês);   - A Iniciativa de Títulos Verdes (Green Bond Initiative (GBI) em inglês):   - Os Índices de Títulos Verdes:   - Revisores (ou Certificadores) Privados Independentes;   - Governos Nacionais;   - MDBs      </vt:lpstr>
      <vt:lpstr> </vt:lpstr>
      <vt:lpstr>Complexos de Regimes Internacionais – Algumas Definições</vt:lpstr>
      <vt:lpstr>Complexos de Regimes Internacionais</vt:lpstr>
      <vt:lpstr>Alguns Problemas do Complexo de Regimes Internacionais dos Títulos Verdes:</vt:lpstr>
      <vt:lpstr>Complexo de Regime Internacional dos Títulos Verdes</vt:lpstr>
      <vt:lpstr>Títulos Verdes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Títulos Verdes</dc:title>
  <dc:creator>Alexandre Ruggieri Kosbiau</dc:creator>
  <cp:lastModifiedBy>Cristiane Lucena</cp:lastModifiedBy>
  <cp:revision>27</cp:revision>
  <dcterms:created xsi:type="dcterms:W3CDTF">2023-10-15T13:12:25Z</dcterms:created>
  <dcterms:modified xsi:type="dcterms:W3CDTF">2023-10-18T13:31:45Z</dcterms:modified>
</cp:coreProperties>
</file>