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0" r:id="rId3"/>
    <p:sldId id="259" r:id="rId4"/>
    <p:sldId id="280" r:id="rId5"/>
    <p:sldId id="281" r:id="rId6"/>
    <p:sldId id="282" r:id="rId7"/>
    <p:sldId id="283" r:id="rId8"/>
    <p:sldId id="284" r:id="rId9"/>
    <p:sldId id="298" r:id="rId10"/>
    <p:sldId id="263" r:id="rId11"/>
    <p:sldId id="286" r:id="rId12"/>
    <p:sldId id="293" r:id="rId13"/>
    <p:sldId id="294" r:id="rId14"/>
    <p:sldId id="295" r:id="rId15"/>
    <p:sldId id="288" r:id="rId16"/>
    <p:sldId id="287" r:id="rId17"/>
    <p:sldId id="289" r:id="rId18"/>
    <p:sldId id="299" r:id="rId19"/>
    <p:sldId id="291" r:id="rId20"/>
    <p:sldId id="290" r:id="rId21"/>
    <p:sldId id="292" r:id="rId22"/>
    <p:sldId id="296" r:id="rId23"/>
    <p:sldId id="300" r:id="rId24"/>
    <p:sldId id="297" r:id="rId25"/>
    <p:sldId id="278" r:id="rId26"/>
    <p:sldId id="301" r:id="rId27"/>
  </p:sldIdLst>
  <p:sldSz cx="9144000" cy="6858000" type="screen4x3"/>
  <p:notesSz cx="6950075" cy="923607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77CAEC9F-7EAB-4D67-9C42-0D92CD540861}">
          <p14:sldIdLst>
            <p14:sldId id="256"/>
            <p14:sldId id="260"/>
            <p14:sldId id="259"/>
            <p14:sldId id="280"/>
            <p14:sldId id="281"/>
            <p14:sldId id="282"/>
            <p14:sldId id="283"/>
            <p14:sldId id="284"/>
            <p14:sldId id="298"/>
            <p14:sldId id="263"/>
            <p14:sldId id="286"/>
            <p14:sldId id="293"/>
            <p14:sldId id="294"/>
            <p14:sldId id="295"/>
          </p14:sldIdLst>
        </p14:section>
        <p14:section name="Seção sem Título" id="{9A2E78A2-3A87-4B51-B764-33D3C60B539C}">
          <p14:sldIdLst/>
        </p14:section>
        <p14:section name="Seção sem Título" id="{D658832E-FE5B-4356-A1A2-7B823697EB71}">
          <p14:sldIdLst>
            <p14:sldId id="288"/>
            <p14:sldId id="287"/>
            <p14:sldId id="289"/>
            <p14:sldId id="299"/>
            <p14:sldId id="291"/>
            <p14:sldId id="290"/>
            <p14:sldId id="292"/>
            <p14:sldId id="296"/>
            <p14:sldId id="300"/>
            <p14:sldId id="297"/>
            <p14:sldId id="278"/>
          </p14:sldIdLst>
        </p14:section>
        <p14:section name="Seção sem Título" id="{E56370B7-5C4C-46B5-8E8D-6D491DB5A20E}">
          <p14:sldIdLst/>
        </p14:section>
        <p14:section name="Seção sem Título" id="{9674C1E9-7C96-424E-B88D-D059701CFAE9}">
          <p14:sldIdLst/>
        </p14:section>
        <p14:section name="Seção sem Título" id="{25C83C60-4095-48FF-A2D0-8F1BC532D179}">
          <p14:sldIdLst/>
        </p14:section>
        <p14:section name="Seção sem Título" id="{159BE731-6EEA-4DD5-9F72-DDBB6956C78D}">
          <p14:sldIdLst>
            <p14:sldId id="30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644"/>
    <a:srgbClr val="466746"/>
    <a:srgbClr val="6496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011699" cy="461804"/>
          </a:xfrm>
          <a:prstGeom prst="rect">
            <a:avLst/>
          </a:prstGeom>
        </p:spPr>
        <p:txBody>
          <a:bodyPr vert="horz" lIns="93744" tIns="46872" rIns="93744" bIns="46872" rtlCol="0"/>
          <a:lstStyle>
            <a:lvl1pPr algn="l">
              <a:defRPr sz="1200"/>
            </a:lvl1pPr>
          </a:lstStyle>
          <a:p>
            <a:endParaRPr lang="pt-BR"/>
          </a:p>
        </p:txBody>
      </p:sp>
      <p:sp>
        <p:nvSpPr>
          <p:cNvPr id="3" name="Espaço Reservado para Data 2"/>
          <p:cNvSpPr>
            <a:spLocks noGrp="1"/>
          </p:cNvSpPr>
          <p:nvPr>
            <p:ph type="dt" idx="1"/>
          </p:nvPr>
        </p:nvSpPr>
        <p:spPr>
          <a:xfrm>
            <a:off x="3936767" y="0"/>
            <a:ext cx="3011699" cy="461804"/>
          </a:xfrm>
          <a:prstGeom prst="rect">
            <a:avLst/>
          </a:prstGeom>
        </p:spPr>
        <p:txBody>
          <a:bodyPr vert="horz" lIns="93744" tIns="46872" rIns="93744" bIns="46872" rtlCol="0"/>
          <a:lstStyle>
            <a:lvl1pPr algn="r">
              <a:defRPr sz="1200"/>
            </a:lvl1pPr>
          </a:lstStyle>
          <a:p>
            <a:fld id="{996221E4-9AEE-4539-B4E7-29FA8084910B}" type="datetimeFigureOut">
              <a:rPr lang="pt-BR" smtClean="0"/>
              <a:t>31/05/2011</a:t>
            </a:fld>
            <a:endParaRPr lang="pt-BR"/>
          </a:p>
        </p:txBody>
      </p:sp>
      <p:sp>
        <p:nvSpPr>
          <p:cNvPr id="4" name="Espaço Reservado para Imagem de Slide 3"/>
          <p:cNvSpPr>
            <a:spLocks noGrp="1" noRot="1" noChangeAspect="1"/>
          </p:cNvSpPr>
          <p:nvPr>
            <p:ph type="sldImg" idx="2"/>
          </p:nvPr>
        </p:nvSpPr>
        <p:spPr>
          <a:xfrm>
            <a:off x="1165225" y="693738"/>
            <a:ext cx="4619625" cy="3463925"/>
          </a:xfrm>
          <a:prstGeom prst="rect">
            <a:avLst/>
          </a:prstGeom>
          <a:noFill/>
          <a:ln w="12700">
            <a:solidFill>
              <a:prstClr val="black"/>
            </a:solidFill>
          </a:ln>
        </p:spPr>
        <p:txBody>
          <a:bodyPr vert="horz" lIns="93744" tIns="46872" rIns="93744" bIns="46872" rtlCol="0" anchor="ctr"/>
          <a:lstStyle/>
          <a:p>
            <a:endParaRPr lang="pt-BR"/>
          </a:p>
        </p:txBody>
      </p:sp>
      <p:sp>
        <p:nvSpPr>
          <p:cNvPr id="5" name="Espaço Reservado para Anotações 4"/>
          <p:cNvSpPr>
            <a:spLocks noGrp="1"/>
          </p:cNvSpPr>
          <p:nvPr>
            <p:ph type="body" sz="quarter" idx="3"/>
          </p:nvPr>
        </p:nvSpPr>
        <p:spPr>
          <a:xfrm>
            <a:off x="695008" y="4387136"/>
            <a:ext cx="5560060" cy="4156234"/>
          </a:xfrm>
          <a:prstGeom prst="rect">
            <a:avLst/>
          </a:prstGeom>
        </p:spPr>
        <p:txBody>
          <a:bodyPr vert="horz" lIns="93744" tIns="46872" rIns="93744" bIns="46872"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772668"/>
            <a:ext cx="3011699" cy="461804"/>
          </a:xfrm>
          <a:prstGeom prst="rect">
            <a:avLst/>
          </a:prstGeom>
        </p:spPr>
        <p:txBody>
          <a:bodyPr vert="horz" lIns="93744" tIns="46872" rIns="93744" bIns="46872"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936767" y="8772668"/>
            <a:ext cx="3011699" cy="461804"/>
          </a:xfrm>
          <a:prstGeom prst="rect">
            <a:avLst/>
          </a:prstGeom>
        </p:spPr>
        <p:txBody>
          <a:bodyPr vert="horz" lIns="93744" tIns="46872" rIns="93744" bIns="46872" rtlCol="0" anchor="b"/>
          <a:lstStyle>
            <a:lvl1pPr algn="r">
              <a:defRPr sz="1200"/>
            </a:lvl1pPr>
          </a:lstStyle>
          <a:p>
            <a:fld id="{63A44703-867E-4E9F-8B96-7BB7BA8FF2D3}" type="slidenum">
              <a:rPr lang="pt-BR" smtClean="0"/>
              <a:t>‹nº›</a:t>
            </a:fld>
            <a:endParaRPr lang="pt-BR"/>
          </a:p>
        </p:txBody>
      </p:sp>
    </p:spTree>
    <p:extLst>
      <p:ext uri="{BB962C8B-B14F-4D97-AF65-F5344CB8AC3E}">
        <p14:creationId xmlns:p14="http://schemas.microsoft.com/office/powerpoint/2010/main" val="2583038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63A44703-867E-4E9F-8B96-7BB7BA8FF2D3}" type="slidenum">
              <a:rPr lang="pt-BR" smtClean="0"/>
              <a:t>10</a:t>
            </a:fld>
            <a:endParaRPr lang="pt-BR"/>
          </a:p>
        </p:txBody>
      </p:sp>
    </p:spTree>
    <p:extLst>
      <p:ext uri="{BB962C8B-B14F-4D97-AF65-F5344CB8AC3E}">
        <p14:creationId xmlns:p14="http://schemas.microsoft.com/office/powerpoint/2010/main" val="3353214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49704C1-8D4A-4F31-8763-567C2C6B1C04}" type="datetimeFigureOut">
              <a:rPr lang="pt-BR" smtClean="0"/>
              <a:pPr/>
              <a:t>31/05/2011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E88DE65-DD73-4708-8850-0AAC6D48055E}"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704C1-8D4A-4F31-8763-567C2C6B1C04}" type="datetimeFigureOut">
              <a:rPr lang="pt-BR" smtClean="0"/>
              <a:pPr/>
              <a:t>31/05/2011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8DE65-DD73-4708-8850-0AAC6D48055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052736"/>
            <a:ext cx="7772400" cy="1470025"/>
          </a:xfrm>
        </p:spPr>
        <p:txBody>
          <a:bodyPr/>
          <a:lstStyle/>
          <a:p>
            <a:r>
              <a:rPr lang="en-US" b="1" dirty="0" smtClean="0">
                <a:effectLst>
                  <a:outerShdw blurRad="38100" dist="38100" dir="2700000" algn="tl">
                    <a:srgbClr val="000000">
                      <a:alpha val="43137"/>
                    </a:srgbClr>
                  </a:outerShdw>
                </a:effectLst>
              </a:rPr>
              <a:t>ECONOMIA DO SETOR PÚBLICO</a:t>
            </a:r>
            <a:endParaRPr lang="pt-BR"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0" y="2780928"/>
            <a:ext cx="9144000" cy="2304256"/>
          </a:xfrm>
        </p:spPr>
        <p:txBody>
          <a:bodyPr>
            <a:normAutofit/>
          </a:bodyPr>
          <a:lstStyle/>
          <a:p>
            <a:r>
              <a:rPr lang="en-US" b="1" u="sng" dirty="0" smtClean="0">
                <a:solidFill>
                  <a:schemeClr val="tx1"/>
                </a:solidFill>
                <a:effectLst>
                  <a:outerShdw blurRad="38100" dist="38100" dir="2700000" algn="tl">
                    <a:srgbClr val="000000">
                      <a:alpha val="43137"/>
                    </a:srgbClr>
                  </a:outerShdw>
                </a:effectLst>
              </a:rPr>
              <a:t>ANÁLISE DA TRIBUTAÇÃO DA PRODUÇÃO (TRIBUTAÇÃO INDIRETA)  NUMA PERSPECTIVA DE EQUILÍBRIO GERAL </a:t>
            </a:r>
            <a:r>
              <a:rPr lang="en-US" b="1" u="sng" dirty="0" smtClean="0">
                <a:solidFill>
                  <a:schemeClr val="tx1"/>
                </a:solidFill>
                <a:effectLst>
                  <a:outerShdw blurRad="38100" dist="38100" dir="2700000" algn="tl">
                    <a:srgbClr val="000000">
                      <a:alpha val="43137"/>
                    </a:srgbClr>
                  </a:outerShdw>
                </a:effectLst>
              </a:rPr>
              <a:t>A </a:t>
            </a:r>
            <a:r>
              <a:rPr lang="en-US" b="1" u="sng" dirty="0" smtClean="0">
                <a:solidFill>
                  <a:schemeClr val="tx1"/>
                </a:solidFill>
                <a:effectLst>
                  <a:outerShdw blurRad="38100" dist="38100" dir="2700000" algn="tl">
                    <a:srgbClr val="000000">
                      <a:alpha val="43137"/>
                    </a:srgbClr>
                  </a:outerShdw>
                </a:effectLst>
              </a:rPr>
              <a:t>DOIS SETORES E ECONOMIA </a:t>
            </a:r>
            <a:r>
              <a:rPr lang="en-US" b="1" u="sng" dirty="0" smtClean="0">
                <a:solidFill>
                  <a:schemeClr val="tx1"/>
                </a:solidFill>
                <a:effectLst>
                  <a:outerShdw blurRad="38100" dist="38100" dir="2700000" algn="tl">
                    <a:srgbClr val="000000">
                      <a:alpha val="43137"/>
                    </a:srgbClr>
                  </a:outerShdw>
                </a:effectLst>
              </a:rPr>
              <a:t>ABERTA</a:t>
            </a:r>
            <a:endParaRPr lang="en-US" b="1" u="sng" dirty="0" smtClean="0">
              <a:solidFill>
                <a:schemeClr val="tx1"/>
              </a:solidFill>
            </a:endParaRPr>
          </a:p>
          <a:p>
            <a:endParaRPr lang="pt-BR"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110"/>
            <a:ext cx="9108504" cy="474562"/>
          </a:xfrm>
        </p:spPr>
        <p:txBody>
          <a:bodyPr>
            <a:normAutofit fontScale="90000"/>
          </a:bodyPr>
          <a:lstStyle/>
          <a:p>
            <a:r>
              <a:rPr lang="en-US" sz="1600" b="1" u="sng" dirty="0" smtClean="0"/>
              <a:t>REPRESENTAÇÃO GRÁFICA DOS EFEITOS DA TRIBUTAÇÃO </a:t>
            </a:r>
            <a:r>
              <a:rPr lang="en-US" sz="1600" b="1" u="sng" dirty="0"/>
              <a:t>DA </a:t>
            </a:r>
            <a:r>
              <a:rPr lang="en-US" sz="1600" b="1" u="sng" dirty="0" smtClean="0"/>
              <a:t>PRODUÇÃO DO SETOR DE VANTAGEM COMPARATIVA  NUMA ECONOMIA PEQUENA ABERTA  EM TERMOS DE EQUILÍBRIO GERAL:</a:t>
            </a:r>
            <a:endParaRPr lang="pt-BR" sz="1400" dirty="0"/>
          </a:p>
        </p:txBody>
      </p:sp>
      <p:sp>
        <p:nvSpPr>
          <p:cNvPr id="3" name="Espaço Reservado para Conteúdo 2"/>
          <p:cNvSpPr>
            <a:spLocks noGrp="1"/>
          </p:cNvSpPr>
          <p:nvPr>
            <p:ph idx="1"/>
          </p:nvPr>
        </p:nvSpPr>
        <p:spPr>
          <a:xfrm>
            <a:off x="0" y="375170"/>
            <a:ext cx="9144000" cy="6482830"/>
          </a:xfrm>
        </p:spPr>
        <p:txBody>
          <a:bodyPr/>
          <a:lstStyle/>
          <a:p>
            <a:r>
              <a:rPr lang="en-US" dirty="0" smtClean="0"/>
              <a:t> </a:t>
            </a:r>
            <a:endParaRPr lang="pt-BR" dirty="0"/>
          </a:p>
        </p:txBody>
      </p:sp>
      <p:cxnSp>
        <p:nvCxnSpPr>
          <p:cNvPr id="5" name="Conector de seta reta 4"/>
          <p:cNvCxnSpPr/>
          <p:nvPr/>
        </p:nvCxnSpPr>
        <p:spPr>
          <a:xfrm flipH="1" flipV="1">
            <a:off x="2051720" y="548680"/>
            <a:ext cx="72008" cy="482453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flipV="1">
            <a:off x="2123728" y="5301208"/>
            <a:ext cx="5112568" cy="7200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Arco 9"/>
          <p:cNvSpPr/>
          <p:nvPr/>
        </p:nvSpPr>
        <p:spPr>
          <a:xfrm>
            <a:off x="-1188640" y="1988840"/>
            <a:ext cx="6552728" cy="6408712"/>
          </a:xfrm>
          <a:prstGeom prst="arc">
            <a:avLst>
              <a:gd name="adj1" fmla="val 16200000"/>
              <a:gd name="adj2" fmla="val 81838"/>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2" name="Conector reto 11"/>
          <p:cNvCxnSpPr/>
          <p:nvPr/>
        </p:nvCxnSpPr>
        <p:spPr>
          <a:xfrm flipH="1" flipV="1">
            <a:off x="3511508" y="989439"/>
            <a:ext cx="1996597" cy="359169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2411760" y="1844824"/>
            <a:ext cx="3456384" cy="13681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2714761" y="1124744"/>
            <a:ext cx="1608656" cy="331701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2" name="Arco 21"/>
          <p:cNvSpPr/>
          <p:nvPr/>
        </p:nvSpPr>
        <p:spPr>
          <a:xfrm rot="9911284">
            <a:off x="3485931" y="-573646"/>
            <a:ext cx="1674972" cy="2424526"/>
          </a:xfrm>
          <a:prstGeom prst="arc">
            <a:avLst>
              <a:gd name="adj1" fmla="val 15718239"/>
              <a:gd name="adj2" fmla="val 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3" name="CaixaDeTexto 22"/>
          <p:cNvSpPr txBox="1"/>
          <p:nvPr/>
        </p:nvSpPr>
        <p:spPr>
          <a:xfrm>
            <a:off x="5436096" y="4293096"/>
            <a:ext cx="3672408" cy="784830"/>
          </a:xfrm>
          <a:prstGeom prst="rect">
            <a:avLst/>
          </a:prstGeom>
          <a:solidFill>
            <a:srgbClr val="00B050"/>
          </a:solidFill>
          <a:ln w="19050">
            <a:solidFill>
              <a:schemeClr val="tx1"/>
            </a:solidFill>
          </a:ln>
        </p:spPr>
        <p:txBody>
          <a:bodyPr wrap="square" rtlCol="0">
            <a:spAutoFit/>
          </a:bodyPr>
          <a:lstStyle/>
          <a:p>
            <a:r>
              <a:rPr lang="en-US" sz="1200" b="1" u="sng" dirty="0">
                <a:effectLst>
                  <a:outerShdw blurRad="38100" dist="38100" dir="2700000" algn="tl">
                    <a:srgbClr val="000000">
                      <a:alpha val="43137"/>
                    </a:srgbClr>
                  </a:outerShdw>
                </a:effectLst>
              </a:rPr>
              <a:t>y</a:t>
            </a:r>
            <a:r>
              <a:rPr lang="en-US" sz="1200" b="1" u="sng" dirty="0" smtClean="0">
                <a:effectLst>
                  <a:outerShdw blurRad="38100" dist="38100" dir="2700000" algn="tl">
                    <a:srgbClr val="000000">
                      <a:alpha val="43137"/>
                    </a:srgbClr>
                  </a:outerShdw>
                </a:effectLst>
              </a:rPr>
              <a:t> </a:t>
            </a:r>
            <a:r>
              <a:rPr lang="en-US" sz="1200" b="1" u="sng" dirty="0">
                <a:effectLst>
                  <a:outerShdw blurRad="38100" dist="38100" dir="2700000" algn="tl">
                    <a:srgbClr val="000000">
                      <a:alpha val="43137"/>
                    </a:srgbClr>
                  </a:outerShdw>
                </a:effectLst>
              </a:rPr>
              <a:t>(</a:t>
            </a:r>
            <a:r>
              <a:rPr lang="en-US" sz="1200" b="1" u="sng" dirty="0" smtClean="0">
                <a:effectLst>
                  <a:outerShdw blurRad="38100" dist="38100" dir="2700000" algn="tl">
                    <a:srgbClr val="000000">
                      <a:alpha val="43137"/>
                    </a:srgbClr>
                  </a:outerShdw>
                </a:effectLst>
              </a:rPr>
              <a:t>p</a:t>
            </a:r>
            <a:r>
              <a:rPr lang="en-US" sz="1200" b="1" u="sng" dirty="0">
                <a:effectLst>
                  <a:outerShdw blurRad="38100" dist="38100" dir="2700000" algn="tl">
                    <a:srgbClr val="000000">
                      <a:alpha val="43137"/>
                    </a:srgbClr>
                  </a:outerShdw>
                </a:effectLst>
              </a:rPr>
              <a:t>*) = [(P</a:t>
            </a:r>
            <a:r>
              <a:rPr lang="en-US" sz="1200" b="1" u="sng" baseline="-25000" dirty="0">
                <a:effectLst>
                  <a:outerShdw blurRad="38100" dist="38100" dir="2700000" algn="tl">
                    <a:srgbClr val="000000">
                      <a:alpha val="43137"/>
                    </a:srgbClr>
                  </a:outerShdw>
                </a:effectLst>
              </a:rPr>
              <a:t>A</a:t>
            </a:r>
            <a:r>
              <a:rPr lang="en-US" sz="1200" b="1" u="sng" baseline="30000" dirty="0">
                <a:effectLst>
                  <a:outerShdw blurRad="38100" dist="38100" dir="2700000" algn="tl">
                    <a:srgbClr val="000000">
                      <a:alpha val="43137"/>
                    </a:srgbClr>
                  </a:outerShdw>
                </a:effectLst>
              </a:rPr>
              <a:t>*</a:t>
            </a:r>
            <a:r>
              <a:rPr lang="en-US" sz="1200" b="1" u="sng" dirty="0">
                <a:effectLst>
                  <a:outerShdw blurRad="38100" dist="38100" dir="2700000" algn="tl">
                    <a:srgbClr val="000000">
                      <a:alpha val="43137"/>
                    </a:srgbClr>
                  </a:outerShdw>
                </a:effectLst>
              </a:rPr>
              <a:t>/P</a:t>
            </a:r>
            <a:r>
              <a:rPr lang="en-US" sz="1200" b="1" u="sng" baseline="-25000" dirty="0">
                <a:effectLst>
                  <a:outerShdw blurRad="38100" dist="38100" dir="2700000" algn="tl">
                    <a:srgbClr val="000000">
                      <a:alpha val="43137"/>
                    </a:srgbClr>
                  </a:outerShdw>
                </a:effectLst>
              </a:rPr>
              <a:t>M</a:t>
            </a:r>
            <a:r>
              <a:rPr lang="en-US" sz="1200" b="1" u="sng" baseline="30000" dirty="0">
                <a:effectLst>
                  <a:outerShdw blurRad="38100" dist="38100" dir="2700000" algn="tl">
                    <a:srgbClr val="000000">
                      <a:alpha val="43137"/>
                    </a:srgbClr>
                  </a:outerShdw>
                </a:effectLst>
              </a:rPr>
              <a:t>*</a:t>
            </a:r>
            <a:r>
              <a:rPr lang="en-US" sz="1200" b="1" u="sng" dirty="0">
                <a:effectLst>
                  <a:outerShdw blurRad="38100" dist="38100" dir="2700000" algn="tl">
                    <a:srgbClr val="000000">
                      <a:alpha val="43137"/>
                    </a:srgbClr>
                  </a:outerShdw>
                </a:effectLst>
              </a:rPr>
              <a:t>).</a:t>
            </a:r>
            <a:r>
              <a:rPr lang="en-US" sz="1200" b="1" u="sng" dirty="0" smtClean="0">
                <a:effectLst>
                  <a:outerShdw blurRad="38100" dist="38100" dir="2700000" algn="tl">
                    <a:srgbClr val="000000">
                      <a:alpha val="43137"/>
                    </a:srgbClr>
                  </a:outerShdw>
                </a:effectLst>
              </a:rPr>
              <a:t>A</a:t>
            </a:r>
            <a:r>
              <a:rPr lang="en-US" sz="1200" b="1" u="sng" baseline="-25000" dirty="0" smtClean="0">
                <a:effectLst>
                  <a:outerShdw blurRad="38100" dist="38100" dir="2700000" algn="tl">
                    <a:srgbClr val="000000">
                      <a:alpha val="43137"/>
                    </a:srgbClr>
                  </a:outerShdw>
                </a:effectLst>
              </a:rPr>
              <a:t>0</a:t>
            </a:r>
            <a:r>
              <a:rPr lang="en-US" sz="1200" b="1" u="sng" baseline="30000" dirty="0" smtClean="0">
                <a:effectLst>
                  <a:outerShdw blurRad="38100" dist="38100" dir="2700000" algn="tl">
                    <a:srgbClr val="000000">
                      <a:alpha val="43137"/>
                    </a:srgbClr>
                  </a:outerShdw>
                </a:effectLst>
              </a:rPr>
              <a:t>P</a:t>
            </a:r>
            <a:r>
              <a:rPr lang="en-US" sz="1200" b="1" u="sng" dirty="0" smtClean="0">
                <a:effectLst>
                  <a:outerShdw blurRad="38100" dist="38100" dir="2700000" algn="tl">
                    <a:srgbClr val="000000">
                      <a:alpha val="43137"/>
                    </a:srgbClr>
                  </a:outerShdw>
                </a:effectLst>
              </a:rPr>
              <a:t> </a:t>
            </a:r>
            <a:r>
              <a:rPr lang="en-US" sz="1200" b="1" u="sng" dirty="0">
                <a:effectLst>
                  <a:outerShdw blurRad="38100" dist="38100" dir="2700000" algn="tl">
                    <a:srgbClr val="000000">
                      <a:alpha val="43137"/>
                    </a:srgbClr>
                  </a:outerShdw>
                </a:effectLst>
              </a:rPr>
              <a:t>+ </a:t>
            </a:r>
            <a:r>
              <a:rPr lang="en-US" sz="1200" b="1" u="sng" dirty="0" smtClean="0">
                <a:effectLst>
                  <a:outerShdw blurRad="38100" dist="38100" dir="2700000" algn="tl">
                    <a:srgbClr val="000000">
                      <a:alpha val="43137"/>
                    </a:srgbClr>
                  </a:outerShdw>
                </a:effectLst>
              </a:rPr>
              <a:t>M</a:t>
            </a:r>
            <a:r>
              <a:rPr lang="en-US" sz="1200" b="1" u="sng" baseline="-25000" dirty="0" smtClean="0">
                <a:effectLst>
                  <a:outerShdw blurRad="38100" dist="38100" dir="2700000" algn="tl">
                    <a:srgbClr val="000000">
                      <a:alpha val="43137"/>
                    </a:srgbClr>
                  </a:outerShdw>
                </a:effectLst>
              </a:rPr>
              <a:t>0</a:t>
            </a:r>
            <a:r>
              <a:rPr lang="en-US" sz="1200" b="1" u="sng" baseline="30000" dirty="0" smtClean="0">
                <a:effectLst>
                  <a:outerShdw blurRad="38100" dist="38100" dir="2700000" algn="tl">
                    <a:srgbClr val="000000">
                      <a:alpha val="43137"/>
                    </a:srgbClr>
                  </a:outerShdw>
                </a:effectLst>
              </a:rPr>
              <a:t>P</a:t>
            </a:r>
            <a:r>
              <a:rPr lang="en-US" sz="1200" b="1" u="sng" dirty="0">
                <a:effectLst>
                  <a:outerShdw blurRad="38100" dist="38100" dir="2700000" algn="tl">
                    <a:srgbClr val="000000">
                      <a:alpha val="43137"/>
                    </a:srgbClr>
                  </a:outerShdw>
                </a:effectLst>
              </a:rPr>
              <a:t>]: </a:t>
            </a:r>
            <a:r>
              <a:rPr lang="en-US" sz="1200" b="1" u="sng" dirty="0" smtClean="0">
                <a:effectLst>
                  <a:outerShdw blurRad="38100" dist="38100" dir="2700000" algn="tl">
                    <a:srgbClr val="000000">
                      <a:alpha val="43137"/>
                    </a:srgbClr>
                  </a:outerShdw>
                </a:effectLst>
              </a:rPr>
              <a:t>  ANTES DA TRIBUTAÇÃO</a:t>
            </a:r>
            <a:endParaRPr lang="en-US" sz="1200" b="1" dirty="0"/>
          </a:p>
          <a:p>
            <a:r>
              <a:rPr lang="en-US" sz="1100" b="1" dirty="0"/>
              <a:t>RESTR. ORÇ. </a:t>
            </a:r>
            <a:r>
              <a:rPr lang="en-US" sz="1100" b="1" dirty="0" smtClean="0"/>
              <a:t>DA ECONOMIA COM VALOR DA PRODUÇÃO DOMÉSTICA y(p*) DO PONTO DE PRODUÇÃO INICIAL P</a:t>
            </a:r>
            <a:r>
              <a:rPr lang="en-US" sz="1100" b="1" baseline="-25000" dirty="0" smtClean="0"/>
              <a:t>0</a:t>
            </a:r>
            <a:r>
              <a:rPr lang="en-US" sz="1100" b="1" dirty="0"/>
              <a:t>   (SEM TRIBUTAÇÃO</a:t>
            </a:r>
            <a:r>
              <a:rPr lang="en-US" sz="1100" b="1" dirty="0" smtClean="0"/>
              <a:t>) E  AOS </a:t>
            </a:r>
            <a:r>
              <a:rPr lang="en-US" sz="1100" b="1" dirty="0"/>
              <a:t>PREÇOS </a:t>
            </a:r>
            <a:r>
              <a:rPr lang="en-US" sz="1100" b="1" dirty="0" smtClean="0"/>
              <a:t>INTERNACIONAIS: (p*)</a:t>
            </a:r>
            <a:endParaRPr lang="pt-BR" sz="1100" b="1" dirty="0"/>
          </a:p>
        </p:txBody>
      </p:sp>
      <p:sp>
        <p:nvSpPr>
          <p:cNvPr id="24" name="CaixaDeTexto 23"/>
          <p:cNvSpPr txBox="1"/>
          <p:nvPr/>
        </p:nvSpPr>
        <p:spPr>
          <a:xfrm>
            <a:off x="5868144" y="2639234"/>
            <a:ext cx="2978188" cy="861774"/>
          </a:xfrm>
          <a:prstGeom prst="rect">
            <a:avLst/>
          </a:prstGeom>
          <a:solidFill>
            <a:srgbClr val="FFFF00"/>
          </a:solidFill>
          <a:ln w="19050">
            <a:solidFill>
              <a:schemeClr val="tx1"/>
            </a:solidFill>
          </a:ln>
        </p:spPr>
        <p:txBody>
          <a:bodyPr wrap="none" rtlCol="0">
            <a:spAutoFit/>
          </a:bodyPr>
          <a:lstStyle/>
          <a:p>
            <a:r>
              <a:rPr lang="en-US" sz="1400" b="1" u="sng" dirty="0" smtClean="0">
                <a:effectLst>
                  <a:outerShdw blurRad="38100" dist="38100" dir="2700000" algn="tl">
                    <a:srgbClr val="000000">
                      <a:alpha val="43137"/>
                    </a:srgbClr>
                  </a:outerShdw>
                </a:effectLst>
              </a:rPr>
              <a:t>(</a:t>
            </a:r>
            <a:r>
              <a:rPr lang="en-US" sz="1400" b="1" u="sng" dirty="0" err="1" smtClean="0">
                <a:effectLst>
                  <a:outerShdw blurRad="38100" dist="38100" dir="2700000" algn="tl">
                    <a:srgbClr val="000000">
                      <a:alpha val="43137"/>
                    </a:srgbClr>
                  </a:outerShdw>
                </a:effectLst>
              </a:rPr>
              <a:t>p</a:t>
            </a:r>
            <a:r>
              <a:rPr lang="en-US" sz="1400" b="1" u="sng" baseline="-25000" dirty="0" err="1" smtClean="0">
                <a:effectLst>
                  <a:outerShdw blurRad="38100" dist="38100" dir="2700000" algn="tl">
                    <a:srgbClr val="000000">
                      <a:alpha val="43137"/>
                    </a:srgbClr>
                  </a:outerShdw>
                </a:effectLst>
              </a:rPr>
              <a:t>P</a:t>
            </a:r>
            <a:r>
              <a:rPr lang="en-US" sz="1400" b="1" u="sng" baseline="30000" dirty="0" err="1" smtClean="0">
                <a:effectLst>
                  <a:outerShdw blurRad="38100" dist="38100" dir="2700000" algn="tl">
                    <a:srgbClr val="000000">
                      <a:alpha val="43137"/>
                    </a:srgbClr>
                  </a:outerShdw>
                </a:effectLst>
              </a:rPr>
              <a:t>T</a:t>
            </a:r>
            <a:r>
              <a:rPr lang="en-US" sz="1400" b="1" u="sng" dirty="0" smtClean="0">
                <a:effectLst>
                  <a:outerShdw blurRad="38100" dist="38100" dir="2700000" algn="tl">
                    <a:srgbClr val="000000">
                      <a:alpha val="43137"/>
                    </a:srgbClr>
                  </a:outerShdw>
                </a:effectLst>
              </a:rPr>
              <a:t>):   APÓS TRIBUTAÇÃO</a:t>
            </a:r>
            <a:endParaRPr lang="en-US" sz="1400" b="1" dirty="0" smtClean="0"/>
          </a:p>
          <a:p>
            <a:r>
              <a:rPr lang="en-US" sz="1200" b="1" dirty="0" smtClean="0"/>
              <a:t>LINHA DE REFERÊNCIA DE DECISÃO  DA</a:t>
            </a:r>
          </a:p>
          <a:p>
            <a:r>
              <a:rPr lang="en-US" sz="1200" b="1" dirty="0" smtClean="0"/>
              <a:t> PRODUÇÃO AOS PREÇOS  AO PRODUTOR</a:t>
            </a:r>
          </a:p>
          <a:p>
            <a:r>
              <a:rPr lang="en-US" sz="1200" b="1" dirty="0" smtClean="0"/>
              <a:t>DOMÉSTICO TAL QUE:  TMT =  </a:t>
            </a:r>
            <a:r>
              <a:rPr lang="en-US" sz="1200" b="1" dirty="0" err="1" smtClean="0"/>
              <a:t>p</a:t>
            </a:r>
            <a:r>
              <a:rPr lang="en-US" sz="1200" b="1" baseline="-25000" dirty="0" err="1" smtClean="0"/>
              <a:t>P</a:t>
            </a:r>
            <a:r>
              <a:rPr lang="en-US" sz="1200" b="1" baseline="30000" dirty="0" err="1" smtClean="0"/>
              <a:t>T</a:t>
            </a:r>
            <a:r>
              <a:rPr lang="en-US" sz="1200" b="1" dirty="0" smtClean="0"/>
              <a:t> = (1-t).p*</a:t>
            </a:r>
            <a:endParaRPr lang="pt-BR" sz="1200" b="1" dirty="0"/>
          </a:p>
        </p:txBody>
      </p:sp>
      <p:cxnSp>
        <p:nvCxnSpPr>
          <p:cNvPr id="27" name="Conector reto 26"/>
          <p:cNvCxnSpPr/>
          <p:nvPr/>
        </p:nvCxnSpPr>
        <p:spPr>
          <a:xfrm rot="10800000">
            <a:off x="2123728" y="3573016"/>
            <a:ext cx="280831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a:off x="4922294" y="3582308"/>
            <a:ext cx="127572" cy="171890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rot="10800000">
            <a:off x="2051720" y="2636911"/>
            <a:ext cx="144016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a:off x="5004047" y="1844824"/>
            <a:ext cx="4089787" cy="646331"/>
          </a:xfrm>
          <a:prstGeom prst="rect">
            <a:avLst/>
          </a:prstGeom>
          <a:solidFill>
            <a:srgbClr val="FFFF00"/>
          </a:solidFill>
          <a:ln w="19050">
            <a:solidFill>
              <a:schemeClr val="tx1"/>
            </a:solidFill>
          </a:ln>
        </p:spPr>
        <p:txBody>
          <a:bodyPr wrap="square" rtlCol="0">
            <a:spAutoFit/>
          </a:bodyPr>
          <a:lstStyle/>
          <a:p>
            <a:r>
              <a:rPr lang="en-US" sz="1200" b="1" dirty="0" smtClean="0">
                <a:effectLst>
                  <a:outerShdw blurRad="38100" dist="38100" dir="2700000" algn="tl">
                    <a:srgbClr val="000000">
                      <a:alpha val="43137"/>
                    </a:srgbClr>
                  </a:outerShdw>
                </a:effectLst>
              </a:rPr>
              <a:t>(P</a:t>
            </a:r>
            <a:r>
              <a:rPr lang="en-US" sz="1200" b="1" baseline="-25000" dirty="0" smtClean="0">
                <a:effectLst>
                  <a:outerShdw blurRad="38100" dist="38100" dir="2700000" algn="tl">
                    <a:srgbClr val="000000">
                      <a:alpha val="43137"/>
                    </a:srgbClr>
                  </a:outerShdw>
                </a:effectLst>
              </a:rPr>
              <a:t>1</a:t>
            </a:r>
            <a:r>
              <a:rPr lang="en-US" sz="1200" b="1" dirty="0" smtClean="0">
                <a:effectLst>
                  <a:outerShdw blurRad="38100" dist="38100" dir="2700000" algn="tl">
                    <a:srgbClr val="000000">
                      <a:alpha val="43137"/>
                    </a:srgbClr>
                  </a:outerShdw>
                </a:effectLst>
              </a:rPr>
              <a:t> ):</a:t>
            </a:r>
            <a:r>
              <a:rPr lang="en-US" sz="1200" b="1" u="sng" dirty="0" smtClean="0">
                <a:effectLst>
                  <a:outerShdw blurRad="38100" dist="38100" dir="2700000" algn="tl">
                    <a:srgbClr val="000000">
                      <a:alpha val="43137"/>
                    </a:srgbClr>
                  </a:outerShdw>
                </a:effectLst>
              </a:rPr>
              <a:t> PONTO DA PRODUÇÃO DOMÉSTICA APÓS TRIBUTAÇÃO, </a:t>
            </a:r>
            <a:r>
              <a:rPr lang="en-US" sz="1200" b="1" dirty="0" smtClean="0">
                <a:effectLst>
                  <a:outerShdw blurRad="38100" dist="38100" dir="2700000" algn="tl">
                    <a:srgbClr val="000000">
                      <a:alpha val="43137"/>
                    </a:srgbClr>
                  </a:outerShdw>
                </a:effectLst>
              </a:rPr>
              <a:t>COM A INEFICIÊNCIA DE ALOCAÇÃO DE RECURSOS</a:t>
            </a:r>
            <a:r>
              <a:rPr lang="en-US" sz="1200" b="1" dirty="0">
                <a:effectLst>
                  <a:outerShdw blurRad="38100" dist="38100" dir="2700000" algn="tl">
                    <a:srgbClr val="000000">
                      <a:alpha val="43137"/>
                    </a:srgbClr>
                  </a:outerShdw>
                </a:effectLst>
              </a:rPr>
              <a:t> </a:t>
            </a:r>
            <a:r>
              <a:rPr lang="en-US" sz="1200" b="1" dirty="0" smtClean="0">
                <a:effectLst>
                  <a:outerShdw blurRad="38100" dist="38100" dir="2700000" algn="tl">
                    <a:srgbClr val="000000">
                      <a:alpha val="43137"/>
                    </a:srgbClr>
                  </a:outerShdw>
                </a:effectLst>
              </a:rPr>
              <a:t>E COM:   TMT </a:t>
            </a:r>
            <a:r>
              <a:rPr lang="en-US" sz="1200" b="1" dirty="0">
                <a:effectLst>
                  <a:outerShdw blurRad="38100" dist="38100" dir="2700000" algn="tl">
                    <a:srgbClr val="000000">
                      <a:alpha val="43137"/>
                    </a:srgbClr>
                  </a:outerShdw>
                </a:effectLst>
              </a:rPr>
              <a:t>=  </a:t>
            </a:r>
            <a:r>
              <a:rPr lang="en-US" sz="1200" b="1" dirty="0" err="1">
                <a:effectLst>
                  <a:outerShdw blurRad="38100" dist="38100" dir="2700000" algn="tl">
                    <a:srgbClr val="000000">
                      <a:alpha val="43137"/>
                    </a:srgbClr>
                  </a:outerShdw>
                </a:effectLst>
              </a:rPr>
              <a:t>p</a:t>
            </a:r>
            <a:r>
              <a:rPr lang="en-US" sz="1200" b="1" baseline="-25000" dirty="0" err="1">
                <a:effectLst>
                  <a:outerShdw blurRad="38100" dist="38100" dir="2700000" algn="tl">
                    <a:srgbClr val="000000">
                      <a:alpha val="43137"/>
                    </a:srgbClr>
                  </a:outerShdw>
                </a:effectLst>
              </a:rPr>
              <a:t>P</a:t>
            </a:r>
            <a:r>
              <a:rPr lang="en-US" sz="1200" b="1" baseline="30000" dirty="0" err="1">
                <a:effectLst>
                  <a:outerShdw blurRad="38100" dist="38100" dir="2700000" algn="tl">
                    <a:srgbClr val="000000">
                      <a:alpha val="43137"/>
                    </a:srgbClr>
                  </a:outerShdw>
                </a:effectLst>
              </a:rPr>
              <a:t>T</a:t>
            </a:r>
            <a:r>
              <a:rPr lang="en-US" sz="1200" b="1" dirty="0">
                <a:effectLst>
                  <a:outerShdw blurRad="38100" dist="38100" dir="2700000" algn="tl">
                    <a:srgbClr val="000000">
                      <a:alpha val="43137"/>
                    </a:srgbClr>
                  </a:outerShdw>
                </a:effectLst>
              </a:rPr>
              <a:t> = (1-t).p*</a:t>
            </a:r>
            <a:endParaRPr lang="pt-BR" sz="1200" b="1" dirty="0">
              <a:effectLst>
                <a:outerShdw blurRad="38100" dist="38100" dir="2700000" algn="tl">
                  <a:srgbClr val="000000">
                    <a:alpha val="43137"/>
                  </a:srgbClr>
                </a:outerShdw>
              </a:effectLst>
            </a:endParaRPr>
          </a:p>
        </p:txBody>
      </p:sp>
      <p:sp>
        <p:nvSpPr>
          <p:cNvPr id="38" name="CaixaDeTexto 37"/>
          <p:cNvSpPr txBox="1"/>
          <p:nvPr/>
        </p:nvSpPr>
        <p:spPr>
          <a:xfrm>
            <a:off x="5940152" y="5353471"/>
            <a:ext cx="1071127" cy="307777"/>
          </a:xfrm>
          <a:prstGeom prst="rect">
            <a:avLst/>
          </a:prstGeom>
          <a:noFill/>
        </p:spPr>
        <p:txBody>
          <a:bodyPr wrap="none" rtlCol="0">
            <a:spAutoFit/>
          </a:bodyPr>
          <a:lstStyle/>
          <a:p>
            <a:r>
              <a:rPr lang="en-US" sz="1400" b="1" dirty="0" smtClean="0">
                <a:effectLst>
                  <a:outerShdw blurRad="38100" dist="38100" dir="2700000" algn="tl">
                    <a:srgbClr val="000000">
                      <a:alpha val="43137"/>
                    </a:srgbClr>
                  </a:outerShdw>
                </a:effectLst>
              </a:rPr>
              <a:t>ALIMENTOS</a:t>
            </a:r>
            <a:endParaRPr lang="pt-BR" sz="1400" b="1" dirty="0">
              <a:effectLst>
                <a:outerShdw blurRad="38100" dist="38100" dir="2700000" algn="tl">
                  <a:srgbClr val="000000">
                    <a:alpha val="43137"/>
                  </a:srgbClr>
                </a:outerShdw>
              </a:effectLst>
            </a:endParaRPr>
          </a:p>
        </p:txBody>
      </p:sp>
      <p:sp>
        <p:nvSpPr>
          <p:cNvPr id="39" name="CaixaDeTexto 38"/>
          <p:cNvSpPr txBox="1"/>
          <p:nvPr/>
        </p:nvSpPr>
        <p:spPr>
          <a:xfrm>
            <a:off x="698657" y="764704"/>
            <a:ext cx="1353063" cy="307777"/>
          </a:xfrm>
          <a:prstGeom prst="rect">
            <a:avLst/>
          </a:prstGeom>
          <a:noFill/>
        </p:spPr>
        <p:txBody>
          <a:bodyPr wrap="none" rtlCol="0">
            <a:spAutoFit/>
          </a:bodyPr>
          <a:lstStyle/>
          <a:p>
            <a:r>
              <a:rPr lang="en-US" sz="1400" b="1" dirty="0" smtClean="0">
                <a:effectLst>
                  <a:outerShdw blurRad="38100" dist="38100" dir="2700000" algn="tl">
                    <a:srgbClr val="000000">
                      <a:alpha val="43137"/>
                    </a:srgbClr>
                  </a:outerShdw>
                </a:effectLst>
              </a:rPr>
              <a:t>MANUFATURAS</a:t>
            </a:r>
            <a:endParaRPr lang="pt-BR" sz="1400" b="1" dirty="0">
              <a:effectLst>
                <a:outerShdw blurRad="38100" dist="38100" dir="2700000" algn="tl">
                  <a:srgbClr val="000000">
                    <a:alpha val="43137"/>
                  </a:srgbClr>
                </a:outerShdw>
              </a:effectLst>
            </a:endParaRPr>
          </a:p>
        </p:txBody>
      </p:sp>
      <p:sp>
        <p:nvSpPr>
          <p:cNvPr id="43" name="CaixaDeTexto 42"/>
          <p:cNvSpPr txBox="1"/>
          <p:nvPr/>
        </p:nvSpPr>
        <p:spPr>
          <a:xfrm>
            <a:off x="4716016" y="908720"/>
            <a:ext cx="2553144" cy="523220"/>
          </a:xfrm>
          <a:prstGeom prst="rect">
            <a:avLst/>
          </a:prstGeom>
          <a:solidFill>
            <a:srgbClr val="00B050"/>
          </a:solidFill>
          <a:ln w="19050">
            <a:solidFill>
              <a:schemeClr val="tx1"/>
            </a:solidFill>
          </a:ln>
        </p:spPr>
        <p:txBody>
          <a:bodyPr wrap="square" rtlCol="0">
            <a:spAutoFit/>
          </a:bodyPr>
          <a:lstStyle/>
          <a:p>
            <a:r>
              <a:rPr lang="en-US" sz="1400" b="1" dirty="0" smtClean="0">
                <a:effectLst>
                  <a:outerShdw blurRad="38100" dist="38100" dir="2700000" algn="tl">
                    <a:srgbClr val="000000">
                      <a:alpha val="43137"/>
                    </a:srgbClr>
                  </a:outerShdw>
                </a:effectLst>
              </a:rPr>
              <a:t>CONSUMO ÓTIMO (ANTES): C</a:t>
            </a:r>
            <a:r>
              <a:rPr lang="en-US" sz="1400" b="1" baseline="30000" dirty="0" smtClean="0">
                <a:effectLst>
                  <a:outerShdw blurRad="38100" dist="38100" dir="2700000" algn="tl">
                    <a:srgbClr val="000000">
                      <a:alpha val="43137"/>
                    </a:srgbClr>
                  </a:outerShdw>
                </a:effectLst>
              </a:rPr>
              <a:t>LC </a:t>
            </a:r>
            <a:r>
              <a:rPr lang="en-US" sz="1400" b="1" dirty="0" smtClean="0">
                <a:effectLst>
                  <a:outerShdw blurRad="38100" dist="38100" dir="2700000" algn="tl">
                    <a:srgbClr val="000000">
                      <a:alpha val="43137"/>
                    </a:srgbClr>
                  </a:outerShdw>
                </a:effectLst>
              </a:rPr>
              <a:t> </a:t>
            </a:r>
          </a:p>
          <a:p>
            <a:r>
              <a:rPr lang="en-US" sz="1400" b="1" dirty="0" err="1" smtClean="0">
                <a:effectLst>
                  <a:outerShdw blurRad="38100" dist="38100" dir="2700000" algn="tl">
                    <a:srgbClr val="000000">
                      <a:alpha val="43137"/>
                    </a:srgbClr>
                  </a:outerShdw>
                </a:effectLst>
              </a:rPr>
              <a:t>TMgSUB</a:t>
            </a:r>
            <a:r>
              <a:rPr lang="en-US" sz="1400" b="1" dirty="0" smtClean="0">
                <a:effectLst>
                  <a:outerShdw blurRad="38100" dist="38100" dir="2700000" algn="tl">
                    <a:srgbClr val="000000">
                      <a:alpha val="43137"/>
                    </a:srgbClr>
                  </a:outerShdw>
                </a:effectLst>
              </a:rPr>
              <a:t> = (p*)</a:t>
            </a:r>
            <a:endParaRPr lang="pt-BR" sz="1400" b="1" dirty="0">
              <a:effectLst>
                <a:outerShdw blurRad="38100" dist="38100" dir="2700000" algn="tl">
                  <a:srgbClr val="000000">
                    <a:alpha val="43137"/>
                  </a:srgbClr>
                </a:outerShdw>
              </a:effectLst>
            </a:endParaRPr>
          </a:p>
        </p:txBody>
      </p:sp>
      <p:sp>
        <p:nvSpPr>
          <p:cNvPr id="18" name="Arco 17"/>
          <p:cNvSpPr/>
          <p:nvPr/>
        </p:nvSpPr>
        <p:spPr>
          <a:xfrm rot="11155474">
            <a:off x="2845965" y="388549"/>
            <a:ext cx="1160466" cy="1497081"/>
          </a:xfrm>
          <a:prstGeom prst="arc">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0" name="CaixaDeTexto 19"/>
          <p:cNvSpPr txBox="1"/>
          <p:nvPr/>
        </p:nvSpPr>
        <p:spPr>
          <a:xfrm>
            <a:off x="2123728" y="447055"/>
            <a:ext cx="2376265" cy="461665"/>
          </a:xfrm>
          <a:prstGeom prst="rect">
            <a:avLst/>
          </a:prstGeom>
          <a:solidFill>
            <a:srgbClr val="FFFF00"/>
          </a:solidFill>
          <a:ln w="12700">
            <a:solidFill>
              <a:schemeClr val="tx1"/>
            </a:solidFill>
          </a:ln>
        </p:spPr>
        <p:txBody>
          <a:bodyPr wrap="square" rtlCol="0">
            <a:spAutoFit/>
          </a:bodyPr>
          <a:lstStyle/>
          <a:p>
            <a:r>
              <a:rPr lang="pt-BR" sz="1200" b="1" dirty="0" smtClean="0">
                <a:effectLst>
                  <a:outerShdw blurRad="38100" dist="38100" dir="2700000" algn="tl">
                    <a:srgbClr val="000000">
                      <a:alpha val="43137"/>
                    </a:srgbClr>
                  </a:outerShdw>
                </a:effectLst>
              </a:rPr>
              <a:t>CONSUMO ÓTIMO (APÓS): C</a:t>
            </a:r>
            <a:r>
              <a:rPr lang="pt-BR" sz="1200" baseline="30000" dirty="0" smtClean="0"/>
              <a:t>T</a:t>
            </a:r>
            <a:r>
              <a:rPr lang="pt-BR" sz="1200" dirty="0" smtClean="0"/>
              <a:t> </a:t>
            </a:r>
          </a:p>
          <a:p>
            <a:r>
              <a:rPr lang="pt-BR" sz="1200" b="1" dirty="0" err="1" smtClean="0">
                <a:effectLst>
                  <a:outerShdw blurRad="38100" dist="38100" dir="2700000" algn="tl">
                    <a:srgbClr val="000000">
                      <a:alpha val="43137"/>
                    </a:srgbClr>
                  </a:outerShdw>
                </a:effectLst>
              </a:rPr>
              <a:t>TMgSUB</a:t>
            </a:r>
            <a:r>
              <a:rPr lang="pt-BR" sz="1200" b="1" dirty="0" smtClean="0">
                <a:effectLst>
                  <a:outerShdw blurRad="38100" dist="38100" dir="2700000" algn="tl">
                    <a:srgbClr val="000000">
                      <a:alpha val="43137"/>
                    </a:srgbClr>
                  </a:outerShdw>
                </a:effectLst>
              </a:rPr>
              <a:t> = (p*)</a:t>
            </a:r>
            <a:endParaRPr lang="pt-BR" sz="1200" b="1" dirty="0">
              <a:effectLst>
                <a:outerShdw blurRad="38100" dist="38100" dir="2700000" algn="tl">
                  <a:srgbClr val="000000">
                    <a:alpha val="43137"/>
                  </a:srgbClr>
                </a:outerShdw>
              </a:effectLst>
            </a:endParaRPr>
          </a:p>
        </p:txBody>
      </p:sp>
      <p:cxnSp>
        <p:nvCxnSpPr>
          <p:cNvPr id="28" name="Conector de seta reta 27"/>
          <p:cNvCxnSpPr>
            <a:stCxn id="43" idx="1"/>
            <a:endCxn id="21" idx="3"/>
          </p:cNvCxnSpPr>
          <p:nvPr/>
        </p:nvCxnSpPr>
        <p:spPr>
          <a:xfrm flipH="1">
            <a:off x="4166747" y="1170330"/>
            <a:ext cx="549269" cy="13908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CaixaDeTexto 57"/>
          <p:cNvSpPr txBox="1"/>
          <p:nvPr/>
        </p:nvSpPr>
        <p:spPr>
          <a:xfrm>
            <a:off x="4879660" y="5291916"/>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P</a:t>
            </a:r>
            <a:endParaRPr lang="pt-BR" b="1" spc="-300" dirty="0">
              <a:effectLst>
                <a:outerShdw blurRad="38100" dist="38100" dir="2700000" algn="tl">
                  <a:srgbClr val="000000">
                    <a:alpha val="43137"/>
                  </a:srgbClr>
                </a:outerShdw>
              </a:effectLst>
            </a:endParaRPr>
          </a:p>
        </p:txBody>
      </p:sp>
      <p:sp>
        <p:nvSpPr>
          <p:cNvPr id="59" name="CaixaDeTexto 58"/>
          <p:cNvSpPr txBox="1"/>
          <p:nvPr/>
        </p:nvSpPr>
        <p:spPr>
          <a:xfrm>
            <a:off x="3511508" y="5291916"/>
            <a:ext cx="394660" cy="369332"/>
          </a:xfrm>
          <a:prstGeom prst="rect">
            <a:avLst/>
          </a:prstGeom>
          <a:noFill/>
        </p:spPr>
        <p:txBody>
          <a:bodyPr wrap="none" rtlCol="0">
            <a:spAutoFit/>
          </a:bodyPr>
          <a:lstStyle/>
          <a:p>
            <a:r>
              <a:rPr lang="pt-BR" b="1" spc="-300" dirty="0" smtClean="0">
                <a:solidFill>
                  <a:srgbClr val="FF0000"/>
                </a:solidFill>
                <a:effectLst>
                  <a:outerShdw blurRad="38100" dist="38100" dir="2700000" algn="tl">
                    <a:srgbClr val="000000">
                      <a:alpha val="43137"/>
                    </a:srgbClr>
                  </a:outerShdw>
                </a:effectLst>
              </a:rPr>
              <a:t>A</a:t>
            </a:r>
            <a:r>
              <a:rPr lang="pt-BR" b="1" spc="-300" baseline="-25000" dirty="0" smtClean="0">
                <a:solidFill>
                  <a:srgbClr val="FF0000"/>
                </a:solidFill>
                <a:effectLst>
                  <a:outerShdw blurRad="38100" dist="38100" dir="2700000" algn="tl">
                    <a:srgbClr val="000000">
                      <a:alpha val="43137"/>
                    </a:srgbClr>
                  </a:outerShdw>
                </a:effectLst>
              </a:rPr>
              <a:t>1</a:t>
            </a:r>
            <a:r>
              <a:rPr lang="pt-BR" b="1" spc="-300" baseline="30000" dirty="0" smtClean="0">
                <a:solidFill>
                  <a:srgbClr val="FF0000"/>
                </a:solidFill>
                <a:effectLst>
                  <a:outerShdw blurRad="38100" dist="38100" dir="2700000" algn="tl">
                    <a:srgbClr val="000000">
                      <a:alpha val="43137"/>
                    </a:srgbClr>
                  </a:outerShdw>
                </a:effectLst>
              </a:rPr>
              <a:t>P</a:t>
            </a:r>
            <a:endParaRPr lang="pt-BR" b="1" spc="-300" dirty="0">
              <a:solidFill>
                <a:srgbClr val="FF0000"/>
              </a:solidFill>
              <a:effectLst>
                <a:outerShdw blurRad="38100" dist="38100" dir="2700000" algn="tl">
                  <a:srgbClr val="000000">
                    <a:alpha val="43137"/>
                  </a:srgbClr>
                </a:outerShdw>
              </a:effectLst>
            </a:endParaRPr>
          </a:p>
        </p:txBody>
      </p:sp>
      <p:sp>
        <p:nvSpPr>
          <p:cNvPr id="60" name="CaixaDeTexto 59"/>
          <p:cNvSpPr txBox="1"/>
          <p:nvPr/>
        </p:nvSpPr>
        <p:spPr>
          <a:xfrm>
            <a:off x="1619672" y="2411596"/>
            <a:ext cx="457176" cy="369332"/>
          </a:xfrm>
          <a:prstGeom prst="rect">
            <a:avLst/>
          </a:prstGeom>
          <a:noFill/>
        </p:spPr>
        <p:txBody>
          <a:bodyPr wrap="none" rtlCol="0">
            <a:spAutoFit/>
          </a:bodyPr>
          <a:lstStyle/>
          <a:p>
            <a:r>
              <a:rPr lang="pt-BR" b="1" spc="-300" dirty="0" smtClean="0">
                <a:solidFill>
                  <a:srgbClr val="FF0000"/>
                </a:solidFill>
                <a:effectLst>
                  <a:outerShdw blurRad="38100" dist="38100" dir="2700000" algn="tl">
                    <a:srgbClr val="000000">
                      <a:alpha val="43137"/>
                    </a:srgbClr>
                  </a:outerShdw>
                </a:effectLst>
              </a:rPr>
              <a:t>M</a:t>
            </a:r>
            <a:r>
              <a:rPr lang="pt-BR" b="1" spc="-300" baseline="-25000" dirty="0" smtClean="0">
                <a:solidFill>
                  <a:srgbClr val="FF0000"/>
                </a:solidFill>
                <a:effectLst>
                  <a:outerShdw blurRad="38100" dist="38100" dir="2700000" algn="tl">
                    <a:srgbClr val="000000">
                      <a:alpha val="43137"/>
                    </a:srgbClr>
                  </a:outerShdw>
                </a:effectLst>
              </a:rPr>
              <a:t>1</a:t>
            </a:r>
            <a:r>
              <a:rPr lang="pt-BR" b="1" spc="-300" baseline="30000" dirty="0" smtClean="0">
                <a:solidFill>
                  <a:srgbClr val="FF0000"/>
                </a:solidFill>
                <a:effectLst>
                  <a:outerShdw blurRad="38100" dist="38100" dir="2700000" algn="tl">
                    <a:srgbClr val="000000">
                      <a:alpha val="43137"/>
                    </a:srgbClr>
                  </a:outerShdw>
                </a:effectLst>
              </a:rPr>
              <a:t>P</a:t>
            </a:r>
            <a:endParaRPr lang="pt-BR" b="1" spc="-300" dirty="0">
              <a:solidFill>
                <a:srgbClr val="FF0000"/>
              </a:solidFill>
              <a:effectLst>
                <a:outerShdw blurRad="38100" dist="38100" dir="2700000" algn="tl">
                  <a:srgbClr val="000000">
                    <a:alpha val="43137"/>
                  </a:srgbClr>
                </a:outerShdw>
              </a:effectLst>
            </a:endParaRPr>
          </a:p>
        </p:txBody>
      </p:sp>
      <p:sp>
        <p:nvSpPr>
          <p:cNvPr id="61" name="CaixaDeTexto 60"/>
          <p:cNvSpPr txBox="1"/>
          <p:nvPr/>
        </p:nvSpPr>
        <p:spPr>
          <a:xfrm>
            <a:off x="1666552" y="3356992"/>
            <a:ext cx="45717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M</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P</a:t>
            </a:r>
            <a:endParaRPr lang="pt-BR" b="1" spc="-300" dirty="0">
              <a:effectLst>
                <a:outerShdw blurRad="38100" dist="38100" dir="2700000" algn="tl">
                  <a:srgbClr val="000000">
                    <a:alpha val="43137"/>
                  </a:srgbClr>
                </a:outerShdw>
              </a:effectLst>
            </a:endParaRPr>
          </a:p>
        </p:txBody>
      </p:sp>
      <p:sp>
        <p:nvSpPr>
          <p:cNvPr id="8" name="CaixaDeTexto 7"/>
          <p:cNvSpPr txBox="1"/>
          <p:nvPr/>
        </p:nvSpPr>
        <p:spPr>
          <a:xfrm>
            <a:off x="4860032" y="3347700"/>
            <a:ext cx="736099"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S/TRIB.</a:t>
            </a:r>
            <a:endParaRPr lang="pt-BR" b="1" spc="-150" dirty="0">
              <a:effectLst>
                <a:outerShdw blurRad="38100" dist="38100" dir="2700000" algn="tl">
                  <a:srgbClr val="000000">
                    <a:alpha val="43137"/>
                  </a:srgbClr>
                </a:outerShdw>
              </a:effectLst>
            </a:endParaRPr>
          </a:p>
        </p:txBody>
      </p:sp>
      <p:sp>
        <p:nvSpPr>
          <p:cNvPr id="9" name="CaixaDeTexto 8"/>
          <p:cNvSpPr txBox="1"/>
          <p:nvPr/>
        </p:nvSpPr>
        <p:spPr>
          <a:xfrm>
            <a:off x="3419872" y="2420888"/>
            <a:ext cx="688009" cy="400110"/>
          </a:xfrm>
          <a:prstGeom prst="rect">
            <a:avLst/>
          </a:prstGeom>
          <a:noFill/>
        </p:spPr>
        <p:txBody>
          <a:bodyPr wrap="none" rtlCol="0">
            <a:spAutoFit/>
          </a:bodyPr>
          <a:lstStyle/>
          <a:p>
            <a:r>
              <a:rPr lang="pt-BR" sz="2000" b="1" spc="-300" dirty="0" smtClean="0">
                <a:solidFill>
                  <a:srgbClr val="FF0000"/>
                </a:solidFill>
                <a:effectLst>
                  <a:outerShdw blurRad="38100" dist="38100" dir="2700000" algn="tl">
                    <a:srgbClr val="000000">
                      <a:alpha val="43137"/>
                    </a:srgbClr>
                  </a:outerShdw>
                </a:effectLst>
              </a:rPr>
              <a:t>P</a:t>
            </a:r>
            <a:r>
              <a:rPr lang="pt-BR" sz="2000" b="1" spc="-300" baseline="-25000" dirty="0" smtClean="0">
                <a:solidFill>
                  <a:srgbClr val="FF0000"/>
                </a:solidFill>
                <a:effectLst>
                  <a:outerShdw blurRad="38100" dist="38100" dir="2700000" algn="tl">
                    <a:srgbClr val="000000">
                      <a:alpha val="43137"/>
                    </a:srgbClr>
                  </a:outerShdw>
                </a:effectLst>
              </a:rPr>
              <a:t>1</a:t>
            </a:r>
            <a:r>
              <a:rPr lang="pt-BR" sz="2000" b="1" spc="-300" baseline="30000" dirty="0" smtClean="0">
                <a:solidFill>
                  <a:srgbClr val="FF0000"/>
                </a:solidFill>
                <a:effectLst>
                  <a:outerShdw blurRad="38100" dist="38100" dir="2700000" algn="tl">
                    <a:srgbClr val="000000">
                      <a:alpha val="43137"/>
                    </a:srgbClr>
                  </a:outerShdw>
                </a:effectLst>
              </a:rPr>
              <a:t>C/ TRIB</a:t>
            </a:r>
            <a:endParaRPr lang="pt-BR" sz="2000" b="1" spc="-300" dirty="0">
              <a:solidFill>
                <a:srgbClr val="FF0000"/>
              </a:solidFill>
              <a:effectLst>
                <a:outerShdw blurRad="38100" dist="38100" dir="2700000" algn="tl">
                  <a:srgbClr val="000000">
                    <a:alpha val="43137"/>
                  </a:srgbClr>
                </a:outerShdw>
              </a:effectLst>
            </a:endParaRPr>
          </a:p>
        </p:txBody>
      </p:sp>
      <p:sp>
        <p:nvSpPr>
          <p:cNvPr id="13" name="CaixaDeTexto 12"/>
          <p:cNvSpPr txBox="1"/>
          <p:nvPr/>
        </p:nvSpPr>
        <p:spPr>
          <a:xfrm>
            <a:off x="2123728" y="2287905"/>
            <a:ext cx="1031051" cy="276999"/>
          </a:xfrm>
          <a:prstGeom prst="rect">
            <a:avLst/>
          </a:prstGeom>
          <a:solidFill>
            <a:srgbClr val="FF0000"/>
          </a:solidFill>
          <a:ln>
            <a:solidFill>
              <a:schemeClr val="tx1"/>
            </a:solidFill>
          </a:ln>
        </p:spPr>
        <p:txBody>
          <a:bodyPr wrap="none" rtlCol="0">
            <a:spAutoFit/>
          </a:bodyPr>
          <a:lstStyle/>
          <a:p>
            <a:r>
              <a:rPr lang="pt-BR" sz="1200" b="1" u="sng" dirty="0" smtClean="0">
                <a:effectLst>
                  <a:outerShdw blurRad="38100" dist="38100" dir="2700000" algn="tl">
                    <a:srgbClr val="000000">
                      <a:alpha val="43137"/>
                    </a:srgbClr>
                  </a:outerShdw>
                </a:effectLst>
              </a:rPr>
              <a:t>INEFICIÊNCIA</a:t>
            </a:r>
            <a:endParaRPr lang="pt-BR" sz="1200" b="1" u="sng" dirty="0">
              <a:effectLst>
                <a:outerShdw blurRad="38100" dist="38100" dir="2700000" algn="tl">
                  <a:srgbClr val="000000">
                    <a:alpha val="43137"/>
                  </a:srgbClr>
                </a:outerShdw>
              </a:effectLst>
            </a:endParaRPr>
          </a:p>
        </p:txBody>
      </p:sp>
      <p:sp>
        <p:nvSpPr>
          <p:cNvPr id="14" name="Chave esquerda 13"/>
          <p:cNvSpPr/>
          <p:nvPr/>
        </p:nvSpPr>
        <p:spPr>
          <a:xfrm>
            <a:off x="3049629" y="2276872"/>
            <a:ext cx="399618" cy="31939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5" name="CaixaDeTexto 14"/>
          <p:cNvSpPr txBox="1"/>
          <p:nvPr/>
        </p:nvSpPr>
        <p:spPr>
          <a:xfrm>
            <a:off x="2843808" y="1268760"/>
            <a:ext cx="372218" cy="369332"/>
          </a:xfrm>
          <a:prstGeom prst="rect">
            <a:avLst/>
          </a:prstGeom>
          <a:noFill/>
        </p:spPr>
        <p:txBody>
          <a:bodyPr wrap="none" rtlCol="0">
            <a:spAutoFit/>
          </a:bodyPr>
          <a:lstStyle/>
          <a:p>
            <a:r>
              <a:rPr lang="pt-BR" b="1" spc="-300" dirty="0" smtClean="0">
                <a:solidFill>
                  <a:srgbClr val="FF0000"/>
                </a:solidFill>
                <a:effectLst>
                  <a:outerShdw blurRad="38100" dist="38100" dir="2700000" algn="tl">
                    <a:srgbClr val="000000">
                      <a:alpha val="43137"/>
                    </a:srgbClr>
                  </a:outerShdw>
                </a:effectLst>
              </a:rPr>
              <a:t>C</a:t>
            </a:r>
            <a:r>
              <a:rPr lang="pt-BR" b="1" spc="-300" baseline="-25000" dirty="0" smtClean="0">
                <a:solidFill>
                  <a:srgbClr val="FF0000"/>
                </a:solidFill>
                <a:effectLst>
                  <a:outerShdw blurRad="38100" dist="38100" dir="2700000" algn="tl">
                    <a:srgbClr val="000000">
                      <a:alpha val="43137"/>
                    </a:srgbClr>
                  </a:outerShdw>
                </a:effectLst>
              </a:rPr>
              <a:t>1</a:t>
            </a:r>
            <a:r>
              <a:rPr lang="pt-BR" b="1" spc="-300" baseline="30000" dirty="0" smtClean="0">
                <a:solidFill>
                  <a:srgbClr val="FF0000"/>
                </a:solidFill>
                <a:effectLst>
                  <a:outerShdw blurRad="38100" dist="38100" dir="2700000" algn="tl">
                    <a:srgbClr val="000000">
                      <a:alpha val="43137"/>
                    </a:srgbClr>
                  </a:outerShdw>
                </a:effectLst>
              </a:rPr>
              <a:t>T</a:t>
            </a:r>
            <a:endParaRPr lang="pt-BR" b="1" spc="-300" dirty="0">
              <a:solidFill>
                <a:srgbClr val="FF0000"/>
              </a:solidFill>
              <a:effectLst>
                <a:outerShdw blurRad="38100" dist="38100" dir="2700000" algn="tl">
                  <a:srgbClr val="000000">
                    <a:alpha val="43137"/>
                  </a:srgbClr>
                </a:outerShdw>
              </a:effectLst>
            </a:endParaRPr>
          </a:p>
        </p:txBody>
      </p:sp>
      <p:sp>
        <p:nvSpPr>
          <p:cNvPr id="21" name="CaixaDeTexto 20"/>
          <p:cNvSpPr txBox="1"/>
          <p:nvPr/>
        </p:nvSpPr>
        <p:spPr>
          <a:xfrm>
            <a:off x="3635896" y="1124744"/>
            <a:ext cx="53085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C</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LC</a:t>
            </a:r>
            <a:endParaRPr lang="pt-BR" b="1" dirty="0">
              <a:effectLst>
                <a:outerShdw blurRad="38100" dist="38100" dir="2700000" algn="tl">
                  <a:srgbClr val="000000">
                    <a:alpha val="43137"/>
                  </a:srgbClr>
                </a:outerShdw>
              </a:effectLst>
            </a:endParaRPr>
          </a:p>
        </p:txBody>
      </p:sp>
      <p:sp>
        <p:nvSpPr>
          <p:cNvPr id="57" name="CaixaDeTexto 56"/>
          <p:cNvSpPr txBox="1"/>
          <p:nvPr/>
        </p:nvSpPr>
        <p:spPr>
          <a:xfrm>
            <a:off x="5796136" y="3615407"/>
            <a:ext cx="3297698" cy="461665"/>
          </a:xfrm>
          <a:prstGeom prst="rect">
            <a:avLst/>
          </a:prstGeom>
          <a:solidFill>
            <a:srgbClr val="00B050"/>
          </a:solidFill>
          <a:ln>
            <a:solidFill>
              <a:schemeClr val="tx1"/>
            </a:solidFill>
          </a:ln>
        </p:spPr>
        <p:txBody>
          <a:bodyPr wrap="none" rtlCol="0">
            <a:spAutoFit/>
          </a:bodyPr>
          <a:lstStyle/>
          <a:p>
            <a:r>
              <a:rPr lang="pt-BR" sz="1200" b="1" dirty="0" smtClean="0">
                <a:effectLst>
                  <a:outerShdw blurRad="38100" dist="38100" dir="2700000" algn="tl">
                    <a:srgbClr val="000000">
                      <a:alpha val="43137"/>
                    </a:srgbClr>
                  </a:outerShdw>
                </a:effectLst>
              </a:rPr>
              <a:t>(P</a:t>
            </a:r>
            <a:r>
              <a:rPr lang="pt-BR" sz="1200" b="1" baseline="-25000" dirty="0" smtClean="0">
                <a:effectLst>
                  <a:outerShdw blurRad="38100" dist="38100" dir="2700000" algn="tl">
                    <a:srgbClr val="000000">
                      <a:alpha val="43137"/>
                    </a:srgbClr>
                  </a:outerShdw>
                </a:effectLst>
              </a:rPr>
              <a:t>0</a:t>
            </a:r>
            <a:r>
              <a:rPr lang="pt-BR" sz="1200" b="1" dirty="0" smtClean="0">
                <a:effectLst>
                  <a:outerShdw blurRad="38100" dist="38100" dir="2700000" algn="tl">
                    <a:srgbClr val="000000">
                      <a:alpha val="43137"/>
                    </a:srgbClr>
                  </a:outerShdw>
                </a:effectLst>
              </a:rPr>
              <a:t>): </a:t>
            </a:r>
            <a:r>
              <a:rPr lang="pt-BR" sz="1200" b="1" u="sng" dirty="0" smtClean="0">
                <a:effectLst>
                  <a:outerShdw blurRad="38100" dist="38100" dir="2700000" algn="tl">
                    <a:srgbClr val="000000">
                      <a:alpha val="43137"/>
                    </a:srgbClr>
                  </a:outerShdw>
                </a:effectLst>
              </a:rPr>
              <a:t>PONTO ÓTIMO DA PRODUÇÃO DOMÉSTICA</a:t>
            </a:r>
            <a:r>
              <a:rPr lang="pt-BR" sz="1200" b="1" dirty="0" smtClean="0">
                <a:effectLst>
                  <a:outerShdw blurRad="38100" dist="38100" dir="2700000" algn="tl">
                    <a:srgbClr val="000000">
                      <a:alpha val="43137"/>
                    </a:srgbClr>
                  </a:outerShdw>
                </a:effectLst>
              </a:rPr>
              <a:t> </a:t>
            </a:r>
          </a:p>
          <a:p>
            <a:r>
              <a:rPr lang="pt-BR" sz="1200" b="1" dirty="0" smtClean="0">
                <a:effectLst>
                  <a:outerShdw blurRad="38100" dist="38100" dir="2700000" algn="tl">
                    <a:srgbClr val="000000">
                      <a:alpha val="43137"/>
                    </a:srgbClr>
                  </a:outerShdw>
                </a:effectLst>
              </a:rPr>
              <a:t>ANTES DA TRIBUTAÇÃO  E COM:    TMT  = (p*)</a:t>
            </a:r>
            <a:endParaRPr lang="pt-BR" sz="1200" b="1" dirty="0">
              <a:effectLst>
                <a:outerShdw blurRad="38100" dist="38100" dir="2700000" algn="tl">
                  <a:srgbClr val="000000">
                    <a:alpha val="43137"/>
                  </a:srgbClr>
                </a:outerShdw>
              </a:effectLst>
            </a:endParaRPr>
          </a:p>
        </p:txBody>
      </p:sp>
      <p:cxnSp>
        <p:nvCxnSpPr>
          <p:cNvPr id="68" name="Conector de seta reta 67"/>
          <p:cNvCxnSpPr>
            <a:stCxn id="57" idx="1"/>
          </p:cNvCxnSpPr>
          <p:nvPr/>
        </p:nvCxnSpPr>
        <p:spPr>
          <a:xfrm flipH="1" flipV="1">
            <a:off x="5076056" y="3645026"/>
            <a:ext cx="720080" cy="20121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Conector reto 79"/>
          <p:cNvCxnSpPr/>
          <p:nvPr/>
        </p:nvCxnSpPr>
        <p:spPr>
          <a:xfrm>
            <a:off x="2915816" y="1556792"/>
            <a:ext cx="173954" cy="376532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Conector reto 82"/>
          <p:cNvCxnSpPr/>
          <p:nvPr/>
        </p:nvCxnSpPr>
        <p:spPr>
          <a:xfrm>
            <a:off x="3730511" y="1309410"/>
            <a:ext cx="265425" cy="4044061"/>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Conector reto 84"/>
          <p:cNvCxnSpPr/>
          <p:nvPr/>
        </p:nvCxnSpPr>
        <p:spPr>
          <a:xfrm flipH="1">
            <a:off x="2087724" y="1309410"/>
            <a:ext cx="162018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Conector reto 87"/>
          <p:cNvCxnSpPr/>
          <p:nvPr/>
        </p:nvCxnSpPr>
        <p:spPr>
          <a:xfrm flipH="1">
            <a:off x="2045655" y="1525434"/>
            <a:ext cx="852159"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0" name="CaixaDeTexto 89"/>
          <p:cNvSpPr txBox="1"/>
          <p:nvPr/>
        </p:nvSpPr>
        <p:spPr>
          <a:xfrm>
            <a:off x="3871548" y="5291916"/>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91" name="CaixaDeTexto 90"/>
          <p:cNvSpPr txBox="1"/>
          <p:nvPr/>
        </p:nvSpPr>
        <p:spPr>
          <a:xfrm>
            <a:off x="2881196" y="5291916"/>
            <a:ext cx="394660" cy="369332"/>
          </a:xfrm>
          <a:prstGeom prst="rect">
            <a:avLst/>
          </a:prstGeom>
          <a:noFill/>
        </p:spPr>
        <p:txBody>
          <a:bodyPr wrap="none" rtlCol="0">
            <a:spAutoFit/>
          </a:bodyPr>
          <a:lstStyle/>
          <a:p>
            <a:r>
              <a:rPr lang="pt-BR" b="1" spc="-300" dirty="0" smtClean="0">
                <a:solidFill>
                  <a:srgbClr val="FF0000"/>
                </a:solidFill>
                <a:effectLst>
                  <a:outerShdw blurRad="38100" dist="38100" dir="2700000" algn="tl">
                    <a:srgbClr val="000000">
                      <a:alpha val="43137"/>
                    </a:srgbClr>
                  </a:outerShdw>
                </a:effectLst>
              </a:rPr>
              <a:t>A</a:t>
            </a:r>
            <a:r>
              <a:rPr lang="pt-BR" b="1" spc="-300" baseline="-25000" dirty="0" smtClean="0">
                <a:solidFill>
                  <a:srgbClr val="FF0000"/>
                </a:solidFill>
                <a:effectLst>
                  <a:outerShdw blurRad="38100" dist="38100" dir="2700000" algn="tl">
                    <a:srgbClr val="000000">
                      <a:alpha val="43137"/>
                    </a:srgbClr>
                  </a:outerShdw>
                </a:effectLst>
              </a:rPr>
              <a:t>1</a:t>
            </a:r>
            <a:r>
              <a:rPr lang="pt-BR" b="1" spc="-300" baseline="30000" dirty="0" smtClean="0">
                <a:solidFill>
                  <a:srgbClr val="FF0000"/>
                </a:solidFill>
                <a:effectLst>
                  <a:outerShdw blurRad="38100" dist="38100" dir="2700000" algn="tl">
                    <a:srgbClr val="000000">
                      <a:alpha val="43137"/>
                    </a:srgbClr>
                  </a:outerShdw>
                </a:effectLst>
              </a:rPr>
              <a:t>C</a:t>
            </a:r>
            <a:endParaRPr lang="pt-BR" b="1" spc="-300" dirty="0">
              <a:solidFill>
                <a:srgbClr val="FF0000"/>
              </a:solidFill>
              <a:effectLst>
                <a:outerShdw blurRad="38100" dist="38100" dir="2700000" algn="tl">
                  <a:srgbClr val="000000">
                    <a:alpha val="43137"/>
                  </a:srgbClr>
                </a:outerShdw>
              </a:effectLst>
            </a:endParaRPr>
          </a:p>
        </p:txBody>
      </p:sp>
      <p:cxnSp>
        <p:nvCxnSpPr>
          <p:cNvPr id="95" name="Conector reto 94"/>
          <p:cNvCxnSpPr/>
          <p:nvPr/>
        </p:nvCxnSpPr>
        <p:spPr>
          <a:xfrm>
            <a:off x="3476910" y="2276872"/>
            <a:ext cx="158986" cy="309634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7" name="CaixaDeTexto 106"/>
          <p:cNvSpPr txBox="1"/>
          <p:nvPr/>
        </p:nvSpPr>
        <p:spPr>
          <a:xfrm>
            <a:off x="1594544" y="1412776"/>
            <a:ext cx="457176" cy="369332"/>
          </a:xfrm>
          <a:prstGeom prst="rect">
            <a:avLst/>
          </a:prstGeom>
          <a:noFill/>
        </p:spPr>
        <p:txBody>
          <a:bodyPr wrap="none" rtlCol="0">
            <a:spAutoFit/>
          </a:bodyPr>
          <a:lstStyle/>
          <a:p>
            <a:r>
              <a:rPr lang="pt-BR" b="1" spc="-300" dirty="0" smtClean="0">
                <a:solidFill>
                  <a:srgbClr val="FF0000"/>
                </a:solidFill>
                <a:effectLst>
                  <a:outerShdw blurRad="38100" dist="38100" dir="2700000" algn="tl">
                    <a:srgbClr val="000000">
                      <a:alpha val="43137"/>
                    </a:srgbClr>
                  </a:outerShdw>
                </a:effectLst>
              </a:rPr>
              <a:t>M</a:t>
            </a:r>
            <a:r>
              <a:rPr lang="pt-BR" b="1" spc="-300" baseline="-25000" dirty="0" smtClean="0">
                <a:solidFill>
                  <a:srgbClr val="FF0000"/>
                </a:solidFill>
                <a:effectLst>
                  <a:outerShdw blurRad="38100" dist="38100" dir="2700000" algn="tl">
                    <a:srgbClr val="000000">
                      <a:alpha val="43137"/>
                    </a:srgbClr>
                  </a:outerShdw>
                </a:effectLst>
              </a:rPr>
              <a:t>1</a:t>
            </a:r>
            <a:r>
              <a:rPr lang="pt-BR" b="1" spc="-300" baseline="30000" dirty="0" smtClean="0">
                <a:solidFill>
                  <a:srgbClr val="FF0000"/>
                </a:solidFill>
                <a:effectLst>
                  <a:outerShdw blurRad="38100" dist="38100" dir="2700000" algn="tl">
                    <a:srgbClr val="000000">
                      <a:alpha val="43137"/>
                    </a:srgbClr>
                  </a:outerShdw>
                </a:effectLst>
              </a:rPr>
              <a:t>C</a:t>
            </a:r>
            <a:endParaRPr lang="pt-BR" b="1" spc="-300" dirty="0">
              <a:solidFill>
                <a:srgbClr val="FF0000"/>
              </a:solidFill>
              <a:effectLst>
                <a:outerShdw blurRad="38100" dist="38100" dir="2700000" algn="tl">
                  <a:srgbClr val="000000">
                    <a:alpha val="43137"/>
                  </a:srgbClr>
                </a:outerShdw>
              </a:effectLst>
            </a:endParaRPr>
          </a:p>
        </p:txBody>
      </p:sp>
      <p:sp>
        <p:nvSpPr>
          <p:cNvPr id="108" name="CaixaDeTexto 107"/>
          <p:cNvSpPr txBox="1"/>
          <p:nvPr/>
        </p:nvSpPr>
        <p:spPr>
          <a:xfrm>
            <a:off x="1594544" y="1052736"/>
            <a:ext cx="45717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M</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09" name="CaixaDeTexto 108"/>
          <p:cNvSpPr txBox="1"/>
          <p:nvPr/>
        </p:nvSpPr>
        <p:spPr>
          <a:xfrm>
            <a:off x="4271090" y="5733256"/>
            <a:ext cx="660950"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EXP.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110" name="CaixaDeTexto 109"/>
          <p:cNvSpPr txBox="1"/>
          <p:nvPr/>
        </p:nvSpPr>
        <p:spPr>
          <a:xfrm>
            <a:off x="3046954" y="5805264"/>
            <a:ext cx="660950" cy="369332"/>
          </a:xfrm>
          <a:prstGeom prst="rect">
            <a:avLst/>
          </a:prstGeom>
          <a:noFill/>
        </p:spPr>
        <p:txBody>
          <a:bodyPr wrap="none" rtlCol="0">
            <a:spAutoFit/>
          </a:bodyPr>
          <a:lstStyle/>
          <a:p>
            <a:r>
              <a:rPr lang="pt-BR" b="1" dirty="0" smtClean="0">
                <a:solidFill>
                  <a:srgbClr val="FF0000"/>
                </a:solidFill>
                <a:effectLst>
                  <a:outerShdw blurRad="38100" dist="38100" dir="2700000" algn="tl">
                    <a:srgbClr val="000000">
                      <a:alpha val="43137"/>
                    </a:srgbClr>
                  </a:outerShdw>
                </a:effectLst>
              </a:rPr>
              <a:t>EXP.</a:t>
            </a:r>
            <a:r>
              <a:rPr lang="pt-BR" b="1" baseline="-25000" dirty="0" smtClean="0">
                <a:solidFill>
                  <a:srgbClr val="FF0000"/>
                </a:solidFill>
                <a:effectLst>
                  <a:outerShdw blurRad="38100" dist="38100" dir="2700000" algn="tl">
                    <a:srgbClr val="000000">
                      <a:alpha val="43137"/>
                    </a:srgbClr>
                  </a:outerShdw>
                </a:effectLst>
              </a:rPr>
              <a:t>1</a:t>
            </a:r>
            <a:endParaRPr lang="pt-BR" b="1" dirty="0">
              <a:solidFill>
                <a:srgbClr val="FF0000"/>
              </a:solidFill>
              <a:effectLst>
                <a:outerShdw blurRad="38100" dist="38100" dir="2700000" algn="tl">
                  <a:srgbClr val="000000">
                    <a:alpha val="43137"/>
                  </a:srgbClr>
                </a:outerShdw>
              </a:effectLst>
            </a:endParaRPr>
          </a:p>
        </p:txBody>
      </p:sp>
      <p:sp>
        <p:nvSpPr>
          <p:cNvPr id="111" name="CaixaDeTexto 110"/>
          <p:cNvSpPr txBox="1"/>
          <p:nvPr/>
        </p:nvSpPr>
        <p:spPr>
          <a:xfrm rot="16200000">
            <a:off x="-50328" y="2253764"/>
            <a:ext cx="684996" cy="369332"/>
          </a:xfrm>
          <a:prstGeom prst="rect">
            <a:avLst/>
          </a:prstGeom>
          <a:noFill/>
          <a:ln w="28575">
            <a:noFill/>
          </a:ln>
        </p:spPr>
        <p:txBody>
          <a:bodyPr wrap="none" rtlCol="0">
            <a:spAutoFit/>
          </a:bodyPr>
          <a:lstStyle/>
          <a:p>
            <a:r>
              <a:rPr lang="pt-BR" b="1" dirty="0" smtClean="0">
                <a:effectLst>
                  <a:outerShdw blurRad="38100" dist="38100" dir="2700000" algn="tl">
                    <a:srgbClr val="000000">
                      <a:alpha val="43137"/>
                    </a:srgbClr>
                  </a:outerShdw>
                </a:effectLst>
              </a:rPr>
              <a:t>IMP.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112" name="CaixaDeTexto 111"/>
          <p:cNvSpPr txBox="1"/>
          <p:nvPr/>
        </p:nvSpPr>
        <p:spPr>
          <a:xfrm rot="16200000">
            <a:off x="813769" y="1930648"/>
            <a:ext cx="684996" cy="369332"/>
          </a:xfrm>
          <a:prstGeom prst="rect">
            <a:avLst/>
          </a:prstGeom>
          <a:noFill/>
        </p:spPr>
        <p:txBody>
          <a:bodyPr wrap="none" rtlCol="0">
            <a:spAutoFit/>
          </a:bodyPr>
          <a:lstStyle/>
          <a:p>
            <a:r>
              <a:rPr lang="pt-BR" b="1" dirty="0" smtClean="0">
                <a:solidFill>
                  <a:srgbClr val="FF0000"/>
                </a:solidFill>
                <a:effectLst>
                  <a:outerShdw blurRad="38100" dist="38100" dir="2700000" algn="tl">
                    <a:srgbClr val="000000">
                      <a:alpha val="43137"/>
                    </a:srgbClr>
                  </a:outerShdw>
                </a:effectLst>
              </a:rPr>
              <a:t>IMP.</a:t>
            </a:r>
            <a:r>
              <a:rPr lang="pt-BR" b="1" baseline="-25000" dirty="0" smtClean="0">
                <a:solidFill>
                  <a:srgbClr val="FF0000"/>
                </a:solidFill>
                <a:effectLst>
                  <a:outerShdw blurRad="38100" dist="38100" dir="2700000" algn="tl">
                    <a:srgbClr val="000000">
                      <a:alpha val="43137"/>
                    </a:srgbClr>
                  </a:outerShdw>
                </a:effectLst>
              </a:rPr>
              <a:t>1</a:t>
            </a:r>
            <a:endParaRPr lang="pt-BR" b="1" dirty="0">
              <a:solidFill>
                <a:srgbClr val="FF0000"/>
              </a:solidFill>
              <a:effectLst>
                <a:outerShdw blurRad="38100" dist="38100" dir="2700000" algn="tl">
                  <a:srgbClr val="000000">
                    <a:alpha val="43137"/>
                  </a:srgbClr>
                </a:outerShdw>
              </a:effectLst>
            </a:endParaRPr>
          </a:p>
        </p:txBody>
      </p:sp>
      <p:sp>
        <p:nvSpPr>
          <p:cNvPr id="113" name="Chave direita 112"/>
          <p:cNvSpPr/>
          <p:nvPr/>
        </p:nvSpPr>
        <p:spPr>
          <a:xfrm rot="5400000">
            <a:off x="4407750" y="5208966"/>
            <a:ext cx="297905" cy="1038707"/>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4" name="Chave direita 113"/>
          <p:cNvSpPr/>
          <p:nvPr/>
        </p:nvSpPr>
        <p:spPr>
          <a:xfrm rot="5400000">
            <a:off x="3141873" y="5455258"/>
            <a:ext cx="441919" cy="54612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5" name="Chave direita 114"/>
          <p:cNvSpPr/>
          <p:nvPr/>
        </p:nvSpPr>
        <p:spPr>
          <a:xfrm rot="10800000">
            <a:off x="395534" y="1239869"/>
            <a:ext cx="1199009" cy="2375537"/>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6" name="Chave esquerda 115"/>
          <p:cNvSpPr/>
          <p:nvPr/>
        </p:nvSpPr>
        <p:spPr>
          <a:xfrm>
            <a:off x="1294716" y="1597442"/>
            <a:ext cx="396964" cy="102350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18" name="Sol 117"/>
          <p:cNvSpPr/>
          <p:nvPr/>
        </p:nvSpPr>
        <p:spPr>
          <a:xfrm>
            <a:off x="4860032" y="3501008"/>
            <a:ext cx="93242" cy="108012"/>
          </a:xfrm>
          <a:prstGeom prst="sun">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0" name="Heptágono 119"/>
          <p:cNvSpPr/>
          <p:nvPr/>
        </p:nvSpPr>
        <p:spPr>
          <a:xfrm>
            <a:off x="3419872" y="2589547"/>
            <a:ext cx="84938" cy="119373"/>
          </a:xfrm>
          <a:prstGeom prst="heptagon">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1" name="Conector de seta reta 10"/>
          <p:cNvCxnSpPr>
            <a:stCxn id="37" idx="1"/>
          </p:cNvCxnSpPr>
          <p:nvPr/>
        </p:nvCxnSpPr>
        <p:spPr>
          <a:xfrm flipH="1">
            <a:off x="3576767" y="2167990"/>
            <a:ext cx="1427280" cy="36091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CaixaDeTexto 16"/>
          <p:cNvSpPr txBox="1"/>
          <p:nvPr/>
        </p:nvSpPr>
        <p:spPr>
          <a:xfrm>
            <a:off x="261085" y="4221088"/>
            <a:ext cx="4886979" cy="830997"/>
          </a:xfrm>
          <a:prstGeom prst="rect">
            <a:avLst/>
          </a:prstGeom>
          <a:solidFill>
            <a:srgbClr val="FFFF00"/>
          </a:solidFill>
          <a:ln>
            <a:solidFill>
              <a:schemeClr val="tx1"/>
            </a:solidFill>
          </a:ln>
        </p:spPr>
        <p:txBody>
          <a:bodyPr wrap="none" rtlCol="0">
            <a:spAutoFit/>
          </a:bodyPr>
          <a:lstStyle/>
          <a:p>
            <a:r>
              <a:rPr lang="en-US" sz="1200" b="1" u="sng" dirty="0" err="1">
                <a:effectLst>
                  <a:outerShdw blurRad="38100" dist="38100" dir="2700000" algn="tl">
                    <a:srgbClr val="000000">
                      <a:alpha val="43137"/>
                    </a:srgbClr>
                  </a:outerShdw>
                </a:effectLst>
              </a:rPr>
              <a:t>y</a:t>
            </a:r>
            <a:r>
              <a:rPr lang="en-US" sz="1200" b="1" u="sng" baseline="30000" dirty="0" err="1">
                <a:effectLst>
                  <a:outerShdw blurRad="38100" dist="38100" dir="2700000" algn="tl">
                    <a:srgbClr val="000000">
                      <a:alpha val="43137"/>
                    </a:srgbClr>
                  </a:outerShdw>
                </a:effectLst>
              </a:rPr>
              <a:t>T</a:t>
            </a:r>
            <a:r>
              <a:rPr lang="en-US" sz="1200" b="1" u="sng" dirty="0">
                <a:effectLst>
                  <a:outerShdw blurRad="38100" dist="38100" dir="2700000" algn="tl">
                    <a:srgbClr val="000000">
                      <a:alpha val="43137"/>
                    </a:srgbClr>
                  </a:outerShdw>
                </a:effectLst>
              </a:rPr>
              <a:t>(p</a:t>
            </a:r>
            <a:r>
              <a:rPr lang="en-US" sz="1200" b="1" u="sng" dirty="0" smtClean="0">
                <a:effectLst>
                  <a:outerShdw blurRad="38100" dist="38100" dir="2700000" algn="tl">
                    <a:srgbClr val="000000">
                      <a:alpha val="43137"/>
                    </a:srgbClr>
                  </a:outerShdw>
                </a:effectLst>
              </a:rPr>
              <a:t>*) = [(P</a:t>
            </a:r>
            <a:r>
              <a:rPr lang="en-US" sz="1200" b="1" u="sng" baseline="-25000" dirty="0" smtClean="0">
                <a:effectLst>
                  <a:outerShdw blurRad="38100" dist="38100" dir="2700000" algn="tl">
                    <a:srgbClr val="000000">
                      <a:alpha val="43137"/>
                    </a:srgbClr>
                  </a:outerShdw>
                </a:effectLst>
              </a:rPr>
              <a:t>A</a:t>
            </a:r>
            <a:r>
              <a:rPr lang="en-US" sz="1200" b="1" u="sng" baseline="30000" dirty="0" smtClean="0">
                <a:effectLst>
                  <a:outerShdw blurRad="38100" dist="38100" dir="2700000" algn="tl">
                    <a:srgbClr val="000000">
                      <a:alpha val="43137"/>
                    </a:srgbClr>
                  </a:outerShdw>
                </a:effectLst>
              </a:rPr>
              <a:t>*</a:t>
            </a:r>
            <a:r>
              <a:rPr lang="en-US" sz="1200" b="1" u="sng" dirty="0" smtClean="0">
                <a:effectLst>
                  <a:outerShdw blurRad="38100" dist="38100" dir="2700000" algn="tl">
                    <a:srgbClr val="000000">
                      <a:alpha val="43137"/>
                    </a:srgbClr>
                  </a:outerShdw>
                </a:effectLst>
              </a:rPr>
              <a:t>/P</a:t>
            </a:r>
            <a:r>
              <a:rPr lang="en-US" sz="1200" b="1" u="sng" baseline="-25000" dirty="0" smtClean="0">
                <a:effectLst>
                  <a:outerShdw blurRad="38100" dist="38100" dir="2700000" algn="tl">
                    <a:srgbClr val="000000">
                      <a:alpha val="43137"/>
                    </a:srgbClr>
                  </a:outerShdw>
                </a:effectLst>
              </a:rPr>
              <a:t>M</a:t>
            </a:r>
            <a:r>
              <a:rPr lang="en-US" sz="1200" b="1" u="sng" baseline="30000" dirty="0" smtClean="0">
                <a:effectLst>
                  <a:outerShdw blurRad="38100" dist="38100" dir="2700000" algn="tl">
                    <a:srgbClr val="000000">
                      <a:alpha val="43137"/>
                    </a:srgbClr>
                  </a:outerShdw>
                </a:effectLst>
              </a:rPr>
              <a:t>*</a:t>
            </a:r>
            <a:r>
              <a:rPr lang="en-US" sz="1200" b="1" u="sng" dirty="0" smtClean="0">
                <a:effectLst>
                  <a:outerShdw blurRad="38100" dist="38100" dir="2700000" algn="tl">
                    <a:srgbClr val="000000">
                      <a:alpha val="43137"/>
                    </a:srgbClr>
                  </a:outerShdw>
                </a:effectLst>
              </a:rPr>
              <a:t>).A</a:t>
            </a:r>
            <a:r>
              <a:rPr lang="en-US" sz="1200" b="1" u="sng" baseline="-25000" dirty="0" smtClean="0">
                <a:effectLst>
                  <a:outerShdw blurRad="38100" dist="38100" dir="2700000" algn="tl">
                    <a:srgbClr val="000000">
                      <a:alpha val="43137"/>
                    </a:srgbClr>
                  </a:outerShdw>
                </a:effectLst>
              </a:rPr>
              <a:t>1</a:t>
            </a:r>
            <a:r>
              <a:rPr lang="en-US" sz="1200" b="1" u="sng" baseline="30000" dirty="0" smtClean="0">
                <a:effectLst>
                  <a:outerShdw blurRad="38100" dist="38100" dir="2700000" algn="tl">
                    <a:srgbClr val="000000">
                      <a:alpha val="43137"/>
                    </a:srgbClr>
                  </a:outerShdw>
                </a:effectLst>
              </a:rPr>
              <a:t>P</a:t>
            </a:r>
            <a:r>
              <a:rPr lang="en-US" sz="1200" b="1" u="sng" dirty="0" smtClean="0">
                <a:effectLst>
                  <a:outerShdw blurRad="38100" dist="38100" dir="2700000" algn="tl">
                    <a:srgbClr val="000000">
                      <a:alpha val="43137"/>
                    </a:srgbClr>
                  </a:outerShdw>
                </a:effectLst>
              </a:rPr>
              <a:t> + M</a:t>
            </a:r>
            <a:r>
              <a:rPr lang="en-US" sz="1200" b="1" u="sng" baseline="-25000" dirty="0" smtClean="0">
                <a:effectLst>
                  <a:outerShdw blurRad="38100" dist="38100" dir="2700000" algn="tl">
                    <a:srgbClr val="000000">
                      <a:alpha val="43137"/>
                    </a:srgbClr>
                  </a:outerShdw>
                </a:effectLst>
              </a:rPr>
              <a:t>1</a:t>
            </a:r>
            <a:r>
              <a:rPr lang="en-US" sz="1200" b="1" u="sng" baseline="30000" dirty="0" smtClean="0">
                <a:effectLst>
                  <a:outerShdw blurRad="38100" dist="38100" dir="2700000" algn="tl">
                    <a:srgbClr val="000000">
                      <a:alpha val="43137"/>
                    </a:srgbClr>
                  </a:outerShdw>
                </a:effectLst>
              </a:rPr>
              <a:t>P</a:t>
            </a:r>
            <a:r>
              <a:rPr lang="en-US" sz="1200" b="1" u="sng" dirty="0" smtClean="0">
                <a:effectLst>
                  <a:outerShdw blurRad="38100" dist="38100" dir="2700000" algn="tl">
                    <a:srgbClr val="000000">
                      <a:alpha val="43137"/>
                    </a:srgbClr>
                  </a:outerShdw>
                </a:effectLst>
              </a:rPr>
              <a:t>]:   APÓS </a:t>
            </a:r>
            <a:r>
              <a:rPr lang="en-US" sz="1200" b="1" u="sng" dirty="0">
                <a:effectLst>
                  <a:outerShdw blurRad="38100" dist="38100" dir="2700000" algn="tl">
                    <a:srgbClr val="000000">
                      <a:alpha val="43137"/>
                    </a:srgbClr>
                  </a:outerShdw>
                </a:effectLst>
              </a:rPr>
              <a:t>A TRIBUTAÇÃO</a:t>
            </a:r>
            <a:r>
              <a:rPr lang="en-US" sz="1200" b="1" dirty="0"/>
              <a:t> </a:t>
            </a:r>
          </a:p>
          <a:p>
            <a:r>
              <a:rPr lang="en-US" sz="1200" b="1" dirty="0">
                <a:effectLst>
                  <a:outerShdw blurRad="38100" dist="38100" dir="2700000" algn="tl">
                    <a:srgbClr val="000000">
                      <a:alpha val="43137"/>
                    </a:srgbClr>
                  </a:outerShdw>
                </a:effectLst>
              </a:rPr>
              <a:t>A RESTR. ORÇA. DA ECONOMIA  COM VALOR DA PRODUÇÃO DOMÉSTICA </a:t>
            </a:r>
            <a:endParaRPr lang="en-US" sz="1200" b="1" dirty="0" smtClean="0">
              <a:effectLst>
                <a:outerShdw blurRad="38100" dist="38100" dir="2700000" algn="tl">
                  <a:srgbClr val="000000">
                    <a:alpha val="43137"/>
                  </a:srgbClr>
                </a:outerShdw>
              </a:effectLst>
            </a:endParaRPr>
          </a:p>
          <a:p>
            <a:r>
              <a:rPr lang="en-US" sz="1200" b="1" dirty="0" smtClean="0">
                <a:effectLst>
                  <a:outerShdw blurRad="38100" dist="38100" dir="2700000" algn="tl">
                    <a:srgbClr val="000000">
                      <a:alpha val="43137"/>
                    </a:srgbClr>
                  </a:outerShdw>
                </a:effectLst>
              </a:rPr>
              <a:t>DO </a:t>
            </a:r>
            <a:r>
              <a:rPr lang="en-US" sz="1200" b="1" dirty="0">
                <a:effectLst>
                  <a:outerShdw blurRad="38100" dist="38100" dir="2700000" algn="tl">
                    <a:srgbClr val="000000">
                      <a:alpha val="43137"/>
                    </a:srgbClr>
                  </a:outerShdw>
                </a:effectLst>
              </a:rPr>
              <a:t>PONTO DE PRODUÇÃO P</a:t>
            </a:r>
            <a:r>
              <a:rPr lang="en-US" sz="1200" b="1" baseline="-25000" dirty="0">
                <a:effectLst>
                  <a:outerShdw blurRad="38100" dist="38100" dir="2700000" algn="tl">
                    <a:srgbClr val="000000">
                      <a:alpha val="43137"/>
                    </a:srgbClr>
                  </a:outerShdw>
                </a:effectLst>
              </a:rPr>
              <a:t>1</a:t>
            </a:r>
            <a:r>
              <a:rPr lang="en-US" sz="1200" b="1" baseline="30000" dirty="0">
                <a:effectLst>
                  <a:outerShdw blurRad="38100" dist="38100" dir="2700000" algn="tl">
                    <a:srgbClr val="000000">
                      <a:alpha val="43137"/>
                    </a:srgbClr>
                  </a:outerShdw>
                </a:effectLst>
              </a:rPr>
              <a:t>T</a:t>
            </a:r>
            <a:r>
              <a:rPr lang="en-US" sz="1200" b="1" baseline="-25000" dirty="0">
                <a:effectLst>
                  <a:outerShdw blurRad="38100" dist="38100" dir="2700000" algn="tl">
                    <a:srgbClr val="000000">
                      <a:alpha val="43137"/>
                    </a:srgbClr>
                  </a:outerShdw>
                </a:effectLst>
              </a:rPr>
              <a:t> ,</a:t>
            </a:r>
            <a:r>
              <a:rPr lang="en-US" sz="1200" b="1" dirty="0">
                <a:effectLst>
                  <a:outerShdw blurRad="38100" dist="38100" dir="2700000" algn="tl">
                    <a:srgbClr val="000000">
                      <a:alpha val="43137"/>
                    </a:srgbClr>
                  </a:outerShdw>
                </a:effectLst>
              </a:rPr>
              <a:t> (APÓS TRIBUTAÇÃO), MAS AOS PREÇOS </a:t>
            </a:r>
            <a:endParaRPr lang="en-US" sz="1200" b="1" dirty="0" smtClean="0">
              <a:effectLst>
                <a:outerShdw blurRad="38100" dist="38100" dir="2700000" algn="tl">
                  <a:srgbClr val="000000">
                    <a:alpha val="43137"/>
                  </a:srgbClr>
                </a:outerShdw>
              </a:effectLst>
            </a:endParaRPr>
          </a:p>
          <a:p>
            <a:r>
              <a:rPr lang="en-US" sz="1200" b="1" dirty="0" smtClean="0">
                <a:effectLst>
                  <a:outerShdw blurRad="38100" dist="38100" dir="2700000" algn="tl">
                    <a:srgbClr val="000000">
                      <a:alpha val="43137"/>
                    </a:srgbClr>
                  </a:outerShdw>
                </a:effectLst>
              </a:rPr>
              <a:t>INTERNACIONAIS  (p*)   </a:t>
            </a:r>
            <a:r>
              <a:rPr lang="en-US" sz="1200" b="1" dirty="0">
                <a:effectLst>
                  <a:outerShdw blurRad="38100" dist="38100" dir="2700000" algn="tl">
                    <a:srgbClr val="000000">
                      <a:alpha val="43137"/>
                    </a:srgbClr>
                  </a:outerShdw>
                </a:effectLst>
              </a:rPr>
              <a:t>E COM:  </a:t>
            </a:r>
            <a:r>
              <a:rPr lang="en-US" sz="1200" b="1" dirty="0" err="1">
                <a:effectLst>
                  <a:outerShdw blurRad="38100" dist="38100" dir="2700000" algn="tl">
                    <a:srgbClr val="000000">
                      <a:alpha val="43137"/>
                    </a:srgbClr>
                  </a:outerShdw>
                </a:effectLst>
              </a:rPr>
              <a:t>y</a:t>
            </a:r>
            <a:r>
              <a:rPr lang="en-US" sz="1200" b="1" baseline="30000" dirty="0" err="1">
                <a:effectLst>
                  <a:outerShdw blurRad="38100" dist="38100" dir="2700000" algn="tl">
                    <a:srgbClr val="000000">
                      <a:alpha val="43137"/>
                    </a:srgbClr>
                  </a:outerShdw>
                </a:effectLst>
              </a:rPr>
              <a:t>T</a:t>
            </a:r>
            <a:r>
              <a:rPr lang="en-US" sz="1200" b="1" dirty="0">
                <a:effectLst>
                  <a:outerShdw blurRad="38100" dist="38100" dir="2700000" algn="tl">
                    <a:srgbClr val="000000">
                      <a:alpha val="43137"/>
                    </a:srgbClr>
                  </a:outerShdw>
                </a:effectLst>
              </a:rPr>
              <a:t> (p*)  &lt;   y(p</a:t>
            </a:r>
            <a:r>
              <a:rPr lang="en-US" sz="1200" b="1" dirty="0" smtClean="0">
                <a:effectLst>
                  <a:outerShdw blurRad="38100" dist="38100" dir="2700000" algn="tl">
                    <a:srgbClr val="000000">
                      <a:alpha val="43137"/>
                    </a:srgbClr>
                  </a:outerShdw>
                </a:effectLst>
              </a:rPr>
              <a:t>*)</a:t>
            </a:r>
            <a:endParaRPr lang="pt-BR" sz="1200" dirty="0">
              <a:effectLst>
                <a:outerShdw blurRad="38100" dist="38100" dir="2700000" algn="tl">
                  <a:srgbClr val="000000">
                    <a:alpha val="43137"/>
                  </a:srgbClr>
                </a:outerShdw>
              </a:effectLst>
            </a:endParaRPr>
          </a:p>
        </p:txBody>
      </p:sp>
      <p:cxnSp>
        <p:nvCxnSpPr>
          <p:cNvPr id="6" name="Conector de seta reta 5"/>
          <p:cNvCxnSpPr>
            <a:stCxn id="20" idx="2"/>
          </p:cNvCxnSpPr>
          <p:nvPr/>
        </p:nvCxnSpPr>
        <p:spPr>
          <a:xfrm flipH="1">
            <a:off x="2930785" y="908720"/>
            <a:ext cx="381076" cy="5040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85000" lnSpcReduction="20000"/>
          </a:bodyPr>
          <a:lstStyle/>
          <a:p>
            <a:pPr algn="just"/>
            <a:r>
              <a:rPr lang="en-US" sz="1400" dirty="0" smtClean="0"/>
              <a:t>COMO VIMOS, APÓS A TRIBUTAÇÃO DA PRODUÇÃO DO SETOR DE VANTAGEM COMPARATIVA (ALIMENTOS) RESULTA QUE </a:t>
            </a:r>
            <a:r>
              <a:rPr lang="en-US" sz="1400" dirty="0"/>
              <a:t>O PREÇO RELATIVO DE MERCADO DE ALIMENTOS  (VIGENTE NA DECISÃO DE CONSUMO) PERMANECE O MESMO, MAS O PREÇO RELATIVO AO PRODUTOR (VIGENTE NA DECISÃO DE PRODUÇÃO) SE REDUZ PELA TRIBUTAÇÃO: </a:t>
            </a:r>
            <a:r>
              <a:rPr lang="en-US" sz="1400" b="1" dirty="0">
                <a:effectLst>
                  <a:outerShdw blurRad="38100" dist="38100" dir="2700000" algn="tl">
                    <a:srgbClr val="000000">
                      <a:alpha val="43137"/>
                    </a:srgbClr>
                  </a:outerShdw>
                </a:effectLst>
              </a:rPr>
              <a:t> </a:t>
            </a:r>
          </a:p>
          <a:p>
            <a:pPr algn="just"/>
            <a:r>
              <a:rPr lang="en-US" sz="1400" b="1" dirty="0">
                <a:effectLst>
                  <a:outerShdw blurRad="38100" dist="38100" dir="2700000" algn="tl">
                    <a:srgbClr val="000000">
                      <a:alpha val="43137"/>
                    </a:srgbClr>
                  </a:outerShdw>
                </a:effectLst>
              </a:rPr>
              <a:t> </a:t>
            </a:r>
            <a:r>
              <a:rPr lang="en-US" sz="1400" b="1" dirty="0" smtClean="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a:t>
            </a:r>
            <a:r>
              <a:rPr lang="en-US" sz="1400" b="1" baseline="30000" dirty="0" err="1" smtClean="0">
                <a:effectLst>
                  <a:outerShdw blurRad="38100" dist="38100" dir="2700000" algn="tl">
                    <a:srgbClr val="000000">
                      <a:alpha val="43137"/>
                    </a:srgbClr>
                  </a:outerShdw>
                </a:effectLst>
              </a:rPr>
              <a:t>COM</a:t>
            </a:r>
            <a:r>
              <a:rPr lang="en-US" sz="1400" b="1" baseline="30000" dirty="0" smtClean="0">
                <a:effectLst>
                  <a:outerShdw blurRad="38100" dist="38100" dir="2700000" algn="tl">
                    <a:srgbClr val="000000">
                      <a:alpha val="43137"/>
                    </a:srgbClr>
                  </a:outerShdw>
                </a:effectLst>
              </a:rPr>
              <a:t>  TRIB.</a:t>
            </a:r>
            <a:r>
              <a:rPr lang="en-US" sz="1400" b="1" dirty="0" smtClean="0">
                <a:effectLst>
                  <a:outerShdw blurRad="38100" dist="38100" dir="2700000" algn="tl">
                    <a:srgbClr val="000000">
                      <a:alpha val="43137"/>
                    </a:srgbClr>
                  </a:outerShdw>
                </a:effectLst>
              </a:rPr>
              <a:t>  &lt;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C</a:t>
            </a:r>
            <a:r>
              <a:rPr lang="en-US" sz="1400" b="1" baseline="30000" dirty="0" err="1" smtClean="0">
                <a:effectLst>
                  <a:outerShdw blurRad="38100" dist="38100" dir="2700000" algn="tl">
                    <a:srgbClr val="000000">
                      <a:alpha val="43137"/>
                    </a:srgbClr>
                  </a:outerShdw>
                </a:effectLst>
              </a:rPr>
              <a:t>COM</a:t>
            </a:r>
            <a:r>
              <a:rPr lang="en-US" sz="1400" b="1" baseline="30000" dirty="0" smtClean="0">
                <a:effectLst>
                  <a:outerShdw blurRad="38100" dist="38100" dir="2700000" algn="tl">
                    <a:srgbClr val="000000">
                      <a:alpha val="43137"/>
                    </a:srgbClr>
                  </a:outerShdw>
                </a:effectLst>
              </a:rPr>
              <a:t>  TRIB.</a:t>
            </a:r>
            <a:r>
              <a:rPr lang="en-US" sz="1400" b="1" dirty="0">
                <a:effectLst>
                  <a:outerShdw blurRad="38100" dist="38100" dir="2700000" algn="tl">
                    <a:srgbClr val="000000">
                      <a:alpha val="43137"/>
                    </a:srgbClr>
                  </a:outerShdw>
                </a:effectLst>
              </a:rPr>
              <a:t> </a:t>
            </a:r>
            <a:r>
              <a:rPr lang="en-US" sz="1400" b="1" dirty="0" smtClean="0">
                <a:effectLst>
                  <a:outerShdw blurRad="38100" dist="38100" dir="2700000" algn="tl">
                    <a:srgbClr val="000000">
                      <a:alpha val="43137"/>
                    </a:srgbClr>
                  </a:outerShdw>
                </a:effectLst>
              </a:rPr>
              <a:t> =  </a:t>
            </a:r>
            <a:r>
              <a:rPr lang="en-US" sz="1400" b="1" dirty="0">
                <a:effectLst>
                  <a:outerShdw blurRad="38100" dist="38100" dir="2700000" algn="tl">
                    <a:srgbClr val="000000">
                      <a:alpha val="43137"/>
                    </a:srgbClr>
                  </a:outerShdw>
                </a:effectLst>
              </a:rPr>
              <a:t>p</a:t>
            </a:r>
            <a:r>
              <a:rPr lang="en-US" sz="1400" b="1" dirty="0" smtClean="0">
                <a:effectLst>
                  <a:outerShdw blurRad="38100" dist="38100" dir="2700000" algn="tl">
                    <a:srgbClr val="000000">
                      <a:alpha val="43137"/>
                    </a:srgbClr>
                  </a:outerShdw>
                </a:effectLst>
              </a:rPr>
              <a:t>* =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C</a:t>
            </a:r>
            <a:r>
              <a:rPr lang="en-US" sz="1400" b="1" baseline="30000" dirty="0" err="1" smtClean="0">
                <a:effectLst>
                  <a:outerShdw blurRad="38100" dist="38100" dir="2700000" algn="tl">
                    <a:srgbClr val="000000">
                      <a:alpha val="43137"/>
                    </a:srgbClr>
                  </a:outerShdw>
                </a:effectLst>
              </a:rPr>
              <a:t>SEM</a:t>
            </a:r>
            <a:r>
              <a:rPr lang="en-US" sz="1400" b="1" baseline="30000" dirty="0" smtClean="0">
                <a:effectLst>
                  <a:outerShdw blurRad="38100" dist="38100" dir="2700000" algn="tl">
                    <a:srgbClr val="000000">
                      <a:alpha val="43137"/>
                    </a:srgbClr>
                  </a:outerShdw>
                </a:effectLst>
              </a:rPr>
              <a:t>  TRIB.</a:t>
            </a:r>
            <a:r>
              <a:rPr lang="en-US" sz="1400" b="1" dirty="0" smtClean="0">
                <a:effectLst>
                  <a:outerShdw blurRad="38100" dist="38100" dir="2700000" algn="tl">
                    <a:srgbClr val="000000">
                      <a:alpha val="43137"/>
                    </a:srgbClr>
                  </a:outerShdw>
                </a:effectLst>
              </a:rPr>
              <a:t>  =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a:t>
            </a:r>
            <a:r>
              <a:rPr lang="en-US" sz="1400" b="1" baseline="30000" dirty="0" err="1" smtClean="0">
                <a:effectLst>
                  <a:outerShdw blurRad="38100" dist="38100" dir="2700000" algn="tl">
                    <a:srgbClr val="000000">
                      <a:alpha val="43137"/>
                    </a:srgbClr>
                  </a:outerShdw>
                </a:effectLst>
              </a:rPr>
              <a:t>SEM</a:t>
            </a:r>
            <a:r>
              <a:rPr lang="en-US" sz="1400" b="1" baseline="30000" dirty="0" smtClean="0">
                <a:effectLst>
                  <a:outerShdw blurRad="38100" dist="38100" dir="2700000" algn="tl">
                    <a:srgbClr val="000000">
                      <a:alpha val="43137"/>
                    </a:srgbClr>
                  </a:outerShdw>
                </a:effectLst>
              </a:rPr>
              <a:t>  TRIB.</a:t>
            </a:r>
            <a:r>
              <a:rPr lang="en-US" sz="1400" b="1" dirty="0" smtClean="0">
                <a:effectLst>
                  <a:outerShdw blurRad="38100" dist="38100" dir="2700000" algn="tl">
                    <a:srgbClr val="000000">
                      <a:alpha val="43137"/>
                    </a:srgbClr>
                  </a:outerShdw>
                </a:effectLst>
              </a:rPr>
              <a:t>],          ONDE: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C</a:t>
            </a:r>
            <a:r>
              <a:rPr lang="en-US" sz="1400" b="1" baseline="30000" dirty="0" err="1" smtClean="0">
                <a:effectLst>
                  <a:outerShdw blurRad="38100" dist="38100" dir="2700000" algn="tl">
                    <a:srgbClr val="000000">
                      <a:alpha val="43137"/>
                    </a:srgbClr>
                  </a:outerShdw>
                </a:effectLst>
              </a:rPr>
              <a:t>C</a:t>
            </a:r>
            <a:r>
              <a:rPr lang="en-US" sz="1400" b="1" baseline="30000" dirty="0" smtClean="0">
                <a:effectLst>
                  <a:outerShdw blurRad="38100" dist="38100" dir="2700000" algn="tl">
                    <a:srgbClr val="000000">
                      <a:alpha val="43137"/>
                    </a:srgbClr>
                  </a:outerShdw>
                </a:effectLst>
              </a:rPr>
              <a:t>/TRIB.</a:t>
            </a:r>
            <a:r>
              <a:rPr lang="en-US" sz="1400" b="1" dirty="0">
                <a:effectLst>
                  <a:outerShdw blurRad="38100" dist="38100" dir="2700000" algn="tl">
                    <a:srgbClr val="000000">
                      <a:alpha val="43137"/>
                    </a:srgbClr>
                  </a:outerShdw>
                </a:effectLst>
              </a:rPr>
              <a:t> </a:t>
            </a:r>
            <a:r>
              <a:rPr lang="en-US" sz="1400" b="1" dirty="0" smtClean="0">
                <a:effectLst>
                  <a:outerShdw blurRad="38100" dist="38100" dir="2700000" algn="tl">
                    <a:srgbClr val="000000">
                      <a:alpha val="43137"/>
                    </a:srgbClr>
                  </a:outerShdw>
                </a:effectLst>
              </a:rPr>
              <a:t> </a:t>
            </a:r>
            <a:r>
              <a:rPr lang="en-US" sz="1700" b="1" dirty="0" smtClean="0">
                <a:effectLst>
                  <a:outerShdw blurRad="38100" dist="38100" dir="2700000" algn="tl">
                    <a:srgbClr val="000000">
                      <a:alpha val="43137"/>
                    </a:srgbClr>
                  </a:outerShdw>
                </a:effectLst>
              </a:rPr>
              <a:t>-</a:t>
            </a:r>
            <a:r>
              <a:rPr lang="en-US" sz="1400" b="1" dirty="0" smtClean="0">
                <a:effectLst>
                  <a:outerShdw blurRad="38100" dist="38100" dir="2700000" algn="tl">
                    <a:srgbClr val="000000">
                      <a:alpha val="43137"/>
                    </a:srgbClr>
                  </a:outerShdw>
                </a:effectLst>
              </a:rPr>
              <a:t>   </a:t>
            </a:r>
            <a:r>
              <a:rPr lang="en-US" sz="1400" b="1" dirty="0" err="1">
                <a:effectLst>
                  <a:outerShdw blurRad="38100" dist="38100" dir="2700000" algn="tl">
                    <a:srgbClr val="000000">
                      <a:alpha val="43137"/>
                    </a:srgbClr>
                  </a:outerShdw>
                </a:effectLst>
              </a:rPr>
              <a:t>p</a:t>
            </a:r>
            <a:r>
              <a:rPr lang="en-US" sz="1400" b="1" baseline="-25000" dirty="0" err="1">
                <a:effectLst>
                  <a:outerShdw blurRad="38100" dist="38100" dir="2700000" algn="tl">
                    <a:srgbClr val="000000">
                      <a:alpha val="43137"/>
                    </a:srgbClr>
                  </a:outerShdw>
                </a:effectLst>
              </a:rPr>
              <a:t>p</a:t>
            </a:r>
            <a:r>
              <a:rPr lang="en-US" sz="1400" b="1" baseline="30000" dirty="0" err="1">
                <a:effectLst>
                  <a:outerShdw blurRad="38100" dist="38100" dir="2700000" algn="tl">
                    <a:srgbClr val="000000">
                      <a:alpha val="43137"/>
                    </a:srgbClr>
                  </a:outerShdw>
                </a:effectLst>
              </a:rPr>
              <a:t>C</a:t>
            </a:r>
            <a:r>
              <a:rPr lang="en-US" sz="1400" b="1" baseline="30000" dirty="0">
                <a:effectLst>
                  <a:outerShdw blurRad="38100" dist="38100" dir="2700000" algn="tl">
                    <a:srgbClr val="000000">
                      <a:alpha val="43137"/>
                    </a:srgbClr>
                  </a:outerShdw>
                </a:effectLst>
              </a:rPr>
              <a:t>/TRIB</a:t>
            </a:r>
            <a:r>
              <a:rPr lang="en-US" sz="1400" b="1" baseline="30000" dirty="0" smtClean="0">
                <a:effectLst>
                  <a:outerShdw blurRad="38100" dist="38100" dir="2700000" algn="tl">
                    <a:srgbClr val="000000">
                      <a:alpha val="43137"/>
                    </a:srgbClr>
                  </a:outerShdw>
                </a:effectLst>
              </a:rPr>
              <a:t>.</a:t>
            </a:r>
            <a:r>
              <a:rPr lang="en-US" sz="1400" b="1" dirty="0" smtClean="0">
                <a:effectLst>
                  <a:outerShdw blurRad="38100" dist="38100" dir="2700000" algn="tl">
                    <a:srgbClr val="000000">
                      <a:alpha val="43137"/>
                    </a:srgbClr>
                  </a:outerShdw>
                </a:effectLst>
              </a:rPr>
              <a:t>]  =   T</a:t>
            </a:r>
            <a:endParaRPr lang="en-US" sz="1400" b="1" dirty="0">
              <a:effectLst>
                <a:outerShdw blurRad="38100" dist="38100" dir="2700000" algn="tl">
                  <a:srgbClr val="000000">
                    <a:alpha val="43137"/>
                  </a:srgbClr>
                </a:outerShdw>
              </a:effectLst>
            </a:endParaRPr>
          </a:p>
          <a:p>
            <a:pPr algn="just"/>
            <a:endParaRPr lang="en-US" sz="1400" b="1" dirty="0">
              <a:effectLst>
                <a:outerShdw blurRad="38100" dist="38100" dir="2700000" algn="tl">
                  <a:srgbClr val="000000">
                    <a:alpha val="43137"/>
                  </a:srgbClr>
                </a:outerShdw>
              </a:effectLst>
            </a:endParaRPr>
          </a:p>
          <a:p>
            <a:pPr algn="just"/>
            <a:r>
              <a:rPr lang="en-US" sz="1400" b="1" u="sng" dirty="0">
                <a:effectLst>
                  <a:outerShdw blurRad="38100" dist="38100" dir="2700000" algn="tl">
                    <a:srgbClr val="000000">
                      <a:alpha val="43137"/>
                    </a:srgbClr>
                  </a:outerShdw>
                </a:effectLst>
              </a:rPr>
              <a:t>ISTO RESULTA NAS SEGUINTES ALTERAÇÕES NO PAÍS </a:t>
            </a:r>
            <a:r>
              <a:rPr lang="en-US" sz="1400" b="1" u="sng" dirty="0" smtClean="0">
                <a:effectLst>
                  <a:outerShdw blurRad="38100" dist="38100" dir="2700000" algn="tl">
                    <a:srgbClr val="000000">
                      <a:alpha val="43137"/>
                    </a:srgbClr>
                  </a:outerShdw>
                </a:effectLst>
              </a:rPr>
              <a:t>DOMÉSTICO, O QUAL É SUPOSTO SER UMA ECONOMIA ABERTA PEQUENA</a:t>
            </a:r>
            <a:r>
              <a:rPr lang="en-US" sz="1400" b="1" dirty="0" smtClean="0">
                <a:effectLst>
                  <a:outerShdw blurRad="38100" dist="38100" dir="2700000" algn="tl">
                    <a:srgbClr val="000000">
                      <a:alpha val="43137"/>
                    </a:srgbClr>
                  </a:outerShdw>
                </a:effectLst>
              </a:rPr>
              <a:t>:</a:t>
            </a:r>
            <a:r>
              <a:rPr lang="en-US" sz="1400" dirty="0" smtClean="0">
                <a:effectLst>
                  <a:outerShdw blurRad="38100" dist="38100" dir="2700000" algn="tl">
                    <a:srgbClr val="000000">
                      <a:alpha val="43137"/>
                    </a:srgbClr>
                  </a:outerShdw>
                </a:effectLst>
              </a:rPr>
              <a:t> </a:t>
            </a:r>
            <a:r>
              <a:rPr lang="en-US" sz="1400" dirty="0" smtClean="0"/>
              <a:t>  </a:t>
            </a:r>
            <a:endParaRPr lang="en-US" sz="1400" dirty="0"/>
          </a:p>
          <a:p>
            <a:pPr algn="just"/>
            <a:r>
              <a:rPr lang="en-US" sz="1400" dirty="0"/>
              <a:t>         </a:t>
            </a:r>
            <a:r>
              <a:rPr lang="en-US" sz="1400" b="1" dirty="0"/>
              <a:t># A TRIBUTAÇÃO DISTORCE OS PREÇOS RELATIVOS DOMÉSTICOS NO CONSUMO EM RELAÇÃO À PRODUÇÃO E EM RELAÇÃO AOS PREÇOS INTERNACIONAIS E, ASSIM, LEVA A ECONOMIA A PRODUZIR UM MIX DE PRODUTO DISTINTO DAQUELE DE EQUILÍBRIO DE LIVRE COMÉRCIO SEM TRIBUTAÇÃO.</a:t>
            </a:r>
            <a:r>
              <a:rPr lang="en-US" sz="1400" dirty="0"/>
              <a:t> ESSE NOVO MIX DE PRODUTO (COM PREÇOS DISTORCIDOS), EM PRINCÍPIO, É INCONVENIENTE, POIS </a:t>
            </a:r>
            <a:r>
              <a:rPr lang="en-US" sz="1400" dirty="0" smtClean="0"/>
              <a:t>ESSA </a:t>
            </a:r>
            <a:r>
              <a:rPr lang="en-US" sz="1400" dirty="0"/>
              <a:t>TRIBUTAÇÃO </a:t>
            </a:r>
            <a:r>
              <a:rPr lang="en-US" sz="1400" dirty="0" smtClean="0"/>
              <a:t>É DISTORCIVA E GERA PESO MORTO NO SISTEMA ECONÔMICO E PRODUZ DISTORÇÕES </a:t>
            </a:r>
            <a:r>
              <a:rPr lang="en-US" sz="1400" dirty="0"/>
              <a:t>NA ALOCAÇÃO DE RECURSOS NA </a:t>
            </a:r>
            <a:r>
              <a:rPr lang="en-US" sz="1400" dirty="0" smtClean="0"/>
              <a:t>ECONOMIA DA ÓTICA INTERNACIONAL. DISSO RESULTA QUE A ECONOMIA SE ENCONTRA AQUÉM </a:t>
            </a:r>
            <a:r>
              <a:rPr lang="en-US" sz="1400" dirty="0"/>
              <a:t>DA </a:t>
            </a:r>
            <a:r>
              <a:rPr lang="en-US" sz="1400" dirty="0" smtClean="0"/>
              <a:t>F.P.P. E </a:t>
            </a:r>
            <a:r>
              <a:rPr lang="en-US" sz="1400" dirty="0"/>
              <a:t>IMPLICA </a:t>
            </a:r>
            <a:r>
              <a:rPr lang="en-US" sz="1400" dirty="0" smtClean="0"/>
              <a:t>NUMA </a:t>
            </a:r>
            <a:r>
              <a:rPr lang="en-US" sz="1400" dirty="0"/>
              <a:t>REDUÇÃO DO VALOR DO PRODUTO NACIONAL MENSURADO A PREÇOS INTERNACIONAIS:  </a:t>
            </a:r>
            <a:r>
              <a:rPr lang="en-US" sz="1400" b="1" dirty="0" err="1">
                <a:effectLst>
                  <a:outerShdw blurRad="38100" dist="38100" dir="2700000" algn="tl">
                    <a:srgbClr val="000000">
                      <a:alpha val="43137"/>
                    </a:srgbClr>
                  </a:outerShdw>
                </a:effectLst>
              </a:rPr>
              <a:t>y</a:t>
            </a:r>
            <a:r>
              <a:rPr lang="en-US" sz="1400" b="1" baseline="30000" dirty="0" err="1">
                <a:effectLst>
                  <a:outerShdw blurRad="38100" dist="38100" dir="2700000" algn="tl">
                    <a:srgbClr val="000000">
                      <a:alpha val="43137"/>
                    </a:srgbClr>
                  </a:outerShdw>
                </a:effectLst>
              </a:rPr>
              <a:t>T</a:t>
            </a:r>
            <a:r>
              <a:rPr lang="en-US" sz="1400" b="1" dirty="0">
                <a:effectLst>
                  <a:outerShdw blurRad="38100" dist="38100" dir="2700000" algn="tl">
                    <a:srgbClr val="000000">
                      <a:alpha val="43137"/>
                    </a:srgbClr>
                  </a:outerShdw>
                </a:effectLst>
              </a:rPr>
              <a:t> (p*) &lt; y(p</a:t>
            </a:r>
            <a:r>
              <a:rPr lang="en-US" sz="1400" b="1" dirty="0" smtClean="0">
                <a:effectLst>
                  <a:outerShdw blurRad="38100" dist="38100" dir="2700000" algn="tl">
                    <a:srgbClr val="000000">
                      <a:alpha val="43137"/>
                    </a:srgbClr>
                  </a:outerShdw>
                </a:effectLst>
              </a:rPr>
              <a:t>*) </a:t>
            </a:r>
            <a:r>
              <a:rPr lang="en-US" sz="1400" dirty="0" smtClean="0"/>
              <a:t>POR DUAS RAZÕES: UMA DE PREÇOS AO PRODUTOR DISTINTOS DOS INTERNACIONAIS E OUTRA DE INEFICIÊNCIA ECONÔMICA,. </a:t>
            </a:r>
            <a:r>
              <a:rPr lang="en-US" sz="1400" dirty="0"/>
              <a:t>ISSO IMPLICA QUE SE A PRODUÇÃO E A TROCA FOSSEM  EFETUADAS  SEM AS DISTORÇÕES IMPOSTAS PELA TRIBUTAÇÃO, ISTO É, EM CONDICÕES </a:t>
            </a:r>
            <a:r>
              <a:rPr lang="en-US" sz="1400" dirty="0" smtClean="0"/>
              <a:t>DE  </a:t>
            </a:r>
            <a:r>
              <a:rPr lang="en-US" sz="1400" dirty="0"/>
              <a:t>“p*”, UM MAIOR BEM-ESTAR SERIA FACTÍVEL: (</a:t>
            </a:r>
            <a:r>
              <a:rPr lang="en-US" sz="1400" b="1" dirty="0"/>
              <a:t>“C</a:t>
            </a:r>
            <a:r>
              <a:rPr lang="en-US" sz="1400" b="1" baseline="30000" dirty="0"/>
              <a:t>LC</a:t>
            </a:r>
            <a:r>
              <a:rPr lang="en-US" sz="1400" b="1" dirty="0"/>
              <a:t>  &gt;  C</a:t>
            </a:r>
            <a:r>
              <a:rPr lang="en-US" sz="1400" b="1" baseline="30000" dirty="0"/>
              <a:t>T</a:t>
            </a:r>
            <a:r>
              <a:rPr lang="en-US" sz="1400" b="1" dirty="0"/>
              <a:t>”</a:t>
            </a:r>
            <a:r>
              <a:rPr lang="en-US" sz="1400" dirty="0"/>
              <a:t>).</a:t>
            </a:r>
          </a:p>
          <a:p>
            <a:pPr algn="just"/>
            <a:r>
              <a:rPr lang="en-US" sz="1400" dirty="0"/>
              <a:t>          </a:t>
            </a:r>
          </a:p>
          <a:p>
            <a:pPr algn="just"/>
            <a:r>
              <a:rPr lang="en-US" sz="1400" dirty="0"/>
              <a:t>         </a:t>
            </a:r>
            <a:r>
              <a:rPr lang="en-US" sz="1400" b="1" dirty="0"/>
              <a:t>#</a:t>
            </a:r>
            <a:r>
              <a:rPr lang="en-US" sz="1400" dirty="0"/>
              <a:t> </a:t>
            </a:r>
            <a:r>
              <a:rPr lang="en-US" sz="1400" b="1" dirty="0"/>
              <a:t>COM A TRIBUTAÇÃO DO SETOR ALIMENTOS OCORRE  UMA REDUÇÃO DO PREÇO RELATIVO AO PRODUTOR NO SETOR DE ALIMENTOS E CONCOMITANTE AUMENTO DO PREÇO RELATIVO AO PRODUTOR NO SETOR MANUFATURAS.</a:t>
            </a:r>
            <a:r>
              <a:rPr lang="en-US" sz="1400" dirty="0"/>
              <a:t> PORTANTO, HÁ UM NOVO MIX ÓTIMO DE PRODUÇÃO </a:t>
            </a:r>
            <a:r>
              <a:rPr lang="en-US" sz="1400" dirty="0" smtClean="0"/>
              <a:t>(MAS COM INEFICIÊNCIA DEVIDO AO PESO MORTO GERADO PELA TRIBUTAÇÃO DISTORCIVA: O PONTO P</a:t>
            </a:r>
            <a:r>
              <a:rPr lang="en-US" sz="1400" baseline="-25000" dirty="0" smtClean="0"/>
              <a:t>1</a:t>
            </a:r>
            <a:r>
              <a:rPr lang="en-US" sz="1400" baseline="30000" dirty="0" smtClean="0"/>
              <a:t>T</a:t>
            </a:r>
            <a:r>
              <a:rPr lang="en-US" sz="1400" dirty="0"/>
              <a:t> </a:t>
            </a:r>
            <a:r>
              <a:rPr lang="en-US" sz="1400" dirty="0" smtClean="0"/>
              <a:t>ESTÁ AQUÉM DA F.P.P.), </a:t>
            </a:r>
            <a:r>
              <a:rPr lang="en-US" sz="1400" dirty="0"/>
              <a:t>O QUAL MOSTRA REDUÇÃO DE PRODUCÃO DE ALIMENTOS (LIBERANDO RECURSOS PARA O SETOR MANUFATURAS) E SIMULTÂNEO E CONSEQUENTE AUMENTO DE PRODUÇÃO DE MANUFATURAS. TODAVIA, COMO O NOVO EQUILÍBRIO É UMA SITUAÇÃO DE INEFICIÊNCIA DE ALOCAÇÃO DE RECURSOS (RESULTADO DA TRIBUTAÇÃO DISTORCIVA), A ECONOMIA FICA AQUÉM DA F.P.P. E, PORTANTO, TEM SEU B.E. REDUZIDO EM RELAÇÃO AO EQUILÍBRIO INICIAL DE LIVRE MERCADO SEM DISTORÇÃO (I.E., SEM TRIBUTAÇÃO DISTORCIVA).  </a:t>
            </a:r>
          </a:p>
          <a:p>
            <a:pPr algn="just"/>
            <a:endParaRPr lang="en-US" sz="1400" dirty="0"/>
          </a:p>
          <a:p>
            <a:pPr algn="just"/>
            <a:r>
              <a:rPr lang="en-US" sz="1400" dirty="0"/>
              <a:t>         </a:t>
            </a:r>
            <a:r>
              <a:rPr lang="en-US" sz="1400" b="1" dirty="0"/>
              <a:t>#</a:t>
            </a:r>
            <a:r>
              <a:rPr lang="en-US" sz="1400" dirty="0"/>
              <a:t> </a:t>
            </a:r>
            <a:r>
              <a:rPr lang="en-US" sz="1400" b="1" dirty="0"/>
              <a:t>COM RELAÇÃO AO SETOR EXTERNO, A TRIBUTAÇÃO GEROU UMA ALTERAÇÃO </a:t>
            </a:r>
            <a:r>
              <a:rPr lang="en-US" sz="1400" b="1" dirty="0" smtClean="0"/>
              <a:t>DO </a:t>
            </a:r>
            <a:r>
              <a:rPr lang="en-US" sz="1400" b="1" dirty="0"/>
              <a:t>PREÇO RELATIVO </a:t>
            </a:r>
            <a:r>
              <a:rPr lang="en-US" sz="1400" b="1" dirty="0" smtClean="0"/>
              <a:t>VIGENTE </a:t>
            </a:r>
          </a:p>
          <a:p>
            <a:pPr algn="just"/>
            <a:r>
              <a:rPr lang="en-US" sz="1400" b="1" dirty="0" smtClean="0"/>
              <a:t>NA PRODUÇÃO QUE </a:t>
            </a:r>
            <a:r>
              <a:rPr lang="en-US" sz="1400" b="1" dirty="0"/>
              <a:t>LEVOU A UM INCENTIVO DISTORCIDO AOS PRODUTORES, NO SENTIDO DE ELEVAR PRODUÇÃO DOMÉSTICA DO BEM DE DESVANTAGEM COMPARATIVA (MANUFATURAS), O QUE REDUZ IMPORTAÇÕES, E NO SENTIDO DE REDUZIR A PRODUÇÃO DOMÉSTICA DO BEM DE VANTAGEM COMPARATIVA (ALIMENTOS), O QUE ATUA PARA REDUZIR AS EXPORTAÇÕES.</a:t>
            </a:r>
            <a:r>
              <a:rPr lang="en-US" sz="1400" dirty="0"/>
              <a:t> HÁ, PORTANTO, UMA REDUÇÃO </a:t>
            </a:r>
            <a:r>
              <a:rPr lang="en-US" sz="1400" dirty="0" smtClean="0"/>
              <a:t>DO VOLUME </a:t>
            </a:r>
            <a:r>
              <a:rPr lang="en-US" sz="1400" dirty="0"/>
              <a:t>DE COMÉRCIO INTERNACIONAL, O QUE LEVA A QUEDA DE B.E. RELATIVAMENTE À SITUAÇÃO DE LIVRE COMÉRCIO SEM DISTORÇÃO DE TRIBUTAÇÃO.</a:t>
            </a:r>
          </a:p>
          <a:p>
            <a:pPr algn="just"/>
            <a:endParaRPr lang="en-US" sz="1400" dirty="0"/>
          </a:p>
          <a:p>
            <a:pPr algn="just"/>
            <a:r>
              <a:rPr lang="en-US" sz="1400" dirty="0"/>
              <a:t>         </a:t>
            </a:r>
            <a:r>
              <a:rPr lang="en-US" sz="1400" b="1" dirty="0"/>
              <a:t>#</a:t>
            </a:r>
            <a:r>
              <a:rPr lang="en-US" sz="1400" dirty="0"/>
              <a:t> </a:t>
            </a:r>
            <a:r>
              <a:rPr lang="en-US" sz="1400" b="1" dirty="0"/>
              <a:t>O NOVO EQUILÍBRIO GERADO </a:t>
            </a:r>
            <a:r>
              <a:rPr lang="en-US" sz="1400" b="1" dirty="0" smtClean="0"/>
              <a:t>POR ESSA </a:t>
            </a:r>
            <a:r>
              <a:rPr lang="en-US" sz="1400" b="1" dirty="0"/>
              <a:t>TRIBUTAÇÃO, MESMO QUE NÃO AFETE OS PREÇOS RELATIVOS NA DECISÃO DE </a:t>
            </a:r>
            <a:r>
              <a:rPr lang="en-US" sz="1400" b="1" dirty="0" smtClean="0"/>
              <a:t>CONSUMO - SENDO ISTO UMA CONSEQUÊNCIA DA HIPÓTESE DE ECONOMIA PEQUENA ABERTA -, </a:t>
            </a:r>
            <a:r>
              <a:rPr lang="en-US" sz="1400" b="1" dirty="0"/>
              <a:t>AO INTRODUZIR DISTORÇÕES NA ECONOMIA E POR ISSO GERAR INEFICIÊNCIA, ALTERA A ALOCAÇÃO DE RECURSOS RELATIVAMENTE AO EQUILÍBRIO DE LIVRE COMÉRCIO SEM </a:t>
            </a:r>
            <a:r>
              <a:rPr lang="en-US" sz="1400" b="1" dirty="0" smtClean="0"/>
              <a:t>DISTORÇÕES E, ASSIM, REDUZ </a:t>
            </a:r>
            <a:r>
              <a:rPr lang="en-US" sz="1400" b="1" dirty="0"/>
              <a:t>O VALOR DA PRODUÇÃO AOS PREÇOS </a:t>
            </a:r>
            <a:r>
              <a:rPr lang="en-US" sz="1400" b="1" dirty="0" smtClean="0"/>
              <a:t>INTERNACIONAIS. </a:t>
            </a:r>
            <a:r>
              <a:rPr lang="en-US" sz="1400" dirty="0" smtClean="0"/>
              <a:t>OU SEJA, </a:t>
            </a:r>
            <a:r>
              <a:rPr lang="en-US" sz="1400" dirty="0"/>
              <a:t>GERA-SE UM EFEITO RENDA QUE REDUZ O NÍVEL DE CONSUMO </a:t>
            </a:r>
            <a:r>
              <a:rPr lang="en-US" sz="1400" dirty="0" smtClean="0"/>
              <a:t>DE AMBOS BENS (I.E</a:t>
            </a:r>
            <a:r>
              <a:rPr lang="en-US" sz="1400" dirty="0"/>
              <a:t>., REDUÇÃO DE CONSUMO DE ALIMENTOS E MANUFATURAS) NO NOVO EQUILÍBRIO COM </a:t>
            </a:r>
            <a:r>
              <a:rPr lang="en-US" sz="1400" dirty="0" smtClean="0"/>
              <a:t>TRIBUTAÇÃO DISTORCIVA NO SETOR DE VANTAGEM COMPARATIVA (ALIMENTOS).</a:t>
            </a:r>
          </a:p>
          <a:p>
            <a:pPr algn="just"/>
            <a:endParaRPr lang="en-US" sz="1400" dirty="0"/>
          </a:p>
          <a:p>
            <a:pPr algn="just"/>
            <a:r>
              <a:rPr lang="en-US" sz="1400" dirty="0" smtClean="0"/>
              <a:t>       </a:t>
            </a:r>
            <a:r>
              <a:rPr lang="en-US" sz="1400" b="1" dirty="0" smtClean="0"/>
              <a:t>  # NOTE-SE QUE OS MESMOS EFEITOS AQUI ALCANÇADOS COM A TRIBUTAÇÃO DISTORCIVA DA PRODUÇÃO DO SETOR DE VANTAGEM COMPARATIVA PODEM SER ALCANÇADOS MEDIANTE IMPOSIÇÃO DE TARIFA NO SETOR DE DESVANTAGEM COMPARATIVA</a:t>
            </a:r>
            <a:r>
              <a:rPr lang="pt-BR" sz="1400" b="1" dirty="0"/>
              <a:t>.</a:t>
            </a:r>
          </a:p>
        </p:txBody>
      </p:sp>
    </p:spTree>
    <p:extLst>
      <p:ext uri="{BB962C8B-B14F-4D97-AF65-F5344CB8AC3E}">
        <p14:creationId xmlns:p14="http://schemas.microsoft.com/office/powerpoint/2010/main" val="105177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en-US" sz="2000" b="1" u="sng" dirty="0" smtClean="0"/>
              <a:t>DEMONSTRAÇÃO </a:t>
            </a:r>
            <a:r>
              <a:rPr lang="en-US" sz="2000" b="1" u="sng" dirty="0"/>
              <a:t>DE QUE O NÍVEL DE UTILIDADE </a:t>
            </a:r>
            <a:r>
              <a:rPr lang="en-US" sz="2000" b="1" u="sng" dirty="0" smtClean="0"/>
              <a:t>ALCANÇADO </a:t>
            </a:r>
            <a:r>
              <a:rPr lang="en-US" sz="2000" b="1" u="sng" dirty="0"/>
              <a:t>NA </a:t>
            </a:r>
            <a:r>
              <a:rPr lang="en-US" sz="2000" b="1" u="sng" dirty="0" smtClean="0"/>
              <a:t>PRESENÇA </a:t>
            </a:r>
            <a:r>
              <a:rPr lang="en-US" sz="2000" b="1" u="sng" dirty="0"/>
              <a:t>DE </a:t>
            </a:r>
            <a:r>
              <a:rPr lang="en-US" sz="2000" b="1" u="sng" dirty="0" smtClean="0"/>
              <a:t>TRIBUTAÇÃO </a:t>
            </a:r>
            <a:r>
              <a:rPr lang="en-US" sz="2000" b="1" u="sng" dirty="0"/>
              <a:t>É NECESSARIAMENTE MENOR DO QUE AQUELE </a:t>
            </a:r>
            <a:r>
              <a:rPr lang="en-US" sz="2000" b="1" u="sng" dirty="0" smtClean="0"/>
              <a:t>ALCANÇADO </a:t>
            </a:r>
            <a:r>
              <a:rPr lang="en-US" sz="2000" b="1" u="sng" dirty="0"/>
              <a:t>EM LIVRE </a:t>
            </a:r>
            <a:r>
              <a:rPr lang="en-US" sz="2000" b="1" u="sng" dirty="0" smtClean="0"/>
              <a:t>COMÉRCIO SEM TRIBUTAÇÃO DE UMA ECONOMIA PEQUENA E ABERTA.</a:t>
            </a:r>
            <a:endParaRPr lang="pt-BR" sz="2000" dirty="0" smtClean="0"/>
          </a:p>
          <a:p>
            <a:endParaRPr lang="pt-BR" sz="2000" dirty="0"/>
          </a:p>
          <a:p>
            <a:r>
              <a:rPr lang="en-US" sz="2000" b="1" dirty="0"/>
              <a:t>SOB LIVRE COMÉRCIO:</a:t>
            </a:r>
          </a:p>
          <a:p>
            <a:r>
              <a:rPr lang="en-US" sz="2000" dirty="0"/>
              <a:t>                         e* = p*.D* = </a:t>
            </a:r>
            <a:r>
              <a:rPr lang="en-US" sz="2000" b="1" dirty="0"/>
              <a:t>e(p*, u*)</a:t>
            </a:r>
            <a:r>
              <a:rPr lang="en-US" sz="2000" dirty="0"/>
              <a:t> = Valor </a:t>
            </a:r>
            <a:r>
              <a:rPr lang="en-US" sz="2000" dirty="0" err="1"/>
              <a:t>Consumo</a:t>
            </a:r>
            <a:r>
              <a:rPr lang="en-US" sz="2000" dirty="0"/>
              <a:t> de L.C. com </a:t>
            </a:r>
            <a:r>
              <a:rPr lang="en-US" sz="2000" dirty="0" err="1"/>
              <a:t>utilidade</a:t>
            </a:r>
            <a:r>
              <a:rPr lang="en-US" sz="2000" dirty="0"/>
              <a:t> u*</a:t>
            </a:r>
          </a:p>
          <a:p>
            <a:r>
              <a:rPr lang="en-US" sz="2000" dirty="0"/>
              <a:t>                         y</a:t>
            </a:r>
            <a:r>
              <a:rPr lang="en-US" sz="2000" dirty="0" smtClean="0"/>
              <a:t>* </a:t>
            </a:r>
            <a:r>
              <a:rPr lang="en-US" sz="2000" dirty="0"/>
              <a:t>= p*.P* = </a:t>
            </a:r>
            <a:r>
              <a:rPr lang="en-US" sz="2000" b="1" dirty="0" smtClean="0"/>
              <a:t>y(p</a:t>
            </a:r>
            <a:r>
              <a:rPr lang="en-US" sz="2000" b="1" dirty="0"/>
              <a:t>*)</a:t>
            </a:r>
            <a:r>
              <a:rPr lang="en-US" sz="2000" dirty="0"/>
              <a:t> = Valor </a:t>
            </a:r>
            <a:r>
              <a:rPr lang="en-US" sz="2000" dirty="0" err="1" smtClean="0"/>
              <a:t>Produção</a:t>
            </a:r>
            <a:r>
              <a:rPr lang="en-US" sz="2000" dirty="0" smtClean="0"/>
              <a:t> </a:t>
            </a:r>
            <a:r>
              <a:rPr lang="en-US" sz="2000" dirty="0"/>
              <a:t>de L.C. (= </a:t>
            </a:r>
            <a:r>
              <a:rPr lang="en-US" sz="2000" dirty="0" err="1"/>
              <a:t>Renda</a:t>
            </a:r>
            <a:r>
              <a:rPr lang="en-US" sz="2000" dirty="0"/>
              <a:t> do </a:t>
            </a:r>
            <a:r>
              <a:rPr lang="en-US" sz="2000" dirty="0" err="1"/>
              <a:t>consumidor</a:t>
            </a:r>
            <a:r>
              <a:rPr lang="en-US" sz="2000" dirty="0"/>
              <a:t>) </a:t>
            </a:r>
          </a:p>
          <a:p>
            <a:r>
              <a:rPr lang="en-US" sz="2000" dirty="0"/>
              <a:t>                         </a:t>
            </a:r>
            <a:r>
              <a:rPr lang="en-US" sz="2000" u="sng" dirty="0"/>
              <a:t>EM EQUILÍBRIO DE LIVRE COMÉRCIO</a:t>
            </a:r>
            <a:r>
              <a:rPr lang="en-US" sz="2000" dirty="0"/>
              <a:t>:</a:t>
            </a:r>
          </a:p>
          <a:p>
            <a:r>
              <a:rPr lang="en-US" sz="2000" dirty="0"/>
              <a:t>                                            </a:t>
            </a:r>
            <a:r>
              <a:rPr lang="en-US" sz="2000" b="1" dirty="0"/>
              <a:t>e(p*,u*) = </a:t>
            </a:r>
            <a:r>
              <a:rPr lang="en-US" sz="2000" b="1" dirty="0" smtClean="0"/>
              <a:t>y(p</a:t>
            </a:r>
            <a:r>
              <a:rPr lang="en-US" sz="2000" b="1" dirty="0"/>
              <a:t>*)</a:t>
            </a:r>
          </a:p>
          <a:p>
            <a:endParaRPr lang="en-US" sz="2000" dirty="0"/>
          </a:p>
          <a:p>
            <a:r>
              <a:rPr lang="en-US" sz="2000" b="1" dirty="0"/>
              <a:t>SOB TRIBUTAÇÃO </a:t>
            </a:r>
            <a:r>
              <a:rPr lang="en-US" sz="2000" b="1" dirty="0" smtClean="0"/>
              <a:t>:</a:t>
            </a:r>
            <a:endParaRPr lang="en-US" sz="2000" b="1" dirty="0"/>
          </a:p>
          <a:p>
            <a:r>
              <a:rPr lang="en-US" sz="2000" dirty="0"/>
              <a:t>                       </a:t>
            </a:r>
            <a:r>
              <a:rPr lang="en-US" sz="2000" b="1" dirty="0" err="1" smtClean="0"/>
              <a:t>p</a:t>
            </a:r>
            <a:r>
              <a:rPr lang="en-US" sz="2000" b="1" baseline="-25000" dirty="0" err="1" smtClean="0"/>
              <a:t>P</a:t>
            </a:r>
            <a:r>
              <a:rPr lang="en-US" sz="2000" b="1" baseline="30000" dirty="0" err="1" smtClean="0"/>
              <a:t>T</a:t>
            </a:r>
            <a:r>
              <a:rPr lang="en-US" sz="2000" b="1" dirty="0" smtClean="0"/>
              <a:t> </a:t>
            </a:r>
            <a:r>
              <a:rPr lang="en-US" sz="2000" b="1" dirty="0"/>
              <a:t>&lt; </a:t>
            </a:r>
            <a:r>
              <a:rPr lang="en-US" sz="2000" b="1" dirty="0" err="1" smtClean="0"/>
              <a:t>p</a:t>
            </a:r>
            <a:r>
              <a:rPr lang="en-US" sz="2000" b="1" baseline="-25000" dirty="0" err="1" smtClean="0"/>
              <a:t>C</a:t>
            </a:r>
            <a:r>
              <a:rPr lang="en-US" sz="2000" b="1" baseline="30000" dirty="0" err="1" smtClean="0"/>
              <a:t>T</a:t>
            </a:r>
            <a:r>
              <a:rPr lang="en-US" sz="2000" b="1" dirty="0" smtClean="0"/>
              <a:t> </a:t>
            </a:r>
            <a:r>
              <a:rPr lang="en-US" sz="2000" b="1" dirty="0"/>
              <a:t>= p</a:t>
            </a:r>
            <a:r>
              <a:rPr lang="en-US" sz="2000" b="1" dirty="0" smtClean="0"/>
              <a:t>*</a:t>
            </a:r>
            <a:endParaRPr lang="en-US" sz="2000" b="1" dirty="0"/>
          </a:p>
          <a:p>
            <a:r>
              <a:rPr lang="en-US" sz="2000" dirty="0"/>
              <a:t>                       </a:t>
            </a:r>
            <a:r>
              <a:rPr lang="en-US" sz="2000" dirty="0" err="1" smtClean="0"/>
              <a:t>e</a:t>
            </a:r>
            <a:r>
              <a:rPr lang="en-US" sz="2000" baseline="30000" dirty="0" err="1" smtClean="0"/>
              <a:t>T</a:t>
            </a:r>
            <a:r>
              <a:rPr lang="en-US" sz="2000" dirty="0" smtClean="0"/>
              <a:t> </a:t>
            </a:r>
            <a:r>
              <a:rPr lang="en-US" sz="2000" dirty="0"/>
              <a:t>= </a:t>
            </a:r>
            <a:r>
              <a:rPr lang="en-US" sz="2000" dirty="0" err="1" smtClean="0"/>
              <a:t>p</a:t>
            </a:r>
            <a:r>
              <a:rPr lang="en-US" sz="2000" baseline="-25000" dirty="0" err="1" smtClean="0"/>
              <a:t>C</a:t>
            </a:r>
            <a:r>
              <a:rPr lang="en-US" sz="2000" baseline="30000" dirty="0" err="1" smtClean="0"/>
              <a:t>T</a:t>
            </a:r>
            <a:r>
              <a:rPr lang="en-US" sz="2000" dirty="0" err="1" smtClean="0"/>
              <a:t>.D</a:t>
            </a:r>
            <a:r>
              <a:rPr lang="en-US" sz="2000" baseline="30000" dirty="0" err="1" smtClean="0"/>
              <a:t>T</a:t>
            </a:r>
            <a:r>
              <a:rPr lang="en-US" sz="2000" dirty="0" smtClean="0"/>
              <a:t> </a:t>
            </a:r>
            <a:r>
              <a:rPr lang="en-US" sz="2000" dirty="0"/>
              <a:t>= </a:t>
            </a:r>
            <a:r>
              <a:rPr lang="en-US" sz="2000" b="1" dirty="0" smtClean="0"/>
              <a:t>e(p</a:t>
            </a:r>
            <a:r>
              <a:rPr lang="en-US" sz="2000" b="1" baseline="30000" dirty="0" smtClean="0"/>
              <a:t>*</a:t>
            </a:r>
            <a:r>
              <a:rPr lang="en-US" sz="2000" b="1" dirty="0" smtClean="0"/>
              <a:t>, </a:t>
            </a:r>
            <a:r>
              <a:rPr lang="en-US" sz="2000" b="1" dirty="0" err="1"/>
              <a:t>u</a:t>
            </a:r>
            <a:r>
              <a:rPr lang="en-US" sz="2000" b="1" baseline="30000" dirty="0" err="1"/>
              <a:t>T</a:t>
            </a:r>
            <a:r>
              <a:rPr lang="en-US" sz="2000" b="1" dirty="0"/>
              <a:t>)</a:t>
            </a:r>
            <a:r>
              <a:rPr lang="en-US" sz="2000" dirty="0"/>
              <a:t> = Valor </a:t>
            </a:r>
            <a:r>
              <a:rPr lang="en-US" sz="2000" dirty="0" err="1"/>
              <a:t>Consumo</a:t>
            </a:r>
            <a:r>
              <a:rPr lang="en-US" sz="2000" dirty="0"/>
              <a:t> sob </a:t>
            </a:r>
            <a:r>
              <a:rPr lang="en-US" sz="2000" dirty="0" err="1" smtClean="0"/>
              <a:t>Tributação</a:t>
            </a:r>
            <a:r>
              <a:rPr lang="en-US" sz="2000" dirty="0" smtClean="0"/>
              <a:t> </a:t>
            </a:r>
            <a:r>
              <a:rPr lang="en-US" sz="2000" dirty="0"/>
              <a:t>com </a:t>
            </a:r>
            <a:r>
              <a:rPr lang="en-US" sz="2000" dirty="0" err="1"/>
              <a:t>utilidade</a:t>
            </a:r>
            <a:r>
              <a:rPr lang="en-US" sz="2000" dirty="0"/>
              <a:t> </a:t>
            </a:r>
            <a:r>
              <a:rPr lang="en-US" sz="2000" dirty="0" err="1"/>
              <a:t>u</a:t>
            </a:r>
            <a:r>
              <a:rPr lang="en-US" sz="2000" baseline="30000" dirty="0" err="1"/>
              <a:t>T</a:t>
            </a:r>
            <a:r>
              <a:rPr lang="en-US" sz="2000" dirty="0"/>
              <a:t> </a:t>
            </a:r>
          </a:p>
          <a:p>
            <a:r>
              <a:rPr lang="en-US" sz="2000" dirty="0"/>
              <a:t>                       </a:t>
            </a:r>
            <a:r>
              <a:rPr lang="en-US" sz="2000" dirty="0" err="1" smtClean="0"/>
              <a:t>y</a:t>
            </a:r>
            <a:r>
              <a:rPr lang="en-US" sz="2000" baseline="30000" dirty="0" err="1" smtClean="0"/>
              <a:t>T</a:t>
            </a:r>
            <a:r>
              <a:rPr lang="en-US" sz="2000" dirty="0" smtClean="0"/>
              <a:t> </a:t>
            </a:r>
            <a:r>
              <a:rPr lang="en-US" sz="2000" dirty="0"/>
              <a:t>= </a:t>
            </a:r>
            <a:r>
              <a:rPr lang="en-US" sz="2000" dirty="0" smtClean="0"/>
              <a:t>p</a:t>
            </a:r>
            <a:r>
              <a:rPr lang="en-US" sz="2000" baseline="30000" dirty="0" smtClean="0"/>
              <a:t>*.</a:t>
            </a:r>
            <a:r>
              <a:rPr lang="en-US" sz="2000" dirty="0" smtClean="0"/>
              <a:t>P</a:t>
            </a:r>
            <a:r>
              <a:rPr lang="en-US" sz="2000" baseline="30000" dirty="0" smtClean="0"/>
              <a:t>T</a:t>
            </a:r>
            <a:r>
              <a:rPr lang="en-US" sz="2000" dirty="0" smtClean="0"/>
              <a:t> </a:t>
            </a:r>
            <a:r>
              <a:rPr lang="en-US" sz="2000" dirty="0"/>
              <a:t>=  </a:t>
            </a:r>
            <a:r>
              <a:rPr lang="en-US" sz="2000" b="1" dirty="0" err="1" smtClean="0"/>
              <a:t>y</a:t>
            </a:r>
            <a:r>
              <a:rPr lang="en-US" sz="2000" b="1" baseline="30000" dirty="0" err="1" smtClean="0"/>
              <a:t>T</a:t>
            </a:r>
            <a:r>
              <a:rPr lang="en-US" sz="2000" b="1" dirty="0" smtClean="0"/>
              <a:t>(p</a:t>
            </a:r>
            <a:r>
              <a:rPr lang="en-US" sz="2000" b="1" baseline="30000" dirty="0"/>
              <a:t>*</a:t>
            </a:r>
            <a:r>
              <a:rPr lang="en-US" sz="2000" b="1" dirty="0" smtClean="0"/>
              <a:t>) </a:t>
            </a:r>
            <a:r>
              <a:rPr lang="en-US" sz="2000" dirty="0"/>
              <a:t>= Valor </a:t>
            </a:r>
            <a:r>
              <a:rPr lang="en-US" sz="2000" dirty="0" err="1" smtClean="0"/>
              <a:t>Produção</a:t>
            </a:r>
            <a:r>
              <a:rPr lang="en-US" sz="2000" dirty="0" smtClean="0"/>
              <a:t> </a:t>
            </a:r>
            <a:r>
              <a:rPr lang="en-US" sz="2000" dirty="0"/>
              <a:t>sob </a:t>
            </a:r>
            <a:r>
              <a:rPr lang="en-US" sz="2000" dirty="0" err="1" smtClean="0"/>
              <a:t>tributação</a:t>
            </a:r>
            <a:r>
              <a:rPr lang="en-US" sz="2000" dirty="0" smtClean="0"/>
              <a:t>, mas </a:t>
            </a:r>
            <a:r>
              <a:rPr lang="en-US" sz="2000" dirty="0" err="1" smtClean="0"/>
              <a:t>avaliada</a:t>
            </a:r>
            <a:r>
              <a:rPr lang="en-US" sz="2000" dirty="0"/>
              <a:t> </a:t>
            </a:r>
            <a:r>
              <a:rPr lang="en-US" sz="2000" dirty="0" err="1" smtClean="0"/>
              <a:t>aos</a:t>
            </a:r>
            <a:endParaRPr lang="en-US" sz="2000" dirty="0" smtClean="0"/>
          </a:p>
          <a:p>
            <a:r>
              <a:rPr lang="en-US" sz="2000" dirty="0"/>
              <a:t> </a:t>
            </a:r>
            <a:r>
              <a:rPr lang="en-US" sz="2000" dirty="0" smtClean="0"/>
              <a:t>                                                            </a:t>
            </a:r>
            <a:r>
              <a:rPr lang="en-US" sz="2000" dirty="0" err="1" smtClean="0"/>
              <a:t>preços</a:t>
            </a:r>
            <a:r>
              <a:rPr lang="en-US" sz="2000" dirty="0" smtClean="0"/>
              <a:t> </a:t>
            </a:r>
            <a:r>
              <a:rPr lang="en-US" sz="2000" dirty="0" err="1" smtClean="0"/>
              <a:t>internacionais</a:t>
            </a:r>
            <a:r>
              <a:rPr lang="en-US" sz="2000" dirty="0" smtClean="0"/>
              <a:t> (p*)</a:t>
            </a:r>
            <a:endParaRPr lang="en-US" sz="2000" b="1" dirty="0"/>
          </a:p>
          <a:p>
            <a:r>
              <a:rPr lang="en-US" sz="2000" dirty="0"/>
              <a:t>                         </a:t>
            </a:r>
            <a:r>
              <a:rPr lang="en-US" sz="2000" u="sng" dirty="0" smtClean="0"/>
              <a:t>EM </a:t>
            </a:r>
            <a:r>
              <a:rPr lang="en-US" sz="2000" u="sng" dirty="0"/>
              <a:t>EQUILÍBRIO SOB </a:t>
            </a:r>
            <a:r>
              <a:rPr lang="en-US" sz="2000" u="sng" dirty="0" smtClean="0"/>
              <a:t>TRIBUTAÇÃO</a:t>
            </a:r>
            <a:r>
              <a:rPr lang="en-US" sz="2000" dirty="0" smtClean="0"/>
              <a:t>:</a:t>
            </a:r>
            <a:endParaRPr lang="en-US" sz="2000" dirty="0"/>
          </a:p>
          <a:p>
            <a:r>
              <a:rPr lang="en-US" sz="2000" dirty="0"/>
              <a:t>                                       </a:t>
            </a:r>
            <a:r>
              <a:rPr lang="en-US" sz="2000" b="1" dirty="0" smtClean="0"/>
              <a:t>e(p</a:t>
            </a:r>
            <a:r>
              <a:rPr lang="en-US" sz="2000" b="1" baseline="30000" dirty="0" smtClean="0"/>
              <a:t>*</a:t>
            </a:r>
            <a:r>
              <a:rPr lang="en-US" sz="2000" b="1" dirty="0" smtClean="0"/>
              <a:t>, </a:t>
            </a:r>
            <a:r>
              <a:rPr lang="en-US" sz="2000" b="1" dirty="0" err="1"/>
              <a:t>u</a:t>
            </a:r>
            <a:r>
              <a:rPr lang="en-US" sz="2000" b="1" baseline="30000" dirty="0" err="1"/>
              <a:t>T</a:t>
            </a:r>
            <a:r>
              <a:rPr lang="en-US" sz="2000" b="1" dirty="0"/>
              <a:t>)  = </a:t>
            </a:r>
            <a:r>
              <a:rPr lang="en-US" sz="2000" b="1" dirty="0" err="1" smtClean="0"/>
              <a:t>y</a:t>
            </a:r>
            <a:r>
              <a:rPr lang="en-US" sz="2000" b="1" baseline="30000" dirty="0" err="1" smtClean="0"/>
              <a:t>T</a:t>
            </a:r>
            <a:r>
              <a:rPr lang="en-US" sz="2000" b="1" dirty="0" smtClean="0"/>
              <a:t>(p</a:t>
            </a:r>
            <a:r>
              <a:rPr lang="en-US" sz="2000" b="1" baseline="30000" dirty="0"/>
              <a:t>*</a:t>
            </a:r>
            <a:r>
              <a:rPr lang="en-US" sz="2000" b="1" dirty="0" smtClean="0"/>
              <a:t>)</a:t>
            </a:r>
            <a:endParaRPr lang="pt-BR" sz="2000" dirty="0"/>
          </a:p>
        </p:txBody>
      </p:sp>
    </p:spTree>
    <p:extLst>
      <p:ext uri="{BB962C8B-B14F-4D97-AF65-F5344CB8AC3E}">
        <p14:creationId xmlns:p14="http://schemas.microsoft.com/office/powerpoint/2010/main" val="2531679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algn="just"/>
            <a:r>
              <a:rPr lang="en-US" sz="2000" dirty="0" smtClean="0"/>
              <a:t>AOS PREÇOS </a:t>
            </a:r>
            <a:r>
              <a:rPr lang="en-US" sz="2000" dirty="0"/>
              <a:t>DE LIVRE </a:t>
            </a:r>
            <a:r>
              <a:rPr lang="en-US" sz="2000" dirty="0" smtClean="0"/>
              <a:t>COMÉRCIO, O NÍVEL DA PRODUÇÃO QUE MAXIMIZA A RENDA DO PAÍS É “y(p*)” E, PORTANTO, MANTIDOS OS PREÇOS INTERNACIONAIS (p*), QUALQUER OUTRO PONTO SOB OU SOBRE A F.P.P. TERÁ VALOR DA PRODUÇÃO MENOR A ESSES PREÇOS. OU SEJA, AOS DADOS PREÇOS INTERNACIONAIS (p*), QUALQUER OUTRO PONTO DE PRODUÇÃO SIGNIFICARÁ UMA RESTRIÇÃO ORÇAMENTÁRIA MENOR (“MAIS BAIXA”): </a:t>
            </a:r>
          </a:p>
          <a:p>
            <a:pPr algn="just"/>
            <a:r>
              <a:rPr lang="en-US" sz="2000" b="1" dirty="0"/>
              <a:t> </a:t>
            </a:r>
            <a:r>
              <a:rPr lang="en-US" sz="2000" b="1" dirty="0" smtClean="0"/>
              <a:t>                                       </a:t>
            </a:r>
            <a:r>
              <a:rPr lang="en-US" sz="2000" b="1" dirty="0" err="1" smtClean="0"/>
              <a:t>y</a:t>
            </a:r>
            <a:r>
              <a:rPr lang="en-US" sz="2000" b="1" baseline="30000" dirty="0" err="1" smtClean="0"/>
              <a:t>T</a:t>
            </a:r>
            <a:r>
              <a:rPr lang="en-US" sz="2000" b="1" dirty="0" smtClean="0"/>
              <a:t>(p*) </a:t>
            </a:r>
            <a:r>
              <a:rPr lang="en-US" sz="2000" b="1" dirty="0"/>
              <a:t>≤</a:t>
            </a:r>
            <a:r>
              <a:rPr lang="en-US" sz="2000" b="1" dirty="0" smtClean="0"/>
              <a:t>  y(p*)</a:t>
            </a:r>
          </a:p>
          <a:p>
            <a:pPr algn="just"/>
            <a:endParaRPr lang="en-US" sz="2000" u="sng" dirty="0" smtClean="0"/>
          </a:p>
          <a:p>
            <a:pPr algn="just"/>
            <a:r>
              <a:rPr lang="en-US" sz="2000" u="sng" dirty="0" smtClean="0"/>
              <a:t>DISTO RESULTA EM EQUILÍBRIO </a:t>
            </a:r>
            <a:r>
              <a:rPr lang="en-US" sz="2000" u="sng" dirty="0"/>
              <a:t>NA SEGUINTE DESIGUALDADE </a:t>
            </a:r>
            <a:r>
              <a:rPr lang="en-US" sz="2000" dirty="0"/>
              <a:t>:</a:t>
            </a:r>
          </a:p>
          <a:p>
            <a:pPr algn="just"/>
            <a:r>
              <a:rPr lang="en-US" sz="2000" dirty="0"/>
              <a:t>                         </a:t>
            </a:r>
            <a:r>
              <a:rPr lang="en-US" sz="2000" b="1" dirty="0" smtClean="0"/>
              <a:t>  e(p*, </a:t>
            </a:r>
            <a:r>
              <a:rPr lang="en-US" sz="2000" b="1" dirty="0" err="1" smtClean="0"/>
              <a:t>u</a:t>
            </a:r>
            <a:r>
              <a:rPr lang="en-US" sz="2000" b="1" baseline="30000" dirty="0" err="1" smtClean="0"/>
              <a:t>T</a:t>
            </a:r>
            <a:r>
              <a:rPr lang="en-US" sz="2000" b="1" dirty="0" smtClean="0"/>
              <a:t>) = </a:t>
            </a:r>
            <a:r>
              <a:rPr lang="en-US" sz="2000" b="1" dirty="0" err="1" smtClean="0"/>
              <a:t>y</a:t>
            </a:r>
            <a:r>
              <a:rPr lang="en-US" sz="2000" b="1" baseline="30000" dirty="0" err="1" smtClean="0"/>
              <a:t>T</a:t>
            </a:r>
            <a:r>
              <a:rPr lang="en-US" sz="2000" b="1" dirty="0" smtClean="0"/>
              <a:t>(p*)   ≤   e(p*, u*) = y(p*)</a:t>
            </a:r>
            <a:r>
              <a:rPr lang="en-US" sz="2000" dirty="0" smtClean="0"/>
              <a:t>     </a:t>
            </a:r>
          </a:p>
          <a:p>
            <a:pPr algn="just"/>
            <a:r>
              <a:rPr lang="en-US" sz="2000" dirty="0" smtClean="0"/>
              <a:t>  </a:t>
            </a:r>
            <a:endParaRPr lang="en-US" sz="2000" dirty="0"/>
          </a:p>
          <a:p>
            <a:pPr algn="just"/>
            <a:r>
              <a:rPr lang="en-US" sz="2000" u="sng" dirty="0" smtClean="0"/>
              <a:t>OU SEJA, RESULTA NA SEGUINTE DESIGUALDADE</a:t>
            </a:r>
            <a:r>
              <a:rPr lang="en-US" sz="2000" dirty="0" smtClean="0"/>
              <a:t>:   </a:t>
            </a:r>
            <a:endParaRPr lang="en-US" sz="2000" dirty="0"/>
          </a:p>
          <a:p>
            <a:pPr algn="just"/>
            <a:r>
              <a:rPr lang="en-US" sz="2000" b="1" dirty="0"/>
              <a:t>                                      e(p*, </a:t>
            </a:r>
            <a:r>
              <a:rPr lang="en-US" sz="2000" b="1" dirty="0" err="1"/>
              <a:t>u</a:t>
            </a:r>
            <a:r>
              <a:rPr lang="en-US" sz="2000" b="1" baseline="30000" dirty="0" err="1"/>
              <a:t>T</a:t>
            </a:r>
            <a:r>
              <a:rPr lang="en-US" sz="2000" b="1" dirty="0"/>
              <a:t> )  ≤  e(p*,u*)</a:t>
            </a:r>
          </a:p>
          <a:p>
            <a:pPr algn="just"/>
            <a:endParaRPr lang="en-US" sz="2000" dirty="0"/>
          </a:p>
          <a:p>
            <a:pPr algn="just"/>
            <a:r>
              <a:rPr lang="en-US" sz="2000" u="sng" dirty="0" smtClean="0"/>
              <a:t>IMPLICANDO QUE</a:t>
            </a:r>
            <a:r>
              <a:rPr lang="en-US" sz="2000" dirty="0" smtClean="0"/>
              <a:t>:              </a:t>
            </a:r>
            <a:r>
              <a:rPr lang="en-US" sz="2000" b="1" dirty="0" err="1" smtClean="0"/>
              <a:t>u</a:t>
            </a:r>
            <a:r>
              <a:rPr lang="en-US" sz="2000" b="1" baseline="30000" dirty="0" err="1" smtClean="0"/>
              <a:t>T</a:t>
            </a:r>
            <a:r>
              <a:rPr lang="en-US" sz="2000" b="1" dirty="0" smtClean="0"/>
              <a:t>    </a:t>
            </a:r>
            <a:r>
              <a:rPr lang="en-US" sz="2000" b="1" dirty="0"/>
              <a:t>≤   u*, </a:t>
            </a:r>
            <a:r>
              <a:rPr lang="en-US" sz="2000" dirty="0"/>
              <a:t>     C.Q.D</a:t>
            </a:r>
            <a:r>
              <a:rPr lang="en-US" sz="2000" dirty="0" smtClean="0"/>
              <a:t>.</a:t>
            </a:r>
          </a:p>
          <a:p>
            <a:endParaRPr lang="pt-BR" sz="2000" dirty="0"/>
          </a:p>
        </p:txBody>
      </p:sp>
    </p:spTree>
    <p:extLst>
      <p:ext uri="{BB962C8B-B14F-4D97-AF65-F5344CB8AC3E}">
        <p14:creationId xmlns:p14="http://schemas.microsoft.com/office/powerpoint/2010/main" val="440451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en-US" sz="2400" b="1" u="sng" dirty="0"/>
              <a:t>COMENTÁRIOS</a:t>
            </a:r>
            <a:r>
              <a:rPr lang="en-US" sz="2400" b="1" dirty="0" smtClean="0"/>
              <a:t>:</a:t>
            </a:r>
            <a:endParaRPr lang="en-US" sz="2000" b="1" dirty="0" smtClean="0"/>
          </a:p>
          <a:p>
            <a:pPr marL="0" indent="0" algn="just">
              <a:buNone/>
            </a:pPr>
            <a:r>
              <a:rPr lang="en-US" sz="2000" b="1" dirty="0"/>
              <a:t> </a:t>
            </a:r>
            <a:r>
              <a:rPr lang="en-US" sz="2000" b="1" dirty="0" smtClean="0"/>
              <a:t>          #</a:t>
            </a:r>
            <a:r>
              <a:rPr lang="en-US" sz="2000" dirty="0" smtClean="0"/>
              <a:t> </a:t>
            </a:r>
            <a:r>
              <a:rPr lang="en-US" sz="2000" dirty="0"/>
              <a:t>O RESULTADO ACIMA DEMONSTRADO IMPLICA </a:t>
            </a:r>
            <a:r>
              <a:rPr lang="en-US" sz="2000" dirty="0" smtClean="0"/>
              <a:t>QUE, PARA UMA </a:t>
            </a:r>
            <a:r>
              <a:rPr lang="en-US" sz="2000" u="sng" dirty="0" smtClean="0"/>
              <a:t>ECONOMIA ABERTA PEQUENA</a:t>
            </a:r>
            <a:r>
              <a:rPr lang="en-US" sz="2000" dirty="0" smtClean="0"/>
              <a:t>, </a:t>
            </a:r>
            <a:r>
              <a:rPr lang="en-US" sz="2000" b="1" dirty="0">
                <a:effectLst>
                  <a:outerShdw blurRad="38100" dist="38100" dir="2700000" algn="tl">
                    <a:srgbClr val="000000">
                      <a:alpha val="43137"/>
                    </a:srgbClr>
                  </a:outerShdw>
                </a:effectLst>
              </a:rPr>
              <a:t>O NÍVEL DE UTILIDADE DE LIVRE </a:t>
            </a:r>
            <a:r>
              <a:rPr lang="en-US" sz="2000" b="1" dirty="0" smtClean="0">
                <a:effectLst>
                  <a:outerShdw blurRad="38100" dist="38100" dir="2700000" algn="tl">
                    <a:srgbClr val="000000">
                      <a:alpha val="43137"/>
                    </a:srgbClr>
                  </a:outerShdw>
                </a:effectLst>
              </a:rPr>
              <a:t>COMÉRCIO SEM TRIBUTAÇÃO É </a:t>
            </a:r>
            <a:r>
              <a:rPr lang="en-US" sz="2000" b="1" dirty="0">
                <a:effectLst>
                  <a:outerShdw blurRad="38100" dist="38100" dir="2700000" algn="tl">
                    <a:srgbClr val="000000">
                      <a:alpha val="43137"/>
                    </a:srgbClr>
                  </a:outerShdw>
                </a:effectLst>
              </a:rPr>
              <a:t>PELO MENOS TÃO ELEVADO QUANTO AQUELE </a:t>
            </a:r>
            <a:r>
              <a:rPr lang="en-US" sz="2000" b="1" dirty="0" smtClean="0">
                <a:effectLst>
                  <a:outerShdw blurRad="38100" dist="38100" dir="2700000" algn="tl">
                    <a:srgbClr val="000000">
                      <a:alpha val="43137"/>
                    </a:srgbClr>
                  </a:outerShdw>
                </a:effectLst>
              </a:rPr>
              <a:t>ALCANÇADO </a:t>
            </a:r>
            <a:r>
              <a:rPr lang="en-US" sz="2000" b="1" dirty="0">
                <a:effectLst>
                  <a:outerShdw blurRad="38100" dist="38100" dir="2700000" algn="tl">
                    <a:srgbClr val="000000">
                      <a:alpha val="43137"/>
                    </a:srgbClr>
                  </a:outerShdw>
                </a:effectLst>
              </a:rPr>
              <a:t>SOB </a:t>
            </a:r>
            <a:r>
              <a:rPr lang="en-US" sz="2000" b="1" dirty="0" smtClean="0">
                <a:effectLst>
                  <a:outerShdw blurRad="38100" dist="38100" dir="2700000" algn="tl">
                    <a:srgbClr val="000000">
                      <a:alpha val="43137"/>
                    </a:srgbClr>
                  </a:outerShdw>
                </a:effectLst>
              </a:rPr>
              <a:t>TRIBUTAÇÃO</a:t>
            </a:r>
            <a:r>
              <a:rPr lang="en-US" sz="2000" dirty="0" smtClean="0">
                <a:effectLst>
                  <a:outerShdw blurRad="38100" dist="38100" dir="2700000" algn="tl">
                    <a:srgbClr val="000000">
                      <a:alpha val="43137"/>
                    </a:srgbClr>
                  </a:outerShdw>
                </a:effectLst>
              </a:rPr>
              <a:t>. </a:t>
            </a:r>
          </a:p>
          <a:p>
            <a:pPr algn="just"/>
            <a:endParaRPr lang="en-US" sz="2000" dirty="0"/>
          </a:p>
          <a:p>
            <a:pPr marL="0" indent="0" algn="just">
              <a:buNone/>
            </a:pPr>
            <a:r>
              <a:rPr lang="en-US" sz="2000" b="1" dirty="0" smtClean="0"/>
              <a:t>            # </a:t>
            </a:r>
            <a:r>
              <a:rPr lang="en-US" sz="2000" dirty="0" smtClean="0"/>
              <a:t>TODAVIA</a:t>
            </a:r>
            <a:r>
              <a:rPr lang="en-US" sz="2000" dirty="0"/>
              <a:t>, </a:t>
            </a:r>
            <a:r>
              <a:rPr lang="en-US" sz="2000" u="sng" dirty="0"/>
              <a:t>SE </a:t>
            </a:r>
            <a:r>
              <a:rPr lang="en-US" sz="2000" u="sng" dirty="0" smtClean="0"/>
              <a:t>A TRIBUTAÇÃO CAUSA DISTORÇÕES </a:t>
            </a:r>
            <a:r>
              <a:rPr lang="en-US" sz="2000" u="sng" dirty="0"/>
              <a:t>NA </a:t>
            </a:r>
            <a:r>
              <a:rPr lang="en-US" sz="2000" u="sng" dirty="0" smtClean="0"/>
              <a:t>PRODUÇÃO </a:t>
            </a:r>
            <a:r>
              <a:rPr lang="en-US" sz="2000" u="sng" dirty="0"/>
              <a:t>E </a:t>
            </a:r>
            <a:r>
              <a:rPr lang="en-US" sz="2000" u="sng" dirty="0" smtClean="0"/>
              <a:t>NO CONSUMO, GERANDO INEFICIÊNCIA NA ECONOMIA (I.E., GERANDO </a:t>
            </a:r>
            <a:r>
              <a:rPr lang="en-US" sz="2000" u="sng" dirty="0"/>
              <a:t>PESO MORTO NO SISTEMA ECONÔMICO)</a:t>
            </a:r>
            <a:r>
              <a:rPr lang="en-US" sz="2000" dirty="0"/>
              <a:t>, </a:t>
            </a:r>
            <a:r>
              <a:rPr lang="en-US" sz="2000" u="sng" dirty="0"/>
              <a:t>ENTÃO </a:t>
            </a:r>
            <a:r>
              <a:rPr lang="en-US" sz="2000" u="sng" dirty="0" smtClean="0"/>
              <a:t>A DESIGUALDADE  SERÁ  </a:t>
            </a:r>
            <a:r>
              <a:rPr lang="en-US" sz="2000" u="sng" dirty="0"/>
              <a:t>ESTRITA</a:t>
            </a:r>
            <a:r>
              <a:rPr lang="en-US" sz="2000" dirty="0"/>
              <a:t>: </a:t>
            </a:r>
          </a:p>
          <a:p>
            <a:pPr algn="just"/>
            <a:r>
              <a:rPr lang="en-US" sz="2000" dirty="0"/>
              <a:t>                          </a:t>
            </a:r>
            <a:r>
              <a:rPr lang="en-US" sz="2000" dirty="0" smtClean="0"/>
              <a:t>        </a:t>
            </a:r>
            <a:r>
              <a:rPr lang="en-US" sz="2800" dirty="0" smtClean="0">
                <a:effectLst>
                  <a:outerShdw blurRad="38100" dist="38100" dir="2700000" algn="tl">
                    <a:srgbClr val="000000">
                      <a:alpha val="43137"/>
                    </a:srgbClr>
                  </a:outerShdw>
                </a:effectLst>
              </a:rPr>
              <a:t> </a:t>
            </a:r>
            <a:r>
              <a:rPr lang="en-US" sz="2800" b="1" dirty="0" err="1">
                <a:effectLst>
                  <a:outerShdw blurRad="38100" dist="38100" dir="2700000" algn="tl">
                    <a:srgbClr val="000000">
                      <a:alpha val="43137"/>
                    </a:srgbClr>
                  </a:outerShdw>
                </a:effectLst>
              </a:rPr>
              <a:t>u</a:t>
            </a:r>
            <a:r>
              <a:rPr lang="en-US" sz="2800" b="1" baseline="30000" dirty="0" err="1">
                <a:effectLst>
                  <a:outerShdw blurRad="38100" dist="38100" dir="2700000" algn="tl">
                    <a:srgbClr val="000000">
                      <a:alpha val="43137"/>
                    </a:srgbClr>
                  </a:outerShdw>
                </a:effectLst>
              </a:rPr>
              <a:t>T</a:t>
            </a:r>
            <a:r>
              <a:rPr lang="en-US" sz="2800" b="1" dirty="0">
                <a:effectLst>
                  <a:outerShdw blurRad="38100" dist="38100" dir="2700000" algn="tl">
                    <a:srgbClr val="000000">
                      <a:alpha val="43137"/>
                    </a:srgbClr>
                  </a:outerShdw>
                </a:effectLst>
              </a:rPr>
              <a:t>    &lt;   u*</a:t>
            </a:r>
            <a:r>
              <a:rPr lang="en-US" sz="2800" dirty="0">
                <a:effectLst>
                  <a:outerShdw blurRad="38100" dist="38100" dir="2700000" algn="tl">
                    <a:srgbClr val="000000">
                      <a:alpha val="43137"/>
                    </a:srgbClr>
                  </a:outerShdw>
                </a:effectLst>
              </a:rPr>
              <a:t> </a:t>
            </a:r>
            <a:r>
              <a:rPr lang="en-US" sz="2000" dirty="0"/>
              <a:t>          </a:t>
            </a:r>
          </a:p>
          <a:p>
            <a:pPr marL="0" indent="0" algn="just">
              <a:buNone/>
            </a:pPr>
            <a:endParaRPr lang="en-US" sz="2000" dirty="0" smtClean="0"/>
          </a:p>
          <a:p>
            <a:pPr marL="0" indent="0" algn="just">
              <a:buNone/>
            </a:pPr>
            <a:r>
              <a:rPr lang="en-US" sz="2000" b="1" dirty="0" smtClean="0"/>
              <a:t>             </a:t>
            </a:r>
            <a:r>
              <a:rPr lang="en-US" sz="2000" b="1" dirty="0" smtClean="0">
                <a:effectLst>
                  <a:outerShdw blurRad="38100" dist="38100" dir="2700000" algn="tl">
                    <a:srgbClr val="000000">
                      <a:alpha val="43137"/>
                    </a:srgbClr>
                  </a:outerShdw>
                </a:effectLst>
              </a:rPr>
              <a:t>#</a:t>
            </a:r>
            <a:r>
              <a:rPr lang="en-US" sz="2000" dirty="0" smtClean="0">
                <a:effectLst>
                  <a:outerShdw blurRad="38100" dist="38100" dir="2700000" algn="tl">
                    <a:srgbClr val="000000">
                      <a:alpha val="43137"/>
                    </a:srgbClr>
                  </a:outerShdw>
                </a:effectLst>
              </a:rPr>
              <a:t> </a:t>
            </a:r>
            <a:r>
              <a:rPr lang="en-US" sz="2000" b="1" u="sng" dirty="0" smtClean="0">
                <a:effectLst>
                  <a:outerShdw blurRad="38100" dist="38100" dir="2700000" algn="tl">
                    <a:srgbClr val="000000">
                      <a:alpha val="43137"/>
                    </a:srgbClr>
                  </a:outerShdw>
                </a:effectLst>
              </a:rPr>
              <a:t>PORTANTO, </a:t>
            </a:r>
            <a:r>
              <a:rPr lang="en-US" sz="2000" b="1" u="sng" dirty="0">
                <a:effectLst>
                  <a:outerShdw blurRad="38100" dist="38100" dir="2700000" algn="tl">
                    <a:srgbClr val="000000">
                      <a:alpha val="43137"/>
                    </a:srgbClr>
                  </a:outerShdw>
                </a:effectLst>
              </a:rPr>
              <a:t>CONCLUIMOS QUE UMA ECONOMIA </a:t>
            </a:r>
            <a:r>
              <a:rPr lang="en-US" sz="2000" b="1" u="sng" dirty="0" smtClean="0">
                <a:effectLst>
                  <a:outerShdw blurRad="38100" dist="38100" dir="2700000" algn="tl">
                    <a:srgbClr val="000000">
                      <a:alpha val="43137"/>
                    </a:srgbClr>
                  </a:outerShdw>
                </a:effectLst>
              </a:rPr>
              <a:t>ABERTA PEQUENA SOB  COMPETIÇÃO PERFEITA E EM LIVRE COMÉRCIO SEM TRIBUTAÇÃO É </a:t>
            </a:r>
            <a:r>
              <a:rPr lang="en-US" sz="2000" b="1" u="sng" dirty="0">
                <a:effectLst>
                  <a:outerShdw blurRad="38100" dist="38100" dir="2700000" algn="tl">
                    <a:srgbClr val="000000">
                      <a:alpha val="43137"/>
                    </a:srgbClr>
                  </a:outerShdw>
                </a:effectLst>
              </a:rPr>
              <a:t>SUPERIOR ÀQUELA RESTRITA POR </a:t>
            </a:r>
            <a:r>
              <a:rPr lang="en-US" sz="2000" b="1" u="sng" dirty="0" smtClean="0">
                <a:effectLst>
                  <a:outerShdw blurRad="38100" dist="38100" dir="2700000" algn="tl">
                    <a:srgbClr val="000000">
                      <a:alpha val="43137"/>
                    </a:srgbClr>
                  </a:outerShdw>
                </a:effectLst>
              </a:rPr>
              <a:t>IMPOSIÇÃO </a:t>
            </a:r>
            <a:r>
              <a:rPr lang="en-US" sz="2000" b="1" u="sng" dirty="0">
                <a:effectLst>
                  <a:outerShdw blurRad="38100" dist="38100" dir="2700000" algn="tl">
                    <a:srgbClr val="000000">
                      <a:alpha val="43137"/>
                    </a:srgbClr>
                  </a:outerShdw>
                </a:effectLst>
              </a:rPr>
              <a:t>DE </a:t>
            </a:r>
            <a:r>
              <a:rPr lang="en-US" sz="2000" b="1" u="sng" dirty="0" smtClean="0">
                <a:effectLst>
                  <a:outerShdw blurRad="38100" dist="38100" dir="2700000" algn="tl">
                    <a:srgbClr val="000000">
                      <a:alpha val="43137"/>
                    </a:srgbClr>
                  </a:outerShdw>
                </a:effectLst>
              </a:rPr>
              <a:t>TRIBUTAÇÃO DISTORCIVA NA PRODUÇÃO</a:t>
            </a:r>
            <a:r>
              <a:rPr lang="en-US" sz="2000" b="1" dirty="0" smtClean="0">
                <a:effectLst>
                  <a:outerShdw blurRad="38100" dist="38100" dir="2700000" algn="tl">
                    <a:srgbClr val="000000">
                      <a:alpha val="43137"/>
                    </a:srgbClr>
                  </a:outerShdw>
                </a:effectLst>
              </a:rPr>
              <a:t>.</a:t>
            </a:r>
            <a:endParaRPr lang="en-US" sz="2000" b="1" dirty="0">
              <a:effectLst>
                <a:outerShdw blurRad="38100" dist="38100" dir="2700000" algn="tl">
                  <a:srgbClr val="000000">
                    <a:alpha val="43137"/>
                  </a:srgbClr>
                </a:outerShdw>
              </a:effectLst>
            </a:endParaRPr>
          </a:p>
          <a:p>
            <a:pPr marL="0" indent="0" algn="just">
              <a:buNone/>
            </a:pPr>
            <a:endParaRPr lang="en-US" sz="2000" dirty="0" smtClean="0"/>
          </a:p>
          <a:p>
            <a:pPr marL="0" indent="0" algn="just">
              <a:buNone/>
            </a:pPr>
            <a:r>
              <a:rPr lang="en-US" sz="2000" b="1" dirty="0" smtClean="0"/>
              <a:t>             #</a:t>
            </a:r>
            <a:r>
              <a:rPr lang="en-US" sz="2000" dirty="0" smtClean="0"/>
              <a:t> TODAVIA, AINDA CONTINUA SENDO </a:t>
            </a:r>
            <a:r>
              <a:rPr lang="en-US" sz="2000" dirty="0"/>
              <a:t>VERDADE QUE </a:t>
            </a:r>
            <a:r>
              <a:rPr lang="en-US" sz="2000" b="1" dirty="0"/>
              <a:t>O EQUILÍBRIO COM </a:t>
            </a:r>
            <a:r>
              <a:rPr lang="en-US" sz="2000" b="1" dirty="0" smtClean="0"/>
              <a:t>TRIBUTAÇÃO QUE RESULTA EM TER ALGUM COMÉRCIO INTERNACIONAL (E, PORTANTO, COM O PONTO DE CONSUMO ESTANDO ALÉM DA F.P.P.) </a:t>
            </a:r>
            <a:r>
              <a:rPr lang="en-US" sz="2000" b="1" dirty="0"/>
              <a:t>É SUPERIOR AO </a:t>
            </a:r>
            <a:r>
              <a:rPr lang="en-US" sz="2000" b="1" dirty="0" smtClean="0"/>
              <a:t>EQUILÍBRIO </a:t>
            </a:r>
            <a:r>
              <a:rPr lang="en-US" sz="2000" b="1" dirty="0"/>
              <a:t>DE </a:t>
            </a:r>
            <a:r>
              <a:rPr lang="en-US" sz="2000" b="1" dirty="0" smtClean="0"/>
              <a:t>TRIBUTAÇÃO QUE RESULTE EM SITUAÇÃO DE AUTARQUIA (I.E., COM PONTO DE CONSUMO IGUAL AO PONTO DE PRODUÇÃO SOBRE OU AQUÉM DA F.P.P.):</a:t>
            </a:r>
            <a:r>
              <a:rPr lang="en-US" sz="2000" dirty="0" smtClean="0"/>
              <a:t> </a:t>
            </a:r>
            <a:r>
              <a:rPr lang="en-US" sz="2000" dirty="0"/>
              <a:t>“</a:t>
            </a:r>
            <a:r>
              <a:rPr lang="en-US" sz="2000" u="sng" dirty="0"/>
              <a:t>ALGUM COMÉRCIO É SEMPRE MELHOR DO QUE </a:t>
            </a:r>
            <a:r>
              <a:rPr lang="en-US" sz="2000" u="sng" dirty="0" smtClean="0"/>
              <a:t>NENHUM </a:t>
            </a:r>
            <a:r>
              <a:rPr lang="en-US" sz="2000" u="sng" dirty="0"/>
              <a:t>COMÉRCIO</a:t>
            </a:r>
            <a:r>
              <a:rPr lang="en-US" sz="2000" dirty="0" smtClean="0"/>
              <a:t>”, POIS NECESSARIAMENTE RESULTA EM NÍVEL DE UTILIDADE SUPERIOR À DA SITUAÇÃO DE AUTARQUIA. </a:t>
            </a:r>
            <a:endParaRPr lang="en-US" sz="2000" dirty="0"/>
          </a:p>
          <a:p>
            <a:endParaRPr lang="pt-BR" sz="2000" dirty="0"/>
          </a:p>
        </p:txBody>
      </p:sp>
    </p:spTree>
    <p:extLst>
      <p:ext uri="{BB962C8B-B14F-4D97-AF65-F5344CB8AC3E}">
        <p14:creationId xmlns:p14="http://schemas.microsoft.com/office/powerpoint/2010/main" val="2001318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648072"/>
          </a:xfrm>
        </p:spPr>
        <p:txBody>
          <a:bodyPr>
            <a:normAutofit/>
          </a:bodyPr>
          <a:lstStyle/>
          <a:p>
            <a:r>
              <a:rPr lang="en-US" sz="2800" b="1" u="sng" dirty="0">
                <a:effectLst>
                  <a:outerShdw blurRad="38100" dist="38100" dir="2700000" algn="tl">
                    <a:srgbClr val="000000">
                      <a:alpha val="43137"/>
                    </a:srgbClr>
                  </a:outerShdw>
                </a:effectLst>
              </a:rPr>
              <a:t>CASO </a:t>
            </a:r>
            <a:r>
              <a:rPr lang="en-US" sz="2800" b="1" u="sng" dirty="0" smtClean="0">
                <a:effectLst>
                  <a:outerShdw blurRad="38100" dist="38100" dir="2700000" algn="tl">
                    <a:srgbClr val="000000">
                      <a:alpha val="43137"/>
                    </a:srgbClr>
                  </a:outerShdw>
                </a:effectLst>
              </a:rPr>
              <a:t>2: </a:t>
            </a:r>
            <a:r>
              <a:rPr lang="en-US" sz="2800" b="1" u="sng" dirty="0">
                <a:effectLst>
                  <a:outerShdw blurRad="38100" dist="38100" dir="2700000" algn="tl">
                    <a:srgbClr val="000000">
                      <a:alpha val="43137"/>
                    </a:srgbClr>
                  </a:outerShdw>
                </a:effectLst>
              </a:rPr>
              <a:t>TRIBUTAÇÃO NUM PAÍS </a:t>
            </a:r>
            <a:r>
              <a:rPr lang="en-US" sz="2800" b="1" u="sng" dirty="0" smtClean="0">
                <a:effectLst>
                  <a:outerShdw blurRad="38100" dist="38100" dir="2700000" algn="tl">
                    <a:srgbClr val="000000">
                      <a:alpha val="43137"/>
                    </a:srgbClr>
                  </a:outerShdw>
                </a:effectLst>
              </a:rPr>
              <a:t>GRANDE</a:t>
            </a:r>
            <a:endParaRPr lang="pt-BR" sz="2800"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548680"/>
            <a:ext cx="9144000" cy="6309320"/>
          </a:xfrm>
        </p:spPr>
        <p:txBody>
          <a:bodyPr>
            <a:normAutofit fontScale="62500" lnSpcReduction="20000"/>
          </a:bodyPr>
          <a:lstStyle/>
          <a:p>
            <a:pPr algn="just"/>
            <a:r>
              <a:rPr lang="pt-BR" sz="2000" dirty="0" smtClean="0"/>
              <a:t>A TRIBUTAÇÃO DE UM SETOR NUMA ECONOMIA GRANDE E ABERTA TEM REPERCUSSÕES INTERNACIONAIS E ISTO RESULTA NUM TIPO DE ANÁLISE QUE EM VÁRIOS ASPECTOS SE DIFERENCIA SIGNIFICATIVAMENTE DO CASO DE TRIBUTAÇÃO EM ECONOMIA PEQUENA E ABERTA.</a:t>
            </a:r>
          </a:p>
          <a:p>
            <a:pPr algn="just"/>
            <a:endParaRPr lang="pt-BR" sz="2000" dirty="0"/>
          </a:p>
          <a:p>
            <a:pPr algn="just"/>
            <a:r>
              <a:rPr lang="pt-BR" sz="2000" dirty="0" smtClean="0"/>
              <a:t>COMO VIMOS, A TRIBUTAÇÃO INDIRETA DO SETOR DE VANTAGEM COMPARATIVA (ALIMENTOS) DISTINGUE A OFERTA DE MERCADO (QUE INCLUI A TRIBUTAÇÃO) DA OFERTA DO PRODUTOR (QUE SE BASEIA NO </a:t>
            </a:r>
            <a:r>
              <a:rPr lang="pt-BR" sz="2000" dirty="0" err="1" smtClean="0"/>
              <a:t>CMg</a:t>
            </a:r>
            <a:r>
              <a:rPr lang="pt-BR" sz="2000" dirty="0" smtClean="0"/>
              <a:t>), LEVANDO À REDUÇÃO DA PRODUÇÃO DOMÉSTICA E, NO CONTEXTO DE “PAÍS GRANDE”, A REPERCUSSÃO INTERNACIONAL DA REDUÇÃO DA PRODUÇÃO DOMÉSTICA IMPLICA NA REDUÇÃO DA OFERTA MUNDIAL. ISTO, POR OUTRO LADO, AFETA E ELEVA O PRÓPRIO PREÇO INTERNACIONAL DESTE SETOR. ASSIM SENDO, A TRIBUTAÇÃO EM CONTEXTO DE ECONOMIA GRANDE E ABERTA, DIFERENTEMENTE DO CASO DE ECONOMIA PEQUENA E ABERTA, AFETA NO MERCADO DOMÉSTICO TANTO O PREÇO AO PRODUTOR QUANTO O PREÇO AO CONSUMIDOR, </a:t>
            </a:r>
            <a:r>
              <a:rPr lang="pt-BR" sz="2000" dirty="0"/>
              <a:t>O</a:t>
            </a:r>
            <a:r>
              <a:rPr lang="pt-BR" sz="2000" dirty="0" smtClean="0"/>
              <a:t> QUAL É O PRÓPRIO PREÇO VIGENTE NO MERCADO INTERNACIONAL. </a:t>
            </a:r>
          </a:p>
          <a:p>
            <a:pPr algn="just"/>
            <a:endParaRPr lang="pt-BR" sz="2000" dirty="0"/>
          </a:p>
          <a:p>
            <a:pPr algn="just"/>
            <a:r>
              <a:rPr lang="pt-BR" sz="2000" dirty="0" smtClean="0"/>
              <a:t>OU SEJA, A TRIBUTAÇÃO DA PRODUÇÃO (TRIBUTAÇÃO INDIRETA) DO SETOR DE VANTAGEM COMPARATIVA AO DESLOCAR E REDUZIR A OFERTA DE MERCADO DOMÉSTICA, AFETA E REDUZ A OFERTA MUNDIAL DESTE BEM E COM ISSO ELEVA O PREÇO MUNDIAL PARA: P** &gt; P*. </a:t>
            </a:r>
            <a:r>
              <a:rPr lang="pt-BR" sz="2000" dirty="0"/>
              <a:t>E</a:t>
            </a:r>
            <a:r>
              <a:rPr lang="pt-BR" sz="2000" dirty="0" smtClean="0"/>
              <a:t>, EM TERMOS DE ECONOMIA ABERTA, ESSA ELEVAÇÃO DO PREÇO MUNDIAL SIGNIFICA TAMBÉM UMA ELEVAÇÃO </a:t>
            </a:r>
            <a:r>
              <a:rPr lang="pt-BR" sz="2000" dirty="0"/>
              <a:t>(“DE MESMO VALOR”) DO </a:t>
            </a:r>
            <a:r>
              <a:rPr lang="pt-BR" sz="2000" dirty="0" smtClean="0"/>
              <a:t>PREÇO AO CONSUMIDOR NA ECONOMIA DOMÉSTICA E CONSEQUENTE REDUÇÃO DO CONSUMO DOMÉSTICO DESSE SETOR. ALÉM DISSO, TAMBÉM VIMOS QUE ESSA TRIBUTAÇÃO DA PRODUÇÃO DO SETOR DE VANTAGEM COMPARATIVA, SIMULTANEAMENTE À ELEVAÇÃO DO PREÇO AO CONSUMIDOR PELA ELEVAÇÃO DO PREÇO INTERNACIONAL, GERA UMA REDUÇÃO DO PREÇO APROPRIADO PELO PRODUTOR DOMÉSTICO, A QUAL, PORTANTO, LEVA A UMA REDUÇÃO DA PRODUÇÃO DOMÉSTICA DESTE BEM. AO FINAL, LÍQUIDAMENTE DA REDUÇÃO DA OFERTA E CONSUMO DOMÉSTICO DO SETOR DE VANTAGEM COMPARATIVA DEVE (NECESSARIAMENTE) RESULTAR NA REDUÇÃO DAS EXPORTAÇÕES, POIS ASSUMIU-SE QUE A OFERTA MUNDIAL DESTE BEM SE REDUZIU, O QUE ELEVOU O PREÇO MUNDIAL </a:t>
            </a:r>
            <a:r>
              <a:rPr lang="pt-BR" sz="2000" dirty="0"/>
              <a:t>DO MESMO (P** &gt; P</a:t>
            </a:r>
            <a:r>
              <a:rPr lang="pt-BR" sz="2000" dirty="0" smtClean="0"/>
              <a:t>*), SENDO QUE A NÍVEL INTERNACIONAL O QUE AFETA A OFERTA MUNDIAL SÃO AS EXPORTAÇÕES DESTE BEM PELO  PAÍS GRANDE.</a:t>
            </a:r>
          </a:p>
          <a:p>
            <a:pPr algn="just"/>
            <a:endParaRPr lang="en-US" sz="2000" dirty="0"/>
          </a:p>
          <a:p>
            <a:pPr algn="just"/>
            <a:r>
              <a:rPr lang="en-US" sz="2000" dirty="0" smtClean="0"/>
              <a:t>UM OUTRO EFEITO DA TRIBUTAÇÃO DA PRODUÇÃO DO SETOR DE VANTAGEM COMPARATIVA EM EQUILÍBRIO GERAL É QUE A REDUÇÃO DA PRODUÇÃO DESTE SETOR LIBERA RECURSOS PRODUTIVOS QUE SERÃO REEMPREGADOS EM OUTRO(S) SETORE(S). NO PRESENTE CASO, PORTANTO, A REDUÇÃO DA PRODUÇÃO DOMÉSTICA DO BEM DE VANTAGEM COMPARATIVA LIBERA RECURSOS PRODUTIVOS E OS MESMOS SÃO REALOCADOS EM FAVOR DO SETOR DE DESVANTAGEM COMPARATIVA, O QUE LEVA A AUMENTO DA PRODUÇÃO DOMÉSTICA DE IMPORTÁVEIS E, AO FINAL, UMA REDUÇÃO DAS IMPORTAÇÕES. COMO O PAÍS É GRANDE, A REDUÇÃO DAS IMPORTAÇÕES RESULTA EM REDUÇÃO DA DEMANDA MUNDIAL DESTE BEM  (BEM DE DESVANTAGEM COMPARATIVA) E, PORTANTO, EM REDUÇÃO DO PREÇO MUNDIAL DO MESMO. </a:t>
            </a:r>
          </a:p>
          <a:p>
            <a:pPr algn="just"/>
            <a:endParaRPr lang="en-US" sz="2000" dirty="0"/>
          </a:p>
          <a:p>
            <a:pPr algn="just"/>
            <a:r>
              <a:rPr lang="en-US" sz="2000" dirty="0" smtClean="0"/>
              <a:t>POR FIM, AS ALTERAÇÕES DOS PREÇOS MUNDIAIS PROVOCADA PELA TRIBUTAÇÃO DA PRODUÇÃO DO SETOR DE VANTAGEM COMPARATIVA DE UMA ECONOMIA GRANDE E ABERTA, ISTO É, COM ELEVAÇÃO DO PREÇO INTERNACIONAL DO BEM DE VANTAGEM COMPARATIVA E REDUÇÃO DO PREÇO INTERNACIONAL DO BEM DE DESVANTAGEM COMPARATIVA, IMPLICAM NO AUMENTO DOS TERMOS DE TROCA DO “PAÍS GRANDE” EM QUESTÃO.</a:t>
            </a:r>
            <a:endParaRPr lang="pt-BR" sz="2000" dirty="0" smtClean="0"/>
          </a:p>
          <a:p>
            <a:endParaRPr lang="pt-BR" sz="2000" dirty="0"/>
          </a:p>
          <a:p>
            <a:endParaRPr lang="pt-BR" sz="2000" dirty="0"/>
          </a:p>
        </p:txBody>
      </p:sp>
    </p:spTree>
    <p:extLst>
      <p:ext uri="{BB962C8B-B14F-4D97-AF65-F5344CB8AC3E}">
        <p14:creationId xmlns:p14="http://schemas.microsoft.com/office/powerpoint/2010/main" val="118787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dirty="0">
                <a:effectLst>
                  <a:outerShdw blurRad="38100" dist="38100" dir="2700000" algn="tl">
                    <a:srgbClr val="000000">
                      <a:alpha val="43137"/>
                    </a:srgbClr>
                  </a:outerShdw>
                </a:effectLst>
              </a:rPr>
              <a:t>A ANÁLISE </a:t>
            </a:r>
            <a:r>
              <a:rPr lang="pt-BR" sz="2000" b="1" dirty="0" smtClean="0">
                <a:effectLst>
                  <a:outerShdw blurRad="38100" dist="38100" dir="2700000" algn="tl">
                    <a:srgbClr val="000000">
                      <a:alpha val="43137"/>
                    </a:srgbClr>
                  </a:outerShdw>
                </a:effectLst>
              </a:rPr>
              <a:t>DE </a:t>
            </a:r>
            <a:r>
              <a:rPr lang="pt-BR" sz="2000" b="1" dirty="0">
                <a:effectLst>
                  <a:outerShdw blurRad="38100" dist="38100" dir="2700000" algn="tl">
                    <a:srgbClr val="000000">
                      <a:alpha val="43137"/>
                    </a:srgbClr>
                  </a:outerShdw>
                </a:effectLst>
              </a:rPr>
              <a:t>EQUILÍBRIO PARCIAL DOS EFEITOS DA TRIBUTAÇÃO </a:t>
            </a:r>
            <a:r>
              <a:rPr lang="pt-BR" sz="2000" b="1" dirty="0" smtClean="0">
                <a:effectLst>
                  <a:outerShdw blurRad="38100" dist="38100" dir="2700000" algn="tl">
                    <a:srgbClr val="000000">
                      <a:alpha val="43137"/>
                    </a:srgbClr>
                  </a:outerShdw>
                </a:effectLst>
              </a:rPr>
              <a:t>DA PRODUÇÃO (TRIBUTAÇÃO INDIRETA</a:t>
            </a:r>
            <a:r>
              <a:rPr lang="pt-BR" sz="2000" b="1" dirty="0">
                <a:effectLst>
                  <a:outerShdw blurRad="38100" dist="38100" dir="2700000" algn="tl">
                    <a:srgbClr val="000000">
                      <a:alpha val="43137"/>
                    </a:srgbClr>
                  </a:outerShdw>
                </a:effectLst>
              </a:rPr>
              <a:t>) D</a:t>
            </a:r>
            <a:r>
              <a:rPr lang="pt-BR" sz="2000" b="1" dirty="0" smtClean="0">
                <a:effectLst>
                  <a:outerShdw blurRad="38100" dist="38100" dir="2700000" algn="tl">
                    <a:srgbClr val="000000">
                      <a:alpha val="43137"/>
                    </a:srgbClr>
                  </a:outerShdw>
                </a:effectLst>
              </a:rPr>
              <a:t>O </a:t>
            </a:r>
            <a:r>
              <a:rPr lang="pt-BR" sz="2000" b="1" dirty="0">
                <a:effectLst>
                  <a:outerShdw blurRad="38100" dist="38100" dir="2700000" algn="tl">
                    <a:srgbClr val="000000">
                      <a:alpha val="43137"/>
                    </a:srgbClr>
                  </a:outerShdw>
                </a:effectLst>
              </a:rPr>
              <a:t>SETOR DE VANTAGEM COMPARATIVA NUMA ECONOMIA </a:t>
            </a:r>
            <a:r>
              <a:rPr lang="pt-BR" sz="2000" b="1" dirty="0" smtClean="0">
                <a:effectLst>
                  <a:outerShdw blurRad="38100" dist="38100" dir="2700000" algn="tl">
                    <a:srgbClr val="000000">
                      <a:alpha val="43137"/>
                    </a:srgbClr>
                  </a:outerShdw>
                </a:effectLst>
              </a:rPr>
              <a:t>GRANDE E ABERTA: UMA REPRESENTAÇÃO GRÁFICA.</a:t>
            </a:r>
          </a:p>
          <a:p>
            <a:endParaRPr lang="pt-BR" sz="2000" b="1" u="sng" dirty="0">
              <a:effectLst>
                <a:outerShdw blurRad="38100" dist="38100" dir="2700000" algn="tl">
                  <a:srgbClr val="000000">
                    <a:alpha val="43137"/>
                  </a:srgbClr>
                </a:outerShdw>
              </a:effectLst>
            </a:endParaRPr>
          </a:p>
          <a:p>
            <a:endParaRPr lang="pt-BR" sz="2000" b="1" u="sng" dirty="0" smtClean="0">
              <a:effectLst>
                <a:outerShdw blurRad="38100" dist="38100" dir="2700000" algn="tl">
                  <a:srgbClr val="000000">
                    <a:alpha val="43137"/>
                  </a:srgbClr>
                </a:outerShdw>
              </a:effectLst>
            </a:endParaRPr>
          </a:p>
          <a:p>
            <a:endParaRPr lang="pt-BR" sz="2000" dirty="0"/>
          </a:p>
        </p:txBody>
      </p:sp>
      <p:cxnSp>
        <p:nvCxnSpPr>
          <p:cNvPr id="5" name="Conector de seta reta 4"/>
          <p:cNvCxnSpPr/>
          <p:nvPr/>
        </p:nvCxnSpPr>
        <p:spPr>
          <a:xfrm flipH="1" flipV="1">
            <a:off x="1043608" y="1556792"/>
            <a:ext cx="72008" cy="324036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flipV="1">
            <a:off x="1151620" y="4725144"/>
            <a:ext cx="3492388"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1187624" y="1916832"/>
            <a:ext cx="3024336" cy="2232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flipV="1">
            <a:off x="1907704" y="2339588"/>
            <a:ext cx="2304256" cy="21695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1115616" y="2852936"/>
            <a:ext cx="515586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p:nvPr/>
        </p:nvCxnSpPr>
        <p:spPr>
          <a:xfrm flipH="1" flipV="1">
            <a:off x="5148064" y="1799237"/>
            <a:ext cx="72008" cy="296191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p:nvPr/>
        </p:nvCxnSpPr>
        <p:spPr>
          <a:xfrm flipV="1">
            <a:off x="5220072" y="4725144"/>
            <a:ext cx="3672408" cy="360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a:off x="3131840" y="3356992"/>
            <a:ext cx="3528392"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5508104" y="1700808"/>
            <a:ext cx="1152128" cy="16561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6660232" y="3356992"/>
            <a:ext cx="1224136" cy="72008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flipV="1">
            <a:off x="5544108" y="3356992"/>
            <a:ext cx="324036" cy="86409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to 38"/>
          <p:cNvCxnSpPr/>
          <p:nvPr/>
        </p:nvCxnSpPr>
        <p:spPr>
          <a:xfrm flipV="1">
            <a:off x="5868144" y="1844824"/>
            <a:ext cx="1368152"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to 40"/>
          <p:cNvCxnSpPr/>
          <p:nvPr/>
        </p:nvCxnSpPr>
        <p:spPr>
          <a:xfrm flipV="1">
            <a:off x="1763688" y="1916832"/>
            <a:ext cx="2376264" cy="22322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to 46"/>
          <p:cNvCxnSpPr/>
          <p:nvPr/>
        </p:nvCxnSpPr>
        <p:spPr>
          <a:xfrm flipV="1">
            <a:off x="5364088" y="3176972"/>
            <a:ext cx="360040" cy="83709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to 48"/>
          <p:cNvCxnSpPr/>
          <p:nvPr/>
        </p:nvCxnSpPr>
        <p:spPr>
          <a:xfrm flipV="1">
            <a:off x="5724128" y="1628802"/>
            <a:ext cx="1368152" cy="1530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to 53"/>
          <p:cNvCxnSpPr/>
          <p:nvPr/>
        </p:nvCxnSpPr>
        <p:spPr>
          <a:xfrm flipH="1">
            <a:off x="1079612" y="2636912"/>
            <a:ext cx="5076564"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Conector reto 58"/>
          <p:cNvCxnSpPr/>
          <p:nvPr/>
        </p:nvCxnSpPr>
        <p:spPr>
          <a:xfrm>
            <a:off x="6516216" y="3140968"/>
            <a:ext cx="1224136" cy="6480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to 68"/>
          <p:cNvCxnSpPr/>
          <p:nvPr/>
        </p:nvCxnSpPr>
        <p:spPr>
          <a:xfrm>
            <a:off x="3693546" y="2852936"/>
            <a:ext cx="86366" cy="189021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Conector reto 70"/>
          <p:cNvCxnSpPr/>
          <p:nvPr/>
        </p:nvCxnSpPr>
        <p:spPr>
          <a:xfrm>
            <a:off x="3347864" y="2636912"/>
            <a:ext cx="72008" cy="208823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Conector reto 72"/>
          <p:cNvCxnSpPr/>
          <p:nvPr/>
        </p:nvCxnSpPr>
        <p:spPr>
          <a:xfrm>
            <a:off x="2411760" y="2852936"/>
            <a:ext cx="72008" cy="190821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6" name="Conector reto 75"/>
          <p:cNvCxnSpPr/>
          <p:nvPr/>
        </p:nvCxnSpPr>
        <p:spPr>
          <a:xfrm>
            <a:off x="2195736" y="2636912"/>
            <a:ext cx="72008" cy="212423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Conector reto 77"/>
          <p:cNvCxnSpPr/>
          <p:nvPr/>
        </p:nvCxnSpPr>
        <p:spPr>
          <a:xfrm flipH="1">
            <a:off x="1079612" y="3068960"/>
            <a:ext cx="2340260" cy="18002"/>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2" name="CaixaDeTexto 81"/>
          <p:cNvSpPr txBox="1"/>
          <p:nvPr/>
        </p:nvSpPr>
        <p:spPr>
          <a:xfrm>
            <a:off x="3635896" y="4715852"/>
            <a:ext cx="461986" cy="369332"/>
          </a:xfrm>
          <a:prstGeom prst="rect">
            <a:avLst/>
          </a:prstGeom>
          <a:noFill/>
        </p:spPr>
        <p:txBody>
          <a:bodyPr wrap="none" rtlCol="0">
            <a:spAutoFit/>
          </a:bodyPr>
          <a:lstStyle/>
          <a:p>
            <a:r>
              <a:rPr lang="pt-BR" b="1" spc="-300" dirty="0" smtClean="0"/>
              <a:t>Q</a:t>
            </a:r>
            <a:r>
              <a:rPr lang="pt-BR" b="1" spc="-300" baseline="-25000" dirty="0" smtClean="0"/>
              <a:t>0</a:t>
            </a:r>
            <a:r>
              <a:rPr lang="pt-BR" b="1" u="sng" spc="-300" baseline="30000" dirty="0" smtClean="0"/>
              <a:t>Sd</a:t>
            </a:r>
            <a:endParaRPr lang="pt-BR" b="1" u="sng" spc="-300" dirty="0"/>
          </a:p>
        </p:txBody>
      </p:sp>
      <p:sp>
        <p:nvSpPr>
          <p:cNvPr id="83" name="CaixaDeTexto 82"/>
          <p:cNvSpPr txBox="1"/>
          <p:nvPr/>
        </p:nvSpPr>
        <p:spPr>
          <a:xfrm>
            <a:off x="3239852" y="4715852"/>
            <a:ext cx="46198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Q</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Sd</a:t>
            </a:r>
            <a:endParaRPr lang="pt-BR" b="1" spc="-300" dirty="0">
              <a:effectLst>
                <a:outerShdw blurRad="38100" dist="38100" dir="2700000" algn="tl">
                  <a:srgbClr val="000000">
                    <a:alpha val="43137"/>
                  </a:srgbClr>
                </a:outerShdw>
              </a:effectLst>
            </a:endParaRPr>
          </a:p>
        </p:txBody>
      </p:sp>
      <p:sp>
        <p:nvSpPr>
          <p:cNvPr id="84" name="CaixaDeTexto 83"/>
          <p:cNvSpPr txBox="1"/>
          <p:nvPr/>
        </p:nvSpPr>
        <p:spPr>
          <a:xfrm>
            <a:off x="2356174" y="4725144"/>
            <a:ext cx="487634"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Q</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Dd</a:t>
            </a:r>
            <a:endParaRPr lang="pt-BR" b="1" spc="-300" dirty="0">
              <a:effectLst>
                <a:outerShdw blurRad="38100" dist="38100" dir="2700000" algn="tl">
                  <a:srgbClr val="000000">
                    <a:alpha val="43137"/>
                  </a:srgbClr>
                </a:outerShdw>
              </a:effectLst>
            </a:endParaRPr>
          </a:p>
        </p:txBody>
      </p:sp>
      <p:sp>
        <p:nvSpPr>
          <p:cNvPr id="85" name="CaixaDeTexto 84"/>
          <p:cNvSpPr txBox="1"/>
          <p:nvPr/>
        </p:nvSpPr>
        <p:spPr>
          <a:xfrm>
            <a:off x="1996134" y="4715852"/>
            <a:ext cx="487634"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Q</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Dd</a:t>
            </a:r>
            <a:endParaRPr lang="pt-BR" b="1" spc="-300" dirty="0">
              <a:effectLst>
                <a:outerShdw blurRad="38100" dist="38100" dir="2700000" algn="tl">
                  <a:srgbClr val="000000">
                    <a:alpha val="43137"/>
                  </a:srgbClr>
                </a:outerShdw>
              </a:effectLst>
            </a:endParaRPr>
          </a:p>
        </p:txBody>
      </p:sp>
      <p:sp>
        <p:nvSpPr>
          <p:cNvPr id="86" name="CaixaDeTexto 85"/>
          <p:cNvSpPr txBox="1"/>
          <p:nvPr/>
        </p:nvSpPr>
        <p:spPr>
          <a:xfrm>
            <a:off x="-66245" y="2708920"/>
            <a:ext cx="1253869"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P</a:t>
            </a:r>
            <a:r>
              <a:rPr lang="pt-BR" b="1" spc="-300" baseline="-25000" dirty="0" smtClean="0">
                <a:effectLst>
                  <a:outerShdw blurRad="38100" dist="38100" dir="2700000" algn="tl">
                    <a:srgbClr val="000000">
                      <a:alpha val="43137"/>
                    </a:srgbClr>
                  </a:outerShdw>
                </a:effectLst>
              </a:rPr>
              <a:t>C</a:t>
            </a:r>
            <a:r>
              <a:rPr lang="pt-BR" b="1" spc="-300" baseline="30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a:t>
            </a:r>
            <a:r>
              <a:rPr lang="pt-BR" b="1" spc="-300" dirty="0" smtClean="0">
                <a:effectLst>
                  <a:outerShdw blurRad="38100" dist="38100" dir="2700000" algn="tl">
                    <a:srgbClr val="000000">
                      <a:alpha val="43137"/>
                    </a:srgbClr>
                  </a:outerShdw>
                </a:effectLst>
              </a:rPr>
              <a:t>P</a:t>
            </a:r>
            <a:r>
              <a:rPr lang="pt-BR" b="1" spc="-300" baseline="-25000" dirty="0" smtClean="0">
                <a:effectLst>
                  <a:outerShdw blurRad="38100" dist="38100" dir="2700000" algn="tl">
                    <a:srgbClr val="000000">
                      <a:alpha val="43137"/>
                    </a:srgbClr>
                  </a:outerShdw>
                </a:effectLst>
              </a:rPr>
              <a:t>P</a:t>
            </a:r>
            <a:r>
              <a:rPr lang="pt-BR" b="1" spc="-300" baseline="30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 = P*</a:t>
            </a:r>
            <a:endParaRPr lang="pt-BR" b="1" dirty="0">
              <a:effectLst>
                <a:outerShdw blurRad="38100" dist="38100" dir="2700000" algn="tl">
                  <a:srgbClr val="000000">
                    <a:alpha val="43137"/>
                  </a:srgbClr>
                </a:outerShdw>
              </a:effectLst>
            </a:endParaRPr>
          </a:p>
        </p:txBody>
      </p:sp>
      <p:sp>
        <p:nvSpPr>
          <p:cNvPr id="87" name="CaixaDeTexto 86"/>
          <p:cNvSpPr txBox="1"/>
          <p:nvPr/>
        </p:nvSpPr>
        <p:spPr>
          <a:xfrm>
            <a:off x="4788024" y="2636912"/>
            <a:ext cx="42351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88" name="CaixaDeTexto 87"/>
          <p:cNvSpPr txBox="1"/>
          <p:nvPr/>
        </p:nvSpPr>
        <p:spPr>
          <a:xfrm>
            <a:off x="4738850" y="2339588"/>
            <a:ext cx="481222"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endParaRPr lang="pt-BR" b="1" spc="-150" dirty="0">
              <a:effectLst>
                <a:outerShdw blurRad="38100" dist="38100" dir="2700000" algn="tl">
                  <a:srgbClr val="000000">
                    <a:alpha val="43137"/>
                  </a:srgbClr>
                </a:outerShdw>
              </a:effectLst>
            </a:endParaRPr>
          </a:p>
        </p:txBody>
      </p:sp>
      <p:sp>
        <p:nvSpPr>
          <p:cNvPr id="89" name="CaixaDeTexto 88"/>
          <p:cNvSpPr txBox="1"/>
          <p:nvPr/>
        </p:nvSpPr>
        <p:spPr>
          <a:xfrm>
            <a:off x="251520" y="2366882"/>
            <a:ext cx="896399"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P</a:t>
            </a:r>
            <a:r>
              <a:rPr lang="pt-BR" b="1" spc="-300" baseline="-25000" dirty="0" smtClean="0">
                <a:effectLst>
                  <a:outerShdw blurRad="38100" dist="38100" dir="2700000" algn="tl">
                    <a:srgbClr val="000000">
                      <a:alpha val="43137"/>
                    </a:srgbClr>
                  </a:outerShdw>
                </a:effectLst>
              </a:rPr>
              <a:t>C</a:t>
            </a:r>
            <a:r>
              <a:rPr lang="pt-BR" b="1" spc="-300" baseline="30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 </a:t>
            </a:r>
            <a:r>
              <a:rPr lang="pt-BR" b="1" spc="-150" dirty="0" smtClean="0">
                <a:effectLst>
                  <a:outerShdw blurRad="38100" dist="38100" dir="2700000" algn="tl">
                    <a:srgbClr val="000000">
                      <a:alpha val="43137"/>
                    </a:srgbClr>
                  </a:outerShdw>
                </a:effectLst>
              </a:rPr>
              <a:t>P**</a:t>
            </a:r>
            <a:endParaRPr lang="pt-BR" b="1" spc="-150" dirty="0">
              <a:effectLst>
                <a:outerShdw blurRad="38100" dist="38100" dir="2700000" algn="tl">
                  <a:srgbClr val="000000">
                    <a:alpha val="43137"/>
                  </a:srgbClr>
                </a:outerShdw>
              </a:effectLst>
            </a:endParaRPr>
          </a:p>
        </p:txBody>
      </p:sp>
      <p:sp>
        <p:nvSpPr>
          <p:cNvPr id="90" name="CaixaDeTexto 89"/>
          <p:cNvSpPr txBox="1"/>
          <p:nvPr/>
        </p:nvSpPr>
        <p:spPr>
          <a:xfrm>
            <a:off x="647218" y="2924944"/>
            <a:ext cx="423514"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P</a:t>
            </a:r>
            <a:r>
              <a:rPr lang="pt-BR" b="1" spc="-150" baseline="-25000" dirty="0" smtClean="0">
                <a:effectLst>
                  <a:outerShdw blurRad="38100" dist="38100" dir="2700000" algn="tl">
                    <a:srgbClr val="000000">
                      <a:alpha val="43137"/>
                    </a:srgbClr>
                  </a:outerShdw>
                </a:effectLst>
              </a:rPr>
              <a:t>P</a:t>
            </a:r>
            <a:r>
              <a:rPr lang="pt-BR" b="1" spc="-150" baseline="30000" dirty="0" smtClean="0">
                <a:effectLst>
                  <a:outerShdw blurRad="38100" dist="38100" dir="2700000" algn="tl">
                    <a:srgbClr val="000000">
                      <a:alpha val="43137"/>
                    </a:srgbClr>
                  </a:outerShdw>
                </a:effectLst>
              </a:rPr>
              <a:t>1</a:t>
            </a:r>
            <a:endParaRPr lang="pt-BR" b="1" spc="-150" dirty="0">
              <a:effectLst>
                <a:outerShdw blurRad="38100" dist="38100" dir="2700000" algn="tl">
                  <a:srgbClr val="000000">
                    <a:alpha val="43137"/>
                  </a:srgbClr>
                </a:outerShdw>
              </a:effectLst>
            </a:endParaRPr>
          </a:p>
        </p:txBody>
      </p:sp>
      <p:sp>
        <p:nvSpPr>
          <p:cNvPr id="91" name="Chave esquerda 90"/>
          <p:cNvSpPr/>
          <p:nvPr/>
        </p:nvSpPr>
        <p:spPr>
          <a:xfrm>
            <a:off x="2897814" y="2636912"/>
            <a:ext cx="522058" cy="432048"/>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2" name="CaixaDeTexto 91"/>
          <p:cNvSpPr txBox="1"/>
          <p:nvPr/>
        </p:nvSpPr>
        <p:spPr>
          <a:xfrm>
            <a:off x="2699792" y="2596842"/>
            <a:ext cx="311304" cy="400110"/>
          </a:xfrm>
          <a:prstGeom prst="rect">
            <a:avLst/>
          </a:prstGeom>
          <a:solidFill>
            <a:srgbClr val="FF0000"/>
          </a:solidFill>
          <a:ln>
            <a:solidFill>
              <a:schemeClr val="tx1"/>
            </a:solidFill>
          </a:ln>
        </p:spPr>
        <p:txBody>
          <a:bodyPr wrap="none" rtlCol="0">
            <a:spAutoFit/>
          </a:bodyPr>
          <a:lstStyle/>
          <a:p>
            <a:r>
              <a:rPr lang="pt-BR" sz="2000" b="1" dirty="0" smtClean="0">
                <a:effectLst>
                  <a:outerShdw blurRad="38100" dist="38100" dir="2700000" algn="tl">
                    <a:srgbClr val="000000">
                      <a:alpha val="43137"/>
                    </a:srgbClr>
                  </a:outerShdw>
                </a:effectLst>
              </a:rPr>
              <a:t>T</a:t>
            </a:r>
            <a:endParaRPr lang="pt-BR" sz="2000" b="1" dirty="0">
              <a:effectLst>
                <a:outerShdw blurRad="38100" dist="38100" dir="2700000" algn="tl">
                  <a:srgbClr val="000000">
                    <a:alpha val="43137"/>
                  </a:srgbClr>
                </a:outerShdw>
              </a:effectLst>
            </a:endParaRPr>
          </a:p>
        </p:txBody>
      </p:sp>
      <p:sp>
        <p:nvSpPr>
          <p:cNvPr id="93" name="CaixaDeTexto 92"/>
          <p:cNvSpPr txBox="1"/>
          <p:nvPr/>
        </p:nvSpPr>
        <p:spPr>
          <a:xfrm rot="19117803">
            <a:off x="3837221" y="1640413"/>
            <a:ext cx="1734770" cy="461665"/>
          </a:xfrm>
          <a:prstGeom prst="rect">
            <a:avLst/>
          </a:prstGeom>
          <a:solidFill>
            <a:srgbClr val="00B050"/>
          </a:solidFill>
          <a:ln>
            <a:solidFill>
              <a:schemeClr val="tx1"/>
            </a:solidFill>
          </a:ln>
        </p:spPr>
        <p:txBody>
          <a:bodyPr wrap="none" rtlCol="0">
            <a:spAutoFit/>
          </a:bodyPr>
          <a:lstStyle/>
          <a:p>
            <a:r>
              <a:rPr lang="pt-BR" sz="1600" b="1" dirty="0" err="1" smtClean="0">
                <a:effectLst>
                  <a:outerShdw blurRad="38100" dist="38100" dir="2700000" algn="tl">
                    <a:srgbClr val="000000">
                      <a:alpha val="43137"/>
                    </a:srgbClr>
                  </a:outerShdw>
                </a:effectLst>
              </a:rPr>
              <a:t>S</a:t>
            </a:r>
            <a:r>
              <a:rPr lang="pt-BR" sz="1600" b="1" baseline="30000" dirty="0" err="1" smtClean="0">
                <a:effectLst>
                  <a:outerShdw blurRad="38100" dist="38100" dir="2700000" algn="tl">
                    <a:srgbClr val="000000">
                      <a:alpha val="43137"/>
                    </a:srgbClr>
                  </a:outerShdw>
                </a:effectLst>
              </a:rPr>
              <a:t>dom</a:t>
            </a:r>
            <a:r>
              <a:rPr lang="pt-BR" sz="1600" b="1" baseline="30000" dirty="0" smtClean="0">
                <a:effectLst>
                  <a:outerShdw blurRad="38100" dist="38100" dir="2700000" algn="tl">
                    <a:srgbClr val="000000">
                      <a:alpha val="43137"/>
                    </a:srgbClr>
                  </a:outerShdw>
                </a:effectLst>
              </a:rPr>
              <a:t>.</a:t>
            </a:r>
            <a:r>
              <a:rPr lang="pt-BR" sz="1600" b="1" dirty="0" smtClean="0">
                <a:effectLst>
                  <a:outerShdw blurRad="38100" dist="38100" dir="2700000" algn="tl">
                    <a:srgbClr val="000000">
                      <a:alpha val="43137"/>
                    </a:srgbClr>
                  </a:outerShdw>
                </a:effectLst>
              </a:rPr>
              <a:t> = </a:t>
            </a:r>
            <a:r>
              <a:rPr lang="pt-BR" sz="1600" b="1" dirty="0" err="1" smtClean="0">
                <a:effectLst>
                  <a:outerShdw blurRad="38100" dist="38100" dir="2700000" algn="tl">
                    <a:srgbClr val="000000">
                      <a:alpha val="43137"/>
                    </a:srgbClr>
                  </a:outerShdw>
                </a:effectLst>
              </a:rPr>
              <a:t>CMg</a:t>
            </a:r>
            <a:r>
              <a:rPr lang="pt-BR" sz="1600" b="1" dirty="0" smtClean="0">
                <a:effectLst>
                  <a:outerShdw blurRad="38100" dist="38100" dir="2700000" algn="tl">
                    <a:srgbClr val="000000">
                      <a:alpha val="43137"/>
                    </a:srgbClr>
                  </a:outerShdw>
                </a:effectLst>
              </a:rPr>
              <a:t>: </a:t>
            </a:r>
          </a:p>
          <a:p>
            <a:r>
              <a:rPr lang="en-US" sz="800" b="1" dirty="0" smtClean="0">
                <a:effectLst>
                  <a:outerShdw blurRad="38100" dist="38100" dir="2700000" algn="tl">
                    <a:srgbClr val="000000">
                      <a:alpha val="43137"/>
                    </a:srgbClr>
                  </a:outerShdw>
                </a:effectLst>
              </a:rPr>
              <a:t>OFERTA DO PRODUTOR DOMÉSTICO</a:t>
            </a:r>
            <a:endParaRPr lang="pt-BR" sz="800" b="1" dirty="0">
              <a:effectLst>
                <a:outerShdw blurRad="38100" dist="38100" dir="2700000" algn="tl">
                  <a:srgbClr val="000000">
                    <a:alpha val="43137"/>
                  </a:srgbClr>
                </a:outerShdw>
              </a:effectLst>
            </a:endParaRPr>
          </a:p>
        </p:txBody>
      </p:sp>
      <p:sp>
        <p:nvSpPr>
          <p:cNvPr id="95" name="CaixaDeTexto 94"/>
          <p:cNvSpPr txBox="1"/>
          <p:nvPr/>
        </p:nvSpPr>
        <p:spPr>
          <a:xfrm rot="19102266">
            <a:off x="3456992" y="1255836"/>
            <a:ext cx="1665841" cy="492443"/>
          </a:xfrm>
          <a:prstGeom prst="rect">
            <a:avLst/>
          </a:prstGeom>
          <a:solidFill>
            <a:srgbClr val="FFFF00"/>
          </a:solidFill>
          <a:ln>
            <a:solidFill>
              <a:schemeClr val="tx1"/>
            </a:solidFill>
          </a:ln>
        </p:spPr>
        <p:txBody>
          <a:bodyPr wrap="none" rtlCol="0">
            <a:spAutoFit/>
          </a:bodyPr>
          <a:lstStyle/>
          <a:p>
            <a:r>
              <a:rPr lang="pt-BR" b="1" dirty="0" err="1" smtClean="0">
                <a:effectLst>
                  <a:outerShdw blurRad="38100" dist="38100" dir="2700000" algn="tl">
                    <a:srgbClr val="000000">
                      <a:alpha val="43137"/>
                    </a:srgbClr>
                  </a:outerShdw>
                </a:effectLst>
              </a:rPr>
              <a:t>S</a:t>
            </a:r>
            <a:r>
              <a:rPr lang="pt-BR" b="1" baseline="30000" dirty="0" err="1" smtClean="0">
                <a:effectLst>
                  <a:outerShdw blurRad="38100" dist="38100" dir="2700000" algn="tl">
                    <a:srgbClr val="000000">
                      <a:alpha val="43137"/>
                    </a:srgbClr>
                  </a:outerShdw>
                </a:effectLst>
              </a:rPr>
              <a:t>dom</a:t>
            </a:r>
            <a:r>
              <a:rPr lang="pt-BR" b="1" baseline="30000" dirty="0" smtClean="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 + T:</a:t>
            </a:r>
          </a:p>
          <a:p>
            <a:r>
              <a:rPr lang="en-US" sz="800" b="1" dirty="0" smtClean="0">
                <a:effectLst>
                  <a:outerShdw blurRad="38100" dist="38100" dir="2700000" algn="tl">
                    <a:srgbClr val="000000">
                      <a:alpha val="43137"/>
                    </a:srgbClr>
                  </a:outerShdw>
                </a:effectLst>
              </a:rPr>
              <a:t>OFERTA DOMÉSTICA DE MERCADO</a:t>
            </a:r>
            <a:endParaRPr lang="pt-BR" sz="800" b="1" dirty="0">
              <a:effectLst>
                <a:outerShdw blurRad="38100" dist="38100" dir="2700000" algn="tl">
                  <a:srgbClr val="000000">
                    <a:alpha val="43137"/>
                  </a:srgbClr>
                </a:outerShdw>
              </a:effectLst>
            </a:endParaRPr>
          </a:p>
        </p:txBody>
      </p:sp>
      <p:sp>
        <p:nvSpPr>
          <p:cNvPr id="96" name="CaixaDeTexto 95"/>
          <p:cNvSpPr txBox="1"/>
          <p:nvPr/>
        </p:nvSpPr>
        <p:spPr>
          <a:xfrm rot="2294747">
            <a:off x="3966988" y="4045923"/>
            <a:ext cx="663964" cy="369332"/>
          </a:xfrm>
          <a:prstGeom prst="rect">
            <a:avLst/>
          </a:prstGeom>
          <a:solidFill>
            <a:srgbClr val="00B050"/>
          </a:solidFill>
          <a:ln>
            <a:solidFill>
              <a:schemeClr val="tx1"/>
            </a:solidFill>
          </a:ln>
        </p:spPr>
        <p:txBody>
          <a:bodyPr wrap="none" rtlCol="0">
            <a:spAutoFit/>
          </a:bodyPr>
          <a:lstStyle/>
          <a:p>
            <a:r>
              <a:rPr lang="pt-BR" b="1" dirty="0" err="1" smtClean="0">
                <a:effectLst>
                  <a:outerShdw blurRad="38100" dist="38100" dir="2700000" algn="tl">
                    <a:srgbClr val="000000">
                      <a:alpha val="43137"/>
                    </a:srgbClr>
                  </a:outerShdw>
                </a:effectLst>
              </a:rPr>
              <a:t>D</a:t>
            </a:r>
            <a:r>
              <a:rPr lang="pt-BR" b="1" baseline="30000" dirty="0" err="1" smtClean="0">
                <a:effectLst>
                  <a:outerShdw blurRad="38100" dist="38100" dir="2700000" algn="tl">
                    <a:srgbClr val="000000">
                      <a:alpha val="43137"/>
                    </a:srgbClr>
                  </a:outerShdw>
                </a:effectLst>
              </a:rPr>
              <a:t>dom</a:t>
            </a:r>
            <a:r>
              <a:rPr lang="pt-BR" b="1" baseline="30000"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97" name="Chave esquerda 96"/>
          <p:cNvSpPr/>
          <p:nvPr/>
        </p:nvSpPr>
        <p:spPr>
          <a:xfrm rot="16200000">
            <a:off x="2451568" y="5009369"/>
            <a:ext cx="1368154" cy="137576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8" name="Chave esquerda 97"/>
          <p:cNvSpPr/>
          <p:nvPr/>
        </p:nvSpPr>
        <p:spPr>
          <a:xfrm rot="16200000">
            <a:off x="2565649" y="4499249"/>
            <a:ext cx="556320" cy="1152125"/>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01" name="CaixaDeTexto 100"/>
          <p:cNvSpPr txBox="1"/>
          <p:nvPr/>
        </p:nvSpPr>
        <p:spPr>
          <a:xfrm>
            <a:off x="2830930" y="6021288"/>
            <a:ext cx="660950"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EXP.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102" name="CaixaDeTexto 101"/>
          <p:cNvSpPr txBox="1"/>
          <p:nvPr/>
        </p:nvSpPr>
        <p:spPr>
          <a:xfrm>
            <a:off x="2555776" y="5301208"/>
            <a:ext cx="1180580" cy="307777"/>
          </a:xfrm>
          <a:prstGeom prst="rect">
            <a:avLst/>
          </a:prstGeom>
          <a:solidFill>
            <a:srgbClr val="FFFF00"/>
          </a:solid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EXP.</a:t>
            </a:r>
            <a:r>
              <a:rPr lang="pt-BR" sz="1400" b="1" baseline="-25000" dirty="0" smtClean="0">
                <a:effectLst>
                  <a:outerShdw blurRad="38100" dist="38100" dir="2700000" algn="tl">
                    <a:srgbClr val="000000">
                      <a:alpha val="43137"/>
                    </a:srgbClr>
                  </a:outerShdw>
                </a:effectLst>
              </a:rPr>
              <a:t>1</a:t>
            </a:r>
            <a:r>
              <a:rPr lang="pt-BR" sz="1400" b="1" dirty="0" smtClean="0">
                <a:effectLst>
                  <a:outerShdw blurRad="38100" dist="38100" dir="2700000" algn="tl">
                    <a:srgbClr val="000000">
                      <a:alpha val="43137"/>
                    </a:srgbClr>
                  </a:outerShdw>
                </a:effectLst>
              </a:rPr>
              <a:t>  &lt;  EXP.</a:t>
            </a:r>
            <a:r>
              <a:rPr lang="pt-BR" sz="1400" b="1" baseline="-25000" dirty="0" smtClean="0">
                <a:effectLst>
                  <a:outerShdw blurRad="38100" dist="38100" dir="2700000" algn="tl">
                    <a:srgbClr val="000000">
                      <a:alpha val="43137"/>
                    </a:srgbClr>
                  </a:outerShdw>
                </a:effectLst>
              </a:rPr>
              <a:t>0</a:t>
            </a:r>
            <a:endParaRPr lang="pt-BR" sz="1400" b="1" dirty="0">
              <a:effectLst>
                <a:outerShdw blurRad="38100" dist="38100" dir="2700000" algn="tl">
                  <a:srgbClr val="000000">
                    <a:alpha val="43137"/>
                  </a:srgbClr>
                </a:outerShdw>
              </a:effectLst>
            </a:endParaRPr>
          </a:p>
        </p:txBody>
      </p:sp>
      <p:sp>
        <p:nvSpPr>
          <p:cNvPr id="103" name="CaixaDeTexto 102"/>
          <p:cNvSpPr txBox="1"/>
          <p:nvPr/>
        </p:nvSpPr>
        <p:spPr>
          <a:xfrm>
            <a:off x="7236296" y="1700808"/>
            <a:ext cx="466794" cy="369332"/>
          </a:xfrm>
          <a:prstGeom prst="rect">
            <a:avLst/>
          </a:prstGeom>
          <a:solidFill>
            <a:srgbClr val="FFC000"/>
          </a:solidFill>
          <a:ln>
            <a:solidFill>
              <a:schemeClr val="tx1"/>
            </a:solidFill>
          </a:ln>
        </p:spPr>
        <p:txBody>
          <a:bodyPr wrap="none" rtlCol="0">
            <a:spAutoFit/>
          </a:bodyPr>
          <a:lstStyle/>
          <a:p>
            <a:r>
              <a:rPr lang="pt-BR" b="1" spc="-150" dirty="0" smtClean="0">
                <a:effectLst>
                  <a:outerShdw blurRad="38100" dist="38100" dir="2700000" algn="tl">
                    <a:srgbClr val="000000">
                      <a:alpha val="43137"/>
                    </a:srgbClr>
                  </a:outerShdw>
                </a:effectLst>
              </a:rPr>
              <a:t>S</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W</a:t>
            </a:r>
            <a:endParaRPr lang="pt-BR" b="1" spc="-150" dirty="0">
              <a:effectLst>
                <a:outerShdw blurRad="38100" dist="38100" dir="2700000" algn="tl">
                  <a:srgbClr val="000000">
                    <a:alpha val="43137"/>
                  </a:srgbClr>
                </a:outerShdw>
              </a:effectLst>
            </a:endParaRPr>
          </a:p>
        </p:txBody>
      </p:sp>
      <p:sp>
        <p:nvSpPr>
          <p:cNvPr id="104" name="CaixaDeTexto 103"/>
          <p:cNvSpPr txBox="1"/>
          <p:nvPr/>
        </p:nvSpPr>
        <p:spPr>
          <a:xfrm>
            <a:off x="7092280" y="1268760"/>
            <a:ext cx="466794" cy="369332"/>
          </a:xfrm>
          <a:prstGeom prst="rect">
            <a:avLst/>
          </a:prstGeom>
          <a:solidFill>
            <a:schemeClr val="accent6">
              <a:lumMod val="20000"/>
              <a:lumOff val="80000"/>
            </a:schemeClr>
          </a:solidFill>
          <a:ln>
            <a:solidFill>
              <a:schemeClr val="tx1"/>
            </a:solidFill>
          </a:ln>
        </p:spPr>
        <p:txBody>
          <a:bodyPr wrap="none" rtlCol="0">
            <a:spAutoFit/>
          </a:bodyPr>
          <a:lstStyle/>
          <a:p>
            <a:r>
              <a:rPr lang="pt-BR" b="1" spc="-150" dirty="0" smtClean="0">
                <a:effectLst>
                  <a:outerShdw blurRad="38100" dist="38100" dir="2700000" algn="tl">
                    <a:srgbClr val="000000">
                      <a:alpha val="43137"/>
                    </a:srgbClr>
                  </a:outerShdw>
                </a:effectLst>
              </a:rPr>
              <a:t>S</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W</a:t>
            </a:r>
            <a:endParaRPr lang="pt-BR" b="1" spc="-150" dirty="0">
              <a:effectLst>
                <a:outerShdw blurRad="38100" dist="38100" dir="2700000" algn="tl">
                  <a:srgbClr val="000000">
                    <a:alpha val="43137"/>
                  </a:srgbClr>
                </a:outerShdw>
              </a:effectLst>
            </a:endParaRPr>
          </a:p>
        </p:txBody>
      </p:sp>
      <p:sp>
        <p:nvSpPr>
          <p:cNvPr id="105" name="CaixaDeTexto 104"/>
          <p:cNvSpPr txBox="1"/>
          <p:nvPr/>
        </p:nvSpPr>
        <p:spPr>
          <a:xfrm>
            <a:off x="7884368" y="3933056"/>
            <a:ext cx="503664" cy="369332"/>
          </a:xfrm>
          <a:prstGeom prst="rect">
            <a:avLst/>
          </a:prstGeom>
          <a:solidFill>
            <a:srgbClr val="FFC000"/>
          </a:solidFill>
          <a:ln>
            <a:solidFill>
              <a:schemeClr val="tx1"/>
            </a:solidFill>
          </a:ln>
        </p:spPr>
        <p:txBody>
          <a:bodyPr wrap="none" rtlCol="0">
            <a:spAutoFit/>
          </a:bodyPr>
          <a:lstStyle/>
          <a:p>
            <a:r>
              <a:rPr lang="pt-BR" b="1" spc="-150" dirty="0" smtClean="0">
                <a:effectLst>
                  <a:outerShdw blurRad="38100" dist="38100" dir="2700000" algn="tl">
                    <a:srgbClr val="000000">
                      <a:alpha val="43137"/>
                    </a:srgbClr>
                  </a:outerShdw>
                </a:effectLst>
              </a:rPr>
              <a:t>D</a:t>
            </a:r>
            <a:r>
              <a:rPr lang="pt-BR" b="1" spc="-150" baseline="-25000" dirty="0" smtClean="0">
                <a:effectLst>
                  <a:outerShdw blurRad="38100" dist="38100" dir="2700000" algn="tl">
                    <a:srgbClr val="000000">
                      <a:alpha val="43137"/>
                    </a:srgbClr>
                  </a:outerShdw>
                </a:effectLst>
              </a:rPr>
              <a:t>0</a:t>
            </a:r>
            <a:r>
              <a:rPr lang="pt-BR" b="1" spc="-150" baseline="30000" dirty="0" smtClean="0">
                <a:effectLst>
                  <a:outerShdw blurRad="38100" dist="38100" dir="2700000" algn="tl">
                    <a:srgbClr val="000000">
                      <a:alpha val="43137"/>
                    </a:srgbClr>
                  </a:outerShdw>
                </a:effectLst>
              </a:rPr>
              <a:t>W</a:t>
            </a:r>
            <a:endParaRPr lang="pt-BR" b="1" spc="-150" dirty="0">
              <a:effectLst>
                <a:outerShdw blurRad="38100" dist="38100" dir="2700000" algn="tl">
                  <a:srgbClr val="000000">
                    <a:alpha val="43137"/>
                  </a:srgbClr>
                </a:outerShdw>
              </a:effectLst>
            </a:endParaRPr>
          </a:p>
        </p:txBody>
      </p:sp>
      <p:sp>
        <p:nvSpPr>
          <p:cNvPr id="106" name="CaixaDeTexto 105"/>
          <p:cNvSpPr txBox="1"/>
          <p:nvPr/>
        </p:nvSpPr>
        <p:spPr>
          <a:xfrm>
            <a:off x="7740352" y="3491716"/>
            <a:ext cx="503664" cy="369332"/>
          </a:xfrm>
          <a:prstGeom prst="rect">
            <a:avLst/>
          </a:prstGeom>
          <a:solidFill>
            <a:schemeClr val="accent6">
              <a:lumMod val="20000"/>
              <a:lumOff val="80000"/>
            </a:schemeClr>
          </a:solidFill>
          <a:ln>
            <a:solidFill>
              <a:schemeClr val="tx1"/>
            </a:solidFill>
          </a:ln>
        </p:spPr>
        <p:txBody>
          <a:bodyPr wrap="none" rtlCol="0">
            <a:spAutoFit/>
          </a:bodyPr>
          <a:lstStyle/>
          <a:p>
            <a:r>
              <a:rPr lang="pt-BR" b="1" spc="-150" dirty="0" smtClean="0">
                <a:effectLst>
                  <a:outerShdw blurRad="38100" dist="38100" dir="2700000" algn="tl">
                    <a:srgbClr val="000000">
                      <a:alpha val="43137"/>
                    </a:srgbClr>
                  </a:outerShdw>
                </a:effectLst>
              </a:rPr>
              <a:t>D</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W</a:t>
            </a:r>
            <a:endParaRPr lang="pt-BR" b="1" spc="-150" dirty="0">
              <a:effectLst>
                <a:outerShdw blurRad="38100" dist="38100" dir="2700000" algn="tl">
                  <a:srgbClr val="000000">
                    <a:alpha val="43137"/>
                  </a:srgbClr>
                </a:outerShdw>
              </a:effectLst>
            </a:endParaRPr>
          </a:p>
        </p:txBody>
      </p:sp>
      <p:sp>
        <p:nvSpPr>
          <p:cNvPr id="2" name="Chave direita 1"/>
          <p:cNvSpPr/>
          <p:nvPr/>
        </p:nvSpPr>
        <p:spPr>
          <a:xfrm>
            <a:off x="1115616" y="2600908"/>
            <a:ext cx="432048" cy="508702"/>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 name="CaixaDeTexto 3"/>
          <p:cNvSpPr txBox="1"/>
          <p:nvPr/>
        </p:nvSpPr>
        <p:spPr>
          <a:xfrm>
            <a:off x="1547664" y="2636912"/>
            <a:ext cx="360040" cy="400110"/>
          </a:xfrm>
          <a:prstGeom prst="rect">
            <a:avLst/>
          </a:prstGeom>
          <a:solidFill>
            <a:srgbClr val="FF0000"/>
          </a:solidFill>
          <a:ln>
            <a:solidFill>
              <a:schemeClr val="tx1"/>
            </a:solidFill>
          </a:ln>
        </p:spPr>
        <p:txBody>
          <a:bodyPr wrap="square" rtlCol="0">
            <a:spAutoFit/>
          </a:bodyPr>
          <a:lstStyle/>
          <a:p>
            <a:r>
              <a:rPr lang="pt-BR" sz="2000" b="1" dirty="0" smtClean="0">
                <a:effectLst>
                  <a:outerShdw blurRad="38100" dist="38100" dir="2700000" algn="tl">
                    <a:srgbClr val="000000">
                      <a:alpha val="43137"/>
                    </a:srgbClr>
                  </a:outerShdw>
                </a:effectLst>
              </a:rPr>
              <a:t>T</a:t>
            </a:r>
            <a:endParaRPr lang="pt-BR" sz="2000" b="1" dirty="0">
              <a:effectLst>
                <a:outerShdw blurRad="38100" dist="38100" dir="2700000" algn="tl">
                  <a:srgbClr val="000000">
                    <a:alpha val="43137"/>
                  </a:srgbClr>
                </a:outerShdw>
              </a:effectLst>
            </a:endParaRPr>
          </a:p>
        </p:txBody>
      </p:sp>
      <p:sp>
        <p:nvSpPr>
          <p:cNvPr id="6" name="CaixaDeTexto 5"/>
          <p:cNvSpPr txBox="1"/>
          <p:nvPr/>
        </p:nvSpPr>
        <p:spPr>
          <a:xfrm>
            <a:off x="5796136" y="899428"/>
            <a:ext cx="2191562" cy="369332"/>
          </a:xfrm>
          <a:prstGeom prst="rect">
            <a:avLst/>
          </a:prstGeom>
          <a:noFill/>
        </p:spPr>
        <p:txBody>
          <a:bodyPr wrap="none" rtlCol="0">
            <a:spAutoFit/>
          </a:bodyPr>
          <a:lstStyle/>
          <a:p>
            <a:r>
              <a:rPr lang="pt-BR" b="1" u="sng" dirty="0" smtClean="0">
                <a:effectLst>
                  <a:outerShdw blurRad="38100" dist="38100" dir="2700000" algn="tl">
                    <a:srgbClr val="000000">
                      <a:alpha val="43137"/>
                    </a:srgbClr>
                  </a:outerShdw>
                </a:effectLst>
              </a:rPr>
              <a:t>MERCADO MUNDIAL</a:t>
            </a:r>
            <a:endParaRPr lang="pt-BR" b="1" u="sng" dirty="0">
              <a:effectLst>
                <a:outerShdw blurRad="38100" dist="38100" dir="2700000" algn="tl">
                  <a:srgbClr val="000000">
                    <a:alpha val="43137"/>
                  </a:srgbClr>
                </a:outerShdw>
              </a:effectLst>
            </a:endParaRPr>
          </a:p>
        </p:txBody>
      </p:sp>
      <p:sp>
        <p:nvSpPr>
          <p:cNvPr id="7" name="CaixaDeTexto 6"/>
          <p:cNvSpPr txBox="1"/>
          <p:nvPr/>
        </p:nvSpPr>
        <p:spPr>
          <a:xfrm>
            <a:off x="1403648" y="1196752"/>
            <a:ext cx="2413033" cy="369332"/>
          </a:xfrm>
          <a:prstGeom prst="rect">
            <a:avLst/>
          </a:prstGeom>
          <a:noFill/>
        </p:spPr>
        <p:txBody>
          <a:bodyPr wrap="none" rtlCol="0">
            <a:spAutoFit/>
          </a:bodyPr>
          <a:lstStyle/>
          <a:p>
            <a:r>
              <a:rPr lang="pt-BR" b="1" u="sng" dirty="0" smtClean="0">
                <a:effectLst>
                  <a:outerShdw blurRad="38100" dist="38100" dir="2700000" algn="tl">
                    <a:srgbClr val="000000">
                      <a:alpha val="43137"/>
                    </a:srgbClr>
                  </a:outerShdw>
                </a:effectLst>
              </a:rPr>
              <a:t>MERCADO DOMÉSTICO</a:t>
            </a:r>
            <a:endParaRPr lang="pt-BR" b="1" u="sng" dirty="0">
              <a:effectLst>
                <a:outerShdw blurRad="38100" dist="38100" dir="2700000" algn="tl">
                  <a:srgbClr val="000000">
                    <a:alpha val="43137"/>
                  </a:srgbClr>
                </a:outerShdw>
              </a:effectLst>
            </a:endParaRPr>
          </a:p>
        </p:txBody>
      </p:sp>
      <p:cxnSp>
        <p:nvCxnSpPr>
          <p:cNvPr id="10" name="Conector reto 9"/>
          <p:cNvCxnSpPr/>
          <p:nvPr/>
        </p:nvCxnSpPr>
        <p:spPr>
          <a:xfrm>
            <a:off x="2830930" y="3158970"/>
            <a:ext cx="3721290"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CaixaDeTexto 11"/>
          <p:cNvSpPr txBox="1"/>
          <p:nvPr/>
        </p:nvSpPr>
        <p:spPr>
          <a:xfrm>
            <a:off x="6706426" y="2492896"/>
            <a:ext cx="1838965" cy="215444"/>
          </a:xfrm>
          <a:prstGeom prst="rect">
            <a:avLst/>
          </a:prstGeom>
          <a:solidFill>
            <a:srgbClr val="FFFF00"/>
          </a:solidFill>
          <a:ln>
            <a:solidFill>
              <a:schemeClr val="tx1"/>
            </a:solidFill>
          </a:ln>
        </p:spPr>
        <p:txBody>
          <a:bodyPr wrap="none" rtlCol="0">
            <a:spAutoFit/>
          </a:bodyPr>
          <a:lstStyle/>
          <a:p>
            <a:r>
              <a:rPr lang="en-US" sz="800" b="1" dirty="0" smtClean="0">
                <a:effectLst>
                  <a:outerShdw blurRad="38100" dist="38100" dir="2700000" algn="tl">
                    <a:srgbClr val="000000">
                      <a:alpha val="43137"/>
                    </a:srgbClr>
                  </a:outerShdw>
                </a:effectLst>
              </a:rPr>
              <a:t>PREÇO MUNDIAL APÓS A TRIBUTAÇÃO</a:t>
            </a:r>
            <a:endParaRPr lang="pt-BR" sz="800" b="1" dirty="0">
              <a:effectLst>
                <a:outerShdw blurRad="38100" dist="38100" dir="2700000" algn="tl">
                  <a:srgbClr val="000000">
                    <a:alpha val="43137"/>
                  </a:srgbClr>
                </a:outerShdw>
              </a:effectLst>
            </a:endParaRPr>
          </a:p>
        </p:txBody>
      </p:sp>
      <p:sp>
        <p:nvSpPr>
          <p:cNvPr id="15" name="CaixaDeTexto 14"/>
          <p:cNvSpPr txBox="1"/>
          <p:nvPr/>
        </p:nvSpPr>
        <p:spPr>
          <a:xfrm>
            <a:off x="6660232" y="2780928"/>
            <a:ext cx="1947969" cy="215444"/>
          </a:xfrm>
          <a:prstGeom prst="rect">
            <a:avLst/>
          </a:prstGeom>
          <a:solidFill>
            <a:srgbClr val="00B050"/>
          </a:solidFill>
          <a:ln>
            <a:solidFill>
              <a:schemeClr val="tx1"/>
            </a:solidFill>
          </a:ln>
        </p:spPr>
        <p:txBody>
          <a:bodyPr wrap="none" rtlCol="0">
            <a:spAutoFit/>
          </a:bodyPr>
          <a:lstStyle/>
          <a:p>
            <a:r>
              <a:rPr lang="en-US" sz="800" b="1" dirty="0">
                <a:effectLst>
                  <a:outerShdw blurRad="38100" dist="38100" dir="2700000" algn="tl">
                    <a:srgbClr val="000000">
                      <a:alpha val="43137"/>
                    </a:srgbClr>
                  </a:outerShdw>
                </a:effectLst>
              </a:rPr>
              <a:t>PREÇO MUNDIAL </a:t>
            </a:r>
            <a:r>
              <a:rPr lang="en-US" sz="800" b="1" dirty="0" smtClean="0">
                <a:effectLst>
                  <a:outerShdw blurRad="38100" dist="38100" dir="2700000" algn="tl">
                    <a:srgbClr val="000000">
                      <a:alpha val="43137"/>
                    </a:srgbClr>
                  </a:outerShdw>
                </a:effectLst>
              </a:rPr>
              <a:t>ANTES DA TRIBUTAÇÃO</a:t>
            </a:r>
            <a:endParaRPr lang="pt-BR" sz="800" b="1" dirty="0">
              <a:effectLst>
                <a:outerShdw blurRad="38100" dist="38100" dir="2700000" algn="tl">
                  <a:srgbClr val="000000">
                    <a:alpha val="43137"/>
                  </a:srgbClr>
                </a:outerShdw>
              </a:effectLst>
            </a:endParaRPr>
          </a:p>
        </p:txBody>
      </p:sp>
      <p:cxnSp>
        <p:nvCxnSpPr>
          <p:cNvPr id="18" name="Conector de seta reta 17"/>
          <p:cNvCxnSpPr>
            <a:stCxn id="15" idx="1"/>
          </p:cNvCxnSpPr>
          <p:nvPr/>
        </p:nvCxnSpPr>
        <p:spPr>
          <a:xfrm flipH="1" flipV="1">
            <a:off x="6408204" y="2855260"/>
            <a:ext cx="252028" cy="333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a:stCxn id="12" idx="1"/>
          </p:cNvCxnSpPr>
          <p:nvPr/>
        </p:nvCxnSpPr>
        <p:spPr>
          <a:xfrm flipH="1">
            <a:off x="6271476" y="2600618"/>
            <a:ext cx="434950" cy="3629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835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25000" lnSpcReduction="20000"/>
          </a:bodyPr>
          <a:lstStyle/>
          <a:p>
            <a:pPr algn="just"/>
            <a:r>
              <a:rPr lang="pt-BR" sz="5600" b="1" dirty="0" smtClean="0">
                <a:effectLst>
                  <a:outerShdw blurRad="38100" dist="38100" dir="2700000" algn="tl">
                    <a:srgbClr val="000000">
                      <a:alpha val="43137"/>
                    </a:srgbClr>
                  </a:outerShdw>
                </a:effectLst>
              </a:rPr>
              <a:t>EM TERMOS DE EQUILÍBRIO GERAL, O QUE IMPORTA É O </a:t>
            </a:r>
            <a:r>
              <a:rPr lang="pt-BR" sz="5600" b="1" dirty="0">
                <a:effectLst>
                  <a:outerShdw blurRad="38100" dist="38100" dir="2700000" algn="tl">
                    <a:srgbClr val="000000">
                      <a:alpha val="43137"/>
                    </a:srgbClr>
                  </a:outerShdw>
                </a:effectLst>
              </a:rPr>
              <a:t>IMPACTO SOBRE PREÇOS RELATIVOS DA </a:t>
            </a:r>
            <a:r>
              <a:rPr lang="pt-BR" sz="5600" b="1" dirty="0" smtClean="0">
                <a:effectLst>
                  <a:outerShdw blurRad="38100" dist="38100" dir="2700000" algn="tl">
                    <a:srgbClr val="000000">
                      <a:alpha val="43137"/>
                    </a:srgbClr>
                  </a:outerShdw>
                </a:effectLst>
              </a:rPr>
              <a:t>TRIBUTAÇÃO DA PRODUÇÃO DO SETOR DE VANTAGEM COMPARATIVA, PARA ESTE </a:t>
            </a:r>
            <a:r>
              <a:rPr lang="pt-BR" sz="5600" b="1" dirty="0">
                <a:effectLst>
                  <a:outerShdw blurRad="38100" dist="38100" dir="2700000" algn="tl">
                    <a:srgbClr val="000000">
                      <a:alpha val="43137"/>
                    </a:srgbClr>
                  </a:outerShdw>
                </a:effectLst>
              </a:rPr>
              <a:t>CASO DE ECONOMIA </a:t>
            </a:r>
            <a:r>
              <a:rPr lang="pt-BR" sz="5600" b="1" dirty="0" smtClean="0">
                <a:effectLst>
                  <a:outerShdw blurRad="38100" dist="38100" dir="2700000" algn="tl">
                    <a:srgbClr val="000000">
                      <a:alpha val="43137"/>
                    </a:srgbClr>
                  </a:outerShdw>
                </a:effectLst>
              </a:rPr>
              <a:t>GRANDE E ABERTA. AS ALTERAÇÕES </a:t>
            </a:r>
            <a:r>
              <a:rPr lang="pt-BR" sz="5600" b="1" dirty="0">
                <a:effectLst>
                  <a:outerShdw blurRad="38100" dist="38100" dir="2700000" algn="tl">
                    <a:srgbClr val="000000">
                      <a:alpha val="43137"/>
                    </a:srgbClr>
                  </a:outerShdw>
                </a:effectLst>
              </a:rPr>
              <a:t>NOS PREÇOS RELATIVOS </a:t>
            </a:r>
            <a:r>
              <a:rPr lang="pt-BR" sz="5600" b="1" dirty="0" smtClean="0">
                <a:effectLst>
                  <a:outerShdw blurRad="38100" dist="38100" dir="2700000" algn="tl">
                    <a:srgbClr val="000000">
                      <a:alpha val="43137"/>
                    </a:srgbClr>
                  </a:outerShdw>
                </a:effectLst>
              </a:rPr>
              <a:t>CONSEQUENTES DESSA TRIBUTAÇÃO SÃO </a:t>
            </a:r>
            <a:r>
              <a:rPr lang="pt-BR" sz="5600" b="1" dirty="0">
                <a:effectLst>
                  <a:outerShdw blurRad="38100" dist="38100" dir="2700000" algn="tl">
                    <a:srgbClr val="000000">
                      <a:alpha val="43137"/>
                    </a:srgbClr>
                  </a:outerShdw>
                </a:effectLst>
              </a:rPr>
              <a:t>A</a:t>
            </a:r>
            <a:r>
              <a:rPr lang="pt-BR" sz="5600" b="1" dirty="0" smtClean="0">
                <a:effectLst>
                  <a:outerShdw blurRad="38100" dist="38100" dir="2700000" algn="tl">
                    <a:srgbClr val="000000">
                      <a:alpha val="43137"/>
                    </a:srgbClr>
                  </a:outerShdw>
                </a:effectLst>
              </a:rPr>
              <a:t>S </a:t>
            </a:r>
            <a:r>
              <a:rPr lang="pt-BR" sz="5600" b="1" dirty="0">
                <a:effectLst>
                  <a:outerShdw blurRad="38100" dist="38100" dir="2700000" algn="tl">
                    <a:srgbClr val="000000">
                      <a:alpha val="43137"/>
                    </a:srgbClr>
                  </a:outerShdw>
                </a:effectLst>
              </a:rPr>
              <a:t>SEGUINTES</a:t>
            </a:r>
            <a:r>
              <a:rPr lang="pt-BR" sz="5600" b="1" dirty="0" smtClean="0">
                <a:effectLst>
                  <a:outerShdw blurRad="38100" dist="38100" dir="2700000" algn="tl">
                    <a:srgbClr val="000000">
                      <a:alpha val="43137"/>
                    </a:srgbClr>
                  </a:outerShdw>
                </a:effectLst>
              </a:rPr>
              <a:t>:</a:t>
            </a:r>
          </a:p>
          <a:p>
            <a:pPr algn="just"/>
            <a:endParaRPr lang="pt-BR" sz="5600" dirty="0"/>
          </a:p>
          <a:p>
            <a:pPr algn="just"/>
            <a:r>
              <a:rPr lang="pt-BR" sz="5600" b="1" u="sng" dirty="0" smtClean="0">
                <a:effectLst>
                  <a:outerShdw blurRad="38100" dist="38100" dir="2700000" algn="tl">
                    <a:srgbClr val="000000">
                      <a:alpha val="43137"/>
                    </a:srgbClr>
                  </a:outerShdw>
                </a:effectLst>
              </a:rPr>
              <a:t>ANTES DA TRIBUTAÇÃO</a:t>
            </a:r>
            <a:r>
              <a:rPr lang="pt-BR" sz="4800" u="sng" dirty="0" smtClean="0">
                <a:effectLst>
                  <a:outerShdw blurRad="38100" dist="38100" dir="2700000" algn="tl">
                    <a:srgbClr val="000000">
                      <a:alpha val="43137"/>
                    </a:srgbClr>
                  </a:outerShdw>
                </a:effectLst>
              </a:rPr>
              <a:t>,</a:t>
            </a:r>
            <a:r>
              <a:rPr lang="pt-BR" sz="4800" dirty="0" smtClean="0">
                <a:effectLst>
                  <a:outerShdw blurRad="38100" dist="38100" dir="2700000" algn="tl">
                    <a:srgbClr val="000000">
                      <a:alpha val="43137"/>
                    </a:srgbClr>
                  </a:outerShdw>
                </a:effectLst>
              </a:rPr>
              <a:t> OS PREÇOS </a:t>
            </a:r>
            <a:r>
              <a:rPr lang="pt-BR" sz="4800" dirty="0">
                <a:effectLst>
                  <a:outerShdw blurRad="38100" dist="38100" dir="2700000" algn="tl">
                    <a:srgbClr val="000000">
                      <a:alpha val="43137"/>
                    </a:srgbClr>
                  </a:outerShdw>
                </a:effectLst>
              </a:rPr>
              <a:t>RELATIVOS INICIAIS </a:t>
            </a:r>
            <a:r>
              <a:rPr lang="pt-BR" sz="4800" dirty="0" smtClean="0">
                <a:effectLst>
                  <a:outerShdw blurRad="38100" dist="38100" dir="2700000" algn="tl">
                    <a:srgbClr val="000000">
                      <a:alpha val="43137"/>
                    </a:srgbClr>
                  </a:outerShdw>
                </a:effectLst>
              </a:rPr>
              <a:t>DOMÉSTICOS SÃO </a:t>
            </a:r>
            <a:r>
              <a:rPr lang="pt-BR" sz="4800" dirty="0">
                <a:effectLst>
                  <a:outerShdw blurRad="38100" dist="38100" dir="2700000" algn="tl">
                    <a:srgbClr val="000000">
                      <a:alpha val="43137"/>
                    </a:srgbClr>
                  </a:outerShdw>
                </a:effectLst>
              </a:rPr>
              <a:t>IGUAIS NO CONSUMO E NA </a:t>
            </a:r>
            <a:r>
              <a:rPr lang="pt-BR" sz="4800" dirty="0" smtClean="0">
                <a:effectLst>
                  <a:outerShdw blurRad="38100" dist="38100" dir="2700000" algn="tl">
                    <a:srgbClr val="000000">
                      <a:alpha val="43137"/>
                    </a:srgbClr>
                  </a:outerShdw>
                </a:effectLst>
              </a:rPr>
              <a:t>PRODUÇÃO E SÃO IGUAIS AOS PREÇOS INTERNACIONAIS</a:t>
            </a:r>
            <a:r>
              <a:rPr lang="pt-BR" sz="4800" dirty="0" smtClean="0"/>
              <a:t>:  </a:t>
            </a:r>
            <a:r>
              <a:rPr lang="pt-BR" sz="4800" b="1" dirty="0" smtClean="0">
                <a:effectLst>
                  <a:outerShdw blurRad="38100" dist="38100" dir="2700000" algn="tl">
                    <a:srgbClr val="000000">
                      <a:alpha val="43137"/>
                    </a:srgbClr>
                  </a:outerShdw>
                </a:effectLst>
              </a:rPr>
              <a:t> </a:t>
            </a:r>
            <a:r>
              <a:rPr lang="en-US" sz="4800" b="1" dirty="0" smtClean="0">
                <a:effectLst>
                  <a:outerShdw blurRad="38100" dist="38100" dir="2700000" algn="tl">
                    <a:srgbClr val="000000">
                      <a:alpha val="43137"/>
                    </a:srgbClr>
                  </a:outerShdw>
                </a:effectLst>
              </a:rPr>
              <a:t>(</a:t>
            </a:r>
            <a:r>
              <a:rPr lang="en-US" sz="4800" b="1" dirty="0" err="1">
                <a:effectLst>
                  <a:outerShdw blurRad="38100" dist="38100" dir="2700000" algn="tl">
                    <a:srgbClr val="000000">
                      <a:alpha val="43137"/>
                    </a:srgbClr>
                  </a:outerShdw>
                </a:effectLst>
              </a:rPr>
              <a:t>p</a:t>
            </a:r>
            <a:r>
              <a:rPr lang="en-US" sz="4800" b="1" baseline="-25000" dirty="0" err="1">
                <a:effectLst>
                  <a:outerShdw blurRad="38100" dist="38100" dir="2700000" algn="tl">
                    <a:srgbClr val="000000">
                      <a:alpha val="43137"/>
                    </a:srgbClr>
                  </a:outerShdw>
                </a:effectLst>
              </a:rPr>
              <a:t>C</a:t>
            </a:r>
            <a:r>
              <a:rPr lang="en-US" sz="4800" b="1" dirty="0">
                <a:effectLst>
                  <a:outerShdw blurRad="38100" dist="38100" dir="2700000" algn="tl">
                    <a:srgbClr val="000000">
                      <a:alpha val="43137"/>
                    </a:srgbClr>
                  </a:outerShdw>
                </a:effectLst>
              </a:rPr>
              <a:t>)</a:t>
            </a:r>
            <a:r>
              <a:rPr lang="pt-BR" sz="4800" b="1" dirty="0">
                <a:effectLst>
                  <a:outerShdw blurRad="38100" dist="38100" dir="2700000" algn="tl">
                    <a:srgbClr val="000000">
                      <a:alpha val="43137"/>
                    </a:srgbClr>
                  </a:outerShdw>
                </a:effectLst>
              </a:rPr>
              <a:t> = </a:t>
            </a:r>
            <a:r>
              <a:rPr lang="en-US" sz="4800" b="1" dirty="0">
                <a:effectLst>
                  <a:outerShdw blurRad="38100" dist="38100" dir="2700000" algn="tl">
                    <a:srgbClr val="000000">
                      <a:alpha val="43137"/>
                    </a:srgbClr>
                  </a:outerShdw>
                </a:effectLst>
              </a:rPr>
              <a:t>(</a:t>
            </a:r>
            <a:r>
              <a:rPr lang="en-US" sz="4800" b="1" dirty="0" err="1">
                <a:effectLst>
                  <a:outerShdw blurRad="38100" dist="38100" dir="2700000" algn="tl">
                    <a:srgbClr val="000000">
                      <a:alpha val="43137"/>
                    </a:srgbClr>
                  </a:outerShdw>
                </a:effectLst>
              </a:rPr>
              <a:t>p</a:t>
            </a:r>
            <a:r>
              <a:rPr lang="en-US" sz="4800" b="1" baseline="-25000" dirty="0" err="1">
                <a:effectLst>
                  <a:outerShdw blurRad="38100" dist="38100" dir="2700000" algn="tl">
                    <a:srgbClr val="000000">
                      <a:alpha val="43137"/>
                    </a:srgbClr>
                  </a:outerShdw>
                </a:effectLst>
              </a:rPr>
              <a:t>P</a:t>
            </a:r>
            <a:r>
              <a:rPr lang="en-US" sz="4800" b="1" dirty="0">
                <a:effectLst>
                  <a:outerShdw blurRad="38100" dist="38100" dir="2700000" algn="tl">
                    <a:srgbClr val="000000">
                      <a:alpha val="43137"/>
                    </a:srgbClr>
                  </a:outerShdw>
                </a:effectLst>
              </a:rPr>
              <a:t>)</a:t>
            </a:r>
            <a:r>
              <a:rPr lang="pt-BR" sz="4800" b="1" dirty="0">
                <a:effectLst>
                  <a:outerShdw blurRad="38100" dist="38100" dir="2700000" algn="tl">
                    <a:srgbClr val="000000">
                      <a:alpha val="43137"/>
                    </a:srgbClr>
                  </a:outerShdw>
                </a:effectLst>
              </a:rPr>
              <a:t> = </a:t>
            </a:r>
            <a:r>
              <a:rPr lang="en-US" sz="4800" b="1" dirty="0">
                <a:effectLst>
                  <a:outerShdw blurRad="38100" dist="38100" dir="2700000" algn="tl">
                    <a:srgbClr val="000000">
                      <a:alpha val="43137"/>
                    </a:srgbClr>
                  </a:outerShdw>
                </a:effectLst>
              </a:rPr>
              <a:t>(p) = (P</a:t>
            </a:r>
            <a:r>
              <a:rPr lang="en-US" sz="4800" b="1" baseline="-25000" dirty="0">
                <a:effectLst>
                  <a:outerShdw blurRad="38100" dist="38100" dir="2700000" algn="tl">
                    <a:srgbClr val="000000">
                      <a:alpha val="43137"/>
                    </a:srgbClr>
                  </a:outerShdw>
                </a:effectLst>
              </a:rPr>
              <a:t>A</a:t>
            </a:r>
            <a:r>
              <a:rPr lang="en-US" sz="4800" b="1" dirty="0">
                <a:effectLst>
                  <a:outerShdw blurRad="38100" dist="38100" dir="2700000" algn="tl">
                    <a:srgbClr val="000000">
                      <a:alpha val="43137"/>
                    </a:srgbClr>
                  </a:outerShdw>
                </a:effectLst>
              </a:rPr>
              <a:t>/P</a:t>
            </a:r>
            <a:r>
              <a:rPr lang="en-US" sz="4800" b="1" baseline="-25000" dirty="0">
                <a:effectLst>
                  <a:outerShdw blurRad="38100" dist="38100" dir="2700000" algn="tl">
                    <a:srgbClr val="000000">
                      <a:alpha val="43137"/>
                    </a:srgbClr>
                  </a:outerShdw>
                </a:effectLst>
              </a:rPr>
              <a:t>M</a:t>
            </a:r>
            <a:r>
              <a:rPr lang="en-US" sz="4800" b="1" dirty="0">
                <a:effectLst>
                  <a:outerShdw blurRad="38100" dist="38100" dir="2700000" algn="tl">
                    <a:srgbClr val="000000">
                      <a:alpha val="43137"/>
                    </a:srgbClr>
                  </a:outerShdw>
                </a:effectLst>
              </a:rPr>
              <a:t>) = (P</a:t>
            </a:r>
            <a:r>
              <a:rPr lang="en-US" sz="4800" b="1" baseline="-25000" dirty="0">
                <a:effectLst>
                  <a:outerShdw blurRad="38100" dist="38100" dir="2700000" algn="tl">
                    <a:srgbClr val="000000">
                      <a:alpha val="43137"/>
                    </a:srgbClr>
                  </a:outerShdw>
                </a:effectLst>
              </a:rPr>
              <a:t>A</a:t>
            </a:r>
            <a:r>
              <a:rPr lang="en-US" sz="4800" b="1" baseline="30000" dirty="0">
                <a:effectLst>
                  <a:outerShdw blurRad="38100" dist="38100" dir="2700000" algn="tl">
                    <a:srgbClr val="000000">
                      <a:alpha val="43137"/>
                    </a:srgbClr>
                  </a:outerShdw>
                </a:effectLst>
              </a:rPr>
              <a:t>*</a:t>
            </a:r>
            <a:r>
              <a:rPr lang="en-US" sz="4800" b="1" dirty="0">
                <a:effectLst>
                  <a:outerShdw blurRad="38100" dist="38100" dir="2700000" algn="tl">
                    <a:srgbClr val="000000">
                      <a:alpha val="43137"/>
                    </a:srgbClr>
                  </a:outerShdw>
                </a:effectLst>
              </a:rPr>
              <a:t>/P</a:t>
            </a:r>
            <a:r>
              <a:rPr lang="en-US" sz="4800" b="1" baseline="-25000" dirty="0">
                <a:effectLst>
                  <a:outerShdw blurRad="38100" dist="38100" dir="2700000" algn="tl">
                    <a:srgbClr val="000000">
                      <a:alpha val="43137"/>
                    </a:srgbClr>
                  </a:outerShdw>
                </a:effectLst>
              </a:rPr>
              <a:t>M</a:t>
            </a:r>
            <a:r>
              <a:rPr lang="en-US" sz="4800" b="1" baseline="30000" dirty="0">
                <a:effectLst>
                  <a:outerShdw blurRad="38100" dist="38100" dir="2700000" algn="tl">
                    <a:srgbClr val="000000">
                      <a:alpha val="43137"/>
                    </a:srgbClr>
                  </a:outerShdw>
                </a:effectLst>
              </a:rPr>
              <a:t>*</a:t>
            </a:r>
            <a:r>
              <a:rPr lang="en-US" sz="4800" b="1" dirty="0">
                <a:effectLst>
                  <a:outerShdw blurRad="38100" dist="38100" dir="2700000" algn="tl">
                    <a:srgbClr val="000000">
                      <a:alpha val="43137"/>
                    </a:srgbClr>
                  </a:outerShdw>
                </a:effectLst>
              </a:rPr>
              <a:t>) = (p*)</a:t>
            </a:r>
          </a:p>
          <a:p>
            <a:pPr algn="just"/>
            <a:endParaRPr lang="en-US" sz="4800" b="1" dirty="0"/>
          </a:p>
          <a:p>
            <a:pPr algn="just"/>
            <a:r>
              <a:rPr lang="en-US" sz="5600" b="1" u="sng" dirty="0">
                <a:effectLst>
                  <a:outerShdw blurRad="38100" dist="38100" dir="2700000" algn="tl">
                    <a:srgbClr val="000000">
                      <a:alpha val="43137"/>
                    </a:srgbClr>
                  </a:outerShdw>
                </a:effectLst>
              </a:rPr>
              <a:t>COM A TRIBUTAÇÃO DA PRODUÇÃO DE ALIMENTOS</a:t>
            </a:r>
            <a:r>
              <a:rPr lang="en-US" sz="4800" b="1" u="sng" dirty="0">
                <a:effectLst>
                  <a:outerShdw blurRad="38100" dist="38100" dir="2700000" algn="tl">
                    <a:srgbClr val="000000">
                      <a:alpha val="43137"/>
                    </a:srgbClr>
                  </a:outerShdw>
                </a:effectLst>
              </a:rPr>
              <a:t> </a:t>
            </a:r>
            <a:r>
              <a:rPr lang="en-US" sz="4800" b="1" dirty="0"/>
              <a:t>OCORRE UMA DISTORÇÃO NA ECONOMIA (E CONSEQUENTE PERDA DE EFICIÊNCIA), ISTO É, HÁ UMA DISTINÇÃO ENTRE PREÇOS VIGENTES NO CONSUMO DAQUELES VIGENTES NA </a:t>
            </a:r>
            <a:r>
              <a:rPr lang="en-US" sz="4800" b="1" dirty="0" smtClean="0"/>
              <a:t>PRODUÇÃO, SENDO A DIFERENÇA ENTRE ELES IGUAL À TRIBUTAÇÃO EFETUADA. ALÉM DISSO, A TRIBUTAÇÃO DA PRODUÇÃO DO SETOR ALIMENTOS PROVOCA A REDUÇÃO DA PRODUÇÃO E DAS EXPORTAÇÕES DE ALIMENTOS E TAMBÉM PROVOCA A REDUÇÃO DAS IMPORTAÇÕES  DE MANUFATURAS DO PAÍS. PORTANTO, PELA REPERCUSSÃO INTERNACIONAL QUE ISSO GERA,  INDUZ-SE AO AUMENTO DO PREÇO MUNDIAL DE ALIMENTOS (PORQUE A REDUÇÃO DAS EXPORTAÇÕES REDUZ A OFERTA MUNDIAL) E INDUZ-SE À REDUÇÃO DO PREÇO MUNDIAL DE MANUFATURAS (PORQUE A REDUÇÃO DAS IMPORTAÇÕES REDUZ A DEMANDA MUNDIAL), OU SEJA, GERA-SE O AUMENTO DO PREÇO RELATIVO MUNDIAL DE ALIMENTOS.</a:t>
            </a:r>
            <a:endParaRPr lang="en-US" sz="4800" b="1" dirty="0"/>
          </a:p>
          <a:p>
            <a:pPr algn="just"/>
            <a:endParaRPr lang="en-US" sz="5600" b="1" dirty="0"/>
          </a:p>
          <a:p>
            <a:pPr algn="just"/>
            <a:r>
              <a:rPr lang="en-US" sz="5600" b="1" dirty="0" smtClean="0">
                <a:effectLst>
                  <a:outerShdw blurRad="38100" dist="38100" dir="2700000" algn="tl">
                    <a:srgbClr val="000000">
                      <a:alpha val="43137"/>
                    </a:srgbClr>
                  </a:outerShdw>
                </a:effectLst>
              </a:rPr>
              <a:t>(I) </a:t>
            </a:r>
            <a:r>
              <a:rPr lang="en-US" sz="5600" b="1" u="sng" dirty="0" smtClean="0">
                <a:effectLst>
                  <a:outerShdw blurRad="38100" dist="38100" dir="2700000" algn="tl">
                    <a:srgbClr val="000000">
                      <a:alpha val="43137"/>
                    </a:srgbClr>
                  </a:outerShdw>
                </a:effectLst>
              </a:rPr>
              <a:t>APÓS TRIBUTAÇÃO, </a:t>
            </a:r>
            <a:r>
              <a:rPr lang="en-US" sz="5600" b="1" u="sng" dirty="0">
                <a:effectLst>
                  <a:outerShdw blurRad="38100" dist="38100" dir="2700000" algn="tl">
                    <a:srgbClr val="000000">
                      <a:alpha val="43137"/>
                    </a:srgbClr>
                  </a:outerShdw>
                </a:effectLst>
              </a:rPr>
              <a:t>NO </a:t>
            </a:r>
            <a:r>
              <a:rPr lang="en-US" sz="5600" b="1" u="sng" dirty="0" smtClean="0">
                <a:effectLst>
                  <a:outerShdw blurRad="38100" dist="38100" dir="2700000" algn="tl">
                    <a:srgbClr val="000000">
                      <a:alpha val="43137"/>
                    </a:srgbClr>
                  </a:outerShdw>
                </a:effectLst>
              </a:rPr>
              <a:t>CONSUMO :</a:t>
            </a:r>
            <a:r>
              <a:rPr lang="en-US" sz="5600" dirty="0" smtClean="0"/>
              <a:t>   </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T</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ONDE:  P</a:t>
            </a:r>
            <a:r>
              <a:rPr lang="en-US" sz="5600" b="1" baseline="-25000" dirty="0" smtClean="0">
                <a:effectLst>
                  <a:outerShdw blurRad="38100" dist="38100" dir="2700000" algn="tl">
                    <a:srgbClr val="000000">
                      <a:alpha val="43137"/>
                    </a:srgbClr>
                  </a:outerShdw>
                </a:effectLst>
              </a:rPr>
              <a:t>A</a:t>
            </a:r>
            <a:r>
              <a:rPr lang="en-US" sz="5600" b="1" baseline="30000" dirty="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&gt;  P</a:t>
            </a:r>
            <a:r>
              <a:rPr lang="en-US" sz="5600" b="1" baseline="-25000" dirty="0" smtClean="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dirty="0" smtClean="0"/>
              <a:t>(P.Q. AS EXPORTAÇÕES DE ALIMENTO SE</a:t>
            </a:r>
          </a:p>
          <a:p>
            <a:pPr algn="just"/>
            <a:r>
              <a:rPr lang="en-US" sz="5600" dirty="0"/>
              <a:t> </a:t>
            </a:r>
            <a:r>
              <a:rPr lang="en-US" sz="5600" dirty="0" smtClean="0"/>
              <a:t>                                                                                                                              REDUZEM, O QUE REDUZ A OFERTA MUNDIAL)</a:t>
            </a:r>
            <a:endParaRPr lang="en-US" sz="5600" dirty="0"/>
          </a:p>
          <a:p>
            <a:pPr algn="just"/>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                                          P</a:t>
            </a:r>
            <a:r>
              <a:rPr lang="en-US" sz="5600" b="1" baseline="-25000" dirty="0" smtClean="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T</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P</a:t>
            </a:r>
            <a:r>
              <a:rPr lang="en-US" sz="5600" b="1" baseline="-25000" dirty="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ONDE: </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&lt;  P</a:t>
            </a:r>
            <a:r>
              <a:rPr lang="en-US" sz="5600" b="1" baseline="-25000" dirty="0" smtClean="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dirty="0" smtClean="0"/>
              <a:t>(P.Q. AS IMPORTAÇÕES DE MANUFATURAS SE</a:t>
            </a:r>
          </a:p>
          <a:p>
            <a:pPr algn="just"/>
            <a:r>
              <a:rPr lang="en-US" sz="5600" dirty="0"/>
              <a:t> </a:t>
            </a:r>
            <a:r>
              <a:rPr lang="en-US" sz="5600" dirty="0" smtClean="0"/>
              <a:t>                                                                                                                           REDUZEM, O QUE REDUZ A DEMANDA MUNDIAL)</a:t>
            </a:r>
            <a:endParaRPr lang="en-US" sz="5600" b="1" dirty="0">
              <a:effectLst>
                <a:outerShdw blurRad="38100" dist="38100" dir="2700000" algn="tl">
                  <a:srgbClr val="000000">
                    <a:alpha val="43137"/>
                  </a:srgbClr>
                </a:outerShdw>
              </a:effectLst>
            </a:endParaRPr>
          </a:p>
          <a:p>
            <a:pPr algn="just"/>
            <a:r>
              <a:rPr lang="en-US" sz="5600" dirty="0"/>
              <a:t> </a:t>
            </a:r>
            <a:r>
              <a:rPr lang="en-US" sz="5600" b="1" u="sng" dirty="0" smtClean="0">
                <a:effectLst>
                  <a:outerShdw blurRad="38100" dist="38100" dir="2700000" algn="tl">
                    <a:srgbClr val="000000">
                      <a:alpha val="43137"/>
                    </a:srgbClr>
                  </a:outerShdw>
                </a:effectLst>
              </a:rPr>
              <a:t>PORTANTO</a:t>
            </a:r>
            <a:r>
              <a:rPr lang="en-US" sz="5600" b="1" u="sng" dirty="0">
                <a:effectLst>
                  <a:outerShdw blurRad="38100" dist="38100" dir="2700000" algn="tl">
                    <a:srgbClr val="000000">
                      <a:alpha val="43137"/>
                    </a:srgbClr>
                  </a:outerShdw>
                </a:effectLst>
              </a:rPr>
              <a:t>, APÓS A TRIBUTAÇÃO, NO CONSUMO </a:t>
            </a:r>
            <a:r>
              <a:rPr lang="en-US" sz="5600" b="1" u="sng" dirty="0" smtClean="0">
                <a:effectLst>
                  <a:outerShdw blurRad="38100" dist="38100" dir="2700000" algn="tl">
                    <a:srgbClr val="000000">
                      <a:alpha val="43137"/>
                    </a:srgbClr>
                  </a:outerShdw>
                </a:effectLst>
              </a:rPr>
              <a:t>PASSA A </a:t>
            </a:r>
            <a:r>
              <a:rPr lang="en-US" sz="5600" b="1" u="sng" dirty="0">
                <a:effectLst>
                  <a:outerShdw blurRad="38100" dist="38100" dir="2700000" algn="tl">
                    <a:srgbClr val="000000">
                      <a:alpha val="43137"/>
                    </a:srgbClr>
                  </a:outerShdw>
                </a:effectLst>
              </a:rPr>
              <a:t>VIGORAR </a:t>
            </a:r>
            <a:r>
              <a:rPr lang="en-US" sz="5600" b="1" u="sng" dirty="0" smtClean="0">
                <a:effectLst>
                  <a:outerShdw blurRad="38100" dist="38100" dir="2700000" algn="tl">
                    <a:srgbClr val="000000">
                      <a:alpha val="43137"/>
                    </a:srgbClr>
                  </a:outerShdw>
                </a:effectLst>
              </a:rPr>
              <a:t>O SEGUINTE PREÇO RELATIVO</a:t>
            </a:r>
            <a:r>
              <a:rPr lang="en-US" sz="5600" b="1" dirty="0" smtClean="0">
                <a:effectLst>
                  <a:outerShdw blurRad="38100" dist="38100" dir="2700000" algn="tl">
                    <a:srgbClr val="000000">
                      <a:alpha val="43137"/>
                    </a:srgbClr>
                  </a:outerShdw>
                </a:effectLst>
              </a:rPr>
              <a:t>:</a:t>
            </a:r>
            <a:r>
              <a:rPr lang="en-US" sz="5600" dirty="0" smtClean="0"/>
              <a:t>  </a:t>
            </a:r>
            <a:endParaRPr lang="en-US" sz="5600" dirty="0"/>
          </a:p>
          <a:p>
            <a:pPr marL="0" indent="0" algn="just">
              <a:buNone/>
            </a:pP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       (</a:t>
            </a:r>
            <a:r>
              <a:rPr lang="en-US" sz="5600" b="1" dirty="0" err="1">
                <a:effectLst>
                  <a:outerShdw blurRad="38100" dist="38100" dir="2700000" algn="tl">
                    <a:srgbClr val="000000">
                      <a:alpha val="43137"/>
                    </a:srgbClr>
                  </a:outerShdw>
                </a:effectLst>
              </a:rPr>
              <a:t>p</a:t>
            </a:r>
            <a:r>
              <a:rPr lang="en-US" sz="5600" b="1" baseline="-25000" dirty="0" err="1">
                <a:effectLst>
                  <a:outerShdw blurRad="38100" dist="38100" dir="2700000" algn="tl">
                    <a:srgbClr val="000000">
                      <a:alpha val="43137"/>
                    </a:srgbClr>
                  </a:outerShdw>
                </a:effectLst>
              </a:rPr>
              <a:t>C</a:t>
            </a:r>
            <a:r>
              <a:rPr lang="en-US" sz="5600" b="1" baseline="30000" dirty="0" err="1">
                <a:effectLst>
                  <a:outerShdw blurRad="38100" dist="38100" dir="2700000" algn="tl">
                    <a:srgbClr val="000000">
                      <a:alpha val="43137"/>
                    </a:srgbClr>
                  </a:outerShdw>
                </a:effectLst>
              </a:rPr>
              <a:t>T</a:t>
            </a:r>
            <a:r>
              <a:rPr lang="en-US" sz="5600" b="1" dirty="0" smtClean="0">
                <a:effectLst>
                  <a:outerShdw blurRad="38100" dist="38100" dir="2700000" algn="tl">
                    <a:srgbClr val="000000">
                      <a:alpha val="43137"/>
                    </a:srgbClr>
                  </a:outerShdw>
                </a:effectLst>
              </a:rPr>
              <a:t>)  =  </a:t>
            </a:r>
            <a:r>
              <a:rPr lang="en-US" sz="5600" b="1" dirty="0">
                <a:effectLst>
                  <a:outerShdw blurRad="38100" dist="38100" dir="2700000" algn="tl">
                    <a:srgbClr val="000000">
                      <a:alpha val="43137"/>
                    </a:srgbClr>
                  </a:outerShdw>
                </a:effectLst>
              </a:rPr>
              <a:t>(P</a:t>
            </a:r>
            <a:r>
              <a:rPr lang="en-US" sz="5600" b="1" baseline="-25000" dirty="0">
                <a:effectLst>
                  <a:outerShdw blurRad="38100" dist="38100" dir="2700000" algn="tl">
                    <a:srgbClr val="000000">
                      <a:alpha val="43137"/>
                    </a:srgbClr>
                  </a:outerShdw>
                </a:effectLst>
              </a:rPr>
              <a:t>A</a:t>
            </a:r>
            <a:r>
              <a:rPr lang="en-US" sz="5600" b="1" baseline="30000" dirty="0">
                <a:effectLst>
                  <a:outerShdw blurRad="38100" dist="38100" dir="2700000" algn="tl">
                    <a:srgbClr val="000000">
                      <a:alpha val="43137"/>
                    </a:srgbClr>
                  </a:outerShdw>
                </a:effectLst>
              </a:rPr>
              <a:t>T</a:t>
            </a:r>
            <a:r>
              <a:rPr lang="en-US" sz="5600" b="1" baseline="-25000" dirty="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P</a:t>
            </a:r>
            <a:r>
              <a:rPr lang="en-US" sz="5600" b="1" baseline="-25000" dirty="0">
                <a:effectLst>
                  <a:outerShdw blurRad="38100" dist="38100" dir="2700000" algn="tl">
                    <a:srgbClr val="000000">
                      <a:alpha val="43137"/>
                    </a:srgbClr>
                  </a:outerShdw>
                </a:effectLst>
              </a:rPr>
              <a:t>M</a:t>
            </a:r>
            <a:r>
              <a:rPr lang="en-US" sz="5600" b="1" baseline="30000" dirty="0">
                <a:effectLst>
                  <a:outerShdw blurRad="38100" dist="38100" dir="2700000" algn="tl">
                    <a:srgbClr val="000000">
                      <a:alpha val="43137"/>
                    </a:srgbClr>
                  </a:outerShdw>
                </a:effectLst>
              </a:rPr>
              <a:t>T</a:t>
            </a:r>
            <a:r>
              <a:rPr lang="en-US" sz="5600" b="1" dirty="0">
                <a:effectLst>
                  <a:outerShdw blurRad="38100" dist="38100" dir="2700000" algn="tl">
                    <a:srgbClr val="000000">
                      <a:alpha val="43137"/>
                    </a:srgbClr>
                  </a:outerShdw>
                </a:effectLst>
              </a:rPr>
              <a:t>)  =  (P</a:t>
            </a:r>
            <a:r>
              <a:rPr lang="en-US" sz="5600" b="1" baseline="-25000" dirty="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a:t>
            </a:r>
            <a:r>
              <a:rPr lang="en-US" sz="5600" b="1" dirty="0">
                <a:effectLst>
                  <a:outerShdw blurRad="38100" dist="38100" dir="2700000" algn="tl">
                    <a:srgbClr val="000000">
                      <a:alpha val="43137"/>
                    </a:srgbClr>
                  </a:outerShdw>
                </a:effectLst>
              </a:rPr>
              <a:t>P</a:t>
            </a:r>
            <a:r>
              <a:rPr lang="en-US" sz="5600" b="1" baseline="-25000" dirty="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p</a:t>
            </a:r>
            <a:r>
              <a:rPr lang="en-US" sz="5600" b="1" dirty="0" smtClean="0">
                <a:effectLst>
                  <a:outerShdw blurRad="38100" dist="38100" dir="2700000" algn="tl">
                    <a:srgbClr val="000000">
                      <a:alpha val="43137"/>
                    </a:srgbClr>
                  </a:outerShdw>
                </a:effectLst>
              </a:rPr>
              <a:t>**)  (APÓS  A TRIBUTAÇÃO)   </a:t>
            </a:r>
            <a:r>
              <a:rPr lang="en-US" sz="9600" b="1" dirty="0" smtClean="0">
                <a:effectLst>
                  <a:outerShdw blurRad="38100" dist="38100" dir="2700000" algn="tl">
                    <a:srgbClr val="000000">
                      <a:alpha val="43137"/>
                    </a:srgbClr>
                  </a:outerShdw>
                </a:effectLst>
              </a:rPr>
              <a:t>&gt;</a:t>
            </a:r>
            <a:r>
              <a:rPr lang="en-US" sz="5600" b="1" dirty="0" smtClean="0">
                <a:effectLst>
                  <a:outerShdw blurRad="38100" dist="38100" dir="2700000" algn="tl">
                    <a:srgbClr val="000000">
                      <a:alpha val="43137"/>
                    </a:srgbClr>
                  </a:outerShdw>
                </a:effectLst>
              </a:rPr>
              <a:t>   (</a:t>
            </a:r>
            <a:r>
              <a:rPr lang="en-US" sz="5600" b="1" dirty="0" err="1" smtClean="0">
                <a:effectLst>
                  <a:outerShdw blurRad="38100" dist="38100" dir="2700000" algn="tl">
                    <a:srgbClr val="000000">
                      <a:alpha val="43137"/>
                    </a:srgbClr>
                  </a:outerShdw>
                </a:effectLst>
              </a:rPr>
              <a:t>p</a:t>
            </a:r>
            <a:r>
              <a:rPr lang="en-US" sz="5600" b="1" baseline="-25000" dirty="0" err="1" smtClean="0">
                <a:effectLst>
                  <a:outerShdw blurRad="38100" dist="38100" dir="2700000" algn="tl">
                    <a:srgbClr val="000000">
                      <a:alpha val="43137"/>
                    </a:srgbClr>
                  </a:outerShdw>
                </a:effectLst>
              </a:rPr>
              <a:t>C</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p*) </a:t>
            </a:r>
            <a:r>
              <a:rPr lang="en-US" sz="5600" b="1" dirty="0">
                <a:effectLst>
                  <a:outerShdw blurRad="38100" dist="38100" dir="2700000" algn="tl">
                    <a:srgbClr val="000000">
                      <a:alpha val="43137"/>
                    </a:srgbClr>
                  </a:outerShdw>
                </a:effectLst>
              </a:rPr>
              <a:t>= (P</a:t>
            </a:r>
            <a:r>
              <a:rPr lang="en-US" sz="5600" b="1" baseline="-25000" dirty="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a:t>
            </a:r>
            <a:r>
              <a:rPr lang="en-US" sz="5600" b="1" dirty="0">
                <a:effectLst>
                  <a:outerShdw blurRad="38100" dist="38100" dir="2700000" algn="tl">
                    <a:srgbClr val="000000">
                      <a:alpha val="43137"/>
                    </a:srgbClr>
                  </a:outerShdw>
                </a:effectLst>
              </a:rPr>
              <a:t>P</a:t>
            </a:r>
            <a:r>
              <a:rPr lang="en-US" sz="5600" b="1" baseline="-25000" dirty="0">
                <a:effectLst>
                  <a:outerShdw blurRad="38100" dist="38100" dir="2700000" algn="tl">
                    <a:srgbClr val="000000">
                      <a:alpha val="43137"/>
                    </a:srgbClr>
                  </a:outerShdw>
                </a:effectLst>
              </a:rPr>
              <a:t>M</a:t>
            </a:r>
            <a:r>
              <a:rPr lang="en-US" sz="5600" b="1" baseline="30000" dirty="0">
                <a:effectLst>
                  <a:outerShdw blurRad="38100" dist="38100" dir="2700000" algn="tl">
                    <a:srgbClr val="000000">
                      <a:alpha val="43137"/>
                    </a:srgbClr>
                  </a:outerShdw>
                </a:effectLst>
              </a:rPr>
              <a:t>*</a:t>
            </a: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(ANTES  DA TRIBUTAÇÃO)</a:t>
            </a:r>
            <a:endParaRPr lang="en-US" sz="5600" b="1" dirty="0">
              <a:effectLst>
                <a:outerShdw blurRad="38100" dist="38100" dir="2700000" algn="tl">
                  <a:srgbClr val="000000">
                    <a:alpha val="43137"/>
                  </a:srgbClr>
                </a:outerShdw>
              </a:effectLst>
            </a:endParaRPr>
          </a:p>
          <a:p>
            <a:pPr marL="0" indent="0" algn="just">
              <a:buNone/>
            </a:pPr>
            <a:endParaRPr lang="en-US" sz="5600" dirty="0"/>
          </a:p>
          <a:p>
            <a:pPr algn="just"/>
            <a:r>
              <a:rPr lang="en-US" sz="5600" b="1" dirty="0" smtClean="0">
                <a:effectLst>
                  <a:outerShdw blurRad="38100" dist="38100" dir="2700000" algn="tl">
                    <a:srgbClr val="000000">
                      <a:alpha val="43137"/>
                    </a:srgbClr>
                  </a:outerShdw>
                </a:effectLst>
              </a:rPr>
              <a:t>(II) </a:t>
            </a:r>
            <a:r>
              <a:rPr lang="en-US" sz="5600" b="1" u="sng" dirty="0" smtClean="0">
                <a:effectLst>
                  <a:outerShdw blurRad="38100" dist="38100" dir="2700000" algn="tl">
                    <a:srgbClr val="000000">
                      <a:alpha val="43137"/>
                    </a:srgbClr>
                  </a:outerShdw>
                </a:effectLst>
              </a:rPr>
              <a:t>APÓS TRIBUTAÇÃO, </a:t>
            </a:r>
            <a:r>
              <a:rPr lang="en-US" sz="5600" b="1" u="sng" dirty="0">
                <a:effectLst>
                  <a:outerShdw blurRad="38100" dist="38100" dir="2700000" algn="tl">
                    <a:srgbClr val="000000">
                      <a:alpha val="43137"/>
                    </a:srgbClr>
                  </a:outerShdw>
                </a:effectLst>
              </a:rPr>
              <a:t>NA </a:t>
            </a:r>
            <a:r>
              <a:rPr lang="en-US" sz="5600" b="1" u="sng" dirty="0" smtClean="0">
                <a:effectLst>
                  <a:outerShdw blurRad="38100" dist="38100" dir="2700000" algn="tl">
                    <a:srgbClr val="000000">
                      <a:alpha val="43137"/>
                    </a:srgbClr>
                  </a:outerShdw>
                </a:effectLst>
              </a:rPr>
              <a:t>PRODUÇÃO :</a:t>
            </a:r>
            <a:r>
              <a:rPr lang="en-US" sz="5600" b="1" dirty="0" smtClean="0"/>
              <a:t> </a:t>
            </a:r>
            <a:r>
              <a:rPr lang="en-US" sz="5600" dirty="0" smtClean="0"/>
              <a:t> </a:t>
            </a:r>
            <a:r>
              <a:rPr lang="en-US" sz="5600" dirty="0"/>
              <a:t> </a:t>
            </a:r>
            <a:r>
              <a:rPr lang="en-US" sz="5600" dirty="0" smtClean="0"/>
              <a:t>COMO: </a:t>
            </a:r>
            <a:r>
              <a:rPr lang="en-US" sz="6000" b="1" dirty="0" smtClean="0">
                <a:effectLst>
                  <a:outerShdw blurRad="38100" dist="38100" dir="2700000" algn="tl">
                    <a:srgbClr val="000000">
                      <a:alpha val="43137"/>
                    </a:srgbClr>
                  </a:outerShdw>
                </a:effectLst>
              </a:rPr>
              <a:t> [P</a:t>
            </a:r>
            <a:r>
              <a:rPr lang="en-US" sz="6000" b="1" baseline="-25000" dirty="0" smtClean="0">
                <a:effectLst>
                  <a:outerShdw blurRad="38100" dist="38100" dir="2700000" algn="tl">
                    <a:srgbClr val="000000">
                      <a:alpha val="43137"/>
                    </a:srgbClr>
                  </a:outerShdw>
                </a:effectLst>
              </a:rPr>
              <a:t>A</a:t>
            </a:r>
            <a:r>
              <a:rPr lang="en-US" sz="6000" b="1" baseline="30000" dirty="0" smtClean="0">
                <a:effectLst>
                  <a:outerShdw blurRad="38100" dist="38100" dir="2700000" algn="tl">
                    <a:srgbClr val="000000">
                      <a:alpha val="43137"/>
                    </a:srgbClr>
                  </a:outerShdw>
                </a:effectLst>
              </a:rPr>
              <a:t>T(CONSU.)</a:t>
            </a:r>
            <a:r>
              <a:rPr lang="en-US" sz="6000" b="1" dirty="0" smtClean="0">
                <a:effectLst>
                  <a:outerShdw blurRad="38100" dist="38100" dir="2700000" algn="tl">
                    <a:srgbClr val="000000">
                      <a:alpha val="43137"/>
                    </a:srgbClr>
                  </a:outerShdw>
                </a:effectLst>
              </a:rPr>
              <a:t>  </a:t>
            </a:r>
            <a:r>
              <a:rPr lang="en-US" sz="6000" b="1" dirty="0">
                <a:effectLst>
                  <a:outerShdw blurRad="38100" dist="38100" dir="2700000" algn="tl">
                    <a:srgbClr val="000000">
                      <a:alpha val="43137"/>
                    </a:srgbClr>
                  </a:outerShdw>
                </a:effectLst>
              </a:rPr>
              <a:t>- </a:t>
            </a:r>
            <a:r>
              <a:rPr lang="en-US" sz="6000" b="1" dirty="0" smtClean="0">
                <a:effectLst>
                  <a:outerShdw blurRad="38100" dist="38100" dir="2700000" algn="tl">
                    <a:srgbClr val="000000">
                      <a:alpha val="43137"/>
                    </a:srgbClr>
                  </a:outerShdw>
                </a:effectLst>
              </a:rPr>
              <a:t>P</a:t>
            </a:r>
            <a:r>
              <a:rPr lang="en-US" sz="6000" b="1" baseline="-25000" dirty="0" smtClean="0">
                <a:effectLst>
                  <a:outerShdw blurRad="38100" dist="38100" dir="2700000" algn="tl">
                    <a:srgbClr val="000000">
                      <a:alpha val="43137"/>
                    </a:srgbClr>
                  </a:outerShdw>
                </a:effectLst>
              </a:rPr>
              <a:t>A</a:t>
            </a:r>
            <a:r>
              <a:rPr lang="en-US" sz="6000" b="1" baseline="30000" dirty="0" smtClean="0">
                <a:effectLst>
                  <a:outerShdw blurRad="38100" dist="38100" dir="2700000" algn="tl">
                    <a:srgbClr val="000000">
                      <a:alpha val="43137"/>
                    </a:srgbClr>
                  </a:outerShdw>
                </a:effectLst>
              </a:rPr>
              <a:t>T(PRODU.) </a:t>
            </a:r>
            <a:r>
              <a:rPr lang="en-US" sz="6000" b="1" dirty="0" smtClean="0">
                <a:effectLst>
                  <a:outerShdw blurRad="38100" dist="38100" dir="2700000" algn="tl">
                    <a:srgbClr val="000000">
                      <a:alpha val="43137"/>
                    </a:srgbClr>
                  </a:outerShdw>
                </a:effectLst>
              </a:rPr>
              <a:t>]  </a:t>
            </a:r>
            <a:r>
              <a:rPr lang="en-US" sz="6000" b="1" dirty="0">
                <a:effectLst>
                  <a:outerShdw blurRad="38100" dist="38100" dir="2700000" algn="tl">
                    <a:srgbClr val="000000">
                      <a:alpha val="43137"/>
                    </a:srgbClr>
                  </a:outerShdw>
                </a:effectLst>
              </a:rPr>
              <a:t>=  </a:t>
            </a:r>
            <a:r>
              <a:rPr lang="en-US" sz="6000" b="1" dirty="0" smtClean="0">
                <a:effectLst>
                  <a:outerShdw blurRad="38100" dist="38100" dir="2700000" algn="tl">
                    <a:srgbClr val="000000">
                      <a:alpha val="43137"/>
                    </a:srgbClr>
                  </a:outerShdw>
                </a:effectLst>
              </a:rPr>
              <a:t>T,   </a:t>
            </a:r>
            <a:r>
              <a:rPr lang="en-US" sz="6000" dirty="0" smtClean="0"/>
              <a:t>E COMO:</a:t>
            </a:r>
            <a:r>
              <a:rPr lang="en-US" sz="6000" b="1" dirty="0" smtClean="0">
                <a:effectLst>
                  <a:outerShdw blurRad="38100" dist="38100" dir="2700000" algn="tl">
                    <a:srgbClr val="000000">
                      <a:alpha val="43137"/>
                    </a:srgbClr>
                  </a:outerShdw>
                </a:effectLst>
              </a:rPr>
              <a:t>   P</a:t>
            </a:r>
            <a:r>
              <a:rPr lang="en-US" sz="6000" b="1" baseline="-25000" dirty="0" smtClean="0">
                <a:effectLst>
                  <a:outerShdw blurRad="38100" dist="38100" dir="2700000" algn="tl">
                    <a:srgbClr val="000000">
                      <a:alpha val="43137"/>
                    </a:srgbClr>
                  </a:outerShdw>
                </a:effectLst>
              </a:rPr>
              <a:t>A</a:t>
            </a:r>
            <a:r>
              <a:rPr lang="en-US" sz="6000" b="1" baseline="30000" dirty="0" smtClean="0">
                <a:effectLst>
                  <a:outerShdw blurRad="38100" dist="38100" dir="2700000" algn="tl">
                    <a:srgbClr val="000000">
                      <a:alpha val="43137"/>
                    </a:srgbClr>
                  </a:outerShdw>
                </a:effectLst>
              </a:rPr>
              <a:t>T(CONSU.)</a:t>
            </a:r>
            <a:r>
              <a:rPr lang="en-US" sz="6000" b="1" dirty="0" smtClean="0">
                <a:effectLst>
                  <a:outerShdw blurRad="38100" dist="38100" dir="2700000" algn="tl">
                    <a:srgbClr val="000000">
                      <a:alpha val="43137"/>
                    </a:srgbClr>
                  </a:outerShdw>
                </a:effectLst>
              </a:rPr>
              <a:t> =  </a:t>
            </a:r>
            <a:r>
              <a:rPr lang="en-US" sz="5400" b="1" dirty="0" smtClean="0">
                <a:effectLst>
                  <a:outerShdw blurRad="38100" dist="38100" dir="2700000" algn="tl">
                    <a:srgbClr val="000000">
                      <a:alpha val="43137"/>
                    </a:srgbClr>
                  </a:outerShdw>
                </a:effectLst>
              </a:rPr>
              <a:t>P</a:t>
            </a:r>
            <a:r>
              <a:rPr lang="en-US" sz="5400" b="1" baseline="-25000" dirty="0" smtClean="0">
                <a:effectLst>
                  <a:outerShdw blurRad="38100" dist="38100" dir="2700000" algn="tl">
                    <a:srgbClr val="000000">
                      <a:alpha val="43137"/>
                    </a:srgbClr>
                  </a:outerShdw>
                </a:effectLst>
              </a:rPr>
              <a:t>A</a:t>
            </a:r>
            <a:r>
              <a:rPr lang="en-US" sz="5400" b="1" baseline="30000" dirty="0" smtClean="0">
                <a:effectLst>
                  <a:outerShdw blurRad="38100" dist="38100" dir="2700000" algn="tl">
                    <a:srgbClr val="000000">
                      <a:alpha val="43137"/>
                    </a:srgbClr>
                  </a:outerShdw>
                </a:effectLst>
              </a:rPr>
              <a:t>** </a:t>
            </a:r>
            <a:endParaRPr lang="en-US" sz="5600" dirty="0" smtClean="0"/>
          </a:p>
          <a:p>
            <a:pPr algn="just"/>
            <a:r>
              <a:rPr lang="en-US" sz="5600" dirty="0" smtClean="0"/>
              <a:t>RESULTA QUE:  </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T </a:t>
            </a:r>
            <a:r>
              <a:rPr lang="en-US" sz="5600" b="1" baseline="30000" dirty="0">
                <a:effectLst>
                  <a:outerShdw blurRad="38100" dist="38100" dir="2700000" algn="tl">
                    <a:srgbClr val="000000">
                      <a:alpha val="43137"/>
                    </a:srgbClr>
                  </a:outerShdw>
                </a:effectLst>
              </a:rPr>
              <a:t>(</a:t>
            </a:r>
            <a:r>
              <a:rPr lang="en-US" sz="5600" b="1" baseline="30000" dirty="0" smtClean="0">
                <a:effectLst>
                  <a:outerShdw blurRad="38100" dist="38100" dir="2700000" algn="tl">
                    <a:srgbClr val="000000">
                      <a:alpha val="43137"/>
                    </a:srgbClr>
                  </a:outerShdw>
                </a:effectLst>
              </a:rPr>
              <a:t>PRODU.)</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(P</a:t>
            </a:r>
            <a:r>
              <a:rPr lang="en-US" sz="5600" b="1" baseline="-25000" dirty="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T) = (1 – t). P</a:t>
            </a:r>
            <a:r>
              <a:rPr lang="en-US" sz="5600" b="1" baseline="-25000" dirty="0">
                <a:effectLst>
                  <a:outerShdw blurRad="38100" dist="38100" dir="2700000" algn="tl">
                    <a:srgbClr val="000000">
                      <a:alpha val="43137"/>
                    </a:srgbClr>
                  </a:outerShdw>
                </a:effectLst>
              </a:rPr>
              <a:t>A</a:t>
            </a:r>
            <a:r>
              <a:rPr lang="en-US" sz="5600" b="1" dirty="0" smtClean="0">
                <a:effectLst>
                  <a:outerShdw blurRad="38100" dist="38100" dir="2700000" algn="tl">
                    <a:srgbClr val="000000">
                      <a:alpha val="43137"/>
                    </a:srgbClr>
                  </a:outerShdw>
                </a:effectLst>
              </a:rPr>
              <a:t>**,</a:t>
            </a:r>
            <a:r>
              <a:rPr lang="en-US" sz="5600" dirty="0" smtClean="0"/>
              <a:t>   ONDE: T </a:t>
            </a:r>
            <a:r>
              <a:rPr lang="en-US" sz="5600" dirty="0"/>
              <a:t>= TRIBUTO </a:t>
            </a:r>
            <a:r>
              <a:rPr lang="en-US" sz="5600" dirty="0" smtClean="0"/>
              <a:t>ESPECÍFICO,  t </a:t>
            </a:r>
            <a:r>
              <a:rPr lang="en-US" sz="5600" dirty="0"/>
              <a:t>= ALÍQUOTA AD </a:t>
            </a:r>
            <a:r>
              <a:rPr lang="en-US" sz="5600" dirty="0" smtClean="0"/>
              <a:t>VALOREM</a:t>
            </a:r>
          </a:p>
          <a:p>
            <a:pPr algn="just"/>
            <a:r>
              <a:rPr lang="en-US" sz="5600" dirty="0" smtClean="0"/>
              <a:t>E IMPÕE-SE A DESIGUALDADE:  </a:t>
            </a:r>
            <a:r>
              <a:rPr lang="en-US" sz="5600" b="1" dirty="0">
                <a:effectLst>
                  <a:outerShdw blurRad="38100" dist="38100" dir="2700000" algn="tl">
                    <a:srgbClr val="000000">
                      <a:alpha val="43137"/>
                    </a:srgbClr>
                  </a:outerShdw>
                </a:effectLst>
              </a:rPr>
              <a:t> (1 – t). P</a:t>
            </a:r>
            <a:r>
              <a:rPr lang="en-US" sz="5600" b="1" baseline="-25000" dirty="0">
                <a:effectLst>
                  <a:outerShdw blurRad="38100" dist="38100" dir="2700000" algn="tl">
                    <a:srgbClr val="000000">
                      <a:alpha val="43137"/>
                    </a:srgbClr>
                  </a:outerShdw>
                </a:effectLst>
              </a:rPr>
              <a:t>A</a:t>
            </a:r>
            <a:r>
              <a:rPr lang="en-US" sz="5600" b="1" dirty="0" smtClean="0">
                <a:effectLst>
                  <a:outerShdw blurRad="38100" dist="38100" dir="2700000" algn="tl">
                    <a:srgbClr val="000000">
                      <a:alpha val="43137"/>
                    </a:srgbClr>
                  </a:outerShdw>
                </a:effectLst>
              </a:rPr>
              <a:t>**  &lt;  P</a:t>
            </a:r>
            <a:r>
              <a:rPr lang="en-US" sz="5600" b="1" baseline="-25000" dirty="0" smtClean="0">
                <a:effectLst>
                  <a:outerShdw blurRad="38100" dist="38100" dir="2700000" algn="tl">
                    <a:srgbClr val="000000">
                      <a:alpha val="43137"/>
                    </a:srgbClr>
                  </a:outerShdw>
                </a:effectLst>
              </a:rPr>
              <a:t>A</a:t>
            </a:r>
            <a:r>
              <a:rPr lang="en-US" sz="5600" b="1" baseline="30000" dirty="0">
                <a:effectLst>
                  <a:outerShdw blurRad="38100" dist="38100" dir="2700000" algn="tl">
                    <a:srgbClr val="000000">
                      <a:alpha val="43137"/>
                    </a:srgbClr>
                  </a:outerShdw>
                </a:effectLst>
              </a:rPr>
              <a:t>*</a:t>
            </a:r>
            <a:r>
              <a:rPr lang="en-US" sz="5600" dirty="0" smtClean="0"/>
              <a:t>, PORQUE HÁ REDUÇÃO DA PRODUÇÃO DOMÉSTICA DE ALIMENTOS</a:t>
            </a:r>
            <a:endParaRPr lang="en-US" sz="5600" dirty="0"/>
          </a:p>
          <a:p>
            <a:pPr algn="just"/>
            <a:r>
              <a:rPr lang="en-US" sz="5600" dirty="0"/>
              <a:t> </a:t>
            </a:r>
            <a:r>
              <a:rPr lang="en-US" sz="5600" dirty="0" smtClean="0"/>
              <a:t>NO SETOR MANUFATURAS NÃO HÁ TRIBUTAÇÃO E ASSIM:    </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T </a:t>
            </a:r>
            <a:r>
              <a:rPr lang="en-US" sz="5600" b="1" baseline="30000" dirty="0">
                <a:effectLst>
                  <a:outerShdw blurRad="38100" dist="38100" dir="2700000" algn="tl">
                    <a:srgbClr val="000000">
                      <a:alpha val="43137"/>
                    </a:srgbClr>
                  </a:outerShdw>
                </a:effectLst>
              </a:rPr>
              <a:t>(</a:t>
            </a:r>
            <a:r>
              <a:rPr lang="en-US" sz="5600" b="1" baseline="30000" dirty="0" smtClean="0">
                <a:effectLst>
                  <a:outerShdw blurRad="38100" dist="38100" dir="2700000" algn="tl">
                    <a:srgbClr val="000000">
                      <a:alpha val="43137"/>
                    </a:srgbClr>
                  </a:outerShdw>
                </a:effectLst>
              </a:rPr>
              <a:t>PRODU.)</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P</a:t>
            </a:r>
            <a:r>
              <a:rPr lang="en-US" sz="5600" b="1" baseline="-25000" dirty="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&lt; </a:t>
            </a:r>
            <a:r>
              <a:rPr lang="en-US" sz="5600" b="1" dirty="0" smtClean="0">
                <a:effectLst>
                  <a:outerShdw blurRad="38100" dist="38100" dir="2700000" algn="tl">
                    <a:srgbClr val="000000">
                      <a:alpha val="43137"/>
                    </a:srgbClr>
                  </a:outerShdw>
                </a:effectLst>
              </a:rPr>
              <a:t> P</a:t>
            </a:r>
            <a:r>
              <a:rPr lang="en-US" sz="5600" b="1" baseline="-25000" dirty="0" smtClean="0">
                <a:effectLst>
                  <a:outerShdw blurRad="38100" dist="38100" dir="2700000" algn="tl">
                    <a:srgbClr val="000000">
                      <a:alpha val="43137"/>
                    </a:srgbClr>
                  </a:outerShdw>
                </a:effectLst>
              </a:rPr>
              <a:t>M</a:t>
            </a:r>
            <a:r>
              <a:rPr lang="en-US" sz="5600" b="1" baseline="30000" dirty="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dirty="0" smtClean="0"/>
              <a:t>  </a:t>
            </a:r>
          </a:p>
          <a:p>
            <a:pPr algn="just"/>
            <a:r>
              <a:rPr lang="en-US" sz="5600" dirty="0" smtClean="0"/>
              <a:t>                   </a:t>
            </a:r>
            <a:endParaRPr lang="en-US" sz="5600" dirty="0"/>
          </a:p>
          <a:p>
            <a:pPr marL="0" indent="0" algn="just">
              <a:buNone/>
            </a:pPr>
            <a:r>
              <a:rPr lang="en-US" sz="5600" dirty="0"/>
              <a:t> </a:t>
            </a:r>
            <a:r>
              <a:rPr lang="en-US" sz="5600" dirty="0" smtClean="0"/>
              <a:t>       </a:t>
            </a:r>
            <a:r>
              <a:rPr lang="en-US" sz="5600" b="1" dirty="0" smtClean="0"/>
              <a:t> </a:t>
            </a:r>
            <a:r>
              <a:rPr lang="en-US" sz="5600" b="1" u="sng" dirty="0" smtClean="0">
                <a:effectLst>
                  <a:outerShdw blurRad="38100" dist="38100" dir="2700000" algn="tl">
                    <a:srgbClr val="000000">
                      <a:alpha val="43137"/>
                    </a:srgbClr>
                  </a:outerShdw>
                </a:effectLst>
              </a:rPr>
              <a:t>PORTANTO</a:t>
            </a:r>
            <a:r>
              <a:rPr lang="en-US" sz="5600" b="1" u="sng" dirty="0">
                <a:effectLst>
                  <a:outerShdw blurRad="38100" dist="38100" dir="2700000" algn="tl">
                    <a:srgbClr val="000000">
                      <a:alpha val="43137"/>
                    </a:srgbClr>
                  </a:outerShdw>
                </a:effectLst>
              </a:rPr>
              <a:t>, APÓS A TRIBUTAÇÃO, </a:t>
            </a:r>
            <a:r>
              <a:rPr lang="en-US" sz="5600" b="1" u="sng" dirty="0" smtClean="0">
                <a:effectLst>
                  <a:outerShdw blurRad="38100" dist="38100" dir="2700000" algn="tl">
                    <a:srgbClr val="000000">
                      <a:alpha val="43137"/>
                    </a:srgbClr>
                  </a:outerShdw>
                </a:effectLst>
              </a:rPr>
              <a:t>O PREÇO RELATIVO </a:t>
            </a:r>
            <a:r>
              <a:rPr lang="en-US" sz="5600" b="1" u="sng" dirty="0">
                <a:effectLst>
                  <a:outerShdw blurRad="38100" dist="38100" dir="2700000" algn="tl">
                    <a:srgbClr val="000000">
                      <a:alpha val="43137"/>
                    </a:srgbClr>
                  </a:outerShdw>
                </a:effectLst>
              </a:rPr>
              <a:t>QUE </a:t>
            </a:r>
            <a:r>
              <a:rPr lang="en-US" sz="5600" b="1" u="sng" dirty="0" smtClean="0">
                <a:effectLst>
                  <a:outerShdw blurRad="38100" dist="38100" dir="2700000" algn="tl">
                    <a:srgbClr val="000000">
                      <a:alpha val="43137"/>
                    </a:srgbClr>
                  </a:outerShdw>
                </a:effectLst>
              </a:rPr>
              <a:t>VIGORA </a:t>
            </a:r>
            <a:r>
              <a:rPr lang="en-US" sz="5600" b="1" u="sng" dirty="0">
                <a:effectLst>
                  <a:outerShdw blurRad="38100" dist="38100" dir="2700000" algn="tl">
                    <a:srgbClr val="000000">
                      <a:alpha val="43137"/>
                    </a:srgbClr>
                  </a:outerShdw>
                </a:effectLst>
              </a:rPr>
              <a:t>NA PRODUÇÃO </a:t>
            </a:r>
            <a:r>
              <a:rPr lang="en-US" sz="5600" b="1" u="sng" dirty="0" smtClean="0">
                <a:effectLst>
                  <a:outerShdw blurRad="38100" dist="38100" dir="2700000" algn="tl">
                    <a:srgbClr val="000000">
                      <a:alpha val="43137"/>
                    </a:srgbClr>
                  </a:outerShdw>
                </a:effectLst>
              </a:rPr>
              <a:t>SERÁ</a:t>
            </a:r>
            <a:r>
              <a:rPr lang="en-US" sz="5600" b="1" dirty="0" smtClean="0">
                <a:effectLst>
                  <a:outerShdw blurRad="38100" dist="38100" dir="2700000" algn="tl">
                    <a:srgbClr val="000000">
                      <a:alpha val="43137"/>
                    </a:srgbClr>
                  </a:outerShdw>
                </a:effectLst>
              </a:rPr>
              <a:t>:</a:t>
            </a:r>
            <a:endParaRPr lang="en-US" sz="5600" b="1" dirty="0">
              <a:effectLst>
                <a:outerShdw blurRad="38100" dist="38100" dir="2700000" algn="tl">
                  <a:srgbClr val="000000">
                    <a:alpha val="43137"/>
                  </a:srgbClr>
                </a:outerShdw>
              </a:effectLst>
            </a:endParaRPr>
          </a:p>
          <a:p>
            <a:pPr marL="0" indent="0" algn="just">
              <a:buNone/>
            </a:pP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    (</a:t>
            </a:r>
            <a:r>
              <a:rPr lang="en-US" sz="5600" b="1" dirty="0" err="1">
                <a:effectLst>
                  <a:outerShdw blurRad="38100" dist="38100" dir="2700000" algn="tl">
                    <a:srgbClr val="000000">
                      <a:alpha val="43137"/>
                    </a:srgbClr>
                  </a:outerShdw>
                </a:effectLst>
              </a:rPr>
              <a:t>p</a:t>
            </a:r>
            <a:r>
              <a:rPr lang="en-US" sz="5600" b="1" baseline="-25000" dirty="0" err="1">
                <a:effectLst>
                  <a:outerShdw blurRad="38100" dist="38100" dir="2700000" algn="tl">
                    <a:srgbClr val="000000">
                      <a:alpha val="43137"/>
                    </a:srgbClr>
                  </a:outerShdw>
                </a:effectLst>
              </a:rPr>
              <a:t>P</a:t>
            </a:r>
            <a:r>
              <a:rPr lang="en-US" sz="5600" b="1" baseline="30000" dirty="0" err="1">
                <a:effectLst>
                  <a:outerShdw blurRad="38100" dist="38100" dir="2700000" algn="tl">
                    <a:srgbClr val="000000">
                      <a:alpha val="43137"/>
                    </a:srgbClr>
                  </a:outerShdw>
                </a:effectLst>
              </a:rPr>
              <a:t>T</a:t>
            </a:r>
            <a:r>
              <a:rPr lang="en-US" sz="5600" b="1" dirty="0" smtClean="0">
                <a:effectLst>
                  <a:outerShdw blurRad="38100" dist="38100" dir="2700000" algn="tl">
                    <a:srgbClr val="000000">
                      <a:alpha val="43137"/>
                    </a:srgbClr>
                  </a:outerShdw>
                </a:effectLst>
              </a:rPr>
              <a:t>) = </a:t>
            </a:r>
            <a:r>
              <a:rPr lang="en-US" sz="5600" b="1" dirty="0">
                <a:effectLst>
                  <a:outerShdw blurRad="38100" dist="38100" dir="2700000" algn="tl">
                    <a:srgbClr val="000000">
                      <a:alpha val="43137"/>
                    </a:srgbClr>
                  </a:outerShdw>
                </a:effectLst>
              </a:rPr>
              <a:t>(P</a:t>
            </a:r>
            <a:r>
              <a:rPr lang="en-US" sz="5600" b="1" baseline="-25000" dirty="0">
                <a:effectLst>
                  <a:outerShdw blurRad="38100" dist="38100" dir="2700000" algn="tl">
                    <a:srgbClr val="000000">
                      <a:alpha val="43137"/>
                    </a:srgbClr>
                  </a:outerShdw>
                </a:effectLst>
              </a:rPr>
              <a:t>A</a:t>
            </a:r>
            <a:r>
              <a:rPr lang="en-US" sz="5600" b="1" baseline="30000" dirty="0">
                <a:effectLst>
                  <a:outerShdw blurRad="38100" dist="38100" dir="2700000" algn="tl">
                    <a:srgbClr val="000000">
                      <a:alpha val="43137"/>
                    </a:srgbClr>
                  </a:outerShdw>
                </a:effectLst>
              </a:rPr>
              <a:t>T (PROD</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T </a:t>
            </a:r>
            <a:r>
              <a:rPr lang="en-US" sz="5600" b="1" baseline="30000" dirty="0">
                <a:effectLst>
                  <a:outerShdw blurRad="38100" dist="38100" dir="2700000" algn="tl">
                    <a:srgbClr val="000000">
                      <a:alpha val="43137"/>
                    </a:srgbClr>
                  </a:outerShdw>
                </a:effectLst>
              </a:rPr>
              <a:t>(PROD</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  </a:t>
            </a:r>
            <a:r>
              <a:rPr lang="en-US" sz="5600" b="1" dirty="0">
                <a:effectLst>
                  <a:outerShdw blurRad="38100" dist="38100" dir="2700000" algn="tl">
                    <a:srgbClr val="000000">
                      <a:alpha val="43137"/>
                    </a:srgbClr>
                  </a:outerShdw>
                </a:effectLst>
              </a:rPr>
              <a:t>[(1 – t). P</a:t>
            </a:r>
            <a:r>
              <a:rPr lang="en-US" sz="5600" b="1" baseline="-25000" dirty="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P</a:t>
            </a:r>
            <a:r>
              <a:rPr lang="en-US" sz="5600" b="1" baseline="-25000" dirty="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 [(</a:t>
            </a:r>
            <a:r>
              <a:rPr lang="en-US" sz="5600" b="1" dirty="0">
                <a:effectLst>
                  <a:outerShdw blurRad="38100" dist="38100" dir="2700000" algn="tl">
                    <a:srgbClr val="000000">
                      <a:alpha val="43137"/>
                    </a:srgbClr>
                  </a:outerShdw>
                </a:effectLst>
              </a:rPr>
              <a:t>1 –t).(P</a:t>
            </a:r>
            <a:r>
              <a:rPr lang="en-US" sz="5600" b="1" baseline="-25000" dirty="0">
                <a:effectLst>
                  <a:outerShdw blurRad="38100" dist="38100" dir="2700000" algn="tl">
                    <a:srgbClr val="000000">
                      <a:alpha val="43137"/>
                    </a:srgbClr>
                  </a:outerShdw>
                </a:effectLst>
              </a:rPr>
              <a:t>A</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/P</a:t>
            </a:r>
            <a:r>
              <a:rPr lang="en-US" sz="5600" b="1" baseline="-25000" dirty="0" smtClean="0">
                <a:effectLst>
                  <a:outerShdw blurRad="38100" dist="38100" dir="2700000" algn="tl">
                    <a:srgbClr val="000000">
                      <a:alpha val="43137"/>
                    </a:srgbClr>
                  </a:outerShdw>
                </a:effectLst>
              </a:rPr>
              <a:t>M</a:t>
            </a:r>
            <a:r>
              <a:rPr lang="en-US" sz="5600" b="1" baseline="30000" dirty="0" smtClean="0">
                <a:effectLst>
                  <a:outerShdw blurRad="38100" dist="38100" dir="2700000" algn="tl">
                    <a:srgbClr val="000000">
                      <a:alpha val="43137"/>
                    </a:srgbClr>
                  </a:outerShdw>
                </a:effectLst>
              </a:rPr>
              <a:t>**</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a:t>
            </a:r>
            <a:r>
              <a:rPr lang="en-US" sz="5600" b="1" dirty="0">
                <a:effectLst>
                  <a:outerShdw blurRad="38100" dist="38100" dir="2700000" algn="tl">
                    <a:srgbClr val="000000">
                      <a:alpha val="43137"/>
                    </a:srgbClr>
                  </a:outerShdw>
                </a:effectLst>
              </a:rPr>
              <a:t>1 – t). </a:t>
            </a:r>
            <a:r>
              <a:rPr lang="en-US" sz="5600" b="1" dirty="0" smtClean="0">
                <a:effectLst>
                  <a:outerShdw blurRad="38100" dist="38100" dir="2700000" algn="tl">
                    <a:srgbClr val="000000">
                      <a:alpha val="43137"/>
                    </a:srgbClr>
                  </a:outerShdw>
                </a:effectLst>
              </a:rPr>
              <a:t>p**] (“APÓS”)  </a:t>
            </a:r>
            <a:r>
              <a:rPr lang="en-US" sz="9600" b="1" dirty="0" smtClean="0">
                <a:effectLst>
                  <a:outerShdw blurRad="38100" dist="38100" dir="2700000" algn="tl">
                    <a:srgbClr val="000000">
                      <a:alpha val="43137"/>
                    </a:srgbClr>
                  </a:outerShdw>
                </a:effectLst>
              </a:rPr>
              <a:t>&lt;</a:t>
            </a:r>
            <a:r>
              <a:rPr lang="en-US" sz="5600" b="1" dirty="0" smtClean="0">
                <a:effectLst>
                  <a:outerShdw blurRad="38100" dist="38100" dir="2700000" algn="tl">
                    <a:srgbClr val="000000">
                      <a:alpha val="43137"/>
                    </a:srgbClr>
                  </a:outerShdw>
                </a:effectLst>
              </a:rPr>
              <a:t>   (</a:t>
            </a:r>
            <a:r>
              <a:rPr lang="en-US" sz="5600" b="1" dirty="0" err="1" smtClean="0">
                <a:effectLst>
                  <a:outerShdw blurRad="38100" dist="38100" dir="2700000" algn="tl">
                    <a:srgbClr val="000000">
                      <a:alpha val="43137"/>
                    </a:srgbClr>
                  </a:outerShdw>
                </a:effectLst>
              </a:rPr>
              <a:t>p</a:t>
            </a:r>
            <a:r>
              <a:rPr lang="en-US" sz="5600" b="1" baseline="-25000" dirty="0" err="1" smtClean="0">
                <a:effectLst>
                  <a:outerShdw blurRad="38100" dist="38100" dir="2700000" algn="tl">
                    <a:srgbClr val="000000">
                      <a:alpha val="43137"/>
                    </a:srgbClr>
                  </a:outerShdw>
                </a:effectLst>
              </a:rPr>
              <a:t>P</a:t>
            </a:r>
            <a:r>
              <a:rPr lang="en-US" sz="5600" b="1" dirty="0" smtClean="0">
                <a:effectLst>
                  <a:outerShdw blurRad="38100" dist="38100" dir="2700000" algn="tl">
                    <a:srgbClr val="000000">
                      <a:alpha val="43137"/>
                    </a:srgbClr>
                  </a:outerShdw>
                </a:effectLst>
              </a:rPr>
              <a:t>) </a:t>
            </a:r>
            <a:r>
              <a:rPr lang="en-US" sz="5600" b="1" dirty="0">
                <a:effectLst>
                  <a:outerShdw blurRad="38100" dist="38100" dir="2700000" algn="tl">
                    <a:srgbClr val="000000">
                      <a:alpha val="43137"/>
                    </a:srgbClr>
                  </a:outerShdw>
                </a:effectLst>
              </a:rPr>
              <a:t>= </a:t>
            </a:r>
            <a:r>
              <a:rPr lang="en-US" sz="5600" b="1" dirty="0" smtClean="0">
                <a:effectLst>
                  <a:outerShdw blurRad="38100" dist="38100" dir="2700000" algn="tl">
                    <a:srgbClr val="000000">
                      <a:alpha val="43137"/>
                    </a:srgbClr>
                  </a:outerShdw>
                </a:effectLst>
              </a:rPr>
              <a:t>(p*)   (“ANTES”)</a:t>
            </a:r>
          </a:p>
          <a:p>
            <a:pPr marL="0" indent="0" algn="just">
              <a:buNone/>
            </a:pPr>
            <a:r>
              <a:rPr lang="en-US" sz="5600" b="1" dirty="0" smtClean="0">
                <a:effectLst>
                  <a:outerShdw blurRad="38100" dist="38100" dir="2700000" algn="tl">
                    <a:srgbClr val="000000">
                      <a:alpha val="43137"/>
                    </a:srgbClr>
                  </a:outerShdw>
                </a:effectLst>
              </a:rPr>
              <a:t>OBS.: AO NÍVEL DO PRODUTOR IMPOMOS </a:t>
            </a:r>
            <a:r>
              <a:rPr lang="en-US" sz="5600" b="1" dirty="0">
                <a:effectLst>
                  <a:outerShdw blurRad="38100" dist="38100" dir="2700000" algn="tl">
                    <a:srgbClr val="000000">
                      <a:alpha val="43137"/>
                    </a:srgbClr>
                  </a:outerShdw>
                </a:effectLst>
              </a:rPr>
              <a:t>A DESIGUALDADE: [(1 – t). p**] </a:t>
            </a:r>
            <a:r>
              <a:rPr lang="en-US" sz="9600" b="1" dirty="0" smtClean="0">
                <a:effectLst>
                  <a:outerShdw blurRad="38100" dist="38100" dir="2700000" algn="tl">
                    <a:srgbClr val="000000">
                      <a:alpha val="43137"/>
                    </a:srgbClr>
                  </a:outerShdw>
                </a:effectLst>
              </a:rPr>
              <a:t>&lt;</a:t>
            </a:r>
            <a:r>
              <a:rPr lang="en-US" sz="5600" b="1" dirty="0" smtClean="0">
                <a:effectLst>
                  <a:outerShdw blurRad="38100" dist="38100" dir="2700000" algn="tl">
                    <a:srgbClr val="000000">
                      <a:alpha val="43137"/>
                    </a:srgbClr>
                  </a:outerShdw>
                </a:effectLst>
              </a:rPr>
              <a:t>  (</a:t>
            </a:r>
            <a:r>
              <a:rPr lang="en-US" sz="5600" b="1" dirty="0" err="1">
                <a:effectLst>
                  <a:outerShdw blurRad="38100" dist="38100" dir="2700000" algn="tl">
                    <a:srgbClr val="000000">
                      <a:alpha val="43137"/>
                    </a:srgbClr>
                  </a:outerShdw>
                </a:effectLst>
              </a:rPr>
              <a:t>p</a:t>
            </a:r>
            <a:r>
              <a:rPr lang="en-US" sz="5600" b="1" baseline="-25000" dirty="0" err="1">
                <a:effectLst>
                  <a:outerShdw blurRad="38100" dist="38100" dir="2700000" algn="tl">
                    <a:srgbClr val="000000">
                      <a:alpha val="43137"/>
                    </a:srgbClr>
                  </a:outerShdw>
                </a:effectLst>
              </a:rPr>
              <a:t>P</a:t>
            </a:r>
            <a:r>
              <a:rPr lang="en-US" sz="5600" b="1" dirty="0">
                <a:effectLst>
                  <a:outerShdw blurRad="38100" dist="38100" dir="2700000" algn="tl">
                    <a:srgbClr val="000000">
                      <a:alpha val="43137"/>
                    </a:srgbClr>
                  </a:outerShdw>
                </a:effectLst>
              </a:rPr>
              <a:t>) = (p</a:t>
            </a:r>
            <a:r>
              <a:rPr lang="en-US" sz="5600" b="1" dirty="0" smtClean="0">
                <a:effectLst>
                  <a:outerShdw blurRad="38100" dist="38100" dir="2700000" algn="tl">
                    <a:srgbClr val="000000">
                      <a:alpha val="43137"/>
                    </a:srgbClr>
                  </a:outerShdw>
                </a:effectLst>
              </a:rPr>
              <a:t>*), PORQUE SABEMOS QUE A PRODUÇÃO DOMÉSTICA DO BEM DE VANTAGEM COMPARATIVA (ALIMENTOS) SE REDUZIU APÓS A TRIBUTAÇÃO.</a:t>
            </a:r>
          </a:p>
          <a:p>
            <a:pPr algn="just"/>
            <a:endParaRPr lang="en-US" sz="4800" b="1" dirty="0">
              <a:effectLst>
                <a:outerShdw blurRad="38100" dist="38100" dir="2700000" algn="tl">
                  <a:srgbClr val="000000">
                    <a:alpha val="43137"/>
                  </a:srgbClr>
                </a:outerShdw>
              </a:effectLst>
            </a:endParaRPr>
          </a:p>
          <a:p>
            <a:pPr marL="0" indent="0" algn="just">
              <a:buNone/>
            </a:pPr>
            <a:endParaRPr lang="en-US" sz="4800" dirty="0" smtClean="0"/>
          </a:p>
          <a:p>
            <a:pPr marL="0" indent="0" algn="just">
              <a:buNone/>
            </a:pPr>
            <a:r>
              <a:rPr lang="en-US" sz="4800" b="1" dirty="0" smtClean="0">
                <a:effectLst>
                  <a:outerShdw blurRad="38100" dist="38100" dir="2700000" algn="tl">
                    <a:srgbClr val="000000">
                      <a:alpha val="43137"/>
                    </a:srgbClr>
                  </a:outerShdw>
                </a:effectLst>
              </a:rPr>
              <a:t> </a:t>
            </a:r>
            <a:endParaRPr lang="en-US" sz="4800" dirty="0"/>
          </a:p>
          <a:p>
            <a:pPr marL="0" indent="0" algn="just">
              <a:buNone/>
            </a:pPr>
            <a:r>
              <a:rPr lang="en-US" sz="4800" dirty="0"/>
              <a:t>      </a:t>
            </a:r>
            <a:r>
              <a:rPr lang="en-US" sz="4800" b="1" dirty="0">
                <a:effectLst>
                  <a:outerShdw blurRad="38100" dist="38100" dir="2700000" algn="tl">
                    <a:srgbClr val="000000">
                      <a:alpha val="43137"/>
                    </a:srgbClr>
                  </a:outerShdw>
                </a:effectLst>
              </a:rPr>
              <a:t> </a:t>
            </a:r>
            <a:r>
              <a:rPr lang="en-US" sz="4800" b="1" dirty="0" smtClean="0">
                <a:effectLst>
                  <a:outerShdw blurRad="38100" dist="38100" dir="2700000" algn="tl">
                    <a:srgbClr val="000000">
                      <a:alpha val="43137"/>
                    </a:srgbClr>
                  </a:outerShdw>
                </a:effectLst>
              </a:rPr>
              <a:t>  </a:t>
            </a:r>
          </a:p>
          <a:p>
            <a:pPr marL="0" indent="0">
              <a:buNone/>
            </a:pPr>
            <a:r>
              <a:rPr lang="en-US" b="1" dirty="0" smtClean="0">
                <a:effectLst>
                  <a:outerShdw blurRad="38100" dist="38100" dir="2700000" algn="tl">
                    <a:srgbClr val="000000">
                      <a:alpha val="43137"/>
                    </a:srgbClr>
                  </a:outerShdw>
                </a:effectLst>
              </a:rPr>
              <a:t>    </a:t>
            </a:r>
            <a:endParaRPr lang="pt-BR" dirty="0"/>
          </a:p>
        </p:txBody>
      </p:sp>
    </p:spTree>
    <p:extLst>
      <p:ext uri="{BB962C8B-B14F-4D97-AF65-F5344CB8AC3E}">
        <p14:creationId xmlns:p14="http://schemas.microsoft.com/office/powerpoint/2010/main" val="3391118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marL="0" indent="0" algn="just">
              <a:buNone/>
            </a:pPr>
            <a:r>
              <a:rPr lang="en-US" sz="2000" b="1" dirty="0">
                <a:effectLst>
                  <a:outerShdw blurRad="38100" dist="38100" dir="2700000" algn="tl">
                    <a:srgbClr val="000000">
                      <a:alpha val="43137"/>
                    </a:srgbClr>
                  </a:outerShdw>
                </a:effectLst>
              </a:rPr>
              <a:t> CONCLUI-SE, PORTANTO, QUE COM A TRIBUTAÇÃO HÁ UMA DIVERGÊNCIA ENTRE  PREÇOS RELATIVOS VIGENTES NA PRODUÇÃO DAQUELES VIGENTES NO </a:t>
            </a:r>
            <a:r>
              <a:rPr lang="en-US" sz="2000" b="1" dirty="0" smtClean="0">
                <a:effectLst>
                  <a:outerShdw blurRad="38100" dist="38100" dir="2700000" algn="tl">
                    <a:srgbClr val="000000">
                      <a:alpha val="43137"/>
                    </a:srgbClr>
                  </a:outerShdw>
                </a:effectLst>
              </a:rPr>
              <a:t>CONSUMO. ISTO É, </a:t>
            </a:r>
            <a:r>
              <a:rPr lang="en-US" sz="2000" b="1" dirty="0">
                <a:effectLst>
                  <a:outerShdw blurRad="38100" dist="38100" dir="2700000" algn="tl">
                    <a:srgbClr val="000000">
                      <a:alpha val="43137"/>
                    </a:srgbClr>
                  </a:outerShdw>
                </a:effectLst>
              </a:rPr>
              <a:t>COMPARADO AO PREÇO </a:t>
            </a:r>
            <a:r>
              <a:rPr lang="en-US" sz="2000" b="1" dirty="0" smtClean="0">
                <a:effectLst>
                  <a:outerShdw blurRad="38100" dist="38100" dir="2700000" algn="tl">
                    <a:srgbClr val="000000">
                      <a:alpha val="43137"/>
                    </a:srgbClr>
                  </a:outerShdw>
                </a:effectLst>
              </a:rPr>
              <a:t>RELATIVO INICIAL (ANTES DA TRIBUTAÇÃO), O QUAL </a:t>
            </a:r>
            <a:r>
              <a:rPr lang="en-US" sz="2000" b="1" dirty="0">
                <a:effectLst>
                  <a:outerShdw blurRad="38100" dist="38100" dir="2700000" algn="tl">
                    <a:srgbClr val="000000">
                      <a:alpha val="43137"/>
                    </a:srgbClr>
                  </a:outerShdw>
                </a:effectLst>
              </a:rPr>
              <a:t>É IGUAL NO CONSUMO E NA </a:t>
            </a:r>
            <a:r>
              <a:rPr lang="en-US" sz="2000" b="1" dirty="0" smtClean="0">
                <a:effectLst>
                  <a:outerShdw blurRad="38100" dist="38100" dir="2700000" algn="tl">
                    <a:srgbClr val="000000">
                      <a:alpha val="43137"/>
                    </a:srgbClr>
                  </a:outerShdw>
                </a:effectLst>
              </a:rPr>
              <a:t>PRODUÇÃO. ASSIM SENDO, APÓS A TRIBUTAÇÃO HÁ </a:t>
            </a:r>
            <a:r>
              <a:rPr lang="en-US" sz="2000" b="1" dirty="0">
                <a:effectLst>
                  <a:outerShdw blurRad="38100" dist="38100" dir="2700000" algn="tl">
                    <a:srgbClr val="000000">
                      <a:alpha val="43137"/>
                    </a:srgbClr>
                  </a:outerShdw>
                </a:effectLst>
              </a:rPr>
              <a:t>UMA REDUÇÃO DO PREÇO RELATIVO AO PRODUTOR E HÁ UM AUMENTO DO PREÇO RELATIVO AO </a:t>
            </a:r>
            <a:r>
              <a:rPr lang="en-US" sz="2000" b="1" dirty="0" smtClean="0">
                <a:effectLst>
                  <a:outerShdw blurRad="38100" dist="38100" dir="2700000" algn="tl">
                    <a:srgbClr val="000000">
                      <a:alpha val="43137"/>
                    </a:srgbClr>
                  </a:outerShdw>
                </a:effectLst>
              </a:rPr>
              <a:t>CONSUMIDOR, </a:t>
            </a:r>
            <a:r>
              <a:rPr lang="en-US" sz="2000" b="1" dirty="0">
                <a:effectLst>
                  <a:outerShdw blurRad="38100" dist="38100" dir="2700000" algn="tl">
                    <a:srgbClr val="000000">
                      <a:alpha val="43137"/>
                    </a:srgbClr>
                  </a:outerShdw>
                </a:effectLst>
              </a:rPr>
              <a:t>RESULTANDO EM PERDA DE EFICIÊNCIA NA ECONOMIA:</a:t>
            </a:r>
          </a:p>
          <a:p>
            <a:pPr marL="0" indent="0" algn="just">
              <a:buNone/>
            </a:pPr>
            <a:endParaRPr lang="en-US" sz="2000" b="1" dirty="0">
              <a:effectLst>
                <a:outerShdw blurRad="38100" dist="38100" dir="2700000" algn="tl">
                  <a:srgbClr val="000000">
                    <a:alpha val="43137"/>
                  </a:srgbClr>
                </a:outerShdw>
              </a:effectLst>
            </a:endParaRPr>
          </a:p>
          <a:p>
            <a:pPr marL="0" indent="0" algn="just">
              <a:buNone/>
            </a:pPr>
            <a:endParaRPr lang="en-US" sz="2000" b="1" dirty="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endParaRPr lang="en-US" sz="2000" b="1" dirty="0" smtClean="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endParaRPr lang="en-US" sz="2000" b="1" dirty="0" smtClean="0">
              <a:effectLst>
                <a:outerShdw blurRad="38100" dist="38100" dir="2700000" algn="tl">
                  <a:srgbClr val="000000">
                    <a:alpha val="43137"/>
                  </a:srgbClr>
                </a:outerShdw>
              </a:effectLst>
            </a:endParaRPr>
          </a:p>
          <a:p>
            <a:pPr marL="0" indent="0" algn="just">
              <a:buNone/>
            </a:pPr>
            <a:r>
              <a:rPr lang="en-US" sz="2000" b="1" dirty="0" smtClean="0">
                <a:effectLst>
                  <a:outerShdw blurRad="38100" dist="38100" dir="2700000" algn="tl">
                    <a:srgbClr val="000000">
                      <a:alpha val="43137"/>
                    </a:srgbClr>
                  </a:outerShdw>
                </a:effectLst>
              </a:rPr>
              <a:t>ALÉM </a:t>
            </a:r>
            <a:r>
              <a:rPr lang="en-US" sz="2000" b="1" dirty="0">
                <a:effectLst>
                  <a:outerShdw blurRad="38100" dist="38100" dir="2700000" algn="tl">
                    <a:srgbClr val="000000">
                      <a:alpha val="43137"/>
                    </a:srgbClr>
                  </a:outerShdw>
                </a:effectLst>
              </a:rPr>
              <a:t>DISSO, O DIFERENCIAL DE PREÇO NO CONSUMO DAQUELE VIGENTE NA PRODUÇÃO IGUALA À </a:t>
            </a:r>
            <a:r>
              <a:rPr lang="en-US" sz="2000" b="1" dirty="0" smtClean="0">
                <a:effectLst>
                  <a:outerShdw blurRad="38100" dist="38100" dir="2700000" algn="tl">
                    <a:srgbClr val="000000">
                      <a:alpha val="43137"/>
                    </a:srgbClr>
                  </a:outerShdw>
                </a:effectLst>
              </a:rPr>
              <a:t>TRIBUTAÇÃO EFETUADA:</a:t>
            </a:r>
            <a:endParaRPr lang="en-US" sz="2000" b="1" dirty="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C</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P</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a:t>
            </a:r>
            <a:r>
              <a:rPr lang="en-US" sz="2000" b="1" dirty="0" smtClean="0">
                <a:effectLst>
                  <a:outerShdw blurRad="38100" dist="38100" dir="2700000" algn="tl">
                    <a:srgbClr val="000000">
                      <a:alpha val="43137"/>
                    </a:srgbClr>
                  </a:outerShdw>
                </a:effectLst>
              </a:rPr>
              <a:t>T,    </a:t>
            </a:r>
            <a:r>
              <a:rPr lang="en-US" sz="2000" b="1" dirty="0">
                <a:effectLst>
                  <a:outerShdw blurRad="38100" dist="38100" dir="2700000" algn="tl">
                    <a:srgbClr val="000000">
                      <a:alpha val="43137"/>
                    </a:srgbClr>
                  </a:outerShdw>
                </a:effectLst>
              </a:rPr>
              <a:t>EM TERMOS DE TRIBUTO ESPECÍFICO;  OU</a:t>
            </a:r>
          </a:p>
          <a:p>
            <a:pPr marL="0" indent="0">
              <a:buNone/>
            </a:pPr>
            <a:endParaRPr lang="en-US" sz="2000" b="1" dirty="0">
              <a:effectLst>
                <a:outerShdw blurRad="38100" dist="38100" dir="2700000" algn="tl">
                  <a:srgbClr val="000000">
                    <a:alpha val="43137"/>
                  </a:srgbClr>
                </a:outerShdw>
              </a:effectLst>
            </a:endParaRP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C</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P</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[p** </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1 – t). p**]  =  </a:t>
            </a:r>
            <a:r>
              <a:rPr lang="en-US" sz="2000" b="1" dirty="0" err="1">
                <a:effectLst>
                  <a:outerShdw blurRad="38100" dist="38100" dir="2700000" algn="tl">
                    <a:srgbClr val="000000">
                      <a:alpha val="43137"/>
                    </a:srgbClr>
                  </a:outerShdw>
                </a:effectLst>
              </a:rPr>
              <a:t>t.p</a:t>
            </a:r>
            <a:r>
              <a:rPr lang="en-US" sz="2000" b="1" dirty="0" smtClean="0">
                <a:effectLst>
                  <a:outerShdw blurRad="38100" dist="38100" dir="2700000" algn="tl">
                    <a:srgbClr val="000000">
                      <a:alpha val="43137"/>
                    </a:srgbClr>
                  </a:outerShdw>
                </a:effectLst>
              </a:rPr>
              <a:t>**,  EM </a:t>
            </a:r>
            <a:r>
              <a:rPr lang="en-US" sz="2000" b="1" dirty="0">
                <a:effectLst>
                  <a:outerShdw blurRad="38100" dist="38100" dir="2700000" algn="tl">
                    <a:srgbClr val="000000">
                      <a:alpha val="43137"/>
                    </a:srgbClr>
                  </a:outerShdw>
                </a:effectLst>
              </a:rPr>
              <a:t>TERMOS DE TRIBUTO AD VALOREM </a:t>
            </a:r>
            <a:r>
              <a:rPr lang="pt-BR" sz="2000" dirty="0" smtClean="0"/>
              <a:t> </a:t>
            </a:r>
            <a:endParaRPr lang="pt-BR" sz="2000" dirty="0"/>
          </a:p>
        </p:txBody>
      </p:sp>
      <p:sp>
        <p:nvSpPr>
          <p:cNvPr id="6" name="CaixaDeTexto 5"/>
          <p:cNvSpPr txBox="1"/>
          <p:nvPr/>
        </p:nvSpPr>
        <p:spPr>
          <a:xfrm>
            <a:off x="35497" y="2060848"/>
            <a:ext cx="9108504" cy="1631216"/>
          </a:xfrm>
          <a:prstGeom prst="rect">
            <a:avLst/>
          </a:prstGeom>
          <a:solidFill>
            <a:schemeClr val="accent6">
              <a:lumMod val="60000"/>
              <a:lumOff val="40000"/>
            </a:schemeClr>
          </a:solidFill>
          <a:ln>
            <a:solidFill>
              <a:schemeClr val="tx1"/>
            </a:solidFill>
          </a:ln>
        </p:spPr>
        <p:txBody>
          <a:bodyPr wrap="square" rtlCol="0">
            <a:spAutoFit/>
          </a:bodyPr>
          <a:lstStyle/>
          <a:p>
            <a:r>
              <a:rPr lang="en-US" sz="1400" b="1" dirty="0" err="1">
                <a:effectLst>
                  <a:outerShdw blurRad="38100" dist="38100" dir="2700000" algn="tl">
                    <a:srgbClr val="000000">
                      <a:alpha val="43137"/>
                    </a:srgbClr>
                  </a:outerShdw>
                </a:effectLst>
              </a:rPr>
              <a:t>p</a:t>
            </a:r>
            <a:r>
              <a:rPr lang="en-US" sz="1400" b="1" baseline="-25000" dirty="0" err="1">
                <a:effectLst>
                  <a:outerShdw blurRad="38100" dist="38100" dir="2700000" algn="tl">
                    <a:srgbClr val="000000">
                      <a:alpha val="43137"/>
                    </a:srgbClr>
                  </a:outerShdw>
                </a:effectLst>
              </a:rPr>
              <a:t>P</a:t>
            </a:r>
            <a:r>
              <a:rPr lang="en-US" sz="1400" b="1" baseline="30000" dirty="0" err="1">
                <a:effectLst>
                  <a:outerShdw blurRad="38100" dist="38100" dir="2700000" algn="tl">
                    <a:srgbClr val="000000">
                      <a:alpha val="43137"/>
                    </a:srgbClr>
                  </a:outerShdw>
                </a:effectLst>
              </a:rPr>
              <a:t>T</a:t>
            </a:r>
            <a:r>
              <a:rPr lang="en-US" sz="1400" b="1" dirty="0">
                <a:effectLst>
                  <a:outerShdw blurRad="38100" dist="38100" dir="2700000" algn="tl">
                    <a:srgbClr val="000000">
                      <a:alpha val="43137"/>
                    </a:srgbClr>
                  </a:outerShdw>
                </a:effectLst>
              </a:rPr>
              <a:t>  = (1 – t).p** (APÓS,  NA PRODUÇÃO)  </a:t>
            </a:r>
            <a:r>
              <a:rPr lang="en-US" sz="1400" b="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&lt; </a:t>
            </a:r>
            <a:r>
              <a:rPr lang="en-US" sz="1400" b="1" dirty="0" smtClean="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C</a:t>
            </a:r>
            <a:r>
              <a:rPr lang="en-US" sz="1400" b="1" dirty="0" smtClean="0">
                <a:effectLst>
                  <a:outerShdw blurRad="38100" dist="38100" dir="2700000" algn="tl">
                    <a:srgbClr val="000000">
                      <a:alpha val="43137"/>
                    </a:srgbClr>
                  </a:outerShdw>
                </a:effectLst>
              </a:rPr>
              <a:t> </a:t>
            </a:r>
            <a:r>
              <a:rPr lang="en-US" sz="1400" b="1" dirty="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p</a:t>
            </a:r>
            <a:r>
              <a:rPr lang="en-US" sz="1400" b="1" baseline="-25000" dirty="0" err="1" smtClean="0">
                <a:effectLst>
                  <a:outerShdw blurRad="38100" dist="38100" dir="2700000" algn="tl">
                    <a:srgbClr val="000000">
                      <a:alpha val="43137"/>
                    </a:srgbClr>
                  </a:outerShdw>
                </a:effectLst>
              </a:rPr>
              <a:t>P</a:t>
            </a:r>
            <a:r>
              <a:rPr lang="en-US" sz="1400" b="1" dirty="0" smtClean="0">
                <a:effectLst>
                  <a:outerShdw blurRad="38100" dist="38100" dir="2700000" algn="tl">
                    <a:srgbClr val="000000">
                      <a:alpha val="43137"/>
                    </a:srgbClr>
                  </a:outerShdw>
                </a:effectLst>
              </a:rPr>
              <a:t> = </a:t>
            </a:r>
            <a:r>
              <a:rPr lang="en-US" sz="1400" b="1" dirty="0">
                <a:effectLst>
                  <a:outerShdw blurRad="38100" dist="38100" dir="2700000" algn="tl">
                    <a:srgbClr val="000000">
                      <a:alpha val="43137"/>
                    </a:srgbClr>
                  </a:outerShdw>
                </a:effectLst>
              </a:rPr>
              <a:t>p* (ANTES DA TRIBUTAÇÃO)  </a:t>
            </a:r>
            <a:r>
              <a:rPr lang="en-US" sz="1400" b="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&lt; </a:t>
            </a:r>
            <a:r>
              <a:rPr lang="en-US" sz="1400" b="1" dirty="0" smtClean="0">
                <a:effectLst>
                  <a:outerShdw blurRad="38100" dist="38100" dir="2700000" algn="tl">
                    <a:srgbClr val="000000">
                      <a:alpha val="43137"/>
                    </a:srgbClr>
                  </a:outerShdw>
                </a:effectLst>
              </a:rPr>
              <a:t>  </a:t>
            </a:r>
            <a:r>
              <a:rPr lang="en-US" sz="1400" b="1" dirty="0" err="1">
                <a:effectLst>
                  <a:outerShdw blurRad="38100" dist="38100" dir="2700000" algn="tl">
                    <a:srgbClr val="000000">
                      <a:alpha val="43137"/>
                    </a:srgbClr>
                  </a:outerShdw>
                </a:effectLst>
              </a:rPr>
              <a:t>p</a:t>
            </a:r>
            <a:r>
              <a:rPr lang="en-US" sz="1400" b="1" baseline="-25000" dirty="0" err="1">
                <a:effectLst>
                  <a:outerShdw blurRad="38100" dist="38100" dir="2700000" algn="tl">
                    <a:srgbClr val="000000">
                      <a:alpha val="43137"/>
                    </a:srgbClr>
                  </a:outerShdw>
                </a:effectLst>
              </a:rPr>
              <a:t>C</a:t>
            </a:r>
            <a:r>
              <a:rPr lang="en-US" sz="1400" b="1" baseline="30000" dirty="0" err="1">
                <a:effectLst>
                  <a:outerShdw blurRad="38100" dist="38100" dir="2700000" algn="tl">
                    <a:srgbClr val="000000">
                      <a:alpha val="43137"/>
                    </a:srgbClr>
                  </a:outerShdw>
                </a:effectLst>
              </a:rPr>
              <a:t>T</a:t>
            </a:r>
            <a:r>
              <a:rPr lang="en-US" sz="1400" b="1" dirty="0">
                <a:effectLst>
                  <a:outerShdw blurRad="38100" dist="38100" dir="2700000" algn="tl">
                    <a:srgbClr val="000000">
                      <a:alpha val="43137"/>
                    </a:srgbClr>
                  </a:outerShdw>
                </a:effectLst>
              </a:rPr>
              <a:t> = p** (APÓS,  NO CONSUMO</a:t>
            </a:r>
            <a:r>
              <a:rPr lang="en-US" sz="1400" b="1" dirty="0" smtClean="0">
                <a:effectLst>
                  <a:outerShdw blurRad="38100" dist="38100" dir="2700000" algn="tl">
                    <a:srgbClr val="000000">
                      <a:alpha val="43137"/>
                    </a:srgbClr>
                  </a:outerShdw>
                </a:effectLst>
              </a:rPr>
              <a:t>) </a:t>
            </a:r>
          </a:p>
          <a:p>
            <a:endParaRPr lang="en-US" sz="1400" b="1" dirty="0" smtClean="0">
              <a:effectLst>
                <a:outerShdw blurRad="38100" dist="38100" dir="2700000" algn="tl">
                  <a:srgbClr val="000000">
                    <a:alpha val="43137"/>
                  </a:srgbClr>
                </a:outerShdw>
              </a:effectLst>
            </a:endParaRPr>
          </a:p>
          <a:p>
            <a:endParaRPr lang="en-US" sz="1400" b="1" dirty="0">
              <a:effectLst>
                <a:outerShdw blurRad="38100" dist="38100" dir="2700000" algn="tl">
                  <a:srgbClr val="000000">
                    <a:alpha val="43137"/>
                  </a:srgbClr>
                </a:outerShdw>
              </a:effectLst>
            </a:endParaRPr>
          </a:p>
          <a:p>
            <a:r>
              <a:rPr lang="en-US" sz="1400" b="1" u="sng" dirty="0" smtClean="0">
                <a:effectLst>
                  <a:outerShdw blurRad="38100" dist="38100" dir="2700000" algn="tl">
                    <a:srgbClr val="000000">
                      <a:alpha val="43137"/>
                    </a:srgbClr>
                  </a:outerShdw>
                </a:effectLst>
              </a:rPr>
              <a:t>OU SEJA, HÁ DIVERGÊNCIA ENTRE  A TMT NA PRODUÇÃO  E A </a:t>
            </a:r>
            <a:r>
              <a:rPr lang="en-US" sz="1400" b="1" u="sng" dirty="0" err="1" smtClean="0">
                <a:effectLst>
                  <a:outerShdw blurRad="38100" dist="38100" dir="2700000" algn="tl">
                    <a:srgbClr val="000000">
                      <a:alpha val="43137"/>
                    </a:srgbClr>
                  </a:outerShdw>
                </a:effectLst>
              </a:rPr>
              <a:t>TMgSUB</a:t>
            </a:r>
            <a:r>
              <a:rPr lang="en-US" sz="1400" b="1" u="sng" dirty="0" smtClean="0">
                <a:effectLst>
                  <a:outerShdw blurRad="38100" dist="38100" dir="2700000" algn="tl">
                    <a:srgbClr val="000000">
                      <a:alpha val="43137"/>
                    </a:srgbClr>
                  </a:outerShdw>
                </a:effectLst>
              </a:rPr>
              <a:t> NO CONSUMO  (I.E., “INEFICIÊNCIA”)</a:t>
            </a:r>
            <a:r>
              <a:rPr lang="en-US" sz="1400" b="1" dirty="0" smtClean="0">
                <a:effectLst>
                  <a:outerShdw blurRad="38100" dist="38100" dir="2700000" algn="tl">
                    <a:srgbClr val="000000">
                      <a:alpha val="43137"/>
                    </a:srgbClr>
                  </a:outerShdw>
                </a:effectLst>
              </a:rPr>
              <a:t>:</a:t>
            </a:r>
          </a:p>
          <a:p>
            <a:endParaRPr lang="en-US" sz="1400" b="1" dirty="0">
              <a:effectLst>
                <a:outerShdw blurRad="38100" dist="38100" dir="2700000" algn="tl">
                  <a:srgbClr val="000000">
                    <a:alpha val="43137"/>
                  </a:srgbClr>
                </a:outerShdw>
              </a:effectLst>
            </a:endParaRPr>
          </a:p>
          <a:p>
            <a:r>
              <a:rPr lang="en-US" sz="1400" b="1" dirty="0">
                <a:effectLst>
                  <a:outerShdw blurRad="38100" dist="38100" dir="2700000" algn="tl">
                    <a:srgbClr val="000000">
                      <a:alpha val="43137"/>
                    </a:srgbClr>
                  </a:outerShdw>
                </a:effectLst>
              </a:rPr>
              <a:t> </a:t>
            </a:r>
            <a:r>
              <a:rPr lang="en-US" sz="1400" b="1" dirty="0" smtClean="0">
                <a:effectLst>
                  <a:outerShdw blurRad="38100" dist="38100" dir="2700000" algn="tl">
                    <a:srgbClr val="000000">
                      <a:alpha val="43137"/>
                    </a:srgbClr>
                  </a:outerShdw>
                </a:effectLst>
              </a:rPr>
              <a:t>TMT  =  </a:t>
            </a:r>
            <a:r>
              <a:rPr lang="en-US" sz="1400" b="1" dirty="0" err="1">
                <a:effectLst>
                  <a:outerShdw blurRad="38100" dist="38100" dir="2700000" algn="tl">
                    <a:srgbClr val="000000">
                      <a:alpha val="43137"/>
                    </a:srgbClr>
                  </a:outerShdw>
                </a:effectLst>
              </a:rPr>
              <a:t>p</a:t>
            </a:r>
            <a:r>
              <a:rPr lang="en-US" sz="1400" b="1" baseline="-25000" dirty="0" err="1">
                <a:effectLst>
                  <a:outerShdw blurRad="38100" dist="38100" dir="2700000" algn="tl">
                    <a:srgbClr val="000000">
                      <a:alpha val="43137"/>
                    </a:srgbClr>
                  </a:outerShdw>
                </a:effectLst>
              </a:rPr>
              <a:t>P</a:t>
            </a:r>
            <a:r>
              <a:rPr lang="en-US" sz="1400" b="1" baseline="30000" dirty="0" err="1">
                <a:effectLst>
                  <a:outerShdw blurRad="38100" dist="38100" dir="2700000" algn="tl">
                    <a:srgbClr val="000000">
                      <a:alpha val="43137"/>
                    </a:srgbClr>
                  </a:outerShdw>
                </a:effectLst>
              </a:rPr>
              <a:t>T</a:t>
            </a:r>
            <a:r>
              <a:rPr lang="en-US" sz="1400" b="1" dirty="0">
                <a:effectLst>
                  <a:outerShdw blurRad="38100" dist="38100" dir="2700000" algn="tl">
                    <a:srgbClr val="000000">
                      <a:alpha val="43137"/>
                    </a:srgbClr>
                  </a:outerShdw>
                </a:effectLst>
              </a:rPr>
              <a:t> </a:t>
            </a:r>
            <a:r>
              <a:rPr lang="en-US" sz="1400" b="1" dirty="0" smtClean="0">
                <a:effectLst>
                  <a:outerShdw blurRad="38100" dist="38100" dir="2700000" algn="tl">
                    <a:srgbClr val="000000">
                      <a:alpha val="43137"/>
                    </a:srgbClr>
                  </a:outerShdw>
                </a:effectLst>
              </a:rPr>
              <a:t>= </a:t>
            </a:r>
            <a:r>
              <a:rPr lang="en-US" sz="1400" b="1" dirty="0">
                <a:effectLst>
                  <a:outerShdw blurRad="38100" dist="38100" dir="2700000" algn="tl">
                    <a:srgbClr val="000000">
                      <a:alpha val="43137"/>
                    </a:srgbClr>
                  </a:outerShdw>
                </a:effectLst>
              </a:rPr>
              <a:t>(1 – t).p** (APÓS,  NA PRODUÇÃO) </a:t>
            </a:r>
            <a:r>
              <a:rPr lang="en-US" sz="1400" b="1" dirty="0" smtClean="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&lt;</a:t>
            </a:r>
            <a:r>
              <a:rPr lang="en-US" sz="1400" b="1" dirty="0" smtClean="0">
                <a:effectLst>
                  <a:outerShdw blurRad="38100" dist="38100" dir="2700000" algn="tl">
                    <a:srgbClr val="000000">
                      <a:alpha val="43137"/>
                    </a:srgbClr>
                  </a:outerShdw>
                </a:effectLst>
              </a:rPr>
              <a:t>    </a:t>
            </a:r>
            <a:r>
              <a:rPr lang="en-US" sz="1400" b="1" dirty="0" err="1" smtClean="0">
                <a:effectLst>
                  <a:outerShdw blurRad="38100" dist="38100" dir="2700000" algn="tl">
                    <a:srgbClr val="000000">
                      <a:alpha val="43137"/>
                    </a:srgbClr>
                  </a:outerShdw>
                </a:effectLst>
              </a:rPr>
              <a:t>TMgSUB</a:t>
            </a:r>
            <a:r>
              <a:rPr lang="en-US" sz="1400" b="1" dirty="0" smtClean="0">
                <a:effectLst>
                  <a:outerShdw blurRad="38100" dist="38100" dir="2700000" algn="tl">
                    <a:srgbClr val="000000">
                      <a:alpha val="43137"/>
                    </a:srgbClr>
                  </a:outerShdw>
                </a:effectLst>
              </a:rPr>
              <a:t>  =  </a:t>
            </a:r>
            <a:r>
              <a:rPr lang="en-US" sz="1400" b="1" dirty="0" err="1">
                <a:effectLst>
                  <a:outerShdw blurRad="38100" dist="38100" dir="2700000" algn="tl">
                    <a:srgbClr val="000000">
                      <a:alpha val="43137"/>
                    </a:srgbClr>
                  </a:outerShdw>
                </a:effectLst>
              </a:rPr>
              <a:t>p</a:t>
            </a:r>
            <a:r>
              <a:rPr lang="en-US" sz="1400" b="1" baseline="-25000" dirty="0" err="1">
                <a:effectLst>
                  <a:outerShdw blurRad="38100" dist="38100" dir="2700000" algn="tl">
                    <a:srgbClr val="000000">
                      <a:alpha val="43137"/>
                    </a:srgbClr>
                  </a:outerShdw>
                </a:effectLst>
              </a:rPr>
              <a:t>C</a:t>
            </a:r>
            <a:r>
              <a:rPr lang="en-US" sz="1400" b="1" baseline="30000" dirty="0" err="1">
                <a:effectLst>
                  <a:outerShdw blurRad="38100" dist="38100" dir="2700000" algn="tl">
                    <a:srgbClr val="000000">
                      <a:alpha val="43137"/>
                    </a:srgbClr>
                  </a:outerShdw>
                </a:effectLst>
              </a:rPr>
              <a:t>T</a:t>
            </a:r>
            <a:r>
              <a:rPr lang="en-US" sz="1400" b="1" dirty="0">
                <a:effectLst>
                  <a:outerShdw blurRad="38100" dist="38100" dir="2700000" algn="tl">
                    <a:srgbClr val="000000">
                      <a:alpha val="43137"/>
                    </a:srgbClr>
                  </a:outerShdw>
                </a:effectLst>
              </a:rPr>
              <a:t> = p** (APÓS,  NO CONSUMO</a:t>
            </a:r>
            <a:r>
              <a:rPr lang="en-US" sz="1400" b="1" dirty="0" smtClean="0">
                <a:effectLst>
                  <a:outerShdw blurRad="38100" dist="38100" dir="2700000" algn="tl">
                    <a:srgbClr val="000000">
                      <a:alpha val="43137"/>
                    </a:srgbClr>
                  </a:outerShdw>
                </a:effectLst>
              </a:rPr>
              <a:t>) </a:t>
            </a:r>
            <a:endParaRPr lang="pt-BR" sz="1400" dirty="0"/>
          </a:p>
        </p:txBody>
      </p:sp>
    </p:spTree>
    <p:extLst>
      <p:ext uri="{BB962C8B-B14F-4D97-AF65-F5344CB8AC3E}">
        <p14:creationId xmlns:p14="http://schemas.microsoft.com/office/powerpoint/2010/main" val="2976937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96" y="-99392"/>
            <a:ext cx="9108504" cy="432048"/>
          </a:xfrm>
        </p:spPr>
        <p:txBody>
          <a:bodyPr>
            <a:normAutofit/>
          </a:bodyPr>
          <a:lstStyle/>
          <a:p>
            <a:r>
              <a:rPr lang="en-US" sz="1800" b="1" u="sng" dirty="0"/>
              <a:t>EFEITOS DA TRIBUTAÇÃO EM EQUILÍBRIO GERAL </a:t>
            </a:r>
            <a:r>
              <a:rPr lang="en-US" sz="1800" b="1" u="sng" dirty="0" smtClean="0"/>
              <a:t>NUMA </a:t>
            </a:r>
            <a:r>
              <a:rPr lang="en-US" sz="1800" b="1" u="sng" dirty="0"/>
              <a:t>ECONOMIA </a:t>
            </a:r>
            <a:r>
              <a:rPr lang="en-US" sz="1800" b="1" u="sng" dirty="0" smtClean="0"/>
              <a:t>GRANDE </a:t>
            </a:r>
            <a:r>
              <a:rPr lang="en-US" sz="1800" b="1" u="sng" dirty="0"/>
              <a:t>ABERTA </a:t>
            </a:r>
            <a:r>
              <a:rPr lang="en-US" sz="1800" b="1" u="sng" dirty="0" smtClean="0"/>
              <a:t>:</a:t>
            </a:r>
            <a:endParaRPr lang="pt-BR" sz="1800" dirty="0"/>
          </a:p>
        </p:txBody>
      </p:sp>
      <p:sp>
        <p:nvSpPr>
          <p:cNvPr id="3" name="Espaço Reservado para Conteúdo 2"/>
          <p:cNvSpPr>
            <a:spLocks noGrp="1"/>
          </p:cNvSpPr>
          <p:nvPr>
            <p:ph idx="1"/>
          </p:nvPr>
        </p:nvSpPr>
        <p:spPr>
          <a:xfrm>
            <a:off x="0" y="260648"/>
            <a:ext cx="9144000" cy="6597352"/>
          </a:xfrm>
        </p:spPr>
        <p:txBody>
          <a:bodyPr>
            <a:normAutofit/>
          </a:bodyPr>
          <a:lstStyle/>
          <a:p>
            <a:r>
              <a:rPr lang="pt-BR" sz="2000" dirty="0" smtClean="0"/>
              <a:t>  </a:t>
            </a:r>
            <a:endParaRPr lang="pt-BR" sz="2000" dirty="0"/>
          </a:p>
        </p:txBody>
      </p:sp>
      <p:cxnSp>
        <p:nvCxnSpPr>
          <p:cNvPr id="5" name="Conector de seta reta 4"/>
          <p:cNvCxnSpPr/>
          <p:nvPr/>
        </p:nvCxnSpPr>
        <p:spPr>
          <a:xfrm flipV="1">
            <a:off x="1763688" y="260648"/>
            <a:ext cx="0" cy="4464496"/>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763688" y="4725144"/>
            <a:ext cx="583264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Arco 8"/>
          <p:cNvSpPr/>
          <p:nvPr/>
        </p:nvSpPr>
        <p:spPr>
          <a:xfrm>
            <a:off x="-2196752" y="1052736"/>
            <a:ext cx="7920880" cy="7416824"/>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1" name="Conector reto 10"/>
          <p:cNvCxnSpPr/>
          <p:nvPr/>
        </p:nvCxnSpPr>
        <p:spPr>
          <a:xfrm>
            <a:off x="3784329" y="332656"/>
            <a:ext cx="2119819" cy="37444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flipH="1">
            <a:off x="1763688" y="2996952"/>
            <a:ext cx="352839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5292080" y="2996952"/>
            <a:ext cx="72008" cy="172819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Arco 21"/>
          <p:cNvSpPr/>
          <p:nvPr/>
        </p:nvSpPr>
        <p:spPr>
          <a:xfrm rot="11221283">
            <a:off x="3952363" y="-453958"/>
            <a:ext cx="2556284" cy="1800200"/>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24" name="Conector reto 23"/>
          <p:cNvCxnSpPr/>
          <p:nvPr/>
        </p:nvCxnSpPr>
        <p:spPr>
          <a:xfrm>
            <a:off x="2339752" y="836712"/>
            <a:ext cx="3167314" cy="1471518"/>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3532348" y="1467974"/>
            <a:ext cx="49542" cy="325717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Conector reto 29"/>
          <p:cNvCxnSpPr/>
          <p:nvPr/>
        </p:nvCxnSpPr>
        <p:spPr>
          <a:xfrm flipH="1">
            <a:off x="1763688" y="1916832"/>
            <a:ext cx="176419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2" name="Conector reto 31"/>
          <p:cNvCxnSpPr/>
          <p:nvPr/>
        </p:nvCxnSpPr>
        <p:spPr>
          <a:xfrm>
            <a:off x="3188882" y="332656"/>
            <a:ext cx="868259" cy="3744416"/>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3" name="Arco 42"/>
          <p:cNvSpPr/>
          <p:nvPr/>
        </p:nvSpPr>
        <p:spPr>
          <a:xfrm rot="11569367">
            <a:off x="3309008" y="259810"/>
            <a:ext cx="4077216" cy="1702689"/>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0" name="Estrela de 7 Pontos 59"/>
          <p:cNvSpPr/>
          <p:nvPr/>
        </p:nvSpPr>
        <p:spPr>
          <a:xfrm flipV="1">
            <a:off x="3477469" y="1837358"/>
            <a:ext cx="158427" cy="151482"/>
          </a:xfrm>
          <a:prstGeom prst="star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1" name="Estrela de 7 Pontos 60"/>
          <p:cNvSpPr/>
          <p:nvPr/>
        </p:nvSpPr>
        <p:spPr>
          <a:xfrm>
            <a:off x="3222399" y="836712"/>
            <a:ext cx="125465" cy="144016"/>
          </a:xfrm>
          <a:prstGeom prst="star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Estrela de 7 Pontos 61"/>
          <p:cNvSpPr/>
          <p:nvPr/>
        </p:nvSpPr>
        <p:spPr>
          <a:xfrm>
            <a:off x="5220072" y="2932410"/>
            <a:ext cx="158428" cy="136550"/>
          </a:xfrm>
          <a:prstGeom prst="star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3" name="Estrela de 7 Pontos 62"/>
          <p:cNvSpPr/>
          <p:nvPr/>
        </p:nvSpPr>
        <p:spPr>
          <a:xfrm>
            <a:off x="3923928" y="620688"/>
            <a:ext cx="122411" cy="144016"/>
          </a:xfrm>
          <a:prstGeom prst="star7">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8" name="CaixaDeTexto 67"/>
          <p:cNvSpPr txBox="1"/>
          <p:nvPr/>
        </p:nvSpPr>
        <p:spPr>
          <a:xfrm>
            <a:off x="3275856" y="620688"/>
            <a:ext cx="508473" cy="461665"/>
          </a:xfrm>
          <a:prstGeom prst="rect">
            <a:avLst/>
          </a:prstGeom>
          <a:noFill/>
        </p:spPr>
        <p:txBody>
          <a:bodyPr wrap="none" rtlCol="0">
            <a:spAutoFit/>
          </a:bodyPr>
          <a:lstStyle/>
          <a:p>
            <a:r>
              <a:rPr lang="pt-BR" sz="2400" b="1" spc="-150" dirty="0" smtClean="0">
                <a:effectLst>
                  <a:outerShdw blurRad="38100" dist="38100" dir="2700000" algn="tl">
                    <a:srgbClr val="000000">
                      <a:alpha val="43137"/>
                    </a:srgbClr>
                  </a:outerShdw>
                </a:effectLst>
              </a:rPr>
              <a:t>C</a:t>
            </a:r>
            <a:r>
              <a:rPr lang="pt-BR" sz="2400" b="1" spc="-150" baseline="-25000" dirty="0" smtClean="0">
                <a:effectLst>
                  <a:outerShdw blurRad="38100" dist="38100" dir="2700000" algn="tl">
                    <a:srgbClr val="000000">
                      <a:alpha val="43137"/>
                    </a:srgbClr>
                  </a:outerShdw>
                </a:effectLst>
              </a:rPr>
              <a:t>1</a:t>
            </a:r>
            <a:r>
              <a:rPr lang="pt-BR" sz="2400" b="1" spc="-150" baseline="30000" dirty="0" smtClean="0">
                <a:effectLst>
                  <a:outerShdw blurRad="38100" dist="38100" dir="2700000" algn="tl">
                    <a:srgbClr val="000000">
                      <a:alpha val="43137"/>
                    </a:srgbClr>
                  </a:outerShdw>
                </a:effectLst>
              </a:rPr>
              <a:t>T</a:t>
            </a:r>
            <a:endParaRPr lang="pt-BR" sz="2400" b="1" spc="-150" dirty="0">
              <a:effectLst>
                <a:outerShdw blurRad="38100" dist="38100" dir="2700000" algn="tl">
                  <a:srgbClr val="000000">
                    <a:alpha val="43137"/>
                  </a:srgbClr>
                </a:outerShdw>
              </a:effectLst>
            </a:endParaRPr>
          </a:p>
        </p:txBody>
      </p:sp>
      <p:sp>
        <p:nvSpPr>
          <p:cNvPr id="69" name="CaixaDeTexto 68"/>
          <p:cNvSpPr txBox="1"/>
          <p:nvPr/>
        </p:nvSpPr>
        <p:spPr>
          <a:xfrm>
            <a:off x="3923928" y="404664"/>
            <a:ext cx="587725" cy="461665"/>
          </a:xfrm>
          <a:prstGeom prst="rect">
            <a:avLst/>
          </a:prstGeom>
          <a:noFill/>
        </p:spPr>
        <p:txBody>
          <a:bodyPr wrap="none" rtlCol="0">
            <a:spAutoFit/>
          </a:bodyPr>
          <a:lstStyle/>
          <a:p>
            <a:r>
              <a:rPr lang="pt-BR" sz="2400" b="1" spc="-150" dirty="0" smtClean="0">
                <a:effectLst>
                  <a:outerShdw blurRad="38100" dist="38100" dir="2700000" algn="tl">
                    <a:srgbClr val="000000">
                      <a:alpha val="43137"/>
                    </a:srgbClr>
                  </a:outerShdw>
                </a:effectLst>
              </a:rPr>
              <a:t>C</a:t>
            </a:r>
            <a:r>
              <a:rPr lang="pt-BR" sz="2400" b="1" spc="-150" baseline="-25000" dirty="0" smtClean="0">
                <a:effectLst>
                  <a:outerShdw blurRad="38100" dist="38100" dir="2700000" algn="tl">
                    <a:srgbClr val="000000">
                      <a:alpha val="43137"/>
                    </a:srgbClr>
                  </a:outerShdw>
                </a:effectLst>
              </a:rPr>
              <a:t>0</a:t>
            </a:r>
            <a:r>
              <a:rPr lang="pt-BR" sz="2400" b="1" spc="-150" baseline="30000" dirty="0" smtClean="0">
                <a:effectLst>
                  <a:outerShdw blurRad="38100" dist="38100" dir="2700000" algn="tl">
                    <a:srgbClr val="000000">
                      <a:alpha val="43137"/>
                    </a:srgbClr>
                  </a:outerShdw>
                </a:effectLst>
              </a:rPr>
              <a:t>LC</a:t>
            </a:r>
            <a:endParaRPr lang="pt-BR" sz="2400" b="1" spc="-150" dirty="0">
              <a:effectLst>
                <a:outerShdw blurRad="38100" dist="38100" dir="2700000" algn="tl">
                  <a:srgbClr val="000000">
                    <a:alpha val="43137"/>
                  </a:srgbClr>
                </a:outerShdw>
              </a:effectLst>
            </a:endParaRPr>
          </a:p>
        </p:txBody>
      </p:sp>
      <p:sp>
        <p:nvSpPr>
          <p:cNvPr id="70" name="CaixaDeTexto 69"/>
          <p:cNvSpPr txBox="1"/>
          <p:nvPr/>
        </p:nvSpPr>
        <p:spPr>
          <a:xfrm>
            <a:off x="5271760" y="2751311"/>
            <a:ext cx="452368" cy="461665"/>
          </a:xfrm>
          <a:prstGeom prst="rect">
            <a:avLst/>
          </a:prstGeom>
          <a:noFill/>
        </p:spPr>
        <p:txBody>
          <a:bodyPr wrap="none" rtlCol="0">
            <a:spAutoFit/>
          </a:bodyPr>
          <a:lstStyle/>
          <a:p>
            <a:r>
              <a:rPr lang="pt-BR" sz="2400" b="1" dirty="0" smtClean="0">
                <a:effectLst>
                  <a:outerShdw blurRad="38100" dist="38100" dir="2700000" algn="tl">
                    <a:srgbClr val="000000">
                      <a:alpha val="43137"/>
                    </a:srgbClr>
                  </a:outerShdw>
                </a:effectLst>
              </a:rPr>
              <a:t>P</a:t>
            </a:r>
            <a:r>
              <a:rPr lang="pt-BR" sz="2400" b="1" baseline="-25000" dirty="0" smtClean="0">
                <a:effectLst>
                  <a:outerShdw blurRad="38100" dist="38100" dir="2700000" algn="tl">
                    <a:srgbClr val="000000">
                      <a:alpha val="43137"/>
                    </a:srgbClr>
                  </a:outerShdw>
                </a:effectLst>
              </a:rPr>
              <a:t>0</a:t>
            </a:r>
            <a:endParaRPr lang="pt-BR" sz="2400" b="1" dirty="0">
              <a:effectLst>
                <a:outerShdw blurRad="38100" dist="38100" dir="2700000" algn="tl">
                  <a:srgbClr val="000000">
                    <a:alpha val="43137"/>
                  </a:srgbClr>
                </a:outerShdw>
              </a:effectLst>
            </a:endParaRPr>
          </a:p>
        </p:txBody>
      </p:sp>
      <p:sp>
        <p:nvSpPr>
          <p:cNvPr id="71" name="CaixaDeTexto 70"/>
          <p:cNvSpPr txBox="1"/>
          <p:nvPr/>
        </p:nvSpPr>
        <p:spPr>
          <a:xfrm>
            <a:off x="3532348" y="1660738"/>
            <a:ext cx="402674" cy="400110"/>
          </a:xfrm>
          <a:prstGeom prst="rect">
            <a:avLst/>
          </a:prstGeom>
          <a:noFill/>
        </p:spPr>
        <p:txBody>
          <a:bodyPr wrap="none" rtlCol="0">
            <a:spAutoFit/>
          </a:bodyPr>
          <a:lstStyle/>
          <a:p>
            <a:r>
              <a:rPr lang="pt-BR" sz="2000" b="1" spc="-300" dirty="0" smtClean="0">
                <a:effectLst>
                  <a:outerShdw blurRad="38100" dist="38100" dir="2700000" algn="tl">
                    <a:srgbClr val="000000">
                      <a:alpha val="43137"/>
                    </a:srgbClr>
                  </a:outerShdw>
                </a:effectLst>
              </a:rPr>
              <a:t>P</a:t>
            </a:r>
            <a:r>
              <a:rPr lang="pt-BR" sz="2000" b="1" spc="-300" baseline="-25000" dirty="0" smtClean="0">
                <a:effectLst>
                  <a:outerShdw blurRad="38100" dist="38100" dir="2700000" algn="tl">
                    <a:srgbClr val="000000">
                      <a:alpha val="43137"/>
                    </a:srgbClr>
                  </a:outerShdw>
                </a:effectLst>
              </a:rPr>
              <a:t>1</a:t>
            </a:r>
            <a:r>
              <a:rPr lang="pt-BR" sz="2000" b="1" spc="-300" baseline="30000" dirty="0" smtClean="0">
                <a:effectLst>
                  <a:outerShdw blurRad="38100" dist="38100" dir="2700000" algn="tl">
                    <a:srgbClr val="000000">
                      <a:alpha val="43137"/>
                    </a:srgbClr>
                  </a:outerShdw>
                </a:effectLst>
              </a:rPr>
              <a:t>T</a:t>
            </a:r>
            <a:endParaRPr lang="pt-BR" sz="2000" b="1" spc="-300" dirty="0">
              <a:effectLst>
                <a:outerShdw blurRad="38100" dist="38100" dir="2700000" algn="tl">
                  <a:srgbClr val="000000">
                    <a:alpha val="43137"/>
                  </a:srgbClr>
                </a:outerShdw>
              </a:effectLst>
            </a:endParaRPr>
          </a:p>
        </p:txBody>
      </p:sp>
      <p:sp>
        <p:nvSpPr>
          <p:cNvPr id="74" name="CaixaDeTexto 73"/>
          <p:cNvSpPr txBox="1"/>
          <p:nvPr/>
        </p:nvSpPr>
        <p:spPr>
          <a:xfrm>
            <a:off x="5868144" y="3717032"/>
            <a:ext cx="3096344" cy="830997"/>
          </a:xfrm>
          <a:prstGeom prst="rect">
            <a:avLst/>
          </a:prstGeom>
          <a:solidFill>
            <a:srgbClr val="00B050"/>
          </a:solidFill>
          <a:ln>
            <a:solidFill>
              <a:schemeClr val="tx1"/>
            </a:solidFill>
          </a:ln>
        </p:spPr>
        <p:txBody>
          <a:bodyPr wrap="square" rtlCol="0">
            <a:spAutoFit/>
          </a:bodyPr>
          <a:lstStyle/>
          <a:p>
            <a:r>
              <a:rPr lang="pt-BR" sz="1600" b="1" u="sng" dirty="0">
                <a:effectLst>
                  <a:outerShdw blurRad="38100" dist="38100" dir="2700000" algn="tl">
                    <a:srgbClr val="000000">
                      <a:alpha val="43137"/>
                    </a:srgbClr>
                  </a:outerShdw>
                </a:effectLst>
              </a:rPr>
              <a:t>y</a:t>
            </a:r>
            <a:r>
              <a:rPr lang="pt-BR" sz="1600" b="1" u="sng" dirty="0" smtClean="0">
                <a:effectLst>
                  <a:outerShdw blurRad="38100" dist="38100" dir="2700000" algn="tl">
                    <a:srgbClr val="000000">
                      <a:alpha val="43137"/>
                    </a:srgbClr>
                  </a:outerShdw>
                </a:effectLst>
              </a:rPr>
              <a:t>(p*):      [p* = (P</a:t>
            </a:r>
            <a:r>
              <a:rPr lang="pt-BR" sz="1600" b="1" u="sng" baseline="-25000" dirty="0" smtClean="0">
                <a:effectLst>
                  <a:outerShdw blurRad="38100" dist="38100" dir="2700000" algn="tl">
                    <a:srgbClr val="000000">
                      <a:alpha val="43137"/>
                    </a:srgbClr>
                  </a:outerShdw>
                </a:effectLst>
              </a:rPr>
              <a:t>A</a:t>
            </a:r>
            <a:r>
              <a:rPr lang="pt-BR" sz="1600" b="1" u="sng" baseline="30000" dirty="0" smtClean="0">
                <a:effectLst>
                  <a:outerShdw blurRad="38100" dist="38100" dir="2700000" algn="tl">
                    <a:srgbClr val="000000">
                      <a:alpha val="43137"/>
                    </a:srgbClr>
                  </a:outerShdw>
                </a:effectLst>
              </a:rPr>
              <a:t>*</a:t>
            </a:r>
            <a:r>
              <a:rPr lang="pt-BR" sz="1600" b="1" u="sng" dirty="0" smtClean="0">
                <a:effectLst>
                  <a:outerShdw blurRad="38100" dist="38100" dir="2700000" algn="tl">
                    <a:srgbClr val="000000">
                      <a:alpha val="43137"/>
                    </a:srgbClr>
                  </a:outerShdw>
                </a:effectLst>
              </a:rPr>
              <a:t>/P</a:t>
            </a:r>
            <a:r>
              <a:rPr lang="pt-BR" sz="1600" b="1" u="sng" baseline="-25000" dirty="0" smtClean="0">
                <a:effectLst>
                  <a:outerShdw blurRad="38100" dist="38100" dir="2700000" algn="tl">
                    <a:srgbClr val="000000">
                      <a:alpha val="43137"/>
                    </a:srgbClr>
                  </a:outerShdw>
                </a:effectLst>
              </a:rPr>
              <a:t>M</a:t>
            </a:r>
            <a:r>
              <a:rPr lang="pt-BR" sz="1600" b="1" u="sng" baseline="30000" dirty="0" smtClean="0">
                <a:effectLst>
                  <a:outerShdw blurRad="38100" dist="38100" dir="2700000" algn="tl">
                    <a:srgbClr val="000000">
                      <a:alpha val="43137"/>
                    </a:srgbClr>
                  </a:outerShdw>
                </a:effectLst>
              </a:rPr>
              <a:t>*</a:t>
            </a:r>
            <a:r>
              <a:rPr lang="pt-BR" sz="1600" b="1" u="sng" dirty="0" smtClean="0">
                <a:effectLst>
                  <a:outerShdw blurRad="38100" dist="38100" dir="2700000" algn="tl">
                    <a:srgbClr val="000000">
                      <a:alpha val="43137"/>
                    </a:srgbClr>
                  </a:outerShdw>
                </a:effectLst>
              </a:rPr>
              <a:t>)]</a:t>
            </a:r>
          </a:p>
          <a:p>
            <a:r>
              <a:rPr lang="pt-BR" sz="1600" b="1" dirty="0" smtClean="0">
                <a:effectLst>
                  <a:outerShdw blurRad="38100" dist="38100" dir="2700000" algn="tl">
                    <a:srgbClr val="000000">
                      <a:alpha val="43137"/>
                    </a:srgbClr>
                  </a:outerShdw>
                </a:effectLst>
              </a:rPr>
              <a:t>REST.ORÇ.ECO.  E REST.ORÇ.CONS.</a:t>
            </a:r>
          </a:p>
          <a:p>
            <a:r>
              <a:rPr lang="pt-BR" sz="1600" b="1" dirty="0" smtClean="0">
                <a:effectLst>
                  <a:outerShdw blurRad="38100" dist="38100" dir="2700000" algn="tl">
                    <a:srgbClr val="000000">
                      <a:alpha val="43137"/>
                    </a:srgbClr>
                  </a:outerShdw>
                </a:effectLst>
              </a:rPr>
              <a:t>SEM TRIBUTAÇÃO  </a:t>
            </a:r>
          </a:p>
        </p:txBody>
      </p:sp>
      <p:sp>
        <p:nvSpPr>
          <p:cNvPr id="81" name="CaixaDeTexto 80"/>
          <p:cNvSpPr txBox="1"/>
          <p:nvPr/>
        </p:nvSpPr>
        <p:spPr>
          <a:xfrm>
            <a:off x="5508104" y="2204864"/>
            <a:ext cx="2268185" cy="338554"/>
          </a:xfrm>
          <a:prstGeom prst="rect">
            <a:avLst/>
          </a:prstGeom>
          <a:solidFill>
            <a:srgbClr val="FFC000"/>
          </a:solidFill>
          <a:ln>
            <a:solidFill>
              <a:schemeClr val="tx1"/>
            </a:solidFill>
          </a:ln>
        </p:spPr>
        <p:txBody>
          <a:bodyPr wrap="none" rtlCol="0">
            <a:spAutoFit/>
          </a:bodyPr>
          <a:lstStyle/>
          <a:p>
            <a:r>
              <a:rPr lang="pt-BR" sz="1600" b="1" spc="-150" dirty="0">
                <a:effectLst>
                  <a:outerShdw blurRad="38100" dist="38100" dir="2700000" algn="tl">
                    <a:srgbClr val="000000">
                      <a:alpha val="43137"/>
                    </a:srgbClr>
                  </a:outerShdw>
                </a:effectLst>
              </a:rPr>
              <a:t> </a:t>
            </a:r>
            <a:r>
              <a:rPr lang="pt-BR" sz="1600" b="1" spc="-150" dirty="0" err="1">
                <a:effectLst>
                  <a:outerShdw blurRad="38100" dist="38100" dir="2700000" algn="tl">
                    <a:srgbClr val="000000">
                      <a:alpha val="43137"/>
                    </a:srgbClr>
                  </a:outerShdw>
                </a:effectLst>
              </a:rPr>
              <a:t>p</a:t>
            </a:r>
            <a:r>
              <a:rPr lang="pt-BR" sz="1600" b="1" spc="-150" baseline="-25000" dirty="0" err="1">
                <a:effectLst>
                  <a:outerShdw blurRad="38100" dist="38100" dir="2700000" algn="tl">
                    <a:srgbClr val="000000">
                      <a:alpha val="43137"/>
                    </a:srgbClr>
                  </a:outerShdw>
                </a:effectLst>
              </a:rPr>
              <a:t>P</a:t>
            </a:r>
            <a:r>
              <a:rPr lang="pt-BR" sz="1600" b="1" spc="-150" baseline="30000" dirty="0" err="1">
                <a:effectLst>
                  <a:outerShdw blurRad="38100" dist="38100" dir="2700000" algn="tl">
                    <a:srgbClr val="000000">
                      <a:alpha val="43137"/>
                    </a:srgbClr>
                  </a:outerShdw>
                </a:effectLst>
              </a:rPr>
              <a:t>T</a:t>
            </a:r>
            <a:r>
              <a:rPr lang="pt-BR" sz="1600" b="1" spc="-150" dirty="0" smtClean="0">
                <a:effectLst>
                  <a:outerShdw blurRad="38100" dist="38100" dir="2700000" algn="tl">
                    <a:srgbClr val="000000">
                      <a:alpha val="43137"/>
                    </a:srgbClr>
                  </a:outerShdw>
                </a:effectLst>
              </a:rPr>
              <a:t>   =  (1-t)p**   &lt;   (P*)   &lt;   (p**)</a:t>
            </a:r>
            <a:endParaRPr lang="pt-BR" sz="1600" b="1" spc="-150" dirty="0">
              <a:effectLst>
                <a:outerShdw blurRad="38100" dist="38100" dir="2700000" algn="tl">
                  <a:srgbClr val="000000">
                    <a:alpha val="43137"/>
                  </a:srgbClr>
                </a:outerShdw>
              </a:effectLst>
            </a:endParaRPr>
          </a:p>
        </p:txBody>
      </p:sp>
      <p:cxnSp>
        <p:nvCxnSpPr>
          <p:cNvPr id="84" name="Conector reto 83"/>
          <p:cNvCxnSpPr/>
          <p:nvPr/>
        </p:nvCxnSpPr>
        <p:spPr>
          <a:xfrm>
            <a:off x="3995936" y="713306"/>
            <a:ext cx="134669" cy="400254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6" name="Conector reto 95"/>
          <p:cNvCxnSpPr>
            <a:stCxn id="63" idx="4"/>
          </p:cNvCxnSpPr>
          <p:nvPr/>
        </p:nvCxnSpPr>
        <p:spPr>
          <a:xfrm flipH="1" flipV="1">
            <a:off x="1691680" y="692696"/>
            <a:ext cx="2232248" cy="2061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a:xfrm>
            <a:off x="3294407" y="923529"/>
            <a:ext cx="53457" cy="3801615"/>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02" name="Conector reto 101"/>
          <p:cNvCxnSpPr>
            <a:stCxn id="61" idx="4"/>
          </p:cNvCxnSpPr>
          <p:nvPr/>
        </p:nvCxnSpPr>
        <p:spPr>
          <a:xfrm flipH="1" flipV="1">
            <a:off x="1835696" y="908721"/>
            <a:ext cx="1386703" cy="2060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9" name="CaixaDeTexto 108"/>
          <p:cNvSpPr txBox="1"/>
          <p:nvPr/>
        </p:nvSpPr>
        <p:spPr>
          <a:xfrm>
            <a:off x="5185452" y="4725144"/>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P</a:t>
            </a:r>
            <a:endParaRPr lang="pt-BR" b="1" spc="-300" dirty="0">
              <a:effectLst>
                <a:outerShdw blurRad="38100" dist="38100" dir="2700000" algn="tl">
                  <a:srgbClr val="000000">
                    <a:alpha val="43137"/>
                  </a:srgbClr>
                </a:outerShdw>
              </a:effectLst>
            </a:endParaRPr>
          </a:p>
        </p:txBody>
      </p:sp>
      <p:sp>
        <p:nvSpPr>
          <p:cNvPr id="110" name="CaixaDeTexto 109"/>
          <p:cNvSpPr txBox="1"/>
          <p:nvPr/>
        </p:nvSpPr>
        <p:spPr>
          <a:xfrm>
            <a:off x="3961316" y="4715852"/>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11" name="CaixaDeTexto 110"/>
          <p:cNvSpPr txBox="1"/>
          <p:nvPr/>
        </p:nvSpPr>
        <p:spPr>
          <a:xfrm>
            <a:off x="3385252" y="4715852"/>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P</a:t>
            </a:r>
            <a:endParaRPr lang="pt-BR" b="1" spc="-300" dirty="0">
              <a:effectLst>
                <a:outerShdw blurRad="38100" dist="38100" dir="2700000" algn="tl">
                  <a:srgbClr val="000000">
                    <a:alpha val="43137"/>
                  </a:srgbClr>
                </a:outerShdw>
              </a:effectLst>
            </a:endParaRPr>
          </a:p>
        </p:txBody>
      </p:sp>
      <p:sp>
        <p:nvSpPr>
          <p:cNvPr id="112" name="CaixaDeTexto 111"/>
          <p:cNvSpPr txBox="1"/>
          <p:nvPr/>
        </p:nvSpPr>
        <p:spPr>
          <a:xfrm>
            <a:off x="3097220" y="4715852"/>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13" name="CaixaDeTexto 112"/>
          <p:cNvSpPr txBox="1"/>
          <p:nvPr/>
        </p:nvSpPr>
        <p:spPr>
          <a:xfrm>
            <a:off x="1259632" y="404664"/>
            <a:ext cx="45717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M</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14" name="CaixaDeTexto 113"/>
          <p:cNvSpPr txBox="1"/>
          <p:nvPr/>
        </p:nvSpPr>
        <p:spPr>
          <a:xfrm>
            <a:off x="1306512" y="2780928"/>
            <a:ext cx="45717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M</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P</a:t>
            </a:r>
            <a:endParaRPr lang="pt-BR" b="1" spc="-300" dirty="0">
              <a:effectLst>
                <a:outerShdw blurRad="38100" dist="38100" dir="2700000" algn="tl">
                  <a:srgbClr val="000000">
                    <a:alpha val="43137"/>
                  </a:srgbClr>
                </a:outerShdw>
              </a:effectLst>
            </a:endParaRPr>
          </a:p>
        </p:txBody>
      </p:sp>
      <p:sp>
        <p:nvSpPr>
          <p:cNvPr id="115" name="CaixaDeTexto 114"/>
          <p:cNvSpPr txBox="1"/>
          <p:nvPr/>
        </p:nvSpPr>
        <p:spPr>
          <a:xfrm>
            <a:off x="1234504" y="692696"/>
            <a:ext cx="45717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M</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16" name="CaixaDeTexto 115"/>
          <p:cNvSpPr txBox="1"/>
          <p:nvPr/>
        </p:nvSpPr>
        <p:spPr>
          <a:xfrm>
            <a:off x="1306512" y="1691516"/>
            <a:ext cx="457176"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M</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P</a:t>
            </a:r>
            <a:endParaRPr lang="pt-BR" b="1" spc="-300" dirty="0">
              <a:effectLst>
                <a:outerShdw blurRad="38100" dist="38100" dir="2700000" algn="tl">
                  <a:srgbClr val="000000">
                    <a:alpha val="43137"/>
                  </a:srgbClr>
                </a:outerShdw>
              </a:effectLst>
            </a:endParaRPr>
          </a:p>
        </p:txBody>
      </p:sp>
      <p:sp>
        <p:nvSpPr>
          <p:cNvPr id="120" name="Chave direita 119"/>
          <p:cNvSpPr/>
          <p:nvPr/>
        </p:nvSpPr>
        <p:spPr>
          <a:xfrm rot="5400000">
            <a:off x="4520343" y="4510780"/>
            <a:ext cx="472700" cy="125217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1" name="Chave direita 120"/>
          <p:cNvSpPr/>
          <p:nvPr/>
        </p:nvSpPr>
        <p:spPr>
          <a:xfrm rot="5400000">
            <a:off x="3267603" y="4958697"/>
            <a:ext cx="385820" cy="350765"/>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2" name="Chave direita 121"/>
          <p:cNvSpPr/>
          <p:nvPr/>
        </p:nvSpPr>
        <p:spPr>
          <a:xfrm rot="10800000">
            <a:off x="0" y="611396"/>
            <a:ext cx="1403646" cy="242156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3" name="Chave direita 122"/>
          <p:cNvSpPr/>
          <p:nvPr/>
        </p:nvSpPr>
        <p:spPr>
          <a:xfrm rot="10800000">
            <a:off x="1076050" y="908720"/>
            <a:ext cx="387041" cy="945396"/>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4" name="CaixaDeTexto 123"/>
          <p:cNvSpPr txBox="1"/>
          <p:nvPr/>
        </p:nvSpPr>
        <p:spPr>
          <a:xfrm>
            <a:off x="4499992" y="5373216"/>
            <a:ext cx="660950"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EXP.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125" name="CaixaDeTexto 124"/>
          <p:cNvSpPr txBox="1"/>
          <p:nvPr/>
        </p:nvSpPr>
        <p:spPr>
          <a:xfrm>
            <a:off x="2771800" y="5301208"/>
            <a:ext cx="1411348"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EXP.</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&lt;  EXP.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126" name="CaixaDeTexto 125"/>
          <p:cNvSpPr txBox="1"/>
          <p:nvPr/>
        </p:nvSpPr>
        <p:spPr>
          <a:xfrm rot="16200000">
            <a:off x="-131628" y="1605692"/>
            <a:ext cx="684996"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IMP.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127" name="CaixaDeTexto 126"/>
          <p:cNvSpPr txBox="1"/>
          <p:nvPr/>
        </p:nvSpPr>
        <p:spPr>
          <a:xfrm rot="16200000">
            <a:off x="246790" y="1283308"/>
            <a:ext cx="1512337"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IMP.</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&lt;  IMP.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8" name="CaixaDeTexto 7"/>
          <p:cNvSpPr txBox="1"/>
          <p:nvPr/>
        </p:nvSpPr>
        <p:spPr>
          <a:xfrm>
            <a:off x="4932040" y="476672"/>
            <a:ext cx="1656223" cy="369332"/>
          </a:xfrm>
          <a:prstGeom prst="rect">
            <a:avLst/>
          </a:prstGeom>
          <a:solidFill>
            <a:srgbClr val="00B050"/>
          </a:solidFill>
          <a:ln>
            <a:solidFill>
              <a:schemeClr val="tx1"/>
            </a:solidFill>
          </a:ln>
        </p:spPr>
        <p:txBody>
          <a:bodyPr wrap="none" rtlCol="0">
            <a:spAutoFit/>
          </a:bodyPr>
          <a:lstStyle/>
          <a:p>
            <a:r>
              <a:rPr lang="pt-BR" b="1" dirty="0" err="1" smtClean="0">
                <a:effectLst>
                  <a:outerShdw blurRad="38100" dist="38100" dir="2700000" algn="tl">
                    <a:srgbClr val="000000">
                      <a:alpha val="43137"/>
                    </a:srgbClr>
                  </a:outerShdw>
                </a:effectLst>
              </a:rPr>
              <a:t>TMgSUB</a:t>
            </a:r>
            <a:r>
              <a:rPr lang="pt-BR" b="1" dirty="0" smtClean="0">
                <a:effectLst>
                  <a:outerShdw blurRad="38100" dist="38100" dir="2700000" algn="tl">
                    <a:srgbClr val="000000">
                      <a:alpha val="43137"/>
                    </a:srgbClr>
                  </a:outerShdw>
                </a:effectLst>
              </a:rPr>
              <a:t> = </a:t>
            </a:r>
            <a:r>
              <a:rPr lang="pt-BR" b="1" dirty="0">
                <a:effectLst>
                  <a:outerShdw blurRad="38100" dist="38100" dir="2700000" algn="tl">
                    <a:srgbClr val="000000">
                      <a:alpha val="43137"/>
                    </a:srgbClr>
                  </a:outerShdw>
                </a:effectLst>
              </a:rPr>
              <a:t>(p*)</a:t>
            </a:r>
            <a:r>
              <a:rPr lang="pt-BR" dirty="0" smtClean="0"/>
              <a:t> </a:t>
            </a:r>
            <a:endParaRPr lang="pt-BR" dirty="0"/>
          </a:p>
        </p:txBody>
      </p:sp>
      <p:sp>
        <p:nvSpPr>
          <p:cNvPr id="10" name="CaixaDeTexto 9"/>
          <p:cNvSpPr txBox="1"/>
          <p:nvPr/>
        </p:nvSpPr>
        <p:spPr>
          <a:xfrm>
            <a:off x="1115616" y="44624"/>
            <a:ext cx="2657636" cy="369332"/>
          </a:xfrm>
          <a:prstGeom prst="rect">
            <a:avLst/>
          </a:prstGeom>
          <a:solidFill>
            <a:srgbClr val="FFFF00"/>
          </a:solidFill>
          <a:ln>
            <a:solidFill>
              <a:schemeClr val="tx1"/>
            </a:solidFill>
          </a:ln>
        </p:spPr>
        <p:txBody>
          <a:bodyPr wrap="square" rtlCol="0">
            <a:spAutoFit/>
          </a:bodyPr>
          <a:lstStyle/>
          <a:p>
            <a:r>
              <a:rPr lang="pt-BR" b="1" dirty="0" err="1" smtClean="0">
                <a:effectLst>
                  <a:outerShdw blurRad="38100" dist="38100" dir="2700000" algn="tl">
                    <a:srgbClr val="000000">
                      <a:alpha val="43137"/>
                    </a:srgbClr>
                  </a:outerShdw>
                </a:effectLst>
              </a:rPr>
              <a:t>TMgSUB</a:t>
            </a:r>
            <a:r>
              <a:rPr lang="pt-BR" b="1" dirty="0" smtClean="0">
                <a:effectLst>
                  <a:outerShdw blurRad="38100" dist="38100" dir="2700000" algn="tl">
                    <a:srgbClr val="000000">
                      <a:alpha val="43137"/>
                    </a:srgbClr>
                  </a:outerShdw>
                </a:effectLst>
              </a:rPr>
              <a:t>=(</a:t>
            </a:r>
            <a:r>
              <a:rPr lang="pt-BR" b="1" dirty="0" err="1">
                <a:effectLst>
                  <a:outerShdw blurRad="38100" dist="38100" dir="2700000" algn="tl">
                    <a:srgbClr val="000000">
                      <a:alpha val="43137"/>
                    </a:srgbClr>
                  </a:outerShdw>
                </a:effectLst>
              </a:rPr>
              <a:t>p</a:t>
            </a:r>
            <a:r>
              <a:rPr lang="pt-BR" b="1" baseline="-25000" dirty="0" err="1">
                <a:effectLst>
                  <a:outerShdw blurRad="38100" dist="38100" dir="2700000" algn="tl">
                    <a:srgbClr val="000000">
                      <a:alpha val="43137"/>
                    </a:srgbClr>
                  </a:outerShdw>
                </a:effectLst>
              </a:rPr>
              <a:t>C</a:t>
            </a:r>
            <a:r>
              <a:rPr lang="pt-BR" b="1" baseline="30000" dirty="0" err="1">
                <a:effectLst>
                  <a:outerShdw blurRad="38100" dist="38100" dir="2700000" algn="tl">
                    <a:srgbClr val="000000">
                      <a:alpha val="43137"/>
                    </a:srgbClr>
                  </a:outerShdw>
                </a:effectLst>
              </a:rPr>
              <a:t>T</a:t>
            </a:r>
            <a:r>
              <a:rPr lang="pt-BR" b="1" dirty="0" smtClean="0">
                <a:effectLst>
                  <a:outerShdw blurRad="38100" dist="38100" dir="2700000" algn="tl">
                    <a:srgbClr val="000000">
                      <a:alpha val="43137"/>
                    </a:srgbClr>
                  </a:outerShdw>
                </a:effectLst>
              </a:rPr>
              <a:t>)=(p**)&gt;(P*)</a:t>
            </a:r>
            <a:endParaRPr lang="pt-BR" b="1" dirty="0">
              <a:effectLst>
                <a:outerShdw blurRad="38100" dist="38100" dir="2700000" algn="tl">
                  <a:srgbClr val="000000">
                    <a:alpha val="43137"/>
                  </a:srgbClr>
                </a:outerShdw>
              </a:effectLst>
            </a:endParaRPr>
          </a:p>
        </p:txBody>
      </p:sp>
      <p:sp>
        <p:nvSpPr>
          <p:cNvPr id="12" name="CaixaDeTexto 11"/>
          <p:cNvSpPr txBox="1"/>
          <p:nvPr/>
        </p:nvSpPr>
        <p:spPr>
          <a:xfrm>
            <a:off x="6156176" y="3131676"/>
            <a:ext cx="1210588"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TMT = </a:t>
            </a:r>
            <a:r>
              <a:rPr lang="pt-BR" b="1" dirty="0">
                <a:effectLst>
                  <a:outerShdw blurRad="38100" dist="38100" dir="2700000" algn="tl">
                    <a:srgbClr val="000000">
                      <a:alpha val="43137"/>
                    </a:srgbClr>
                  </a:outerShdw>
                </a:effectLst>
              </a:rPr>
              <a:t>(p*)</a:t>
            </a:r>
          </a:p>
        </p:txBody>
      </p:sp>
      <p:sp>
        <p:nvSpPr>
          <p:cNvPr id="13" name="CaixaDeTexto 12"/>
          <p:cNvSpPr txBox="1"/>
          <p:nvPr/>
        </p:nvSpPr>
        <p:spPr>
          <a:xfrm>
            <a:off x="1187624" y="2195572"/>
            <a:ext cx="2329036"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TMT = (</a:t>
            </a:r>
            <a:r>
              <a:rPr lang="pt-BR" b="1" spc="-150" dirty="0" err="1" smtClean="0">
                <a:effectLst>
                  <a:outerShdw blurRad="38100" dist="38100" dir="2700000" algn="tl">
                    <a:srgbClr val="000000">
                      <a:alpha val="43137"/>
                    </a:srgbClr>
                  </a:outerShdw>
                </a:effectLst>
              </a:rPr>
              <a:t>p</a:t>
            </a:r>
            <a:r>
              <a:rPr lang="pt-BR" b="1" spc="-150" baseline="-25000" dirty="0" err="1" smtClean="0">
                <a:effectLst>
                  <a:outerShdw blurRad="38100" dist="38100" dir="2700000" algn="tl">
                    <a:srgbClr val="000000">
                      <a:alpha val="43137"/>
                    </a:srgbClr>
                  </a:outerShdw>
                </a:effectLst>
              </a:rPr>
              <a:t>P</a:t>
            </a:r>
            <a:r>
              <a:rPr lang="pt-BR" b="1" spc="-150" baseline="30000" dirty="0" err="1" smtClean="0">
                <a:effectLst>
                  <a:outerShdw blurRad="38100" dist="38100" dir="2700000" algn="tl">
                    <a:srgbClr val="000000">
                      <a:alpha val="43137"/>
                    </a:srgbClr>
                  </a:outerShdw>
                </a:effectLst>
              </a:rPr>
              <a:t>T</a:t>
            </a:r>
            <a:r>
              <a:rPr lang="pt-BR" b="1" dirty="0" smtClean="0">
                <a:effectLst>
                  <a:outerShdw blurRad="38100" dist="38100" dir="2700000" algn="tl">
                    <a:srgbClr val="000000">
                      <a:alpha val="43137"/>
                    </a:srgbClr>
                  </a:outerShdw>
                </a:effectLst>
              </a:rPr>
              <a:t>)&lt;(P*)&lt;(p**)</a:t>
            </a:r>
            <a:endParaRPr lang="pt-BR" b="1" dirty="0">
              <a:effectLst>
                <a:outerShdw blurRad="38100" dist="38100" dir="2700000" algn="tl">
                  <a:srgbClr val="000000">
                    <a:alpha val="43137"/>
                  </a:srgbClr>
                </a:outerShdw>
              </a:effectLst>
            </a:endParaRPr>
          </a:p>
        </p:txBody>
      </p:sp>
      <p:cxnSp>
        <p:nvCxnSpPr>
          <p:cNvPr id="15" name="Conector de seta reta 14"/>
          <p:cNvCxnSpPr>
            <a:stCxn id="12" idx="1"/>
          </p:cNvCxnSpPr>
          <p:nvPr/>
        </p:nvCxnSpPr>
        <p:spPr>
          <a:xfrm flipH="1" flipV="1">
            <a:off x="5652120" y="3131676"/>
            <a:ext cx="504056" cy="18466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Conector de seta reta 25"/>
          <p:cNvCxnSpPr/>
          <p:nvPr/>
        </p:nvCxnSpPr>
        <p:spPr>
          <a:xfrm flipH="1">
            <a:off x="4355976" y="661338"/>
            <a:ext cx="564404" cy="5196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a:stCxn id="10" idx="2"/>
          </p:cNvCxnSpPr>
          <p:nvPr/>
        </p:nvCxnSpPr>
        <p:spPr>
          <a:xfrm>
            <a:off x="2444434" y="413956"/>
            <a:ext cx="744448" cy="437564"/>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Conector de seta reta 32"/>
          <p:cNvCxnSpPr>
            <a:stCxn id="13" idx="0"/>
            <a:endCxn id="60" idx="5"/>
          </p:cNvCxnSpPr>
          <p:nvPr/>
        </p:nvCxnSpPr>
        <p:spPr>
          <a:xfrm flipV="1">
            <a:off x="2352142" y="1958837"/>
            <a:ext cx="1141016" cy="23673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3" name="CaixaDeTexto 22"/>
          <p:cNvSpPr txBox="1"/>
          <p:nvPr/>
        </p:nvSpPr>
        <p:spPr>
          <a:xfrm>
            <a:off x="2051720" y="3501008"/>
            <a:ext cx="3369705" cy="923330"/>
          </a:xfrm>
          <a:prstGeom prst="rect">
            <a:avLst/>
          </a:prstGeom>
          <a:solidFill>
            <a:srgbClr val="FFFF00"/>
          </a:solidFill>
          <a:ln>
            <a:solidFill>
              <a:schemeClr val="tx1"/>
            </a:solidFill>
          </a:ln>
        </p:spPr>
        <p:txBody>
          <a:bodyPr wrap="none" rtlCol="0">
            <a:spAutoFit/>
          </a:bodyPr>
          <a:lstStyle/>
          <a:p>
            <a:r>
              <a:rPr lang="pt-BR" b="1" u="sng" spc="-150" dirty="0" err="1">
                <a:effectLst>
                  <a:outerShdw blurRad="38100" dist="38100" dir="2700000" algn="tl">
                    <a:srgbClr val="000000">
                      <a:alpha val="43137"/>
                    </a:srgbClr>
                  </a:outerShdw>
                </a:effectLst>
              </a:rPr>
              <a:t>y</a:t>
            </a:r>
            <a:r>
              <a:rPr lang="pt-BR" b="1" u="sng" spc="-150" baseline="30000" dirty="0" err="1">
                <a:effectLst>
                  <a:outerShdw blurRad="38100" dist="38100" dir="2700000" algn="tl">
                    <a:srgbClr val="000000">
                      <a:alpha val="43137"/>
                    </a:srgbClr>
                  </a:outerShdw>
                </a:effectLst>
              </a:rPr>
              <a:t>T</a:t>
            </a:r>
            <a:r>
              <a:rPr lang="pt-BR" b="1" u="sng" spc="-150" dirty="0">
                <a:effectLst>
                  <a:outerShdw blurRad="38100" dist="38100" dir="2700000" algn="tl">
                    <a:srgbClr val="000000">
                      <a:alpha val="43137"/>
                    </a:srgbClr>
                  </a:outerShdw>
                </a:effectLst>
              </a:rPr>
              <a:t>(</a:t>
            </a:r>
            <a:r>
              <a:rPr lang="pt-BR" b="1" u="sng" spc="-150" dirty="0" err="1">
                <a:effectLst>
                  <a:outerShdw blurRad="38100" dist="38100" dir="2700000" algn="tl">
                    <a:srgbClr val="000000">
                      <a:alpha val="43137"/>
                    </a:srgbClr>
                  </a:outerShdw>
                </a:effectLst>
              </a:rPr>
              <a:t>p</a:t>
            </a:r>
            <a:r>
              <a:rPr lang="pt-BR" b="1" u="sng" spc="-150" baseline="-25000" dirty="0" err="1">
                <a:effectLst>
                  <a:outerShdw blurRad="38100" dist="38100" dir="2700000" algn="tl">
                    <a:srgbClr val="000000">
                      <a:alpha val="43137"/>
                    </a:srgbClr>
                  </a:outerShdw>
                </a:effectLst>
              </a:rPr>
              <a:t>C</a:t>
            </a:r>
            <a:r>
              <a:rPr lang="pt-BR" b="1" u="sng" spc="-150" baseline="30000" dirty="0" err="1">
                <a:effectLst>
                  <a:outerShdw blurRad="38100" dist="38100" dir="2700000" algn="tl">
                    <a:srgbClr val="000000">
                      <a:alpha val="43137"/>
                    </a:srgbClr>
                  </a:outerShdw>
                </a:effectLst>
              </a:rPr>
              <a:t>T</a:t>
            </a:r>
            <a:r>
              <a:rPr lang="pt-BR" b="1" u="sng" spc="-150" dirty="0">
                <a:effectLst>
                  <a:outerShdw blurRad="38100" dist="38100" dir="2700000" algn="tl">
                    <a:srgbClr val="000000">
                      <a:alpha val="43137"/>
                    </a:srgbClr>
                  </a:outerShdw>
                </a:effectLst>
              </a:rPr>
              <a:t> ) </a:t>
            </a:r>
            <a:r>
              <a:rPr lang="pt-BR" b="1" u="sng" dirty="0" smtClean="0">
                <a:effectLst>
                  <a:outerShdw blurRad="38100" dist="38100" dir="2700000" algn="tl">
                    <a:srgbClr val="000000">
                      <a:alpha val="43137"/>
                    </a:srgbClr>
                  </a:outerShdw>
                </a:effectLst>
              </a:rPr>
              <a:t>=</a:t>
            </a:r>
            <a:r>
              <a:rPr lang="pt-BR" b="1" u="sng" dirty="0" err="1" smtClean="0">
                <a:effectLst>
                  <a:outerShdw blurRad="38100" dist="38100" dir="2700000" algn="tl">
                    <a:srgbClr val="000000">
                      <a:alpha val="43137"/>
                    </a:srgbClr>
                  </a:outerShdw>
                </a:effectLst>
              </a:rPr>
              <a:t>y</a:t>
            </a:r>
            <a:r>
              <a:rPr lang="pt-BR" b="1" u="sng" baseline="30000" dirty="0" err="1" smtClean="0">
                <a:effectLst>
                  <a:outerShdw blurRad="38100" dist="38100" dir="2700000" algn="tl">
                    <a:srgbClr val="000000">
                      <a:alpha val="43137"/>
                    </a:srgbClr>
                  </a:outerShdw>
                </a:effectLst>
              </a:rPr>
              <a:t>T</a:t>
            </a:r>
            <a:r>
              <a:rPr lang="pt-BR" b="1" u="sng" dirty="0" smtClean="0">
                <a:effectLst>
                  <a:outerShdw blurRad="38100" dist="38100" dir="2700000" algn="tl">
                    <a:srgbClr val="000000">
                      <a:alpha val="43137"/>
                    </a:srgbClr>
                  </a:outerShdw>
                </a:effectLst>
              </a:rPr>
              <a:t>(p**)&lt;y(p*): (</a:t>
            </a:r>
            <a:r>
              <a:rPr lang="pt-BR" b="1" u="sng" dirty="0">
                <a:effectLst>
                  <a:outerShdw blurRad="38100" dist="38100" dir="2700000" algn="tl">
                    <a:srgbClr val="000000">
                      <a:alpha val="43137"/>
                    </a:srgbClr>
                  </a:outerShdw>
                </a:effectLst>
              </a:rPr>
              <a:t>p</a:t>
            </a:r>
            <a:r>
              <a:rPr lang="pt-BR" b="1" u="sng" dirty="0" smtClean="0">
                <a:effectLst>
                  <a:outerShdw blurRad="38100" dist="38100" dir="2700000" algn="tl">
                    <a:srgbClr val="000000">
                      <a:alpha val="43137"/>
                    </a:srgbClr>
                  </a:outerShdw>
                </a:effectLst>
              </a:rPr>
              <a:t>**)&gt;(p*)</a:t>
            </a:r>
            <a:endParaRPr lang="pt-BR" b="1" u="sng" dirty="0">
              <a:effectLst>
                <a:outerShdw blurRad="38100" dist="38100" dir="2700000" algn="tl">
                  <a:srgbClr val="000000">
                    <a:alpha val="43137"/>
                  </a:srgbClr>
                </a:outerShdw>
              </a:effectLst>
            </a:endParaRPr>
          </a:p>
          <a:p>
            <a:r>
              <a:rPr lang="pt-BR" b="1" dirty="0">
                <a:effectLst>
                  <a:outerShdw blurRad="38100" dist="38100" dir="2700000" algn="tl">
                    <a:srgbClr val="000000">
                      <a:alpha val="43137"/>
                    </a:srgbClr>
                  </a:outerShdw>
                </a:effectLst>
              </a:rPr>
              <a:t>REST.ORÇ.ECO. </a:t>
            </a:r>
            <a:r>
              <a:rPr lang="pt-BR" b="1" dirty="0" smtClean="0">
                <a:effectLst>
                  <a:outerShdw blurRad="38100" dist="38100" dir="2700000" algn="tl">
                    <a:srgbClr val="000000">
                      <a:alpha val="43137"/>
                    </a:srgbClr>
                  </a:outerShdw>
                </a:effectLst>
              </a:rPr>
              <a:t>E</a:t>
            </a:r>
            <a:r>
              <a:rPr lang="pt-BR" b="1" dirty="0">
                <a:effectLst>
                  <a:outerShdw blurRad="38100" dist="38100" dir="2700000" algn="tl">
                    <a:srgbClr val="000000">
                      <a:alpha val="43137"/>
                    </a:srgbClr>
                  </a:outerShdw>
                </a:effectLst>
              </a:rPr>
              <a:t> </a:t>
            </a:r>
            <a:r>
              <a:rPr lang="pt-BR" b="1" dirty="0" smtClean="0">
                <a:effectLst>
                  <a:outerShdw blurRad="38100" dist="38100" dir="2700000" algn="tl">
                    <a:srgbClr val="000000">
                      <a:alpha val="43137"/>
                    </a:srgbClr>
                  </a:outerShdw>
                </a:effectLst>
              </a:rPr>
              <a:t>REST.ORÇ.CONS.</a:t>
            </a:r>
          </a:p>
          <a:p>
            <a:r>
              <a:rPr lang="pt-BR" b="1" dirty="0" smtClean="0">
                <a:effectLst>
                  <a:outerShdw blurRad="38100" dist="38100" dir="2700000" algn="tl">
                    <a:srgbClr val="000000">
                      <a:alpha val="43137"/>
                    </a:srgbClr>
                  </a:outerShdw>
                </a:effectLst>
              </a:rPr>
              <a:t>COM TRIBUTAÇÃO</a:t>
            </a:r>
            <a:endParaRPr lang="pt-BR" b="1" dirty="0">
              <a:effectLst>
                <a:outerShdw blurRad="38100" dist="38100" dir="2700000" algn="tl">
                  <a:srgbClr val="000000">
                    <a:alpha val="43137"/>
                  </a:srgbClr>
                </a:outerShdw>
              </a:effectLst>
            </a:endParaRPr>
          </a:p>
        </p:txBody>
      </p:sp>
      <p:sp>
        <p:nvSpPr>
          <p:cNvPr id="28" name="CaixaDeTexto 27"/>
          <p:cNvSpPr txBox="1"/>
          <p:nvPr/>
        </p:nvSpPr>
        <p:spPr>
          <a:xfrm>
            <a:off x="5076056" y="1124744"/>
            <a:ext cx="4683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31" name="CaixaDeTexto 30"/>
          <p:cNvSpPr txBox="1"/>
          <p:nvPr/>
        </p:nvSpPr>
        <p:spPr>
          <a:xfrm>
            <a:off x="5004048" y="1772816"/>
            <a:ext cx="1019831"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 &lt;</a:t>
            </a:r>
            <a:r>
              <a:rPr lang="pt-BR" dirty="0" smtClean="0"/>
              <a:t> </a:t>
            </a:r>
            <a:r>
              <a:rPr lang="pt-BR" b="1" dirty="0">
                <a:effectLst>
                  <a:outerShdw blurRad="38100" dist="38100" dir="2700000" algn="tl">
                    <a:srgbClr val="000000">
                      <a:alpha val="43137"/>
                    </a:srgbClr>
                  </a:outerShdw>
                </a:effectLst>
              </a:rPr>
              <a:t>(I</a:t>
            </a:r>
            <a:r>
              <a:rPr lang="pt-BR" b="1" baseline="-25000" dirty="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a:t>
            </a:r>
            <a:r>
              <a:rPr lang="pt-BR" dirty="0" smtClean="0"/>
              <a:t> </a:t>
            </a:r>
            <a:endParaRPr lang="pt-BR" dirty="0"/>
          </a:p>
        </p:txBody>
      </p:sp>
    </p:spTree>
    <p:extLst>
      <p:ext uri="{BB962C8B-B14F-4D97-AF65-F5344CB8AC3E}">
        <p14:creationId xmlns:p14="http://schemas.microsoft.com/office/powerpoint/2010/main" val="98258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864096"/>
          </a:xfrm>
        </p:spPr>
        <p:txBody>
          <a:bodyPr>
            <a:normAutofit fontScale="90000"/>
          </a:bodyPr>
          <a:lstStyle/>
          <a:p>
            <a:r>
              <a:rPr lang="en-US" sz="3200" b="1" u="sng" dirty="0" smtClean="0">
                <a:effectLst>
                  <a:outerShdw blurRad="38100" dist="38100" dir="2700000" algn="tl">
                    <a:srgbClr val="000000">
                      <a:alpha val="43137"/>
                    </a:srgbClr>
                  </a:outerShdw>
                </a:effectLst>
              </a:rPr>
              <a:t>INTRODUÇÃO DA QUESTÃO: ÓTICA DE EQUILÍBRIO PARCIAL VERSUS ÓTICA DE EQUILÍBRIO GERAL</a:t>
            </a:r>
            <a:endParaRPr lang="pt-BR" sz="3200" b="1" u="sng"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836712"/>
            <a:ext cx="9144000" cy="6021288"/>
          </a:xfrm>
        </p:spPr>
        <p:txBody>
          <a:bodyPr>
            <a:normAutofit fontScale="55000" lnSpcReduction="20000"/>
          </a:bodyPr>
          <a:lstStyle/>
          <a:p>
            <a:pPr algn="just"/>
            <a:r>
              <a:rPr lang="en-US" sz="2000" dirty="0" smtClean="0"/>
              <a:t>A ANÁLISE ANTERIORMENTE EFETUADA SOBRE OS </a:t>
            </a:r>
            <a:r>
              <a:rPr lang="en-US" sz="2000" dirty="0"/>
              <a:t>TRIBUTOS </a:t>
            </a:r>
            <a:r>
              <a:rPr lang="en-US" sz="2000" dirty="0" smtClean="0"/>
              <a:t>FOI REALIZADA SOB A ÓTICA DE </a:t>
            </a:r>
            <a:r>
              <a:rPr lang="en-US" sz="2000" dirty="0"/>
              <a:t>EQUILÍBRIO </a:t>
            </a:r>
            <a:r>
              <a:rPr lang="en-US" sz="2000" dirty="0" smtClean="0"/>
              <a:t>PARCIAL E ELA </a:t>
            </a:r>
            <a:r>
              <a:rPr lang="en-US" sz="2000" dirty="0"/>
              <a:t>NOS </a:t>
            </a:r>
            <a:r>
              <a:rPr lang="en-US" sz="2000" dirty="0" smtClean="0"/>
              <a:t>PERMITIU ALCANÇAR VÁRIAS CONCLUSÕES IMPORTANTES. TODAVIA, EXISTEM ASPECTOS RELEVANTES QUE NÃO SÃO POSSÍVEIS DE SEREM ABRANGIDOS NESSA ÓTICA DE EQUILÍBRIO PARCIAL.</a:t>
            </a:r>
          </a:p>
          <a:p>
            <a:pPr algn="just"/>
            <a:endParaRPr lang="en-US" sz="2000" dirty="0"/>
          </a:p>
          <a:p>
            <a:pPr algn="just"/>
            <a:r>
              <a:rPr lang="en-US" sz="2000" dirty="0" smtClean="0"/>
              <a:t>POR EXEMPLO, VIMOS QUE A IMPOSIÇÃO DE UM TRIBUTO SOBRE UM DETERMINADO SETOR/BEM (J), ELEVA </a:t>
            </a:r>
            <a:r>
              <a:rPr lang="en-US" sz="2000" dirty="0"/>
              <a:t>O</a:t>
            </a:r>
            <a:r>
              <a:rPr lang="en-US" sz="2000" dirty="0" smtClean="0"/>
              <a:t> PREÇO (RELATIVO) DE MERCADO (J) PAGO PELO CONSUMIDOR E SIMULTANEAMENTE REDUZ O PREÇO (RELATIVO) AUFERIDO PELO PRODUTOR E, DE AMBAS ALTERAÇÕES DE PREÇO (NO CONSUMO E NA PRODUÇÃO), REDUZ-SE  A PRODUÇÃO/VENDA/CONSUMO DOMÉSTICO DO MESMO. JÁ SOB ÓTICA DE EQUILÍBRIO GERAL, A ELEVAÇÃO DO PREÇO RELATIVO DE MERCADO “J” IMPLICA NA REDUÇÃO DOS PREÇOS RELATIVOS DE MERCADO DOS DEMAIS SETORES E COM OS CONSEQUENTES IMPACTOS ECONÔMICOS DESSA MUDANÇA DE PREÇOS RELATIVOS. ASSIM SENDO, EM TERMOS DE EQUILÍBRIO GERAL A REDUÇÃO DA ATIVIDADE NO SETOR “J” É COMPENSADA PELO AUMENTO DA ATIVIDADE NOS DEMAIS SETORES? MANTÉM O NÍVEL DE B.E. NA ECONOMIA? QUAL É O EFEITO DA DIFERENCIAÇÃO DE PREÇOS RELATIVOS VIGENTES NA PRODUÇÃO DAQUELES VIGENTES NO CONSUMO IMPOSTA PELA TRIBUTAÇÃO EM TERMOS DE EQUILÍBRIO GERAL?</a:t>
            </a:r>
          </a:p>
          <a:p>
            <a:pPr algn="just"/>
            <a:endParaRPr lang="en-US" sz="2000" dirty="0"/>
          </a:p>
          <a:p>
            <a:pPr algn="just"/>
            <a:r>
              <a:rPr lang="en-US" sz="2000" dirty="0" smtClean="0"/>
              <a:t>EM PRIMEIRO LUGAR, A REDUÇÃO DA PRODUÇÃO DOMÉSTICA NO SETOR/BEM (J) QUE A TRIBUTAÇÃO DA PRODUÇÃO DE (J) PRODUZ, LIBERA RECURSOS PRODUTIVOS ANTERIORMENTE EMPREGADOS NESSE SETOR.  PORTANTO, </a:t>
            </a:r>
            <a:r>
              <a:rPr lang="en-US" sz="2000" dirty="0"/>
              <a:t>NUM NOVO </a:t>
            </a:r>
            <a:r>
              <a:rPr lang="en-US" sz="2000" dirty="0" smtClean="0"/>
              <a:t>EQUILÍBRIO GERAL SOB TRIBUTAÇÃO, A CONDIÇÃO DE PLENO EMPREGO NA ECONOMIA QUE VIGORA NESSE NOVO EQUILÍBRIO GERAL, SOMENTE PODE SER ALCANÇADO PELO AUMENTO DA ATIVIDADE (PRODUÇÃO) EM OUTROS SETORES. ASSIM SENDO, EM EQUILÍBRIO GERAL A TRIBUTAÇÃO DO SETOR (J) DEVE </a:t>
            </a:r>
            <a:r>
              <a:rPr lang="en-US" sz="2000" dirty="0"/>
              <a:t>RESULTAR NA MODIFICAÇÃO </a:t>
            </a:r>
            <a:r>
              <a:rPr lang="en-US" sz="2000" dirty="0" smtClean="0"/>
              <a:t>DAS </a:t>
            </a:r>
            <a:r>
              <a:rPr lang="en-US" sz="2000" dirty="0"/>
              <a:t>CONDIÇÕES DE CUSTO E DE </a:t>
            </a:r>
            <a:r>
              <a:rPr lang="en-US" sz="2000" dirty="0" smtClean="0"/>
              <a:t>DEMANDA PREVALECENTES </a:t>
            </a:r>
            <a:r>
              <a:rPr lang="en-US" sz="2000" dirty="0"/>
              <a:t>NOS </a:t>
            </a:r>
            <a:r>
              <a:rPr lang="en-US" sz="2000" dirty="0" smtClean="0"/>
              <a:t>DEMAIS SETORES DA ECONOMIA PARA QUE, NO NOVO EQUILÍBRIO GERAL, ESSES SETORES AUMENTEM A ATIVIDADE (PRODUÇÃO E VENDA) DE FORMA A ABSORVER OS RECURSOS PRODUTIVOS LIBERADOS PELO SETOR (J).</a:t>
            </a:r>
          </a:p>
          <a:p>
            <a:pPr algn="just"/>
            <a:endParaRPr lang="en-US" sz="2000" dirty="0"/>
          </a:p>
          <a:p>
            <a:pPr algn="just"/>
            <a:r>
              <a:rPr lang="en-US" sz="2000" dirty="0" smtClean="0"/>
              <a:t>ESSE TIPO DE ANÁLISE DE TRIBUTAÇÃO EM EQUILÍBRIO GERAL TEM UMA APLICAÇÃO IMPORTANTE EM TERMOS DE ECONOMIA ABERTA. POR EXEMPLO, SE CONSIDERARMOS UMA ECONOMIA </a:t>
            </a:r>
            <a:r>
              <a:rPr lang="en-US" sz="2000" dirty="0"/>
              <a:t>A</a:t>
            </a:r>
            <a:r>
              <a:rPr lang="en-US" sz="2000" dirty="0" smtClean="0"/>
              <a:t> DOIS SETORES PRODUTIVOS (EXPORTADOR E IMPORTADOR) E QUE O SETOR TRIBUTADO (J) </a:t>
            </a:r>
            <a:r>
              <a:rPr lang="en-US" sz="2000" dirty="0"/>
              <a:t>É</a:t>
            </a:r>
            <a:r>
              <a:rPr lang="en-US" sz="2000" dirty="0" smtClean="0"/>
              <a:t> O SETOR EXPORTADOR DA ECONOMIA, NESTE CASO, ENTÃO, A IMPOSICÃO DA TRIBUTAÇÃO DA PRODUÇÃO NO SETOR EXPORTADOR (J) REDUZ SEU NÍVEL DA ATIVIDADE E, COM ISSO</a:t>
            </a:r>
            <a:r>
              <a:rPr lang="en-US" sz="2000" dirty="0"/>
              <a:t> </a:t>
            </a:r>
            <a:r>
              <a:rPr lang="en-US" sz="2000" dirty="0" smtClean="0"/>
              <a:t>E EM EQUILÍBRIO GERAL, REDIRECIONA RECURSOS PRODUTIVOS PARA O SETOR COMPETIDOR DE IMPORTACÕES. EM OUTRAS PALAVRAS</a:t>
            </a:r>
            <a:r>
              <a:rPr lang="en-US" sz="2000" dirty="0"/>
              <a:t>, ESSA TRIBUTAÇÃO DO SETOR (J) </a:t>
            </a:r>
            <a:r>
              <a:rPr lang="en-US" sz="2000" dirty="0" smtClean="0"/>
              <a:t>IMPLICA EM PENALIZAR A PRODUCÃO DOS  SETORES PRODUTORES DE EXPORTÁVEIS EM FAVOR DE UMA MAIOR PRODUÇÃO DOMÉSTICA EM SETORES COMPETIDORES COM IMPORTAÇÕES. OU SEJA, ESSE TIPO DE TRIBUTAÇÃO LEVA A ECONOMIA A REDUZIR AS IMPORTACÕES PELA MAIOR PRODUÇÃO DOMÉSTICA DE IMPORTÁVEIS E, SIMULTANEAMENTE TAMBÉM ATUA NO SENTIDO DE REDUZIR A CAPACIDADE DE EXPORTACÃO DO PAÍS PELA MENOR PRODUÇÃO DE EXPORTÁVEIS, REDUZINDO O VOLUME DE COMÉRCIO DESSE PAÍS E, PORTANTO, REDUZINDO SEU BEM-ESTAR RELATIVAMENTE À SITUAÇÃO DE LIVRE COMÉRCIO E SEM TRIBUTAÇÃO DOMÉSTICA. FINALMENTE, OBSERVE QUE OS MESMOS EFEITOS DESCRITOS AQUI PODEM, ALTERNATIVAMENTE, SER ALCANÇADOS PELA IMPOSIÇÃO DE UMA TARIFA </a:t>
            </a:r>
            <a:r>
              <a:rPr lang="en-US" sz="2000" dirty="0"/>
              <a:t>À</a:t>
            </a:r>
            <a:r>
              <a:rPr lang="en-US" sz="2000" dirty="0" smtClean="0"/>
              <a:t>S IMPORTAÇÕES, A QUAL ELEVA O PREÇO NOS SETORES DOMÉSTICOS COMPETIDORES COM IMPORTAÇÕES.</a:t>
            </a:r>
          </a:p>
          <a:p>
            <a:pPr algn="just"/>
            <a:endParaRPr lang="en-US" sz="2000" dirty="0" smtClean="0"/>
          </a:p>
          <a:p>
            <a:pPr algn="just"/>
            <a:r>
              <a:rPr lang="en-US" sz="2000" dirty="0" smtClean="0"/>
              <a:t>OUTROS TIPOS DE ESTRUTURAÇÃO MACROECONÔMICA DA ECONOMIA PARA UMA ANÁLISE DOS EFEITOS DA TRIBUTAÇÃO EM TERMOS DE EQUILÍBRIO GERAL SÃO POSSÍVEIS. POR EXEMPLO, AO INVÉS DE DIFERENCIARMOS A ECONOMIA EM TERMOS DE SETOR DE EXPORTÁVEIS E SETOR DE IMPORTÁVEIS, (I.E., SOMENTE EM TERMOS DE BENS TRADABLES), PODEMOS DIFERENCIÁ-LA EM TERMOS DE SETOR TRADABLE E SETOR NON-TRADABLE, OU EM TERMOS DE SETOR FORMAL E SETOR INFORMAL, SETOR INDUSTRIAL E SETOR AGRÍCOLA, SETOR COMPETITIVO E SETOR NÃO-COMPETITIVO, ETC…</a:t>
            </a:r>
          </a:p>
          <a:p>
            <a:pPr algn="just"/>
            <a:endParaRPr lang="en-US" sz="2000" dirty="0"/>
          </a:p>
          <a:p>
            <a:pPr algn="just"/>
            <a:r>
              <a:rPr lang="en-US" sz="2000" b="1" dirty="0" smtClean="0">
                <a:effectLst>
                  <a:outerShdw blurRad="38100" dist="38100" dir="2700000" algn="tl">
                    <a:srgbClr val="000000">
                      <a:alpha val="43137"/>
                    </a:srgbClr>
                  </a:outerShdw>
                </a:effectLst>
              </a:rPr>
              <a:t>ESSAS QUESTÕES E IMPLICAÇÕES SOMENTE PODEM SER ANALISADAS NUMA PESPECTIVA DE EQUILÍBRIO GERAL. A ANÁLISE DE TRIBUTAÇÃO EM EQUILÍBRIO GERAL QUE SEGUIREMOS, PRESSUPÕE UMA ECONOMIA ABERTA COM DOIS SETORES, OS QUAIS SERÃO COMPOSTOS DE UM EXPORTADOR E O OUTRO COMPETIDOR COM IMPORTAÇÕES, OU SEJA HÁ PRODUÇÃO DOMÉSTICA EM AMBOS SETORES.</a:t>
            </a:r>
            <a:endParaRPr lang="pt-BR" sz="2000" b="1" dirty="0">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7500" lnSpcReduction="20000"/>
          </a:bodyPr>
          <a:lstStyle/>
          <a:p>
            <a:pPr algn="just"/>
            <a:r>
              <a:rPr lang="en-US" sz="2000" b="1" u="sng" dirty="0" smtClean="0">
                <a:effectLst>
                  <a:outerShdw blurRad="38100" dist="38100" dir="2700000" algn="tl">
                    <a:srgbClr val="000000">
                      <a:alpha val="43137"/>
                    </a:srgbClr>
                  </a:outerShdw>
                </a:effectLst>
              </a:rPr>
              <a:t>A ANÁLISE DOS EFEITOS DA TRIBUTAÇÃO DA PRODUÇÃO DO SETOR DE VANTAGEM COMPARATIVA DE UMA ECONOMIA GRANDE E ABERTA É A SEGUINTE:</a:t>
            </a:r>
          </a:p>
          <a:p>
            <a:pPr algn="just"/>
            <a:r>
              <a:rPr lang="en-US" sz="2000" dirty="0" smtClean="0"/>
              <a:t>A TRIBUTAÇÃO DO SETOR DE VANTAGEM COMPARATIVA (ALIMENTOS) INTRODUZ UMA DIVERGÊNCIA ENTRE PREÇOS RELATIVOS VIGENTES NO CONSUMO DAQUELES VIGENTES NA PRODUÇÃO: </a:t>
            </a:r>
            <a:r>
              <a:rPr lang="en-US" sz="2000" dirty="0"/>
              <a:t>O PREÇO RELATIVO DE MERCADO </a:t>
            </a:r>
            <a:r>
              <a:rPr lang="en-US" sz="2000" dirty="0" smtClean="0"/>
              <a:t>(VIGENTE </a:t>
            </a:r>
            <a:r>
              <a:rPr lang="en-US" sz="2000" dirty="0"/>
              <a:t>NA DECISÃO DE CONSUMO) </a:t>
            </a:r>
            <a:r>
              <a:rPr lang="en-US" sz="2000" dirty="0" smtClean="0"/>
              <a:t>SE ELEVA RELATIVAMENTE AO INICIAL </a:t>
            </a:r>
            <a:r>
              <a:rPr lang="en-US" sz="2000" b="1" dirty="0" smtClean="0"/>
              <a:t>“</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C</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a:t>
            </a:r>
            <a:r>
              <a:rPr lang="en-US" sz="2000" b="1" dirty="0" smtClean="0"/>
              <a:t>p** &gt;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C</a:t>
            </a:r>
            <a:r>
              <a:rPr lang="en-US" sz="2000" b="1" baseline="30000" dirty="0" err="1">
                <a:effectLst>
                  <a:outerShdw blurRad="38100" dist="38100" dir="2700000" algn="tl">
                    <a:srgbClr val="000000">
                      <a:alpha val="43137"/>
                    </a:srgbClr>
                  </a:outerShdw>
                </a:effectLst>
              </a:rPr>
              <a:t>SEM</a:t>
            </a:r>
            <a:r>
              <a:rPr lang="en-US" sz="2000" b="1" baseline="30000" dirty="0">
                <a:effectLst>
                  <a:outerShdw blurRad="38100" dist="38100" dir="2700000" algn="tl">
                    <a:srgbClr val="000000">
                      <a:alpha val="43137"/>
                    </a:srgbClr>
                  </a:outerShdw>
                </a:effectLst>
              </a:rPr>
              <a:t>  TRIB </a:t>
            </a:r>
            <a:r>
              <a:rPr lang="en-US" sz="2000" b="1" dirty="0" smtClean="0">
                <a:effectLst>
                  <a:outerShdw blurRad="38100" dist="38100" dir="2700000" algn="tl">
                    <a:srgbClr val="000000">
                      <a:alpha val="43137"/>
                    </a:srgbClr>
                  </a:outerShdw>
                </a:effectLst>
              </a:rPr>
              <a:t> = </a:t>
            </a:r>
            <a:r>
              <a:rPr lang="en-US" sz="2000" b="1" dirty="0" smtClean="0"/>
              <a:t>p*”</a:t>
            </a:r>
            <a:r>
              <a:rPr lang="en-US" sz="2000" dirty="0" smtClean="0"/>
              <a:t>, ENQUANTO QUE  </a:t>
            </a:r>
            <a:r>
              <a:rPr lang="en-US" sz="2000" dirty="0"/>
              <a:t>O PREÇO RELATIVO AO PRODUTOR (VIGENTE NA DECISÃO DE PRODUÇÃO) SE REDUZ </a:t>
            </a:r>
            <a:r>
              <a:rPr lang="en-US" sz="2000" dirty="0" smtClean="0"/>
              <a:t>RELATIVAMENTE AO INICIAL </a:t>
            </a:r>
            <a:r>
              <a:rPr lang="en-US" sz="2000" b="1" dirty="0" smtClean="0"/>
              <a:t>“</a:t>
            </a:r>
            <a:r>
              <a:rPr lang="en-US" sz="2000" b="1" dirty="0" err="1" smtClean="0"/>
              <a:t>p</a:t>
            </a:r>
            <a:r>
              <a:rPr lang="en-US" sz="2000" b="1" baseline="-25000" dirty="0" err="1" smtClean="0"/>
              <a:t>P</a:t>
            </a:r>
            <a:r>
              <a:rPr lang="en-US" sz="2000" b="1" baseline="30000" dirty="0" err="1" smtClean="0"/>
              <a:t>T</a:t>
            </a:r>
            <a:r>
              <a:rPr lang="en-US" sz="2000" b="1" dirty="0" smtClean="0"/>
              <a:t> = </a:t>
            </a:r>
            <a:r>
              <a:rPr lang="en-US" sz="2000" b="1" dirty="0">
                <a:effectLst>
                  <a:outerShdw blurRad="38100" dist="38100" dir="2700000" algn="tl">
                    <a:srgbClr val="000000">
                      <a:alpha val="43137"/>
                    </a:srgbClr>
                  </a:outerShdw>
                </a:effectLst>
              </a:rPr>
              <a:t>(1 – t).p** </a:t>
            </a:r>
            <a:r>
              <a:rPr lang="en-US" sz="2000" b="1" dirty="0" smtClean="0"/>
              <a:t>&lt;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p</a:t>
            </a:r>
            <a:r>
              <a:rPr lang="en-US" sz="2000" b="1" baseline="30000" dirty="0" err="1">
                <a:effectLst>
                  <a:outerShdw blurRad="38100" dist="38100" dir="2700000" algn="tl">
                    <a:srgbClr val="000000">
                      <a:alpha val="43137"/>
                    </a:srgbClr>
                  </a:outerShdw>
                </a:effectLst>
              </a:rPr>
              <a:t>SEM</a:t>
            </a:r>
            <a:r>
              <a:rPr lang="en-US" sz="2000" b="1" baseline="30000" dirty="0">
                <a:effectLst>
                  <a:outerShdw blurRad="38100" dist="38100" dir="2700000" algn="tl">
                    <a:srgbClr val="000000">
                      <a:alpha val="43137"/>
                    </a:srgbClr>
                  </a:outerShdw>
                </a:effectLst>
              </a:rPr>
              <a:t>  TRIB.</a:t>
            </a:r>
            <a:r>
              <a:rPr lang="en-US" sz="2000" b="1" dirty="0" smtClean="0"/>
              <a:t> = p*”</a:t>
            </a:r>
            <a:r>
              <a:rPr lang="en-US" sz="2000" dirty="0" smtClean="0"/>
              <a:t>, SENDO A DIFERENÇA ENTRE ESSES DOIS PREÇOS RELATIVOS (CONSUMO E PRODUÇÃO) IGUAL A TRIBUTAÇÃO EFETUADA </a:t>
            </a:r>
            <a:r>
              <a:rPr lang="en-US" sz="2000" b="1" dirty="0" smtClean="0"/>
              <a:t>“</a:t>
            </a:r>
            <a:r>
              <a:rPr lang="en-US" sz="2000" b="1" dirty="0"/>
              <a:t>[</a:t>
            </a:r>
            <a:r>
              <a:rPr lang="en-US" sz="2000" b="1" dirty="0" err="1"/>
              <a:t>p</a:t>
            </a:r>
            <a:r>
              <a:rPr lang="en-US" sz="2000" b="1" baseline="-25000" dirty="0" err="1"/>
              <a:t>C</a:t>
            </a:r>
            <a:r>
              <a:rPr lang="en-US" sz="2000" b="1" baseline="30000" dirty="0" err="1"/>
              <a:t>T</a:t>
            </a:r>
            <a:r>
              <a:rPr lang="en-US" sz="2000" b="1" baseline="30000" dirty="0"/>
              <a:t> </a:t>
            </a:r>
            <a:r>
              <a:rPr lang="en-US" sz="2000" b="1" dirty="0" smtClean="0"/>
              <a:t>- </a:t>
            </a:r>
            <a:r>
              <a:rPr lang="en-US" sz="2000" b="1" dirty="0" err="1" smtClean="0"/>
              <a:t>p</a:t>
            </a:r>
            <a:r>
              <a:rPr lang="en-US" sz="2000" b="1" baseline="-25000" dirty="0" err="1" smtClean="0"/>
              <a:t>P</a:t>
            </a:r>
            <a:r>
              <a:rPr lang="en-US" sz="2000" b="1" baseline="30000" dirty="0" err="1" smtClean="0"/>
              <a:t>T</a:t>
            </a:r>
            <a:r>
              <a:rPr lang="en-US" sz="2000" b="1" dirty="0"/>
              <a:t>] </a:t>
            </a:r>
            <a:r>
              <a:rPr lang="en-US" sz="2000" b="1" dirty="0" smtClean="0"/>
              <a:t>= T”</a:t>
            </a:r>
            <a:r>
              <a:rPr lang="en-US" sz="2000" dirty="0" smtClean="0"/>
              <a:t>, OU SEJA, A INCIDÊNCIA DA TRIBUTAÇÃO NESTE CASO DE ECONOMIA ABERTA GRANDE RECAI NO CONSUMO E NA PRODUÇÃO:  </a:t>
            </a:r>
            <a:r>
              <a:rPr lang="en-US" sz="2000" b="1" dirty="0" smtClean="0">
                <a:effectLst>
                  <a:outerShdw blurRad="38100" dist="38100" dir="2700000" algn="tl">
                    <a:srgbClr val="000000">
                      <a:alpha val="43137"/>
                    </a:srgbClr>
                  </a:outerShdw>
                </a:effectLst>
              </a:rPr>
              <a:t> </a:t>
            </a:r>
          </a:p>
          <a:p>
            <a:pPr marL="0" indent="0" algn="just">
              <a:buNone/>
            </a:pPr>
            <a:endParaRPr lang="en-US" sz="2000" b="1" dirty="0">
              <a:effectLst>
                <a:outerShdw blurRad="38100" dist="38100" dir="2700000" algn="tl">
                  <a:srgbClr val="000000">
                    <a:alpha val="43137"/>
                  </a:srgbClr>
                </a:outerShdw>
              </a:effectLst>
            </a:endParaRPr>
          </a:p>
          <a:p>
            <a:pPr marL="0" indent="0" algn="just">
              <a:buNone/>
            </a:pPr>
            <a:r>
              <a:rPr lang="en-US" sz="1600" b="1" dirty="0" smtClean="0">
                <a:effectLst>
                  <a:outerShdw blurRad="38100" dist="38100" dir="2700000" algn="tl">
                    <a:srgbClr val="000000">
                      <a:alpha val="43137"/>
                    </a:srgbClr>
                  </a:outerShdw>
                </a:effectLst>
              </a:rPr>
              <a:t>           </a:t>
            </a:r>
            <a:r>
              <a:rPr lang="en-US" sz="1900" b="1" dirty="0" err="1" smtClean="0">
                <a:effectLst>
                  <a:outerShdw blurRad="38100" dist="38100" dir="2700000" algn="tl">
                    <a:srgbClr val="000000">
                      <a:alpha val="43137"/>
                    </a:srgbClr>
                  </a:outerShdw>
                </a:effectLst>
              </a:rPr>
              <a:t>p</a:t>
            </a:r>
            <a:r>
              <a:rPr lang="en-US" sz="1900" b="1" baseline="-25000" dirty="0" err="1" smtClean="0">
                <a:effectLst>
                  <a:outerShdw blurRad="38100" dist="38100" dir="2700000" algn="tl">
                    <a:srgbClr val="000000">
                      <a:alpha val="43137"/>
                    </a:srgbClr>
                  </a:outerShdw>
                </a:effectLst>
              </a:rPr>
              <a:t>P</a:t>
            </a:r>
            <a:r>
              <a:rPr lang="en-US" sz="1900" b="1" baseline="30000" dirty="0" err="1" smtClean="0">
                <a:effectLst>
                  <a:outerShdw blurRad="38100" dist="38100" dir="2700000" algn="tl">
                    <a:srgbClr val="000000">
                      <a:alpha val="43137"/>
                    </a:srgbClr>
                  </a:outerShdw>
                </a:effectLst>
              </a:rPr>
              <a:t>T</a:t>
            </a:r>
            <a:r>
              <a:rPr lang="en-US" sz="1900" b="1" dirty="0" smtClean="0">
                <a:effectLst>
                  <a:outerShdw blurRad="38100" dist="38100" dir="2700000" algn="tl">
                    <a:srgbClr val="000000">
                      <a:alpha val="43137"/>
                    </a:srgbClr>
                  </a:outerShdw>
                </a:effectLst>
              </a:rPr>
              <a:t>  = (1 – t).p**</a:t>
            </a:r>
            <a:r>
              <a:rPr lang="en-US" sz="1600" b="1" dirty="0" smtClean="0">
                <a:effectLst>
                  <a:outerShdw blurRad="38100" dist="38100" dir="2700000" algn="tl">
                    <a:srgbClr val="000000">
                      <a:alpha val="43137"/>
                    </a:srgbClr>
                  </a:outerShdw>
                </a:effectLst>
              </a:rPr>
              <a:t> (APÓS,  NA PRODUÇÃO)   </a:t>
            </a:r>
            <a:r>
              <a:rPr lang="en-US" sz="2800" b="1" dirty="0" smtClean="0">
                <a:effectLst>
                  <a:outerShdw blurRad="38100" dist="38100" dir="2700000" algn="tl">
                    <a:srgbClr val="000000">
                      <a:alpha val="43137"/>
                    </a:srgbClr>
                  </a:outerShdw>
                </a:effectLst>
              </a:rPr>
              <a:t>&lt; </a:t>
            </a:r>
            <a:r>
              <a:rPr lang="en-US" sz="1600" b="1" dirty="0" smtClean="0">
                <a:effectLst>
                  <a:outerShdw blurRad="38100" dist="38100" dir="2700000" algn="tl">
                    <a:srgbClr val="000000">
                      <a:alpha val="43137"/>
                    </a:srgbClr>
                  </a:outerShdw>
                </a:effectLst>
              </a:rPr>
              <a:t> </a:t>
            </a:r>
            <a:r>
              <a:rPr lang="en-US" sz="1900" b="1" dirty="0" smtClean="0">
                <a:effectLst>
                  <a:outerShdw blurRad="38100" dist="38100" dir="2700000" algn="tl">
                    <a:srgbClr val="000000">
                      <a:alpha val="43137"/>
                    </a:srgbClr>
                  </a:outerShdw>
                </a:effectLst>
              </a:rPr>
              <a:t>p* </a:t>
            </a:r>
            <a:r>
              <a:rPr lang="en-US" sz="1600" b="1" dirty="0" smtClean="0">
                <a:effectLst>
                  <a:outerShdw blurRad="38100" dist="38100" dir="2700000" algn="tl">
                    <a:srgbClr val="000000">
                      <a:alpha val="43137"/>
                    </a:srgbClr>
                  </a:outerShdw>
                </a:effectLst>
              </a:rPr>
              <a:t>(ANTES DA TRIBUTAÇÃO) [=  </a:t>
            </a:r>
            <a:r>
              <a:rPr lang="en-US" sz="1600" b="1" dirty="0" err="1" smtClean="0">
                <a:effectLst>
                  <a:outerShdw blurRad="38100" dist="38100" dir="2700000" algn="tl">
                    <a:srgbClr val="000000">
                      <a:alpha val="43137"/>
                    </a:srgbClr>
                  </a:outerShdw>
                </a:effectLst>
              </a:rPr>
              <a:t>p</a:t>
            </a:r>
            <a:r>
              <a:rPr lang="en-US" sz="1600" b="1" baseline="-25000" dirty="0" err="1" smtClean="0">
                <a:effectLst>
                  <a:outerShdw blurRad="38100" dist="38100" dir="2700000" algn="tl">
                    <a:srgbClr val="000000">
                      <a:alpha val="43137"/>
                    </a:srgbClr>
                  </a:outerShdw>
                </a:effectLst>
              </a:rPr>
              <a:t>C</a:t>
            </a:r>
            <a:r>
              <a:rPr lang="en-US" sz="1600" b="1" baseline="30000" dirty="0" err="1" smtClean="0">
                <a:effectLst>
                  <a:outerShdw blurRad="38100" dist="38100" dir="2700000" algn="tl">
                    <a:srgbClr val="000000">
                      <a:alpha val="43137"/>
                    </a:srgbClr>
                  </a:outerShdw>
                </a:effectLst>
              </a:rPr>
              <a:t>SEM</a:t>
            </a:r>
            <a:r>
              <a:rPr lang="en-US" sz="1600" b="1" baseline="30000" dirty="0" smtClean="0">
                <a:effectLst>
                  <a:outerShdw blurRad="38100" dist="38100" dir="2700000" algn="tl">
                    <a:srgbClr val="000000">
                      <a:alpha val="43137"/>
                    </a:srgbClr>
                  </a:outerShdw>
                </a:effectLst>
              </a:rPr>
              <a:t>  TRIB.</a:t>
            </a:r>
            <a:r>
              <a:rPr lang="en-US" sz="1600" b="1" dirty="0" smtClean="0">
                <a:effectLst>
                  <a:outerShdw blurRad="38100" dist="38100" dir="2700000" algn="tl">
                    <a:srgbClr val="000000">
                      <a:alpha val="43137"/>
                    </a:srgbClr>
                  </a:outerShdw>
                </a:effectLst>
              </a:rPr>
              <a:t>  =  </a:t>
            </a:r>
            <a:r>
              <a:rPr lang="en-US" sz="1600" b="1" dirty="0" err="1" smtClean="0">
                <a:effectLst>
                  <a:outerShdw blurRad="38100" dist="38100" dir="2700000" algn="tl">
                    <a:srgbClr val="000000">
                      <a:alpha val="43137"/>
                    </a:srgbClr>
                  </a:outerShdw>
                </a:effectLst>
              </a:rPr>
              <a:t>p</a:t>
            </a:r>
            <a:r>
              <a:rPr lang="en-US" sz="1600" b="1" baseline="-25000" dirty="0" err="1" smtClean="0">
                <a:effectLst>
                  <a:outerShdw blurRad="38100" dist="38100" dir="2700000" algn="tl">
                    <a:srgbClr val="000000">
                      <a:alpha val="43137"/>
                    </a:srgbClr>
                  </a:outerShdw>
                </a:effectLst>
              </a:rPr>
              <a:t>p</a:t>
            </a:r>
            <a:r>
              <a:rPr lang="en-US" sz="1600" b="1" baseline="30000" dirty="0" err="1" smtClean="0">
                <a:effectLst>
                  <a:outerShdw blurRad="38100" dist="38100" dir="2700000" algn="tl">
                    <a:srgbClr val="000000">
                      <a:alpha val="43137"/>
                    </a:srgbClr>
                  </a:outerShdw>
                </a:effectLst>
              </a:rPr>
              <a:t>SEM</a:t>
            </a:r>
            <a:r>
              <a:rPr lang="en-US" sz="1600" b="1" baseline="30000" dirty="0" smtClean="0">
                <a:effectLst>
                  <a:outerShdw blurRad="38100" dist="38100" dir="2700000" algn="tl">
                    <a:srgbClr val="000000">
                      <a:alpha val="43137"/>
                    </a:srgbClr>
                  </a:outerShdw>
                </a:effectLst>
              </a:rPr>
              <a:t>  TRIB.</a:t>
            </a:r>
            <a:r>
              <a:rPr lang="en-US" sz="1600" b="1" dirty="0" smtClean="0">
                <a:effectLst>
                  <a:outerShdw blurRad="38100" dist="38100" dir="2700000" algn="tl">
                    <a:srgbClr val="000000">
                      <a:alpha val="43137"/>
                    </a:srgbClr>
                  </a:outerShdw>
                </a:effectLst>
              </a:rPr>
              <a:t>]    </a:t>
            </a:r>
            <a:r>
              <a:rPr lang="en-US" sz="2800" b="1" dirty="0" smtClean="0">
                <a:effectLst>
                  <a:outerShdw blurRad="38100" dist="38100" dir="2700000" algn="tl">
                    <a:srgbClr val="000000">
                      <a:alpha val="43137"/>
                    </a:srgbClr>
                  </a:outerShdw>
                </a:effectLst>
              </a:rPr>
              <a:t>&lt; </a:t>
            </a:r>
            <a:r>
              <a:rPr lang="en-US" sz="1600" b="1" dirty="0" smtClean="0">
                <a:effectLst>
                  <a:outerShdw blurRad="38100" dist="38100" dir="2700000" algn="tl">
                    <a:srgbClr val="000000">
                      <a:alpha val="43137"/>
                    </a:srgbClr>
                  </a:outerShdw>
                </a:effectLst>
              </a:rPr>
              <a:t>   </a:t>
            </a:r>
            <a:r>
              <a:rPr lang="en-US" sz="1900" b="1" dirty="0" err="1" smtClean="0">
                <a:effectLst>
                  <a:outerShdw blurRad="38100" dist="38100" dir="2700000" algn="tl">
                    <a:srgbClr val="000000">
                      <a:alpha val="43137"/>
                    </a:srgbClr>
                  </a:outerShdw>
                </a:effectLst>
              </a:rPr>
              <a:t>p</a:t>
            </a:r>
            <a:r>
              <a:rPr lang="en-US" sz="1900" b="1" baseline="-25000" dirty="0" err="1" smtClean="0">
                <a:effectLst>
                  <a:outerShdw blurRad="38100" dist="38100" dir="2700000" algn="tl">
                    <a:srgbClr val="000000">
                      <a:alpha val="43137"/>
                    </a:srgbClr>
                  </a:outerShdw>
                </a:effectLst>
              </a:rPr>
              <a:t>C</a:t>
            </a:r>
            <a:r>
              <a:rPr lang="en-US" sz="1900" b="1" baseline="30000" dirty="0" err="1" smtClean="0">
                <a:effectLst>
                  <a:outerShdw blurRad="38100" dist="38100" dir="2700000" algn="tl">
                    <a:srgbClr val="000000">
                      <a:alpha val="43137"/>
                    </a:srgbClr>
                  </a:outerShdw>
                </a:effectLst>
              </a:rPr>
              <a:t>T</a:t>
            </a:r>
            <a:r>
              <a:rPr lang="en-US" sz="1900" b="1" dirty="0" smtClean="0">
                <a:effectLst>
                  <a:outerShdw blurRad="38100" dist="38100" dir="2700000" algn="tl">
                    <a:srgbClr val="000000">
                      <a:alpha val="43137"/>
                    </a:srgbClr>
                  </a:outerShdw>
                </a:effectLst>
              </a:rPr>
              <a:t> = p**</a:t>
            </a:r>
            <a:endParaRPr lang="en-US" sz="1600" b="1" dirty="0" smtClean="0">
              <a:effectLst>
                <a:outerShdw blurRad="38100" dist="38100" dir="2700000" algn="tl">
                  <a:srgbClr val="000000">
                    <a:alpha val="43137"/>
                  </a:srgbClr>
                </a:outerShdw>
              </a:effectLst>
            </a:endParaRPr>
          </a:p>
          <a:p>
            <a:pPr marL="0" indent="0" algn="just">
              <a:buNone/>
            </a:pPr>
            <a:r>
              <a:rPr lang="en-US"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                                                                                                                                                                                                                      (APÓS, NO CONSUMO)</a:t>
            </a:r>
          </a:p>
          <a:p>
            <a:pPr marL="0" indent="0" algn="just">
              <a:buNone/>
            </a:pPr>
            <a:r>
              <a:rPr lang="en-US" sz="1500" b="1"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endParaRPr lang="en-US" sz="2900" b="1" dirty="0">
              <a:effectLst>
                <a:outerShdw blurRad="38100" dist="38100" dir="2700000" algn="tl">
                  <a:srgbClr val="000000">
                    <a:alpha val="43137"/>
                  </a:srgbClr>
                </a:outerShdw>
              </a:effectLst>
            </a:endParaRPr>
          </a:p>
          <a:p>
            <a:pPr marL="0" indent="0" algn="just">
              <a:buNone/>
            </a:pPr>
            <a:r>
              <a:rPr lang="en-US" sz="2000" b="1" dirty="0" smtClean="0">
                <a:effectLst>
                  <a:outerShdw blurRad="38100" dist="38100" dir="2700000" algn="tl">
                    <a:srgbClr val="000000">
                      <a:alpha val="43137"/>
                    </a:srgbClr>
                  </a:outerShdw>
                </a:effectLst>
              </a:rPr>
              <a:t>          E ONDE</a:t>
            </a: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b="1" dirty="0" err="1" smtClean="0">
                <a:effectLst>
                  <a:outerShdw blurRad="38100" dist="38100" dir="2700000" algn="tl">
                    <a:srgbClr val="000000">
                      <a:alpha val="43137"/>
                    </a:srgbClr>
                  </a:outerShdw>
                </a:effectLst>
              </a:rPr>
              <a:t>p</a:t>
            </a:r>
            <a:r>
              <a:rPr lang="en-US" sz="2000" b="1" baseline="-25000" dirty="0" err="1" smtClean="0">
                <a:effectLst>
                  <a:outerShdw blurRad="38100" dist="38100" dir="2700000" algn="tl">
                    <a:srgbClr val="000000">
                      <a:alpha val="43137"/>
                    </a:srgbClr>
                  </a:outerShdw>
                </a:effectLst>
              </a:rPr>
              <a:t>C</a:t>
            </a:r>
            <a:r>
              <a:rPr lang="en-US" sz="2000" b="1" baseline="30000" dirty="0" err="1" smtClean="0">
                <a:effectLst>
                  <a:outerShdw blurRad="38100" dist="38100" dir="2700000" algn="tl">
                    <a:srgbClr val="000000">
                      <a:alpha val="43137"/>
                    </a:srgbClr>
                  </a:outerShdw>
                </a:effectLst>
              </a:rPr>
              <a:t>T</a:t>
            </a:r>
            <a:r>
              <a:rPr lang="en-US" sz="2000" b="1" baseline="3000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  </a:t>
            </a:r>
            <a:r>
              <a:rPr lang="en-US" sz="2000" b="1" dirty="0" err="1" smtClean="0">
                <a:effectLst>
                  <a:outerShdw blurRad="38100" dist="38100" dir="2700000" algn="tl">
                    <a:srgbClr val="000000">
                      <a:alpha val="43137"/>
                    </a:srgbClr>
                  </a:outerShdw>
                </a:effectLst>
              </a:rPr>
              <a:t>p</a:t>
            </a:r>
            <a:r>
              <a:rPr lang="en-US" sz="2000" b="1" baseline="-25000" dirty="0" err="1" smtClean="0">
                <a:effectLst>
                  <a:outerShdw blurRad="38100" dist="38100" dir="2700000" algn="tl">
                    <a:srgbClr val="000000">
                      <a:alpha val="43137"/>
                    </a:srgbClr>
                  </a:outerShdw>
                </a:effectLst>
              </a:rPr>
              <a:t>P</a:t>
            </a:r>
            <a:r>
              <a:rPr lang="en-US" sz="2000" b="1" baseline="30000" dirty="0" err="1" smtClean="0">
                <a:effectLst>
                  <a:outerShdw blurRad="38100" dist="38100" dir="2700000" algn="tl">
                    <a:srgbClr val="000000">
                      <a:alpha val="43137"/>
                    </a:srgbClr>
                  </a:outerShdw>
                </a:effectLst>
              </a:rPr>
              <a:t>T</a:t>
            </a:r>
            <a:r>
              <a:rPr lang="en-US" sz="2000" b="1" dirty="0" smtClean="0">
                <a:effectLst>
                  <a:outerShdw blurRad="38100" dist="38100" dir="2700000" algn="tl">
                    <a:srgbClr val="000000">
                      <a:alpha val="43137"/>
                    </a:srgbClr>
                  </a:outerShdw>
                </a:effectLst>
              </a:rPr>
              <a:t>]  =  [p** -  </a:t>
            </a:r>
            <a:r>
              <a:rPr lang="en-US" sz="2000" b="1" dirty="0" err="1" smtClean="0">
                <a:effectLst>
                  <a:outerShdw blurRad="38100" dist="38100" dir="2700000" algn="tl">
                    <a:srgbClr val="000000">
                      <a:alpha val="43137"/>
                    </a:srgbClr>
                  </a:outerShdw>
                </a:effectLst>
              </a:rPr>
              <a:t>p</a:t>
            </a:r>
            <a:r>
              <a:rPr lang="en-US" sz="2000" b="1" baseline="-25000" dirty="0" err="1" smtClean="0">
                <a:effectLst>
                  <a:outerShdw blurRad="38100" dist="38100" dir="2700000" algn="tl">
                    <a:srgbClr val="000000">
                      <a:alpha val="43137"/>
                    </a:srgbClr>
                  </a:outerShdw>
                </a:effectLst>
              </a:rPr>
              <a:t>P</a:t>
            </a:r>
            <a:r>
              <a:rPr lang="en-US" sz="2000" b="1" baseline="30000" dirty="0" err="1" smtClean="0">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a:t>
            </a:r>
            <a:r>
              <a:rPr lang="en-US" sz="2000" b="1" dirty="0" smtClean="0">
                <a:effectLst>
                  <a:outerShdw blurRad="38100" dist="38100" dir="2700000" algn="tl">
                    <a:srgbClr val="000000">
                      <a:alpha val="43137"/>
                    </a:srgbClr>
                  </a:outerShdw>
                </a:effectLst>
              </a:rPr>
              <a:t>  =  T  =  </a:t>
            </a:r>
            <a:r>
              <a:rPr lang="en-US" sz="2000" b="1" dirty="0" err="1" smtClean="0">
                <a:effectLst>
                  <a:outerShdw blurRad="38100" dist="38100" dir="2700000" algn="tl">
                    <a:srgbClr val="000000">
                      <a:alpha val="43137"/>
                    </a:srgbClr>
                  </a:outerShdw>
                </a:effectLst>
              </a:rPr>
              <a:t>t.p</a:t>
            </a:r>
            <a:r>
              <a:rPr lang="en-US" sz="2000" b="1" dirty="0" smtClean="0">
                <a:effectLst>
                  <a:outerShdw blurRad="38100" dist="38100" dir="2700000" algn="tl">
                    <a:srgbClr val="000000">
                      <a:alpha val="43137"/>
                    </a:srgbClr>
                  </a:outerShdw>
                </a:effectLst>
              </a:rPr>
              <a:t>**</a:t>
            </a:r>
          </a:p>
          <a:p>
            <a:pPr marL="0" indent="0" algn="just">
              <a:buNone/>
            </a:pPr>
            <a:endParaRPr lang="en-US" sz="2000" b="1" dirty="0">
              <a:effectLst>
                <a:outerShdw blurRad="38100" dist="38100" dir="2700000" algn="tl">
                  <a:srgbClr val="000000">
                    <a:alpha val="43137"/>
                  </a:srgbClr>
                </a:outerShdw>
              </a:effectLst>
            </a:endParaRPr>
          </a:p>
          <a:p>
            <a:pPr algn="just"/>
            <a:r>
              <a:rPr lang="en-US" sz="2000" b="1" u="sng" dirty="0">
                <a:effectLst>
                  <a:outerShdw blurRad="38100" dist="38100" dir="2700000" algn="tl">
                    <a:srgbClr val="000000">
                      <a:alpha val="43137"/>
                    </a:srgbClr>
                  </a:outerShdw>
                </a:effectLst>
              </a:rPr>
              <a:t>ISTO RESULTA NAS SEGUINTES ALTERAÇÕES NO PAÍS </a:t>
            </a:r>
            <a:r>
              <a:rPr lang="en-US" sz="2000" b="1" u="sng" dirty="0" smtClean="0">
                <a:effectLst>
                  <a:outerShdw blurRad="38100" dist="38100" dir="2700000" algn="tl">
                    <a:srgbClr val="000000">
                      <a:alpha val="43137"/>
                    </a:srgbClr>
                  </a:outerShdw>
                </a:effectLst>
              </a:rPr>
              <a:t>DOMÉSTICO, O QUAL, NO PRESENTE CASO, É SUPOSTO SER UMA ECONOMIA GRANDE E ABERTA</a:t>
            </a:r>
            <a:r>
              <a:rPr lang="en-US" sz="2000" b="1" dirty="0" smtClean="0">
                <a:effectLst>
                  <a:outerShdw blurRad="38100" dist="38100" dir="2700000" algn="tl">
                    <a:srgbClr val="000000">
                      <a:alpha val="43137"/>
                    </a:srgbClr>
                  </a:outerShdw>
                </a:effectLst>
              </a:rPr>
              <a:t>:</a:t>
            </a:r>
            <a:r>
              <a:rPr lang="en-US" sz="2000" dirty="0" smtClean="0">
                <a:effectLst>
                  <a:outerShdw blurRad="38100" dist="38100" dir="2700000" algn="tl">
                    <a:srgbClr val="000000">
                      <a:alpha val="43137"/>
                    </a:srgbClr>
                  </a:outerShdw>
                </a:effectLst>
              </a:rPr>
              <a:t> </a:t>
            </a:r>
            <a:r>
              <a:rPr lang="en-US" sz="2000" dirty="0" smtClean="0"/>
              <a:t> </a:t>
            </a:r>
          </a:p>
          <a:p>
            <a:pPr algn="just"/>
            <a:r>
              <a:rPr lang="en-US" sz="2000" dirty="0" smtClean="0"/>
              <a:t> </a:t>
            </a:r>
            <a:endParaRPr lang="en-US" sz="2000" dirty="0"/>
          </a:p>
          <a:p>
            <a:pPr algn="just"/>
            <a:r>
              <a:rPr lang="en-US" sz="2000" dirty="0"/>
              <a:t>         </a:t>
            </a:r>
            <a:r>
              <a:rPr lang="en-US" sz="2000" b="1" dirty="0"/>
              <a:t># A TRIBUTAÇÃO DISTORCE OS PREÇOS RELATIVOS DOMÉSTICOS NO CONSUMO EM RELAÇÃO À PRODUÇÃO E EM RELAÇÃO AOS PREÇOS INTERNACIONAIS E, ASSIM, LEVA A ECONOMIA A PRODUZIR UM MIX DE PRODUTO DISTINTO DAQUELE DE EQUILÍBRIO DE LIVRE COMÉRCIO SEM TRIBUTAÇÃO.</a:t>
            </a:r>
            <a:r>
              <a:rPr lang="en-US" sz="2000" dirty="0"/>
              <a:t> ESSE NOVO MIX DE PRODUTO (COM PREÇOS DISTORCIDOS), EM PRINCÍPIO, É INCONVENIENTE, POIS </a:t>
            </a:r>
            <a:r>
              <a:rPr lang="en-US" sz="2000" dirty="0" smtClean="0"/>
              <a:t>ESSA </a:t>
            </a:r>
            <a:r>
              <a:rPr lang="en-US" sz="2000" dirty="0"/>
              <a:t>TRIBUTAÇÃO </a:t>
            </a:r>
            <a:r>
              <a:rPr lang="en-US" sz="2000" dirty="0" smtClean="0"/>
              <a:t>É DISTORCIVA E GERA PESO MORTO E GERA </a:t>
            </a:r>
            <a:r>
              <a:rPr lang="en-US" sz="2000" dirty="0"/>
              <a:t>DISTORÇÕES NA ALOCAÇÃO DE RECURSOS NA </a:t>
            </a:r>
            <a:r>
              <a:rPr lang="en-US" sz="2000" dirty="0" smtClean="0"/>
              <a:t>ECONOMIA DA ÓTICA INTERNACIONAL. PORTANTO, HÁ UMA PERDA DE EFICIÊNCIA NA ECONOMIA, </a:t>
            </a:r>
            <a:r>
              <a:rPr lang="en-US" sz="2000" dirty="0"/>
              <a:t>COLOCANDO-A AQUÉM DA F.P.P, DE FORMA QUE RESULTA NUMA REDUÇÃO DO VALOR DO PRODUTO </a:t>
            </a:r>
            <a:r>
              <a:rPr lang="en-US" sz="2000" dirty="0" smtClean="0"/>
              <a:t>NACIONAL MENSURADO </a:t>
            </a:r>
            <a:r>
              <a:rPr lang="en-US" sz="2000" dirty="0"/>
              <a:t>A PREÇOS </a:t>
            </a:r>
            <a:r>
              <a:rPr lang="en-US" sz="2000" dirty="0" smtClean="0"/>
              <a:t>INTERNACIONAIS INICIAIS:  </a:t>
            </a:r>
            <a:r>
              <a:rPr lang="en-US" sz="2000" b="1" dirty="0" smtClean="0">
                <a:effectLst>
                  <a:outerShdw blurRad="38100" dist="38100" dir="2700000" algn="tl">
                    <a:srgbClr val="000000">
                      <a:alpha val="43137"/>
                    </a:srgbClr>
                  </a:outerShdw>
                </a:effectLst>
              </a:rPr>
              <a:t>“</a:t>
            </a:r>
            <a:r>
              <a:rPr lang="en-US" sz="2000" b="1" dirty="0" err="1" smtClean="0">
                <a:effectLst>
                  <a:outerShdw blurRad="38100" dist="38100" dir="2700000" algn="tl">
                    <a:srgbClr val="000000">
                      <a:alpha val="43137"/>
                    </a:srgbClr>
                  </a:outerShdw>
                </a:effectLst>
              </a:rPr>
              <a:t>y</a:t>
            </a:r>
            <a:r>
              <a:rPr lang="en-US" sz="2000" b="1" baseline="30000" dirty="0" err="1" smtClean="0">
                <a:effectLst>
                  <a:outerShdw blurRad="38100" dist="38100" dir="2700000" algn="tl">
                    <a:srgbClr val="000000">
                      <a:alpha val="43137"/>
                    </a:srgbClr>
                  </a:outerShdw>
                </a:effectLst>
              </a:rPr>
              <a:t>T</a:t>
            </a:r>
            <a:r>
              <a:rPr lang="en-US" sz="2000" b="1" dirty="0" smtClean="0">
                <a:effectLst>
                  <a:outerShdw blurRad="38100" dist="38100" dir="2700000" algn="tl">
                    <a:srgbClr val="000000">
                      <a:alpha val="43137"/>
                    </a:srgbClr>
                  </a:outerShdw>
                </a:effectLst>
              </a:rPr>
              <a:t> </a:t>
            </a:r>
            <a:r>
              <a:rPr lang="en-US" sz="2000" b="1" dirty="0">
                <a:effectLst>
                  <a:outerShdw blurRad="38100" dist="38100" dir="2700000" algn="tl">
                    <a:srgbClr val="000000">
                      <a:alpha val="43137"/>
                    </a:srgbClr>
                  </a:outerShdw>
                </a:effectLst>
              </a:rPr>
              <a:t>(p*) &lt; y(p</a:t>
            </a:r>
            <a:r>
              <a:rPr lang="en-US" sz="2000" b="1" dirty="0" smtClean="0">
                <a:effectLst>
                  <a:outerShdw blurRad="38100" dist="38100" dir="2700000" algn="tl">
                    <a:srgbClr val="000000">
                      <a:alpha val="43137"/>
                    </a:srgbClr>
                  </a:outerShdw>
                </a:effectLst>
              </a:rPr>
              <a:t>*)”</a:t>
            </a:r>
            <a:r>
              <a:rPr lang="en-US" sz="2000" dirty="0" smtClean="0"/>
              <a:t>. </a:t>
            </a:r>
            <a:r>
              <a:rPr lang="en-US" sz="2000" dirty="0"/>
              <a:t>ISSO IMPLICA QUE SE A PRODUÇÃO E A TROCA FOSSEM  EFETUADAS  SEM AS DISTORÇÕES IMPOSTAS PELA TRIBUTAÇÃO, ISTO É, EM </a:t>
            </a:r>
            <a:r>
              <a:rPr lang="en-US" sz="2000" dirty="0" smtClean="0"/>
              <a:t>CONDIÇÕES </a:t>
            </a:r>
            <a:r>
              <a:rPr lang="en-US" sz="2000" dirty="0"/>
              <a:t>DE  “p*”, UM MAIOR BEM-ESTAR SERIA FACTÍVEL: </a:t>
            </a:r>
            <a:r>
              <a:rPr lang="en-US" sz="2000" b="1" dirty="0" smtClean="0">
                <a:effectLst>
                  <a:outerShdw blurRad="38100" dist="38100" dir="2700000" algn="tl">
                    <a:srgbClr val="000000">
                      <a:alpha val="43137"/>
                    </a:srgbClr>
                  </a:outerShdw>
                </a:effectLst>
              </a:rPr>
              <a:t>“</a:t>
            </a:r>
            <a:r>
              <a:rPr lang="en-US" sz="2000" b="1" dirty="0">
                <a:effectLst>
                  <a:outerShdw blurRad="38100" dist="38100" dir="2700000" algn="tl">
                    <a:srgbClr val="000000">
                      <a:alpha val="43137"/>
                    </a:srgbClr>
                  </a:outerShdw>
                </a:effectLst>
              </a:rPr>
              <a:t>C</a:t>
            </a:r>
            <a:r>
              <a:rPr lang="en-US" sz="2000" b="1" baseline="30000" dirty="0">
                <a:effectLst>
                  <a:outerShdw blurRad="38100" dist="38100" dir="2700000" algn="tl">
                    <a:srgbClr val="000000">
                      <a:alpha val="43137"/>
                    </a:srgbClr>
                  </a:outerShdw>
                </a:effectLst>
              </a:rPr>
              <a:t>LC</a:t>
            </a:r>
            <a:r>
              <a:rPr lang="en-US" sz="2000" b="1" dirty="0">
                <a:effectLst>
                  <a:outerShdw blurRad="38100" dist="38100" dir="2700000" algn="tl">
                    <a:srgbClr val="000000">
                      <a:alpha val="43137"/>
                    </a:srgbClr>
                  </a:outerShdw>
                </a:effectLst>
              </a:rPr>
              <a:t>  &gt;  C</a:t>
            </a:r>
            <a:r>
              <a:rPr lang="en-US" sz="2000" b="1" baseline="30000" dirty="0">
                <a:effectLst>
                  <a:outerShdw blurRad="38100" dist="38100" dir="2700000" algn="tl">
                    <a:srgbClr val="000000">
                      <a:alpha val="43137"/>
                    </a:srgbClr>
                  </a:outerShdw>
                </a:effectLst>
              </a:rPr>
              <a:t>T</a:t>
            </a:r>
            <a:r>
              <a:rPr lang="en-US" sz="2000" b="1" dirty="0" smtClean="0">
                <a:effectLst>
                  <a:outerShdw blurRad="38100" dist="38100" dir="2700000" algn="tl">
                    <a:srgbClr val="000000">
                      <a:alpha val="43137"/>
                    </a:srgbClr>
                  </a:outerShdw>
                </a:effectLst>
              </a:rPr>
              <a:t>”</a:t>
            </a:r>
            <a:r>
              <a:rPr lang="en-US" sz="2000" dirty="0" smtClean="0"/>
              <a:t>.</a:t>
            </a:r>
            <a:endParaRPr lang="en-US" sz="2000" dirty="0"/>
          </a:p>
          <a:p>
            <a:pPr algn="just"/>
            <a:r>
              <a:rPr lang="en-US" sz="2000" dirty="0"/>
              <a:t>          </a:t>
            </a:r>
          </a:p>
          <a:p>
            <a:pPr algn="just"/>
            <a:r>
              <a:rPr lang="en-US" sz="2000" dirty="0"/>
              <a:t>   </a:t>
            </a:r>
            <a:endParaRPr lang="en-US" sz="2000" dirty="0" smtClean="0"/>
          </a:p>
          <a:p>
            <a:pPr algn="just"/>
            <a:endParaRPr lang="pt-BR" sz="2000" dirty="0"/>
          </a:p>
        </p:txBody>
      </p:sp>
    </p:spTree>
    <p:extLst>
      <p:ext uri="{BB962C8B-B14F-4D97-AF65-F5344CB8AC3E}">
        <p14:creationId xmlns:p14="http://schemas.microsoft.com/office/powerpoint/2010/main" val="1484349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pPr marL="0" indent="0" algn="just">
              <a:buNone/>
            </a:pPr>
            <a:r>
              <a:rPr lang="en-US" sz="2000" dirty="0"/>
              <a:t> </a:t>
            </a:r>
            <a:r>
              <a:rPr lang="en-US" sz="2000" b="1" dirty="0"/>
              <a:t>#</a:t>
            </a:r>
            <a:r>
              <a:rPr lang="en-US" sz="2000" dirty="0"/>
              <a:t> </a:t>
            </a:r>
            <a:r>
              <a:rPr lang="en-US" sz="2000" b="1" dirty="0"/>
              <a:t>COM A TRIBUTAÇÃO DO SETOR ALIMENTOS OCORRE  UMA REDUÇÃO DO PREÇO RELATIVO AO PRODUTOR NO SETOR DE ALIMENTOS E CONCOMITANTE AUMENTO DO PREÇO RELATIVO AO PRODUTOR NO SETOR MANUFATURAS.</a:t>
            </a:r>
            <a:r>
              <a:rPr lang="en-US" sz="2000" dirty="0"/>
              <a:t> </a:t>
            </a:r>
            <a:r>
              <a:rPr lang="en-US" sz="2000" b="1" dirty="0"/>
              <a:t>PORTANTO, HÁ UM NOVO MIX ÓTIMO DE PRODUÇÃO (MAS COM INEFICIÊNCIA: O PONTO P</a:t>
            </a:r>
            <a:r>
              <a:rPr lang="en-US" sz="2000" b="1" baseline="-25000" dirty="0"/>
              <a:t>1</a:t>
            </a:r>
            <a:r>
              <a:rPr lang="en-US" sz="2000" b="1" baseline="30000" dirty="0"/>
              <a:t>T</a:t>
            </a:r>
            <a:r>
              <a:rPr lang="en-US" sz="2000" b="1" dirty="0"/>
              <a:t> ESTÁ AQUÉM DA F.P.P.), O QUAL MOSTRA REDUÇÃO DE </a:t>
            </a:r>
            <a:r>
              <a:rPr lang="en-US" sz="2000" b="1" dirty="0" smtClean="0"/>
              <a:t>PRODUÇÃO </a:t>
            </a:r>
            <a:r>
              <a:rPr lang="en-US" sz="2000" b="1" dirty="0"/>
              <a:t>DE ALIMENTOS (LIBERANDO RECURSOS PARA O SETOR MANUFATURAS) E SIMULTÂNEO E CONSEQUENTE AUMENTO DE PRODUÇÃO DE MANUFATURAS.</a:t>
            </a:r>
            <a:r>
              <a:rPr lang="en-US" sz="2000" dirty="0"/>
              <a:t> TODAVIA, COMO O NOVO EQUILÍBRIO É UMA SITUAÇÃO DE INEFICIÊNCIA DE ALOCAÇÃO DE RECURSOS (RESULTADO DA TRIBUTAÇÃO DISTORCIVA), A ECONOMIA FICA AQUÉM DA F.P.P. E, </a:t>
            </a:r>
            <a:r>
              <a:rPr lang="en-US" sz="2000" dirty="0" smtClean="0"/>
              <a:t>INEQUIVOCAMENTE, </a:t>
            </a:r>
            <a:r>
              <a:rPr lang="en-US" sz="2000" dirty="0"/>
              <a:t>TEM SEU B.E. REDUZIDO EM RELAÇÃO AO EQUILÍBRIO INICIAL DE LIVRE MERCADO SEM DISTORÇÃO (I.E., SEM TRIBUTAÇÃO DISTORCIVA</a:t>
            </a:r>
            <a:r>
              <a:rPr lang="en-US" sz="2000" dirty="0" smtClean="0"/>
              <a:t>):  </a:t>
            </a:r>
            <a:r>
              <a:rPr lang="en-US" sz="2000" b="1" dirty="0" smtClean="0">
                <a:effectLst>
                  <a:outerShdw blurRad="38100" dist="38100" dir="2700000" algn="tl">
                    <a:srgbClr val="000000">
                      <a:alpha val="43137"/>
                    </a:srgbClr>
                  </a:outerShdw>
                </a:effectLst>
              </a:rPr>
              <a:t>I</a:t>
            </a:r>
            <a:r>
              <a:rPr lang="en-US" sz="2000" b="1" baseline="-25000" dirty="0" smtClean="0">
                <a:effectLst>
                  <a:outerShdw blurRad="38100" dist="38100" dir="2700000" algn="tl">
                    <a:srgbClr val="000000">
                      <a:alpha val="43137"/>
                    </a:srgbClr>
                  </a:outerShdw>
                </a:effectLst>
              </a:rPr>
              <a:t>0</a:t>
            </a:r>
            <a:r>
              <a:rPr lang="en-US" sz="2000" b="1" dirty="0" smtClean="0">
                <a:effectLst>
                  <a:outerShdw blurRad="38100" dist="38100" dir="2700000" algn="tl">
                    <a:srgbClr val="000000">
                      <a:alpha val="43137"/>
                    </a:srgbClr>
                  </a:outerShdw>
                </a:effectLst>
              </a:rPr>
              <a:t> &gt; I</a:t>
            </a:r>
            <a:r>
              <a:rPr lang="en-US" sz="2000" b="1" baseline="-25000" dirty="0" smtClean="0">
                <a:effectLst>
                  <a:outerShdw blurRad="38100" dist="38100" dir="2700000" algn="tl">
                    <a:srgbClr val="000000">
                      <a:alpha val="43137"/>
                    </a:srgbClr>
                  </a:outerShdw>
                </a:effectLst>
              </a:rPr>
              <a:t>1</a:t>
            </a:r>
            <a:r>
              <a:rPr lang="en-US" sz="2000" dirty="0" smtClean="0"/>
              <a:t>, COM </a:t>
            </a:r>
            <a:r>
              <a:rPr lang="en-US" sz="2000" b="1" dirty="0">
                <a:effectLst>
                  <a:outerShdw blurRad="38100" dist="38100" dir="2700000" algn="tl">
                    <a:srgbClr val="000000">
                      <a:alpha val="43137"/>
                    </a:srgbClr>
                  </a:outerShdw>
                </a:effectLst>
              </a:rPr>
              <a:t>C</a:t>
            </a:r>
            <a:r>
              <a:rPr lang="en-US" sz="2000" b="1" baseline="30000" dirty="0">
                <a:effectLst>
                  <a:outerShdw blurRad="38100" dist="38100" dir="2700000" algn="tl">
                    <a:srgbClr val="000000">
                      <a:alpha val="43137"/>
                    </a:srgbClr>
                  </a:outerShdw>
                </a:effectLst>
              </a:rPr>
              <a:t>LC</a:t>
            </a:r>
            <a:r>
              <a:rPr lang="en-US" sz="2000" b="1" dirty="0">
                <a:effectLst>
                  <a:outerShdw blurRad="38100" dist="38100" dir="2700000" algn="tl">
                    <a:srgbClr val="000000">
                      <a:alpha val="43137"/>
                    </a:srgbClr>
                  </a:outerShdw>
                </a:effectLst>
              </a:rPr>
              <a:t>  &gt;  </a:t>
            </a:r>
            <a:r>
              <a:rPr lang="en-US" sz="2000" b="1" dirty="0" smtClean="0">
                <a:effectLst>
                  <a:outerShdw blurRad="38100" dist="38100" dir="2700000" algn="tl">
                    <a:srgbClr val="000000">
                      <a:alpha val="43137"/>
                    </a:srgbClr>
                  </a:outerShdw>
                </a:effectLst>
              </a:rPr>
              <a:t>C</a:t>
            </a:r>
            <a:r>
              <a:rPr lang="en-US" sz="2000" b="1" baseline="30000" dirty="0" smtClean="0">
                <a:effectLst>
                  <a:outerShdw blurRad="38100" dist="38100" dir="2700000" algn="tl">
                    <a:srgbClr val="000000">
                      <a:alpha val="43137"/>
                    </a:srgbClr>
                  </a:outerShdw>
                </a:effectLst>
              </a:rPr>
              <a:t>T</a:t>
            </a:r>
            <a:r>
              <a:rPr lang="en-US" sz="2000" dirty="0" smtClean="0"/>
              <a:t>. </a:t>
            </a:r>
          </a:p>
          <a:p>
            <a:pPr marL="0" indent="0" algn="just">
              <a:buNone/>
            </a:pPr>
            <a:endParaRPr lang="en-US" sz="2000" b="1" dirty="0"/>
          </a:p>
          <a:p>
            <a:pPr marL="0" indent="0" algn="just">
              <a:buNone/>
            </a:pPr>
            <a:endParaRPr lang="en-US" sz="2000" b="1" dirty="0" smtClean="0"/>
          </a:p>
          <a:p>
            <a:pPr marL="0" indent="0" algn="just">
              <a:buNone/>
            </a:pPr>
            <a:r>
              <a:rPr lang="en-US" sz="2000" b="1" dirty="0" smtClean="0"/>
              <a:t>#</a:t>
            </a:r>
            <a:r>
              <a:rPr lang="en-US" sz="2000" dirty="0" smtClean="0"/>
              <a:t> </a:t>
            </a:r>
            <a:r>
              <a:rPr lang="en-US" sz="2000" b="1" dirty="0"/>
              <a:t>O NOVO EQUILÍBRIO GERADO POR ESSA TRIBUTAÇÃO AFETA TAMBÉM OS PREÇOS RELATIVOS NA DECISÃO DE CONSUMO, SENDO ISTO UMA CONSEQUÊNCIA DA HIPÓTESE DE ECONOMIA GRANDE ABERTA, O QUE LEVA A ALTERAR OS PREÇOS VIGENTES NO MERCADO MUNDIAL E, PORTANTO, TAMBÉM AO CONSUMIDOR </a:t>
            </a:r>
            <a:r>
              <a:rPr lang="en-US" sz="2000" b="1" dirty="0" smtClean="0"/>
              <a:t>DO </a:t>
            </a:r>
            <a:r>
              <a:rPr lang="en-US" sz="2000" b="1" dirty="0"/>
              <a:t>PAÍS DOMÉSTICO. </a:t>
            </a:r>
            <a:endParaRPr lang="en-US" sz="2000" b="1" dirty="0" smtClean="0"/>
          </a:p>
          <a:p>
            <a:pPr marL="0" indent="0" algn="just">
              <a:buNone/>
            </a:pPr>
            <a:endParaRPr lang="en-US" sz="2000" b="1" dirty="0"/>
          </a:p>
          <a:p>
            <a:pPr marL="0" indent="0" algn="just">
              <a:buNone/>
            </a:pPr>
            <a:r>
              <a:rPr lang="en-US" sz="2000" dirty="0" smtClean="0"/>
              <a:t>OU </a:t>
            </a:r>
            <a:r>
              <a:rPr lang="en-US" sz="2000" dirty="0"/>
              <a:t>SEJA, NESSE NOVO EQUILÍBRIO </a:t>
            </a:r>
            <a:r>
              <a:rPr lang="en-US" sz="2000" dirty="0" smtClean="0"/>
              <a:t>GERADO COM </a:t>
            </a:r>
            <a:r>
              <a:rPr lang="en-US" sz="2000" dirty="0"/>
              <a:t>A TRIBUTAÇÃO DO SETOR DE VANTAGEM COMPARATIVA NUMA ECONOMIA </a:t>
            </a:r>
            <a:r>
              <a:rPr lang="en-US" sz="2000" dirty="0" smtClean="0"/>
              <a:t>GRANDE E ABERTA, PRODUZ-SE </a:t>
            </a:r>
            <a:r>
              <a:rPr lang="en-US" sz="2000" dirty="0"/>
              <a:t>EFEITOS </a:t>
            </a:r>
            <a:r>
              <a:rPr lang="en-US" sz="2000" dirty="0" smtClean="0"/>
              <a:t>RENDA NEGATIVOS, </a:t>
            </a:r>
            <a:r>
              <a:rPr lang="en-US" sz="2000" dirty="0"/>
              <a:t>TANTO PELA ALTERAÇÃO DO MIX DE PRODUÇÃO AOS PREÇOS INTERNACIONAIS E QUE RESULTA EM: </a:t>
            </a:r>
            <a:r>
              <a:rPr lang="en-US" sz="2000" dirty="0" err="1"/>
              <a:t>y</a:t>
            </a:r>
            <a:r>
              <a:rPr lang="en-US" sz="2000" baseline="30000" dirty="0" err="1"/>
              <a:t>T</a:t>
            </a:r>
            <a:r>
              <a:rPr lang="en-US" sz="2000" dirty="0"/>
              <a:t>(p*) &lt; y(p*), </a:t>
            </a:r>
            <a:r>
              <a:rPr lang="en-US" sz="2000" dirty="0" smtClean="0"/>
              <a:t>QUANTO, </a:t>
            </a:r>
            <a:r>
              <a:rPr lang="en-US" sz="2000" dirty="0"/>
              <a:t>E EM </a:t>
            </a:r>
            <a:r>
              <a:rPr lang="en-US" sz="2000" dirty="0" smtClean="0"/>
              <a:t>ADIÇÃO À ALTERAÇÃO DO MIX DE PRODUÇÃO, </a:t>
            </a:r>
            <a:r>
              <a:rPr lang="en-US" sz="2000" dirty="0"/>
              <a:t>PELAS INEFICIÊNCIAS INTRODUZIDAS PELA TRIBUTAÇÃO </a:t>
            </a:r>
            <a:r>
              <a:rPr lang="en-US" sz="2000" dirty="0" smtClean="0"/>
              <a:t>DISTORCIVA QUE </a:t>
            </a:r>
            <a:r>
              <a:rPr lang="en-US" sz="2000" dirty="0"/>
              <a:t>COLOCAM A ECONOMIA AQUÉM DA F.P.P</a:t>
            </a:r>
            <a:r>
              <a:rPr lang="en-US" sz="2000" dirty="0" smtClean="0"/>
              <a:t>.. ASSIM SENDO, AMBOS OS </a:t>
            </a:r>
            <a:r>
              <a:rPr lang="en-US" sz="2000" dirty="0"/>
              <a:t>EFEITOS RENDA </a:t>
            </a:r>
            <a:r>
              <a:rPr lang="en-US" sz="2000" dirty="0" smtClean="0"/>
              <a:t>(NEGATIVOS) INDUZEM </a:t>
            </a:r>
            <a:r>
              <a:rPr lang="en-US" sz="2000" dirty="0"/>
              <a:t>À REDUÇÃO DO CONSUMO </a:t>
            </a:r>
            <a:r>
              <a:rPr lang="en-US" sz="2000" dirty="0" smtClean="0"/>
              <a:t>DOS DOIS </a:t>
            </a:r>
            <a:r>
              <a:rPr lang="en-US" sz="2000" dirty="0"/>
              <a:t>SETORES: ALIMENTOS E MANUFATURAS. </a:t>
            </a:r>
            <a:endParaRPr lang="en-US" sz="2000" dirty="0" smtClean="0"/>
          </a:p>
          <a:p>
            <a:pPr marL="0" indent="0" algn="just">
              <a:buNone/>
            </a:pPr>
            <a:endParaRPr lang="en-US" sz="2000" dirty="0"/>
          </a:p>
          <a:p>
            <a:pPr marL="0" indent="0" algn="just">
              <a:buNone/>
            </a:pPr>
            <a:r>
              <a:rPr lang="en-US" sz="2000" dirty="0" smtClean="0"/>
              <a:t>ALÉM DISSO, OCORRE UMA </a:t>
            </a:r>
            <a:r>
              <a:rPr lang="en-US" sz="2000" dirty="0"/>
              <a:t>ALTERAÇÃO DE PREÇOS RELATIVOS </a:t>
            </a:r>
            <a:r>
              <a:rPr lang="en-US" sz="2000" dirty="0" smtClean="0"/>
              <a:t>DE MERCADO (I.E., AO CONSUMIDOR), </a:t>
            </a:r>
            <a:r>
              <a:rPr lang="en-US" sz="2000" dirty="0"/>
              <a:t>A</a:t>
            </a:r>
            <a:r>
              <a:rPr lang="en-US" sz="2000" dirty="0" smtClean="0"/>
              <a:t> QUAL, POR SUA VEZ, GERA </a:t>
            </a:r>
            <a:r>
              <a:rPr lang="en-US" sz="2000" dirty="0"/>
              <a:t>EFEITOS </a:t>
            </a:r>
            <a:r>
              <a:rPr lang="en-US" sz="2000" dirty="0" smtClean="0"/>
              <a:t>SUBSTITUIÇÃO. ISTO É, OCORRE O </a:t>
            </a:r>
            <a:r>
              <a:rPr lang="en-US" sz="2000" dirty="0"/>
              <a:t>AUMENTO </a:t>
            </a:r>
            <a:r>
              <a:rPr lang="en-US" sz="2000" dirty="0" smtClean="0"/>
              <a:t>DO PREÇO RELATIVO </a:t>
            </a:r>
            <a:r>
              <a:rPr lang="en-US" sz="2000" dirty="0"/>
              <a:t>NO CONSUMO DO SETOR DE VANTAGEM COMPARATIVA (ALIMENTOS), </a:t>
            </a:r>
            <a:r>
              <a:rPr lang="en-US" sz="2000" dirty="0" smtClean="0"/>
              <a:t>O QUAL GERA EFEITOS SUBSTITUIÇÃO E ASSIM ATUA NO SENTIDO DA </a:t>
            </a:r>
            <a:r>
              <a:rPr lang="en-US" sz="2000" dirty="0"/>
              <a:t>REDUÇÃO </a:t>
            </a:r>
            <a:r>
              <a:rPr lang="en-US" sz="2000" dirty="0" smtClean="0"/>
              <a:t>DO CONSUMO DE ALIMENTOS. POR OUTRO LADO, O AUMENTO DO PREÇO RELATIVO DO SETOR DE VANTAGEM COMPARATIVA (ALIMENTOS) SIGNIFICA A CONSEQUENTE REDUÇÃO DO PREÇO RELATIVO DO SETOR MANUFATURAS. ISSO, POR SUA VEZ, GERA UM EFEITO SUBSTITUIÇÃO QUE ATUA NO SENTIDO DO AUMENTO DO CONSUMO </a:t>
            </a:r>
            <a:r>
              <a:rPr lang="en-US" sz="2000" dirty="0"/>
              <a:t>DE </a:t>
            </a:r>
            <a:r>
              <a:rPr lang="en-US" sz="2000" dirty="0" smtClean="0"/>
              <a:t>MANUFATURAS. </a:t>
            </a:r>
          </a:p>
          <a:p>
            <a:pPr marL="0" indent="0" algn="just">
              <a:buNone/>
            </a:pPr>
            <a:endParaRPr lang="en-US" sz="2000" dirty="0" smtClean="0"/>
          </a:p>
          <a:p>
            <a:pPr marL="0" indent="0" algn="just">
              <a:buNone/>
            </a:pPr>
            <a:r>
              <a:rPr lang="en-US" sz="2000" dirty="0" smtClean="0"/>
              <a:t>AO </a:t>
            </a:r>
            <a:r>
              <a:rPr lang="en-US" sz="2000" dirty="0"/>
              <a:t>FINAL, COMPUTANDO-SE O EFEITO LÍQUIDO DE EFEITO RENDA E SUBSTITUIÇÃO, RESULTA QUE O CONSUMO DE AMBOS SETORES SE REDUZ, MAS O CONSUMO DO SETOR DE VANTAGEM COMPARATIVA (CUJO PREÇO RELATIVO AUMENTOU) SE REDUZ MAIS DO QUE O CONSUMO DO SETOR DE DESVANTAGEM COMPARATIVA (CUJO PREÇO RELATIVO SE REDUZIU).</a:t>
            </a:r>
          </a:p>
          <a:p>
            <a:pPr algn="just"/>
            <a:endParaRPr lang="pt-BR" sz="2000" dirty="0"/>
          </a:p>
        </p:txBody>
      </p:sp>
    </p:spTree>
    <p:extLst>
      <p:ext uri="{BB962C8B-B14F-4D97-AF65-F5344CB8AC3E}">
        <p14:creationId xmlns:p14="http://schemas.microsoft.com/office/powerpoint/2010/main" val="907638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marL="0" indent="0" algn="just">
              <a:buNone/>
            </a:pPr>
            <a:r>
              <a:rPr lang="en-US" sz="1600" b="1" dirty="0" smtClean="0"/>
              <a:t>#</a:t>
            </a:r>
            <a:r>
              <a:rPr lang="en-US" sz="1600" dirty="0" smtClean="0"/>
              <a:t> </a:t>
            </a:r>
            <a:r>
              <a:rPr lang="en-US" sz="1600" b="1" dirty="0"/>
              <a:t>COM RELAÇÃO AO SETOR EXTERNO, A TRIBUTAÇÃO GEROU UMA ALTERAÇÃO </a:t>
            </a:r>
            <a:r>
              <a:rPr lang="en-US" sz="1600" b="1" dirty="0" smtClean="0"/>
              <a:t>DO </a:t>
            </a:r>
            <a:r>
              <a:rPr lang="en-US" sz="1600" b="1" dirty="0"/>
              <a:t>PREÇO RELATIVO NA PRODUÇÃO QUE </a:t>
            </a:r>
            <a:r>
              <a:rPr lang="en-US" sz="1600" b="1" dirty="0" smtClean="0"/>
              <a:t>LEVOU, NA ÓTICA INTERNACIONAL E DE BEM ESTAR, </a:t>
            </a:r>
            <a:r>
              <a:rPr lang="en-US" sz="1600" b="1" dirty="0"/>
              <a:t>A UM INCENTIVO DISTORCIDO AOS </a:t>
            </a:r>
            <a:r>
              <a:rPr lang="en-US" sz="1600" b="1" dirty="0" smtClean="0"/>
              <a:t>PRODUTORES: POR UM LADO, HÁ AUMENTO DA </a:t>
            </a:r>
            <a:r>
              <a:rPr lang="en-US" sz="1600" b="1" dirty="0"/>
              <a:t>PRODUÇÃO DOMÉSTICA DO BEM DE DESVANTAGEM COMPARATIVA (MANUFATURAS), O QUE ATUA PARA REDUZIR </a:t>
            </a:r>
            <a:r>
              <a:rPr lang="en-US" sz="1600" b="1" dirty="0" smtClean="0"/>
              <a:t>IMPORTAÇÕES E, PORTANTO, REDUZ A DEMANDA MUNDIAL DO BEM DE DESVANTAGEM COMPARATIVA, ASSIM COMO, POR OUTRO LADO, HÁ REDUÇÃO DA </a:t>
            </a:r>
            <a:r>
              <a:rPr lang="en-US" sz="1600" b="1" dirty="0"/>
              <a:t>PRODUÇÃO DOMÉSTICA DO BEM DE VANTAGEM COMPARATIVA (ALIMENTOS), O QUE ATUA PARA REDUZIR AS </a:t>
            </a:r>
            <a:r>
              <a:rPr lang="en-US" sz="1600" b="1" dirty="0" smtClean="0"/>
              <a:t>EXPORTAÇÕES E, PORTANTO, REDUZ A OFERTA MUNDIAL DO BEM DE VANTAGEM COMPARATIVA. </a:t>
            </a:r>
          </a:p>
          <a:p>
            <a:pPr marL="0" indent="0" algn="just">
              <a:buNone/>
            </a:pPr>
            <a:endParaRPr lang="en-US" sz="1600" b="1" dirty="0"/>
          </a:p>
          <a:p>
            <a:pPr marL="0" indent="0" algn="just">
              <a:buNone/>
            </a:pPr>
            <a:r>
              <a:rPr lang="en-US" sz="1600" b="1" dirty="0" smtClean="0"/>
              <a:t>EM CONSEQUÊNCIA DISSO, ESSA </a:t>
            </a:r>
            <a:r>
              <a:rPr lang="en-US" sz="1600" b="1" dirty="0"/>
              <a:t>TRIBUTAÇÃO EM ECONOMIA </a:t>
            </a:r>
            <a:r>
              <a:rPr lang="en-US" sz="1600" b="1" dirty="0" smtClean="0"/>
              <a:t>GRANDE E ABERTA TAMBÉM </a:t>
            </a:r>
            <a:r>
              <a:rPr lang="en-US" sz="1600" b="1" dirty="0"/>
              <a:t>ALTERA </a:t>
            </a:r>
            <a:r>
              <a:rPr lang="en-US" sz="1600" b="1" dirty="0" smtClean="0"/>
              <a:t>E ELEVA O </a:t>
            </a:r>
            <a:r>
              <a:rPr lang="en-US" sz="1600" b="1" dirty="0"/>
              <a:t>PREÇO RELATIVO </a:t>
            </a:r>
            <a:r>
              <a:rPr lang="en-US" sz="1600" b="1" dirty="0" smtClean="0"/>
              <a:t>MUNDIAL DO BEM DE VANTAGEM COMPARATIVA, O QUAL TAMBÉM É O PREÇO RELATIVO VIGENTE </a:t>
            </a:r>
            <a:r>
              <a:rPr lang="en-US" sz="1600" b="1" dirty="0"/>
              <a:t>NO </a:t>
            </a:r>
            <a:r>
              <a:rPr lang="en-US" sz="1600" b="1" dirty="0" smtClean="0"/>
              <a:t>CONSUMO DO PAÍS EM QUESTÃO. </a:t>
            </a:r>
            <a:r>
              <a:rPr lang="en-US" sz="1600" b="1" dirty="0"/>
              <a:t>ISTO É, </a:t>
            </a:r>
            <a:r>
              <a:rPr lang="en-US" sz="1600" b="1" dirty="0" smtClean="0"/>
              <a:t>EM NÍVEL DE MERCADO DOMÉSTICO (CONSUMO) AUMENTA </a:t>
            </a:r>
            <a:r>
              <a:rPr lang="en-US" sz="1600" b="1" dirty="0"/>
              <a:t>O PREÇO RELATIVO DO SETOR DE VANTAGEM COMPARATIVA QUE, COMO VIMOS, LEVA A QUE, LIQUIDAMENTE DE EFEITOS RENDA E SUBSTITUIÇÃO, OCORRA </a:t>
            </a:r>
            <a:r>
              <a:rPr lang="en-US" sz="1600" b="1" dirty="0" smtClean="0"/>
              <a:t>A REDUÇÃO </a:t>
            </a:r>
            <a:r>
              <a:rPr lang="en-US" sz="1600" b="1" dirty="0"/>
              <a:t>DO CONSUMO DE AMBOS SETORES, MAS </a:t>
            </a:r>
            <a:r>
              <a:rPr lang="en-US" sz="1600" b="1" dirty="0" smtClean="0"/>
              <a:t>COM O </a:t>
            </a:r>
            <a:r>
              <a:rPr lang="en-US" sz="1600" b="1" dirty="0"/>
              <a:t>CONSUMO DO SETOR DE VANTAGEM COMPARATIVA (ALIMENTOS) SE </a:t>
            </a:r>
            <a:r>
              <a:rPr lang="en-US" sz="1600" b="1" dirty="0" smtClean="0"/>
              <a:t>REDUZINDO </a:t>
            </a:r>
            <a:r>
              <a:rPr lang="en-US" sz="1600" b="1" dirty="0"/>
              <a:t>MAIS DO QUE O DO SETOR DE DESVANTAGEM COMPARATIVA (MANUFATURAS). </a:t>
            </a:r>
            <a:endParaRPr lang="en-US" sz="1600" b="1" dirty="0" smtClean="0"/>
          </a:p>
          <a:p>
            <a:pPr marL="0" indent="0" algn="just">
              <a:buNone/>
            </a:pPr>
            <a:endParaRPr lang="en-US" sz="1600" b="1" dirty="0"/>
          </a:p>
          <a:p>
            <a:pPr marL="0" indent="0" algn="just">
              <a:buNone/>
            </a:pPr>
            <a:r>
              <a:rPr lang="en-US" sz="1600" dirty="0" smtClean="0"/>
              <a:t>PORTANTO</a:t>
            </a:r>
            <a:r>
              <a:rPr lang="en-US" sz="1600" dirty="0"/>
              <a:t>, COMO COM ESSA TRIBUTAÇÃO A PRODUÇÃO DO SETOR DE DESVANTAGEM COMPARATIVA AUMENTA E SEU CONSUMO SE REDUZ, OCORRE, ASSIM, UMA REDUÇÃO DAS IMPORTAÇÕES QUE LEVA À REDUÇÃO DA DEMANDA MUNDIAL POR MANUFATURAS E CONSEQUENTE REDUÇÃO DO PREÇO MUNDIAL DE MANUFATURAS, </a:t>
            </a:r>
            <a:r>
              <a:rPr lang="en-US" sz="1600" dirty="0" smtClean="0"/>
              <a:t>SENDO ISSO CONCORDANTE </a:t>
            </a:r>
            <a:r>
              <a:rPr lang="en-US" sz="1600" dirty="0"/>
              <a:t>PARA QUE O PREÇO RELATIVO DE ALIMENTOS SE ELEVE (p** &gt; p*). E, NO SETOR DE VANTAGEM COMPARATIVA (ALIMENTOS), OCORRE UMA QUEDA DA PRODUÇÃO DESTE SETOR E TAMBÉM UMA QUEDA </a:t>
            </a:r>
            <a:r>
              <a:rPr lang="en-US" sz="1600" dirty="0" smtClean="0"/>
              <a:t>DO CONSUMO (DEMANDA) </a:t>
            </a:r>
            <a:r>
              <a:rPr lang="en-US" sz="1600" dirty="0"/>
              <a:t>DOMÉSTICA DO MESMO. TODAVIA, A REDUÇÃO DA PRODUÇÃO DE ALIMENTOS É EM MAIOR GRAU DO QUE A REDUÇÃO QUE OCORRE EM SEU CONSUMO DOMÉSTICO, LEVANDO</a:t>
            </a:r>
            <a:r>
              <a:rPr lang="en-US" sz="1600" dirty="0" smtClean="0"/>
              <a:t>, PORTANTO</a:t>
            </a:r>
            <a:r>
              <a:rPr lang="en-US" sz="1600" dirty="0"/>
              <a:t>, A QUE TAMBÉM OCORRA UMA REDUÇÃO NAS </a:t>
            </a:r>
            <a:r>
              <a:rPr lang="en-US" sz="1600" dirty="0" smtClean="0"/>
              <a:t>EXPORTAÇÕES. ISSO </a:t>
            </a:r>
            <a:r>
              <a:rPr lang="en-US" sz="1600" dirty="0"/>
              <a:t>AFETA A OFERTA MUNDIAL DE ALIMENTOS E INDUZ AO AUMENTO DO PREÇO MUNDIAL DO MESMO.  NOTE-SE, QUE ESSA REDUÇÃO DAS EXPORTAÇÕES DE ALIMENTOS (SETOR DE VANTAGEM COMPARATIVA) TAMBÉM É UMA CONDIÇÃO </a:t>
            </a:r>
            <a:r>
              <a:rPr lang="en-US" sz="1600" dirty="0" smtClean="0"/>
              <a:t>CONCORDANTE </a:t>
            </a:r>
            <a:r>
              <a:rPr lang="en-US" sz="1600" dirty="0"/>
              <a:t>PARA QUE </a:t>
            </a:r>
            <a:r>
              <a:rPr lang="en-US" sz="1600" dirty="0" smtClean="0"/>
              <a:t>INEQUIVOCAMENTE O </a:t>
            </a:r>
            <a:r>
              <a:rPr lang="en-US" sz="1600" dirty="0"/>
              <a:t>PRÓPRIO PREÇO  RELATIVO INTERNACIONAL DO SETOR ALIMENTOS TENHA SE ELEVADO (p** &gt; p*). </a:t>
            </a:r>
            <a:endParaRPr lang="pt-BR" sz="1600" dirty="0"/>
          </a:p>
        </p:txBody>
      </p:sp>
    </p:spTree>
    <p:extLst>
      <p:ext uri="{BB962C8B-B14F-4D97-AF65-F5344CB8AC3E}">
        <p14:creationId xmlns:p14="http://schemas.microsoft.com/office/powerpoint/2010/main" val="2455468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62500" lnSpcReduction="20000"/>
          </a:bodyPr>
          <a:lstStyle/>
          <a:p>
            <a:pPr marL="0" indent="0" algn="just">
              <a:buNone/>
            </a:pPr>
            <a:r>
              <a:rPr lang="en-US" b="1" dirty="0"/>
              <a:t>ASSIM SENDO, AO FINAL OCORRE UMA REDUÇÃO DO VOLUME DE COMÉRCIO INTERNACIONAL DA ECONOMIA DOMÉSTICA (I.E., REDUÇÃO DE EXPORTAÇÃO DE ALIMENTOS E REDUÇÃO DE IMPORTAÇÃO DE MANUFATURAS), O QUE LEVA A QUEDA DE B.E. RELATIVAMENTE À SITUAÇÃO DE LIVRE COMÉRCIO SEM DISTORÇÃO DE TRIBUTAÇÃO, E QUE, PELAS REPERCUSSÕES INTERNACIONAIS DESSA REDUÇÃO DO VOLUME DE COMÉRCIO, LEVA AO AUMENTO DO PREÇO INTERNACIONAL DE ALIMENTOS E À REDUÇÃO DO PREÇO INTERNACIONAL DE MANUFATURAS, ISTO É, RESULTA NO AUMENTO DO PREÇO RELATIVO INTERNACIONAL DE ALIMENTOS: (p** &gt; p*).</a:t>
            </a:r>
            <a:r>
              <a:rPr lang="en-US" dirty="0"/>
              <a:t> </a:t>
            </a:r>
            <a:endParaRPr lang="en-US" dirty="0" smtClean="0"/>
          </a:p>
          <a:p>
            <a:pPr marL="0" indent="0" algn="just">
              <a:buNone/>
            </a:pPr>
            <a:endParaRPr lang="en-US" dirty="0"/>
          </a:p>
          <a:p>
            <a:pPr marL="0" indent="0" algn="just">
              <a:buNone/>
            </a:pPr>
            <a:r>
              <a:rPr lang="en-US" dirty="0" smtClean="0"/>
              <a:t>POR FIM, ESSA </a:t>
            </a:r>
            <a:r>
              <a:rPr lang="en-US" dirty="0"/>
              <a:t>ELEVAÇÃO DO PREÇO RELATIVO INTERNACIONAL DE ALIMENTOS SIGNIFICA, POR OUTRO LADO, UM </a:t>
            </a:r>
            <a:r>
              <a:rPr lang="en-US" b="1" dirty="0">
                <a:effectLst>
                  <a:outerShdw blurRad="38100" dist="38100" dir="2700000" algn="tl">
                    <a:srgbClr val="000000">
                      <a:alpha val="43137"/>
                    </a:srgbClr>
                  </a:outerShdw>
                </a:effectLst>
              </a:rPr>
              <a:t>AUMENTO DOS TERMOS DE TROCA DO PAÍS </a:t>
            </a:r>
            <a:r>
              <a:rPr lang="en-US" b="1" dirty="0" smtClean="0">
                <a:effectLst>
                  <a:outerShdw blurRad="38100" dist="38100" dir="2700000" algn="tl">
                    <a:srgbClr val="000000">
                      <a:alpha val="43137"/>
                    </a:srgbClr>
                  </a:outerShdw>
                </a:effectLst>
              </a:rPr>
              <a:t>DOMÉSTICO</a:t>
            </a:r>
            <a:r>
              <a:rPr lang="en-US" dirty="0" smtClean="0"/>
              <a:t>. ASSIM SENDO, SE ESSE EFEITO DE GANHO DE TERMOS DE TROCA </a:t>
            </a:r>
            <a:r>
              <a:rPr lang="en-US" dirty="0"/>
              <a:t>FOR SUFICIENTEMENTE </a:t>
            </a:r>
            <a:r>
              <a:rPr lang="en-US" dirty="0" smtClean="0"/>
              <a:t>INTENSO, ISSO </a:t>
            </a:r>
            <a:r>
              <a:rPr lang="en-US" dirty="0"/>
              <a:t>PODE ATÉ </a:t>
            </a:r>
            <a:r>
              <a:rPr lang="en-US" dirty="0" smtClean="0"/>
              <a:t>IMPLICAR, NUM CASO MUITO PARTICULAR, NA </a:t>
            </a:r>
            <a:r>
              <a:rPr lang="en-US" dirty="0"/>
              <a:t>ELEVAÇÃO DO B.E. DO PAÍS DOMÉSTICO EM RELAÇÃO À SITUAÇÃO INICIAL SEM TRIBUTAÇÃO. ISTO É, SE O EFEITO DE GANHOS DE TERMOS DE TROCA FOR INTENSO SUFICIENTE, O PAÍS DOMÉSTICO (GRANDE) PODE ATÉ MELHORAR SEU B.E. RELATIVAMENTE À SITUAÇÃO INICIAL</a:t>
            </a:r>
            <a:r>
              <a:rPr lang="en-US" dirty="0" smtClean="0"/>
              <a:t>. (OBS.: ESSE CASO PARTICULAR ESTÁ REPRESENTADO GRAFICAMENTE NO QUADRO A SEGUIR).</a:t>
            </a:r>
            <a:endParaRPr lang="en-US" dirty="0"/>
          </a:p>
          <a:p>
            <a:pPr algn="just"/>
            <a:endParaRPr lang="en-US" dirty="0"/>
          </a:p>
          <a:p>
            <a:pPr marL="0" indent="0" algn="just">
              <a:buNone/>
            </a:pPr>
            <a:r>
              <a:rPr lang="en-US" b="1" dirty="0"/>
              <a:t># NOTE-SE QUE OS MESMOS EFEITOS AQUI ALCANÇADOS COM A TRIBUTAÇÃO DISTORCIVA DO SETOR DE VANTAGEM COMPARATIVA PODEM SER ALCANÇADOS MEDIANTE IMPOSIÇÃO DE TARIFA NO SETOR DE DESVANTAGEM COMPARATIVA</a:t>
            </a:r>
            <a:r>
              <a:rPr lang="pt-BR" b="1" dirty="0"/>
              <a:t>.</a:t>
            </a:r>
            <a:endParaRPr lang="pt-BR" dirty="0"/>
          </a:p>
        </p:txBody>
      </p:sp>
    </p:spTree>
    <p:extLst>
      <p:ext uri="{BB962C8B-B14F-4D97-AF65-F5344CB8AC3E}">
        <p14:creationId xmlns:p14="http://schemas.microsoft.com/office/powerpoint/2010/main" val="329650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94" y="-34093"/>
            <a:ext cx="9144000" cy="6858000"/>
          </a:xfrm>
        </p:spPr>
        <p:txBody>
          <a:bodyPr>
            <a:normAutofit/>
          </a:bodyPr>
          <a:lstStyle/>
          <a:p>
            <a:r>
              <a:rPr lang="pt-BR" sz="2000" dirty="0" smtClean="0"/>
              <a:t> </a:t>
            </a:r>
            <a:endParaRPr lang="pt-BR" sz="2000" dirty="0"/>
          </a:p>
        </p:txBody>
      </p:sp>
      <p:cxnSp>
        <p:nvCxnSpPr>
          <p:cNvPr id="5" name="Conector de seta reta 4"/>
          <p:cNvCxnSpPr/>
          <p:nvPr/>
        </p:nvCxnSpPr>
        <p:spPr>
          <a:xfrm flipV="1">
            <a:off x="1259632" y="0"/>
            <a:ext cx="0" cy="558924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ector de seta reta 6"/>
          <p:cNvCxnSpPr/>
          <p:nvPr/>
        </p:nvCxnSpPr>
        <p:spPr>
          <a:xfrm>
            <a:off x="1259632" y="5589240"/>
            <a:ext cx="662473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Arco 7"/>
          <p:cNvSpPr/>
          <p:nvPr/>
        </p:nvSpPr>
        <p:spPr>
          <a:xfrm>
            <a:off x="-3708920" y="1988840"/>
            <a:ext cx="9937104" cy="720080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1" name="Conector reto 10"/>
          <p:cNvCxnSpPr/>
          <p:nvPr/>
        </p:nvCxnSpPr>
        <p:spPr>
          <a:xfrm>
            <a:off x="2339752" y="188640"/>
            <a:ext cx="4320480" cy="48245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flipH="1">
            <a:off x="1259632" y="3645024"/>
            <a:ext cx="417646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5436096" y="3645024"/>
            <a:ext cx="72008" cy="194421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2195736" y="1700808"/>
            <a:ext cx="4464496" cy="216024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to 24"/>
          <p:cNvCxnSpPr/>
          <p:nvPr/>
        </p:nvCxnSpPr>
        <p:spPr>
          <a:xfrm>
            <a:off x="3995936" y="2564904"/>
            <a:ext cx="72008" cy="295232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flipH="1">
            <a:off x="1259632" y="2574196"/>
            <a:ext cx="2736304"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Conector reto 28"/>
          <p:cNvCxnSpPr/>
          <p:nvPr/>
        </p:nvCxnSpPr>
        <p:spPr>
          <a:xfrm>
            <a:off x="2231740" y="620688"/>
            <a:ext cx="2844316" cy="3168352"/>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4" name="Conector reto 43"/>
          <p:cNvCxnSpPr/>
          <p:nvPr/>
        </p:nvCxnSpPr>
        <p:spPr>
          <a:xfrm>
            <a:off x="3397265" y="26292"/>
            <a:ext cx="1008112" cy="4329520"/>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6" name="Arco 45"/>
          <p:cNvSpPr/>
          <p:nvPr/>
        </p:nvSpPr>
        <p:spPr>
          <a:xfrm rot="10800000">
            <a:off x="2862290" y="-1251521"/>
            <a:ext cx="2160240" cy="2736304"/>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47" name="Arco 46"/>
          <p:cNvSpPr/>
          <p:nvPr/>
        </p:nvSpPr>
        <p:spPr>
          <a:xfrm rot="10589541">
            <a:off x="3527233" y="-1125836"/>
            <a:ext cx="1872208" cy="2448272"/>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54" name="Conector reto 53"/>
          <p:cNvCxnSpPr/>
          <p:nvPr/>
        </p:nvCxnSpPr>
        <p:spPr>
          <a:xfrm>
            <a:off x="3203848" y="1124744"/>
            <a:ext cx="72008" cy="4464496"/>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Conector reto 56"/>
          <p:cNvCxnSpPr/>
          <p:nvPr/>
        </p:nvCxnSpPr>
        <p:spPr>
          <a:xfrm flipH="1">
            <a:off x="1259632" y="1124744"/>
            <a:ext cx="194421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Conector reto 58"/>
          <p:cNvCxnSpPr/>
          <p:nvPr/>
        </p:nvCxnSpPr>
        <p:spPr>
          <a:xfrm flipH="1">
            <a:off x="1259632" y="476672"/>
            <a:ext cx="2232248"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1" name="Conector reto 60"/>
          <p:cNvCxnSpPr/>
          <p:nvPr/>
        </p:nvCxnSpPr>
        <p:spPr>
          <a:xfrm>
            <a:off x="3483381" y="492097"/>
            <a:ext cx="72008" cy="511256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CaixaDeTexto 63"/>
          <p:cNvSpPr txBox="1"/>
          <p:nvPr/>
        </p:nvSpPr>
        <p:spPr>
          <a:xfrm>
            <a:off x="4870170" y="3789040"/>
            <a:ext cx="421910" cy="369332"/>
          </a:xfrm>
          <a:prstGeom prst="rect">
            <a:avLst/>
          </a:prstGeom>
          <a:solidFill>
            <a:srgbClr val="FFFF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65" name="CaixaDeTexto 64"/>
          <p:cNvSpPr txBox="1"/>
          <p:nvPr/>
        </p:nvSpPr>
        <p:spPr>
          <a:xfrm>
            <a:off x="6660232" y="3645024"/>
            <a:ext cx="1974771" cy="369332"/>
          </a:xfrm>
          <a:prstGeom prst="rect">
            <a:avLst/>
          </a:prstGeom>
          <a:solidFill>
            <a:srgbClr val="FFFF00"/>
          </a:solidFill>
          <a:ln>
            <a:solidFill>
              <a:schemeClr val="tx1"/>
            </a:solidFill>
          </a:ln>
        </p:spPr>
        <p:txBody>
          <a:bodyPr wrap="none" rtlCol="0">
            <a:spAutoFit/>
          </a:bodyPr>
          <a:lstStyle/>
          <a:p>
            <a:r>
              <a:rPr lang="pt-BR" b="1" dirty="0" err="1" smtClean="0">
                <a:effectLst>
                  <a:outerShdw blurRad="38100" dist="38100" dir="2700000" algn="tl">
                    <a:srgbClr val="000000">
                      <a:alpha val="43137"/>
                    </a:srgbClr>
                  </a:outerShdw>
                </a:effectLst>
              </a:rPr>
              <a:t>p</a:t>
            </a:r>
            <a:r>
              <a:rPr lang="pt-BR" b="1" baseline="-25000" dirty="0" err="1" smtClean="0">
                <a:effectLst>
                  <a:outerShdw blurRad="38100" dist="38100" dir="2700000" algn="tl">
                    <a:srgbClr val="000000">
                      <a:alpha val="43137"/>
                    </a:srgbClr>
                  </a:outerShdw>
                </a:effectLst>
              </a:rPr>
              <a:t>P</a:t>
            </a:r>
            <a:r>
              <a:rPr lang="pt-BR" b="1" baseline="30000" dirty="0" err="1" smtClean="0">
                <a:effectLst>
                  <a:outerShdw blurRad="38100" dist="38100" dir="2700000" algn="tl">
                    <a:srgbClr val="000000">
                      <a:alpha val="43137"/>
                    </a:srgbClr>
                  </a:outerShdw>
                </a:effectLst>
              </a:rPr>
              <a:t>T</a:t>
            </a:r>
            <a:r>
              <a:rPr lang="pt-BR" b="1" dirty="0" smtClean="0">
                <a:effectLst>
                  <a:outerShdw blurRad="38100" dist="38100" dir="2700000" algn="tl">
                    <a:srgbClr val="000000">
                      <a:alpha val="43137"/>
                    </a:srgbClr>
                  </a:outerShdw>
                </a:effectLst>
              </a:rPr>
              <a:t> = (1-t).p** &lt; p*</a:t>
            </a:r>
            <a:endParaRPr lang="pt-BR" b="1" dirty="0">
              <a:effectLst>
                <a:outerShdw blurRad="38100" dist="38100" dir="2700000" algn="tl">
                  <a:srgbClr val="000000">
                    <a:alpha val="43137"/>
                  </a:srgbClr>
                </a:outerShdw>
              </a:effectLst>
            </a:endParaRPr>
          </a:p>
        </p:txBody>
      </p:sp>
      <p:sp>
        <p:nvSpPr>
          <p:cNvPr id="66" name="CaixaDeTexto 65"/>
          <p:cNvSpPr txBox="1"/>
          <p:nvPr/>
        </p:nvSpPr>
        <p:spPr>
          <a:xfrm>
            <a:off x="3419872" y="4293096"/>
            <a:ext cx="1496692" cy="369332"/>
          </a:xfrm>
          <a:prstGeom prst="rect">
            <a:avLst/>
          </a:prstGeom>
          <a:solidFill>
            <a:srgbClr val="FFFF00"/>
          </a:solidFill>
          <a:ln>
            <a:solidFill>
              <a:schemeClr val="tx1"/>
            </a:solidFill>
          </a:ln>
        </p:spPr>
        <p:txBody>
          <a:bodyPr wrap="none" rtlCol="0">
            <a:spAutoFit/>
          </a:bodyPr>
          <a:lstStyle/>
          <a:p>
            <a:r>
              <a:rPr lang="pt-BR" b="1" dirty="0" err="1" smtClean="0">
                <a:effectLst>
                  <a:outerShdw blurRad="38100" dist="38100" dir="2700000" algn="tl">
                    <a:srgbClr val="000000">
                      <a:alpha val="43137"/>
                    </a:srgbClr>
                  </a:outerShdw>
                </a:effectLst>
              </a:rPr>
              <a:t>p</a:t>
            </a:r>
            <a:r>
              <a:rPr lang="pt-BR" b="1" baseline="-25000" dirty="0" err="1" smtClean="0">
                <a:effectLst>
                  <a:outerShdw blurRad="38100" dist="38100" dir="2700000" algn="tl">
                    <a:srgbClr val="000000">
                      <a:alpha val="43137"/>
                    </a:srgbClr>
                  </a:outerShdw>
                </a:effectLst>
              </a:rPr>
              <a:t>C</a:t>
            </a:r>
            <a:r>
              <a:rPr lang="pt-BR" b="1" baseline="30000" dirty="0" err="1" smtClean="0">
                <a:effectLst>
                  <a:outerShdw blurRad="38100" dist="38100" dir="2700000" algn="tl">
                    <a:srgbClr val="000000">
                      <a:alpha val="43137"/>
                    </a:srgbClr>
                  </a:outerShdw>
                </a:effectLst>
              </a:rPr>
              <a:t>T</a:t>
            </a:r>
            <a:r>
              <a:rPr lang="pt-BR" b="1" dirty="0" smtClean="0">
                <a:effectLst>
                  <a:outerShdw blurRad="38100" dist="38100" dir="2700000" algn="tl">
                    <a:srgbClr val="000000">
                      <a:alpha val="43137"/>
                    </a:srgbClr>
                  </a:outerShdw>
                </a:effectLst>
              </a:rPr>
              <a:t> = p** &gt; p*</a:t>
            </a:r>
            <a:endParaRPr lang="pt-BR" b="1" dirty="0">
              <a:effectLst>
                <a:outerShdw blurRad="38100" dist="38100" dir="2700000" algn="tl">
                  <a:srgbClr val="000000">
                    <a:alpha val="43137"/>
                  </a:srgbClr>
                </a:outerShdw>
              </a:effectLst>
            </a:endParaRPr>
          </a:p>
        </p:txBody>
      </p:sp>
      <p:sp>
        <p:nvSpPr>
          <p:cNvPr id="67" name="CaixaDeTexto 66"/>
          <p:cNvSpPr txBox="1"/>
          <p:nvPr/>
        </p:nvSpPr>
        <p:spPr>
          <a:xfrm>
            <a:off x="6660232" y="4869160"/>
            <a:ext cx="1554015" cy="369332"/>
          </a:xfrm>
          <a:prstGeom prst="rect">
            <a:avLst/>
          </a:prstGeom>
          <a:solidFill>
            <a:srgbClr val="00B050"/>
          </a:solidFill>
          <a:ln>
            <a:solidFill>
              <a:schemeClr val="tx1"/>
            </a:solidFill>
          </a:ln>
        </p:spPr>
        <p:txBody>
          <a:bodyPr wrap="none" rtlCol="0">
            <a:spAutoFit/>
          </a:bodyPr>
          <a:lstStyle/>
          <a:p>
            <a:r>
              <a:rPr lang="pt-BR" b="1" dirty="0">
                <a:effectLst>
                  <a:outerShdw blurRad="38100" dist="38100" dir="2700000" algn="tl">
                    <a:srgbClr val="000000">
                      <a:alpha val="43137"/>
                    </a:srgbClr>
                  </a:outerShdw>
                </a:effectLst>
              </a:rPr>
              <a:t>p</a:t>
            </a:r>
            <a:r>
              <a:rPr lang="pt-BR" b="1" dirty="0" smtClean="0">
                <a:effectLst>
                  <a:outerShdw blurRad="38100" dist="38100" dir="2700000" algn="tl">
                    <a:srgbClr val="000000">
                      <a:alpha val="43137"/>
                    </a:srgbClr>
                  </a:outerShdw>
                </a:effectLst>
              </a:rPr>
              <a:t>* = (P</a:t>
            </a:r>
            <a:r>
              <a:rPr lang="pt-BR" b="1" baseline="-25000" dirty="0" smtClean="0">
                <a:effectLst>
                  <a:outerShdw blurRad="38100" dist="38100" dir="2700000" algn="tl">
                    <a:srgbClr val="000000">
                      <a:alpha val="43137"/>
                    </a:srgbClr>
                  </a:outerShdw>
                </a:effectLst>
              </a:rPr>
              <a:t>A</a:t>
            </a:r>
            <a:r>
              <a:rPr lang="pt-BR" b="1" baseline="30000" dirty="0" smtClean="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M</a:t>
            </a:r>
            <a:r>
              <a:rPr lang="pt-BR" b="1" baseline="30000" dirty="0" smtClean="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68" name="CaixaDeTexto 67"/>
          <p:cNvSpPr txBox="1"/>
          <p:nvPr/>
        </p:nvSpPr>
        <p:spPr>
          <a:xfrm>
            <a:off x="3059832" y="764704"/>
            <a:ext cx="415242"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C</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LC</a:t>
            </a:r>
            <a:endParaRPr lang="pt-BR" b="1" spc="-300" dirty="0">
              <a:effectLst>
                <a:outerShdw blurRad="38100" dist="38100" dir="2700000" algn="tl">
                  <a:srgbClr val="000000">
                    <a:alpha val="43137"/>
                  </a:srgbClr>
                </a:outerShdw>
              </a:effectLst>
            </a:endParaRPr>
          </a:p>
        </p:txBody>
      </p:sp>
      <p:sp>
        <p:nvSpPr>
          <p:cNvPr id="69" name="CaixaDeTexto 68"/>
          <p:cNvSpPr txBox="1"/>
          <p:nvPr/>
        </p:nvSpPr>
        <p:spPr>
          <a:xfrm>
            <a:off x="1259632" y="539388"/>
            <a:ext cx="372218"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C</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T</a:t>
            </a:r>
            <a:endParaRPr lang="pt-BR" b="1" spc="-300" dirty="0">
              <a:effectLst>
                <a:outerShdw blurRad="38100" dist="38100" dir="2700000" algn="tl">
                  <a:srgbClr val="000000">
                    <a:alpha val="43137"/>
                  </a:srgbClr>
                </a:outerShdw>
              </a:effectLst>
            </a:endParaRPr>
          </a:p>
        </p:txBody>
      </p:sp>
      <p:sp>
        <p:nvSpPr>
          <p:cNvPr id="70" name="CaixaDeTexto 69"/>
          <p:cNvSpPr txBox="1"/>
          <p:nvPr/>
        </p:nvSpPr>
        <p:spPr>
          <a:xfrm>
            <a:off x="3851920" y="1268760"/>
            <a:ext cx="46839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71" name="CaixaDeTexto 70"/>
          <p:cNvSpPr txBox="1"/>
          <p:nvPr/>
        </p:nvSpPr>
        <p:spPr>
          <a:xfrm>
            <a:off x="4399618" y="1115452"/>
            <a:ext cx="3928832"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 (I</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a:t>
            </a:r>
            <a:r>
              <a:rPr lang="pt-BR" b="1" baseline="30000" dirty="0" smtClean="0">
                <a:effectLst>
                  <a:outerShdw blurRad="38100" dist="38100" dir="2700000" algn="tl">
                    <a:srgbClr val="000000">
                      <a:alpha val="43137"/>
                    </a:srgbClr>
                  </a:outerShdw>
                </a:effectLst>
              </a:rPr>
              <a:t>COM</a:t>
            </a:r>
            <a:r>
              <a:rPr lang="pt-BR" b="1" dirty="0">
                <a:effectLst>
                  <a:outerShdw blurRad="38100" dist="38100" dir="2700000" algn="tl">
                    <a:srgbClr val="000000">
                      <a:alpha val="43137"/>
                    </a:srgbClr>
                  </a:outerShdw>
                </a:effectLst>
              </a:rPr>
              <a:t> </a:t>
            </a:r>
            <a:r>
              <a:rPr lang="pt-BR" b="1" baseline="30000" dirty="0" smtClean="0">
                <a:effectLst>
                  <a:outerShdw blurRad="38100" dist="38100" dir="2700000" algn="tl">
                    <a:srgbClr val="000000">
                      <a:alpha val="43137"/>
                    </a:srgbClr>
                  </a:outerShdw>
                </a:effectLst>
              </a:rPr>
              <a:t>GANHO DE T.T.</a:t>
            </a:r>
            <a:r>
              <a:rPr lang="pt-BR" b="1" dirty="0" smtClean="0">
                <a:effectLst>
                  <a:outerShdw blurRad="38100" dist="38100" dir="2700000" algn="tl">
                    <a:srgbClr val="000000">
                      <a:alpha val="43137"/>
                    </a:srgbClr>
                  </a:outerShdw>
                </a:effectLst>
              </a:rPr>
              <a:t>  </a:t>
            </a:r>
            <a:r>
              <a:rPr lang="pt-BR" b="1" baseline="30000" dirty="0" smtClean="0">
                <a:effectLst>
                  <a:outerShdw blurRad="38100" dist="38100" dir="2700000" algn="tl">
                    <a:srgbClr val="000000">
                      <a:alpha val="43137"/>
                    </a:srgbClr>
                  </a:outerShdw>
                </a:effectLst>
              </a:rPr>
              <a:t>E SEM INEFICIÊNCIA</a:t>
            </a:r>
            <a:r>
              <a:rPr lang="pt-BR" b="1" dirty="0" smtClean="0">
                <a:effectLst>
                  <a:outerShdw blurRad="38100" dist="38100" dir="2700000" algn="tl">
                    <a:srgbClr val="000000">
                      <a:alpha val="43137"/>
                    </a:srgbClr>
                  </a:outerShdw>
                </a:effectLst>
              </a:rPr>
              <a:t>   &gt;   (I</a:t>
            </a:r>
            <a:r>
              <a:rPr lang="pt-BR" b="1" baseline="-25000" dirty="0" smtClean="0">
                <a:effectLst>
                  <a:outerShdw blurRad="38100" dist="38100" dir="2700000" algn="tl">
                    <a:srgbClr val="000000">
                      <a:alpha val="43137"/>
                    </a:srgbClr>
                  </a:outerShdw>
                </a:effectLst>
              </a:rPr>
              <a:t>0</a:t>
            </a:r>
            <a:r>
              <a:rPr lang="pt-BR" b="1" dirty="0" smtClean="0">
                <a:effectLst>
                  <a:outerShdw blurRad="38100" dist="38100" dir="2700000" algn="tl">
                    <a:srgbClr val="000000">
                      <a:alpha val="43137"/>
                    </a:srgbClr>
                  </a:outerShdw>
                </a:effectLst>
              </a:rPr>
              <a:t>)</a:t>
            </a:r>
            <a:endParaRPr lang="pt-BR" b="1" dirty="0">
              <a:effectLst>
                <a:outerShdw blurRad="38100" dist="38100" dir="2700000" algn="tl">
                  <a:srgbClr val="000000">
                    <a:alpha val="43137"/>
                  </a:srgbClr>
                </a:outerShdw>
              </a:effectLst>
            </a:endParaRPr>
          </a:p>
        </p:txBody>
      </p:sp>
      <p:sp>
        <p:nvSpPr>
          <p:cNvPr id="75" name="Estrela de 7 Pontos 74"/>
          <p:cNvSpPr/>
          <p:nvPr/>
        </p:nvSpPr>
        <p:spPr>
          <a:xfrm>
            <a:off x="5364088" y="3573016"/>
            <a:ext cx="142714" cy="144016"/>
          </a:xfrm>
          <a:prstGeom prst="star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6" name="Estrela de 7 Pontos 75"/>
          <p:cNvSpPr/>
          <p:nvPr/>
        </p:nvSpPr>
        <p:spPr>
          <a:xfrm>
            <a:off x="3131839" y="1052736"/>
            <a:ext cx="198237" cy="134724"/>
          </a:xfrm>
          <a:prstGeom prst="star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7" name="Estrela de 7 Pontos 76"/>
          <p:cNvSpPr/>
          <p:nvPr/>
        </p:nvSpPr>
        <p:spPr>
          <a:xfrm>
            <a:off x="3491880" y="404664"/>
            <a:ext cx="144016" cy="112658"/>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8" name="Estrela de 7 Pontos 77"/>
          <p:cNvSpPr/>
          <p:nvPr/>
        </p:nvSpPr>
        <p:spPr>
          <a:xfrm>
            <a:off x="3923928" y="2492896"/>
            <a:ext cx="154154" cy="14401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9" name="CaixaDeTexto 78"/>
          <p:cNvSpPr txBox="1"/>
          <p:nvPr/>
        </p:nvSpPr>
        <p:spPr>
          <a:xfrm>
            <a:off x="5436096" y="3347700"/>
            <a:ext cx="38664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endParaRPr lang="pt-BR" b="1" dirty="0">
              <a:effectLst>
                <a:outerShdw blurRad="38100" dist="38100" dir="2700000" algn="tl">
                  <a:srgbClr val="000000">
                    <a:alpha val="43137"/>
                  </a:srgbClr>
                </a:outerShdw>
              </a:effectLst>
            </a:endParaRPr>
          </a:p>
        </p:txBody>
      </p:sp>
      <p:sp>
        <p:nvSpPr>
          <p:cNvPr id="80" name="CaixaDeTexto 79"/>
          <p:cNvSpPr txBox="1"/>
          <p:nvPr/>
        </p:nvSpPr>
        <p:spPr>
          <a:xfrm>
            <a:off x="3923928" y="2204864"/>
            <a:ext cx="38664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1</a:t>
            </a:r>
            <a:endParaRPr lang="pt-BR" b="1" dirty="0">
              <a:effectLst>
                <a:outerShdw blurRad="38100" dist="38100" dir="2700000" algn="tl">
                  <a:srgbClr val="000000">
                    <a:alpha val="43137"/>
                  </a:srgbClr>
                </a:outerShdw>
              </a:effectLst>
            </a:endParaRPr>
          </a:p>
        </p:txBody>
      </p:sp>
      <p:sp>
        <p:nvSpPr>
          <p:cNvPr id="81" name="CaixaDeTexto 80"/>
          <p:cNvSpPr txBox="1"/>
          <p:nvPr/>
        </p:nvSpPr>
        <p:spPr>
          <a:xfrm>
            <a:off x="107504" y="5877272"/>
            <a:ext cx="8892480" cy="923330"/>
          </a:xfrm>
          <a:prstGeom prst="rect">
            <a:avLst/>
          </a:prstGeom>
          <a:solidFill>
            <a:schemeClr val="accent6">
              <a:lumMod val="40000"/>
              <a:lumOff val="60000"/>
            </a:schemeClr>
          </a:solidFill>
          <a:ln>
            <a:solidFill>
              <a:schemeClr val="tx1"/>
            </a:solidFill>
          </a:ln>
        </p:spPr>
        <p:txBody>
          <a:bodyPr wrap="square" rtlCol="0">
            <a:spAutoFit/>
          </a:bodyPr>
          <a:lstStyle/>
          <a:p>
            <a:pPr algn="just"/>
            <a:r>
              <a:rPr lang="pt-BR" b="1" dirty="0" smtClean="0">
                <a:effectLst>
                  <a:outerShdw blurRad="38100" dist="38100" dir="2700000" algn="tl">
                    <a:srgbClr val="000000">
                      <a:alpha val="43137"/>
                    </a:srgbClr>
                  </a:outerShdw>
                </a:effectLst>
              </a:rPr>
              <a:t>REPRESENTAÇÃO DO EQUILÍBRIO DE TRIBUTAÇÃO DO SETOR DE VANTAGEM COMPARATIVA EM ECONOMIA ABERTA GRANDE PARA O CASO PARTICULAR QUE RESULTA EM EFEITO GANHO DE TROCAS SUFICIENTEMENTE  ELEVADO  TAL  QUE:   C</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COM/T.T. </a:t>
            </a:r>
            <a:r>
              <a:rPr lang="pt-BR" b="1" dirty="0" smtClean="0">
                <a:effectLst>
                  <a:outerShdw blurRad="38100" dist="38100" dir="2700000" algn="tl">
                    <a:srgbClr val="000000">
                      <a:alpha val="43137"/>
                    </a:srgbClr>
                  </a:outerShdw>
                </a:effectLst>
              </a:rPr>
              <a:t>  &gt;  C</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LC </a:t>
            </a:r>
            <a:r>
              <a:rPr lang="pt-BR" b="1" dirty="0" smtClean="0">
                <a:effectLst>
                  <a:outerShdw blurRad="38100" dist="38100" dir="2700000" algn="tl">
                    <a:srgbClr val="000000">
                      <a:alpha val="43137"/>
                    </a:srgbClr>
                  </a:outerShdw>
                </a:effectLst>
              </a:rPr>
              <a:t>  &gt;  C</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SEM/T.T. </a:t>
            </a:r>
            <a:endParaRPr lang="pt-BR" b="1" dirty="0">
              <a:effectLst>
                <a:outerShdw blurRad="38100" dist="38100" dir="2700000" algn="tl">
                  <a:srgbClr val="000000">
                    <a:alpha val="43137"/>
                  </a:srgbClr>
                </a:outerShdw>
              </a:effectLst>
            </a:endParaRPr>
          </a:p>
        </p:txBody>
      </p:sp>
      <p:sp>
        <p:nvSpPr>
          <p:cNvPr id="2" name="Estrela de 7 Pontos 1"/>
          <p:cNvSpPr/>
          <p:nvPr/>
        </p:nvSpPr>
        <p:spPr>
          <a:xfrm>
            <a:off x="3913790" y="3140968"/>
            <a:ext cx="154154" cy="144016"/>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have esquerda 3"/>
          <p:cNvSpPr/>
          <p:nvPr/>
        </p:nvSpPr>
        <p:spPr>
          <a:xfrm>
            <a:off x="2771801" y="2564904"/>
            <a:ext cx="1224135" cy="643426"/>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 name="CaixaDeTexto 5"/>
          <p:cNvSpPr txBox="1"/>
          <p:nvPr/>
        </p:nvSpPr>
        <p:spPr>
          <a:xfrm rot="16858353">
            <a:off x="2068087" y="2670051"/>
            <a:ext cx="1170513" cy="307777"/>
          </a:xfrm>
          <a:prstGeom prst="rect">
            <a:avLst/>
          </a:prstGeom>
          <a:solidFill>
            <a:srgbClr val="FF0000"/>
          </a:solidFill>
          <a:ln>
            <a:solidFill>
              <a:schemeClr val="tx1"/>
            </a:solidFill>
          </a:ln>
        </p:spPr>
        <p:txBody>
          <a:bodyPr wrap="none" rtlCol="0">
            <a:spAutoFit/>
          </a:bodyPr>
          <a:lstStyle/>
          <a:p>
            <a:r>
              <a:rPr lang="pt-BR" sz="1400" b="1" u="sng" dirty="0" smtClean="0">
                <a:effectLst>
                  <a:outerShdw blurRad="38100" dist="38100" dir="2700000" algn="tl">
                    <a:srgbClr val="000000">
                      <a:alpha val="43137"/>
                    </a:srgbClr>
                  </a:outerShdw>
                </a:effectLst>
              </a:rPr>
              <a:t>INEFICIÊNCIA</a:t>
            </a:r>
            <a:endParaRPr lang="pt-BR" sz="1400" b="1" u="sng" dirty="0">
              <a:effectLst>
                <a:outerShdw blurRad="38100" dist="38100" dir="2700000" algn="tl">
                  <a:srgbClr val="000000">
                    <a:alpha val="43137"/>
                  </a:srgbClr>
                </a:outerShdw>
              </a:effectLst>
            </a:endParaRPr>
          </a:p>
        </p:txBody>
      </p:sp>
      <p:sp>
        <p:nvSpPr>
          <p:cNvPr id="9" name="CaixaDeTexto 8"/>
          <p:cNvSpPr txBox="1"/>
          <p:nvPr/>
        </p:nvSpPr>
        <p:spPr>
          <a:xfrm>
            <a:off x="3995936" y="2996952"/>
            <a:ext cx="37382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P</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a:t>
            </a:r>
            <a:endParaRPr lang="pt-BR" b="1" spc="-300" dirty="0">
              <a:effectLst>
                <a:outerShdw blurRad="38100" dist="38100" dir="2700000" algn="tl">
                  <a:srgbClr val="000000">
                    <a:alpha val="43137"/>
                  </a:srgbClr>
                </a:outerShdw>
              </a:effectLst>
            </a:endParaRPr>
          </a:p>
        </p:txBody>
      </p:sp>
      <p:sp>
        <p:nvSpPr>
          <p:cNvPr id="10" name="CaixaDeTexto 9"/>
          <p:cNvSpPr txBox="1"/>
          <p:nvPr/>
        </p:nvSpPr>
        <p:spPr>
          <a:xfrm>
            <a:off x="1403648" y="1671191"/>
            <a:ext cx="805862" cy="461665"/>
          </a:xfrm>
          <a:prstGeom prst="rect">
            <a:avLst/>
          </a:prstGeom>
          <a:noFill/>
        </p:spPr>
        <p:txBody>
          <a:bodyPr wrap="none" rtlCol="0">
            <a:spAutoFit/>
          </a:bodyPr>
          <a:lstStyle/>
          <a:p>
            <a:r>
              <a:rPr lang="pt-BR" sz="2400" b="1" dirty="0" smtClean="0">
                <a:effectLst>
                  <a:outerShdw blurRad="38100" dist="38100" dir="2700000" algn="tl">
                    <a:srgbClr val="000000">
                      <a:alpha val="43137"/>
                    </a:srgbClr>
                  </a:outerShdw>
                </a:effectLst>
              </a:rPr>
              <a:t>F.P.P.</a:t>
            </a:r>
            <a:endParaRPr lang="pt-BR" sz="2400" b="1" dirty="0">
              <a:effectLst>
                <a:outerShdw blurRad="38100" dist="38100" dir="2700000" algn="tl">
                  <a:srgbClr val="000000">
                    <a:alpha val="43137"/>
                  </a:srgbClr>
                </a:outerShdw>
              </a:effectLst>
            </a:endParaRPr>
          </a:p>
        </p:txBody>
      </p:sp>
      <p:sp>
        <p:nvSpPr>
          <p:cNvPr id="12" name="CaixaDeTexto 11"/>
          <p:cNvSpPr txBox="1"/>
          <p:nvPr/>
        </p:nvSpPr>
        <p:spPr>
          <a:xfrm>
            <a:off x="6274949" y="5517232"/>
            <a:ext cx="1321387"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ALIMENTOS</a:t>
            </a:r>
            <a:endParaRPr lang="pt-BR" b="1" dirty="0">
              <a:effectLst>
                <a:outerShdw blurRad="38100" dist="38100" dir="2700000" algn="tl">
                  <a:srgbClr val="000000">
                    <a:alpha val="43137"/>
                  </a:srgbClr>
                </a:outerShdw>
              </a:effectLst>
            </a:endParaRPr>
          </a:p>
        </p:txBody>
      </p:sp>
      <p:sp>
        <p:nvSpPr>
          <p:cNvPr id="13" name="CaixaDeTexto 12"/>
          <p:cNvSpPr txBox="1"/>
          <p:nvPr/>
        </p:nvSpPr>
        <p:spPr>
          <a:xfrm>
            <a:off x="35496" y="116632"/>
            <a:ext cx="1686039"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MANUFATURAS</a:t>
            </a:r>
            <a:endParaRPr lang="pt-BR" b="1" dirty="0">
              <a:effectLst>
                <a:outerShdw blurRad="38100" dist="38100" dir="2700000" algn="tl">
                  <a:srgbClr val="000000">
                    <a:alpha val="43137"/>
                  </a:srgbClr>
                </a:outerShdw>
              </a:effectLst>
            </a:endParaRPr>
          </a:p>
        </p:txBody>
      </p:sp>
      <p:sp>
        <p:nvSpPr>
          <p:cNvPr id="14" name="CaixaDeTexto 13"/>
          <p:cNvSpPr txBox="1"/>
          <p:nvPr/>
        </p:nvSpPr>
        <p:spPr>
          <a:xfrm>
            <a:off x="5311708" y="5517232"/>
            <a:ext cx="4844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15" name="CaixaDeTexto 14"/>
          <p:cNvSpPr txBox="1"/>
          <p:nvPr/>
        </p:nvSpPr>
        <p:spPr>
          <a:xfrm>
            <a:off x="3007452" y="5517232"/>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0</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6" name="CaixaDeTexto 15"/>
          <p:cNvSpPr txBox="1"/>
          <p:nvPr/>
        </p:nvSpPr>
        <p:spPr>
          <a:xfrm>
            <a:off x="3871548" y="5517232"/>
            <a:ext cx="4844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17" name="CaixaDeTexto 16"/>
          <p:cNvSpPr txBox="1"/>
          <p:nvPr/>
        </p:nvSpPr>
        <p:spPr>
          <a:xfrm>
            <a:off x="3347864" y="5517232"/>
            <a:ext cx="39466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A</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C</a:t>
            </a:r>
            <a:endParaRPr lang="pt-BR" b="1" spc="-300" dirty="0">
              <a:effectLst>
                <a:outerShdw blurRad="38100" dist="38100" dir="2700000" algn="tl">
                  <a:srgbClr val="000000">
                    <a:alpha val="43137"/>
                  </a:srgbClr>
                </a:outerShdw>
              </a:effectLst>
            </a:endParaRPr>
          </a:p>
        </p:txBody>
      </p:sp>
      <p:sp>
        <p:nvSpPr>
          <p:cNvPr id="18" name="CaixaDeTexto 17"/>
          <p:cNvSpPr txBox="1"/>
          <p:nvPr/>
        </p:nvSpPr>
        <p:spPr>
          <a:xfrm>
            <a:off x="712687" y="3429000"/>
            <a:ext cx="546945"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20" name="CaixaDeTexto 19"/>
          <p:cNvSpPr txBox="1"/>
          <p:nvPr/>
        </p:nvSpPr>
        <p:spPr>
          <a:xfrm>
            <a:off x="683568" y="908720"/>
            <a:ext cx="54213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22" name="CaixaDeTexto 21"/>
          <p:cNvSpPr txBox="1"/>
          <p:nvPr/>
        </p:nvSpPr>
        <p:spPr>
          <a:xfrm>
            <a:off x="683568" y="2348880"/>
            <a:ext cx="546945"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24" name="CaixaDeTexto 23"/>
          <p:cNvSpPr txBox="1"/>
          <p:nvPr/>
        </p:nvSpPr>
        <p:spPr>
          <a:xfrm>
            <a:off x="683568" y="332656"/>
            <a:ext cx="54213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cxnSp>
        <p:nvCxnSpPr>
          <p:cNvPr id="28" name="Conector reto 27"/>
          <p:cNvCxnSpPr/>
          <p:nvPr/>
        </p:nvCxnSpPr>
        <p:spPr>
          <a:xfrm>
            <a:off x="3347864" y="332656"/>
            <a:ext cx="936104" cy="4032448"/>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Estrela de 7 Pontos 29"/>
          <p:cNvSpPr/>
          <p:nvPr/>
        </p:nvSpPr>
        <p:spPr>
          <a:xfrm>
            <a:off x="3240282" y="3248980"/>
            <a:ext cx="179590" cy="180020"/>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2411760" y="4427820"/>
            <a:ext cx="405880"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P</a:t>
            </a:r>
            <a:r>
              <a:rPr lang="pt-BR" b="1" spc="-300" baseline="-25000" dirty="0" smtClean="0">
                <a:effectLst>
                  <a:outerShdw blurRad="38100" dist="38100" dir="2700000" algn="tl">
                    <a:srgbClr val="000000">
                      <a:alpha val="43137"/>
                    </a:srgbClr>
                  </a:outerShdw>
                </a:effectLst>
              </a:rPr>
              <a:t>1</a:t>
            </a:r>
            <a:r>
              <a:rPr lang="pt-BR" b="1" spc="-300" baseline="30000" dirty="0">
                <a:effectLst>
                  <a:outerShdw blurRad="38100" dist="38100" dir="2700000" algn="tl">
                    <a:srgbClr val="000000">
                      <a:alpha val="43137"/>
                    </a:srgbClr>
                  </a:outerShdw>
                </a:effectLst>
              </a:rPr>
              <a:t>&amp;</a:t>
            </a:r>
            <a:endParaRPr lang="pt-BR" b="1" spc="-300" dirty="0">
              <a:effectLst>
                <a:outerShdw blurRad="38100" dist="38100" dir="2700000" algn="tl">
                  <a:srgbClr val="000000">
                    <a:alpha val="43137"/>
                  </a:srgbClr>
                </a:outerShdw>
              </a:effectLst>
            </a:endParaRPr>
          </a:p>
        </p:txBody>
      </p:sp>
      <p:cxnSp>
        <p:nvCxnSpPr>
          <p:cNvPr id="33" name="Conector reto 32"/>
          <p:cNvCxnSpPr/>
          <p:nvPr/>
        </p:nvCxnSpPr>
        <p:spPr>
          <a:xfrm>
            <a:off x="2596315" y="188640"/>
            <a:ext cx="967573" cy="4176464"/>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CaixaDeTexto 36"/>
          <p:cNvSpPr txBox="1"/>
          <p:nvPr/>
        </p:nvSpPr>
        <p:spPr>
          <a:xfrm>
            <a:off x="3346653" y="3140968"/>
            <a:ext cx="474810" cy="400110"/>
          </a:xfrm>
          <a:prstGeom prst="rect">
            <a:avLst/>
          </a:prstGeom>
          <a:noFill/>
        </p:spPr>
        <p:txBody>
          <a:bodyPr wrap="none" rtlCol="0">
            <a:spAutoFit/>
          </a:bodyPr>
          <a:lstStyle/>
          <a:p>
            <a:r>
              <a:rPr lang="pt-BR" sz="2000" b="1" spc="-300" dirty="0" smtClean="0">
                <a:effectLst>
                  <a:outerShdw blurRad="38100" dist="38100" dir="2700000" algn="tl">
                    <a:srgbClr val="000000">
                      <a:alpha val="43137"/>
                    </a:srgbClr>
                  </a:outerShdw>
                </a:effectLst>
              </a:rPr>
              <a:t>P</a:t>
            </a:r>
            <a:r>
              <a:rPr lang="pt-BR" sz="2000" b="1" spc="-300" baseline="-25000" dirty="0" smtClean="0">
                <a:effectLst>
                  <a:outerShdw blurRad="38100" dist="38100" dir="2700000" algn="tl">
                    <a:srgbClr val="000000">
                      <a:alpha val="43137"/>
                    </a:srgbClr>
                  </a:outerShdw>
                </a:effectLst>
              </a:rPr>
              <a:t>1</a:t>
            </a:r>
            <a:r>
              <a:rPr lang="pt-BR" sz="2000" b="1" spc="-300" baseline="30000" dirty="0" smtClean="0">
                <a:effectLst>
                  <a:outerShdw blurRad="38100" dist="38100" dir="2700000" algn="tl">
                    <a:srgbClr val="000000">
                      <a:alpha val="43137"/>
                    </a:srgbClr>
                  </a:outerShdw>
                </a:effectLst>
              </a:rPr>
              <a:t># #</a:t>
            </a:r>
            <a:endParaRPr lang="pt-BR" sz="2000" b="1" spc="-300" dirty="0">
              <a:effectLst>
                <a:outerShdw blurRad="38100" dist="38100" dir="2700000" algn="tl">
                  <a:srgbClr val="000000">
                    <a:alpha val="43137"/>
                  </a:srgbClr>
                </a:outerShdw>
              </a:effectLst>
            </a:endParaRPr>
          </a:p>
        </p:txBody>
      </p:sp>
      <p:sp>
        <p:nvSpPr>
          <p:cNvPr id="41" name="Seta em curva para baixo 40"/>
          <p:cNvSpPr/>
          <p:nvPr/>
        </p:nvSpPr>
        <p:spPr>
          <a:xfrm rot="19488882">
            <a:off x="2369976" y="338906"/>
            <a:ext cx="1154445" cy="419548"/>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43" name="Seta em curva para baixo 42"/>
          <p:cNvSpPr/>
          <p:nvPr/>
        </p:nvSpPr>
        <p:spPr>
          <a:xfrm rot="6433893">
            <a:off x="3682412" y="2819872"/>
            <a:ext cx="1168851" cy="657089"/>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45" name="CaixaDeTexto 44"/>
          <p:cNvSpPr txBox="1"/>
          <p:nvPr/>
        </p:nvSpPr>
        <p:spPr>
          <a:xfrm>
            <a:off x="4263845" y="44624"/>
            <a:ext cx="4844659" cy="646331"/>
          </a:xfrm>
          <a:prstGeom prst="rect">
            <a:avLst/>
          </a:prstGeom>
          <a:solidFill>
            <a:srgbClr val="FF0000"/>
          </a:solidFill>
          <a:ln>
            <a:solidFill>
              <a:schemeClr val="tx1"/>
            </a:solidFill>
          </a:ln>
        </p:spPr>
        <p:txBody>
          <a:bodyPr wrap="square" rtlCol="0">
            <a:spAutoFit/>
          </a:bodyPr>
          <a:lstStyle/>
          <a:p>
            <a:r>
              <a:rPr lang="pt-BR" b="1" dirty="0" smtClean="0">
                <a:effectLst>
                  <a:outerShdw blurRad="38100" dist="38100" dir="2700000" algn="tl">
                    <a:srgbClr val="000000">
                      <a:alpha val="43137"/>
                    </a:srgbClr>
                  </a:outerShdw>
                </a:effectLst>
              </a:rPr>
              <a:t>EFEITO GANHO DE TERMOS DE TROCA</a:t>
            </a:r>
          </a:p>
          <a:p>
            <a:r>
              <a:rPr lang="pt-BR" b="1" dirty="0" smtClean="0">
                <a:effectLst>
                  <a:outerShdw blurRad="38100" dist="38100" dir="2700000" algn="tl">
                    <a:srgbClr val="000000">
                      <a:alpha val="43137"/>
                    </a:srgbClr>
                  </a:outerShdw>
                </a:effectLst>
              </a:rPr>
              <a:t> PELA ALTERAÇÃO DOS PREÇOS INTERNACIONAIS </a:t>
            </a:r>
            <a:endParaRPr lang="pt-BR" b="1" dirty="0">
              <a:effectLst>
                <a:outerShdw blurRad="38100" dist="38100" dir="2700000" algn="tl">
                  <a:srgbClr val="000000">
                    <a:alpha val="43137"/>
                  </a:srgbClr>
                </a:outerShdw>
              </a:effectLst>
            </a:endParaRPr>
          </a:p>
        </p:txBody>
      </p:sp>
      <p:sp>
        <p:nvSpPr>
          <p:cNvPr id="48" name="CaixaDeTexto 47"/>
          <p:cNvSpPr txBox="1"/>
          <p:nvPr/>
        </p:nvSpPr>
        <p:spPr>
          <a:xfrm>
            <a:off x="5292080" y="2276872"/>
            <a:ext cx="3621569" cy="646331"/>
          </a:xfrm>
          <a:prstGeom prst="rect">
            <a:avLst/>
          </a:prstGeom>
          <a:solidFill>
            <a:srgbClr val="FF0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EFEITO PERDA POR INEFICIÊNCIA</a:t>
            </a:r>
          </a:p>
          <a:p>
            <a:r>
              <a:rPr lang="pt-BR" b="1" dirty="0" smtClean="0">
                <a:effectLst>
                  <a:outerShdw blurRad="38100" dist="38100" dir="2700000" algn="tl">
                    <a:srgbClr val="000000">
                      <a:alpha val="43137"/>
                    </a:srgbClr>
                  </a:outerShdw>
                </a:effectLst>
              </a:rPr>
              <a:t>DEVIDO À TRIBUTAÇÃO DISTORCIVA</a:t>
            </a:r>
            <a:endParaRPr lang="pt-BR" b="1" dirty="0">
              <a:effectLst>
                <a:outerShdw blurRad="38100" dist="38100" dir="2700000" algn="tl">
                  <a:srgbClr val="000000">
                    <a:alpha val="43137"/>
                  </a:srgbClr>
                </a:outerShdw>
              </a:effectLst>
            </a:endParaRPr>
          </a:p>
        </p:txBody>
      </p:sp>
      <p:cxnSp>
        <p:nvCxnSpPr>
          <p:cNvPr id="50" name="Conector de seta reta 49"/>
          <p:cNvCxnSpPr/>
          <p:nvPr/>
        </p:nvCxnSpPr>
        <p:spPr>
          <a:xfrm flipH="1">
            <a:off x="3275856" y="98300"/>
            <a:ext cx="985274" cy="162348"/>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Conector de seta reta 51"/>
          <p:cNvCxnSpPr/>
          <p:nvPr/>
        </p:nvCxnSpPr>
        <p:spPr>
          <a:xfrm flipH="1">
            <a:off x="4463337" y="2461538"/>
            <a:ext cx="848371" cy="31939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Chave direita 54"/>
          <p:cNvSpPr/>
          <p:nvPr/>
        </p:nvSpPr>
        <p:spPr>
          <a:xfrm rot="12953470">
            <a:off x="2725048" y="2196661"/>
            <a:ext cx="1022167" cy="966999"/>
          </a:xfrm>
          <a:prstGeom prst="righ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6" name="CaixaDeTexto 25"/>
          <p:cNvSpPr txBox="1"/>
          <p:nvPr/>
        </p:nvSpPr>
        <p:spPr>
          <a:xfrm>
            <a:off x="3491880" y="188640"/>
            <a:ext cx="788934" cy="369332"/>
          </a:xfrm>
          <a:prstGeom prst="rect">
            <a:avLst/>
          </a:prstGeom>
          <a:noFill/>
        </p:spPr>
        <p:txBody>
          <a:bodyPr wrap="none" rtlCol="0">
            <a:spAutoFit/>
          </a:bodyPr>
          <a:lstStyle/>
          <a:p>
            <a:r>
              <a:rPr lang="pt-BR" b="1" spc="-150" dirty="0" smtClean="0">
                <a:effectLst>
                  <a:outerShdw blurRad="38100" dist="38100" dir="2700000" algn="tl">
                    <a:srgbClr val="000000">
                      <a:alpha val="43137"/>
                    </a:srgbClr>
                  </a:outerShdw>
                </a:effectLst>
              </a:rPr>
              <a:t>C</a:t>
            </a:r>
            <a:r>
              <a:rPr lang="pt-BR" b="1" spc="-150" baseline="-25000" dirty="0" smtClean="0">
                <a:effectLst>
                  <a:outerShdw blurRad="38100" dist="38100" dir="2700000" algn="tl">
                    <a:srgbClr val="000000">
                      <a:alpha val="43137"/>
                    </a:srgbClr>
                  </a:outerShdw>
                </a:effectLst>
              </a:rPr>
              <a:t>1</a:t>
            </a:r>
            <a:r>
              <a:rPr lang="pt-BR" b="1" spc="-150" baseline="30000" dirty="0" smtClean="0">
                <a:effectLst>
                  <a:outerShdw blurRad="38100" dist="38100" dir="2700000" algn="tl">
                    <a:srgbClr val="000000">
                      <a:alpha val="43137"/>
                    </a:srgbClr>
                  </a:outerShdw>
                </a:effectLst>
              </a:rPr>
              <a:t>com/T.T.</a:t>
            </a:r>
            <a:endParaRPr lang="pt-BR" b="1" spc="-150" dirty="0">
              <a:effectLst>
                <a:outerShdw blurRad="38100" dist="38100" dir="2700000" algn="tl">
                  <a:srgbClr val="000000">
                    <a:alpha val="43137"/>
                  </a:srgbClr>
                </a:outerShdw>
              </a:effectLst>
            </a:endParaRPr>
          </a:p>
        </p:txBody>
      </p:sp>
      <p:sp>
        <p:nvSpPr>
          <p:cNvPr id="32" name="CaixaDeTexto 31"/>
          <p:cNvSpPr txBox="1"/>
          <p:nvPr/>
        </p:nvSpPr>
        <p:spPr>
          <a:xfrm rot="422111">
            <a:off x="3079357" y="1398341"/>
            <a:ext cx="821763" cy="369332"/>
          </a:xfrm>
          <a:prstGeom prst="rect">
            <a:avLst/>
          </a:prstGeom>
          <a:noFill/>
        </p:spPr>
        <p:txBody>
          <a:bodyPr wrap="none" rtlCol="0">
            <a:spAutoFit/>
          </a:bodyPr>
          <a:lstStyle/>
          <a:p>
            <a:r>
              <a:rPr lang="pt-BR" b="1" spc="-300" dirty="0" smtClean="0">
                <a:effectLst>
                  <a:outerShdw blurRad="38100" dist="38100" dir="2700000" algn="tl">
                    <a:srgbClr val="000000">
                      <a:alpha val="43137"/>
                    </a:srgbClr>
                  </a:outerShdw>
                </a:effectLst>
              </a:rPr>
              <a:t>C</a:t>
            </a:r>
            <a:r>
              <a:rPr lang="pt-BR" b="1" spc="-300" baseline="-25000" dirty="0" smtClean="0">
                <a:effectLst>
                  <a:outerShdw blurRad="38100" dist="38100" dir="2700000" algn="tl">
                    <a:srgbClr val="000000">
                      <a:alpha val="43137"/>
                    </a:srgbClr>
                  </a:outerShdw>
                </a:effectLst>
              </a:rPr>
              <a:t>1</a:t>
            </a:r>
            <a:r>
              <a:rPr lang="pt-BR" b="1" spc="-300" baseline="30000" dirty="0" smtClean="0">
                <a:effectLst>
                  <a:outerShdw blurRad="38100" dist="38100" dir="2700000" algn="tl">
                    <a:srgbClr val="000000">
                      <a:alpha val="43137"/>
                    </a:srgbClr>
                  </a:outerShdw>
                </a:effectLst>
              </a:rPr>
              <a:t>sem</a:t>
            </a:r>
            <a:r>
              <a:rPr lang="pt-BR" b="1" baseline="30000" dirty="0" smtClean="0">
                <a:effectLst>
                  <a:outerShdw blurRad="38100" dist="38100" dir="2700000" algn="tl">
                    <a:srgbClr val="000000">
                      <a:alpha val="43137"/>
                    </a:srgbClr>
                  </a:outerShdw>
                </a:effectLst>
              </a:rPr>
              <a:t>/T.T .</a:t>
            </a:r>
            <a:endParaRPr lang="pt-BR" b="1" dirty="0">
              <a:effectLst>
                <a:outerShdw blurRad="38100" dist="38100" dir="2700000" algn="tl">
                  <a:srgbClr val="000000">
                    <a:alpha val="43137"/>
                  </a:srgbClr>
                </a:outerShdw>
              </a:effectLst>
            </a:endParaRPr>
          </a:p>
        </p:txBody>
      </p:sp>
      <p:sp>
        <p:nvSpPr>
          <p:cNvPr id="35" name="Arco 34"/>
          <p:cNvSpPr/>
          <p:nvPr/>
        </p:nvSpPr>
        <p:spPr>
          <a:xfrm rot="10800000">
            <a:off x="2945977" y="338172"/>
            <a:ext cx="2490119" cy="1650667"/>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6" name="CaixaDeTexto 35"/>
          <p:cNvSpPr txBox="1"/>
          <p:nvPr/>
        </p:nvSpPr>
        <p:spPr>
          <a:xfrm>
            <a:off x="4129794" y="1772816"/>
            <a:ext cx="3768083" cy="369332"/>
          </a:xfrm>
          <a:prstGeom prst="rect">
            <a:avLst/>
          </a:prstGeom>
          <a:noFill/>
        </p:spPr>
        <p:txBody>
          <a:bodyPr wrap="none" rtlCol="0">
            <a:spAutoFit/>
          </a:bodyPr>
          <a:lstStyle/>
          <a:p>
            <a:r>
              <a:rPr lang="pt-BR" b="1" dirty="0">
                <a:effectLst>
                  <a:outerShdw blurRad="38100" dist="38100" dir="2700000" algn="tl">
                    <a:srgbClr val="000000">
                      <a:alpha val="43137"/>
                    </a:srgbClr>
                  </a:outerShdw>
                </a:effectLst>
              </a:rPr>
              <a:t>(</a:t>
            </a:r>
            <a:r>
              <a:rPr lang="pt-BR" b="1" dirty="0" smtClean="0">
                <a:effectLst>
                  <a:outerShdw blurRad="38100" dist="38100" dir="2700000" algn="tl">
                    <a:srgbClr val="000000">
                      <a:alpha val="43137"/>
                    </a:srgbClr>
                  </a:outerShdw>
                </a:effectLst>
              </a:rPr>
              <a:t>I</a:t>
            </a:r>
            <a:r>
              <a:rPr lang="pt-BR" b="1" baseline="-25000" dirty="0" smtClean="0">
                <a:effectLst>
                  <a:outerShdw blurRad="38100" dist="38100" dir="2700000" algn="tl">
                    <a:srgbClr val="000000">
                      <a:alpha val="43137"/>
                    </a:srgbClr>
                  </a:outerShdw>
                </a:effectLst>
              </a:rPr>
              <a:t>1</a:t>
            </a:r>
            <a:r>
              <a:rPr lang="pt-BR" b="1" dirty="0" smtClean="0">
                <a:effectLst>
                  <a:outerShdw blurRad="38100" dist="38100" dir="2700000" algn="tl">
                    <a:srgbClr val="000000">
                      <a:alpha val="43137"/>
                    </a:srgbClr>
                  </a:outerShdw>
                </a:effectLst>
              </a:rPr>
              <a:t>)</a:t>
            </a:r>
            <a:r>
              <a:rPr lang="pt-BR" b="1" baseline="30000" dirty="0" smtClean="0">
                <a:effectLst>
                  <a:outerShdw blurRad="38100" dist="38100" dir="2700000" algn="tl">
                    <a:srgbClr val="000000">
                      <a:alpha val="43137"/>
                    </a:srgbClr>
                  </a:outerShdw>
                </a:effectLst>
              </a:rPr>
              <a:t>SEM</a:t>
            </a:r>
            <a:r>
              <a:rPr lang="pt-BR" b="1" dirty="0" smtClean="0">
                <a:effectLst>
                  <a:outerShdw blurRad="38100" dist="38100" dir="2700000" algn="tl">
                    <a:srgbClr val="000000">
                      <a:alpha val="43137"/>
                    </a:srgbClr>
                  </a:outerShdw>
                </a:effectLst>
              </a:rPr>
              <a:t> </a:t>
            </a:r>
            <a:r>
              <a:rPr lang="pt-BR" b="1" baseline="30000" dirty="0" smtClean="0">
                <a:effectLst>
                  <a:outerShdw blurRad="38100" dist="38100" dir="2700000" algn="tl">
                    <a:srgbClr val="000000">
                      <a:alpha val="43137"/>
                    </a:srgbClr>
                  </a:outerShdw>
                </a:effectLst>
              </a:rPr>
              <a:t>GANHO </a:t>
            </a:r>
            <a:r>
              <a:rPr lang="pt-BR" b="1" baseline="30000" dirty="0">
                <a:effectLst>
                  <a:outerShdw blurRad="38100" dist="38100" dir="2700000" algn="tl">
                    <a:srgbClr val="000000">
                      <a:alpha val="43137"/>
                    </a:srgbClr>
                  </a:outerShdw>
                </a:effectLst>
              </a:rPr>
              <a:t>DE T.T</a:t>
            </a:r>
            <a:r>
              <a:rPr lang="pt-BR" b="1" baseline="30000" dirty="0" smtClean="0">
                <a:effectLst>
                  <a:outerShdw blurRad="38100" dist="38100" dir="2700000" algn="tl">
                    <a:srgbClr val="000000">
                      <a:alpha val="43137"/>
                    </a:srgbClr>
                  </a:outerShdw>
                </a:effectLst>
              </a:rPr>
              <a:t>.  E SEM INEFICIÊNCIA</a:t>
            </a:r>
            <a:r>
              <a:rPr lang="pt-BR" b="1" dirty="0" smtClean="0">
                <a:effectLst>
                  <a:outerShdw blurRad="38100" dist="38100" dir="2700000" algn="tl">
                    <a:srgbClr val="000000">
                      <a:alpha val="43137"/>
                    </a:srgbClr>
                  </a:outerShdw>
                </a:effectLst>
              </a:rPr>
              <a:t>   &lt;   </a:t>
            </a:r>
            <a:r>
              <a:rPr lang="pt-BR" b="1" dirty="0">
                <a:effectLst>
                  <a:outerShdw blurRad="38100" dist="38100" dir="2700000" algn="tl">
                    <a:srgbClr val="000000">
                      <a:alpha val="43137"/>
                    </a:srgbClr>
                  </a:outerShdw>
                </a:effectLst>
              </a:rPr>
              <a:t>(I</a:t>
            </a:r>
            <a:r>
              <a:rPr lang="pt-BR" b="1" baseline="-25000" dirty="0">
                <a:effectLst>
                  <a:outerShdw blurRad="38100" dist="38100" dir="2700000" algn="tl">
                    <a:srgbClr val="000000">
                      <a:alpha val="43137"/>
                    </a:srgbClr>
                  </a:outerShdw>
                </a:effectLst>
              </a:rPr>
              <a:t>0</a:t>
            </a:r>
            <a:r>
              <a:rPr lang="pt-BR" b="1" dirty="0">
                <a:effectLst>
                  <a:outerShdw blurRad="38100" dist="38100" dir="2700000" algn="tl">
                    <a:srgbClr val="000000">
                      <a:alpha val="43137"/>
                    </a:srgbClr>
                  </a:outerShdw>
                </a:effectLst>
              </a:rPr>
              <a:t>)</a:t>
            </a:r>
            <a:endParaRPr lang="pt-BR" dirty="0"/>
          </a:p>
        </p:txBody>
      </p:sp>
      <p:sp>
        <p:nvSpPr>
          <p:cNvPr id="38" name="Estrela de 7 Pontos 37"/>
          <p:cNvSpPr/>
          <p:nvPr/>
        </p:nvSpPr>
        <p:spPr>
          <a:xfrm>
            <a:off x="3070416" y="1556792"/>
            <a:ext cx="133432" cy="134724"/>
          </a:xfrm>
          <a:prstGeom prst="star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2090295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70000" lnSpcReduction="20000"/>
          </a:bodyPr>
          <a:lstStyle/>
          <a:p>
            <a:pPr algn="just"/>
            <a:r>
              <a:rPr lang="en-US" sz="1700" dirty="0" smtClean="0"/>
              <a:t> </a:t>
            </a:r>
            <a:r>
              <a:rPr lang="en-US" sz="1700" u="sng" dirty="0" smtClean="0"/>
              <a:t>A IMPOSIÇÃO DA TRIBUTAÇÃO SOBRE PRODUÇÃO DO SETOR DE VANTAGEM COMPARATIVA NUMA ECONOMIA ABERTA GRANDE RESULTA NO AUMENTO DO PREÇO RELATIVO DE ALIMENTOS NO MERCADO MUNDIAL (E, PORTANTO, AUMENTO DESSE PREÇO RELATIVO AO CONSUMIDOR NO PAÍS DOMÉSTICO) E REDUÇÃO DO PREÇO RELATIVO DE ALIMENTOS AO PRODUTOR DOMÉSTICO</a:t>
            </a:r>
            <a:r>
              <a:rPr lang="en-US" sz="1700" dirty="0" smtClean="0"/>
              <a:t>:   </a:t>
            </a:r>
            <a:endParaRPr lang="en-US" sz="1700" dirty="0"/>
          </a:p>
          <a:p>
            <a:pPr algn="just"/>
            <a:r>
              <a:rPr lang="en-US" sz="1700" dirty="0" smtClean="0"/>
              <a:t>                                                                       </a:t>
            </a:r>
            <a:r>
              <a:rPr lang="en-US" sz="1700" b="1" dirty="0" err="1" smtClean="0"/>
              <a:t>p</a:t>
            </a:r>
            <a:r>
              <a:rPr lang="en-US" sz="1700" b="1" baseline="-25000" dirty="0" err="1" smtClean="0"/>
              <a:t>P</a:t>
            </a:r>
            <a:r>
              <a:rPr lang="en-US" sz="1700" b="1" baseline="30000" dirty="0" err="1" smtClean="0"/>
              <a:t>T</a:t>
            </a:r>
            <a:r>
              <a:rPr lang="en-US" sz="1700" b="1" dirty="0" smtClean="0"/>
              <a:t> = (1 – t).p**  &lt;   (p*)   &lt;   </a:t>
            </a:r>
            <a:r>
              <a:rPr lang="en-US" sz="1700" b="1" dirty="0" err="1" smtClean="0"/>
              <a:t>p</a:t>
            </a:r>
            <a:r>
              <a:rPr lang="en-US" sz="1700" b="1" baseline="-25000" dirty="0" err="1" smtClean="0"/>
              <a:t>C</a:t>
            </a:r>
            <a:r>
              <a:rPr lang="en-US" sz="1700" b="1" baseline="30000" dirty="0" err="1" smtClean="0"/>
              <a:t>T</a:t>
            </a:r>
            <a:r>
              <a:rPr lang="en-US" sz="1700" b="1" dirty="0" smtClean="0"/>
              <a:t> = p**</a:t>
            </a:r>
            <a:r>
              <a:rPr lang="en-US" sz="1700" dirty="0" smtClean="0"/>
              <a:t> .</a:t>
            </a:r>
          </a:p>
          <a:p>
            <a:pPr algn="just"/>
            <a:endParaRPr lang="en-US" sz="1700" dirty="0"/>
          </a:p>
          <a:p>
            <a:pPr algn="just"/>
            <a:r>
              <a:rPr lang="en-US" sz="1700" b="1" u="sng" dirty="0" smtClean="0"/>
              <a:t>NA PRODUÇÃO</a:t>
            </a:r>
            <a:r>
              <a:rPr lang="en-US" sz="1700" dirty="0" smtClean="0"/>
              <a:t>, A REDUÇÃO OCORRIDA NO PREÇO RELATIVO AO PRODUTOR </a:t>
            </a:r>
            <a:r>
              <a:rPr lang="en-US" sz="1700" b="1" dirty="0" smtClean="0">
                <a:effectLst>
                  <a:outerShdw blurRad="38100" dist="38100" dir="2700000" algn="tl">
                    <a:srgbClr val="000000">
                      <a:alpha val="43137"/>
                    </a:srgbClr>
                  </a:outerShdw>
                </a:effectLst>
              </a:rPr>
              <a:t>[</a:t>
            </a:r>
            <a:r>
              <a:rPr lang="en-US" sz="1700" b="1" dirty="0" err="1" smtClean="0">
                <a:effectLst>
                  <a:outerShdw blurRad="38100" dist="38100" dir="2700000" algn="tl">
                    <a:srgbClr val="000000">
                      <a:alpha val="43137"/>
                    </a:srgbClr>
                  </a:outerShdw>
                </a:effectLst>
              </a:rPr>
              <a:t>p</a:t>
            </a:r>
            <a:r>
              <a:rPr lang="en-US" sz="1700" b="1" baseline="-25000" dirty="0" err="1" smtClean="0">
                <a:effectLst>
                  <a:outerShdw blurRad="38100" dist="38100" dir="2700000" algn="tl">
                    <a:srgbClr val="000000">
                      <a:alpha val="43137"/>
                    </a:srgbClr>
                  </a:outerShdw>
                </a:effectLst>
              </a:rPr>
              <a:t>P</a:t>
            </a:r>
            <a:r>
              <a:rPr lang="en-US" sz="1700" b="1" baseline="30000" dirty="0" err="1" smtClean="0">
                <a:effectLst>
                  <a:outerShdw blurRad="38100" dist="38100" dir="2700000" algn="tl">
                    <a:srgbClr val="000000">
                      <a:alpha val="43137"/>
                    </a:srgbClr>
                  </a:outerShdw>
                </a:effectLst>
              </a:rPr>
              <a:t>T</a:t>
            </a:r>
            <a:r>
              <a:rPr lang="en-US" sz="1700" b="1" dirty="0" smtClean="0">
                <a:effectLst>
                  <a:outerShdw blurRad="38100" dist="38100" dir="2700000" algn="tl">
                    <a:srgbClr val="000000">
                      <a:alpha val="43137"/>
                    </a:srgbClr>
                  </a:outerShdw>
                </a:effectLst>
              </a:rPr>
              <a:t> </a:t>
            </a:r>
            <a:r>
              <a:rPr lang="en-US" sz="1700" b="1" dirty="0">
                <a:effectLst>
                  <a:outerShdw blurRad="38100" dist="38100" dir="2700000" algn="tl">
                    <a:srgbClr val="000000">
                      <a:alpha val="43137"/>
                    </a:srgbClr>
                  </a:outerShdw>
                </a:effectLst>
              </a:rPr>
              <a:t>= (1 – t).p**  &lt;   (p</a:t>
            </a:r>
            <a:r>
              <a:rPr lang="en-US" sz="1700" b="1" dirty="0" smtClean="0">
                <a:effectLst>
                  <a:outerShdw blurRad="38100" dist="38100" dir="2700000" algn="tl">
                    <a:srgbClr val="000000">
                      <a:alpha val="43137"/>
                    </a:srgbClr>
                  </a:outerShdw>
                </a:effectLst>
              </a:rPr>
              <a:t>*)],</a:t>
            </a:r>
            <a:r>
              <a:rPr lang="en-US" sz="1700" dirty="0" smtClean="0"/>
              <a:t> ENTRE ANTES E APÓS A TRIBUTAÇÃO,</a:t>
            </a:r>
            <a:r>
              <a:rPr lang="en-US" sz="1700" b="1" dirty="0" smtClean="0">
                <a:effectLst>
                  <a:outerShdw blurRad="38100" dist="38100" dir="2700000" algn="tl">
                    <a:srgbClr val="000000">
                      <a:alpha val="43137"/>
                    </a:srgbClr>
                  </a:outerShdw>
                </a:effectLst>
              </a:rPr>
              <a:t> </a:t>
            </a:r>
            <a:r>
              <a:rPr lang="en-US" sz="1700" dirty="0" smtClean="0"/>
              <a:t>IMPLICA EM ALTERAÇÃO DO MIX ÓTIMO DE PRODUTO NA ECONOMIA QUE, NA AUSÊNCIA DE INEFICIÊNCIA, COLOCARIA O NOVO PONTO DE PRODUÇÃO EM </a:t>
            </a:r>
            <a:r>
              <a:rPr lang="en-US" sz="1700" b="1" dirty="0" smtClean="0">
                <a:effectLst>
                  <a:outerShdw blurRad="38100" dist="38100" dir="2700000" algn="tl">
                    <a:srgbClr val="000000">
                      <a:alpha val="43137"/>
                    </a:srgbClr>
                  </a:outerShdw>
                </a:effectLst>
              </a:rPr>
              <a:t>(P</a:t>
            </a:r>
            <a:r>
              <a:rPr lang="en-US" sz="1700" b="1" baseline="-25000" dirty="0" smtClean="0">
                <a:effectLst>
                  <a:outerShdw blurRad="38100" dist="38100" dir="2700000" algn="tl">
                    <a:srgbClr val="000000">
                      <a:alpha val="43137"/>
                    </a:srgbClr>
                  </a:outerShdw>
                </a:effectLst>
              </a:rPr>
              <a:t>1</a:t>
            </a:r>
            <a:r>
              <a:rPr lang="en-US" sz="1700" b="1" dirty="0" smtClean="0">
                <a:effectLst>
                  <a:outerShdw blurRad="38100" dist="38100" dir="2700000" algn="tl">
                    <a:srgbClr val="000000">
                      <a:alpha val="43137"/>
                    </a:srgbClr>
                  </a:outerShdw>
                </a:effectLst>
              </a:rPr>
              <a:t>)</a:t>
            </a:r>
            <a:r>
              <a:rPr lang="en-US" sz="1700" dirty="0" smtClean="0"/>
              <a:t> SOBRE A F.P.P..</a:t>
            </a:r>
          </a:p>
          <a:p>
            <a:pPr algn="just"/>
            <a:endParaRPr lang="en-US" sz="1700" dirty="0" smtClean="0"/>
          </a:p>
          <a:p>
            <a:pPr algn="just"/>
            <a:r>
              <a:rPr lang="en-US" sz="1700" dirty="0" smtClean="0"/>
              <a:t>TOMANDO EM CONSIDERAÇÃO ESSE PONTO (P</a:t>
            </a:r>
            <a:r>
              <a:rPr lang="en-US" sz="1700" baseline="-25000" dirty="0" smtClean="0"/>
              <a:t>1</a:t>
            </a:r>
            <a:r>
              <a:rPr lang="en-US" sz="1700" dirty="0" smtClean="0"/>
              <a:t>) SOBRE A F.P.P., NOTA-SE QUE QUANTO MAIOR FOR O AUMENTO DO PREÇO RELATIVO MUNDIAL DE ALIMENTOS  (p**) EM RELAÇÃO AO PREÇO INICIAL (p*) (I.E., QUANTO MAIOR FOR A DESIGUALDADE:  p** &gt; p*), TANTO MAIOR SERÁ O GANHO DE TERMOS DE TROCA DO PAÍS GRANDE E MAIS PROVÁVEL, ENTÃO,  SERÁ QUE O NOVO EQUILÍBRIO DE  CONSUMO (C</a:t>
            </a:r>
            <a:r>
              <a:rPr lang="en-US" sz="1700" baseline="-25000" dirty="0" smtClean="0"/>
              <a:t>1</a:t>
            </a:r>
            <a:r>
              <a:rPr lang="en-US" sz="1700" baseline="30000" dirty="0" smtClean="0"/>
              <a:t>T</a:t>
            </a:r>
            <a:r>
              <a:rPr lang="en-US" sz="1700" dirty="0" smtClean="0"/>
              <a:t>) RESULTE ESTAR NUMA CURVA DE INDIFERENÇA MAIS ELEVADA DO QUE A INICIAL (I.E., MAIS PROVÁVEL SERÁ QUE: I</a:t>
            </a:r>
            <a:r>
              <a:rPr lang="en-US" sz="1700" baseline="-25000" dirty="0" smtClean="0"/>
              <a:t>1</a:t>
            </a:r>
            <a:r>
              <a:rPr lang="en-US" sz="1700" dirty="0" smtClean="0"/>
              <a:t> &gt; I</a:t>
            </a:r>
            <a:r>
              <a:rPr lang="en-US" sz="1700" baseline="-25000" dirty="0" smtClean="0"/>
              <a:t>0</a:t>
            </a:r>
            <a:r>
              <a:rPr lang="en-US" sz="1700" dirty="0" smtClean="0"/>
              <a:t>). NUM EXTREMO OPOSTO, SE  A ALTERAÇÃO DE PREÇO RELATIVO (GANHO DE TROCA) FOR POUCA (I.E., SE p** ≈ p*), ENTÃO RESULTA PROVÁVEL </a:t>
            </a:r>
            <a:r>
              <a:rPr lang="en-US" sz="1700" dirty="0"/>
              <a:t>QUE O NOVO EQUILÍBRIO DE  CONSUMO (C</a:t>
            </a:r>
            <a:r>
              <a:rPr lang="en-US" sz="1700" baseline="-25000" dirty="0"/>
              <a:t>1</a:t>
            </a:r>
            <a:r>
              <a:rPr lang="en-US" sz="1700" baseline="30000" dirty="0"/>
              <a:t>T</a:t>
            </a:r>
            <a:r>
              <a:rPr lang="en-US" sz="1700" dirty="0"/>
              <a:t>) </a:t>
            </a:r>
            <a:r>
              <a:rPr lang="en-US" sz="1700" dirty="0" smtClean="0"/>
              <a:t>ESTEJA  NUMA “I</a:t>
            </a:r>
            <a:r>
              <a:rPr lang="en-US" sz="1700" baseline="-25000" dirty="0" smtClean="0"/>
              <a:t>1</a:t>
            </a:r>
            <a:r>
              <a:rPr lang="en-US" sz="1700" dirty="0" smtClean="0"/>
              <a:t> &lt; I</a:t>
            </a:r>
            <a:r>
              <a:rPr lang="en-US" sz="1700" baseline="-25000" dirty="0" smtClean="0"/>
              <a:t>0</a:t>
            </a:r>
            <a:r>
              <a:rPr lang="en-US" sz="1700" dirty="0" smtClean="0"/>
              <a:t>”.  </a:t>
            </a:r>
          </a:p>
          <a:p>
            <a:pPr algn="just"/>
            <a:endParaRPr lang="en-US" sz="1700" dirty="0"/>
          </a:p>
          <a:p>
            <a:pPr algn="just"/>
            <a:r>
              <a:rPr lang="en-US" sz="1700" b="1" u="sng" dirty="0" smtClean="0"/>
              <a:t>TODAVIA, A TRIBUTAÇÃO</a:t>
            </a:r>
            <a:r>
              <a:rPr lang="en-US" sz="1700" dirty="0" smtClean="0"/>
              <a:t> DA PRODUÇÃO DO SETOR DE VANTAGEM COMPARATIVA (ALIMENTOS) É UMA TRIBUTAÇÃO DISTORCIVA E, PORTANTO, IMPLICA EM GERAÇÃO DE PESO MORTO E PRODUZ INEFICIÊNCIA NA ECONOMIA. OU SEJA, O NOVO PONTO DE PRODUÇÃO NÃO ESTARÁ SOBRE A F.P.P., MAS SIM NUM PONTO INTERNO À F.P.P., TAL COMO OS PONTOS:   </a:t>
            </a:r>
            <a:r>
              <a:rPr lang="en-US" sz="1700" b="1" dirty="0" smtClean="0">
                <a:effectLst>
                  <a:outerShdw blurRad="38100" dist="38100" dir="2700000" algn="tl">
                    <a:srgbClr val="000000">
                      <a:alpha val="43137"/>
                    </a:srgbClr>
                  </a:outerShdw>
                </a:effectLst>
              </a:rPr>
              <a:t>(P</a:t>
            </a:r>
            <a:r>
              <a:rPr lang="en-US" sz="1700" b="1" baseline="-25000" dirty="0" smtClean="0">
                <a:effectLst>
                  <a:outerShdw blurRad="38100" dist="38100" dir="2700000" algn="tl">
                    <a:srgbClr val="000000">
                      <a:alpha val="43137"/>
                    </a:srgbClr>
                  </a:outerShdw>
                </a:effectLst>
              </a:rPr>
              <a:t>1</a:t>
            </a:r>
            <a:r>
              <a:rPr lang="en-US" sz="1700" b="1" baseline="30000" dirty="0" smtClean="0">
                <a:effectLst>
                  <a:outerShdw blurRad="38100" dist="38100" dir="2700000" algn="tl">
                    <a:srgbClr val="000000">
                      <a:alpha val="43137"/>
                    </a:srgbClr>
                  </a:outerShdw>
                </a:effectLst>
              </a:rPr>
              <a:t>#</a:t>
            </a:r>
            <a:r>
              <a:rPr lang="en-US" sz="1700" b="1" dirty="0" smtClean="0">
                <a:effectLst>
                  <a:outerShdw blurRad="38100" dist="38100" dir="2700000" algn="tl">
                    <a:srgbClr val="000000">
                      <a:alpha val="43137"/>
                    </a:srgbClr>
                  </a:outerShdw>
                </a:effectLst>
              </a:rPr>
              <a:t> )</a:t>
            </a:r>
            <a:r>
              <a:rPr lang="en-US" sz="1700" b="1" dirty="0" smtClean="0"/>
              <a:t> OU (</a:t>
            </a:r>
            <a:r>
              <a:rPr lang="en-US" sz="1700" b="1" dirty="0" smtClean="0">
                <a:effectLst>
                  <a:outerShdw blurRad="38100" dist="38100" dir="2700000" algn="tl">
                    <a:srgbClr val="000000">
                      <a:alpha val="43137"/>
                    </a:srgbClr>
                  </a:outerShdw>
                </a:effectLst>
              </a:rPr>
              <a:t>P</a:t>
            </a:r>
            <a:r>
              <a:rPr lang="en-US" sz="1700" b="1" baseline="-25000" dirty="0" smtClean="0">
                <a:effectLst>
                  <a:outerShdw blurRad="38100" dist="38100" dir="2700000" algn="tl">
                    <a:srgbClr val="000000">
                      <a:alpha val="43137"/>
                    </a:srgbClr>
                  </a:outerShdw>
                </a:effectLst>
              </a:rPr>
              <a:t>1</a:t>
            </a:r>
            <a:r>
              <a:rPr lang="en-US" sz="1700" b="1" baseline="30000" dirty="0" smtClean="0">
                <a:effectLst>
                  <a:outerShdw blurRad="38100" dist="38100" dir="2700000" algn="tl">
                    <a:srgbClr val="000000">
                      <a:alpha val="43137"/>
                    </a:srgbClr>
                  </a:outerShdw>
                </a:effectLst>
              </a:rPr>
              <a:t>##</a:t>
            </a:r>
            <a:r>
              <a:rPr lang="en-US" sz="1700" b="1" dirty="0" smtClean="0"/>
              <a:t>).  </a:t>
            </a:r>
          </a:p>
          <a:p>
            <a:pPr algn="just"/>
            <a:endParaRPr lang="en-US" sz="1700" b="1" dirty="0"/>
          </a:p>
          <a:p>
            <a:pPr algn="just"/>
            <a:r>
              <a:rPr lang="en-US" sz="1700" dirty="0" smtClean="0"/>
              <a:t>TOMANDO EM CONSIDERAÇÃO </a:t>
            </a:r>
            <a:r>
              <a:rPr lang="en-US" sz="1700" dirty="0"/>
              <a:t>O</a:t>
            </a:r>
            <a:r>
              <a:rPr lang="en-US" sz="1700" dirty="0" smtClean="0"/>
              <a:t> PONTO (P</a:t>
            </a:r>
            <a:r>
              <a:rPr lang="en-US" sz="1700" baseline="-25000" dirty="0" smtClean="0"/>
              <a:t>1</a:t>
            </a:r>
            <a:r>
              <a:rPr lang="en-US" sz="1700" baseline="30000" dirty="0" smtClean="0"/>
              <a:t>#</a:t>
            </a:r>
            <a:r>
              <a:rPr lang="en-US" sz="1700" dirty="0" smtClean="0"/>
              <a:t>), NOTA-SE QUE QUANTO MAIOR FOR A INEFICIÊNCIA </a:t>
            </a:r>
            <a:r>
              <a:rPr lang="en-US" sz="2300" dirty="0"/>
              <a:t>[</a:t>
            </a:r>
            <a:r>
              <a:rPr lang="en-US" sz="1700" dirty="0" smtClean="0"/>
              <a:t>I.E., QUANTO MAIS INTERNO À F.P.P. FOR O PONTO DE PRODUÇÃO, POR EXEMPLO, COMO</a:t>
            </a:r>
            <a:r>
              <a:rPr lang="en-US" sz="1700" b="1" dirty="0"/>
              <a:t> </a:t>
            </a:r>
            <a:r>
              <a:rPr lang="en-US" sz="1700" dirty="0"/>
              <a:t>(</a:t>
            </a:r>
            <a:r>
              <a:rPr lang="en-US" sz="1700" dirty="0">
                <a:effectLst>
                  <a:outerShdw blurRad="38100" dist="38100" dir="2700000" algn="tl">
                    <a:srgbClr val="000000">
                      <a:alpha val="43137"/>
                    </a:srgbClr>
                  </a:outerShdw>
                </a:effectLst>
              </a:rPr>
              <a:t>P</a:t>
            </a:r>
            <a:r>
              <a:rPr lang="en-US" sz="1700" baseline="-25000" dirty="0">
                <a:effectLst>
                  <a:outerShdw blurRad="38100" dist="38100" dir="2700000" algn="tl">
                    <a:srgbClr val="000000">
                      <a:alpha val="43137"/>
                    </a:srgbClr>
                  </a:outerShdw>
                </a:effectLst>
              </a:rPr>
              <a:t>1</a:t>
            </a:r>
            <a:r>
              <a:rPr lang="en-US" sz="1700" baseline="30000" dirty="0" smtClean="0">
                <a:effectLst>
                  <a:outerShdw blurRad="38100" dist="38100" dir="2700000" algn="tl">
                    <a:srgbClr val="000000">
                      <a:alpha val="43137"/>
                    </a:srgbClr>
                  </a:outerShdw>
                </a:effectLst>
              </a:rPr>
              <a:t>##</a:t>
            </a:r>
            <a:r>
              <a:rPr lang="en-US" sz="1700" dirty="0" smtClean="0"/>
              <a:t>)</a:t>
            </a:r>
            <a:r>
              <a:rPr lang="en-US" sz="2300" dirty="0" smtClean="0"/>
              <a:t>]</a:t>
            </a:r>
            <a:r>
              <a:rPr lang="en-US" sz="1700" dirty="0" smtClean="0"/>
              <a:t>, TANTO MAIS PROVÁVEL SERÁ QUE, PARA UM DADO NOVO PREÇO RELATIVO DE MERCADO DE ALIMENTOS E, PORTANTO, UM DADO GANHO DE TERMOS DE TROCA (I.E., UM DADO:  p** &gt; p*), MAIS PROVÁVEL SERÁ QUE O NOVO PONTO </a:t>
            </a:r>
            <a:r>
              <a:rPr lang="en-US" sz="1700" dirty="0"/>
              <a:t>DE EQUILÍBRIO DE CONSUMO (</a:t>
            </a:r>
            <a:r>
              <a:rPr lang="en-US" sz="1700" dirty="0" smtClean="0"/>
              <a:t>C</a:t>
            </a:r>
            <a:r>
              <a:rPr lang="en-US" sz="1700" baseline="-25000" dirty="0" smtClean="0"/>
              <a:t>1</a:t>
            </a:r>
            <a:r>
              <a:rPr lang="en-US" sz="1700" baseline="30000" dirty="0" smtClean="0"/>
              <a:t>T</a:t>
            </a:r>
            <a:r>
              <a:rPr lang="en-US" sz="1700" dirty="0" smtClean="0"/>
              <a:t>) RESULTE ESTAR NUMA CURVA DE INDIFERENÇA MAIS BAIXA DO QUE A INICIAL (I.E., MAIS PROVÁVEL SERÁ QUE: </a:t>
            </a:r>
            <a:r>
              <a:rPr lang="en-US" sz="1700" dirty="0"/>
              <a:t> I</a:t>
            </a:r>
            <a:r>
              <a:rPr lang="en-US" sz="1700" baseline="-25000" dirty="0"/>
              <a:t>1</a:t>
            </a:r>
            <a:r>
              <a:rPr lang="en-US" sz="1700" dirty="0"/>
              <a:t> </a:t>
            </a:r>
            <a:r>
              <a:rPr lang="en-US" sz="1700" dirty="0" smtClean="0"/>
              <a:t>&lt; </a:t>
            </a:r>
            <a:r>
              <a:rPr lang="en-US" sz="1700" dirty="0"/>
              <a:t>I</a:t>
            </a:r>
            <a:r>
              <a:rPr lang="en-US" sz="1700" baseline="-25000" dirty="0"/>
              <a:t>0</a:t>
            </a:r>
            <a:r>
              <a:rPr lang="en-US" sz="1700" dirty="0" smtClean="0"/>
              <a:t>).</a:t>
            </a:r>
          </a:p>
          <a:p>
            <a:pPr algn="just"/>
            <a:endParaRPr lang="en-US" sz="1700" dirty="0"/>
          </a:p>
          <a:p>
            <a:pPr algn="just"/>
            <a:r>
              <a:rPr lang="en-US" sz="1700" u="sng" dirty="0" smtClean="0"/>
              <a:t>EM SUMA, DE AMBAS DUAS CONSIDERAÇÕES GERADAS PELA TRIBUTAÇÃO (DISTORCIVA) DA PRODUÇÃO DO SETOR DE VANTAGEM COMPARATIVA DE UMA ECONOMIA GRANDE E ABERTA, QUAIS SEJAM A DE GANHO DE TERMOS DE TROCA E A DE GERAÇÃO DE INEFICIÊNCIA NA ECONOMIA, PODE-SE CONCLUIR O SEGUINTE COM RELAÇÃO ÀS CONDIÇÕES NECESSÁRIAS PARA QUE O NOVO EQUILÍBRIO DE CONSUMO </a:t>
            </a:r>
            <a:r>
              <a:rPr lang="en-US" sz="1700" u="sng" dirty="0"/>
              <a:t>(C</a:t>
            </a:r>
            <a:r>
              <a:rPr lang="en-US" sz="1700" u="sng" baseline="-25000" dirty="0"/>
              <a:t>1</a:t>
            </a:r>
            <a:r>
              <a:rPr lang="en-US" sz="1700" u="sng" baseline="30000" dirty="0"/>
              <a:t>T</a:t>
            </a:r>
            <a:r>
              <a:rPr lang="en-US" sz="1700" u="sng" dirty="0"/>
              <a:t>) RESULTE ESTAR NUMA CURVA DE INDIFERENÇA MAIS ELEVADA DO QUE A INICIAL (I.E., </a:t>
            </a:r>
            <a:r>
              <a:rPr lang="en-US" sz="1700" u="sng" dirty="0" smtClean="0"/>
              <a:t>DE QUE</a:t>
            </a:r>
            <a:r>
              <a:rPr lang="en-US" sz="1700" u="sng" dirty="0"/>
              <a:t>: </a:t>
            </a:r>
            <a:r>
              <a:rPr lang="en-US" sz="1700" u="sng" dirty="0" smtClean="0"/>
              <a:t>I</a:t>
            </a:r>
            <a:r>
              <a:rPr lang="en-US" sz="1700" u="sng" baseline="-25000" dirty="0" smtClean="0"/>
              <a:t>1</a:t>
            </a:r>
            <a:r>
              <a:rPr lang="en-US" sz="1700" u="sng" dirty="0" smtClean="0"/>
              <a:t> &gt; I</a:t>
            </a:r>
            <a:r>
              <a:rPr lang="en-US" sz="1700" u="sng" baseline="-25000" dirty="0" smtClean="0"/>
              <a:t>0</a:t>
            </a:r>
            <a:r>
              <a:rPr lang="en-US" sz="1700" u="sng" dirty="0" smtClean="0"/>
              <a:t>)</a:t>
            </a:r>
            <a:r>
              <a:rPr lang="en-US" sz="1700" dirty="0" smtClean="0"/>
              <a:t>:</a:t>
            </a:r>
          </a:p>
          <a:p>
            <a:pPr algn="just"/>
            <a:endParaRPr lang="en-US" sz="1700" dirty="0" smtClean="0"/>
          </a:p>
          <a:p>
            <a:pPr marL="0" indent="0" algn="just">
              <a:buNone/>
            </a:pPr>
            <a:r>
              <a:rPr lang="en-US" sz="1700" b="1" dirty="0" smtClean="0">
                <a:effectLst>
                  <a:outerShdw blurRad="38100" dist="38100" dir="2700000" algn="tl">
                    <a:srgbClr val="000000">
                      <a:alpha val="43137"/>
                    </a:srgbClr>
                  </a:outerShdw>
                </a:effectLst>
              </a:rPr>
              <a:t>QUANTO MAIOR FOR O GANHO DE TERMOS DE TROCA (I.E., QUANTO MAIOR FOR A DESIGUALDADE: p**&gt; p*)  E QUANTO MENOR FOR A INEFICIÊNCIA GERADA PELA TRIBUTAÇÃO DISTORCIVA (I.E., QUANTO MAIS PRÓXIMOS DE P</a:t>
            </a:r>
            <a:r>
              <a:rPr lang="en-US" sz="1700" b="1" baseline="-25000" dirty="0" smtClean="0">
                <a:effectLst>
                  <a:outerShdw blurRad="38100" dist="38100" dir="2700000" algn="tl">
                    <a:srgbClr val="000000">
                      <a:alpha val="43137"/>
                    </a:srgbClr>
                  </a:outerShdw>
                </a:effectLst>
              </a:rPr>
              <a:t>1</a:t>
            </a:r>
            <a:r>
              <a:rPr lang="en-US" sz="1700" b="1" dirty="0" smtClean="0">
                <a:effectLst>
                  <a:outerShdw blurRad="38100" dist="38100" dir="2700000" algn="tl">
                    <a:srgbClr val="000000">
                      <a:alpha val="43137"/>
                    </a:srgbClr>
                  </a:outerShdw>
                </a:effectLst>
              </a:rPr>
              <a:t> ESTIVEREM P</a:t>
            </a:r>
            <a:r>
              <a:rPr lang="en-US" sz="1700" b="1" baseline="-25000" dirty="0" smtClean="0">
                <a:effectLst>
                  <a:outerShdw blurRad="38100" dist="38100" dir="2700000" algn="tl">
                    <a:srgbClr val="000000">
                      <a:alpha val="43137"/>
                    </a:srgbClr>
                  </a:outerShdw>
                </a:effectLst>
              </a:rPr>
              <a:t>1</a:t>
            </a:r>
            <a:r>
              <a:rPr lang="en-US" sz="1700" b="1" baseline="30000" dirty="0" smtClean="0">
                <a:effectLst>
                  <a:outerShdw blurRad="38100" dist="38100" dir="2700000" algn="tl">
                    <a:srgbClr val="000000">
                      <a:alpha val="43137"/>
                    </a:srgbClr>
                  </a:outerShdw>
                </a:effectLst>
              </a:rPr>
              <a:t>#</a:t>
            </a:r>
            <a:r>
              <a:rPr lang="en-US" sz="1700" b="1" dirty="0" smtClean="0">
                <a:effectLst>
                  <a:outerShdw blurRad="38100" dist="38100" dir="2700000" algn="tl">
                    <a:srgbClr val="000000">
                      <a:alpha val="43137"/>
                    </a:srgbClr>
                  </a:outerShdw>
                </a:effectLst>
              </a:rPr>
              <a:t> OU P</a:t>
            </a:r>
            <a:r>
              <a:rPr lang="en-US" sz="1700" b="1" baseline="-25000" dirty="0" smtClean="0">
                <a:effectLst>
                  <a:outerShdw blurRad="38100" dist="38100" dir="2700000" algn="tl">
                    <a:srgbClr val="000000">
                      <a:alpha val="43137"/>
                    </a:srgbClr>
                  </a:outerShdw>
                </a:effectLst>
              </a:rPr>
              <a:t>1</a:t>
            </a:r>
            <a:r>
              <a:rPr lang="en-US" sz="1700" b="1" baseline="30000" dirty="0" smtClean="0">
                <a:effectLst>
                  <a:outerShdw blurRad="38100" dist="38100" dir="2700000" algn="tl">
                    <a:srgbClr val="000000">
                      <a:alpha val="43137"/>
                    </a:srgbClr>
                  </a:outerShdw>
                </a:effectLst>
              </a:rPr>
              <a:t>##</a:t>
            </a:r>
            <a:r>
              <a:rPr lang="en-US" sz="1700" b="1" dirty="0" smtClean="0">
                <a:effectLst>
                  <a:outerShdw blurRad="38100" dist="38100" dir="2700000" algn="tl">
                    <a:srgbClr val="000000">
                      <a:alpha val="43137"/>
                    </a:srgbClr>
                  </a:outerShdw>
                </a:effectLst>
              </a:rPr>
              <a:t>), ENTÃO MAIS PROVÁVEL SERÁ QUE (C</a:t>
            </a:r>
            <a:r>
              <a:rPr lang="en-US" sz="1700" b="1" baseline="-25000" dirty="0" smtClean="0">
                <a:effectLst>
                  <a:outerShdw blurRad="38100" dist="38100" dir="2700000" algn="tl">
                    <a:srgbClr val="000000">
                      <a:alpha val="43137"/>
                    </a:srgbClr>
                  </a:outerShdw>
                </a:effectLst>
              </a:rPr>
              <a:t>1</a:t>
            </a:r>
            <a:r>
              <a:rPr lang="en-US" sz="1700" b="1" baseline="30000" dirty="0" smtClean="0">
                <a:effectLst>
                  <a:outerShdw blurRad="38100" dist="38100" dir="2700000" algn="tl">
                    <a:srgbClr val="000000">
                      <a:alpha val="43137"/>
                    </a:srgbClr>
                  </a:outerShdw>
                </a:effectLst>
              </a:rPr>
              <a:t>T</a:t>
            </a:r>
            <a:r>
              <a:rPr lang="en-US" sz="1700" b="1" dirty="0" smtClean="0">
                <a:effectLst>
                  <a:outerShdw blurRad="38100" dist="38100" dir="2700000" algn="tl">
                    <a:srgbClr val="000000">
                      <a:alpha val="43137"/>
                    </a:srgbClr>
                  </a:outerShdw>
                </a:effectLst>
              </a:rPr>
              <a:t>) RESULTE ESTAR NUMA CURVA DE INDIFERENÇA MAIS ELEVADA QUE A INICIAL (I.E., MAIS PROVÁVEL SERÁ QUE: I</a:t>
            </a:r>
            <a:r>
              <a:rPr lang="en-US" sz="1700" b="1" baseline="-25000" dirty="0" smtClean="0">
                <a:effectLst>
                  <a:outerShdw blurRad="38100" dist="38100" dir="2700000" algn="tl">
                    <a:srgbClr val="000000">
                      <a:alpha val="43137"/>
                    </a:srgbClr>
                  </a:outerShdw>
                </a:effectLst>
              </a:rPr>
              <a:t>1</a:t>
            </a:r>
            <a:r>
              <a:rPr lang="en-US" sz="1700" b="1" dirty="0" smtClean="0">
                <a:effectLst>
                  <a:outerShdw blurRad="38100" dist="38100" dir="2700000" algn="tl">
                    <a:srgbClr val="000000">
                      <a:alpha val="43137"/>
                    </a:srgbClr>
                  </a:outerShdw>
                </a:effectLst>
              </a:rPr>
              <a:t> &gt; I</a:t>
            </a:r>
            <a:r>
              <a:rPr lang="en-US" sz="1700" b="1" baseline="-25000" dirty="0" smtClean="0">
                <a:effectLst>
                  <a:outerShdw blurRad="38100" dist="38100" dir="2700000" algn="tl">
                    <a:srgbClr val="000000">
                      <a:alpha val="43137"/>
                    </a:srgbClr>
                  </a:outerShdw>
                </a:effectLst>
              </a:rPr>
              <a:t>0</a:t>
            </a:r>
            <a:r>
              <a:rPr lang="en-US" sz="1700" b="1" dirty="0" smtClean="0">
                <a:effectLst>
                  <a:outerShdw blurRad="38100" dist="38100" dir="2700000" algn="tl">
                    <a:srgbClr val="000000">
                      <a:alpha val="43137"/>
                    </a:srgbClr>
                  </a:outerShdw>
                </a:effectLst>
              </a:rPr>
              <a:t>).</a:t>
            </a:r>
            <a:r>
              <a:rPr lang="en-US" sz="1700" b="1" dirty="0">
                <a:effectLst>
                  <a:outerShdw blurRad="38100" dist="38100" dir="2700000" algn="tl">
                    <a:srgbClr val="000000">
                      <a:alpha val="43137"/>
                    </a:srgbClr>
                  </a:outerShdw>
                </a:effectLst>
              </a:rPr>
              <a:t> </a:t>
            </a:r>
            <a:r>
              <a:rPr lang="en-US" sz="1700" b="1" dirty="0" smtClean="0">
                <a:effectLst>
                  <a:outerShdw blurRad="38100" dist="38100" dir="2700000" algn="tl">
                    <a:srgbClr val="000000">
                      <a:alpha val="43137"/>
                    </a:srgbClr>
                  </a:outerShdw>
                </a:effectLst>
              </a:rPr>
              <a:t>PORTANTO, O EFEITO GERAL (LÍQUIDO) SOBRE BEM-ESTAR DEVIDO À IMPOSIÇÃO DA TRIBUTAÇÃO DA PRODUÇÃO DO SETOR DE VANTAGEM COMPARATIVA DE UMA ECONOMIA ABERTA GRANDE, DEPENDE DA MAGNITUDE DO EFEITO GANHO DE TERMOS DE TROCA NO CONSUMO EM CONTRAPOSIÇÃO AO EFEITO DE PERDA POR INEFICIÊNCIA NA PRODUÇÃO. </a:t>
            </a:r>
          </a:p>
          <a:p>
            <a:endParaRPr lang="en-US" sz="2000" dirty="0" smtClean="0"/>
          </a:p>
          <a:p>
            <a:endParaRPr lang="pt-B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10000"/>
          </a:bodyPr>
          <a:lstStyle/>
          <a:p>
            <a:pPr algn="just"/>
            <a:r>
              <a:rPr lang="en-US" sz="1200" b="1" u="sng" dirty="0" smtClean="0">
                <a:effectLst>
                  <a:outerShdw blurRad="38100" dist="38100" dir="2700000" algn="tl">
                    <a:srgbClr val="000000">
                      <a:alpha val="43137"/>
                    </a:srgbClr>
                  </a:outerShdw>
                </a:effectLst>
              </a:rPr>
              <a:t>CONCLUSÕES GERAIS:</a:t>
            </a:r>
          </a:p>
          <a:p>
            <a:pPr algn="just"/>
            <a:r>
              <a:rPr lang="en-US" sz="1200" dirty="0" smtClean="0"/>
              <a:t>A TRIBUTAÇÃO DA PRODUÇÃO DE UM SETOR (P.EX., DE VANTAGEM COMPARATIVA) REDUZ A PRODUÇÃO DESSE SETOR E LIBERA RECURSOS PRODUTIVOS QUE, EM EQUILÍBRIO GERAL DE PLENO EMPREGO, SERÃO REEMPREGADOS NO(S) OUTRO(S) SETORE(S). EM CONSONÂNCIA A ISSO, OS PREÇOS RELATIVOS VIGENTES AO NÍVEL DO PRODUTOR DO SETOR TRIBUTADO SE REDUZEM E SE DIFERENCIAM DAQUELES VIGENTES NO CONSUMO PELA MAGNITUDE DA TRIBUTAÇÃO. </a:t>
            </a:r>
          </a:p>
          <a:p>
            <a:pPr algn="just"/>
            <a:endParaRPr lang="en-US" sz="1200" dirty="0"/>
          </a:p>
          <a:p>
            <a:pPr algn="just"/>
            <a:r>
              <a:rPr lang="en-US" sz="1200" dirty="0" smtClean="0"/>
              <a:t>PORTANTO, A TRIBUTAÇÃO DA PRODUÇÃO DO SETOR DE VANTAGEM COMPARATIVA NUMA ECONOMIA PEQUENA E ABERTA LEVA A UM EQUILÍBRIO GERAL SOB TRIBUTAÇÃO NO QUAL HÁ REDUÇÃO DAS EXPORTAÇÕES (BEM DE VANTAGEM COMPARATIVA) E REDUÇÃO DAS IMPORTAÇÕES (BEM DE DESVANTAGEM COMPARATIVA), ISTO É, COM REDUÇÃO DO VOLUME DE COMÉRCIO E NÍVEL DE BEM ESTAR MENOR DO QUE AQUELE SOB LIVRE COMÉRCIO. CONTUDO, O NÍVEL DE BEM ESTAR COM TRIBUTAÇÃO E ALGUM COMÉRCIO CONTINUA A SER MAIOR DO QUE AQUELE OBTIDO SOB AUTARQUIA (SEM COMÉRCIO). AS EXPORTAÇÕES DESTE PAÍS (PEQUENO) SE REDUZEM PORQUE A TRIBUTAÇÃO REDUZIU O PREÇO APROPRIADO PELO PRODUTOR DE EXPORTÁVEIS, REDUZINDO A PRODUÇÃO DOMÉSTICA DO BEM DE VANTAGEM COMPARATIVA. ESSA TRIBUTAÇÃO, TAMBÉM VIMOS,  LEVA A QUE O PREÇO RELATIVO APROPRIADO PELO PRODUTOR DOMÉSTICO DE IMPORTÁVEIS  SE ELEVA, O QUE RESULTA EM AUMENTO DA PRODUÇÃO DOMÉSTICA DO BEM DE DESVANTAGEM COMPARATIVA E, ASSIM, LEVA A QUE OCORRA REDUÇÃO DAS IMPORTAÇÕES DESTE PAÍS (PEQUENO).</a:t>
            </a:r>
          </a:p>
          <a:p>
            <a:pPr algn="just"/>
            <a:endParaRPr lang="en-US" sz="1200" dirty="0"/>
          </a:p>
          <a:p>
            <a:pPr algn="just"/>
            <a:r>
              <a:rPr lang="en-US" sz="1200" dirty="0" smtClean="0"/>
              <a:t>POR OUTRO LADO, A TRIBUTAÇÃO DA PRODUÇÃO DO SETOR DE VANTAGEM COMPARATIVA DE UMA ECONOMIA GRANDE E ABERTA LEVA A UM EQUILÍBRIO QUE, NO CASO GERAL E EM TERMOS QUALITATIVOS, SE ASSEMELHA AO CASO DE ECONOMIA PEQUENA ABERTA. ISTO É, HÁ REDUÇÃO DAS EXPORTAÇÕES E DAS IMPORTAÇÕES (QUEDA NO VOLUME DE COMÉRCIO), COM UM BEM ESTAR MENOR DO QUE A SITUAÇÃO DE LIVRE COMÉRCIO, MAS MAIOR DO QUE A SITUAÇÃO DE AUTARQUIA.</a:t>
            </a:r>
          </a:p>
          <a:p>
            <a:pPr algn="just"/>
            <a:endParaRPr lang="en-US" sz="1200" dirty="0"/>
          </a:p>
          <a:p>
            <a:pPr algn="just"/>
            <a:r>
              <a:rPr lang="en-US" sz="1200" dirty="0" smtClean="0"/>
              <a:t>TODAVIA,  O CASO DE ECONOMIA GRANDE E ABERTA, A TRIBUTAÇÃO DA PRODUÇÃO DO SETOR DE VANTAGEM COMPARATIVA CAUSA REPERCUSSÕES INTERNACIONAIS GERADAS PELA REDUÇÃO DAS EXPORTAÇÕES E DAS IMPORTAÇÕES DO PAÍS GRANDE EM QUESTÃO. A REDUÇÃO DAS EXPORTAÇÕES IMPLICA EM REDUÇÃO DA OFERTA MUNDIAL DO BEM DE VANTAGEM COMPARATIVA, DISSO RESULTANDO NO AUMENTO DO PREÇO MUNDIAL DO MESMO. A REDUÇÃO DAS IMPORTAÇÕES IMPLICA  EM REDUÇÃO DA DEMANDA MUNDIAL DO BEM DE DESVANTAGEM COMPARATIVA, DISSO RESULTANDO EM QUEDA DO PREÇO MUNDIAL DO MESMO.  DESTE MODO, A TRIBUTAÇÃO DA PRODUÇÃO DO SETOR DE VANTAGEM COMPARATIVA DA ECONOMIA GRANDE E ABERTA GERA UM GANHO DE TERMOS DE TROCA À MESMA QUE, POR SI SÓ, GERA GANHOS DE BEM ESTAR A ESSA ECONOMIA. ASSIM SENDO, O CASO GERAL DE EGUILÍBRIO GERAL SOB TRIBUTAÇÃO DA ECONOMIA GRANDE E ABERTA, EMBORA EM TERMOS QUALITATIVOS SEJA SEMELHANTE À ECONOMIA PEQUENA E ABERTA, CONCLUI-SE QUE, EM RAZÃO DO GANHO DE TERMOS DE TROCA NA ECONOMIA GRANDE E ABERTA, O BEM ESTAR COM TRIBUTAÇÃO NESSA ECONOMIA GRANDE É MAIOR DO QUE AQUELE VERIFICADO NA ECONOMIA PEQUENA, POIS ESSA ÚLTIMA  (PEQUENA) NÃO APRESENTA GANHOS DE TERMOS DE TROCA  GERADOS PELA TRIBUTAÇÃO. </a:t>
            </a:r>
          </a:p>
          <a:p>
            <a:pPr algn="just"/>
            <a:endParaRPr lang="en-US" sz="1200" dirty="0"/>
          </a:p>
          <a:p>
            <a:pPr algn="just"/>
            <a:r>
              <a:rPr lang="en-US" sz="1200" dirty="0" smtClean="0"/>
              <a:t>ALÉM DISSO, A TRIBUTAÇÃO DA PRODUÇÃO DO SETOR DE VANTAGEM COMPARATIVA DE UMA ECONOMIA GRANDE E ABERTA, AO GERAR GANHOS DE TERMOS DE TROCA, ADMITE UM CASO ESPECIAL: QUAL SEJA, SE OS GANHOS DE TERMOS DE TROCA FOREM SIGNIFICATIVOS O SUFICIENTE, PODE ATÉ SER QUE O BEM ESTAR APÓS A TRIBUTAÇÃO SEJA SUPERIOR AO BEM ESTAR DE EQUILÍBRIO DE LIVRE COMÉRCIO SEM TRIBUTAÇÃO.</a:t>
            </a:r>
          </a:p>
          <a:p>
            <a:pPr algn="just"/>
            <a:endParaRPr lang="en-US" sz="1200" dirty="0"/>
          </a:p>
          <a:p>
            <a:pPr algn="just"/>
            <a:r>
              <a:rPr lang="en-US" sz="1200" dirty="0" smtClean="0"/>
              <a:t>OS EFEITOS GERADOS PELA POLÍTICA TRIBUTÁRIA COM TRIBUTAÇÃO DA PRODUÇÃO DO SETOR DE VANTAGEM COMPARATIVA PODEM SER EXATAMENTE REPLICADOS PELA POLÍTICA COMERCIAL (TARIFÁRIA E OUTRAS), COM IMPOSIÇÃO DE RESTRIÇÃO ÀS IMPORTAÇÕES DO SETOR DE DESVANTAGEM COMPARATIVA, POIS A MESMA PROVOCA ALTERAÇÕES NOS PREÇOS RELATIVO QUE LEVAM A UM MESMO TIPO DE EQUILÍBIRO GERAL, TAL COMO AQUELE AQUI ANALISADO.</a:t>
            </a:r>
            <a:endParaRPr lang="pt-BR" sz="1200" dirty="0"/>
          </a:p>
        </p:txBody>
      </p:sp>
    </p:spTree>
    <p:extLst>
      <p:ext uri="{BB962C8B-B14F-4D97-AF65-F5344CB8AC3E}">
        <p14:creationId xmlns:p14="http://schemas.microsoft.com/office/powerpoint/2010/main" val="1171861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520" y="-27384"/>
            <a:ext cx="8712968" cy="562074"/>
          </a:xfrm>
        </p:spPr>
        <p:txBody>
          <a:bodyPr>
            <a:normAutofit/>
          </a:bodyPr>
          <a:lstStyle/>
          <a:p>
            <a:r>
              <a:rPr lang="en-US" sz="2800" b="1" u="sng" dirty="0" smtClean="0">
                <a:effectLst>
                  <a:outerShdw blurRad="38100" dist="38100" dir="2700000" algn="tl">
                    <a:srgbClr val="000000">
                      <a:alpha val="43137"/>
                    </a:srgbClr>
                  </a:outerShdw>
                </a:effectLst>
              </a:rPr>
              <a:t>CASO 1: TRIBUTAÇÃO NUM PAÍS PEQUENO</a:t>
            </a:r>
            <a:endParaRPr lang="pt-BR" sz="2800"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a:xfrm>
            <a:off x="0" y="548680"/>
            <a:ext cx="9144000" cy="6309320"/>
          </a:xfrm>
        </p:spPr>
        <p:txBody>
          <a:bodyPr>
            <a:normAutofit fontScale="85000" lnSpcReduction="20000"/>
          </a:bodyPr>
          <a:lstStyle/>
          <a:p>
            <a:r>
              <a:rPr lang="en-US" sz="2000" b="1" u="sng" dirty="0" smtClean="0"/>
              <a:t>SEJA UM PAÍS DOMÉSTICO (H) NO QUAL</a:t>
            </a:r>
            <a:r>
              <a:rPr lang="en-US" sz="2000" b="1" dirty="0" smtClean="0"/>
              <a:t>:</a:t>
            </a:r>
            <a:r>
              <a:rPr lang="en-US" sz="2000" dirty="0" smtClean="0"/>
              <a:t> </a:t>
            </a:r>
          </a:p>
          <a:p>
            <a:r>
              <a:rPr lang="en-US" sz="2000" dirty="0"/>
              <a:t> </a:t>
            </a:r>
            <a:r>
              <a:rPr lang="en-US" sz="2000" dirty="0" smtClean="0"/>
              <a:t>      SETOR DE ALIMENTOS </a:t>
            </a:r>
            <a:r>
              <a:rPr lang="en-US" sz="2000" b="1" dirty="0" smtClean="0"/>
              <a:t>(A)</a:t>
            </a:r>
            <a:r>
              <a:rPr lang="en-US" sz="2000" dirty="0" smtClean="0"/>
              <a:t> = SETOR EXPORTADOR (DE VANTAGEM COMPARATIVA) </a:t>
            </a:r>
          </a:p>
          <a:p>
            <a:r>
              <a:rPr lang="en-US" sz="2000" dirty="0"/>
              <a:t> </a:t>
            </a:r>
            <a:r>
              <a:rPr lang="en-US" sz="2000" dirty="0" smtClean="0"/>
              <a:t>      SETOR DE MANUFATURAS </a:t>
            </a:r>
            <a:r>
              <a:rPr lang="en-US" sz="2000" b="1" dirty="0" smtClean="0"/>
              <a:t>(M) </a:t>
            </a:r>
            <a:r>
              <a:rPr lang="en-US" sz="2000" dirty="0" smtClean="0"/>
              <a:t>= SETOR COMPETIDOR DE IMPORTAÇÕES  </a:t>
            </a:r>
          </a:p>
          <a:p>
            <a:r>
              <a:rPr lang="en-US" sz="2000" dirty="0" smtClean="0"/>
              <a:t>                                                                                               (DE DESVANTAGEM COMPARATIVA)</a:t>
            </a:r>
          </a:p>
          <a:p>
            <a:r>
              <a:rPr lang="en-US" sz="2000" b="1" u="sng" dirty="0" smtClean="0"/>
              <a:t>DE MODO QUE EM LIVRE COMÉRCIO E SEM TRIBUTAÇÃO DOMÉSTICA</a:t>
            </a:r>
            <a:r>
              <a:rPr lang="en-US" sz="2000" b="1" dirty="0" smtClean="0"/>
              <a:t>:</a:t>
            </a:r>
          </a:p>
          <a:p>
            <a:r>
              <a:rPr lang="en-US" sz="2000" dirty="0"/>
              <a:t> </a:t>
            </a:r>
            <a:r>
              <a:rPr lang="en-US" sz="2000" dirty="0" smtClean="0"/>
              <a:t>       </a:t>
            </a:r>
            <a:r>
              <a:rPr lang="en-US" sz="2000" b="1" dirty="0" smtClean="0"/>
              <a:t>P</a:t>
            </a:r>
            <a:r>
              <a:rPr lang="en-US" sz="2000" b="1" baseline="-25000" dirty="0" smtClean="0"/>
              <a:t>A</a:t>
            </a:r>
            <a:r>
              <a:rPr lang="en-US" sz="2000" b="1" dirty="0" smtClean="0"/>
              <a:t> </a:t>
            </a:r>
            <a:r>
              <a:rPr lang="en-US" sz="2000" dirty="0" smtClean="0"/>
              <a:t>(DOMÉSTICO)</a:t>
            </a:r>
            <a:r>
              <a:rPr lang="en-US" sz="2000" b="1" dirty="0" smtClean="0"/>
              <a:t> </a:t>
            </a:r>
            <a:r>
              <a:rPr lang="en-US" sz="2000" dirty="0" smtClean="0"/>
              <a:t>= PREÇO ALIMENTOS =</a:t>
            </a:r>
            <a:r>
              <a:rPr lang="en-US" sz="2000" b="1" dirty="0" smtClean="0"/>
              <a:t> </a:t>
            </a:r>
            <a:r>
              <a:rPr lang="en-US" sz="2000" b="1" spc="-150" dirty="0" smtClean="0"/>
              <a:t>P</a:t>
            </a:r>
            <a:r>
              <a:rPr lang="en-US" sz="2000" b="1" spc="-150" baseline="-25000" dirty="0" smtClean="0"/>
              <a:t>A</a:t>
            </a:r>
            <a:r>
              <a:rPr lang="en-US" sz="2000" b="1" spc="-150" baseline="30000" dirty="0" smtClean="0"/>
              <a:t>*</a:t>
            </a:r>
            <a:r>
              <a:rPr lang="en-US" sz="2000" b="1" baseline="30000" dirty="0" smtClean="0"/>
              <a:t> </a:t>
            </a:r>
            <a:r>
              <a:rPr lang="en-US" sz="2000" b="1" dirty="0" smtClean="0"/>
              <a:t> </a:t>
            </a:r>
            <a:r>
              <a:rPr lang="en-US" sz="2000" dirty="0" smtClean="0"/>
              <a:t>(INTERNACIONAL)</a:t>
            </a:r>
          </a:p>
          <a:p>
            <a:r>
              <a:rPr lang="en-US" sz="2000" dirty="0"/>
              <a:t> </a:t>
            </a:r>
            <a:r>
              <a:rPr lang="en-US" sz="2000" dirty="0" smtClean="0"/>
              <a:t>       </a:t>
            </a:r>
            <a:r>
              <a:rPr lang="en-US" sz="2000" b="1" dirty="0" smtClean="0"/>
              <a:t>P</a:t>
            </a:r>
            <a:r>
              <a:rPr lang="en-US" sz="2000" b="1" baseline="-25000" dirty="0" smtClean="0"/>
              <a:t>M</a:t>
            </a:r>
            <a:r>
              <a:rPr lang="en-US" sz="2000" dirty="0" smtClean="0"/>
              <a:t> (DOMÉSTICO) = PREÇO MANUFATURAS = </a:t>
            </a:r>
            <a:r>
              <a:rPr lang="en-US" sz="2000" b="1" spc="-150" dirty="0" smtClean="0"/>
              <a:t>P</a:t>
            </a:r>
            <a:r>
              <a:rPr lang="en-US" sz="2000" b="1" spc="-150" baseline="-25000" dirty="0" smtClean="0"/>
              <a:t>M</a:t>
            </a:r>
            <a:r>
              <a:rPr lang="en-US" sz="2000" b="1" spc="-150" baseline="30000" dirty="0" smtClean="0"/>
              <a:t>*</a:t>
            </a:r>
            <a:r>
              <a:rPr lang="en-US" sz="2000" b="1" dirty="0" smtClean="0"/>
              <a:t> </a:t>
            </a:r>
            <a:r>
              <a:rPr lang="en-US" sz="2000" dirty="0" smtClean="0"/>
              <a:t>(INTERNACIONAL)</a:t>
            </a:r>
            <a:endParaRPr lang="en-US" sz="1800" dirty="0" smtClean="0"/>
          </a:p>
          <a:p>
            <a:r>
              <a:rPr lang="en-US" sz="2000" dirty="0"/>
              <a:t> </a:t>
            </a:r>
            <a:r>
              <a:rPr lang="en-US" sz="2000" dirty="0" smtClean="0"/>
              <a:t>       </a:t>
            </a:r>
            <a:r>
              <a:rPr lang="en-US" sz="2000" u="sng" dirty="0" smtClean="0"/>
              <a:t>PORTANTO</a:t>
            </a:r>
            <a:r>
              <a:rPr lang="en-US" sz="2000" dirty="0" smtClean="0"/>
              <a:t>: </a:t>
            </a:r>
            <a:endParaRPr lang="en-US" sz="2000" dirty="0"/>
          </a:p>
          <a:p>
            <a:pPr marL="0" indent="0">
              <a:buNone/>
            </a:pPr>
            <a:r>
              <a:rPr lang="en-US" sz="1300" b="1" dirty="0" smtClean="0"/>
              <a:t>                      (</a:t>
            </a:r>
            <a:r>
              <a:rPr lang="en-US" sz="1300" b="1" dirty="0"/>
              <a:t>PREÇO RELATIVO DOMÉSTICO</a:t>
            </a:r>
            <a:r>
              <a:rPr lang="en-US" sz="1300" b="1" dirty="0" smtClean="0"/>
              <a:t>):</a:t>
            </a:r>
            <a:r>
              <a:rPr lang="en-US" sz="2000" b="1" dirty="0" smtClean="0"/>
              <a:t>   (p) = (P</a:t>
            </a:r>
            <a:r>
              <a:rPr lang="en-US" sz="2000" b="1" baseline="-25000" dirty="0" smtClean="0"/>
              <a:t>A</a:t>
            </a:r>
            <a:r>
              <a:rPr lang="en-US" sz="2000" b="1" dirty="0" smtClean="0"/>
              <a:t> /P</a:t>
            </a:r>
            <a:r>
              <a:rPr lang="en-US" sz="2000" b="1" baseline="-25000" dirty="0" smtClean="0"/>
              <a:t>M</a:t>
            </a:r>
            <a:r>
              <a:rPr lang="en-US" sz="2000" b="1" dirty="0" smtClean="0"/>
              <a:t>)   =   (</a:t>
            </a:r>
            <a:r>
              <a:rPr lang="en-US" sz="2000" b="1" spc="-150" dirty="0" smtClean="0"/>
              <a:t>P</a:t>
            </a:r>
            <a:r>
              <a:rPr lang="en-US" sz="2000" b="1" spc="-150" baseline="-25000" dirty="0" smtClean="0"/>
              <a:t>A</a:t>
            </a:r>
            <a:r>
              <a:rPr lang="en-US" sz="2000" b="1" spc="-150" baseline="30000" dirty="0" smtClean="0"/>
              <a:t>*</a:t>
            </a:r>
            <a:r>
              <a:rPr lang="en-US" sz="2000" b="1" spc="-150" dirty="0" smtClean="0"/>
              <a:t> /P</a:t>
            </a:r>
            <a:r>
              <a:rPr lang="en-US" sz="2000" b="1" spc="-150" baseline="-25000" dirty="0" smtClean="0"/>
              <a:t>M</a:t>
            </a:r>
            <a:r>
              <a:rPr lang="en-US" sz="2000" b="1" spc="-150" baseline="30000" dirty="0" smtClean="0"/>
              <a:t>*</a:t>
            </a:r>
            <a:r>
              <a:rPr lang="en-US" sz="2000" b="1" dirty="0" smtClean="0"/>
              <a:t>) = </a:t>
            </a:r>
            <a:r>
              <a:rPr lang="en-US" sz="2000" b="1" dirty="0"/>
              <a:t>(p*) </a:t>
            </a:r>
            <a:r>
              <a:rPr lang="en-US" sz="2000" b="1" dirty="0" smtClean="0"/>
              <a:t> </a:t>
            </a:r>
            <a:r>
              <a:rPr lang="en-US" sz="1300" b="1" dirty="0" smtClean="0"/>
              <a:t>:(PREÇO RELATIVO INTERNACIONAL)</a:t>
            </a:r>
          </a:p>
          <a:p>
            <a:r>
              <a:rPr lang="en-US" sz="2000" b="1" dirty="0" smtClean="0"/>
              <a:t>       </a:t>
            </a:r>
            <a:endParaRPr lang="en-US" sz="2000" dirty="0" smtClean="0"/>
          </a:p>
          <a:p>
            <a:r>
              <a:rPr lang="en-US" sz="2000" dirty="0"/>
              <a:t> </a:t>
            </a:r>
            <a:r>
              <a:rPr lang="en-US" sz="2000" dirty="0" smtClean="0"/>
              <a:t>      </a:t>
            </a:r>
            <a:r>
              <a:rPr lang="en-US" sz="2000" u="sng" dirty="0" smtClean="0"/>
              <a:t>NO EQUILÍBRIO DE LIVRE COMÉRCIO NO PAÍS (H) E NA AUSÊNCIA DE TRIBUTAÇÃO</a:t>
            </a:r>
            <a:r>
              <a:rPr lang="en-US" sz="2000" dirty="0" smtClean="0"/>
              <a:t>:</a:t>
            </a:r>
          </a:p>
          <a:p>
            <a:r>
              <a:rPr lang="en-US" sz="2000" dirty="0"/>
              <a:t> </a:t>
            </a:r>
            <a:r>
              <a:rPr lang="en-US" sz="2000" dirty="0" smtClean="0"/>
              <a:t>          # PRODUÇÃO (MAXIMIZADORA) INICIAL = PONTO (P</a:t>
            </a:r>
            <a:r>
              <a:rPr lang="en-US" sz="2000" baseline="-25000" dirty="0" smtClean="0"/>
              <a:t>0</a:t>
            </a:r>
            <a:r>
              <a:rPr lang="en-US" sz="2000" dirty="0" smtClean="0"/>
              <a:t>)</a:t>
            </a:r>
          </a:p>
          <a:p>
            <a:r>
              <a:rPr lang="en-US" sz="2000" dirty="0"/>
              <a:t> </a:t>
            </a:r>
            <a:r>
              <a:rPr lang="en-US" sz="2000" dirty="0" smtClean="0"/>
              <a:t>          # CONSUMO (MAXIMIZADOR) INICIAL = PONTO (C</a:t>
            </a:r>
            <a:r>
              <a:rPr lang="en-US" sz="2000" baseline="-25000" dirty="0" smtClean="0"/>
              <a:t>0</a:t>
            </a:r>
            <a:r>
              <a:rPr lang="en-US" sz="2000" baseline="30000" dirty="0" smtClean="0"/>
              <a:t>LC</a:t>
            </a:r>
            <a:r>
              <a:rPr lang="en-US" sz="2000" dirty="0" smtClean="0"/>
              <a:t> )</a:t>
            </a:r>
          </a:p>
          <a:p>
            <a:r>
              <a:rPr lang="en-US" sz="2000" dirty="0"/>
              <a:t> </a:t>
            </a:r>
            <a:r>
              <a:rPr lang="en-US" sz="2000" dirty="0" smtClean="0"/>
              <a:t>          # O CONSUMO NO PONTO (C</a:t>
            </a:r>
            <a:r>
              <a:rPr lang="en-US" sz="2000" baseline="-25000" dirty="0" smtClean="0"/>
              <a:t>0</a:t>
            </a:r>
            <a:r>
              <a:rPr lang="en-US" sz="2000" baseline="30000" dirty="0" smtClean="0"/>
              <a:t>LC</a:t>
            </a:r>
            <a:r>
              <a:rPr lang="en-US" sz="2000" dirty="0" smtClean="0"/>
              <a:t> ) MAXIMIZA O BEM-ESTAR DO PAÍS DADO O PONTO DE</a:t>
            </a:r>
          </a:p>
          <a:p>
            <a:r>
              <a:rPr lang="en-US" sz="2000" dirty="0"/>
              <a:t> </a:t>
            </a:r>
            <a:r>
              <a:rPr lang="en-US" sz="2000" dirty="0" smtClean="0"/>
              <a:t>             PRODUÇÃO (P</a:t>
            </a:r>
            <a:r>
              <a:rPr lang="en-US" sz="2000" baseline="-25000" dirty="0" smtClean="0"/>
              <a:t>0</a:t>
            </a:r>
            <a:r>
              <a:rPr lang="en-US" sz="2000" dirty="0" smtClean="0"/>
              <a:t>) E OS PREÇOS RELATIVOS (p*)</a:t>
            </a:r>
          </a:p>
          <a:p>
            <a:r>
              <a:rPr lang="en-US" sz="2000" dirty="0"/>
              <a:t> </a:t>
            </a:r>
            <a:r>
              <a:rPr lang="en-US" sz="2000" dirty="0" smtClean="0"/>
              <a:t>           # O VALOR DA PRODUÇÃO (P</a:t>
            </a:r>
            <a:r>
              <a:rPr lang="en-US" sz="2000" baseline="-25000" dirty="0" smtClean="0"/>
              <a:t>0</a:t>
            </a:r>
            <a:r>
              <a:rPr lang="en-US" sz="2000" dirty="0" smtClean="0"/>
              <a:t>) AOS PREÇOS (p*) IGUALA AO VALOR DO CONSUMO (C</a:t>
            </a:r>
            <a:r>
              <a:rPr lang="en-US" sz="2000" baseline="-25000" dirty="0" smtClean="0"/>
              <a:t>0</a:t>
            </a:r>
            <a:r>
              <a:rPr lang="en-US" sz="2000" baseline="30000" dirty="0" smtClean="0"/>
              <a:t>LC</a:t>
            </a:r>
            <a:r>
              <a:rPr lang="en-US" sz="2000" dirty="0" smtClean="0"/>
              <a:t> ) </a:t>
            </a:r>
          </a:p>
          <a:p>
            <a:r>
              <a:rPr lang="en-US" sz="2000" dirty="0"/>
              <a:t> </a:t>
            </a:r>
            <a:r>
              <a:rPr lang="en-US" sz="2000" dirty="0" smtClean="0"/>
              <a:t>              AOS PREÇOS (p*) E, PORTANTO, VALOR DE EXPORTAÇÃO AOS PREÇOS (p*) IGUALA AO </a:t>
            </a:r>
          </a:p>
          <a:p>
            <a:r>
              <a:rPr lang="en-US" sz="2000" dirty="0"/>
              <a:t> </a:t>
            </a:r>
            <a:r>
              <a:rPr lang="en-US" sz="2000" dirty="0" smtClean="0"/>
              <a:t>              VALOR DE IMPORTAÇÃO AOS PREÇOS (p*), OU SEJA, A BALANÇA COMERCIAL É </a:t>
            </a:r>
          </a:p>
          <a:p>
            <a:r>
              <a:rPr lang="en-US" sz="2000" dirty="0"/>
              <a:t> </a:t>
            </a:r>
            <a:r>
              <a:rPr lang="en-US" sz="2000" dirty="0" smtClean="0"/>
              <a:t>               EQUILIBRADA</a:t>
            </a:r>
          </a:p>
          <a:p>
            <a:r>
              <a:rPr lang="en-US" sz="2000" dirty="0"/>
              <a:t> </a:t>
            </a:r>
            <a:r>
              <a:rPr lang="en-US" sz="2000" dirty="0" smtClean="0"/>
              <a:t>           #  O VALOR DA PRODUÇÃO NO PONTO (P</a:t>
            </a:r>
            <a:r>
              <a:rPr lang="en-US" sz="2000" baseline="-25000" dirty="0" smtClean="0"/>
              <a:t>0</a:t>
            </a:r>
            <a:r>
              <a:rPr lang="en-US" sz="2000" dirty="0" smtClean="0"/>
              <a:t>) AOS PREÇOS (p*) REPRESENTA O VALOR </a:t>
            </a:r>
          </a:p>
          <a:p>
            <a:r>
              <a:rPr lang="en-US" sz="2000" dirty="0"/>
              <a:t> </a:t>
            </a:r>
            <a:r>
              <a:rPr lang="en-US" sz="2000" dirty="0" smtClean="0"/>
              <a:t>               MÁXIMO QUE A PRODUÇÃO PODE ALCAÇAR A ESSES DADOS PREÇOS (p*). QUALQUER </a:t>
            </a:r>
          </a:p>
          <a:p>
            <a:r>
              <a:rPr lang="en-US" sz="2000" dirty="0"/>
              <a:t> </a:t>
            </a:r>
            <a:r>
              <a:rPr lang="en-US" sz="2000" dirty="0" smtClean="0"/>
              <a:t>               OUTRO PONTO DE PRODUÇÃO, SOBRE OU INTERNO À F.P.P., REPRESENTA UM VALOR DE </a:t>
            </a:r>
          </a:p>
          <a:p>
            <a:r>
              <a:rPr lang="en-US" sz="2000" dirty="0"/>
              <a:t> </a:t>
            </a:r>
            <a:r>
              <a:rPr lang="en-US" sz="2000" dirty="0" smtClean="0"/>
              <a:t>               PRODUÇÃO MENOR DO QUE O DE </a:t>
            </a:r>
            <a:r>
              <a:rPr lang="en-US" sz="2000" dirty="0"/>
              <a:t>(P</a:t>
            </a:r>
            <a:r>
              <a:rPr lang="en-US" sz="2000" baseline="-25000" dirty="0"/>
              <a:t>0</a:t>
            </a:r>
            <a:r>
              <a:rPr lang="en-US" sz="2000" dirty="0" smtClean="0"/>
              <a:t>) AOS DADOS OS PREÇOS (p*).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lnSpcReduction="10000"/>
          </a:bodyPr>
          <a:lstStyle/>
          <a:p>
            <a:pPr algn="just"/>
            <a:r>
              <a:rPr lang="pt-BR" sz="1800" b="1" dirty="0" smtClean="0">
                <a:effectLst>
                  <a:outerShdw blurRad="38100" dist="38100" dir="2700000" algn="tl">
                    <a:srgbClr val="000000">
                      <a:alpha val="43137"/>
                    </a:srgbClr>
                  </a:outerShdw>
                </a:effectLst>
              </a:rPr>
              <a:t>EM PRIMEIRO LUGAR, VALE NOTAR QUE EM TERMOS DE ECONOMIA ABERTA, UM PAÍS SEMPRE DEVE SATISFAZER A RESTRIÇÃO ORÇAMENTÁRIA DE ECONOMIA ABERTA. ISTO É, TODO EQUILÍBRIO DE ECONOMIA ABERTA DEVE SATISFAZER ESSA </a:t>
            </a:r>
            <a:r>
              <a:rPr lang="pt-BR" sz="1800" b="1" dirty="0">
                <a:effectLst>
                  <a:outerShdw blurRad="38100" dist="38100" dir="2700000" algn="tl">
                    <a:srgbClr val="000000">
                      <a:alpha val="43137"/>
                    </a:srgbClr>
                  </a:outerShdw>
                </a:effectLst>
              </a:rPr>
              <a:t>RESTRIÇÃO COMO </a:t>
            </a:r>
            <a:r>
              <a:rPr lang="pt-BR" sz="1800" b="1" dirty="0" smtClean="0">
                <a:effectLst>
                  <a:outerShdw blurRad="38100" dist="38100" dir="2700000" algn="tl">
                    <a:srgbClr val="000000">
                      <a:alpha val="43137"/>
                    </a:srgbClr>
                  </a:outerShdw>
                </a:effectLst>
              </a:rPr>
              <a:t>UMA CONDIÇÃO NECESSÁRIA PARA O MESMO, POIS (E NA AUSÊNCIA DE CRÉDITO INTERNACIONAL) UMA ECONOMIA NÃO PODE IMPORTAR MAIS DO QUE AS EXPORTAÇÕES DESSA ECONOMIA PERMITEM AOS PREÇOS INTERNACIONAIS VIGENTES.</a:t>
            </a:r>
          </a:p>
          <a:p>
            <a:pPr algn="just"/>
            <a:endParaRPr lang="pt-BR" sz="1800" dirty="0"/>
          </a:p>
          <a:p>
            <a:pPr algn="just"/>
            <a:r>
              <a:rPr lang="pt-BR" sz="1800" b="1" u="sng" dirty="0" smtClean="0">
                <a:effectLst>
                  <a:outerShdw blurRad="38100" dist="38100" dir="2700000" algn="tl">
                    <a:srgbClr val="000000">
                      <a:alpha val="43137"/>
                    </a:srgbClr>
                  </a:outerShdw>
                </a:effectLst>
              </a:rPr>
              <a:t>DA RESTRIÇÃO ORÇAMENTÁRIA DE ECONOMIA ABERTA</a:t>
            </a:r>
            <a:r>
              <a:rPr lang="pt-BR" sz="1800" b="1" dirty="0" smtClean="0">
                <a:effectLst>
                  <a:outerShdw blurRad="38100" dist="38100" dir="2700000" algn="tl">
                    <a:srgbClr val="000000">
                      <a:alpha val="43137"/>
                    </a:srgbClr>
                  </a:outerShdw>
                </a:effectLst>
              </a:rPr>
              <a:t>:</a:t>
            </a:r>
          </a:p>
          <a:p>
            <a:pPr algn="just"/>
            <a:endParaRPr lang="pt-BR" sz="1800" b="1" dirty="0">
              <a:effectLst>
                <a:outerShdw blurRad="38100" dist="38100" dir="2700000" algn="tl">
                  <a:srgbClr val="000000">
                    <a:alpha val="43137"/>
                  </a:srgbClr>
                </a:outerShdw>
              </a:effectLst>
            </a:endParaRPr>
          </a:p>
          <a:p>
            <a:pPr algn="just"/>
            <a:r>
              <a:rPr lang="pt-BR" sz="1800" dirty="0" smtClean="0"/>
              <a:t>[VALOR DA PRODUÇÃO (EM TERMOS DE PREÇOS INTERNACIONAIS)]    </a:t>
            </a:r>
            <a:r>
              <a:rPr lang="pt-BR" sz="2400" dirty="0" smtClean="0"/>
              <a:t>= </a:t>
            </a:r>
          </a:p>
          <a:p>
            <a:pPr algn="just"/>
            <a:r>
              <a:rPr lang="pt-BR" sz="1800" dirty="0" smtClean="0"/>
              <a:t>[VALOR DO CONSUMO OU GASTO TOTAL (EM TERMOS DE PREÇOS INTERNACIONAIS)]:</a:t>
            </a:r>
          </a:p>
          <a:p>
            <a:pPr algn="just"/>
            <a:r>
              <a:rPr lang="en-US" sz="1800" dirty="0" smtClean="0"/>
              <a:t>                                </a:t>
            </a:r>
            <a:r>
              <a:rPr lang="en-US" sz="1800" u="sng" dirty="0" smtClean="0">
                <a:effectLst>
                  <a:outerShdw blurRad="38100" dist="38100" dir="2700000" algn="tl">
                    <a:srgbClr val="000000">
                      <a:alpha val="43137"/>
                    </a:srgbClr>
                  </a:outerShdw>
                </a:effectLst>
              </a:rPr>
              <a:t>VALOR DA PRODUÇÃO</a:t>
            </a:r>
            <a:r>
              <a:rPr lang="en-US" sz="1800" dirty="0" smtClean="0">
                <a:effectLst>
                  <a:outerShdw blurRad="38100" dist="38100" dir="2700000" algn="tl">
                    <a:srgbClr val="000000">
                      <a:alpha val="43137"/>
                    </a:srgbClr>
                  </a:outerShdw>
                </a:effectLst>
              </a:rPr>
              <a:t>   =   </a:t>
            </a:r>
            <a:r>
              <a:rPr lang="en-US" sz="1800" u="sng" dirty="0" smtClean="0">
                <a:effectLst>
                  <a:outerShdw blurRad="38100" dist="38100" dir="2700000" algn="tl">
                    <a:srgbClr val="000000">
                      <a:alpha val="43137"/>
                    </a:srgbClr>
                  </a:outerShdw>
                </a:effectLst>
              </a:rPr>
              <a:t>VALOR DO CONSUMO</a:t>
            </a:r>
            <a:endParaRPr lang="pt-BR" sz="1800" u="sng" dirty="0">
              <a:effectLst>
                <a:outerShdw blurRad="38100" dist="38100" dir="2700000" algn="tl">
                  <a:srgbClr val="000000">
                    <a:alpha val="43137"/>
                  </a:srgbClr>
                </a:outerShdw>
              </a:effectLst>
            </a:endParaRPr>
          </a:p>
          <a:p>
            <a:pPr algn="just"/>
            <a:r>
              <a:rPr lang="pt-BR" sz="1800" dirty="0" smtClean="0"/>
              <a:t>                </a:t>
            </a:r>
            <a:r>
              <a:rPr lang="pt-BR" sz="1800" b="1" dirty="0" smtClean="0">
                <a:effectLst>
                  <a:outerShdw blurRad="38100" dist="38100" dir="2700000" algn="tl">
                    <a:srgbClr val="000000">
                      <a:alpha val="43137"/>
                    </a:srgbClr>
                  </a:outerShdw>
                </a:effectLst>
              </a:rPr>
              <a:t>(1)</a:t>
            </a:r>
            <a:r>
              <a:rPr lang="pt-BR" sz="1800" dirty="0" smtClean="0"/>
              <a:t>          </a:t>
            </a:r>
            <a:r>
              <a:rPr lang="pt-BR" sz="1800" b="1" dirty="0" smtClean="0">
                <a:effectLst>
                  <a:outerShdw blurRad="38100" dist="38100" dir="2700000" algn="tl">
                    <a:srgbClr val="000000">
                      <a:alpha val="43137"/>
                    </a:srgbClr>
                  </a:outerShdw>
                </a:effectLst>
              </a:rPr>
              <a:t> [</a:t>
            </a:r>
            <a:r>
              <a:rPr lang="pt-BR" sz="1800" b="1" spc="-150" dirty="0" smtClean="0">
                <a:effectLst>
                  <a:outerShdw blurRad="38100" dist="38100" dir="2700000" algn="tl">
                    <a:srgbClr val="000000">
                      <a:alpha val="43137"/>
                    </a:srgbClr>
                  </a:outerShdw>
                </a:effectLst>
              </a:rPr>
              <a:t>P</a:t>
            </a:r>
            <a:r>
              <a:rPr lang="pt-BR" sz="1800" b="1" spc="-150" baseline="-25000" dirty="0" smtClean="0">
                <a:effectLst>
                  <a:outerShdw blurRad="38100" dist="38100" dir="2700000" algn="tl">
                    <a:srgbClr val="000000">
                      <a:alpha val="43137"/>
                    </a:srgbClr>
                  </a:outerShdw>
                </a:effectLst>
              </a:rPr>
              <a:t>A</a:t>
            </a:r>
            <a:r>
              <a:rPr lang="pt-BR" sz="1800" b="1" spc="-150" baseline="30000" dirty="0" smtClean="0">
                <a:effectLst>
                  <a:outerShdw blurRad="38100" dist="38100" dir="2700000" algn="tl">
                    <a:srgbClr val="000000">
                      <a:alpha val="43137"/>
                    </a:srgbClr>
                  </a:outerShdw>
                </a:effectLst>
              </a:rPr>
              <a:t>*</a:t>
            </a:r>
            <a:r>
              <a:rPr lang="pt-BR" sz="1800" b="1" baseline="30000"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 A</a:t>
            </a:r>
            <a:r>
              <a:rPr lang="pt-BR" sz="1800" b="1" baseline="30000" dirty="0" smtClean="0">
                <a:effectLst>
                  <a:outerShdw blurRad="38100" dist="38100" dir="2700000" algn="tl">
                    <a:srgbClr val="000000">
                      <a:alpha val="43137"/>
                    </a:srgbClr>
                  </a:outerShdw>
                </a:effectLst>
              </a:rPr>
              <a:t>PROD</a:t>
            </a:r>
            <a:r>
              <a:rPr lang="pt-BR" sz="1800" b="1" dirty="0" smtClean="0">
                <a:effectLst>
                  <a:outerShdw blurRad="38100" dist="38100" dir="2700000" algn="tl">
                    <a:srgbClr val="000000">
                      <a:alpha val="43137"/>
                    </a:srgbClr>
                  </a:outerShdw>
                </a:effectLst>
              </a:rPr>
              <a:t> + </a:t>
            </a:r>
            <a:r>
              <a:rPr lang="pt-BR" sz="1800" b="1" spc="-150" dirty="0" smtClean="0">
                <a:effectLst>
                  <a:outerShdw blurRad="38100" dist="38100" dir="2700000" algn="tl">
                    <a:srgbClr val="000000">
                      <a:alpha val="43137"/>
                    </a:srgbClr>
                  </a:outerShdw>
                </a:effectLst>
              </a:rPr>
              <a:t>P</a:t>
            </a:r>
            <a:r>
              <a:rPr lang="pt-BR" sz="1800" b="1" spc="-150" baseline="-25000" dirty="0">
                <a:effectLst>
                  <a:outerShdw blurRad="38100" dist="38100" dir="2700000" algn="tl">
                    <a:srgbClr val="000000">
                      <a:alpha val="43137"/>
                    </a:srgbClr>
                  </a:outerShdw>
                </a:effectLst>
              </a:rPr>
              <a:t>M</a:t>
            </a:r>
            <a:r>
              <a:rPr lang="pt-BR" sz="1800" b="1" spc="-150" baseline="30000"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 M</a:t>
            </a:r>
            <a:r>
              <a:rPr lang="pt-BR" sz="1800" b="1" baseline="30000" dirty="0" smtClean="0">
                <a:effectLst>
                  <a:outerShdw blurRad="38100" dist="38100" dir="2700000" algn="tl">
                    <a:srgbClr val="000000">
                      <a:alpha val="43137"/>
                    </a:srgbClr>
                  </a:outerShdw>
                </a:effectLst>
              </a:rPr>
              <a:t>PROD</a:t>
            </a:r>
            <a:r>
              <a:rPr lang="pt-BR" sz="1800" b="1" dirty="0" smtClean="0">
                <a:effectLst>
                  <a:outerShdw blurRad="38100" dist="38100" dir="2700000" algn="tl">
                    <a:srgbClr val="000000">
                      <a:alpha val="43137"/>
                    </a:srgbClr>
                  </a:outerShdw>
                </a:effectLst>
              </a:rPr>
              <a:t> ]  =  [</a:t>
            </a:r>
            <a:r>
              <a:rPr lang="pt-BR" sz="1800" b="1" spc="-150" dirty="0" smtClean="0">
                <a:effectLst>
                  <a:outerShdw blurRad="38100" dist="38100" dir="2700000" algn="tl">
                    <a:srgbClr val="000000">
                      <a:alpha val="43137"/>
                    </a:srgbClr>
                  </a:outerShdw>
                </a:effectLst>
              </a:rPr>
              <a:t>P</a:t>
            </a:r>
            <a:r>
              <a:rPr lang="pt-BR" sz="1800" b="1" spc="-150" baseline="-25000" dirty="0" smtClean="0">
                <a:effectLst>
                  <a:outerShdw blurRad="38100" dist="38100" dir="2700000" algn="tl">
                    <a:srgbClr val="000000">
                      <a:alpha val="43137"/>
                    </a:srgbClr>
                  </a:outerShdw>
                </a:effectLst>
              </a:rPr>
              <a:t>A</a:t>
            </a:r>
            <a:r>
              <a:rPr lang="pt-BR" sz="1800" b="1" spc="-150" baseline="30000" dirty="0">
                <a:effectLst>
                  <a:outerShdw blurRad="38100" dist="38100" dir="2700000" algn="tl">
                    <a:srgbClr val="000000">
                      <a:alpha val="43137"/>
                    </a:srgbClr>
                  </a:outerShdw>
                </a:effectLst>
              </a:rPr>
              <a:t>*</a:t>
            </a:r>
            <a:r>
              <a:rPr lang="pt-BR" sz="1800" b="1" baseline="30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A</a:t>
            </a:r>
            <a:r>
              <a:rPr lang="pt-BR" sz="1800" b="1" baseline="30000" dirty="0" smtClean="0">
                <a:effectLst>
                  <a:outerShdw blurRad="38100" dist="38100" dir="2700000" algn="tl">
                    <a:srgbClr val="000000">
                      <a:alpha val="43137"/>
                    </a:srgbClr>
                  </a:outerShdw>
                </a:effectLst>
              </a:rPr>
              <a:t>CONS</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 </a:t>
            </a:r>
            <a:r>
              <a:rPr lang="pt-BR" sz="1800" b="1" spc="-150" dirty="0">
                <a:effectLst>
                  <a:outerShdw blurRad="38100" dist="38100" dir="2700000" algn="tl">
                    <a:srgbClr val="000000">
                      <a:alpha val="43137"/>
                    </a:srgbClr>
                  </a:outerShdw>
                </a:effectLst>
              </a:rPr>
              <a:t>P</a:t>
            </a:r>
            <a:r>
              <a:rPr lang="pt-BR" sz="1800" b="1" spc="-150" baseline="-25000" dirty="0">
                <a:effectLst>
                  <a:outerShdw blurRad="38100" dist="38100" dir="2700000" algn="tl">
                    <a:srgbClr val="000000">
                      <a:alpha val="43137"/>
                    </a:srgbClr>
                  </a:outerShdw>
                </a:effectLst>
              </a:rPr>
              <a:t>M</a:t>
            </a:r>
            <a:r>
              <a:rPr lang="pt-BR" sz="1800" b="1" spc="-150" baseline="30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M</a:t>
            </a:r>
            <a:r>
              <a:rPr lang="pt-BR" sz="1800" b="1" baseline="30000" dirty="0" smtClean="0">
                <a:effectLst>
                  <a:outerShdw blurRad="38100" dist="38100" dir="2700000" algn="tl">
                    <a:srgbClr val="000000">
                      <a:alpha val="43137"/>
                    </a:srgbClr>
                  </a:outerShdw>
                </a:effectLst>
              </a:rPr>
              <a:t>CONS</a:t>
            </a:r>
            <a:r>
              <a:rPr lang="pt-BR" sz="1800" b="1" dirty="0" smtClean="0">
                <a:effectLst>
                  <a:outerShdw blurRad="38100" dist="38100" dir="2700000" algn="tl">
                    <a:srgbClr val="000000">
                      <a:alpha val="43137"/>
                    </a:srgbClr>
                  </a:outerShdw>
                </a:effectLst>
              </a:rPr>
              <a:t> ]</a:t>
            </a:r>
          </a:p>
          <a:p>
            <a:pPr algn="just"/>
            <a:endParaRPr lang="pt-BR" sz="1800" dirty="0"/>
          </a:p>
          <a:p>
            <a:pPr algn="just"/>
            <a:r>
              <a:rPr lang="pt-BR" sz="1800" u="sng" dirty="0" smtClean="0"/>
              <a:t>SUPONDO-SE</a:t>
            </a:r>
            <a:r>
              <a:rPr lang="pt-BR" sz="1800" dirty="0" smtClean="0"/>
              <a:t>: SETOR (A) É DE VANTAGEM COMPARATIVA, ENTÃO: </a:t>
            </a:r>
            <a:r>
              <a:rPr lang="pt-BR" sz="1800" b="1" dirty="0"/>
              <a:t>A</a:t>
            </a:r>
            <a:r>
              <a:rPr lang="pt-BR" sz="1800" b="1" baseline="30000" dirty="0"/>
              <a:t>PROD</a:t>
            </a:r>
            <a:r>
              <a:rPr lang="pt-BR" sz="1800" b="1" dirty="0"/>
              <a:t> </a:t>
            </a:r>
            <a:r>
              <a:rPr lang="pt-BR" sz="1800" b="1" dirty="0" smtClean="0"/>
              <a:t> &gt;  </a:t>
            </a:r>
            <a:r>
              <a:rPr lang="pt-BR" sz="1800" b="1" dirty="0"/>
              <a:t>A</a:t>
            </a:r>
            <a:r>
              <a:rPr lang="pt-BR" sz="1800" b="1" baseline="30000" dirty="0"/>
              <a:t>CONS</a:t>
            </a:r>
            <a:r>
              <a:rPr lang="pt-BR" sz="1800" b="1" dirty="0"/>
              <a:t> </a:t>
            </a:r>
            <a:r>
              <a:rPr lang="pt-BR" sz="1800" b="1" dirty="0" smtClean="0"/>
              <a:t> (EXPORTA)</a:t>
            </a:r>
          </a:p>
          <a:p>
            <a:pPr algn="just"/>
            <a:r>
              <a:rPr lang="pt-BR" sz="1800" dirty="0"/>
              <a:t> </a:t>
            </a:r>
            <a:r>
              <a:rPr lang="pt-BR" sz="1800" dirty="0" smtClean="0"/>
              <a:t>                         SETOR (M) É DE DESVANTAGEM COMPARATIVA:   </a:t>
            </a:r>
            <a:r>
              <a:rPr lang="pt-BR" sz="1800" b="1" dirty="0" smtClean="0"/>
              <a:t>M</a:t>
            </a:r>
            <a:r>
              <a:rPr lang="pt-BR" sz="1800" b="1" baseline="30000" dirty="0" smtClean="0"/>
              <a:t>PROD</a:t>
            </a:r>
            <a:r>
              <a:rPr lang="pt-BR" sz="1800" b="1" dirty="0" smtClean="0"/>
              <a:t>  &lt;  M</a:t>
            </a:r>
            <a:r>
              <a:rPr lang="pt-BR" sz="1800" b="1" baseline="30000" dirty="0" smtClean="0"/>
              <a:t>CONS</a:t>
            </a:r>
            <a:r>
              <a:rPr lang="pt-BR" sz="1800" b="1" dirty="0" smtClean="0"/>
              <a:t>    (IMPORTA)</a:t>
            </a:r>
          </a:p>
          <a:p>
            <a:pPr algn="just"/>
            <a:endParaRPr lang="pt-BR" sz="1800" dirty="0"/>
          </a:p>
          <a:p>
            <a:pPr algn="just"/>
            <a:r>
              <a:rPr lang="pt-BR" sz="1800" u="sng" dirty="0" smtClean="0"/>
              <a:t>PORTANTO</a:t>
            </a:r>
            <a:r>
              <a:rPr lang="pt-BR" sz="1800" dirty="0" smtClean="0"/>
              <a:t>, A RESTRIÇÃO ORÇAMENTÁRIA DE ECONOMIA ABERTA IMPLICA NA IGUALDADE EM VALOR DE EXPORTAÇÕES (</a:t>
            </a:r>
            <a:r>
              <a:rPr lang="pt-BR" sz="1800" dirty="0"/>
              <a:t>P</a:t>
            </a:r>
            <a:r>
              <a:rPr lang="pt-BR" sz="1800" baseline="-25000" dirty="0"/>
              <a:t>A</a:t>
            </a:r>
            <a:r>
              <a:rPr lang="pt-BR" sz="1800" dirty="0"/>
              <a:t>*.[</a:t>
            </a:r>
            <a:r>
              <a:rPr lang="pt-BR" sz="1800" dirty="0" smtClean="0"/>
              <a:t>A</a:t>
            </a:r>
            <a:r>
              <a:rPr lang="pt-BR" sz="1800" baseline="30000" dirty="0" smtClean="0"/>
              <a:t>PROD</a:t>
            </a:r>
            <a:r>
              <a:rPr lang="pt-BR" sz="1800" dirty="0" smtClean="0"/>
              <a:t>- </a:t>
            </a:r>
            <a:r>
              <a:rPr lang="pt-BR" sz="1800" dirty="0"/>
              <a:t>A</a:t>
            </a:r>
            <a:r>
              <a:rPr lang="pt-BR" sz="1800" baseline="30000" dirty="0"/>
              <a:t>CONS</a:t>
            </a:r>
            <a:r>
              <a:rPr lang="pt-BR" sz="1800" dirty="0" smtClean="0"/>
              <a:t>]) E IMPORTAÇÕES (P</a:t>
            </a:r>
            <a:r>
              <a:rPr lang="pt-BR" sz="1800" baseline="-25000" dirty="0" smtClean="0"/>
              <a:t>M</a:t>
            </a:r>
            <a:r>
              <a:rPr lang="pt-BR" sz="1800" baseline="30000" dirty="0"/>
              <a:t>*</a:t>
            </a:r>
            <a:r>
              <a:rPr lang="pt-BR" sz="1800" dirty="0"/>
              <a:t>.[</a:t>
            </a:r>
            <a:r>
              <a:rPr lang="pt-BR" sz="1800" dirty="0" smtClean="0"/>
              <a:t>M</a:t>
            </a:r>
            <a:r>
              <a:rPr lang="pt-BR" sz="1800" baseline="30000" dirty="0" smtClean="0"/>
              <a:t>CONS</a:t>
            </a:r>
            <a:r>
              <a:rPr lang="pt-BR" sz="1800" dirty="0" smtClean="0"/>
              <a:t>- M</a:t>
            </a:r>
            <a:r>
              <a:rPr lang="pt-BR" sz="1800" baseline="30000" dirty="0" smtClean="0"/>
              <a:t>PROD</a:t>
            </a:r>
            <a:r>
              <a:rPr lang="pt-BR" sz="1800" dirty="0" smtClean="0"/>
              <a:t> ]), ISTO É IMPLICA NUMA BALANÇA COMERCIAL EQUILIBRADA, COMO O REARRANJO DOS TERMOS NA EQUAÇÃO (1) DEMONSTRA: </a:t>
            </a:r>
          </a:p>
          <a:p>
            <a:pPr algn="just"/>
            <a:endParaRPr lang="pt-BR" sz="1800" dirty="0" smtClean="0"/>
          </a:p>
          <a:p>
            <a:pPr algn="just"/>
            <a:r>
              <a:rPr lang="pt-BR" sz="1800" dirty="0" smtClean="0"/>
              <a:t>                  </a:t>
            </a:r>
            <a:r>
              <a:rPr lang="pt-BR" sz="1800" b="1" dirty="0" smtClean="0">
                <a:effectLst>
                  <a:outerShdw blurRad="38100" dist="38100" dir="2700000" algn="tl">
                    <a:srgbClr val="000000">
                      <a:alpha val="43137"/>
                    </a:srgbClr>
                  </a:outerShdw>
                </a:effectLst>
              </a:rPr>
              <a:t>(2)</a:t>
            </a:r>
            <a:r>
              <a:rPr lang="pt-BR" sz="1800" dirty="0" smtClean="0"/>
              <a:t>       </a:t>
            </a:r>
            <a:r>
              <a:rPr lang="pt-BR" sz="1800" b="1" spc="-150" dirty="0" smtClean="0">
                <a:effectLst>
                  <a:outerShdw blurRad="38100" dist="38100" dir="2700000" algn="tl">
                    <a:srgbClr val="000000">
                      <a:alpha val="43137"/>
                    </a:srgbClr>
                  </a:outerShdw>
                </a:effectLst>
              </a:rPr>
              <a:t>P</a:t>
            </a:r>
            <a:r>
              <a:rPr lang="pt-BR" sz="1800" b="1" spc="-150" baseline="-25000" dirty="0" smtClean="0">
                <a:effectLst>
                  <a:outerShdw blurRad="38100" dist="38100" dir="2700000" algn="tl">
                    <a:srgbClr val="000000">
                      <a:alpha val="43137"/>
                    </a:srgbClr>
                  </a:outerShdw>
                </a:effectLst>
              </a:rPr>
              <a:t>A</a:t>
            </a:r>
            <a:r>
              <a:rPr lang="pt-BR" sz="1800" b="1" spc="-150"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.[A</a:t>
            </a:r>
            <a:r>
              <a:rPr lang="pt-BR" sz="1800" b="1" baseline="30000" dirty="0" smtClean="0">
                <a:effectLst>
                  <a:outerShdw blurRad="38100" dist="38100" dir="2700000" algn="tl">
                    <a:srgbClr val="000000">
                      <a:alpha val="43137"/>
                    </a:srgbClr>
                  </a:outerShdw>
                </a:effectLst>
              </a:rPr>
              <a:t>PROD</a:t>
            </a:r>
            <a:r>
              <a:rPr lang="pt-BR" sz="1800" b="1" dirty="0" smtClean="0">
                <a:effectLst>
                  <a:outerShdw blurRad="38100" dist="38100" dir="2700000" algn="tl">
                    <a:srgbClr val="000000">
                      <a:alpha val="43137"/>
                    </a:srgbClr>
                  </a:outerShdw>
                </a:effectLst>
              </a:rPr>
              <a:t> - A</a:t>
            </a:r>
            <a:r>
              <a:rPr lang="pt-BR" sz="1800" b="1" baseline="30000" dirty="0" smtClean="0">
                <a:effectLst>
                  <a:outerShdw blurRad="38100" dist="38100" dir="2700000" algn="tl">
                    <a:srgbClr val="000000">
                      <a:alpha val="43137"/>
                    </a:srgbClr>
                  </a:outerShdw>
                </a:effectLst>
              </a:rPr>
              <a:t>CONS</a:t>
            </a:r>
            <a:r>
              <a:rPr lang="pt-BR" sz="1800" b="1" dirty="0" smtClean="0">
                <a:effectLst>
                  <a:outerShdw blurRad="38100" dist="38100" dir="2700000" algn="tl">
                    <a:srgbClr val="000000">
                      <a:alpha val="43137"/>
                    </a:srgbClr>
                  </a:outerShdw>
                </a:effectLst>
              </a:rPr>
              <a:t>]    =    </a:t>
            </a:r>
            <a:r>
              <a:rPr lang="pt-BR" sz="1800" b="1" spc="-150" dirty="0" smtClean="0">
                <a:effectLst>
                  <a:outerShdw blurRad="38100" dist="38100" dir="2700000" algn="tl">
                    <a:srgbClr val="000000">
                      <a:alpha val="43137"/>
                    </a:srgbClr>
                  </a:outerShdw>
                </a:effectLst>
              </a:rPr>
              <a:t>P</a:t>
            </a:r>
            <a:r>
              <a:rPr lang="pt-BR" sz="1800" b="1" spc="-150" baseline="-25000" dirty="0" smtClean="0">
                <a:effectLst>
                  <a:outerShdw blurRad="38100" dist="38100" dir="2700000" algn="tl">
                    <a:srgbClr val="000000">
                      <a:alpha val="43137"/>
                    </a:srgbClr>
                  </a:outerShdw>
                </a:effectLst>
              </a:rPr>
              <a:t>M</a:t>
            </a:r>
            <a:r>
              <a:rPr lang="pt-BR" sz="1800" b="1" spc="-150" baseline="30000"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.[M</a:t>
            </a:r>
            <a:r>
              <a:rPr lang="pt-BR" sz="1800" b="1" baseline="30000" dirty="0" smtClean="0">
                <a:effectLst>
                  <a:outerShdw blurRad="38100" dist="38100" dir="2700000" algn="tl">
                    <a:srgbClr val="000000">
                      <a:alpha val="43137"/>
                    </a:srgbClr>
                  </a:outerShdw>
                </a:effectLst>
              </a:rPr>
              <a:t>CONS</a:t>
            </a:r>
            <a:r>
              <a:rPr lang="pt-BR" sz="1800" b="1" dirty="0" smtClean="0">
                <a:effectLst>
                  <a:outerShdw blurRad="38100" dist="38100" dir="2700000" algn="tl">
                    <a:srgbClr val="000000">
                      <a:alpha val="43137"/>
                    </a:srgbClr>
                  </a:outerShdw>
                </a:effectLst>
              </a:rPr>
              <a:t> - M</a:t>
            </a:r>
            <a:r>
              <a:rPr lang="pt-BR" sz="1800" b="1" baseline="30000" dirty="0" smtClean="0">
                <a:effectLst>
                  <a:outerShdw blurRad="38100" dist="38100" dir="2700000" algn="tl">
                    <a:srgbClr val="000000">
                      <a:alpha val="43137"/>
                    </a:srgbClr>
                  </a:outerShdw>
                </a:effectLst>
              </a:rPr>
              <a:t>PROD</a:t>
            </a:r>
            <a:r>
              <a:rPr lang="pt-BR" sz="1800" b="1" dirty="0" smtClean="0">
                <a:effectLst>
                  <a:outerShdw blurRad="38100" dist="38100" dir="2700000" algn="tl">
                    <a:srgbClr val="000000">
                      <a:alpha val="43137"/>
                    </a:srgbClr>
                  </a:outerShdw>
                </a:effectLst>
              </a:rPr>
              <a:t> </a:t>
            </a:r>
            <a:r>
              <a:rPr lang="pt-BR" sz="1800" b="1" dirty="0">
                <a:effectLst>
                  <a:outerShdw blurRad="38100" dist="38100" dir="2700000" algn="tl">
                    <a:srgbClr val="000000">
                      <a:alpha val="43137"/>
                    </a:srgbClr>
                  </a:outerShdw>
                </a:effectLst>
              </a:rPr>
              <a:t>]</a:t>
            </a:r>
            <a:endParaRPr lang="pt-BR" sz="1800" b="1" dirty="0" smtClean="0">
              <a:effectLst>
                <a:outerShdw blurRad="38100" dist="38100" dir="2700000" algn="tl">
                  <a:srgbClr val="000000">
                    <a:alpha val="43137"/>
                  </a:srgbClr>
                </a:outerShdw>
              </a:effectLst>
            </a:endParaRPr>
          </a:p>
          <a:p>
            <a:endParaRPr lang="pt-BR" sz="2000" dirty="0"/>
          </a:p>
        </p:txBody>
      </p:sp>
    </p:spTree>
    <p:extLst>
      <p:ext uri="{BB962C8B-B14F-4D97-AF65-F5344CB8AC3E}">
        <p14:creationId xmlns:p14="http://schemas.microsoft.com/office/powerpoint/2010/main" val="139636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92500" lnSpcReduction="20000"/>
          </a:bodyPr>
          <a:lstStyle/>
          <a:p>
            <a:pPr algn="just"/>
            <a:r>
              <a:rPr lang="pt-BR" sz="1800" u="sng" dirty="0" smtClean="0"/>
              <a:t>PORTANTO, A RESTRIÇÃO ORÇAMENTÁRIA DE ECONOMIA ABERTA NO PLANO: BEM DE VANTAGEM COMPARATIVA (ALIMENTOS) X BEM DE DESVANTAGEM COMPARATIVA (MANUFATURAS), SERÁ A SEGUINTE</a:t>
            </a:r>
            <a:r>
              <a:rPr lang="pt-BR" sz="1800" dirty="0" smtClean="0"/>
              <a:t>:</a:t>
            </a:r>
          </a:p>
          <a:p>
            <a:pPr algn="just"/>
            <a:endParaRPr lang="pt-BR" sz="1800" dirty="0"/>
          </a:p>
          <a:p>
            <a:pPr algn="just"/>
            <a:r>
              <a:rPr lang="pt-BR" sz="1800" dirty="0" smtClean="0"/>
              <a:t>  VALOR DA PRODUÇÃO AOS PREÇOS INTERNACIONAIS:  </a:t>
            </a:r>
            <a:r>
              <a:rPr lang="pt-BR" sz="1800" b="1" dirty="0" smtClean="0">
                <a:effectLst>
                  <a:outerShdw blurRad="38100" dist="38100" dir="2700000" algn="tl">
                    <a:srgbClr val="000000">
                      <a:alpha val="43137"/>
                    </a:srgbClr>
                  </a:outerShdw>
                </a:effectLst>
              </a:rPr>
              <a:t>[</a:t>
            </a:r>
            <a:r>
              <a:rPr lang="pt-BR" sz="1800" b="1" spc="-150" dirty="0" smtClean="0">
                <a:effectLst>
                  <a:outerShdw blurRad="38100" dist="38100" dir="2700000" algn="tl">
                    <a:srgbClr val="000000">
                      <a:alpha val="43137"/>
                    </a:srgbClr>
                  </a:outerShdw>
                </a:effectLst>
              </a:rPr>
              <a:t>P</a:t>
            </a:r>
            <a:r>
              <a:rPr lang="pt-BR" sz="1800" b="1" spc="-150" baseline="-25000" dirty="0" smtClean="0">
                <a:effectLst>
                  <a:outerShdw blurRad="38100" dist="38100" dir="2700000" algn="tl">
                    <a:srgbClr val="000000">
                      <a:alpha val="43137"/>
                    </a:srgbClr>
                  </a:outerShdw>
                </a:effectLst>
              </a:rPr>
              <a:t>A</a:t>
            </a:r>
            <a:r>
              <a:rPr lang="pt-BR" sz="1800" b="1" spc="-150" baseline="30000" dirty="0">
                <a:effectLst>
                  <a:outerShdw blurRad="38100" dist="38100" dir="2700000" algn="tl">
                    <a:srgbClr val="000000">
                      <a:alpha val="43137"/>
                    </a:srgbClr>
                  </a:outerShdw>
                </a:effectLst>
              </a:rPr>
              <a:t>*</a:t>
            </a:r>
            <a:r>
              <a:rPr lang="pt-BR" sz="1800" b="1" baseline="30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a:t>
            </a:r>
            <a:r>
              <a:rPr lang="pt-BR" sz="1800" b="1" baseline="30000" dirty="0">
                <a:effectLst>
                  <a:outerShdw blurRad="38100" dist="38100" dir="2700000" algn="tl">
                    <a:srgbClr val="000000">
                      <a:alpha val="43137"/>
                    </a:srgbClr>
                  </a:outerShdw>
                </a:effectLst>
              </a:rPr>
              <a:t>PROD</a:t>
            </a:r>
            <a:r>
              <a:rPr lang="pt-BR" sz="1800" b="1" dirty="0">
                <a:effectLst>
                  <a:outerShdw blurRad="38100" dist="38100" dir="2700000" algn="tl">
                    <a:srgbClr val="000000">
                      <a:alpha val="43137"/>
                    </a:srgbClr>
                  </a:outerShdw>
                </a:effectLst>
              </a:rPr>
              <a:t> + </a:t>
            </a:r>
            <a:r>
              <a:rPr lang="pt-BR" sz="1800" b="1" spc="-150" dirty="0">
                <a:effectLst>
                  <a:outerShdw blurRad="38100" dist="38100" dir="2700000" algn="tl">
                    <a:srgbClr val="000000">
                      <a:alpha val="43137"/>
                    </a:srgbClr>
                  </a:outerShdw>
                </a:effectLst>
              </a:rPr>
              <a:t>P</a:t>
            </a:r>
            <a:r>
              <a:rPr lang="pt-BR" sz="1800" b="1" spc="-150" baseline="-25000" dirty="0">
                <a:effectLst>
                  <a:outerShdw blurRad="38100" dist="38100" dir="2700000" algn="tl">
                    <a:srgbClr val="000000">
                      <a:alpha val="43137"/>
                    </a:srgbClr>
                  </a:outerShdw>
                </a:effectLst>
              </a:rPr>
              <a:t>M</a:t>
            </a:r>
            <a:r>
              <a:rPr lang="pt-BR" sz="1800" b="1" spc="-150" baseline="30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M</a:t>
            </a:r>
            <a:r>
              <a:rPr lang="pt-BR" sz="1800" b="1" baseline="30000" dirty="0">
                <a:effectLst>
                  <a:outerShdw blurRad="38100" dist="38100" dir="2700000" algn="tl">
                    <a:srgbClr val="000000">
                      <a:alpha val="43137"/>
                    </a:srgbClr>
                  </a:outerShdw>
                </a:effectLst>
              </a:rPr>
              <a:t>PROD</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  Y(P*) = RENDA</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DOMÉSTICA A PREÇOS INTERNACIONAIS</a:t>
            </a:r>
          </a:p>
          <a:p>
            <a:pPr algn="just"/>
            <a:endParaRPr lang="pt-BR" sz="1800" dirty="0" smtClean="0"/>
          </a:p>
          <a:p>
            <a:pPr algn="just"/>
            <a:r>
              <a:rPr lang="pt-BR" sz="1800" dirty="0" smtClean="0"/>
              <a:t>PORTANTO, A RESTRIÇÃO ORÇAMENTÁRIA DE ECONOMIA ABERTA SERÁ:</a:t>
            </a:r>
          </a:p>
          <a:p>
            <a:pPr algn="just"/>
            <a:endParaRPr lang="pt-BR" sz="1800" dirty="0" smtClean="0"/>
          </a:p>
          <a:p>
            <a:pPr algn="just"/>
            <a:r>
              <a:rPr lang="pt-BR" sz="1800" dirty="0"/>
              <a:t> </a:t>
            </a:r>
            <a:r>
              <a:rPr lang="pt-BR" sz="1800" dirty="0" smtClean="0"/>
              <a:t>            </a:t>
            </a:r>
            <a:r>
              <a:rPr lang="pt-BR" sz="1800" b="1" dirty="0" smtClean="0">
                <a:effectLst>
                  <a:outerShdw blurRad="38100" dist="38100" dir="2700000" algn="tl">
                    <a:srgbClr val="000000">
                      <a:alpha val="43137"/>
                    </a:srgbClr>
                  </a:outerShdw>
                </a:effectLst>
              </a:rPr>
              <a:t>(3) </a:t>
            </a:r>
            <a:r>
              <a:rPr lang="pt-BR" sz="1800" dirty="0" smtClean="0"/>
              <a:t>      </a:t>
            </a:r>
            <a:r>
              <a:rPr lang="pt-BR" sz="1800" b="1" dirty="0" smtClean="0">
                <a:effectLst>
                  <a:outerShdw blurRad="38100" dist="38100" dir="2700000" algn="tl">
                    <a:srgbClr val="000000">
                      <a:alpha val="43137"/>
                    </a:srgbClr>
                  </a:outerShdw>
                </a:effectLst>
              </a:rPr>
              <a:t>Y(P*) = </a:t>
            </a:r>
            <a:r>
              <a:rPr lang="pt-BR" sz="1800" b="1" dirty="0">
                <a:effectLst>
                  <a:outerShdw blurRad="38100" dist="38100" dir="2700000" algn="tl">
                    <a:srgbClr val="000000">
                      <a:alpha val="43137"/>
                    </a:srgbClr>
                  </a:outerShdw>
                </a:effectLst>
              </a:rPr>
              <a:t>[</a:t>
            </a:r>
            <a:r>
              <a:rPr lang="pt-BR" sz="1800" b="1" spc="-150" dirty="0">
                <a:effectLst>
                  <a:outerShdw blurRad="38100" dist="38100" dir="2700000" algn="tl">
                    <a:srgbClr val="000000">
                      <a:alpha val="43137"/>
                    </a:srgbClr>
                  </a:outerShdw>
                </a:effectLst>
              </a:rPr>
              <a:t>P</a:t>
            </a:r>
            <a:r>
              <a:rPr lang="pt-BR" sz="1800" b="1" spc="-150" baseline="-25000" dirty="0">
                <a:effectLst>
                  <a:outerShdw blurRad="38100" dist="38100" dir="2700000" algn="tl">
                    <a:srgbClr val="000000">
                      <a:alpha val="43137"/>
                    </a:srgbClr>
                  </a:outerShdw>
                </a:effectLst>
              </a:rPr>
              <a:t>A</a:t>
            </a:r>
            <a:r>
              <a:rPr lang="pt-BR" sz="1800" b="1" spc="-150" baseline="30000" dirty="0">
                <a:effectLst>
                  <a:outerShdw blurRad="38100" dist="38100" dir="2700000" algn="tl">
                    <a:srgbClr val="000000">
                      <a:alpha val="43137"/>
                    </a:srgbClr>
                  </a:outerShdw>
                </a:effectLst>
              </a:rPr>
              <a:t>*</a:t>
            </a:r>
            <a:r>
              <a:rPr lang="pt-BR" sz="1800" b="1" baseline="30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A</a:t>
            </a:r>
            <a:r>
              <a:rPr lang="pt-BR" sz="1800" b="1" baseline="30000" dirty="0">
                <a:effectLst>
                  <a:outerShdw blurRad="38100" dist="38100" dir="2700000" algn="tl">
                    <a:srgbClr val="000000">
                      <a:alpha val="43137"/>
                    </a:srgbClr>
                  </a:outerShdw>
                </a:effectLst>
              </a:rPr>
              <a:t>CONS</a:t>
            </a:r>
            <a:r>
              <a:rPr lang="pt-BR" sz="1800" b="1" dirty="0">
                <a:effectLst>
                  <a:outerShdw blurRad="38100" dist="38100" dir="2700000" algn="tl">
                    <a:srgbClr val="000000">
                      <a:alpha val="43137"/>
                    </a:srgbClr>
                  </a:outerShdw>
                </a:effectLst>
              </a:rPr>
              <a:t> + </a:t>
            </a:r>
            <a:r>
              <a:rPr lang="pt-BR" sz="1800" b="1" spc="-150" dirty="0">
                <a:effectLst>
                  <a:outerShdw blurRad="38100" dist="38100" dir="2700000" algn="tl">
                    <a:srgbClr val="000000">
                      <a:alpha val="43137"/>
                    </a:srgbClr>
                  </a:outerShdw>
                </a:effectLst>
              </a:rPr>
              <a:t>P</a:t>
            </a:r>
            <a:r>
              <a:rPr lang="pt-BR" sz="1800" b="1" spc="-150" baseline="-25000" dirty="0">
                <a:effectLst>
                  <a:outerShdw blurRad="38100" dist="38100" dir="2700000" algn="tl">
                    <a:srgbClr val="000000">
                      <a:alpha val="43137"/>
                    </a:srgbClr>
                  </a:outerShdw>
                </a:effectLst>
              </a:rPr>
              <a:t>M</a:t>
            </a:r>
            <a:r>
              <a:rPr lang="pt-BR" sz="1800" b="1" spc="-150" baseline="30000" dirty="0">
                <a:effectLst>
                  <a:outerShdw blurRad="38100" dist="38100" dir="2700000" algn="tl">
                    <a:srgbClr val="000000">
                      <a:alpha val="43137"/>
                    </a:srgbClr>
                  </a:outerShdw>
                </a:effectLst>
              </a:rPr>
              <a:t>*</a:t>
            </a:r>
            <a:r>
              <a:rPr lang="pt-BR" sz="1800" b="1" dirty="0">
                <a:effectLst>
                  <a:outerShdw blurRad="38100" dist="38100" dir="2700000" algn="tl">
                    <a:srgbClr val="000000">
                      <a:alpha val="43137"/>
                    </a:srgbClr>
                  </a:outerShdw>
                </a:effectLst>
              </a:rPr>
              <a:t> M</a:t>
            </a:r>
            <a:r>
              <a:rPr lang="pt-BR" sz="1800" b="1" baseline="30000" dirty="0">
                <a:effectLst>
                  <a:outerShdw blurRad="38100" dist="38100" dir="2700000" algn="tl">
                    <a:srgbClr val="000000">
                      <a:alpha val="43137"/>
                    </a:srgbClr>
                  </a:outerShdw>
                </a:effectLst>
              </a:rPr>
              <a:t>CONS</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endParaRPr lang="pt-BR" sz="1800" dirty="0" smtClean="0"/>
          </a:p>
          <a:p>
            <a:pPr algn="just"/>
            <a:endParaRPr lang="pt-BR" sz="1800" dirty="0"/>
          </a:p>
          <a:p>
            <a:pPr algn="just"/>
            <a:r>
              <a:rPr lang="pt-BR" sz="1800" b="1" dirty="0" smtClean="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a:t>
            </a:r>
            <a:r>
              <a:rPr lang="pt-BR" sz="1800" spc="-150" dirty="0" smtClean="0">
                <a:effectLst>
                  <a:outerShdw blurRad="38100" dist="38100" dir="2700000" algn="tl">
                    <a:srgbClr val="000000">
                      <a:alpha val="43137"/>
                    </a:srgbClr>
                  </a:outerShdw>
                </a:effectLst>
              </a:rPr>
              <a:t>P</a:t>
            </a:r>
            <a:r>
              <a:rPr lang="pt-BR" sz="1800" spc="-150" baseline="-25000" dirty="0" smtClean="0">
                <a:effectLst>
                  <a:outerShdw blurRad="38100" dist="38100" dir="2700000" algn="tl">
                    <a:srgbClr val="000000">
                      <a:alpha val="43137"/>
                    </a:srgbClr>
                  </a:outerShdw>
                </a:effectLst>
              </a:rPr>
              <a:t>M</a:t>
            </a:r>
            <a:r>
              <a:rPr lang="pt-BR" sz="1800" spc="-150" baseline="30000" dirty="0">
                <a:effectLst>
                  <a:outerShdw blurRad="38100" dist="38100" dir="2700000" algn="tl">
                    <a:srgbClr val="000000">
                      <a:alpha val="43137"/>
                    </a:srgbClr>
                  </a:outerShdw>
                </a:effectLst>
              </a:rPr>
              <a:t>*</a:t>
            </a:r>
            <a:r>
              <a:rPr lang="pt-BR" sz="1800" dirty="0">
                <a:effectLst>
                  <a:outerShdw blurRad="38100" dist="38100" dir="2700000" algn="tl">
                    <a:srgbClr val="000000">
                      <a:alpha val="43137"/>
                    </a:srgbClr>
                  </a:outerShdw>
                </a:effectLst>
              </a:rPr>
              <a:t> M</a:t>
            </a:r>
            <a:r>
              <a:rPr lang="pt-BR" sz="1800" baseline="30000" dirty="0">
                <a:effectLst>
                  <a:outerShdw blurRad="38100" dist="38100" dir="2700000" algn="tl">
                    <a:srgbClr val="000000">
                      <a:alpha val="43137"/>
                    </a:srgbClr>
                  </a:outerShdw>
                </a:effectLst>
              </a:rPr>
              <a:t>CONS</a:t>
            </a:r>
            <a:r>
              <a:rPr lang="pt-BR" sz="1800" dirty="0">
                <a:effectLst>
                  <a:outerShdw blurRad="38100" dist="38100" dir="2700000" algn="tl">
                    <a:srgbClr val="000000">
                      <a:alpha val="43137"/>
                    </a:srgbClr>
                  </a:outerShdw>
                </a:effectLst>
              </a:rPr>
              <a:t> </a:t>
            </a:r>
            <a:r>
              <a:rPr lang="pt-BR" sz="1800" dirty="0" smtClean="0">
                <a:effectLst>
                  <a:outerShdw blurRad="38100" dist="38100" dir="2700000" algn="tl">
                    <a:srgbClr val="000000">
                      <a:alpha val="43137"/>
                    </a:srgbClr>
                  </a:outerShdw>
                </a:effectLst>
              </a:rPr>
              <a:t> =  Y(P*) -</a:t>
            </a:r>
            <a:r>
              <a:rPr lang="pt-BR" sz="1800" dirty="0" smtClean="0"/>
              <a:t>  </a:t>
            </a:r>
            <a:r>
              <a:rPr lang="pt-BR" sz="1800" spc="-150" dirty="0" smtClean="0">
                <a:effectLst>
                  <a:outerShdw blurRad="38100" dist="38100" dir="2700000" algn="tl">
                    <a:srgbClr val="000000">
                      <a:alpha val="43137"/>
                    </a:srgbClr>
                  </a:outerShdw>
                </a:effectLst>
              </a:rPr>
              <a:t>P</a:t>
            </a:r>
            <a:r>
              <a:rPr lang="pt-BR" sz="1800" spc="-150" baseline="-25000" dirty="0" smtClean="0">
                <a:effectLst>
                  <a:outerShdw blurRad="38100" dist="38100" dir="2700000" algn="tl">
                    <a:srgbClr val="000000">
                      <a:alpha val="43137"/>
                    </a:srgbClr>
                  </a:outerShdw>
                </a:effectLst>
              </a:rPr>
              <a:t>A</a:t>
            </a:r>
            <a:r>
              <a:rPr lang="pt-BR" sz="1800" spc="-150" baseline="30000" dirty="0">
                <a:effectLst>
                  <a:outerShdw blurRad="38100" dist="38100" dir="2700000" algn="tl">
                    <a:srgbClr val="000000">
                      <a:alpha val="43137"/>
                    </a:srgbClr>
                  </a:outerShdw>
                </a:effectLst>
              </a:rPr>
              <a:t>*</a:t>
            </a:r>
            <a:r>
              <a:rPr lang="pt-BR" sz="1800" baseline="30000" dirty="0">
                <a:effectLst>
                  <a:outerShdw blurRad="38100" dist="38100" dir="2700000" algn="tl">
                    <a:srgbClr val="000000">
                      <a:alpha val="43137"/>
                    </a:srgbClr>
                  </a:outerShdw>
                </a:effectLst>
              </a:rPr>
              <a:t>.</a:t>
            </a:r>
            <a:r>
              <a:rPr lang="pt-BR" sz="1800" dirty="0">
                <a:effectLst>
                  <a:outerShdw blurRad="38100" dist="38100" dir="2700000" algn="tl">
                    <a:srgbClr val="000000">
                      <a:alpha val="43137"/>
                    </a:srgbClr>
                  </a:outerShdw>
                </a:effectLst>
              </a:rPr>
              <a:t> A</a:t>
            </a:r>
            <a:r>
              <a:rPr lang="pt-BR" sz="1800" baseline="30000" dirty="0">
                <a:effectLst>
                  <a:outerShdw blurRad="38100" dist="38100" dir="2700000" algn="tl">
                    <a:srgbClr val="000000">
                      <a:alpha val="43137"/>
                    </a:srgbClr>
                  </a:outerShdw>
                </a:effectLst>
              </a:rPr>
              <a:t>CONS</a:t>
            </a:r>
            <a:r>
              <a:rPr lang="pt-BR" sz="1800" dirty="0">
                <a:effectLst>
                  <a:outerShdw blurRad="38100" dist="38100" dir="2700000" algn="tl">
                    <a:srgbClr val="000000">
                      <a:alpha val="43137"/>
                    </a:srgbClr>
                  </a:outerShdw>
                </a:effectLst>
              </a:rPr>
              <a:t> </a:t>
            </a:r>
            <a:endParaRPr lang="pt-BR" sz="1800" dirty="0" smtClean="0">
              <a:effectLst>
                <a:outerShdw blurRad="38100" dist="38100" dir="2700000" algn="tl">
                  <a:srgbClr val="000000">
                    <a:alpha val="43137"/>
                  </a:srgbClr>
                </a:outerShdw>
              </a:effectLst>
            </a:endParaRPr>
          </a:p>
          <a:p>
            <a:pPr algn="just"/>
            <a:endParaRPr lang="pt-BR" sz="1800" dirty="0">
              <a:effectLst>
                <a:outerShdw blurRad="38100" dist="38100" dir="2700000" algn="tl">
                  <a:srgbClr val="000000">
                    <a:alpha val="43137"/>
                  </a:srgbClr>
                </a:outerShdw>
              </a:effectLst>
            </a:endParaRPr>
          </a:p>
          <a:p>
            <a:pPr algn="just"/>
            <a:r>
              <a:rPr lang="pt-BR" sz="1800" dirty="0" smtClean="0">
                <a:effectLst>
                  <a:outerShdw blurRad="38100" dist="38100" dir="2700000" algn="tl">
                    <a:srgbClr val="000000">
                      <a:alpha val="43137"/>
                    </a:srgbClr>
                  </a:outerShdw>
                </a:effectLst>
              </a:rPr>
              <a:t>                         M</a:t>
            </a:r>
            <a:r>
              <a:rPr lang="pt-BR" sz="1800" baseline="30000" dirty="0" smtClean="0">
                <a:effectLst>
                  <a:outerShdw blurRad="38100" dist="38100" dir="2700000" algn="tl">
                    <a:srgbClr val="000000">
                      <a:alpha val="43137"/>
                    </a:srgbClr>
                  </a:outerShdw>
                </a:effectLst>
              </a:rPr>
              <a:t>CONS</a:t>
            </a:r>
            <a:r>
              <a:rPr lang="pt-BR" sz="1800" dirty="0" smtClean="0">
                <a:effectLst>
                  <a:outerShdw blurRad="38100" dist="38100" dir="2700000" algn="tl">
                    <a:srgbClr val="000000">
                      <a:alpha val="43137"/>
                    </a:srgbClr>
                  </a:outerShdw>
                </a:effectLst>
              </a:rPr>
              <a:t>  = [Y(P*)/</a:t>
            </a:r>
            <a:r>
              <a:rPr lang="pt-BR" sz="1800" spc="-150" dirty="0" smtClean="0">
                <a:effectLst>
                  <a:outerShdw blurRad="38100" dist="38100" dir="2700000" algn="tl">
                    <a:srgbClr val="000000">
                      <a:alpha val="43137"/>
                    </a:srgbClr>
                  </a:outerShdw>
                </a:effectLst>
              </a:rPr>
              <a:t>P</a:t>
            </a:r>
            <a:r>
              <a:rPr lang="pt-BR" sz="1800" spc="-150" baseline="-25000" dirty="0" smtClean="0">
                <a:effectLst>
                  <a:outerShdw blurRad="38100" dist="38100" dir="2700000" algn="tl">
                    <a:srgbClr val="000000">
                      <a:alpha val="43137"/>
                    </a:srgbClr>
                  </a:outerShdw>
                </a:effectLst>
              </a:rPr>
              <a:t>M</a:t>
            </a:r>
            <a:r>
              <a:rPr lang="pt-BR" sz="1800" spc="-150" baseline="30000" dirty="0" smtClean="0">
                <a:effectLst>
                  <a:outerShdw blurRad="38100" dist="38100" dir="2700000" algn="tl">
                    <a:srgbClr val="000000">
                      <a:alpha val="43137"/>
                    </a:srgbClr>
                  </a:outerShdw>
                </a:effectLst>
              </a:rPr>
              <a:t>*</a:t>
            </a:r>
            <a:r>
              <a:rPr lang="pt-BR" sz="1800" dirty="0">
                <a:effectLst>
                  <a:outerShdw blurRad="38100" dist="38100" dir="2700000" algn="tl">
                    <a:srgbClr val="000000">
                      <a:alpha val="43137"/>
                    </a:srgbClr>
                  </a:outerShdw>
                </a:effectLst>
              </a:rPr>
              <a:t>]</a:t>
            </a:r>
            <a:r>
              <a:rPr lang="pt-BR" sz="1800" dirty="0" smtClean="0">
                <a:effectLst>
                  <a:outerShdw blurRad="38100" dist="38100" dir="2700000" algn="tl">
                    <a:srgbClr val="000000">
                      <a:alpha val="43137"/>
                    </a:srgbClr>
                  </a:outerShdw>
                </a:effectLst>
              </a:rPr>
              <a:t>  -  (</a:t>
            </a:r>
            <a:r>
              <a:rPr lang="pt-BR" sz="1800" spc="-150" dirty="0" smtClean="0">
                <a:effectLst>
                  <a:outerShdw blurRad="38100" dist="38100" dir="2700000" algn="tl">
                    <a:srgbClr val="000000">
                      <a:alpha val="43137"/>
                    </a:srgbClr>
                  </a:outerShdw>
                </a:effectLst>
              </a:rPr>
              <a:t>P</a:t>
            </a:r>
            <a:r>
              <a:rPr lang="pt-BR" sz="1800" spc="-150" baseline="-25000" dirty="0" smtClean="0">
                <a:effectLst>
                  <a:outerShdw blurRad="38100" dist="38100" dir="2700000" algn="tl">
                    <a:srgbClr val="000000">
                      <a:alpha val="43137"/>
                    </a:srgbClr>
                  </a:outerShdw>
                </a:effectLst>
              </a:rPr>
              <a:t>A</a:t>
            </a:r>
            <a:r>
              <a:rPr lang="pt-BR" sz="1800" spc="-150" baseline="30000" dirty="0" smtClean="0">
                <a:effectLst>
                  <a:outerShdw blurRad="38100" dist="38100" dir="2700000" algn="tl">
                    <a:srgbClr val="000000">
                      <a:alpha val="43137"/>
                    </a:srgbClr>
                  </a:outerShdw>
                </a:effectLst>
              </a:rPr>
              <a:t>*</a:t>
            </a:r>
            <a:r>
              <a:rPr lang="pt-BR" sz="1800" dirty="0" smtClean="0">
                <a:effectLst>
                  <a:outerShdw blurRad="38100" dist="38100" dir="2700000" algn="tl">
                    <a:srgbClr val="000000">
                      <a:alpha val="43137"/>
                    </a:srgbClr>
                  </a:outerShdw>
                </a:effectLst>
              </a:rPr>
              <a:t>/</a:t>
            </a:r>
            <a:r>
              <a:rPr lang="pt-BR" sz="1800" spc="-150" dirty="0" smtClean="0">
                <a:effectLst>
                  <a:outerShdw blurRad="38100" dist="38100" dir="2700000" algn="tl">
                    <a:srgbClr val="000000">
                      <a:alpha val="43137"/>
                    </a:srgbClr>
                  </a:outerShdw>
                </a:effectLst>
              </a:rPr>
              <a:t>P</a:t>
            </a:r>
            <a:r>
              <a:rPr lang="pt-BR" sz="1800" spc="-150" baseline="-25000" dirty="0" smtClean="0">
                <a:effectLst>
                  <a:outerShdw blurRad="38100" dist="38100" dir="2700000" algn="tl">
                    <a:srgbClr val="000000">
                      <a:alpha val="43137"/>
                    </a:srgbClr>
                  </a:outerShdw>
                </a:effectLst>
              </a:rPr>
              <a:t>M</a:t>
            </a:r>
            <a:r>
              <a:rPr lang="pt-BR" sz="1800" spc="-150" baseline="30000" dirty="0" smtClean="0">
                <a:effectLst>
                  <a:outerShdw blurRad="38100" dist="38100" dir="2700000" algn="tl">
                    <a:srgbClr val="000000">
                      <a:alpha val="43137"/>
                    </a:srgbClr>
                  </a:outerShdw>
                </a:effectLst>
              </a:rPr>
              <a:t>*</a:t>
            </a:r>
            <a:r>
              <a:rPr lang="pt-BR" sz="1800" dirty="0" smtClean="0">
                <a:effectLst>
                  <a:outerShdw blurRad="38100" dist="38100" dir="2700000" algn="tl">
                    <a:srgbClr val="000000">
                      <a:alpha val="43137"/>
                    </a:srgbClr>
                  </a:outerShdw>
                </a:effectLst>
              </a:rPr>
              <a:t>). A</a:t>
            </a:r>
            <a:r>
              <a:rPr lang="pt-BR" sz="1800" baseline="30000" dirty="0" smtClean="0">
                <a:effectLst>
                  <a:outerShdw blurRad="38100" dist="38100" dir="2700000" algn="tl">
                    <a:srgbClr val="000000">
                      <a:alpha val="43137"/>
                    </a:srgbClr>
                  </a:outerShdw>
                </a:effectLst>
              </a:rPr>
              <a:t>CONS</a:t>
            </a:r>
            <a:r>
              <a:rPr lang="pt-BR" sz="1800" dirty="0" smtClean="0">
                <a:effectLst>
                  <a:outerShdw blurRad="38100" dist="38100" dir="2700000" algn="tl">
                    <a:srgbClr val="000000">
                      <a:alpha val="43137"/>
                    </a:srgbClr>
                  </a:outerShdw>
                </a:effectLst>
              </a:rPr>
              <a:t> </a:t>
            </a:r>
          </a:p>
          <a:p>
            <a:pPr algn="just"/>
            <a:endParaRPr lang="en-US" sz="1800" b="1" dirty="0" smtClean="0">
              <a:effectLst>
                <a:outerShdw blurRad="38100" dist="38100" dir="2700000" algn="tl">
                  <a:srgbClr val="000000">
                    <a:alpha val="43137"/>
                  </a:srgbClr>
                </a:outerShdw>
              </a:effectLst>
            </a:endParaRPr>
          </a:p>
          <a:p>
            <a:pPr algn="just"/>
            <a:r>
              <a:rPr lang="en-US" sz="1800" b="1" u="sng" dirty="0" smtClean="0">
                <a:effectLst>
                  <a:outerShdw blurRad="38100" dist="38100" dir="2700000" algn="tl">
                    <a:srgbClr val="000000">
                      <a:alpha val="43137"/>
                    </a:srgbClr>
                  </a:outerShdw>
                </a:effectLst>
              </a:rPr>
              <a:t>OU SEJA, A EQUAÇÃO DA RESTRIÇÃO ORÇAMENTÁRIA DA ECONOMIA ABERTA É</a:t>
            </a:r>
            <a:r>
              <a:rPr lang="en-US" sz="1800" b="1" dirty="0" smtClean="0">
                <a:effectLst>
                  <a:outerShdw blurRad="38100" dist="38100" dir="2700000" algn="tl">
                    <a:srgbClr val="000000">
                      <a:alpha val="43137"/>
                    </a:srgbClr>
                  </a:outerShdw>
                </a:effectLst>
              </a:rPr>
              <a:t>:</a:t>
            </a:r>
            <a:endParaRPr lang="pt-BR" sz="1800" b="1" dirty="0">
              <a:effectLst>
                <a:outerShdw blurRad="38100" dist="38100" dir="2700000" algn="tl">
                  <a:srgbClr val="000000">
                    <a:alpha val="43137"/>
                  </a:srgbClr>
                </a:outerShdw>
              </a:effectLst>
            </a:endParaRPr>
          </a:p>
          <a:p>
            <a:pPr algn="just"/>
            <a:r>
              <a:rPr lang="pt-BR" sz="1800" b="1" dirty="0" smtClean="0">
                <a:effectLst>
                  <a:outerShdw blurRad="38100" dist="38100" dir="2700000" algn="tl">
                    <a:srgbClr val="000000">
                      <a:alpha val="43137"/>
                    </a:srgbClr>
                  </a:outerShdw>
                </a:effectLst>
              </a:rPr>
              <a:t>             (4)       M</a:t>
            </a:r>
            <a:r>
              <a:rPr lang="pt-BR" sz="1800" b="1" baseline="30000" dirty="0" smtClean="0">
                <a:effectLst>
                  <a:outerShdw blurRad="38100" dist="38100" dir="2700000" algn="tl">
                    <a:srgbClr val="000000">
                      <a:alpha val="43137"/>
                    </a:srgbClr>
                  </a:outerShdw>
                </a:effectLst>
              </a:rPr>
              <a:t>CONS</a:t>
            </a:r>
            <a:r>
              <a:rPr lang="pt-BR" sz="1800" b="1" dirty="0" smtClean="0">
                <a:effectLst>
                  <a:outerShdw blurRad="38100" dist="38100" dir="2700000" algn="tl">
                    <a:srgbClr val="000000">
                      <a:alpha val="43137"/>
                    </a:srgbClr>
                  </a:outerShdw>
                </a:effectLst>
              </a:rPr>
              <a:t>  = y(p*)  </a:t>
            </a:r>
            <a:r>
              <a:rPr lang="pt-BR" sz="2800" b="1" dirty="0" smtClean="0">
                <a:effectLst>
                  <a:outerShdw blurRad="38100" dist="38100" dir="2700000" algn="tl">
                    <a:srgbClr val="000000">
                      <a:alpha val="43137"/>
                    </a:srgbClr>
                  </a:outerShdw>
                </a:effectLst>
              </a:rPr>
              <a:t>-</a:t>
            </a:r>
            <a:r>
              <a:rPr lang="pt-BR" sz="1800" b="1" dirty="0" smtClean="0">
                <a:effectLst>
                  <a:outerShdw blurRad="38100" dist="38100" dir="2700000" algn="tl">
                    <a:srgbClr val="000000">
                      <a:alpha val="43137"/>
                    </a:srgbClr>
                  </a:outerShdw>
                </a:effectLst>
              </a:rPr>
              <a:t>  p*.</a:t>
            </a:r>
            <a:r>
              <a:rPr lang="pt-BR" sz="1800" b="1" dirty="0">
                <a:effectLst>
                  <a:outerShdw blurRad="38100" dist="38100" dir="2700000" algn="tl">
                    <a:srgbClr val="000000">
                      <a:alpha val="43137"/>
                    </a:srgbClr>
                  </a:outerShdw>
                </a:effectLst>
              </a:rPr>
              <a:t> A</a:t>
            </a:r>
            <a:r>
              <a:rPr lang="pt-BR" sz="1800" b="1" baseline="30000" dirty="0">
                <a:effectLst>
                  <a:outerShdw blurRad="38100" dist="38100" dir="2700000" algn="tl">
                    <a:srgbClr val="000000">
                      <a:alpha val="43137"/>
                    </a:srgbClr>
                  </a:outerShdw>
                </a:effectLst>
              </a:rPr>
              <a:t>CONS</a:t>
            </a:r>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t>
            </a:r>
            <a:r>
              <a:rPr lang="pt-BR" sz="1800" dirty="0" smtClean="0"/>
              <a:t>ONDE:  y(p*) = [Y(P</a:t>
            </a:r>
            <a:r>
              <a:rPr lang="pt-BR" sz="1800" dirty="0"/>
              <a:t>*)/</a:t>
            </a:r>
            <a:r>
              <a:rPr lang="pt-BR" sz="1800" spc="-150" dirty="0"/>
              <a:t>P</a:t>
            </a:r>
            <a:r>
              <a:rPr lang="pt-BR" sz="1800" spc="-150" baseline="-25000" dirty="0"/>
              <a:t>M</a:t>
            </a:r>
            <a:r>
              <a:rPr lang="pt-BR" sz="1800" spc="-150" baseline="30000" dirty="0" smtClean="0"/>
              <a:t>*</a:t>
            </a:r>
            <a:r>
              <a:rPr lang="pt-BR" sz="1800" dirty="0"/>
              <a:t>]</a:t>
            </a:r>
            <a:r>
              <a:rPr lang="pt-BR" sz="1800" dirty="0" smtClean="0"/>
              <a:t>,  RENDA REAL E ESTÁ DADA    </a:t>
            </a:r>
          </a:p>
          <a:p>
            <a:pPr algn="just"/>
            <a:r>
              <a:rPr lang="pt-BR" sz="1800" dirty="0" smtClean="0"/>
              <a:t> </a:t>
            </a:r>
            <a:r>
              <a:rPr lang="pt-BR" sz="1800" dirty="0"/>
              <a:t> </a:t>
            </a:r>
            <a:r>
              <a:rPr lang="pt-BR" sz="1800" dirty="0" smtClean="0"/>
              <a:t>                                                                                         p* = (</a:t>
            </a:r>
            <a:r>
              <a:rPr lang="pt-BR" sz="1800" spc="-150" dirty="0"/>
              <a:t>P</a:t>
            </a:r>
            <a:r>
              <a:rPr lang="pt-BR" sz="1800" spc="-150" baseline="-25000" dirty="0"/>
              <a:t>A</a:t>
            </a:r>
            <a:r>
              <a:rPr lang="pt-BR" sz="1800" spc="-150" baseline="30000" dirty="0"/>
              <a:t>*</a:t>
            </a:r>
            <a:r>
              <a:rPr lang="pt-BR" sz="1800" spc="-150" dirty="0"/>
              <a:t>/P</a:t>
            </a:r>
            <a:r>
              <a:rPr lang="pt-BR" sz="1800" spc="-150" baseline="-25000" dirty="0"/>
              <a:t>M</a:t>
            </a:r>
            <a:r>
              <a:rPr lang="pt-BR" sz="1800" spc="-150" baseline="30000" dirty="0" smtClean="0"/>
              <a:t>*</a:t>
            </a:r>
            <a:r>
              <a:rPr lang="pt-BR" sz="1800" dirty="0" smtClean="0"/>
              <a:t>), PREÇOS INTERNACIONAIS DADOS</a:t>
            </a:r>
          </a:p>
          <a:p>
            <a:pPr algn="just"/>
            <a:endParaRPr lang="pt-BR" sz="1800" b="1" dirty="0">
              <a:effectLst>
                <a:outerShdw blurRad="38100" dist="38100" dir="2700000" algn="tl">
                  <a:srgbClr val="000000">
                    <a:alpha val="43137"/>
                  </a:srgbClr>
                </a:outerShdw>
              </a:effectLst>
            </a:endParaRPr>
          </a:p>
          <a:p>
            <a:pPr algn="just"/>
            <a:r>
              <a:rPr lang="pt-BR" sz="1800" b="1" dirty="0" smtClean="0">
                <a:effectLst>
                  <a:outerShdw blurRad="38100" dist="38100" dir="2700000" algn="tl">
                    <a:srgbClr val="000000">
                      <a:alpha val="43137"/>
                    </a:srgbClr>
                  </a:outerShdw>
                </a:effectLst>
              </a:rPr>
              <a:t>              EM SUMA, A EQUAÇÃO (4) É A RESTRIÇÃO ORÇAMENTÁRIA DE ECONOMIA ABERTA </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E MOSTRA TODAS AS COMBINAÇÕES POSSÍVEIS DE CONSUMO DOMÉSTICO DE</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ALIMENTOS E DE MANUFATURAS QUE, AOS DADOS PREÇOS INTERNACIONAIS, </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SATISFAZEM O DADO VALOR DA </a:t>
            </a:r>
            <a:r>
              <a:rPr lang="pt-BR" sz="1800" b="1" smtClean="0">
                <a:effectLst>
                  <a:outerShdw blurRad="38100" dist="38100" dir="2700000" algn="tl">
                    <a:srgbClr val="000000">
                      <a:alpha val="43137"/>
                    </a:srgbClr>
                  </a:outerShdw>
                </a:effectLst>
              </a:rPr>
              <a:t>PRODUÇÃO (RENDA) DOMÉSTICA </a:t>
            </a:r>
            <a:r>
              <a:rPr lang="pt-BR" sz="1800" b="1" dirty="0" smtClean="0">
                <a:effectLst>
                  <a:outerShdw blurRad="38100" dist="38100" dir="2700000" algn="tl">
                    <a:srgbClr val="000000">
                      <a:alpha val="43137"/>
                    </a:srgbClr>
                  </a:outerShdw>
                </a:effectLst>
              </a:rPr>
              <a:t>DE EQUILÍBRIO DOS </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MESMOS E COM AS RESULTANTES EXPORTAÇÕES E IMPORTAÇÕES QUE </a:t>
            </a:r>
          </a:p>
          <a:p>
            <a:pPr algn="just"/>
            <a:r>
              <a:rPr lang="pt-BR" sz="1800" b="1" dirty="0">
                <a:effectLst>
                  <a:outerShdw blurRad="38100" dist="38100" dir="2700000" algn="tl">
                    <a:srgbClr val="000000">
                      <a:alpha val="43137"/>
                    </a:srgbClr>
                  </a:outerShdw>
                </a:effectLst>
              </a:rPr>
              <a:t> </a:t>
            </a:r>
            <a:r>
              <a:rPr lang="pt-BR" sz="1800" b="1" dirty="0" smtClean="0">
                <a:effectLst>
                  <a:outerShdw blurRad="38100" dist="38100" dir="2700000" algn="tl">
                    <a:srgbClr val="000000">
                      <a:alpha val="43137"/>
                    </a:srgbClr>
                  </a:outerShdw>
                </a:effectLst>
              </a:rPr>
              <a:t>              IMPLICAM NUMA BALANÇA COMERCIAL EQUILIBRADA. </a:t>
            </a:r>
            <a:endParaRPr lang="pt-BR" sz="1800" dirty="0"/>
          </a:p>
        </p:txBody>
      </p:sp>
    </p:spTree>
    <p:extLst>
      <p:ext uri="{BB962C8B-B14F-4D97-AF65-F5344CB8AC3E}">
        <p14:creationId xmlns:p14="http://schemas.microsoft.com/office/powerpoint/2010/main" val="3632695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r>
              <a:rPr lang="pt-BR" sz="2000" b="1" u="sng" dirty="0" smtClean="0">
                <a:effectLst>
                  <a:outerShdw blurRad="38100" dist="38100" dir="2700000" algn="tl">
                    <a:srgbClr val="000000">
                      <a:alpha val="43137"/>
                    </a:srgbClr>
                  </a:outerShdw>
                </a:effectLst>
              </a:rPr>
              <a:t>ANÁLISE GRÁFICA DO EQUILÍBRIO GERAL  ANTES DA TRIBUTAÇÃO DE UMA ECONOMIA ABERTA A DOIS </a:t>
            </a:r>
            <a:r>
              <a:rPr lang="pt-BR" sz="2000" b="1" u="sng" dirty="0">
                <a:effectLst>
                  <a:outerShdw blurRad="38100" dist="38100" dir="2700000" algn="tl">
                    <a:srgbClr val="000000">
                      <a:alpha val="43137"/>
                    </a:srgbClr>
                  </a:outerShdw>
                </a:effectLst>
              </a:rPr>
              <a:t>SETORES SEM </a:t>
            </a:r>
            <a:r>
              <a:rPr lang="pt-BR" sz="2000" b="1" u="sng" dirty="0" smtClean="0">
                <a:effectLst>
                  <a:outerShdw blurRad="38100" dist="38100" dir="2700000" algn="tl">
                    <a:srgbClr val="000000">
                      <a:alpha val="43137"/>
                    </a:srgbClr>
                  </a:outerShdw>
                </a:effectLst>
              </a:rPr>
              <a:t>DISTORÇÕES, PORTANTO, EFICIENTE</a:t>
            </a:r>
            <a:r>
              <a:rPr lang="pt-BR" sz="2000" b="1" dirty="0" smtClean="0">
                <a:effectLst>
                  <a:outerShdw blurRad="38100" dist="38100" dir="2700000" algn="tl">
                    <a:srgbClr val="000000">
                      <a:alpha val="43137"/>
                    </a:srgbClr>
                  </a:outerShdw>
                </a:effectLst>
              </a:rPr>
              <a:t>:</a:t>
            </a:r>
          </a:p>
          <a:p>
            <a:r>
              <a:rPr lang="pt-BR" sz="1600" b="1" dirty="0"/>
              <a:t> </a:t>
            </a:r>
            <a:r>
              <a:rPr lang="pt-BR" sz="1600" b="1" dirty="0" smtClean="0"/>
              <a:t>                        PREÇOS INICIAIS: </a:t>
            </a:r>
            <a:r>
              <a:rPr lang="en-US" sz="1600" b="1" dirty="0" smtClean="0"/>
              <a:t>(DOMÉSTICO)  (</a:t>
            </a:r>
            <a:r>
              <a:rPr lang="en-US" sz="1600" b="1" dirty="0"/>
              <a:t>p) = (</a:t>
            </a:r>
            <a:r>
              <a:rPr lang="en-US" sz="1600" b="1" dirty="0" smtClean="0"/>
              <a:t>P</a:t>
            </a:r>
            <a:r>
              <a:rPr lang="en-US" sz="1600" b="1" baseline="-25000" dirty="0" smtClean="0"/>
              <a:t>A</a:t>
            </a:r>
            <a:r>
              <a:rPr lang="en-US" sz="1600" b="1" dirty="0" smtClean="0"/>
              <a:t>/P</a:t>
            </a:r>
            <a:r>
              <a:rPr lang="en-US" sz="1600" b="1" baseline="-25000" dirty="0" smtClean="0"/>
              <a:t>M</a:t>
            </a:r>
            <a:r>
              <a:rPr lang="en-US" sz="1600" b="1" dirty="0"/>
              <a:t>) </a:t>
            </a:r>
            <a:r>
              <a:rPr lang="en-US" sz="1600" b="1" dirty="0" smtClean="0"/>
              <a:t> =  (</a:t>
            </a:r>
            <a:r>
              <a:rPr lang="en-US" sz="1600" b="1" spc="-150" dirty="0"/>
              <a:t>P</a:t>
            </a:r>
            <a:r>
              <a:rPr lang="en-US" sz="1600" b="1" spc="-150" baseline="-25000" dirty="0"/>
              <a:t>A</a:t>
            </a:r>
            <a:r>
              <a:rPr lang="en-US" sz="1600" b="1" spc="-150" baseline="30000" dirty="0" smtClean="0"/>
              <a:t>*</a:t>
            </a:r>
            <a:r>
              <a:rPr lang="en-US" sz="1600" b="1" spc="-150" dirty="0" smtClean="0"/>
              <a:t>/</a:t>
            </a:r>
            <a:r>
              <a:rPr lang="en-US" sz="1600" b="1" spc="-150" dirty="0"/>
              <a:t>P</a:t>
            </a:r>
            <a:r>
              <a:rPr lang="en-US" sz="1600" b="1" spc="-150" baseline="-25000" dirty="0"/>
              <a:t>M</a:t>
            </a:r>
            <a:r>
              <a:rPr lang="en-US" sz="1600" b="1" spc="-150" baseline="30000" dirty="0"/>
              <a:t>*</a:t>
            </a:r>
            <a:r>
              <a:rPr lang="en-US" sz="1600" b="1" dirty="0"/>
              <a:t>) = (p</a:t>
            </a:r>
            <a:r>
              <a:rPr lang="en-US" sz="1600" b="1" dirty="0" smtClean="0"/>
              <a:t>*)  (INTERNACIONAL)</a:t>
            </a:r>
          </a:p>
          <a:p>
            <a:endParaRPr lang="en-US" sz="2000" b="1" dirty="0"/>
          </a:p>
          <a:p>
            <a:pPr marL="0" indent="0">
              <a:buNone/>
            </a:pPr>
            <a:endParaRPr lang="en-US" sz="2000" b="1" dirty="0" smtClean="0"/>
          </a:p>
          <a:p>
            <a:r>
              <a:rPr lang="en-US" sz="2000" b="1" dirty="0"/>
              <a:t> </a:t>
            </a:r>
            <a:r>
              <a:rPr lang="en-US" sz="2000" b="1" dirty="0" smtClean="0"/>
              <a:t>                   </a:t>
            </a:r>
          </a:p>
          <a:p>
            <a:endParaRPr lang="pt-BR" sz="2400" dirty="0"/>
          </a:p>
        </p:txBody>
      </p:sp>
      <p:cxnSp>
        <p:nvCxnSpPr>
          <p:cNvPr id="7" name="Conector de seta reta 6"/>
          <p:cNvCxnSpPr/>
          <p:nvPr/>
        </p:nvCxnSpPr>
        <p:spPr>
          <a:xfrm flipH="1" flipV="1">
            <a:off x="1475656" y="980728"/>
            <a:ext cx="72008" cy="482453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de seta reta 9"/>
          <p:cNvCxnSpPr/>
          <p:nvPr/>
        </p:nvCxnSpPr>
        <p:spPr>
          <a:xfrm>
            <a:off x="1547664" y="5805264"/>
            <a:ext cx="5813741"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Arco 10"/>
          <p:cNvSpPr/>
          <p:nvPr/>
        </p:nvSpPr>
        <p:spPr>
          <a:xfrm>
            <a:off x="-2772816" y="1916832"/>
            <a:ext cx="8496944" cy="7704856"/>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cxnSp>
        <p:nvCxnSpPr>
          <p:cNvPr id="14" name="Conector reto 13"/>
          <p:cNvCxnSpPr/>
          <p:nvPr/>
        </p:nvCxnSpPr>
        <p:spPr>
          <a:xfrm>
            <a:off x="3059832" y="1124744"/>
            <a:ext cx="2811059" cy="3600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flipH="1">
            <a:off x="1511660" y="3501008"/>
            <a:ext cx="3384376"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4932040" y="3501008"/>
            <a:ext cx="72008" cy="2268252"/>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CaixaDeTexto 25"/>
          <p:cNvSpPr txBox="1"/>
          <p:nvPr/>
        </p:nvSpPr>
        <p:spPr>
          <a:xfrm>
            <a:off x="5868144" y="3925505"/>
            <a:ext cx="2986523" cy="1138773"/>
          </a:xfrm>
          <a:prstGeom prst="rect">
            <a:avLst/>
          </a:prstGeom>
          <a:solidFill>
            <a:srgbClr val="00B050"/>
          </a:solidFill>
          <a:ln>
            <a:solidFill>
              <a:schemeClr val="tx1"/>
            </a:solidFill>
          </a:ln>
        </p:spPr>
        <p:txBody>
          <a:bodyPr wrap="none" rtlCol="0">
            <a:spAutoFit/>
          </a:bodyPr>
          <a:lstStyle/>
          <a:p>
            <a:r>
              <a:rPr lang="pt-BR" sz="1200" b="1" dirty="0" smtClean="0"/>
              <a:t>RESTRIÇÃO ORÇAMENTÁRIA DA ECONOMIA</a:t>
            </a:r>
          </a:p>
          <a:p>
            <a:r>
              <a:rPr lang="pt-BR" sz="1200" b="1" dirty="0" smtClean="0"/>
              <a:t>E REFERÊNCIA DE DECISÃO DE PRODUÇÃO E</a:t>
            </a:r>
          </a:p>
          <a:p>
            <a:r>
              <a:rPr lang="pt-BR" sz="1200" b="1" dirty="0" smtClean="0"/>
              <a:t> DE CONSUMO DA ECONOMIA AOS PREÇOS</a:t>
            </a:r>
          </a:p>
          <a:p>
            <a:r>
              <a:rPr lang="pt-BR" sz="1200" b="1" dirty="0" smtClean="0"/>
              <a:t> INICIAIS NÃO DISTORCIVOS (p*):</a:t>
            </a:r>
            <a:endParaRPr lang="pt-BR" sz="1200" dirty="0"/>
          </a:p>
          <a:p>
            <a:r>
              <a:rPr lang="pt-BR" sz="1200" b="1" dirty="0" smtClean="0">
                <a:effectLst>
                  <a:outerShdw blurRad="38100" dist="38100" dir="2700000" algn="tl">
                    <a:srgbClr val="000000">
                      <a:alpha val="43137"/>
                    </a:srgbClr>
                  </a:outerShdw>
                </a:effectLst>
              </a:rPr>
              <a:t> </a:t>
            </a:r>
            <a:r>
              <a:rPr lang="pt-BR" sz="1600" b="1" dirty="0" smtClean="0">
                <a:effectLst>
                  <a:outerShdw blurRad="38100" dist="38100" dir="2700000" algn="tl">
                    <a:srgbClr val="000000">
                      <a:alpha val="43137"/>
                    </a:srgbClr>
                  </a:outerShdw>
                </a:effectLst>
              </a:rPr>
              <a:t>M</a:t>
            </a:r>
            <a:r>
              <a:rPr lang="pt-BR" sz="1600" b="1" baseline="30000" dirty="0" smtClean="0">
                <a:effectLst>
                  <a:outerShdw blurRad="38100" dist="38100" dir="2700000" algn="tl">
                    <a:srgbClr val="000000">
                      <a:alpha val="43137"/>
                    </a:srgbClr>
                  </a:outerShdw>
                </a:effectLst>
              </a:rPr>
              <a:t>CONS</a:t>
            </a:r>
            <a:r>
              <a:rPr lang="pt-BR" sz="1600" b="1" dirty="0" smtClean="0">
                <a:effectLst>
                  <a:outerShdw blurRad="38100" dist="38100" dir="2700000" algn="tl">
                    <a:srgbClr val="000000">
                      <a:alpha val="43137"/>
                    </a:srgbClr>
                  </a:outerShdw>
                </a:effectLst>
              </a:rPr>
              <a:t>  </a:t>
            </a:r>
            <a:r>
              <a:rPr lang="pt-BR" sz="1600" b="1" dirty="0">
                <a:effectLst>
                  <a:outerShdw blurRad="38100" dist="38100" dir="2700000" algn="tl">
                    <a:srgbClr val="000000">
                      <a:alpha val="43137"/>
                    </a:srgbClr>
                  </a:outerShdw>
                </a:effectLst>
              </a:rPr>
              <a:t>= </a:t>
            </a:r>
            <a:r>
              <a:rPr lang="pt-BR" sz="1600" b="1" dirty="0" smtClean="0">
                <a:effectLst>
                  <a:outerShdw blurRad="38100" dist="38100" dir="2700000" algn="tl">
                    <a:srgbClr val="000000">
                      <a:alpha val="43137"/>
                    </a:srgbClr>
                  </a:outerShdw>
                </a:effectLst>
              </a:rPr>
              <a:t> y(p</a:t>
            </a:r>
            <a:r>
              <a:rPr lang="pt-BR" sz="1600" b="1" dirty="0">
                <a:effectLst>
                  <a:outerShdw blurRad="38100" dist="38100" dir="2700000" algn="tl">
                    <a:srgbClr val="000000">
                      <a:alpha val="43137"/>
                    </a:srgbClr>
                  </a:outerShdw>
                </a:effectLst>
              </a:rPr>
              <a:t>*)  </a:t>
            </a:r>
            <a:r>
              <a:rPr lang="pt-BR" sz="2000" b="1" dirty="0">
                <a:effectLst>
                  <a:outerShdw blurRad="38100" dist="38100" dir="2700000" algn="tl">
                    <a:srgbClr val="000000">
                      <a:alpha val="43137"/>
                    </a:srgbClr>
                  </a:outerShdw>
                </a:effectLst>
              </a:rPr>
              <a:t>-</a:t>
            </a:r>
            <a:r>
              <a:rPr lang="pt-BR" sz="1600" b="1" dirty="0">
                <a:effectLst>
                  <a:outerShdw blurRad="38100" dist="38100" dir="2700000" algn="tl">
                    <a:srgbClr val="000000">
                      <a:alpha val="43137"/>
                    </a:srgbClr>
                  </a:outerShdw>
                </a:effectLst>
              </a:rPr>
              <a:t>  p*. </a:t>
            </a:r>
            <a:r>
              <a:rPr lang="pt-BR" sz="1600" b="1" dirty="0" smtClean="0">
                <a:effectLst>
                  <a:outerShdw blurRad="38100" dist="38100" dir="2700000" algn="tl">
                    <a:srgbClr val="000000">
                      <a:alpha val="43137"/>
                    </a:srgbClr>
                  </a:outerShdw>
                </a:effectLst>
              </a:rPr>
              <a:t>A</a:t>
            </a:r>
            <a:r>
              <a:rPr lang="pt-BR" sz="1600" b="1" baseline="30000" dirty="0" smtClean="0">
                <a:effectLst>
                  <a:outerShdw blurRad="38100" dist="38100" dir="2700000" algn="tl">
                    <a:srgbClr val="000000">
                      <a:alpha val="43137"/>
                    </a:srgbClr>
                  </a:outerShdw>
                </a:effectLst>
              </a:rPr>
              <a:t>CONS</a:t>
            </a:r>
            <a:endParaRPr lang="pt-BR" sz="1600" dirty="0"/>
          </a:p>
        </p:txBody>
      </p:sp>
      <p:sp>
        <p:nvSpPr>
          <p:cNvPr id="28" name="CaixaDeTexto 27"/>
          <p:cNvSpPr txBox="1"/>
          <p:nvPr/>
        </p:nvSpPr>
        <p:spPr>
          <a:xfrm>
            <a:off x="6024133" y="2420888"/>
            <a:ext cx="3084371" cy="1169551"/>
          </a:xfrm>
          <a:prstGeom prst="rect">
            <a:avLst/>
          </a:prstGeom>
          <a:solidFill>
            <a:srgbClr val="00B050"/>
          </a:solidFill>
          <a:ln>
            <a:solidFill>
              <a:schemeClr val="tx1"/>
            </a:solidFill>
          </a:ln>
        </p:spPr>
        <p:txBody>
          <a:bodyPr wrap="none" rtlCol="0">
            <a:spAutoFit/>
          </a:bodyPr>
          <a:lstStyle/>
          <a:p>
            <a:r>
              <a:rPr lang="pt-BR" sz="1400" b="1" u="sng" dirty="0" smtClean="0"/>
              <a:t>PONTO ÓTIMO DE PRODUÇÃO INICIAL</a:t>
            </a:r>
            <a:r>
              <a:rPr lang="pt-BR" sz="1400" b="1" dirty="0" smtClean="0"/>
              <a:t>:</a:t>
            </a:r>
          </a:p>
          <a:p>
            <a:r>
              <a:rPr lang="pt-BR" sz="1400" b="1" dirty="0">
                <a:effectLst>
                  <a:outerShdw blurRad="38100" dist="38100" dir="2700000" algn="tl">
                    <a:srgbClr val="000000">
                      <a:alpha val="43137"/>
                    </a:srgbClr>
                  </a:outerShdw>
                </a:effectLst>
              </a:rPr>
              <a:t> </a:t>
            </a:r>
            <a:r>
              <a:rPr lang="pt-BR" sz="1400" b="1" dirty="0" smtClean="0">
                <a:effectLst>
                  <a:outerShdw blurRad="38100" dist="38100" dir="2700000" algn="tl">
                    <a:srgbClr val="000000">
                      <a:alpha val="43137"/>
                    </a:srgbClr>
                  </a:outerShdw>
                </a:effectLst>
              </a:rPr>
              <a:t>TMT = </a:t>
            </a:r>
            <a:r>
              <a:rPr lang="en-US" sz="1400" b="1" dirty="0">
                <a:effectLst>
                  <a:outerShdw blurRad="38100" dist="38100" dir="2700000" algn="tl">
                    <a:srgbClr val="000000">
                      <a:alpha val="43137"/>
                    </a:srgbClr>
                  </a:outerShdw>
                </a:effectLst>
              </a:rPr>
              <a:t>(p) = (P</a:t>
            </a:r>
            <a:r>
              <a:rPr lang="en-US" sz="1400" b="1" baseline="-25000" dirty="0">
                <a:effectLst>
                  <a:outerShdw blurRad="38100" dist="38100" dir="2700000" algn="tl">
                    <a:srgbClr val="000000">
                      <a:alpha val="43137"/>
                    </a:srgbClr>
                  </a:outerShdw>
                </a:effectLst>
              </a:rPr>
              <a:t>A</a:t>
            </a:r>
            <a:r>
              <a:rPr lang="en-US" sz="1400" b="1" dirty="0">
                <a:effectLst>
                  <a:outerShdw blurRad="38100" dist="38100" dir="2700000" algn="tl">
                    <a:srgbClr val="000000">
                      <a:alpha val="43137"/>
                    </a:srgbClr>
                  </a:outerShdw>
                </a:effectLst>
              </a:rPr>
              <a:t>/P</a:t>
            </a:r>
            <a:r>
              <a:rPr lang="en-US" sz="1400" b="1" baseline="-25000" dirty="0">
                <a:effectLst>
                  <a:outerShdw blurRad="38100" dist="38100" dir="2700000" algn="tl">
                    <a:srgbClr val="000000">
                      <a:alpha val="43137"/>
                    </a:srgbClr>
                  </a:outerShdw>
                </a:effectLst>
              </a:rPr>
              <a:t>M</a:t>
            </a:r>
            <a:r>
              <a:rPr lang="en-US" sz="1400" b="1" dirty="0">
                <a:effectLst>
                  <a:outerShdw blurRad="38100" dist="38100" dir="2700000" algn="tl">
                    <a:srgbClr val="000000">
                      <a:alpha val="43137"/>
                    </a:srgbClr>
                  </a:outerShdw>
                </a:effectLst>
              </a:rPr>
              <a:t>) = (</a:t>
            </a:r>
            <a:r>
              <a:rPr lang="en-US" sz="1400" b="1" spc="-150" dirty="0">
                <a:effectLst>
                  <a:outerShdw blurRad="38100" dist="38100" dir="2700000" algn="tl">
                    <a:srgbClr val="000000">
                      <a:alpha val="43137"/>
                    </a:srgbClr>
                  </a:outerShdw>
                </a:effectLst>
              </a:rPr>
              <a:t>P</a:t>
            </a:r>
            <a:r>
              <a:rPr lang="en-US" sz="1400" b="1" spc="-150" baseline="-25000" dirty="0">
                <a:effectLst>
                  <a:outerShdw blurRad="38100" dist="38100" dir="2700000" algn="tl">
                    <a:srgbClr val="000000">
                      <a:alpha val="43137"/>
                    </a:srgbClr>
                  </a:outerShdw>
                </a:effectLst>
              </a:rPr>
              <a:t>A</a:t>
            </a:r>
            <a:r>
              <a:rPr lang="en-US" sz="1400" b="1" spc="-150" baseline="30000" dirty="0">
                <a:effectLst>
                  <a:outerShdw blurRad="38100" dist="38100" dir="2700000" algn="tl">
                    <a:srgbClr val="000000">
                      <a:alpha val="43137"/>
                    </a:srgbClr>
                  </a:outerShdw>
                </a:effectLst>
              </a:rPr>
              <a:t>*</a:t>
            </a:r>
            <a:r>
              <a:rPr lang="en-US" sz="1400" b="1" spc="-150" dirty="0">
                <a:effectLst>
                  <a:outerShdw blurRad="38100" dist="38100" dir="2700000" algn="tl">
                    <a:srgbClr val="000000">
                      <a:alpha val="43137"/>
                    </a:srgbClr>
                  </a:outerShdw>
                </a:effectLst>
              </a:rPr>
              <a:t>/P</a:t>
            </a:r>
            <a:r>
              <a:rPr lang="en-US" sz="1400" b="1" spc="-150" baseline="-25000" dirty="0">
                <a:effectLst>
                  <a:outerShdw blurRad="38100" dist="38100" dir="2700000" algn="tl">
                    <a:srgbClr val="000000">
                      <a:alpha val="43137"/>
                    </a:srgbClr>
                  </a:outerShdw>
                </a:effectLst>
              </a:rPr>
              <a:t>M</a:t>
            </a:r>
            <a:r>
              <a:rPr lang="en-US" sz="1400" b="1" spc="-150" baseline="30000" dirty="0">
                <a:effectLst>
                  <a:outerShdw blurRad="38100" dist="38100" dir="2700000" algn="tl">
                    <a:srgbClr val="000000">
                      <a:alpha val="43137"/>
                    </a:srgbClr>
                  </a:outerShdw>
                </a:effectLst>
              </a:rPr>
              <a:t>*</a:t>
            </a:r>
            <a:r>
              <a:rPr lang="en-US" sz="1400" b="1" dirty="0">
                <a:effectLst>
                  <a:outerShdw blurRad="38100" dist="38100" dir="2700000" algn="tl">
                    <a:srgbClr val="000000">
                      <a:alpha val="43137"/>
                    </a:srgbClr>
                  </a:outerShdw>
                </a:effectLst>
              </a:rPr>
              <a:t>) = (p*)</a:t>
            </a:r>
            <a:r>
              <a:rPr lang="en-US" sz="1400" b="1" dirty="0"/>
              <a:t> </a:t>
            </a:r>
            <a:endParaRPr lang="en-US" sz="1400" b="1" dirty="0" smtClean="0"/>
          </a:p>
          <a:p>
            <a:endParaRPr lang="en-US" sz="1400" b="1" dirty="0" smtClean="0"/>
          </a:p>
          <a:p>
            <a:r>
              <a:rPr lang="pt-BR" sz="1400" b="1" dirty="0" smtClean="0">
                <a:effectLst>
                  <a:outerShdw blurRad="38100" dist="38100" dir="2700000" algn="tl">
                    <a:srgbClr val="000000">
                      <a:alpha val="43137"/>
                    </a:srgbClr>
                  </a:outerShdw>
                </a:effectLst>
              </a:rPr>
              <a:t>  </a:t>
            </a:r>
            <a:r>
              <a:rPr lang="pt-BR" sz="1400" b="1" dirty="0">
                <a:effectLst>
                  <a:outerShdw blurRad="38100" dist="38100" dir="2700000" algn="tl">
                    <a:srgbClr val="000000">
                      <a:alpha val="43137"/>
                    </a:srgbClr>
                  </a:outerShdw>
                </a:effectLst>
              </a:rPr>
              <a:t>y</a:t>
            </a:r>
            <a:r>
              <a:rPr lang="pt-BR" sz="1400" b="1" dirty="0" smtClean="0">
                <a:effectLst>
                  <a:outerShdw blurRad="38100" dist="38100" dir="2700000" algn="tl">
                    <a:srgbClr val="000000">
                      <a:alpha val="43137"/>
                    </a:srgbClr>
                  </a:outerShdw>
                </a:effectLst>
              </a:rPr>
              <a:t>(p*) = </a:t>
            </a:r>
            <a:r>
              <a:rPr lang="pt-BR" sz="1400" b="1" dirty="0">
                <a:effectLst>
                  <a:outerShdw blurRad="38100" dist="38100" dir="2700000" algn="tl">
                    <a:srgbClr val="000000">
                      <a:alpha val="43137"/>
                    </a:srgbClr>
                  </a:outerShdw>
                </a:effectLst>
              </a:rPr>
              <a:t>[(</a:t>
            </a:r>
            <a:r>
              <a:rPr lang="pt-BR" sz="1400" b="1" spc="-150" dirty="0">
                <a:effectLst>
                  <a:outerShdw blurRad="38100" dist="38100" dir="2700000" algn="tl">
                    <a:srgbClr val="000000">
                      <a:alpha val="43137"/>
                    </a:srgbClr>
                  </a:outerShdw>
                </a:effectLst>
              </a:rPr>
              <a:t>P</a:t>
            </a:r>
            <a:r>
              <a:rPr lang="pt-BR" sz="1400" b="1" spc="-150" baseline="-25000" dirty="0">
                <a:effectLst>
                  <a:outerShdw blurRad="38100" dist="38100" dir="2700000" algn="tl">
                    <a:srgbClr val="000000">
                      <a:alpha val="43137"/>
                    </a:srgbClr>
                  </a:outerShdw>
                </a:effectLst>
              </a:rPr>
              <a:t>A</a:t>
            </a:r>
            <a:r>
              <a:rPr lang="pt-BR" sz="1400" b="1" spc="-150" baseline="30000" dirty="0">
                <a:effectLst>
                  <a:outerShdw blurRad="38100" dist="38100" dir="2700000" algn="tl">
                    <a:srgbClr val="000000">
                      <a:alpha val="43137"/>
                    </a:srgbClr>
                  </a:outerShdw>
                </a:effectLst>
              </a:rPr>
              <a:t>*</a:t>
            </a:r>
            <a:r>
              <a:rPr lang="pt-BR" sz="1400" b="1" spc="-150" dirty="0">
                <a:effectLst>
                  <a:outerShdw blurRad="38100" dist="38100" dir="2700000" algn="tl">
                    <a:srgbClr val="000000">
                      <a:alpha val="43137"/>
                    </a:srgbClr>
                  </a:outerShdw>
                </a:effectLst>
              </a:rPr>
              <a:t>/P</a:t>
            </a:r>
            <a:r>
              <a:rPr lang="pt-BR" sz="1400" b="1" spc="-150" baseline="-25000" dirty="0">
                <a:effectLst>
                  <a:outerShdw blurRad="38100" dist="38100" dir="2700000" algn="tl">
                    <a:srgbClr val="000000">
                      <a:alpha val="43137"/>
                    </a:srgbClr>
                  </a:outerShdw>
                </a:effectLst>
              </a:rPr>
              <a:t>M</a:t>
            </a:r>
            <a:r>
              <a:rPr lang="pt-BR" sz="1400" b="1" spc="-150" baseline="30000" dirty="0" smtClean="0">
                <a:effectLst>
                  <a:outerShdw blurRad="38100" dist="38100" dir="2700000" algn="tl">
                    <a:srgbClr val="000000">
                      <a:alpha val="43137"/>
                    </a:srgbClr>
                  </a:outerShdw>
                </a:effectLst>
              </a:rPr>
              <a:t>*</a:t>
            </a:r>
            <a:r>
              <a:rPr lang="pt-BR" sz="1400" b="1" dirty="0" smtClean="0">
                <a:effectLst>
                  <a:outerShdw blurRad="38100" dist="38100" dir="2700000" algn="tl">
                    <a:srgbClr val="000000">
                      <a:alpha val="43137"/>
                    </a:srgbClr>
                  </a:outerShdw>
                </a:effectLst>
              </a:rPr>
              <a:t>). A</a:t>
            </a:r>
            <a:r>
              <a:rPr lang="pt-BR" sz="1400" b="1" baseline="-25000" dirty="0" smtClean="0">
                <a:effectLst>
                  <a:outerShdw blurRad="38100" dist="38100" dir="2700000" algn="tl">
                    <a:srgbClr val="000000">
                      <a:alpha val="43137"/>
                    </a:srgbClr>
                  </a:outerShdw>
                </a:effectLst>
              </a:rPr>
              <a:t>0</a:t>
            </a:r>
            <a:r>
              <a:rPr lang="pt-BR" sz="1400" b="1" baseline="30000" dirty="0" smtClean="0">
                <a:effectLst>
                  <a:outerShdw blurRad="38100" dist="38100" dir="2700000" algn="tl">
                    <a:srgbClr val="000000">
                      <a:alpha val="43137"/>
                    </a:srgbClr>
                  </a:outerShdw>
                </a:effectLst>
              </a:rPr>
              <a:t>PROD  </a:t>
            </a:r>
            <a:r>
              <a:rPr lang="pt-BR" sz="1400" b="1" dirty="0" smtClean="0">
                <a:effectLst>
                  <a:outerShdw blurRad="38100" dist="38100" dir="2700000" algn="tl">
                    <a:srgbClr val="000000">
                      <a:alpha val="43137"/>
                    </a:srgbClr>
                  </a:outerShdw>
                </a:effectLst>
              </a:rPr>
              <a:t>+  M</a:t>
            </a:r>
            <a:r>
              <a:rPr lang="pt-BR" sz="1400" b="1" baseline="-25000" dirty="0" smtClean="0">
                <a:effectLst>
                  <a:outerShdw blurRad="38100" dist="38100" dir="2700000" algn="tl">
                    <a:srgbClr val="000000">
                      <a:alpha val="43137"/>
                    </a:srgbClr>
                  </a:outerShdw>
                </a:effectLst>
              </a:rPr>
              <a:t>0</a:t>
            </a:r>
            <a:r>
              <a:rPr lang="pt-BR" sz="1400" b="1" baseline="30000" dirty="0" smtClean="0">
                <a:effectLst>
                  <a:outerShdw blurRad="38100" dist="38100" dir="2700000" algn="tl">
                    <a:srgbClr val="000000">
                      <a:alpha val="43137"/>
                    </a:srgbClr>
                  </a:outerShdw>
                </a:effectLst>
              </a:rPr>
              <a:t>PROD </a:t>
            </a:r>
            <a:r>
              <a:rPr lang="pt-BR" sz="1400" b="1" dirty="0" smtClean="0">
                <a:effectLst>
                  <a:outerShdw blurRad="38100" dist="38100" dir="2700000" algn="tl">
                    <a:srgbClr val="000000">
                      <a:alpha val="43137"/>
                    </a:srgbClr>
                  </a:outerShdw>
                </a:effectLst>
              </a:rPr>
              <a:t>] </a:t>
            </a:r>
            <a:endParaRPr lang="en-US" sz="1400" b="1" dirty="0" smtClean="0"/>
          </a:p>
          <a:p>
            <a:endParaRPr lang="pt-BR" sz="1400" dirty="0"/>
          </a:p>
        </p:txBody>
      </p:sp>
      <p:sp>
        <p:nvSpPr>
          <p:cNvPr id="29" name="CaixaDeTexto 28"/>
          <p:cNvSpPr txBox="1"/>
          <p:nvPr/>
        </p:nvSpPr>
        <p:spPr>
          <a:xfrm>
            <a:off x="4833428" y="3212976"/>
            <a:ext cx="1037463"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SEM TRIB.</a:t>
            </a:r>
            <a:endParaRPr lang="pt-BR" b="1" dirty="0">
              <a:effectLst>
                <a:outerShdw blurRad="38100" dist="38100" dir="2700000" algn="tl">
                  <a:srgbClr val="000000">
                    <a:alpha val="43137"/>
                  </a:srgbClr>
                </a:outerShdw>
              </a:effectLst>
            </a:endParaRPr>
          </a:p>
        </p:txBody>
      </p:sp>
      <p:sp>
        <p:nvSpPr>
          <p:cNvPr id="31" name="Arco 30"/>
          <p:cNvSpPr/>
          <p:nvPr/>
        </p:nvSpPr>
        <p:spPr>
          <a:xfrm rot="10362594">
            <a:off x="3228988" y="-617186"/>
            <a:ext cx="2232248" cy="2808312"/>
          </a:xfrm>
          <a:prstGeom prst="arc">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2" name="CaixaDeTexto 31"/>
          <p:cNvSpPr txBox="1"/>
          <p:nvPr/>
        </p:nvSpPr>
        <p:spPr>
          <a:xfrm>
            <a:off x="3491880" y="1484784"/>
            <a:ext cx="656205" cy="400110"/>
          </a:xfrm>
          <a:prstGeom prst="rect">
            <a:avLst/>
          </a:prstGeom>
          <a:noFill/>
        </p:spPr>
        <p:txBody>
          <a:bodyPr wrap="none" rtlCol="0">
            <a:spAutoFit/>
          </a:bodyPr>
          <a:lstStyle/>
          <a:p>
            <a:r>
              <a:rPr lang="pt-BR" sz="2000" b="1" dirty="0" smtClean="0">
                <a:effectLst>
                  <a:outerShdw blurRad="38100" dist="38100" dir="2700000" algn="tl">
                    <a:srgbClr val="000000">
                      <a:alpha val="43137"/>
                    </a:srgbClr>
                  </a:outerShdw>
                </a:effectLst>
              </a:rPr>
              <a:t>C</a:t>
            </a:r>
            <a:r>
              <a:rPr lang="pt-BR" sz="2000" b="1" baseline="-25000" dirty="0" smtClean="0">
                <a:effectLst>
                  <a:outerShdw blurRad="38100" dist="38100" dir="2700000" algn="tl">
                    <a:srgbClr val="000000">
                      <a:alpha val="43137"/>
                    </a:srgbClr>
                  </a:outerShdw>
                </a:effectLst>
              </a:rPr>
              <a:t>0</a:t>
            </a:r>
            <a:r>
              <a:rPr lang="pt-BR" sz="2000" b="1" baseline="30000" dirty="0" smtClean="0">
                <a:effectLst>
                  <a:outerShdw blurRad="38100" dist="38100" dir="2700000" algn="tl">
                    <a:srgbClr val="000000">
                      <a:alpha val="43137"/>
                    </a:srgbClr>
                  </a:outerShdw>
                </a:effectLst>
              </a:rPr>
              <a:t>L.C.</a:t>
            </a:r>
            <a:endParaRPr lang="pt-BR" sz="2000" b="1" dirty="0">
              <a:effectLst>
                <a:outerShdw blurRad="38100" dist="38100" dir="2700000" algn="tl">
                  <a:srgbClr val="000000">
                    <a:alpha val="43137"/>
                  </a:srgbClr>
                </a:outerShdw>
              </a:effectLst>
            </a:endParaRPr>
          </a:p>
        </p:txBody>
      </p:sp>
      <p:cxnSp>
        <p:nvCxnSpPr>
          <p:cNvPr id="34" name="Conector reto 33"/>
          <p:cNvCxnSpPr/>
          <p:nvPr/>
        </p:nvCxnSpPr>
        <p:spPr>
          <a:xfrm>
            <a:off x="3595826" y="1788785"/>
            <a:ext cx="92043" cy="4016479"/>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Conector reto 36"/>
          <p:cNvCxnSpPr/>
          <p:nvPr/>
        </p:nvCxnSpPr>
        <p:spPr>
          <a:xfrm flipH="1">
            <a:off x="1475656" y="1788785"/>
            <a:ext cx="212017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6" name="CaixaDeTexto 45"/>
          <p:cNvSpPr txBox="1"/>
          <p:nvPr/>
        </p:nvSpPr>
        <p:spPr>
          <a:xfrm>
            <a:off x="4932040" y="1196752"/>
            <a:ext cx="3254096" cy="523220"/>
          </a:xfrm>
          <a:prstGeom prst="rect">
            <a:avLst/>
          </a:prstGeom>
          <a:solidFill>
            <a:srgbClr val="00B050"/>
          </a:solidFill>
          <a:ln>
            <a:solidFill>
              <a:schemeClr val="tx1"/>
            </a:solidFill>
          </a:ln>
        </p:spPr>
        <p:txBody>
          <a:bodyPr wrap="none" rtlCol="0">
            <a:spAutoFit/>
          </a:bodyPr>
          <a:lstStyle/>
          <a:p>
            <a:r>
              <a:rPr lang="pt-BR" sz="1400" b="1" u="sng" dirty="0"/>
              <a:t>PONTO ÓTIMO DE </a:t>
            </a:r>
            <a:r>
              <a:rPr lang="pt-BR" sz="1400" b="1" u="sng" dirty="0" smtClean="0"/>
              <a:t>CONSUMO </a:t>
            </a:r>
            <a:r>
              <a:rPr lang="pt-BR" sz="1400" b="1" u="sng" dirty="0"/>
              <a:t>INICIAL</a:t>
            </a:r>
            <a:r>
              <a:rPr lang="pt-BR" sz="1400" b="1" dirty="0"/>
              <a:t>:</a:t>
            </a:r>
          </a:p>
          <a:p>
            <a:r>
              <a:rPr lang="pt-BR" sz="1400" b="1" dirty="0">
                <a:effectLst>
                  <a:outerShdw blurRad="38100" dist="38100" dir="2700000" algn="tl">
                    <a:srgbClr val="000000">
                      <a:alpha val="43137"/>
                    </a:srgbClr>
                  </a:outerShdw>
                </a:effectLst>
              </a:rPr>
              <a:t> </a:t>
            </a:r>
            <a:r>
              <a:rPr lang="pt-BR" sz="1400" b="1" dirty="0" err="1" smtClean="0">
                <a:effectLst>
                  <a:outerShdw blurRad="38100" dist="38100" dir="2700000" algn="tl">
                    <a:srgbClr val="000000">
                      <a:alpha val="43137"/>
                    </a:srgbClr>
                  </a:outerShdw>
                </a:effectLst>
              </a:rPr>
              <a:t>TMgSUB</a:t>
            </a:r>
            <a:r>
              <a:rPr lang="pt-BR" sz="1400" b="1" dirty="0" smtClean="0">
                <a:effectLst>
                  <a:outerShdw blurRad="38100" dist="38100" dir="2700000" algn="tl">
                    <a:srgbClr val="000000">
                      <a:alpha val="43137"/>
                    </a:srgbClr>
                  </a:outerShdw>
                </a:effectLst>
              </a:rPr>
              <a:t> </a:t>
            </a:r>
            <a:r>
              <a:rPr lang="pt-BR" sz="1400" b="1" dirty="0">
                <a:effectLst>
                  <a:outerShdw blurRad="38100" dist="38100" dir="2700000" algn="tl">
                    <a:srgbClr val="000000">
                      <a:alpha val="43137"/>
                    </a:srgbClr>
                  </a:outerShdw>
                </a:effectLst>
              </a:rPr>
              <a:t>= </a:t>
            </a:r>
            <a:r>
              <a:rPr lang="en-US" sz="1400" b="1" dirty="0">
                <a:effectLst>
                  <a:outerShdw blurRad="38100" dist="38100" dir="2700000" algn="tl">
                    <a:srgbClr val="000000">
                      <a:alpha val="43137"/>
                    </a:srgbClr>
                  </a:outerShdw>
                </a:effectLst>
              </a:rPr>
              <a:t>(p) = (P</a:t>
            </a:r>
            <a:r>
              <a:rPr lang="en-US" sz="1400" b="1" baseline="-25000" dirty="0">
                <a:effectLst>
                  <a:outerShdw blurRad="38100" dist="38100" dir="2700000" algn="tl">
                    <a:srgbClr val="000000">
                      <a:alpha val="43137"/>
                    </a:srgbClr>
                  </a:outerShdw>
                </a:effectLst>
              </a:rPr>
              <a:t>A</a:t>
            </a:r>
            <a:r>
              <a:rPr lang="en-US" sz="1400" b="1" dirty="0">
                <a:effectLst>
                  <a:outerShdw blurRad="38100" dist="38100" dir="2700000" algn="tl">
                    <a:srgbClr val="000000">
                      <a:alpha val="43137"/>
                    </a:srgbClr>
                  </a:outerShdw>
                </a:effectLst>
              </a:rPr>
              <a:t>/P</a:t>
            </a:r>
            <a:r>
              <a:rPr lang="en-US" sz="1400" b="1" baseline="-25000" dirty="0">
                <a:effectLst>
                  <a:outerShdw blurRad="38100" dist="38100" dir="2700000" algn="tl">
                    <a:srgbClr val="000000">
                      <a:alpha val="43137"/>
                    </a:srgbClr>
                  </a:outerShdw>
                </a:effectLst>
              </a:rPr>
              <a:t>M</a:t>
            </a:r>
            <a:r>
              <a:rPr lang="en-US" sz="1400" b="1" dirty="0">
                <a:effectLst>
                  <a:outerShdw blurRad="38100" dist="38100" dir="2700000" algn="tl">
                    <a:srgbClr val="000000">
                      <a:alpha val="43137"/>
                    </a:srgbClr>
                  </a:outerShdw>
                </a:effectLst>
              </a:rPr>
              <a:t>) = (</a:t>
            </a:r>
            <a:r>
              <a:rPr lang="en-US" sz="1400" b="1" spc="-150" dirty="0">
                <a:effectLst>
                  <a:outerShdw blurRad="38100" dist="38100" dir="2700000" algn="tl">
                    <a:srgbClr val="000000">
                      <a:alpha val="43137"/>
                    </a:srgbClr>
                  </a:outerShdw>
                </a:effectLst>
              </a:rPr>
              <a:t>P</a:t>
            </a:r>
            <a:r>
              <a:rPr lang="en-US" sz="1400" b="1" spc="-150" baseline="-25000" dirty="0">
                <a:effectLst>
                  <a:outerShdw blurRad="38100" dist="38100" dir="2700000" algn="tl">
                    <a:srgbClr val="000000">
                      <a:alpha val="43137"/>
                    </a:srgbClr>
                  </a:outerShdw>
                </a:effectLst>
              </a:rPr>
              <a:t>A</a:t>
            </a:r>
            <a:r>
              <a:rPr lang="en-US" sz="1400" b="1" spc="-150" baseline="30000" dirty="0">
                <a:effectLst>
                  <a:outerShdw blurRad="38100" dist="38100" dir="2700000" algn="tl">
                    <a:srgbClr val="000000">
                      <a:alpha val="43137"/>
                    </a:srgbClr>
                  </a:outerShdw>
                </a:effectLst>
              </a:rPr>
              <a:t>*</a:t>
            </a:r>
            <a:r>
              <a:rPr lang="en-US" sz="1400" b="1" spc="-150" dirty="0">
                <a:effectLst>
                  <a:outerShdw blurRad="38100" dist="38100" dir="2700000" algn="tl">
                    <a:srgbClr val="000000">
                      <a:alpha val="43137"/>
                    </a:srgbClr>
                  </a:outerShdw>
                </a:effectLst>
              </a:rPr>
              <a:t>/P</a:t>
            </a:r>
            <a:r>
              <a:rPr lang="en-US" sz="1400" b="1" spc="-150" baseline="-25000" dirty="0">
                <a:effectLst>
                  <a:outerShdw blurRad="38100" dist="38100" dir="2700000" algn="tl">
                    <a:srgbClr val="000000">
                      <a:alpha val="43137"/>
                    </a:srgbClr>
                  </a:outerShdw>
                </a:effectLst>
              </a:rPr>
              <a:t>M</a:t>
            </a:r>
            <a:r>
              <a:rPr lang="en-US" sz="1400" b="1" spc="-150" baseline="30000" dirty="0">
                <a:effectLst>
                  <a:outerShdw blurRad="38100" dist="38100" dir="2700000" algn="tl">
                    <a:srgbClr val="000000">
                      <a:alpha val="43137"/>
                    </a:srgbClr>
                  </a:outerShdw>
                </a:effectLst>
              </a:rPr>
              <a:t>*</a:t>
            </a:r>
            <a:r>
              <a:rPr lang="en-US" sz="1400" b="1" dirty="0">
                <a:effectLst>
                  <a:outerShdw blurRad="38100" dist="38100" dir="2700000" algn="tl">
                    <a:srgbClr val="000000">
                      <a:alpha val="43137"/>
                    </a:srgbClr>
                  </a:outerShdw>
                </a:effectLst>
              </a:rPr>
              <a:t>) = (p*)</a:t>
            </a:r>
            <a:endParaRPr lang="pt-BR" sz="1400" dirty="0"/>
          </a:p>
        </p:txBody>
      </p:sp>
      <p:sp>
        <p:nvSpPr>
          <p:cNvPr id="49" name="CaixaDeTexto 48"/>
          <p:cNvSpPr txBox="1"/>
          <p:nvPr/>
        </p:nvSpPr>
        <p:spPr>
          <a:xfrm>
            <a:off x="3511508" y="5733256"/>
            <a:ext cx="4844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50" name="CaixaDeTexto 49"/>
          <p:cNvSpPr txBox="1"/>
          <p:nvPr/>
        </p:nvSpPr>
        <p:spPr>
          <a:xfrm>
            <a:off x="4860032" y="5723964"/>
            <a:ext cx="48442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A</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51" name="CaixaDeTexto 50"/>
          <p:cNvSpPr txBox="1"/>
          <p:nvPr/>
        </p:nvSpPr>
        <p:spPr>
          <a:xfrm>
            <a:off x="971600" y="1556792"/>
            <a:ext cx="54213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C</a:t>
            </a:r>
            <a:endParaRPr lang="pt-BR" b="1" dirty="0">
              <a:effectLst>
                <a:outerShdw blurRad="38100" dist="38100" dir="2700000" algn="tl">
                  <a:srgbClr val="000000">
                    <a:alpha val="43137"/>
                  </a:srgbClr>
                </a:outerShdw>
              </a:effectLst>
            </a:endParaRPr>
          </a:p>
        </p:txBody>
      </p:sp>
      <p:sp>
        <p:nvSpPr>
          <p:cNvPr id="52" name="CaixaDeTexto 51"/>
          <p:cNvSpPr txBox="1"/>
          <p:nvPr/>
        </p:nvSpPr>
        <p:spPr>
          <a:xfrm>
            <a:off x="1000719" y="3284984"/>
            <a:ext cx="546945"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M</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P</a:t>
            </a:r>
            <a:endParaRPr lang="pt-BR" b="1" dirty="0">
              <a:effectLst>
                <a:outerShdw blurRad="38100" dist="38100" dir="2700000" algn="tl">
                  <a:srgbClr val="000000">
                    <a:alpha val="43137"/>
                  </a:srgbClr>
                </a:outerShdw>
              </a:effectLst>
            </a:endParaRPr>
          </a:p>
        </p:txBody>
      </p:sp>
      <p:sp>
        <p:nvSpPr>
          <p:cNvPr id="54" name="CaixaDeTexto 53"/>
          <p:cNvSpPr txBox="1"/>
          <p:nvPr/>
        </p:nvSpPr>
        <p:spPr>
          <a:xfrm>
            <a:off x="5364088" y="5734997"/>
            <a:ext cx="1864357" cy="646331"/>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SETOR/PRODUTO</a:t>
            </a:r>
          </a:p>
          <a:p>
            <a:r>
              <a:rPr lang="pt-BR" b="1" dirty="0" smtClean="0">
                <a:effectLst>
                  <a:outerShdw blurRad="38100" dist="38100" dir="2700000" algn="tl">
                    <a:srgbClr val="000000">
                      <a:alpha val="43137"/>
                    </a:srgbClr>
                  </a:outerShdw>
                </a:effectLst>
              </a:rPr>
              <a:t>ALIMENTOS</a:t>
            </a:r>
            <a:endParaRPr lang="pt-BR" b="1" dirty="0">
              <a:effectLst>
                <a:outerShdw blurRad="38100" dist="38100" dir="2700000" algn="tl">
                  <a:srgbClr val="000000">
                    <a:alpha val="43137"/>
                  </a:srgbClr>
                </a:outerShdw>
              </a:effectLst>
            </a:endParaRPr>
          </a:p>
        </p:txBody>
      </p:sp>
      <p:sp>
        <p:nvSpPr>
          <p:cNvPr id="55" name="CaixaDeTexto 54"/>
          <p:cNvSpPr txBox="1"/>
          <p:nvPr/>
        </p:nvSpPr>
        <p:spPr>
          <a:xfrm>
            <a:off x="35496" y="1052736"/>
            <a:ext cx="1681679" cy="584775"/>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SETOR/PRODUTO</a:t>
            </a:r>
          </a:p>
          <a:p>
            <a:r>
              <a:rPr lang="pt-BR" sz="1600" b="1" dirty="0" smtClean="0">
                <a:effectLst>
                  <a:outerShdw blurRad="38100" dist="38100" dir="2700000" algn="tl">
                    <a:srgbClr val="000000">
                      <a:alpha val="43137"/>
                    </a:srgbClr>
                  </a:outerShdw>
                </a:effectLst>
              </a:rPr>
              <a:t>MANUFATURAS</a:t>
            </a:r>
            <a:endParaRPr lang="pt-BR" sz="1600" b="1" dirty="0">
              <a:effectLst>
                <a:outerShdw blurRad="38100" dist="38100" dir="2700000" algn="tl">
                  <a:srgbClr val="000000">
                    <a:alpha val="43137"/>
                  </a:srgbClr>
                </a:outerShdw>
              </a:effectLst>
            </a:endParaRPr>
          </a:p>
        </p:txBody>
      </p:sp>
      <p:sp>
        <p:nvSpPr>
          <p:cNvPr id="57" name="CaixaDeTexto 56"/>
          <p:cNvSpPr txBox="1"/>
          <p:nvPr/>
        </p:nvSpPr>
        <p:spPr>
          <a:xfrm>
            <a:off x="2363490" y="1825660"/>
            <a:ext cx="912366" cy="523220"/>
          </a:xfrm>
          <a:prstGeom prst="rect">
            <a:avLst/>
          </a:prstGeom>
          <a:noFill/>
        </p:spPr>
        <p:txBody>
          <a:bodyPr wrap="none" rtlCol="0">
            <a:spAutoFit/>
          </a:bodyPr>
          <a:lstStyle/>
          <a:p>
            <a:r>
              <a:rPr lang="pt-BR" sz="2800" b="1" dirty="0" smtClean="0">
                <a:effectLst>
                  <a:outerShdw blurRad="38100" dist="38100" dir="2700000" algn="tl">
                    <a:srgbClr val="000000">
                      <a:alpha val="43137"/>
                    </a:srgbClr>
                  </a:outerShdw>
                </a:effectLst>
              </a:rPr>
              <a:t>F.P.P.</a:t>
            </a:r>
            <a:endParaRPr lang="pt-BR" sz="2800" b="1" dirty="0">
              <a:effectLst>
                <a:outerShdw blurRad="38100" dist="38100" dir="2700000" algn="tl">
                  <a:srgbClr val="000000">
                    <a:alpha val="43137"/>
                  </a:srgbClr>
                </a:outerShdw>
              </a:effectLst>
            </a:endParaRPr>
          </a:p>
        </p:txBody>
      </p:sp>
      <p:sp>
        <p:nvSpPr>
          <p:cNvPr id="58" name="CaixaDeTexto 57"/>
          <p:cNvSpPr txBox="1"/>
          <p:nvPr/>
        </p:nvSpPr>
        <p:spPr>
          <a:xfrm>
            <a:off x="3563888" y="6372036"/>
            <a:ext cx="1557093" cy="369332"/>
          </a:xfrm>
          <a:prstGeom prst="rect">
            <a:avLst/>
          </a:prstGeom>
          <a:solidFill>
            <a:srgbClr val="FFC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EXPORTAÇÕES</a:t>
            </a:r>
            <a:endParaRPr lang="pt-BR" b="1" dirty="0">
              <a:effectLst>
                <a:outerShdw blurRad="38100" dist="38100" dir="2700000" algn="tl">
                  <a:srgbClr val="000000">
                    <a:alpha val="43137"/>
                  </a:srgbClr>
                </a:outerShdw>
              </a:effectLst>
            </a:endParaRPr>
          </a:p>
        </p:txBody>
      </p:sp>
      <p:sp>
        <p:nvSpPr>
          <p:cNvPr id="59" name="CaixaDeTexto 58"/>
          <p:cNvSpPr txBox="1"/>
          <p:nvPr/>
        </p:nvSpPr>
        <p:spPr>
          <a:xfrm rot="16200000">
            <a:off x="-210367" y="2450727"/>
            <a:ext cx="1581138" cy="369332"/>
          </a:xfrm>
          <a:prstGeom prst="rect">
            <a:avLst/>
          </a:prstGeom>
          <a:solidFill>
            <a:srgbClr val="FFC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IMPORTAÇÕES</a:t>
            </a:r>
            <a:endParaRPr lang="pt-BR" b="1" dirty="0">
              <a:effectLst>
                <a:outerShdw blurRad="38100" dist="38100" dir="2700000" algn="tl">
                  <a:srgbClr val="000000">
                    <a:alpha val="43137"/>
                  </a:srgbClr>
                </a:outerShdw>
              </a:effectLst>
            </a:endParaRPr>
          </a:p>
        </p:txBody>
      </p:sp>
      <p:sp>
        <p:nvSpPr>
          <p:cNvPr id="60" name="Chave direita 59"/>
          <p:cNvSpPr/>
          <p:nvPr/>
        </p:nvSpPr>
        <p:spPr>
          <a:xfrm rot="5400000">
            <a:off x="4165938" y="5543219"/>
            <a:ext cx="360040" cy="1316179"/>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1" name="Chave esquerda 60"/>
          <p:cNvSpPr/>
          <p:nvPr/>
        </p:nvSpPr>
        <p:spPr>
          <a:xfrm>
            <a:off x="797692" y="1741458"/>
            <a:ext cx="317924" cy="1759550"/>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62" name="CaixaDeTexto 61"/>
          <p:cNvSpPr txBox="1"/>
          <p:nvPr/>
        </p:nvSpPr>
        <p:spPr>
          <a:xfrm>
            <a:off x="4499992" y="1988840"/>
            <a:ext cx="3930307" cy="338554"/>
          </a:xfrm>
          <a:prstGeom prst="rect">
            <a:avLst/>
          </a:prstGeom>
          <a:noFill/>
        </p:spPr>
        <p:txBody>
          <a:bodyPr wrap="none" rtlCol="0">
            <a:spAutoFit/>
          </a:bodyPr>
          <a:lstStyle/>
          <a:p>
            <a:r>
              <a:rPr lang="pt-BR" sz="1600" b="1" dirty="0" smtClean="0">
                <a:effectLst>
                  <a:outerShdw blurRad="38100" dist="38100" dir="2700000" algn="tl">
                    <a:srgbClr val="000000">
                      <a:alpha val="43137"/>
                    </a:srgbClr>
                  </a:outerShdw>
                </a:effectLst>
              </a:rPr>
              <a:t>(I</a:t>
            </a:r>
            <a:r>
              <a:rPr lang="pt-BR" sz="1600" b="1" baseline="-25000" dirty="0" smtClean="0">
                <a:effectLst>
                  <a:outerShdw blurRad="38100" dist="38100" dir="2700000" algn="tl">
                    <a:srgbClr val="000000">
                      <a:alpha val="43137"/>
                    </a:srgbClr>
                  </a:outerShdw>
                </a:effectLst>
              </a:rPr>
              <a:t>0</a:t>
            </a:r>
            <a:r>
              <a:rPr lang="pt-BR" sz="1600" b="1" dirty="0" smtClean="0">
                <a:effectLst>
                  <a:outerShdw blurRad="38100" dist="38100" dir="2700000" algn="tl">
                    <a:srgbClr val="000000">
                      <a:alpha val="43137"/>
                    </a:srgbClr>
                  </a:outerShdw>
                </a:effectLst>
              </a:rPr>
              <a:t>): </a:t>
            </a:r>
            <a:r>
              <a:rPr lang="pt-BR" sz="1600" b="1" u="sng" dirty="0" smtClean="0">
                <a:effectLst>
                  <a:outerShdw blurRad="38100" dist="38100" dir="2700000" algn="tl">
                    <a:srgbClr val="000000">
                      <a:alpha val="43137"/>
                    </a:srgbClr>
                  </a:outerShdw>
                </a:effectLst>
              </a:rPr>
              <a:t>CURVA DE INDIFERENÇA INICIAL </a:t>
            </a:r>
            <a:r>
              <a:rPr lang="pt-BR" sz="1600" b="1" dirty="0" smtClean="0">
                <a:effectLst>
                  <a:outerShdw blurRad="38100" dist="38100" dir="2700000" algn="tl">
                    <a:srgbClr val="000000">
                      <a:alpha val="43137"/>
                    </a:srgbClr>
                  </a:outerShdw>
                </a:effectLst>
              </a:rPr>
              <a:t>  (B.E.)</a:t>
            </a:r>
            <a:r>
              <a:rPr lang="pt-BR" sz="1600" b="1" baseline="-25000" dirty="0" smtClean="0">
                <a:effectLst>
                  <a:outerShdw blurRad="38100" dist="38100" dir="2700000" algn="tl">
                    <a:srgbClr val="000000">
                      <a:alpha val="43137"/>
                    </a:srgbClr>
                  </a:outerShdw>
                </a:effectLst>
              </a:rPr>
              <a:t>0</a:t>
            </a:r>
            <a:endParaRPr lang="pt-BR" sz="1600" b="1" dirty="0">
              <a:effectLst>
                <a:outerShdw blurRad="38100" dist="38100" dir="2700000" algn="tl">
                  <a:srgbClr val="000000">
                    <a:alpha val="43137"/>
                  </a:srgbClr>
                </a:outerShdw>
              </a:effectLst>
            </a:endParaRPr>
          </a:p>
        </p:txBody>
      </p:sp>
      <p:cxnSp>
        <p:nvCxnSpPr>
          <p:cNvPr id="65" name="Conector de seta reta 64"/>
          <p:cNvCxnSpPr>
            <a:endCxn id="32" idx="3"/>
          </p:cNvCxnSpPr>
          <p:nvPr/>
        </p:nvCxnSpPr>
        <p:spPr>
          <a:xfrm flipH="1">
            <a:off x="4148085" y="1442393"/>
            <a:ext cx="783955" cy="242446"/>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8" name="Conector de seta reta 67"/>
          <p:cNvCxnSpPr>
            <a:stCxn id="28" idx="1"/>
          </p:cNvCxnSpPr>
          <p:nvPr/>
        </p:nvCxnSpPr>
        <p:spPr>
          <a:xfrm flipH="1">
            <a:off x="5352159" y="3005664"/>
            <a:ext cx="671974" cy="27932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737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40000" lnSpcReduction="20000"/>
          </a:bodyPr>
          <a:lstStyle/>
          <a:p>
            <a:r>
              <a:rPr lang="pt-BR" sz="1800" b="1" u="sng" dirty="0" smtClean="0">
                <a:effectLst>
                  <a:outerShdw blurRad="38100" dist="38100" dir="2700000" algn="tl">
                    <a:srgbClr val="000000">
                      <a:alpha val="43137"/>
                    </a:srgbClr>
                  </a:outerShdw>
                </a:effectLst>
              </a:rPr>
              <a:t>A ANÁLISE DE EQUILÍBRIO PARCIAL DOS EFEITOS DA TRIBUTAÇÃO DA PRODUÇÃO (TRIBUTAÇÃO INDIRETA) DO SETOR DE VANTAGEM COMPARATIVA</a:t>
            </a:r>
            <a:r>
              <a:rPr lang="pt-BR" sz="1800" b="1" u="sng" dirty="0">
                <a:effectLst>
                  <a:outerShdw blurRad="38100" dist="38100" dir="2700000" algn="tl">
                    <a:srgbClr val="000000">
                      <a:alpha val="43137"/>
                    </a:srgbClr>
                  </a:outerShdw>
                </a:effectLst>
              </a:rPr>
              <a:t> </a:t>
            </a:r>
            <a:r>
              <a:rPr lang="pt-BR" sz="1800" b="1" u="sng" dirty="0" smtClean="0">
                <a:effectLst>
                  <a:outerShdw blurRad="38100" dist="38100" dir="2700000" algn="tl">
                    <a:srgbClr val="000000">
                      <a:alpha val="43137"/>
                    </a:srgbClr>
                  </a:outerShdw>
                </a:effectLst>
              </a:rPr>
              <a:t>NUMA ECONOMIA ABERTA PEQUENA:</a:t>
            </a:r>
          </a:p>
          <a:p>
            <a:endParaRPr lang="pt-BR" sz="1800" b="1" u="sng" dirty="0">
              <a:effectLst>
                <a:outerShdw blurRad="38100" dist="38100" dir="2700000" algn="tl">
                  <a:srgbClr val="000000">
                    <a:alpha val="43137"/>
                  </a:srgbClr>
                </a:outerShdw>
              </a:effectLst>
            </a:endParaRPr>
          </a:p>
          <a:p>
            <a:r>
              <a:rPr lang="pt-BR" sz="1600" b="1" u="sng" dirty="0" smtClean="0">
                <a:effectLst>
                  <a:outerShdw blurRad="38100" dist="38100" dir="2700000" algn="tl">
                    <a:srgbClr val="000000">
                      <a:alpha val="43137"/>
                    </a:srgbClr>
                  </a:outerShdw>
                </a:effectLst>
              </a:rPr>
              <a:t>EM TERMOS DE EQUILÍBRIO PARCIAL</a:t>
            </a:r>
            <a:r>
              <a:rPr lang="pt-BR" sz="1600" dirty="0" smtClean="0">
                <a:effectLst>
                  <a:outerShdw blurRad="38100" dist="38100" dir="2700000" algn="tl">
                    <a:srgbClr val="000000">
                      <a:alpha val="43137"/>
                    </a:srgbClr>
                  </a:outerShdw>
                </a:effectLst>
              </a:rPr>
              <a:t>, A TRIBUTAÇÃO DA PRODUÇÃO DO SETOR ALIMENTOS (SETOR EXPORTADOR) DE UMA ECONOMIA ABERTA PEQUENA TEM OS SEGUINTES IMPACTOS:</a:t>
            </a: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pt-BR" sz="1800" dirty="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en-US" sz="1800" dirty="0" smtClean="0">
              <a:effectLst>
                <a:outerShdw blurRad="38100" dist="38100" dir="2700000" algn="tl">
                  <a:srgbClr val="000000">
                    <a:alpha val="43137"/>
                  </a:srgbClr>
                </a:outerShdw>
              </a:effectLst>
            </a:endParaRPr>
          </a:p>
          <a:p>
            <a:endParaRPr lang="pt-BR" sz="1800" dirty="0" smtClean="0">
              <a:effectLst>
                <a:outerShdw blurRad="38100" dist="38100" dir="2700000" algn="tl">
                  <a:srgbClr val="000000">
                    <a:alpha val="43137"/>
                  </a:srgbClr>
                </a:outerShdw>
              </a:effectLst>
            </a:endParaRPr>
          </a:p>
          <a:p>
            <a:pPr algn="just"/>
            <a:r>
              <a:rPr lang="en-US" sz="2000" dirty="0" smtClean="0">
                <a:effectLst>
                  <a:outerShdw blurRad="38100" dist="38100" dir="2700000" algn="tl">
                    <a:srgbClr val="000000">
                      <a:alpha val="43137"/>
                    </a:srgbClr>
                  </a:outerShdw>
                </a:effectLst>
              </a:rPr>
              <a:t>A ECONOMIA É PEQUENA E ABERTA E ISSO IMPLICA QUE O PREÇO DE ALIMENTOS QUE VIGORA NO MERCADO DOMÉSTICO É O PREÇO INTERNACIONAL (P*), O QUAL NÃO SE ALTERA APÓS  A TRIBUTAÇÃO IMPOSTA À PRODUÇÃO DOMÉSTICA DE ALIMENTOS. OU SEJA, PARA AS DECISÕES DE CONSUMO O PREÇO É O MESMO ANTES E APÓS A TRIBUTAÇÃO DA PRODUÇÃO DO SETOR DE ALIMENTOS E IGUAL AO PREÇO INTERNACIONAL (P*). </a:t>
            </a:r>
            <a:endParaRPr lang="pt-BR" sz="2000" dirty="0" smtClean="0">
              <a:effectLst>
                <a:outerShdw blurRad="38100" dist="38100" dir="2700000" algn="tl">
                  <a:srgbClr val="000000">
                    <a:alpha val="43137"/>
                  </a:srgbClr>
                </a:outerShdw>
              </a:effectLst>
            </a:endParaRPr>
          </a:p>
          <a:p>
            <a:pPr algn="just"/>
            <a:r>
              <a:rPr lang="pt-BR" sz="2000" dirty="0" smtClean="0">
                <a:effectLst>
                  <a:outerShdw blurRad="38100" dist="38100" dir="2700000" algn="tl">
                    <a:srgbClr val="000000">
                      <a:alpha val="43137"/>
                    </a:srgbClr>
                  </a:outerShdw>
                </a:effectLst>
              </a:rPr>
              <a:t>O PREÇO APROPRIADO PELO PRODUTOR SE REDUZ INTEGRALMENTE PELA TRIBUTAÇÃO:  </a:t>
            </a:r>
            <a:r>
              <a:rPr lang="pt-BR" sz="2000" b="1" dirty="0">
                <a:effectLst>
                  <a:outerShdw blurRad="38100" dist="38100" dir="2700000" algn="tl">
                    <a:srgbClr val="000000">
                      <a:alpha val="43137"/>
                    </a:srgbClr>
                  </a:outerShdw>
                </a:effectLst>
              </a:rPr>
              <a:t>[</a:t>
            </a:r>
            <a:r>
              <a:rPr lang="pt-BR" sz="2000" b="1" dirty="0" smtClean="0">
                <a:effectLst>
                  <a:outerShdw blurRad="38100" dist="38100" dir="2700000" algn="tl">
                    <a:srgbClr val="000000">
                      <a:alpha val="43137"/>
                    </a:srgbClr>
                  </a:outerShdw>
                </a:effectLst>
              </a:rPr>
              <a:t>P</a:t>
            </a:r>
            <a:r>
              <a:rPr lang="pt-BR" sz="2000" b="1" baseline="-25000" dirty="0" smtClean="0">
                <a:effectLst>
                  <a:outerShdw blurRad="38100" dist="38100" dir="2700000" algn="tl">
                    <a:srgbClr val="000000">
                      <a:alpha val="43137"/>
                    </a:srgbClr>
                  </a:outerShdw>
                </a:effectLst>
              </a:rPr>
              <a:t>P(0) </a:t>
            </a:r>
            <a:r>
              <a:rPr lang="pt-BR" sz="2000" b="1" dirty="0" smtClean="0">
                <a:effectLst>
                  <a:outerShdw blurRad="38100" dist="38100" dir="2700000" algn="tl">
                    <a:srgbClr val="000000">
                      <a:alpha val="43137"/>
                    </a:srgbClr>
                  </a:outerShdw>
                </a:effectLst>
              </a:rPr>
              <a:t> -  P</a:t>
            </a:r>
            <a:r>
              <a:rPr lang="pt-BR" sz="2000" b="1" baseline="-25000" dirty="0" smtClean="0">
                <a:effectLst>
                  <a:outerShdw blurRad="38100" dist="38100" dir="2700000" algn="tl">
                    <a:srgbClr val="000000">
                      <a:alpha val="43137"/>
                    </a:srgbClr>
                  </a:outerShdw>
                </a:effectLst>
              </a:rPr>
              <a:t>P(1)</a:t>
            </a:r>
            <a:r>
              <a:rPr lang="pt-BR" sz="2000" b="1" dirty="0" smtClean="0">
                <a:effectLst>
                  <a:outerShdw blurRad="38100" dist="38100" dir="2700000" algn="tl">
                    <a:srgbClr val="000000">
                      <a:alpha val="43137"/>
                    </a:srgbClr>
                  </a:outerShdw>
                </a:effectLst>
              </a:rPr>
              <a:t>  =  T] </a:t>
            </a:r>
            <a:r>
              <a:rPr lang="pt-BR" sz="2000" dirty="0" smtClean="0">
                <a:effectLst>
                  <a:outerShdw blurRad="38100" dist="38100" dir="2700000" algn="tl">
                    <a:srgbClr val="000000">
                      <a:alpha val="43137"/>
                    </a:srgbClr>
                  </a:outerShdw>
                </a:effectLst>
              </a:rPr>
              <a:t>  E  O PREÇO DE MERCADO FICA O MESMO:  </a:t>
            </a:r>
            <a:r>
              <a:rPr lang="pt-BR" sz="2000" b="1" dirty="0" smtClean="0">
                <a:effectLst>
                  <a:outerShdw blurRad="38100" dist="38100" dir="2700000" algn="tl">
                    <a:srgbClr val="000000">
                      <a:alpha val="43137"/>
                    </a:srgbClr>
                  </a:outerShdw>
                </a:effectLst>
              </a:rPr>
              <a:t>(P*)</a:t>
            </a:r>
            <a:r>
              <a:rPr lang="pt-BR" sz="2000" dirty="0" smtClean="0">
                <a:effectLst>
                  <a:outerShdw blurRad="38100" dist="38100" dir="2700000" algn="tl">
                    <a:srgbClr val="000000">
                      <a:alpha val="43137"/>
                    </a:srgbClr>
                  </a:outerShdw>
                </a:effectLst>
              </a:rPr>
              <a:t>.  OU SEJA, A INCIDÊNCIA DO TRIBUTO RECAI SOMENTE SOBRE O PRODUTOR DOMÉSTICO.</a:t>
            </a:r>
          </a:p>
          <a:p>
            <a:pPr algn="just"/>
            <a:r>
              <a:rPr lang="pt-BR" sz="2000" dirty="0" smtClean="0">
                <a:effectLst>
                  <a:outerShdw blurRad="38100" dist="38100" dir="2700000" algn="tl">
                    <a:srgbClr val="000000">
                      <a:alpha val="43137"/>
                    </a:srgbClr>
                  </a:outerShdw>
                </a:effectLst>
              </a:rPr>
              <a:t>PORTANTO, A TRIBUTAÇÃO DA PRODUÇÃO DO SETOR EXPORTADOR MANTÉM OS MESMOS PREÇOS VIGENTES NO CONSUMO (P*) E REDUZ OS PREÇOS VIGENTES NA PRODUÇÃO PELA MAGNITUDE DA TRIBUTAÇÃO (A INCIDÊNCIA É SOMENTE SOBRE PRODUTOR DOMÉSTICO). ISTO, POR SUA VEZ,  REDUZ O NÍVEL DE ATIVIDADE  E  O NÍVEL  DAS EXPORTAÇÕES DO SETOR DE VANTAGEM COMPARATIVA, ENQUANTO QUE O NÍVEL DE CONSUMO DOMÉSTICO DO MESMO SE MANTÉM CONSTANTE. </a:t>
            </a:r>
            <a:r>
              <a:rPr lang="pt-BR" sz="2000" b="1" u="sng" dirty="0" smtClean="0">
                <a:effectLst>
                  <a:outerShdw blurRad="38100" dist="38100" dir="2700000" algn="tl">
                    <a:srgbClr val="000000">
                      <a:alpha val="43137"/>
                    </a:srgbClr>
                  </a:outerShdw>
                </a:effectLst>
              </a:rPr>
              <a:t>OBS.:</a:t>
            </a:r>
            <a:r>
              <a:rPr lang="pt-BR" sz="2000" dirty="0" smtClean="0">
                <a:effectLst>
                  <a:outerShdw blurRad="38100" dist="38100" dir="2700000" algn="tl">
                    <a:srgbClr val="000000">
                      <a:alpha val="43137"/>
                    </a:srgbClr>
                  </a:outerShdw>
                </a:effectLst>
              </a:rPr>
              <a:t> SUPÕE-SE QUE A RENDA REAL DA ECONOMIA SE MANTÉM CONSTANTE (ANTES E APÓS TRIBUTAÇÃO) E, PORTANTO, A CURVA DE DEMANDA DOMÉSTICA NÃO SE ALTERA APÓS A TRIBUTAÇÃO. TODAVIA, COMO VEREMOS A SEGUIR, ESSA TRIBUTAÇÃO ALTERA O PONTO ÓTIMO DE PRODUÇÃO E, PORTANTO, REDUZ A RENDA REAL DA ECONOMIA A PREÇOS INTERNACIONAIS, O QUE DEVERIA NUMA ANÁLISE MAIS FIDEDIGNA  TAMBÉM GERAR UM EFEITO RENDA DE REDUÇÃO DO CONSUMO (DEMANDA) DE AMBOS BENS (ALIMENTOS E MANUFATURAS).</a:t>
            </a:r>
          </a:p>
          <a:p>
            <a:endParaRPr lang="pt-BR" sz="1800" dirty="0" smtClean="0"/>
          </a:p>
          <a:p>
            <a:endParaRPr lang="pt-BR" sz="1800" dirty="0"/>
          </a:p>
        </p:txBody>
      </p:sp>
      <p:cxnSp>
        <p:nvCxnSpPr>
          <p:cNvPr id="5" name="Conector de seta reta 4"/>
          <p:cNvCxnSpPr/>
          <p:nvPr/>
        </p:nvCxnSpPr>
        <p:spPr>
          <a:xfrm flipV="1">
            <a:off x="2627784" y="1556792"/>
            <a:ext cx="0" cy="273630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7"/>
          <p:cNvCxnSpPr/>
          <p:nvPr/>
        </p:nvCxnSpPr>
        <p:spPr>
          <a:xfrm>
            <a:off x="2627784" y="4293096"/>
            <a:ext cx="3888432" cy="7200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a:off x="2915816" y="1844824"/>
            <a:ext cx="3096344" cy="216024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to 11"/>
          <p:cNvCxnSpPr/>
          <p:nvPr/>
        </p:nvCxnSpPr>
        <p:spPr>
          <a:xfrm flipV="1">
            <a:off x="3131840" y="1916832"/>
            <a:ext cx="3096344" cy="20882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2627784" y="2348880"/>
            <a:ext cx="388843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flipV="1">
            <a:off x="2987824" y="1628800"/>
            <a:ext cx="2952328" cy="194421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5580112" y="2348880"/>
            <a:ext cx="72008" cy="201622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3635896" y="2348880"/>
            <a:ext cx="0" cy="19802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a:off x="4860032" y="2348880"/>
            <a:ext cx="72008" cy="201622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ector reto 23"/>
          <p:cNvCxnSpPr/>
          <p:nvPr/>
        </p:nvCxnSpPr>
        <p:spPr>
          <a:xfrm flipH="1">
            <a:off x="2627784" y="2852936"/>
            <a:ext cx="226825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CaixaDeTexto 24"/>
          <p:cNvSpPr txBox="1"/>
          <p:nvPr/>
        </p:nvSpPr>
        <p:spPr>
          <a:xfrm>
            <a:off x="6012160" y="3851756"/>
            <a:ext cx="1105046" cy="369332"/>
          </a:xfrm>
          <a:prstGeom prst="rect">
            <a:avLst/>
          </a:prstGeom>
          <a:solidFill>
            <a:srgbClr val="00B05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D</a:t>
            </a:r>
            <a:r>
              <a:rPr lang="pt-BR" b="1" baseline="30000" dirty="0" smtClean="0">
                <a:effectLst>
                  <a:outerShdw blurRad="38100" dist="38100" dir="2700000" algn="tl">
                    <a:srgbClr val="000000">
                      <a:alpha val="43137"/>
                    </a:srgbClr>
                  </a:outerShdw>
                </a:effectLst>
              </a:rPr>
              <a:t>DOMÉSTICA</a:t>
            </a:r>
            <a:endParaRPr lang="pt-BR" b="1" dirty="0">
              <a:effectLst>
                <a:outerShdw blurRad="38100" dist="38100" dir="2700000" algn="tl">
                  <a:srgbClr val="000000">
                    <a:alpha val="43137"/>
                  </a:srgbClr>
                </a:outerShdw>
              </a:effectLst>
            </a:endParaRPr>
          </a:p>
        </p:txBody>
      </p:sp>
      <p:sp>
        <p:nvSpPr>
          <p:cNvPr id="26" name="CaixaDeTexto 25"/>
          <p:cNvSpPr txBox="1"/>
          <p:nvPr/>
        </p:nvSpPr>
        <p:spPr>
          <a:xfrm rot="20707784">
            <a:off x="6203103" y="1269324"/>
            <a:ext cx="2882584" cy="553998"/>
          </a:xfrm>
          <a:prstGeom prst="rect">
            <a:avLst/>
          </a:prstGeom>
          <a:solidFill>
            <a:srgbClr val="00B050"/>
          </a:solidFill>
          <a:ln>
            <a:solidFill>
              <a:schemeClr val="tx1"/>
            </a:solidFill>
          </a:ln>
        </p:spPr>
        <p:txBody>
          <a:bodyPr wrap="none" rtlCol="0">
            <a:spAutoFit/>
          </a:bodyPr>
          <a:lstStyle/>
          <a:p>
            <a:r>
              <a:rPr lang="pt-BR" sz="1600" b="1" dirty="0" smtClean="0">
                <a:effectLst>
                  <a:outerShdw blurRad="38100" dist="38100" dir="2700000" algn="tl">
                    <a:srgbClr val="000000">
                      <a:alpha val="43137"/>
                    </a:srgbClr>
                  </a:outerShdw>
                </a:effectLst>
              </a:rPr>
              <a:t>S</a:t>
            </a:r>
            <a:r>
              <a:rPr lang="pt-BR" sz="1600" b="1" baseline="30000" dirty="0" smtClean="0">
                <a:effectLst>
                  <a:outerShdw blurRad="38100" dist="38100" dir="2700000" algn="tl">
                    <a:srgbClr val="000000">
                      <a:alpha val="43137"/>
                    </a:srgbClr>
                  </a:outerShdw>
                </a:effectLst>
              </a:rPr>
              <a:t>DOMÉSTICA</a:t>
            </a:r>
            <a:r>
              <a:rPr lang="pt-BR" sz="1600" b="1" dirty="0" smtClean="0">
                <a:effectLst>
                  <a:outerShdw blurRad="38100" dist="38100" dir="2700000" algn="tl">
                    <a:srgbClr val="000000">
                      <a:alpha val="43137"/>
                    </a:srgbClr>
                  </a:outerShdw>
                </a:effectLst>
              </a:rPr>
              <a:t> = </a:t>
            </a:r>
            <a:r>
              <a:rPr lang="pt-BR" sz="1600" b="1" dirty="0" err="1" smtClean="0">
                <a:effectLst>
                  <a:outerShdw blurRad="38100" dist="38100" dir="2700000" algn="tl">
                    <a:srgbClr val="000000">
                      <a:alpha val="43137"/>
                    </a:srgbClr>
                  </a:outerShdw>
                </a:effectLst>
              </a:rPr>
              <a:t>CMg</a:t>
            </a:r>
            <a:r>
              <a:rPr lang="pt-BR" sz="1600" b="1" dirty="0" smtClean="0">
                <a:effectLst>
                  <a:outerShdw blurRad="38100" dist="38100" dir="2700000" algn="tl">
                    <a:srgbClr val="000000">
                      <a:alpha val="43137"/>
                    </a:srgbClr>
                  </a:outerShdw>
                </a:effectLst>
              </a:rPr>
              <a:t> = </a:t>
            </a:r>
          </a:p>
          <a:p>
            <a:r>
              <a:rPr lang="pt-BR" sz="1400" b="1" dirty="0" smtClean="0">
                <a:effectLst>
                  <a:outerShdw blurRad="38100" dist="38100" dir="2700000" algn="tl">
                    <a:srgbClr val="000000">
                      <a:alpha val="43137"/>
                    </a:srgbClr>
                  </a:outerShdw>
                </a:effectLst>
              </a:rPr>
              <a:t>OFERTA DO PRODUTOR DOMÉSTICO</a:t>
            </a:r>
            <a:endParaRPr lang="pt-BR" sz="1400" b="1" dirty="0">
              <a:effectLst>
                <a:outerShdw blurRad="38100" dist="38100" dir="2700000" algn="tl">
                  <a:srgbClr val="000000">
                    <a:alpha val="43137"/>
                  </a:srgbClr>
                </a:outerShdw>
              </a:effectLst>
            </a:endParaRPr>
          </a:p>
        </p:txBody>
      </p:sp>
      <p:sp>
        <p:nvSpPr>
          <p:cNvPr id="27" name="CaixaDeTexto 26"/>
          <p:cNvSpPr txBox="1"/>
          <p:nvPr/>
        </p:nvSpPr>
        <p:spPr>
          <a:xfrm rot="19683965">
            <a:off x="5672517" y="610064"/>
            <a:ext cx="2403158" cy="492443"/>
          </a:xfrm>
          <a:prstGeom prst="rect">
            <a:avLst/>
          </a:prstGeom>
          <a:solidFill>
            <a:srgbClr val="FFFF00"/>
          </a:solid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S</a:t>
            </a:r>
            <a:r>
              <a:rPr lang="pt-BR" sz="1400" b="1" baseline="30000" dirty="0" smtClean="0">
                <a:effectLst>
                  <a:outerShdw blurRad="38100" dist="38100" dir="2700000" algn="tl">
                    <a:srgbClr val="000000">
                      <a:alpha val="43137"/>
                    </a:srgbClr>
                  </a:outerShdw>
                </a:effectLst>
              </a:rPr>
              <a:t>DOMÉSTICA</a:t>
            </a:r>
            <a:r>
              <a:rPr lang="pt-BR" sz="1400" b="1" dirty="0" smtClean="0">
                <a:effectLst>
                  <a:outerShdw blurRad="38100" dist="38100" dir="2700000" algn="tl">
                    <a:srgbClr val="000000">
                      <a:alpha val="43137"/>
                    </a:srgbClr>
                  </a:outerShdw>
                </a:effectLst>
              </a:rPr>
              <a:t>  +  TRIBUTO = </a:t>
            </a:r>
          </a:p>
          <a:p>
            <a:r>
              <a:rPr lang="pt-BR" sz="1200" b="1" dirty="0" smtClean="0">
                <a:effectLst>
                  <a:outerShdw blurRad="38100" dist="38100" dir="2700000" algn="tl">
                    <a:srgbClr val="000000">
                      <a:alpha val="43137"/>
                    </a:srgbClr>
                  </a:outerShdw>
                </a:effectLst>
              </a:rPr>
              <a:t>OFERTA DOMÉSTICA DE MERCADO</a:t>
            </a:r>
            <a:endParaRPr lang="pt-BR" sz="1200" b="1" dirty="0">
              <a:effectLst>
                <a:outerShdw blurRad="38100" dist="38100" dir="2700000" algn="tl">
                  <a:srgbClr val="000000">
                    <a:alpha val="43137"/>
                  </a:srgbClr>
                </a:outerShdw>
              </a:effectLst>
            </a:endParaRPr>
          </a:p>
        </p:txBody>
      </p:sp>
      <p:sp>
        <p:nvSpPr>
          <p:cNvPr id="28" name="CaixaDeTexto 27"/>
          <p:cNvSpPr txBox="1"/>
          <p:nvPr/>
        </p:nvSpPr>
        <p:spPr>
          <a:xfrm>
            <a:off x="6516216" y="2204864"/>
            <a:ext cx="1527791" cy="369332"/>
          </a:xfrm>
          <a:prstGeom prst="rect">
            <a:avLst/>
          </a:prstGeom>
          <a:solidFill>
            <a:srgbClr val="FFC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S</a:t>
            </a:r>
            <a:r>
              <a:rPr lang="pt-BR" b="1" baseline="30000" dirty="0" smtClean="0">
                <a:effectLst>
                  <a:outerShdw blurRad="38100" dist="38100" dir="2700000" algn="tl">
                    <a:srgbClr val="000000">
                      <a:alpha val="43137"/>
                    </a:srgbClr>
                  </a:outerShdw>
                </a:effectLst>
              </a:rPr>
              <a:t>*(INTERNACIONAL)</a:t>
            </a:r>
            <a:endParaRPr lang="pt-BR" b="1" dirty="0">
              <a:effectLst>
                <a:outerShdw blurRad="38100" dist="38100" dir="2700000" algn="tl">
                  <a:srgbClr val="000000">
                    <a:alpha val="43137"/>
                  </a:srgbClr>
                </a:outerShdw>
              </a:effectLst>
            </a:endParaRPr>
          </a:p>
        </p:txBody>
      </p:sp>
      <p:sp>
        <p:nvSpPr>
          <p:cNvPr id="29" name="CaixaDeTexto 28"/>
          <p:cNvSpPr txBox="1"/>
          <p:nvPr/>
        </p:nvSpPr>
        <p:spPr>
          <a:xfrm>
            <a:off x="1691680" y="2195572"/>
            <a:ext cx="1080120" cy="369332"/>
          </a:xfrm>
          <a:prstGeom prst="rect">
            <a:avLst/>
          </a:prstGeom>
          <a:noFill/>
        </p:spPr>
        <p:txBody>
          <a:bodyPr wrap="squar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P(0)</a:t>
            </a:r>
            <a:r>
              <a:rPr lang="pt-BR" b="1" dirty="0" smtClean="0">
                <a:effectLst>
                  <a:outerShdw blurRad="38100" dist="38100" dir="2700000" algn="tl">
                    <a:srgbClr val="000000">
                      <a:alpha val="43137"/>
                    </a:srgbClr>
                  </a:outerShdw>
                </a:effectLst>
              </a:rPr>
              <a:t> = P*</a:t>
            </a:r>
            <a:endParaRPr lang="pt-BR" b="1" dirty="0">
              <a:effectLst>
                <a:outerShdw blurRad="38100" dist="38100" dir="2700000" algn="tl">
                  <a:srgbClr val="000000">
                    <a:alpha val="43137"/>
                  </a:srgbClr>
                </a:outerShdw>
              </a:effectLst>
            </a:endParaRPr>
          </a:p>
        </p:txBody>
      </p:sp>
      <p:sp>
        <p:nvSpPr>
          <p:cNvPr id="30" name="CaixaDeTexto 29"/>
          <p:cNvSpPr txBox="1"/>
          <p:nvPr/>
        </p:nvSpPr>
        <p:spPr>
          <a:xfrm>
            <a:off x="5374098" y="4293096"/>
            <a:ext cx="49404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S</a:t>
            </a:r>
            <a:endParaRPr lang="pt-BR" b="1" dirty="0">
              <a:effectLst>
                <a:outerShdw blurRad="38100" dist="38100" dir="2700000" algn="tl">
                  <a:srgbClr val="000000">
                    <a:alpha val="43137"/>
                  </a:srgbClr>
                </a:outerShdw>
              </a:effectLst>
            </a:endParaRPr>
          </a:p>
        </p:txBody>
      </p:sp>
      <p:sp>
        <p:nvSpPr>
          <p:cNvPr id="31" name="CaixaDeTexto 30"/>
          <p:cNvSpPr txBox="1"/>
          <p:nvPr/>
        </p:nvSpPr>
        <p:spPr>
          <a:xfrm>
            <a:off x="4726026" y="4283804"/>
            <a:ext cx="494046"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1</a:t>
            </a:r>
            <a:r>
              <a:rPr lang="pt-BR" b="1" baseline="30000" dirty="0" smtClean="0">
                <a:effectLst>
                  <a:outerShdw blurRad="38100" dist="38100" dir="2700000" algn="tl">
                    <a:srgbClr val="000000">
                      <a:alpha val="43137"/>
                    </a:srgbClr>
                  </a:outerShdw>
                </a:effectLst>
              </a:rPr>
              <a:t>S</a:t>
            </a:r>
            <a:endParaRPr lang="pt-BR" b="1" dirty="0">
              <a:effectLst>
                <a:outerShdw blurRad="38100" dist="38100" dir="2700000" algn="tl">
                  <a:srgbClr val="000000">
                    <a:alpha val="43137"/>
                  </a:srgbClr>
                </a:outerShdw>
              </a:effectLst>
            </a:endParaRPr>
          </a:p>
        </p:txBody>
      </p:sp>
      <p:sp>
        <p:nvSpPr>
          <p:cNvPr id="32" name="CaixaDeTexto 31"/>
          <p:cNvSpPr txBox="1"/>
          <p:nvPr/>
        </p:nvSpPr>
        <p:spPr>
          <a:xfrm>
            <a:off x="3419872" y="4283804"/>
            <a:ext cx="519694"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Q</a:t>
            </a:r>
            <a:r>
              <a:rPr lang="pt-BR" b="1" baseline="-25000" dirty="0" smtClean="0">
                <a:effectLst>
                  <a:outerShdw blurRad="38100" dist="38100" dir="2700000" algn="tl">
                    <a:srgbClr val="000000">
                      <a:alpha val="43137"/>
                    </a:srgbClr>
                  </a:outerShdw>
                </a:effectLst>
              </a:rPr>
              <a:t>0</a:t>
            </a:r>
            <a:r>
              <a:rPr lang="pt-BR" b="1" baseline="30000" dirty="0" smtClean="0">
                <a:effectLst>
                  <a:outerShdw blurRad="38100" dist="38100" dir="2700000" algn="tl">
                    <a:srgbClr val="000000">
                      <a:alpha val="43137"/>
                    </a:srgbClr>
                  </a:outerShdw>
                </a:effectLst>
              </a:rPr>
              <a:t>D</a:t>
            </a:r>
            <a:endParaRPr lang="pt-BR" b="1" dirty="0">
              <a:effectLst>
                <a:outerShdw blurRad="38100" dist="38100" dir="2700000" algn="tl">
                  <a:srgbClr val="000000">
                    <a:alpha val="43137"/>
                  </a:srgbClr>
                </a:outerShdw>
              </a:effectLst>
            </a:endParaRPr>
          </a:p>
        </p:txBody>
      </p:sp>
      <p:sp>
        <p:nvSpPr>
          <p:cNvPr id="33" name="Chave direita 32"/>
          <p:cNvSpPr/>
          <p:nvPr/>
        </p:nvSpPr>
        <p:spPr>
          <a:xfrm rot="5400000">
            <a:off x="4042570" y="4174453"/>
            <a:ext cx="1171873" cy="1985224"/>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4" name="Chave direita 33"/>
          <p:cNvSpPr/>
          <p:nvPr/>
        </p:nvSpPr>
        <p:spPr>
          <a:xfrm rot="5400000">
            <a:off x="4090033" y="4054983"/>
            <a:ext cx="387869" cy="1296144"/>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5" name="CaixaDeTexto 34"/>
          <p:cNvSpPr txBox="1"/>
          <p:nvPr/>
        </p:nvSpPr>
        <p:spPr>
          <a:xfrm>
            <a:off x="3964024" y="5281463"/>
            <a:ext cx="1328056" cy="307777"/>
          </a:xfrm>
          <a:prstGeom prst="rect">
            <a:avLst/>
          </a:prstGeom>
          <a:solidFill>
            <a:srgbClr val="00B050"/>
          </a:solid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EXPORTAÇÃO</a:t>
            </a:r>
            <a:r>
              <a:rPr lang="pt-BR" sz="1400" b="1" baseline="-25000" dirty="0" smtClean="0">
                <a:effectLst>
                  <a:outerShdw blurRad="38100" dist="38100" dir="2700000" algn="tl">
                    <a:srgbClr val="000000">
                      <a:alpha val="43137"/>
                    </a:srgbClr>
                  </a:outerShdw>
                </a:effectLst>
              </a:rPr>
              <a:t>(0)</a:t>
            </a:r>
            <a:endParaRPr lang="pt-BR" sz="1400" b="1" dirty="0">
              <a:effectLst>
                <a:outerShdw blurRad="38100" dist="38100" dir="2700000" algn="tl">
                  <a:srgbClr val="000000">
                    <a:alpha val="43137"/>
                  </a:srgbClr>
                </a:outerShdw>
              </a:effectLst>
            </a:endParaRPr>
          </a:p>
        </p:txBody>
      </p:sp>
      <p:sp>
        <p:nvSpPr>
          <p:cNvPr id="36" name="CaixaDeTexto 35"/>
          <p:cNvSpPr txBox="1"/>
          <p:nvPr/>
        </p:nvSpPr>
        <p:spPr>
          <a:xfrm>
            <a:off x="3707904" y="4797152"/>
            <a:ext cx="1328056" cy="307777"/>
          </a:xfrm>
          <a:prstGeom prst="rect">
            <a:avLst/>
          </a:prstGeom>
          <a:solidFill>
            <a:srgbClr val="FFFF00"/>
          </a:solidFill>
          <a:ln>
            <a:solidFill>
              <a:schemeClr val="tx1"/>
            </a:solidFill>
          </a:ln>
        </p:spPr>
        <p:txBody>
          <a:bodyPr wrap="none" rtlCol="0">
            <a:spAutoFit/>
          </a:bodyPr>
          <a:lstStyle/>
          <a:p>
            <a:r>
              <a:rPr lang="pt-BR" sz="1400" b="1" dirty="0" smtClean="0">
                <a:effectLst>
                  <a:outerShdw blurRad="38100" dist="38100" dir="2700000" algn="tl">
                    <a:srgbClr val="000000">
                      <a:alpha val="43137"/>
                    </a:srgbClr>
                  </a:outerShdw>
                </a:effectLst>
              </a:rPr>
              <a:t>EXPORTAÇÃO</a:t>
            </a:r>
            <a:r>
              <a:rPr lang="pt-BR" sz="1400" b="1" baseline="-25000" dirty="0" smtClean="0">
                <a:effectLst>
                  <a:outerShdw blurRad="38100" dist="38100" dir="2700000" algn="tl">
                    <a:srgbClr val="000000">
                      <a:alpha val="43137"/>
                    </a:srgbClr>
                  </a:outerShdw>
                </a:effectLst>
              </a:rPr>
              <a:t>(1)</a:t>
            </a:r>
            <a:endParaRPr lang="pt-BR" sz="1400" b="1" dirty="0">
              <a:effectLst>
                <a:outerShdw blurRad="38100" dist="38100" dir="2700000" algn="tl">
                  <a:srgbClr val="000000">
                    <a:alpha val="43137"/>
                  </a:srgbClr>
                </a:outerShdw>
              </a:effectLst>
            </a:endParaRPr>
          </a:p>
        </p:txBody>
      </p:sp>
      <p:sp>
        <p:nvSpPr>
          <p:cNvPr id="37" name="CaixaDeTexto 36"/>
          <p:cNvSpPr txBox="1"/>
          <p:nvPr/>
        </p:nvSpPr>
        <p:spPr>
          <a:xfrm>
            <a:off x="2063206" y="2636912"/>
            <a:ext cx="564578" cy="369332"/>
          </a:xfrm>
          <a:prstGeom prst="rect">
            <a:avLst/>
          </a:prstGeom>
          <a:noFill/>
        </p:spPr>
        <p:txBody>
          <a:bodyPr wrap="none" rtlCol="0">
            <a:spAutoFit/>
          </a:bodyPr>
          <a:lstStyle/>
          <a:p>
            <a:r>
              <a:rPr lang="pt-BR" b="1" dirty="0" smtClean="0">
                <a:effectLst>
                  <a:outerShdw blurRad="38100" dist="38100" dir="2700000" algn="tl">
                    <a:srgbClr val="000000">
                      <a:alpha val="43137"/>
                    </a:srgbClr>
                  </a:outerShdw>
                </a:effectLst>
              </a:rPr>
              <a:t>P</a:t>
            </a:r>
            <a:r>
              <a:rPr lang="pt-BR" b="1" baseline="-25000" dirty="0" smtClean="0">
                <a:effectLst>
                  <a:outerShdw blurRad="38100" dist="38100" dir="2700000" algn="tl">
                    <a:srgbClr val="000000">
                      <a:alpha val="43137"/>
                    </a:srgbClr>
                  </a:outerShdw>
                </a:effectLst>
              </a:rPr>
              <a:t>P(1)</a:t>
            </a:r>
            <a:endParaRPr lang="pt-BR" b="1" dirty="0">
              <a:effectLst>
                <a:outerShdw blurRad="38100" dist="38100" dir="2700000" algn="tl">
                  <a:srgbClr val="000000">
                    <a:alpha val="43137"/>
                  </a:srgbClr>
                </a:outerShdw>
              </a:effectLst>
            </a:endParaRPr>
          </a:p>
        </p:txBody>
      </p:sp>
      <p:sp>
        <p:nvSpPr>
          <p:cNvPr id="38" name="Chave direita 37"/>
          <p:cNvSpPr/>
          <p:nvPr/>
        </p:nvSpPr>
        <p:spPr>
          <a:xfrm>
            <a:off x="4896036" y="2389530"/>
            <a:ext cx="252028" cy="432048"/>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9" name="CaixaDeTexto 38"/>
          <p:cNvSpPr txBox="1"/>
          <p:nvPr/>
        </p:nvSpPr>
        <p:spPr>
          <a:xfrm>
            <a:off x="5139220" y="2420888"/>
            <a:ext cx="296876" cy="369332"/>
          </a:xfrm>
          <a:prstGeom prst="rect">
            <a:avLst/>
          </a:prstGeom>
          <a:solidFill>
            <a:srgbClr val="FF0000"/>
          </a:solidFill>
          <a:ln>
            <a:solidFill>
              <a:schemeClr val="tx1"/>
            </a:solidFill>
          </a:ln>
        </p:spPr>
        <p:txBody>
          <a:bodyPr wrap="none" rtlCol="0">
            <a:spAutoFit/>
          </a:bodyPr>
          <a:lstStyle/>
          <a:p>
            <a:r>
              <a:rPr lang="pt-BR" b="1" dirty="0" smtClean="0">
                <a:effectLst>
                  <a:outerShdw blurRad="38100" dist="38100" dir="2700000" algn="tl">
                    <a:srgbClr val="000000">
                      <a:alpha val="43137"/>
                    </a:srgbClr>
                  </a:outerShdw>
                </a:effectLst>
              </a:rPr>
              <a:t>T</a:t>
            </a:r>
            <a:endParaRPr lang="pt-BR"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5861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fontScale="55000" lnSpcReduction="20000"/>
          </a:bodyPr>
          <a:lstStyle/>
          <a:p>
            <a:r>
              <a:rPr lang="pt-BR" sz="2500" b="1" u="sng" dirty="0" smtClean="0">
                <a:effectLst>
                  <a:outerShdw blurRad="38100" dist="38100" dir="2700000" algn="tl">
                    <a:srgbClr val="000000">
                      <a:alpha val="43137"/>
                    </a:srgbClr>
                  </a:outerShdw>
                </a:effectLst>
              </a:rPr>
              <a:t>EM TERMOS DE EQUILÍBRIO GERAL, O QUE IMPORTA É O IMPACTO DA TRIBUTAÇÃO DA PRODUÇÃO  SOBRE PREÇOS RELATIVOS DE EQUILÍBRIO. A ALTERAÇÃO NOS PREÇOS RELATIVOS  PARA ESTE CASO DE ECONOMIA PEQUENA E ABERTA E TRIBUTAÇÃO DO SETOR ALIMENTOS (I.E., DE VANTAGEM COMPARATIVA) É A  SEGUINTE</a:t>
            </a:r>
            <a:r>
              <a:rPr lang="pt-BR" sz="2500" b="1" dirty="0" smtClean="0">
                <a:effectLst>
                  <a:outerShdw blurRad="38100" dist="38100" dir="2700000" algn="tl">
                    <a:srgbClr val="000000">
                      <a:alpha val="43137"/>
                    </a:srgbClr>
                  </a:outerShdw>
                </a:effectLst>
              </a:rPr>
              <a:t>:</a:t>
            </a:r>
          </a:p>
          <a:p>
            <a:endParaRPr lang="pt-BR" sz="2500" dirty="0"/>
          </a:p>
          <a:p>
            <a:r>
              <a:rPr lang="pt-BR" sz="2500" b="1" u="sng" dirty="0" smtClean="0">
                <a:effectLst>
                  <a:outerShdw blurRad="38100" dist="38100" dir="2700000" algn="tl">
                    <a:srgbClr val="000000">
                      <a:alpha val="43137"/>
                    </a:srgbClr>
                  </a:outerShdw>
                </a:effectLst>
              </a:rPr>
              <a:t>ANTES DA TRIBUTAÇÃO</a:t>
            </a:r>
            <a:r>
              <a:rPr lang="pt-BR" sz="2500" u="sng" dirty="0" smtClean="0">
                <a:effectLst>
                  <a:outerShdw blurRad="38100" dist="38100" dir="2700000" algn="tl">
                    <a:srgbClr val="000000">
                      <a:alpha val="43137"/>
                    </a:srgbClr>
                  </a:outerShdw>
                </a:effectLst>
              </a:rPr>
              <a:t>,</a:t>
            </a:r>
            <a:r>
              <a:rPr lang="pt-BR" sz="2500" dirty="0" smtClean="0">
                <a:effectLst>
                  <a:outerShdw blurRad="38100" dist="38100" dir="2700000" algn="tl">
                    <a:srgbClr val="000000">
                      <a:alpha val="43137"/>
                    </a:srgbClr>
                  </a:outerShdw>
                </a:effectLst>
              </a:rPr>
              <a:t> OS PREÇOS RELATIVOS INICIAIS DOMÉSTICOS SÃO IGUAIS NO CONSUMO E NA PRODUÇÃO E SÃO IGUAIS AOS PREÇOS INTERNACIONAIS:</a:t>
            </a:r>
            <a:r>
              <a:rPr lang="pt-BR" sz="2500" dirty="0" smtClean="0"/>
              <a:t>       </a:t>
            </a:r>
            <a:r>
              <a:rPr lang="en-US" sz="2500" b="1" dirty="0" smtClean="0">
                <a:effectLst>
                  <a:outerShdw blurRad="38100" dist="38100" dir="2700000" algn="tl">
                    <a:srgbClr val="000000">
                      <a:alpha val="43137"/>
                    </a:srgbClr>
                  </a:outerShdw>
                </a:effectLst>
              </a:rPr>
              <a:t>(</a:t>
            </a:r>
            <a:r>
              <a:rPr lang="en-US" sz="2500" b="1" dirty="0" err="1" smtClean="0">
                <a:effectLst>
                  <a:outerShdw blurRad="38100" dist="38100" dir="2700000" algn="tl">
                    <a:srgbClr val="000000">
                      <a:alpha val="43137"/>
                    </a:srgbClr>
                  </a:outerShdw>
                </a:effectLst>
              </a:rPr>
              <a:t>p</a:t>
            </a:r>
            <a:r>
              <a:rPr lang="en-US" sz="2500" b="1" baseline="-25000" dirty="0" err="1" smtClean="0">
                <a:effectLst>
                  <a:outerShdw blurRad="38100" dist="38100" dir="2700000" algn="tl">
                    <a:srgbClr val="000000">
                      <a:alpha val="43137"/>
                    </a:srgbClr>
                  </a:outerShdw>
                </a:effectLst>
              </a:rPr>
              <a:t>C</a:t>
            </a:r>
            <a:r>
              <a:rPr lang="en-US" sz="2500" b="1" dirty="0" smtClean="0">
                <a:effectLst>
                  <a:outerShdw blurRad="38100" dist="38100" dir="2700000" algn="tl">
                    <a:srgbClr val="000000">
                      <a:alpha val="43137"/>
                    </a:srgbClr>
                  </a:outerShdw>
                </a:effectLst>
              </a:rPr>
              <a:t>)</a:t>
            </a:r>
            <a:r>
              <a:rPr lang="pt-BR" sz="2500" b="1" dirty="0" smtClean="0">
                <a:effectLst>
                  <a:outerShdw blurRad="38100" dist="38100" dir="2700000" algn="tl">
                    <a:srgbClr val="000000">
                      <a:alpha val="43137"/>
                    </a:srgbClr>
                  </a:outerShdw>
                </a:effectLst>
              </a:rPr>
              <a:t> = </a:t>
            </a:r>
            <a:r>
              <a:rPr lang="en-US" sz="2500" b="1" dirty="0">
                <a:effectLst>
                  <a:outerShdw blurRad="38100" dist="38100" dir="2700000" algn="tl">
                    <a:srgbClr val="000000">
                      <a:alpha val="43137"/>
                    </a:srgbClr>
                  </a:outerShdw>
                </a:effectLst>
              </a:rPr>
              <a:t>(</a:t>
            </a:r>
            <a:r>
              <a:rPr lang="en-US" sz="2500" b="1" dirty="0" err="1" smtClean="0">
                <a:effectLst>
                  <a:outerShdw blurRad="38100" dist="38100" dir="2700000" algn="tl">
                    <a:srgbClr val="000000">
                      <a:alpha val="43137"/>
                    </a:srgbClr>
                  </a:outerShdw>
                </a:effectLst>
              </a:rPr>
              <a:t>p</a:t>
            </a:r>
            <a:r>
              <a:rPr lang="en-US" sz="2500" b="1" baseline="-25000" dirty="0" err="1" smtClean="0">
                <a:effectLst>
                  <a:outerShdw blurRad="38100" dist="38100" dir="2700000" algn="tl">
                    <a:srgbClr val="000000">
                      <a:alpha val="43137"/>
                    </a:srgbClr>
                  </a:outerShdw>
                </a:effectLst>
              </a:rPr>
              <a:t>P</a:t>
            </a:r>
            <a:r>
              <a:rPr lang="en-US" sz="2500" b="1" dirty="0" smtClean="0">
                <a:effectLst>
                  <a:outerShdw blurRad="38100" dist="38100" dir="2700000" algn="tl">
                    <a:srgbClr val="000000">
                      <a:alpha val="43137"/>
                    </a:srgbClr>
                  </a:outerShdw>
                </a:effectLst>
              </a:rPr>
              <a:t>)</a:t>
            </a:r>
            <a:r>
              <a:rPr lang="pt-BR" sz="2500" b="1" dirty="0" smtClean="0">
                <a:effectLst>
                  <a:outerShdw blurRad="38100" dist="38100" dir="2700000" algn="tl">
                    <a:srgbClr val="000000">
                      <a:alpha val="43137"/>
                    </a:srgbClr>
                  </a:outerShdw>
                </a:effectLst>
              </a:rPr>
              <a:t> = </a:t>
            </a:r>
            <a:r>
              <a:rPr lang="en-US" sz="2500" b="1" dirty="0" smtClean="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p) = (P</a:t>
            </a:r>
            <a:r>
              <a:rPr lang="en-US" sz="2500" b="1" baseline="-25000" dirty="0">
                <a:effectLst>
                  <a:outerShdw blurRad="38100" dist="38100" dir="2700000" algn="tl">
                    <a:srgbClr val="000000">
                      <a:alpha val="43137"/>
                    </a:srgbClr>
                  </a:outerShdw>
                </a:effectLst>
              </a:rPr>
              <a:t>A</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M</a:t>
            </a:r>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A</a:t>
            </a:r>
            <a:r>
              <a:rPr lang="en-US" sz="2500" b="1" baseline="30000" dirty="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M</a:t>
            </a:r>
            <a:r>
              <a:rPr lang="en-US" sz="2500" b="1" baseline="30000" dirty="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p</a:t>
            </a:r>
            <a:r>
              <a:rPr lang="en-US" sz="2500" b="1" dirty="0" smtClean="0">
                <a:effectLst>
                  <a:outerShdw blurRad="38100" dist="38100" dir="2700000" algn="tl">
                    <a:srgbClr val="000000">
                      <a:alpha val="43137"/>
                    </a:srgbClr>
                  </a:outerShdw>
                </a:effectLst>
              </a:rPr>
              <a:t>*)</a:t>
            </a:r>
          </a:p>
          <a:p>
            <a:endParaRPr lang="en-US" sz="2500" b="1" dirty="0"/>
          </a:p>
          <a:p>
            <a:r>
              <a:rPr lang="en-US" sz="2500" b="1" u="sng" dirty="0" smtClean="0">
                <a:effectLst>
                  <a:outerShdw blurRad="38100" dist="38100" dir="2700000" algn="tl">
                    <a:srgbClr val="000000">
                      <a:alpha val="43137"/>
                    </a:srgbClr>
                  </a:outerShdw>
                </a:effectLst>
              </a:rPr>
              <a:t>COM A TRIBUTAÇÃO DA PRODUÇÃO DE ALIMENTOS </a:t>
            </a:r>
            <a:r>
              <a:rPr lang="en-US" sz="2500" b="1" dirty="0" smtClean="0"/>
              <a:t>OCORRE UMA DISTORÇÃO NA ECONOMIA (E CONSEQUENTE PERDA DE EFICIÊNCIA), ISTO É, HÁ UMA DISTINÇÃO ENTRE PREÇOS VIGENTES NO CONSUMO DAQUELES VIGENTES NA PRODUÇÃO:</a:t>
            </a:r>
          </a:p>
          <a:p>
            <a:r>
              <a:rPr lang="en-US" sz="2500" b="1" dirty="0" smtClean="0">
                <a:effectLst>
                  <a:outerShdw blurRad="38100" dist="38100" dir="2700000" algn="tl">
                    <a:srgbClr val="000000">
                      <a:alpha val="43137"/>
                    </a:srgbClr>
                  </a:outerShdw>
                </a:effectLst>
              </a:rPr>
              <a:t>(I) </a:t>
            </a:r>
            <a:r>
              <a:rPr lang="en-US" sz="2500" b="1" u="sng" dirty="0" smtClean="0">
                <a:effectLst>
                  <a:outerShdw blurRad="38100" dist="38100" dir="2700000" algn="tl">
                    <a:srgbClr val="000000">
                      <a:alpha val="43137"/>
                    </a:srgbClr>
                  </a:outerShdw>
                </a:effectLst>
              </a:rPr>
              <a:t>NO CONSUMO:</a:t>
            </a:r>
            <a:endParaRPr lang="en-US" sz="2500" b="1" u="sng" dirty="0">
              <a:effectLst>
                <a:outerShdw blurRad="38100" dist="38100" dir="2700000" algn="tl">
                  <a:srgbClr val="000000">
                    <a:alpha val="43137"/>
                  </a:srgbClr>
                </a:outerShdw>
              </a:effectLst>
            </a:endParaRPr>
          </a:p>
          <a:p>
            <a:r>
              <a:rPr lang="en-US" sz="2500" dirty="0">
                <a:effectLst>
                  <a:outerShdw blurRad="38100" dist="38100" dir="2700000" algn="tl">
                    <a:srgbClr val="000000">
                      <a:alpha val="43137"/>
                    </a:srgbClr>
                  </a:outerShdw>
                </a:effectLst>
              </a:rPr>
              <a:t>APÓS A </a:t>
            </a:r>
            <a:r>
              <a:rPr lang="en-US" sz="2500" dirty="0" smtClean="0">
                <a:effectLst>
                  <a:outerShdw blurRad="38100" dist="38100" dir="2700000" algn="tl">
                    <a:srgbClr val="000000">
                      <a:alpha val="43137"/>
                    </a:srgbClr>
                  </a:outerShdw>
                </a:effectLst>
              </a:rPr>
              <a:t>TRIBUTAÇÃO, PARA ESTE CASO DE ECONOMIA PEQUENA E ABERTA, OS PREÇOS VIGENTES NO CONSUMO SÃO OS MESMOS, ANTES E APÓS A TRIBUTAÇÃO</a:t>
            </a:r>
            <a:r>
              <a:rPr lang="en-US" sz="2500" b="1" dirty="0" smtClean="0">
                <a:effectLst>
                  <a:outerShdw blurRad="38100" dist="38100" dir="2700000" algn="tl">
                    <a:srgbClr val="000000">
                      <a:alpha val="43137"/>
                    </a:srgbClr>
                  </a:outerShdw>
                </a:effectLst>
              </a:rPr>
              <a:t>:</a:t>
            </a:r>
            <a:r>
              <a:rPr lang="en-US" sz="2500" dirty="0" smtClean="0"/>
              <a:t>      </a:t>
            </a:r>
            <a:r>
              <a:rPr lang="en-US" sz="2500" b="1" dirty="0" smtClean="0">
                <a:effectLst>
                  <a:outerShdw blurRad="38100" dist="38100" dir="2700000" algn="tl">
                    <a:srgbClr val="000000">
                      <a:alpha val="43137"/>
                    </a:srgbClr>
                  </a:outerShdw>
                </a:effectLst>
              </a:rPr>
              <a:t>P</a:t>
            </a:r>
            <a:r>
              <a:rPr lang="en-US" sz="2500" b="1" baseline="-25000" dirty="0" smtClean="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T</a:t>
            </a:r>
            <a:r>
              <a:rPr lang="en-US" sz="2500" b="1" dirty="0" smtClean="0">
                <a:effectLst>
                  <a:outerShdw blurRad="38100" dist="38100" dir="2700000" algn="tl">
                    <a:srgbClr val="000000">
                      <a:alpha val="43137"/>
                    </a:srgbClr>
                  </a:outerShdw>
                </a:effectLst>
              </a:rPr>
              <a:t>  =  P</a:t>
            </a:r>
            <a:r>
              <a:rPr lang="en-US" sz="2500" b="1" baseline="-25000" dirty="0" smtClean="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  </a:t>
            </a:r>
            <a:endParaRPr lang="en-US" sz="2500" b="1" dirty="0" smtClean="0">
              <a:effectLst>
                <a:outerShdw blurRad="38100" dist="38100" dir="2700000" algn="tl">
                  <a:srgbClr val="000000">
                    <a:alpha val="43137"/>
                  </a:srgbClr>
                </a:outerShdw>
              </a:effectLst>
            </a:endParaRPr>
          </a:p>
          <a:p>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                                                                                      P</a:t>
            </a:r>
            <a:r>
              <a:rPr lang="en-US" sz="2500" b="1" baseline="-25000" dirty="0" smtClean="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T</a:t>
            </a:r>
            <a:r>
              <a:rPr lang="en-US" sz="2500" b="1" dirty="0" smtClean="0">
                <a:effectLst>
                  <a:outerShdw blurRad="38100" dist="38100" dir="2700000" algn="tl">
                    <a:srgbClr val="000000">
                      <a:alpha val="43137"/>
                    </a:srgbClr>
                  </a:outerShdw>
                </a:effectLst>
              </a:rPr>
              <a:t> = P</a:t>
            </a:r>
            <a:r>
              <a:rPr lang="en-US" sz="2500" b="1" baseline="-25000" dirty="0" smtClean="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a:t>
            </a:r>
          </a:p>
          <a:p>
            <a:endParaRPr lang="en-US" sz="2500" b="1" dirty="0" smtClean="0">
              <a:effectLst>
                <a:outerShdw blurRad="38100" dist="38100" dir="2700000" algn="tl">
                  <a:srgbClr val="000000">
                    <a:alpha val="43137"/>
                  </a:srgbClr>
                </a:outerShdw>
              </a:effectLst>
            </a:endParaRPr>
          </a:p>
          <a:p>
            <a:pPr marL="0" indent="0">
              <a:buNone/>
            </a:pPr>
            <a:r>
              <a:rPr lang="en-US" sz="2500" dirty="0"/>
              <a:t> </a:t>
            </a:r>
            <a:r>
              <a:rPr lang="en-US" sz="2500" dirty="0" smtClean="0"/>
              <a:t>      </a:t>
            </a:r>
            <a:r>
              <a:rPr lang="en-US" sz="2500" dirty="0" smtClean="0">
                <a:effectLst>
                  <a:outerShdw blurRad="38100" dist="38100" dir="2700000" algn="tl">
                    <a:srgbClr val="000000">
                      <a:alpha val="43137"/>
                    </a:srgbClr>
                  </a:outerShdw>
                </a:effectLst>
              </a:rPr>
              <a:t>PORTANTO, APÓS A TRIBUTAÇÃO, NO CONSUMO CONTINUAM A VIGORAR OS PREÇOS NOMINAIS E RELATIVOS INICIAIS:</a:t>
            </a:r>
            <a:r>
              <a:rPr lang="en-US" sz="2500" dirty="0" smtClean="0"/>
              <a:t> </a:t>
            </a:r>
          </a:p>
          <a:p>
            <a:pPr marL="0" indent="0">
              <a:buNone/>
            </a:pPr>
            <a:r>
              <a:rPr lang="en-US" sz="2500" dirty="0" smtClean="0"/>
              <a:t> </a:t>
            </a:r>
          </a:p>
          <a:p>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                                    (</a:t>
            </a:r>
            <a:r>
              <a:rPr lang="en-US" sz="2500" b="1" dirty="0" err="1" smtClean="0">
                <a:effectLst>
                  <a:outerShdw blurRad="38100" dist="38100" dir="2700000" algn="tl">
                    <a:srgbClr val="000000">
                      <a:alpha val="43137"/>
                    </a:srgbClr>
                  </a:outerShdw>
                </a:effectLst>
              </a:rPr>
              <a:t>p</a:t>
            </a:r>
            <a:r>
              <a:rPr lang="en-US" sz="2500" b="1" baseline="-25000" dirty="0" err="1" smtClean="0">
                <a:effectLst>
                  <a:outerShdw blurRad="38100" dist="38100" dir="2700000" algn="tl">
                    <a:srgbClr val="000000">
                      <a:alpha val="43137"/>
                    </a:srgbClr>
                  </a:outerShdw>
                </a:effectLst>
              </a:rPr>
              <a:t>C</a:t>
            </a:r>
            <a:r>
              <a:rPr lang="en-US" sz="2500" b="1" baseline="30000" dirty="0" err="1" smtClean="0">
                <a:effectLst>
                  <a:outerShdw blurRad="38100" dist="38100" dir="2700000" algn="tl">
                    <a:srgbClr val="000000">
                      <a:alpha val="43137"/>
                    </a:srgbClr>
                  </a:outerShdw>
                </a:effectLst>
              </a:rPr>
              <a:t>T</a:t>
            </a:r>
            <a:r>
              <a:rPr lang="en-US" sz="2500" b="1" dirty="0" smtClean="0">
                <a:effectLst>
                  <a:outerShdw blurRad="38100" dist="38100" dir="2700000" algn="tl">
                    <a:srgbClr val="000000">
                      <a:alpha val="43137"/>
                    </a:srgbClr>
                  </a:outerShdw>
                </a:effectLst>
              </a:rPr>
              <a:t>)  =  (</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A</a:t>
            </a:r>
            <a:r>
              <a:rPr lang="en-US" sz="2500" b="1" baseline="30000" dirty="0">
                <a:effectLst>
                  <a:outerShdw blurRad="38100" dist="38100" dir="2700000" algn="tl">
                    <a:srgbClr val="000000">
                      <a:alpha val="43137"/>
                    </a:srgbClr>
                  </a:outerShdw>
                </a:effectLst>
              </a:rPr>
              <a:t>T</a:t>
            </a:r>
            <a:r>
              <a:rPr lang="en-US" sz="2500" b="1" baseline="-25000" dirty="0" smtClean="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P</a:t>
            </a:r>
            <a:r>
              <a:rPr lang="en-US" sz="2500" b="1" baseline="-25000" dirty="0" smtClean="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T</a:t>
            </a:r>
            <a:r>
              <a:rPr lang="en-US" sz="2500" b="1" dirty="0" smtClean="0">
                <a:effectLst>
                  <a:outerShdw blurRad="38100" dist="38100" dir="2700000" algn="tl">
                    <a:srgbClr val="000000">
                      <a:alpha val="43137"/>
                    </a:srgbClr>
                  </a:outerShdw>
                </a:effectLst>
              </a:rPr>
              <a:t>)  =  (</a:t>
            </a:r>
            <a:r>
              <a:rPr lang="en-US" sz="2500" b="1" dirty="0" err="1" smtClean="0">
                <a:effectLst>
                  <a:outerShdw blurRad="38100" dist="38100" dir="2700000" algn="tl">
                    <a:srgbClr val="000000">
                      <a:alpha val="43137"/>
                    </a:srgbClr>
                  </a:outerShdw>
                </a:effectLst>
              </a:rPr>
              <a:t>p</a:t>
            </a:r>
            <a:r>
              <a:rPr lang="en-US" sz="2500" b="1" baseline="-25000" dirty="0" err="1" smtClean="0">
                <a:effectLst>
                  <a:outerShdw blurRad="38100" dist="38100" dir="2700000" algn="tl">
                    <a:srgbClr val="000000">
                      <a:alpha val="43137"/>
                    </a:srgbClr>
                  </a:outerShdw>
                </a:effectLst>
              </a:rPr>
              <a:t>C</a:t>
            </a:r>
            <a:r>
              <a:rPr lang="en-US" sz="2500" b="1" dirty="0" smtClean="0">
                <a:effectLst>
                  <a:outerShdw blurRad="38100" dist="38100" dir="2700000" algn="tl">
                    <a:srgbClr val="000000">
                      <a:alpha val="43137"/>
                    </a:srgbClr>
                  </a:outerShdw>
                </a:effectLst>
              </a:rPr>
              <a:t>)  =  (</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A</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M</a:t>
            </a:r>
            <a:r>
              <a:rPr lang="en-US" sz="2500" b="1" dirty="0" smtClean="0">
                <a:effectLst>
                  <a:outerShdw blurRad="38100" dist="38100" dir="2700000" algn="tl">
                    <a:srgbClr val="000000">
                      <a:alpha val="43137"/>
                    </a:srgbClr>
                  </a:outerShdw>
                </a:effectLst>
              </a:rPr>
              <a:t>)  =  (</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A</a:t>
            </a:r>
            <a:r>
              <a:rPr lang="en-US" sz="2500" b="1" baseline="30000" dirty="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M</a:t>
            </a:r>
            <a:r>
              <a:rPr lang="en-US" sz="2500" b="1" baseline="30000" dirty="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 =  </a:t>
            </a:r>
            <a:r>
              <a:rPr lang="en-US" sz="2500" b="1" dirty="0">
                <a:effectLst>
                  <a:outerShdw blurRad="38100" dist="38100" dir="2700000" algn="tl">
                    <a:srgbClr val="000000">
                      <a:alpha val="43137"/>
                    </a:srgbClr>
                  </a:outerShdw>
                </a:effectLst>
              </a:rPr>
              <a:t>(p</a:t>
            </a:r>
            <a:r>
              <a:rPr lang="en-US" sz="2500" b="1" dirty="0" smtClean="0">
                <a:effectLst>
                  <a:outerShdw blurRad="38100" dist="38100" dir="2700000" algn="tl">
                    <a:srgbClr val="000000">
                      <a:alpha val="43137"/>
                    </a:srgbClr>
                  </a:outerShdw>
                </a:effectLst>
              </a:rPr>
              <a:t>*)</a:t>
            </a:r>
          </a:p>
          <a:p>
            <a:endParaRPr lang="en-US" sz="2500" dirty="0" smtClean="0"/>
          </a:p>
          <a:p>
            <a:r>
              <a:rPr lang="en-US" sz="2500" dirty="0"/>
              <a:t> </a:t>
            </a:r>
            <a:r>
              <a:rPr lang="en-US" sz="2500" dirty="0" smtClean="0"/>
              <a:t>                              </a:t>
            </a:r>
          </a:p>
          <a:p>
            <a:pPr marL="0" indent="0">
              <a:buNone/>
            </a:pPr>
            <a:endParaRPr lang="en-US" sz="2500" dirty="0"/>
          </a:p>
          <a:p>
            <a:pPr marL="0" indent="0">
              <a:buNone/>
            </a:pPr>
            <a:r>
              <a:rPr lang="en-US" sz="2500" dirty="0" smtClean="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(II) </a:t>
            </a:r>
            <a:r>
              <a:rPr lang="en-US" sz="2500" b="1" u="sng" dirty="0" smtClean="0">
                <a:effectLst>
                  <a:outerShdw blurRad="38100" dist="38100" dir="2700000" algn="tl">
                    <a:srgbClr val="000000">
                      <a:alpha val="43137"/>
                    </a:srgbClr>
                  </a:outerShdw>
                </a:effectLst>
              </a:rPr>
              <a:t>NA PRODUÇÃO:</a:t>
            </a:r>
            <a:endParaRPr lang="en-US" sz="2500" b="1" u="sng" dirty="0">
              <a:effectLst>
                <a:outerShdw blurRad="38100" dist="38100" dir="2700000" algn="tl">
                  <a:srgbClr val="000000">
                    <a:alpha val="43137"/>
                  </a:srgbClr>
                </a:outerShdw>
              </a:effectLst>
            </a:endParaRPr>
          </a:p>
          <a:p>
            <a:r>
              <a:rPr lang="en-US" sz="2500" dirty="0">
                <a:effectLst>
                  <a:outerShdw blurRad="38100" dist="38100" dir="2700000" algn="tl">
                    <a:srgbClr val="000000">
                      <a:alpha val="43137"/>
                    </a:srgbClr>
                  </a:outerShdw>
                </a:effectLst>
              </a:rPr>
              <a:t>APÓS A </a:t>
            </a:r>
            <a:r>
              <a:rPr lang="en-US" sz="2500" dirty="0" smtClean="0">
                <a:effectLst>
                  <a:outerShdw blurRad="38100" dist="38100" dir="2700000" algn="tl">
                    <a:srgbClr val="000000">
                      <a:alpha val="43137"/>
                    </a:srgbClr>
                  </a:outerShdw>
                </a:effectLst>
              </a:rPr>
              <a:t>TRIBUTAÇÃO, </a:t>
            </a:r>
            <a:r>
              <a:rPr lang="en-US" sz="2500" dirty="0">
                <a:effectLst>
                  <a:outerShdw blurRad="38100" dist="38100" dir="2700000" algn="tl">
                    <a:srgbClr val="000000">
                      <a:alpha val="43137"/>
                    </a:srgbClr>
                  </a:outerShdw>
                </a:effectLst>
              </a:rPr>
              <a:t>PARA ESTE CASO DE ECONOMIA PEQUENA E ABERTA, OS </a:t>
            </a:r>
            <a:r>
              <a:rPr lang="en-US" sz="2500" dirty="0" smtClean="0">
                <a:effectLst>
                  <a:outerShdw blurRad="38100" dist="38100" dir="2700000" algn="tl">
                    <a:srgbClr val="000000">
                      <a:alpha val="43137"/>
                    </a:srgbClr>
                  </a:outerShdw>
                </a:effectLst>
              </a:rPr>
              <a:t>PREÇOS VIGENTES NA PRODUÇÃO SE REDUZEM PELA EXATA MAGNITUDE DA TRIBUTAÇÃO IMPOSTA </a:t>
            </a:r>
            <a:r>
              <a:rPr lang="en-US" sz="2500" dirty="0">
                <a:effectLst>
                  <a:outerShdw blurRad="38100" dist="38100" dir="2700000" algn="tl">
                    <a:srgbClr val="000000">
                      <a:alpha val="43137"/>
                    </a:srgbClr>
                  </a:outerShdw>
                </a:effectLst>
              </a:rPr>
              <a:t>À </a:t>
            </a:r>
            <a:r>
              <a:rPr lang="en-US" sz="2500" dirty="0" smtClean="0">
                <a:effectLst>
                  <a:outerShdw blurRad="38100" dist="38100" dir="2700000" algn="tl">
                    <a:srgbClr val="000000">
                      <a:alpha val="43137"/>
                    </a:srgbClr>
                  </a:outerShdw>
                </a:effectLst>
              </a:rPr>
              <a:t>PRODUÇ</a:t>
            </a:r>
            <a:r>
              <a:rPr lang="en-US" sz="2500" dirty="0">
                <a:effectLst>
                  <a:outerShdw blurRad="38100" dist="38100" dir="2700000" algn="tl">
                    <a:srgbClr val="000000">
                      <a:alpha val="43137"/>
                    </a:srgbClr>
                  </a:outerShdw>
                </a:effectLst>
              </a:rPr>
              <a:t>Ã</a:t>
            </a:r>
            <a:r>
              <a:rPr lang="en-US" sz="2500" dirty="0" smtClean="0">
                <a:effectLst>
                  <a:outerShdw blurRad="38100" dist="38100" dir="2700000" algn="tl">
                    <a:srgbClr val="000000">
                      <a:alpha val="43137"/>
                    </a:srgbClr>
                  </a:outerShdw>
                </a:effectLst>
              </a:rPr>
              <a:t>O DO SETOR DE VANTAGEM COMPARATIVA (ALIMENTOS)</a:t>
            </a:r>
            <a:r>
              <a:rPr lang="en-US" sz="2500" b="1" dirty="0" smtClean="0">
                <a:effectLst>
                  <a:outerShdw blurRad="38100" dist="38100" dir="2700000" algn="tl">
                    <a:srgbClr val="000000">
                      <a:alpha val="43137"/>
                    </a:srgbClr>
                  </a:outerShdw>
                </a:effectLst>
              </a:rPr>
              <a:t>:                                             </a:t>
            </a:r>
            <a:r>
              <a:rPr lang="en-US" sz="2500" dirty="0" smtClean="0"/>
              <a:t>  </a:t>
            </a:r>
            <a:r>
              <a:rPr lang="en-US" sz="2500" b="1" dirty="0" smtClean="0">
                <a:effectLst>
                  <a:outerShdw blurRad="38100" dist="38100" dir="2700000" algn="tl">
                    <a:srgbClr val="000000">
                      <a:alpha val="43137"/>
                    </a:srgbClr>
                  </a:outerShdw>
                </a:effectLst>
              </a:rPr>
              <a:t>P</a:t>
            </a:r>
            <a:r>
              <a:rPr lang="en-US" sz="2500" b="1" baseline="-25000" dirty="0" smtClean="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T (PROD) </a:t>
            </a:r>
            <a:r>
              <a:rPr lang="en-US" sz="2500" b="1" dirty="0" smtClean="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(P</a:t>
            </a:r>
            <a:r>
              <a:rPr lang="en-US" sz="2500" b="1" baseline="-25000" dirty="0" smtClean="0">
                <a:effectLst>
                  <a:outerShdw blurRad="38100" dist="38100" dir="2700000" algn="tl">
                    <a:srgbClr val="000000">
                      <a:alpha val="43137"/>
                    </a:srgbClr>
                  </a:outerShdw>
                </a:effectLst>
              </a:rPr>
              <a:t>A</a:t>
            </a:r>
            <a:r>
              <a:rPr lang="en-US" sz="2500" b="1" baseline="30000" dirty="0">
                <a:effectLst>
                  <a:outerShdw blurRad="38100" dist="38100" dir="2700000" algn="tl">
                    <a:srgbClr val="000000">
                      <a:alpha val="43137"/>
                    </a:srgbClr>
                  </a:outerShdw>
                </a:effectLst>
              </a:rPr>
              <a:t>* </a:t>
            </a:r>
            <a:r>
              <a:rPr lang="en-US" sz="2500" b="1" dirty="0" smtClean="0">
                <a:effectLst>
                  <a:outerShdw blurRad="38100" dist="38100" dir="2700000" algn="tl">
                    <a:srgbClr val="000000">
                      <a:alpha val="43137"/>
                    </a:srgbClr>
                  </a:outerShdw>
                </a:effectLst>
              </a:rPr>
              <a:t>– T) = (1 – t).</a:t>
            </a:r>
            <a:r>
              <a:rPr lang="en-US" sz="2500" b="1" dirty="0">
                <a:effectLst>
                  <a:outerShdw blurRad="38100" dist="38100" dir="2700000" algn="tl">
                    <a:srgbClr val="000000">
                      <a:alpha val="43137"/>
                    </a:srgbClr>
                  </a:outerShdw>
                </a:effectLst>
              </a:rPr>
              <a:t> P</a:t>
            </a:r>
            <a:r>
              <a:rPr lang="en-US" sz="2500" b="1" baseline="-25000" dirty="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a:t>
            </a:r>
            <a:r>
              <a:rPr lang="en-US" sz="2500" dirty="0" smtClean="0"/>
              <a:t>,   ONDE:  T = TRIBUTO ESPECÍFICO</a:t>
            </a:r>
          </a:p>
          <a:p>
            <a:r>
              <a:rPr lang="en-US" sz="2500" dirty="0"/>
              <a:t> </a:t>
            </a:r>
            <a:r>
              <a:rPr lang="en-US" sz="2500" dirty="0" smtClean="0"/>
              <a:t>                                                                                                                                           t = ALÍQUOTA AD VALOREM EQUIVALENTE</a:t>
            </a:r>
          </a:p>
          <a:p>
            <a:r>
              <a:rPr lang="en-US" sz="2500" dirty="0"/>
              <a:t> </a:t>
            </a:r>
            <a:r>
              <a:rPr lang="en-US" sz="2500" dirty="0" smtClean="0"/>
              <a:t>                                                                         </a:t>
            </a:r>
            <a:r>
              <a:rPr lang="en-US" sz="2500" b="1" dirty="0" smtClean="0">
                <a:effectLst>
                  <a:outerShdw blurRad="38100" dist="38100" dir="2700000" algn="tl">
                    <a:srgbClr val="000000">
                      <a:alpha val="43137"/>
                    </a:srgbClr>
                  </a:outerShdw>
                </a:effectLst>
              </a:rPr>
              <a:t>P</a:t>
            </a:r>
            <a:r>
              <a:rPr lang="en-US" sz="2500" b="1" baseline="-25000" dirty="0" smtClean="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T (PROD)</a:t>
            </a:r>
            <a:r>
              <a:rPr lang="en-US" sz="2500" b="1" dirty="0" smtClean="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 P</a:t>
            </a:r>
            <a:r>
              <a:rPr lang="en-US" sz="2500" b="1" baseline="-25000" dirty="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a:t>
            </a:r>
            <a:r>
              <a:rPr lang="en-US" sz="2500" b="1" dirty="0">
                <a:effectLst>
                  <a:outerShdw blurRad="38100" dist="38100" dir="2700000" algn="tl">
                    <a:srgbClr val="000000">
                      <a:alpha val="43137"/>
                    </a:srgbClr>
                  </a:outerShdw>
                </a:effectLst>
              </a:rPr>
              <a:t> </a:t>
            </a:r>
            <a:r>
              <a:rPr lang="en-US" sz="2500" dirty="0" smtClean="0"/>
              <a:t>     (“I.E., CONTINUA O MESMO PREÇO NOMINAL INICIAL”)  </a:t>
            </a:r>
          </a:p>
          <a:p>
            <a:pPr marL="0" indent="0">
              <a:buNone/>
            </a:pPr>
            <a:r>
              <a:rPr lang="en-US" sz="2500" dirty="0" smtClean="0"/>
              <a:t>    </a:t>
            </a:r>
          </a:p>
          <a:p>
            <a:r>
              <a:rPr lang="en-US" sz="2500" dirty="0"/>
              <a:t> </a:t>
            </a:r>
            <a:r>
              <a:rPr lang="en-US" sz="2500" dirty="0" smtClean="0">
                <a:effectLst>
                  <a:outerShdw blurRad="38100" dist="38100" dir="2700000" algn="tl">
                    <a:srgbClr val="000000">
                      <a:alpha val="43137"/>
                    </a:srgbClr>
                  </a:outerShdw>
                </a:effectLst>
              </a:rPr>
              <a:t>PORTANTO, </a:t>
            </a:r>
            <a:r>
              <a:rPr lang="en-US" sz="2500" dirty="0">
                <a:effectLst>
                  <a:outerShdw blurRad="38100" dist="38100" dir="2700000" algn="tl">
                    <a:srgbClr val="000000">
                      <a:alpha val="43137"/>
                    </a:srgbClr>
                  </a:outerShdw>
                </a:effectLst>
              </a:rPr>
              <a:t>APÓS A </a:t>
            </a:r>
            <a:r>
              <a:rPr lang="en-US" sz="2500" dirty="0" smtClean="0">
                <a:effectLst>
                  <a:outerShdw blurRad="38100" dist="38100" dir="2700000" algn="tl">
                    <a:srgbClr val="000000">
                      <a:alpha val="43137"/>
                    </a:srgbClr>
                  </a:outerShdw>
                </a:effectLst>
              </a:rPr>
              <a:t>TRIBUTAÇÃO, NA PRODUÇÃO O PREÇO RELATIVO QUE PASSA A VIGORAR É O SEGUINTE: </a:t>
            </a:r>
          </a:p>
          <a:p>
            <a:endParaRPr lang="en-US" sz="2500" dirty="0" smtClean="0"/>
          </a:p>
          <a:p>
            <a:r>
              <a:rPr lang="en-US" sz="2500" dirty="0"/>
              <a:t> </a:t>
            </a:r>
            <a:r>
              <a:rPr lang="en-US" sz="2500" dirty="0" smtClean="0"/>
              <a:t>                            </a:t>
            </a:r>
            <a:r>
              <a:rPr lang="en-US" sz="2500" b="1" dirty="0" smtClean="0">
                <a:effectLst>
                  <a:outerShdw blurRad="38100" dist="38100" dir="2700000" algn="tl">
                    <a:srgbClr val="000000">
                      <a:alpha val="43137"/>
                    </a:srgbClr>
                  </a:outerShdw>
                </a:effectLst>
              </a:rPr>
              <a:t> (</a:t>
            </a:r>
            <a:r>
              <a:rPr lang="en-US" sz="2500" b="1" dirty="0" err="1" smtClean="0">
                <a:effectLst>
                  <a:outerShdw blurRad="38100" dist="38100" dir="2700000" algn="tl">
                    <a:srgbClr val="000000">
                      <a:alpha val="43137"/>
                    </a:srgbClr>
                  </a:outerShdw>
                </a:effectLst>
              </a:rPr>
              <a:t>p</a:t>
            </a:r>
            <a:r>
              <a:rPr lang="en-US" sz="2500" b="1" baseline="-25000" dirty="0" err="1" smtClean="0">
                <a:effectLst>
                  <a:outerShdw blurRad="38100" dist="38100" dir="2700000" algn="tl">
                    <a:srgbClr val="000000">
                      <a:alpha val="43137"/>
                    </a:srgbClr>
                  </a:outerShdw>
                </a:effectLst>
              </a:rPr>
              <a:t>P</a:t>
            </a:r>
            <a:r>
              <a:rPr lang="en-US" sz="2500" b="1" baseline="30000" dirty="0" err="1" smtClean="0">
                <a:effectLst>
                  <a:outerShdw blurRad="38100" dist="38100" dir="2700000" algn="tl">
                    <a:srgbClr val="000000">
                      <a:alpha val="43137"/>
                    </a:srgbClr>
                  </a:outerShdw>
                </a:effectLst>
              </a:rPr>
              <a:t>T</a:t>
            </a:r>
            <a:r>
              <a:rPr lang="en-US" sz="2500" b="1" dirty="0" smtClean="0">
                <a:effectLst>
                  <a:outerShdw blurRad="38100" dist="38100" dir="2700000" algn="tl">
                    <a:srgbClr val="000000">
                      <a:alpha val="43137"/>
                    </a:srgbClr>
                  </a:outerShdw>
                </a:effectLst>
              </a:rPr>
              <a:t>)  =  (P</a:t>
            </a:r>
            <a:r>
              <a:rPr lang="en-US" sz="2500" b="1" baseline="-25000" dirty="0" smtClean="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T (PROD)</a:t>
            </a:r>
            <a:r>
              <a:rPr lang="en-US" sz="2500" b="1" dirty="0" smtClean="0">
                <a:effectLst>
                  <a:outerShdw blurRad="38100" dist="38100" dir="2700000" algn="tl">
                    <a:srgbClr val="000000">
                      <a:alpha val="43137"/>
                    </a:srgbClr>
                  </a:outerShdw>
                </a:effectLst>
              </a:rPr>
              <a:t>/ P</a:t>
            </a:r>
            <a:r>
              <a:rPr lang="en-US" sz="2500" b="1" baseline="-25000" dirty="0" smtClean="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T (PROD)</a:t>
            </a:r>
            <a:r>
              <a:rPr lang="en-US" sz="2500" b="1" dirty="0" smtClean="0">
                <a:effectLst>
                  <a:outerShdw blurRad="38100" dist="38100" dir="2700000" algn="tl">
                    <a:srgbClr val="000000">
                      <a:alpha val="43137"/>
                    </a:srgbClr>
                  </a:outerShdw>
                </a:effectLst>
              </a:rPr>
              <a:t>)  =  [(1 – t).</a:t>
            </a:r>
            <a:r>
              <a:rPr lang="en-US" sz="2500" b="1" dirty="0">
                <a:effectLst>
                  <a:outerShdw blurRad="38100" dist="38100" dir="2700000" algn="tl">
                    <a:srgbClr val="000000">
                      <a:alpha val="43137"/>
                    </a:srgbClr>
                  </a:outerShdw>
                </a:effectLst>
              </a:rPr>
              <a:t> P</a:t>
            </a:r>
            <a:r>
              <a:rPr lang="en-US" sz="2500" b="1" baseline="-25000" dirty="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a:t>
            </a:r>
            <a:r>
              <a:rPr lang="en-US" sz="2500" b="1" dirty="0" smtClean="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a:t>
            </a:r>
            <a:r>
              <a:rPr lang="en-US" sz="2500" b="1" dirty="0" smtClean="0">
                <a:effectLst>
                  <a:outerShdw blurRad="38100" dist="38100" dir="2700000" algn="tl">
                    <a:srgbClr val="000000">
                      <a:alpha val="43137"/>
                    </a:srgbClr>
                  </a:outerShdw>
                </a:effectLst>
              </a:rPr>
              <a:t>]  =  (1 –t).(</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A</a:t>
            </a:r>
            <a:r>
              <a:rPr lang="en-US" sz="2500" b="1" baseline="30000" dirty="0" smtClean="0">
                <a:effectLst>
                  <a:outerShdw blurRad="38100" dist="38100" dir="2700000" algn="tl">
                    <a:srgbClr val="000000">
                      <a:alpha val="43137"/>
                    </a:srgbClr>
                  </a:outerShdw>
                </a:effectLst>
              </a:rPr>
              <a:t>*</a:t>
            </a:r>
            <a:r>
              <a:rPr lang="en-US" sz="2500" b="1" dirty="0" smtClean="0">
                <a:effectLst>
                  <a:outerShdw blurRad="38100" dist="38100" dir="2700000" algn="tl">
                    <a:srgbClr val="000000">
                      <a:alpha val="43137"/>
                    </a:srgbClr>
                  </a:outerShdw>
                </a:effectLst>
              </a:rPr>
              <a:t>/ </a:t>
            </a:r>
            <a:r>
              <a:rPr lang="en-US" sz="2500" b="1" dirty="0">
                <a:effectLst>
                  <a:outerShdw blurRad="38100" dist="38100" dir="2700000" algn="tl">
                    <a:srgbClr val="000000">
                      <a:alpha val="43137"/>
                    </a:srgbClr>
                  </a:outerShdw>
                </a:effectLst>
              </a:rPr>
              <a:t>P</a:t>
            </a:r>
            <a:r>
              <a:rPr lang="en-US" sz="2500" b="1" baseline="-25000" dirty="0">
                <a:effectLst>
                  <a:outerShdw blurRad="38100" dist="38100" dir="2700000" algn="tl">
                    <a:srgbClr val="000000">
                      <a:alpha val="43137"/>
                    </a:srgbClr>
                  </a:outerShdw>
                </a:effectLst>
              </a:rPr>
              <a:t>M</a:t>
            </a:r>
            <a:r>
              <a:rPr lang="en-US" sz="2500" b="1" baseline="30000" dirty="0" smtClean="0">
                <a:effectLst>
                  <a:outerShdw blurRad="38100" dist="38100" dir="2700000" algn="tl">
                    <a:srgbClr val="000000">
                      <a:alpha val="43137"/>
                    </a:srgbClr>
                  </a:outerShdw>
                </a:effectLst>
              </a:rPr>
              <a:t>*</a:t>
            </a:r>
            <a:r>
              <a:rPr lang="en-US" sz="2500" b="1" dirty="0" smtClean="0">
                <a:effectLst>
                  <a:outerShdw blurRad="38100" dist="38100" dir="2700000" algn="tl">
                    <a:srgbClr val="000000">
                      <a:alpha val="43137"/>
                    </a:srgbClr>
                  </a:outerShdw>
                </a:effectLst>
              </a:rPr>
              <a:t>)  =   (1 – t). p*</a:t>
            </a:r>
            <a:r>
              <a:rPr lang="en-US" sz="2300" b="1" dirty="0" smtClean="0">
                <a:effectLst>
                  <a:outerShdw blurRad="38100" dist="38100" dir="2700000" algn="tl">
                    <a:srgbClr val="000000">
                      <a:alpha val="43137"/>
                    </a:srgbClr>
                  </a:outerShdw>
                </a:effectLst>
              </a:rPr>
              <a:t>           </a:t>
            </a:r>
            <a:r>
              <a:rPr lang="en-US" sz="2000" dirty="0" smtClean="0"/>
              <a:t>    </a:t>
            </a:r>
            <a:endParaRPr lang="pt-BR" sz="2000" dirty="0"/>
          </a:p>
        </p:txBody>
      </p:sp>
      <p:sp>
        <p:nvSpPr>
          <p:cNvPr id="5" name="CaixaDeTexto 4"/>
          <p:cNvSpPr txBox="1"/>
          <p:nvPr/>
        </p:nvSpPr>
        <p:spPr>
          <a:xfrm>
            <a:off x="179512" y="3666510"/>
            <a:ext cx="8868325" cy="338554"/>
          </a:xfrm>
          <a:prstGeom prst="rect">
            <a:avLst/>
          </a:prstGeom>
          <a:solidFill>
            <a:srgbClr val="FFFF00"/>
          </a:solidFill>
          <a:ln>
            <a:solidFill>
              <a:schemeClr val="tx1"/>
            </a:solidFill>
          </a:ln>
        </p:spPr>
        <p:txBody>
          <a:bodyPr wrap="none" rtlCol="0">
            <a:spAutoFit/>
          </a:bodyPr>
          <a:lstStyle/>
          <a:p>
            <a:r>
              <a:rPr lang="en-US" sz="1600" b="1" dirty="0">
                <a:effectLst>
                  <a:outerShdw blurRad="38100" dist="38100" dir="2700000" algn="tl">
                    <a:srgbClr val="000000">
                      <a:alpha val="43137"/>
                    </a:srgbClr>
                  </a:outerShdw>
                </a:effectLst>
              </a:rPr>
              <a:t>OU SEJA, NA DECISÃO ÓTIMA DE CONSUMO:  </a:t>
            </a:r>
            <a:r>
              <a:rPr lang="en-US" sz="1600" b="1" dirty="0" err="1">
                <a:effectLst>
                  <a:outerShdw blurRad="38100" dist="38100" dir="2700000" algn="tl">
                    <a:srgbClr val="000000">
                      <a:alpha val="43137"/>
                    </a:srgbClr>
                  </a:outerShdw>
                </a:effectLst>
              </a:rPr>
              <a:t>p</a:t>
            </a:r>
            <a:r>
              <a:rPr lang="en-US" sz="1600" b="1" baseline="-25000" dirty="0" err="1">
                <a:effectLst>
                  <a:outerShdw blurRad="38100" dist="38100" dir="2700000" algn="tl">
                    <a:srgbClr val="000000">
                      <a:alpha val="43137"/>
                    </a:srgbClr>
                  </a:outerShdw>
                </a:effectLst>
              </a:rPr>
              <a:t>C</a:t>
            </a:r>
            <a:r>
              <a:rPr lang="en-US" sz="1600" b="1" baseline="30000" dirty="0" err="1">
                <a:effectLst>
                  <a:outerShdw blurRad="38100" dist="38100" dir="2700000" algn="tl">
                    <a:srgbClr val="000000">
                      <a:alpha val="43137"/>
                    </a:srgbClr>
                  </a:outerShdw>
                </a:effectLst>
              </a:rPr>
              <a:t>T</a:t>
            </a:r>
            <a:r>
              <a:rPr lang="en-US" sz="1600" b="1" dirty="0">
                <a:effectLst>
                  <a:outerShdw blurRad="38100" dist="38100" dir="2700000" algn="tl">
                    <a:srgbClr val="000000">
                      <a:alpha val="43137"/>
                    </a:srgbClr>
                  </a:outerShdw>
                </a:effectLst>
              </a:rPr>
              <a:t> = p*,  </a:t>
            </a:r>
            <a:r>
              <a:rPr lang="en-US" sz="1600" b="1" dirty="0" smtClean="0">
                <a:effectLst>
                  <a:outerShdw blurRad="38100" dist="38100" dir="2700000" algn="tl">
                    <a:srgbClr val="000000">
                      <a:alpha val="43137"/>
                    </a:srgbClr>
                  </a:outerShdw>
                </a:effectLst>
              </a:rPr>
              <a:t>PORTANTO, PERMANECENDO:  </a:t>
            </a:r>
            <a:r>
              <a:rPr lang="en-US" sz="1600" b="1" dirty="0" err="1">
                <a:effectLst>
                  <a:outerShdw blurRad="38100" dist="38100" dir="2700000" algn="tl">
                    <a:srgbClr val="000000">
                      <a:alpha val="43137"/>
                    </a:srgbClr>
                  </a:outerShdw>
                </a:effectLst>
              </a:rPr>
              <a:t>TxMgSUB</a:t>
            </a:r>
            <a:r>
              <a:rPr lang="en-US" sz="1600" b="1" dirty="0">
                <a:effectLst>
                  <a:outerShdw blurRad="38100" dist="38100" dir="2700000" algn="tl">
                    <a:srgbClr val="000000">
                      <a:alpha val="43137"/>
                    </a:srgbClr>
                  </a:outerShdw>
                </a:effectLst>
              </a:rPr>
              <a:t>  =  p*</a:t>
            </a:r>
            <a:endParaRPr lang="pt-BR" sz="1600" dirty="0"/>
          </a:p>
        </p:txBody>
      </p:sp>
      <p:sp>
        <p:nvSpPr>
          <p:cNvPr id="6" name="CaixaDeTexto 5"/>
          <p:cNvSpPr txBox="1"/>
          <p:nvPr/>
        </p:nvSpPr>
        <p:spPr>
          <a:xfrm>
            <a:off x="308400" y="6402814"/>
            <a:ext cx="8656088" cy="338554"/>
          </a:xfrm>
          <a:prstGeom prst="rect">
            <a:avLst/>
          </a:prstGeom>
          <a:solidFill>
            <a:srgbClr val="FFFF00"/>
          </a:solidFill>
          <a:ln>
            <a:solidFill>
              <a:schemeClr val="tx1"/>
            </a:solidFill>
          </a:ln>
        </p:spPr>
        <p:txBody>
          <a:bodyPr wrap="none" rtlCol="0">
            <a:spAutoFit/>
          </a:bodyPr>
          <a:lstStyle/>
          <a:p>
            <a:r>
              <a:rPr lang="en-US" sz="1600" b="1" dirty="0">
                <a:effectLst>
                  <a:outerShdw blurRad="38100" dist="38100" dir="2700000" algn="tl">
                    <a:srgbClr val="000000">
                      <a:alpha val="43137"/>
                    </a:srgbClr>
                  </a:outerShdw>
                </a:effectLst>
              </a:rPr>
              <a:t>OU SEJA, NA DECISÃO ÓTIMA DE PRODUÇÃO:  </a:t>
            </a:r>
            <a:r>
              <a:rPr lang="en-US" sz="1600" b="1" dirty="0" err="1">
                <a:effectLst>
                  <a:outerShdw blurRad="38100" dist="38100" dir="2700000" algn="tl">
                    <a:srgbClr val="000000">
                      <a:alpha val="43137"/>
                    </a:srgbClr>
                  </a:outerShdw>
                </a:effectLst>
              </a:rPr>
              <a:t>p</a:t>
            </a:r>
            <a:r>
              <a:rPr lang="en-US" sz="1600" b="1" baseline="-25000" dirty="0" err="1">
                <a:effectLst>
                  <a:outerShdw blurRad="38100" dist="38100" dir="2700000" algn="tl">
                    <a:srgbClr val="000000">
                      <a:alpha val="43137"/>
                    </a:srgbClr>
                  </a:outerShdw>
                </a:effectLst>
              </a:rPr>
              <a:t>P</a:t>
            </a:r>
            <a:r>
              <a:rPr lang="en-US" sz="1600" b="1" baseline="30000" dirty="0" err="1">
                <a:effectLst>
                  <a:outerShdw blurRad="38100" dist="38100" dir="2700000" algn="tl">
                    <a:srgbClr val="000000">
                      <a:alpha val="43137"/>
                    </a:srgbClr>
                  </a:outerShdw>
                </a:effectLst>
              </a:rPr>
              <a:t>T</a:t>
            </a:r>
            <a:r>
              <a:rPr lang="en-US" sz="1600" b="1" dirty="0">
                <a:effectLst>
                  <a:outerShdw blurRad="38100" dist="38100" dir="2700000" algn="tl">
                    <a:srgbClr val="000000">
                      <a:alpha val="43137"/>
                    </a:srgbClr>
                  </a:outerShdw>
                </a:effectLst>
              </a:rPr>
              <a:t> = (1 – t).p* ,   </a:t>
            </a:r>
            <a:r>
              <a:rPr lang="en-US" sz="1600" b="1" dirty="0" smtClean="0">
                <a:effectLst>
                  <a:outerShdw blurRad="38100" dist="38100" dir="2700000" algn="tl">
                    <a:srgbClr val="000000">
                      <a:alpha val="43137"/>
                    </a:srgbClr>
                  </a:outerShdw>
                </a:effectLst>
              </a:rPr>
              <a:t>LEVANDO  </a:t>
            </a:r>
            <a:r>
              <a:rPr lang="en-US" sz="1600" b="1" dirty="0">
                <a:effectLst>
                  <a:outerShdw blurRad="38100" dist="38100" dir="2700000" algn="tl">
                    <a:srgbClr val="000000">
                      <a:alpha val="43137"/>
                    </a:srgbClr>
                  </a:outerShdw>
                </a:effectLst>
              </a:rPr>
              <a:t>A QUE:  TMT  =  (1 – t). p*</a:t>
            </a:r>
            <a:endParaRPr lang="pt-BR" sz="1600" dirty="0"/>
          </a:p>
        </p:txBody>
      </p:sp>
    </p:spTree>
    <p:extLst>
      <p:ext uri="{BB962C8B-B14F-4D97-AF65-F5344CB8AC3E}">
        <p14:creationId xmlns:p14="http://schemas.microsoft.com/office/powerpoint/2010/main" val="178963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0" y="0"/>
            <a:ext cx="9144000" cy="6858000"/>
          </a:xfrm>
        </p:spPr>
        <p:txBody>
          <a:bodyPr>
            <a:normAutofit/>
          </a:bodyPr>
          <a:lstStyle/>
          <a:p>
            <a:pPr marL="0" indent="0" algn="just">
              <a:buNone/>
            </a:pPr>
            <a:r>
              <a:rPr lang="en-US" sz="2000" b="1" dirty="0" smtClean="0">
                <a:effectLst>
                  <a:outerShdw blurRad="38100" dist="38100" dir="2700000" algn="tl">
                    <a:srgbClr val="000000">
                      <a:alpha val="43137"/>
                    </a:srgbClr>
                  </a:outerShdw>
                </a:effectLst>
              </a:rPr>
              <a:t>CONCLUI-SE</a:t>
            </a:r>
            <a:r>
              <a:rPr lang="en-US" sz="2000" b="1" dirty="0">
                <a:effectLst>
                  <a:outerShdw blurRad="38100" dist="38100" dir="2700000" algn="tl">
                    <a:srgbClr val="000000">
                      <a:alpha val="43137"/>
                    </a:srgbClr>
                  </a:outerShdw>
                </a:effectLst>
              </a:rPr>
              <a:t>, PORTANTO, QUE HÁ DIVERGÊNCIA ENTRE  PREÇOS RELATIVOS VIGENTES NA PRODUÇÃO DAQUELES VIGENTES NO </a:t>
            </a:r>
            <a:r>
              <a:rPr lang="en-US" sz="2000" b="1" dirty="0" smtClean="0">
                <a:effectLst>
                  <a:outerShdw blurRad="38100" dist="38100" dir="2700000" algn="tl">
                    <a:srgbClr val="000000">
                      <a:alpha val="43137"/>
                    </a:srgbClr>
                  </a:outerShdw>
                </a:effectLst>
              </a:rPr>
              <a:t>CONSUMO E </a:t>
            </a:r>
            <a:r>
              <a:rPr lang="en-US" sz="2000" b="1" dirty="0">
                <a:effectLst>
                  <a:outerShdw blurRad="38100" dist="38100" dir="2700000" algn="tl">
                    <a:srgbClr val="000000">
                      <a:alpha val="43137"/>
                    </a:srgbClr>
                  </a:outerShdw>
                </a:effectLst>
              </a:rPr>
              <a:t>A </a:t>
            </a:r>
            <a:r>
              <a:rPr lang="en-US" sz="2000" b="1" dirty="0" smtClean="0">
                <a:effectLst>
                  <a:outerShdw blurRad="38100" dist="38100" dir="2700000" algn="tl">
                    <a:srgbClr val="000000">
                      <a:alpha val="43137"/>
                    </a:srgbClr>
                  </a:outerShdw>
                </a:effectLst>
              </a:rPr>
              <a:t>DIFERENÇA ENTRE ESSES DOIS PREÇOS RELATIVOS </a:t>
            </a:r>
            <a:r>
              <a:rPr lang="en-US" sz="2000" b="1" dirty="0">
                <a:effectLst>
                  <a:outerShdw blurRad="38100" dist="38100" dir="2700000" algn="tl">
                    <a:srgbClr val="000000">
                      <a:alpha val="43137"/>
                    </a:srgbClr>
                  </a:outerShdw>
                </a:effectLst>
              </a:rPr>
              <a:t>É</a:t>
            </a:r>
            <a:r>
              <a:rPr lang="en-US" sz="2000" b="1" dirty="0" smtClean="0">
                <a:effectLst>
                  <a:outerShdw blurRad="38100" dist="38100" dir="2700000" algn="tl">
                    <a:srgbClr val="000000">
                      <a:alpha val="43137"/>
                    </a:srgbClr>
                  </a:outerShdw>
                </a:effectLst>
              </a:rPr>
              <a:t> A CUNHA TRIBUT</a:t>
            </a:r>
            <a:r>
              <a:rPr lang="en-US" sz="2000" b="1" dirty="0">
                <a:effectLst>
                  <a:outerShdw blurRad="38100" dist="38100" dir="2700000" algn="tl">
                    <a:srgbClr val="000000">
                      <a:alpha val="43137"/>
                    </a:srgbClr>
                  </a:outerShdw>
                </a:effectLst>
              </a:rPr>
              <a:t>Á</a:t>
            </a:r>
            <a:r>
              <a:rPr lang="en-US" sz="2000" b="1" dirty="0" smtClean="0">
                <a:effectLst>
                  <a:outerShdw blurRad="38100" dist="38100" dir="2700000" algn="tl">
                    <a:srgbClr val="000000">
                      <a:alpha val="43137"/>
                    </a:srgbClr>
                  </a:outerShdw>
                </a:effectLst>
              </a:rPr>
              <a:t>RIA: </a:t>
            </a:r>
          </a:p>
          <a:p>
            <a:pPr marL="0" indent="0">
              <a:buNone/>
            </a:pPr>
            <a:r>
              <a:rPr lang="en-US" sz="2000" b="1" dirty="0" smtClean="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C</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P</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T    EM TERMOS DE TRIBUTO ESPECÍFICO;  OU</a:t>
            </a:r>
          </a:p>
          <a:p>
            <a:pPr marL="0" indent="0">
              <a:buNone/>
            </a:pPr>
            <a:r>
              <a:rPr lang="en-US" sz="2000" b="1" dirty="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C</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a:t>
            </a:r>
            <a:r>
              <a:rPr lang="en-US" sz="2000" b="1" dirty="0" err="1">
                <a:effectLst>
                  <a:outerShdw blurRad="38100" dist="38100" dir="2700000" algn="tl">
                    <a:srgbClr val="000000">
                      <a:alpha val="43137"/>
                    </a:srgbClr>
                  </a:outerShdw>
                </a:effectLst>
              </a:rPr>
              <a:t>p</a:t>
            </a:r>
            <a:r>
              <a:rPr lang="en-US" sz="2000" b="1" baseline="-25000" dirty="0" err="1">
                <a:effectLst>
                  <a:outerShdw blurRad="38100" dist="38100" dir="2700000" algn="tl">
                    <a:srgbClr val="000000">
                      <a:alpha val="43137"/>
                    </a:srgbClr>
                  </a:outerShdw>
                </a:effectLst>
              </a:rPr>
              <a:t>P</a:t>
            </a:r>
            <a:r>
              <a:rPr lang="en-US" sz="2000" b="1" baseline="30000" dirty="0" err="1">
                <a:effectLst>
                  <a:outerShdw blurRad="38100" dist="38100" dir="2700000" algn="tl">
                    <a:srgbClr val="000000">
                      <a:alpha val="43137"/>
                    </a:srgbClr>
                  </a:outerShdw>
                </a:effectLst>
              </a:rPr>
              <a:t>T</a:t>
            </a:r>
            <a:r>
              <a:rPr lang="en-US" sz="2000" b="1" dirty="0">
                <a:effectLst>
                  <a:outerShdw blurRad="38100" dist="38100" dir="2700000" algn="tl">
                    <a:srgbClr val="000000">
                      <a:alpha val="43137"/>
                    </a:srgbClr>
                  </a:outerShdw>
                </a:effectLst>
              </a:rPr>
              <a:t>]  =  [p*  -   (1 – t). p*]  =  </a:t>
            </a:r>
            <a:r>
              <a:rPr lang="en-US" sz="2000" b="1" dirty="0" err="1">
                <a:effectLst>
                  <a:outerShdw blurRad="38100" dist="38100" dir="2700000" algn="tl">
                    <a:srgbClr val="000000">
                      <a:alpha val="43137"/>
                    </a:srgbClr>
                  </a:outerShdw>
                </a:effectLst>
              </a:rPr>
              <a:t>t.p</a:t>
            </a:r>
            <a:r>
              <a:rPr lang="en-US" sz="2000" b="1" dirty="0">
                <a:effectLst>
                  <a:outerShdw blurRad="38100" dist="38100" dir="2700000" algn="tl">
                    <a:srgbClr val="000000">
                      <a:alpha val="43137"/>
                    </a:srgbClr>
                  </a:outerShdw>
                </a:effectLst>
              </a:rPr>
              <a:t>*    EM TERMOS DE TRIBUTO </a:t>
            </a:r>
            <a:r>
              <a:rPr lang="en-US" sz="2000" b="1" dirty="0" smtClean="0">
                <a:effectLst>
                  <a:outerShdw blurRad="38100" dist="38100" dir="2700000" algn="tl">
                    <a:srgbClr val="000000">
                      <a:alpha val="43137"/>
                    </a:srgbClr>
                  </a:outerShdw>
                </a:effectLst>
              </a:rPr>
              <a:t>AD VALOREM</a:t>
            </a:r>
          </a:p>
          <a:p>
            <a:pPr marL="0" indent="0" algn="just">
              <a:buNone/>
            </a:pPr>
            <a:endParaRPr lang="en-US" sz="2000" b="1" dirty="0">
              <a:effectLst>
                <a:outerShdw blurRad="38100" dist="38100" dir="2700000" algn="tl">
                  <a:srgbClr val="000000">
                    <a:alpha val="43137"/>
                  </a:srgbClr>
                </a:outerShdw>
              </a:effectLst>
            </a:endParaRPr>
          </a:p>
          <a:p>
            <a:pPr marL="0" indent="0" algn="just">
              <a:buNone/>
            </a:pPr>
            <a:r>
              <a:rPr lang="en-US" sz="2000" b="1" dirty="0" smtClean="0">
                <a:effectLst>
                  <a:outerShdw blurRad="38100" dist="38100" dir="2700000" algn="tl">
                    <a:srgbClr val="000000">
                      <a:alpha val="43137"/>
                    </a:srgbClr>
                  </a:outerShdw>
                </a:effectLst>
              </a:rPr>
              <a:t>E, COMO VIMOS, AS CONDIÇÕES DE EFICIÊNCIA NA ECONOMIA REQUEREM, ENTRE OUTRAS COISAS, A IGUALDADE DE PREÇOS NO CONSUMO E NA PRODUÇÃO. PORTANTO, A DIVERGÊNCIA DE PREÇOS RELATIVOS VIGENTES NA PRODUÇÃO DAQUELES VIGENTES NO CONSUMO, COMO RESULTADO DA TRIBUTAÇÃO DO SETOR ALIMENTOS (DE VANTAGEM COMPARATIVA), IMPLICA </a:t>
            </a:r>
            <a:r>
              <a:rPr lang="en-US" sz="2000" b="1" dirty="0">
                <a:effectLst>
                  <a:outerShdw blurRad="38100" dist="38100" dir="2700000" algn="tl">
                    <a:srgbClr val="000000">
                      <a:alpha val="43137"/>
                    </a:srgbClr>
                  </a:outerShdw>
                </a:effectLst>
              </a:rPr>
              <a:t>EM PERDA DE EFICIÊNCIA NA </a:t>
            </a:r>
            <a:r>
              <a:rPr lang="en-US" sz="2000" b="1" dirty="0" smtClean="0">
                <a:effectLst>
                  <a:outerShdw blurRad="38100" dist="38100" dir="2700000" algn="tl">
                    <a:srgbClr val="000000">
                      <a:alpha val="43137"/>
                    </a:srgbClr>
                  </a:outerShdw>
                </a:effectLst>
              </a:rPr>
              <a:t>ECONOMIA (I.E., A ECONOMIA SE ECONTRA AQUÉM DA F.P.P.):</a:t>
            </a:r>
            <a:endParaRPr lang="en-US" sz="2000" b="1" dirty="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endParaRPr lang="en-US" sz="2000" b="1" dirty="0" smtClean="0">
              <a:effectLst>
                <a:outerShdw blurRad="38100" dist="38100" dir="2700000" algn="tl">
                  <a:srgbClr val="000000">
                    <a:alpha val="43137"/>
                  </a:srgbClr>
                </a:outerShdw>
              </a:effectLst>
            </a:endParaRPr>
          </a:p>
          <a:p>
            <a:pPr marL="0" indent="0">
              <a:buNone/>
            </a:pPr>
            <a:endParaRPr lang="en-US" sz="2000" b="1" dirty="0" smtClean="0">
              <a:effectLst>
                <a:outerShdw blurRad="38100" dist="38100" dir="2700000" algn="tl">
                  <a:srgbClr val="000000">
                    <a:alpha val="43137"/>
                  </a:srgbClr>
                </a:outerShdw>
              </a:effectLst>
            </a:endParaRPr>
          </a:p>
          <a:p>
            <a:pPr marL="0" indent="0">
              <a:buNone/>
            </a:pPr>
            <a:endParaRPr lang="en-US" sz="2000" b="1" dirty="0" smtClean="0">
              <a:effectLst>
                <a:outerShdw blurRad="38100" dist="38100" dir="2700000" algn="tl">
                  <a:srgbClr val="000000">
                    <a:alpha val="43137"/>
                  </a:srgbClr>
                </a:outerShdw>
              </a:effectLst>
            </a:endParaRPr>
          </a:p>
          <a:p>
            <a:pPr marL="0" indent="0">
              <a:buNone/>
            </a:pPr>
            <a:endParaRPr lang="en-US" sz="2000" b="1" dirty="0">
              <a:effectLst>
                <a:outerShdw blurRad="38100" dist="38100" dir="2700000" algn="tl">
                  <a:srgbClr val="000000">
                    <a:alpha val="43137"/>
                  </a:srgbClr>
                </a:outerShdw>
              </a:effectLst>
            </a:endParaRPr>
          </a:p>
          <a:p>
            <a:pPr marL="0" indent="0">
              <a:buNone/>
            </a:pPr>
            <a:endParaRPr lang="en-US" sz="2000" b="1" dirty="0" smtClean="0">
              <a:effectLst>
                <a:outerShdw blurRad="38100" dist="38100" dir="2700000" algn="tl">
                  <a:srgbClr val="000000">
                    <a:alpha val="43137"/>
                  </a:srgbClr>
                </a:outerShdw>
              </a:effectLst>
            </a:endParaRPr>
          </a:p>
          <a:p>
            <a:pPr marL="0" indent="0" algn="just">
              <a:buNone/>
            </a:pPr>
            <a:endParaRPr lang="pt-BR" sz="2000" dirty="0"/>
          </a:p>
        </p:txBody>
      </p:sp>
      <p:sp>
        <p:nvSpPr>
          <p:cNvPr id="6" name="CaixaDeTexto 5"/>
          <p:cNvSpPr txBox="1"/>
          <p:nvPr/>
        </p:nvSpPr>
        <p:spPr>
          <a:xfrm>
            <a:off x="0" y="3951054"/>
            <a:ext cx="9144000" cy="2862322"/>
          </a:xfrm>
          <a:prstGeom prst="rect">
            <a:avLst/>
          </a:prstGeom>
          <a:solidFill>
            <a:schemeClr val="accent6">
              <a:lumMod val="60000"/>
              <a:lumOff val="40000"/>
            </a:schemeClr>
          </a:solidFill>
          <a:ln>
            <a:solidFill>
              <a:schemeClr val="tx1"/>
            </a:solidFill>
          </a:ln>
        </p:spPr>
        <p:txBody>
          <a:bodyPr wrap="square" rtlCol="0">
            <a:spAutoFit/>
          </a:bodyPr>
          <a:lstStyle/>
          <a:p>
            <a:r>
              <a:rPr lang="pt-BR" sz="2400" b="1" u="sng" dirty="0" smtClean="0">
                <a:effectLst>
                  <a:outerShdw blurRad="38100" dist="38100" dir="2700000" algn="tl">
                    <a:srgbClr val="000000">
                      <a:alpha val="43137"/>
                    </a:srgbClr>
                  </a:outerShdw>
                </a:effectLst>
              </a:rPr>
              <a:t>APÓS A TRIBUTAÇÃO, OS PREÇOS RELATIVOS VIGENTES SÃO OS SEGUINTES</a:t>
            </a:r>
            <a:r>
              <a:rPr lang="pt-BR" sz="2400" b="1" dirty="0" smtClean="0">
                <a:effectLst>
                  <a:outerShdw blurRad="38100" dist="38100" dir="2700000" algn="tl">
                    <a:srgbClr val="000000">
                      <a:alpha val="43137"/>
                    </a:srgbClr>
                  </a:outerShdw>
                </a:effectLst>
              </a:rPr>
              <a:t>:</a:t>
            </a:r>
          </a:p>
          <a:p>
            <a:endParaRPr lang="pt-BR" sz="2000" b="1" dirty="0" smtClean="0">
              <a:effectLst>
                <a:outerShdw blurRad="38100" dist="38100" dir="2700000" algn="tl">
                  <a:srgbClr val="000000">
                    <a:alpha val="43137"/>
                  </a:srgbClr>
                </a:outerShdw>
              </a:effectLst>
            </a:endParaRPr>
          </a:p>
          <a:p>
            <a:r>
              <a:rPr lang="pt-BR" dirty="0"/>
              <a:t> </a:t>
            </a:r>
            <a:r>
              <a:rPr lang="pt-BR" dirty="0" smtClean="0"/>
              <a:t>           </a:t>
            </a:r>
            <a:r>
              <a:rPr lang="en-US" sz="2400" b="1" dirty="0" err="1" smtClean="0">
                <a:effectLst>
                  <a:outerShdw blurRad="38100" dist="38100" dir="2700000" algn="tl">
                    <a:srgbClr val="000000">
                      <a:alpha val="43137"/>
                    </a:srgbClr>
                  </a:outerShdw>
                </a:effectLst>
              </a:rPr>
              <a:t>p</a:t>
            </a:r>
            <a:r>
              <a:rPr lang="en-US" sz="2400" b="1" baseline="-25000" dirty="0" err="1" smtClean="0">
                <a:effectLst>
                  <a:outerShdw blurRad="38100" dist="38100" dir="2700000" algn="tl">
                    <a:srgbClr val="000000">
                      <a:alpha val="43137"/>
                    </a:srgbClr>
                  </a:outerShdw>
                </a:effectLst>
              </a:rPr>
              <a:t>P</a:t>
            </a:r>
            <a:r>
              <a:rPr lang="en-US" sz="2400" b="1" baseline="30000" dirty="0" err="1" smtClean="0">
                <a:effectLst>
                  <a:outerShdw blurRad="38100" dist="38100" dir="2700000" algn="tl">
                    <a:srgbClr val="000000">
                      <a:alpha val="43137"/>
                    </a:srgbClr>
                  </a:outerShdw>
                </a:effectLst>
              </a:rPr>
              <a:t>T</a:t>
            </a:r>
            <a:r>
              <a:rPr lang="en-US" sz="2400" b="1" dirty="0" smtClean="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  (1 – t). p*  </a:t>
            </a:r>
            <a:r>
              <a:rPr lang="en-US" sz="2400" b="1" dirty="0" smtClean="0">
                <a:effectLst>
                  <a:outerShdw blurRad="38100" dist="38100" dir="2700000" algn="tl">
                    <a:srgbClr val="000000">
                      <a:alpha val="43137"/>
                    </a:srgbClr>
                  </a:outerShdw>
                </a:effectLst>
              </a:rPr>
              <a:t>(NA </a:t>
            </a:r>
            <a:r>
              <a:rPr lang="en-US" sz="2400" b="1" dirty="0">
                <a:effectLst>
                  <a:outerShdw blurRad="38100" dist="38100" dir="2700000" algn="tl">
                    <a:srgbClr val="000000">
                      <a:alpha val="43137"/>
                    </a:srgbClr>
                  </a:outerShdw>
                </a:effectLst>
              </a:rPr>
              <a:t>PRODUÇÃO)  </a:t>
            </a:r>
            <a:r>
              <a:rPr lang="en-US" sz="3200" b="1" dirty="0" smtClean="0">
                <a:effectLst>
                  <a:outerShdw blurRad="38100" dist="38100" dir="2700000" algn="tl">
                    <a:srgbClr val="000000">
                      <a:alpha val="43137"/>
                    </a:srgbClr>
                  </a:outerShdw>
                </a:effectLst>
              </a:rPr>
              <a:t>&lt;</a:t>
            </a:r>
            <a:r>
              <a:rPr lang="en-US" sz="2400" b="1" dirty="0" smtClean="0">
                <a:effectLst>
                  <a:outerShdw blurRad="38100" dist="38100" dir="2700000" algn="tl">
                    <a:srgbClr val="000000">
                      <a:alpha val="43137"/>
                    </a:srgbClr>
                  </a:outerShdw>
                </a:effectLst>
              </a:rPr>
              <a:t>   </a:t>
            </a:r>
            <a:r>
              <a:rPr lang="en-US" sz="2400" b="1" dirty="0" err="1">
                <a:effectLst>
                  <a:outerShdw blurRad="38100" dist="38100" dir="2700000" algn="tl">
                    <a:srgbClr val="000000">
                      <a:alpha val="43137"/>
                    </a:srgbClr>
                  </a:outerShdw>
                </a:effectLst>
              </a:rPr>
              <a:t>p</a:t>
            </a:r>
            <a:r>
              <a:rPr lang="en-US" sz="2400" b="1" baseline="-25000" dirty="0" err="1">
                <a:effectLst>
                  <a:outerShdw blurRad="38100" dist="38100" dir="2700000" algn="tl">
                    <a:srgbClr val="000000">
                      <a:alpha val="43137"/>
                    </a:srgbClr>
                  </a:outerShdw>
                </a:effectLst>
              </a:rPr>
              <a:t>C</a:t>
            </a:r>
            <a:r>
              <a:rPr lang="en-US" sz="2400" b="1" baseline="30000" dirty="0" err="1">
                <a:effectLst>
                  <a:outerShdw blurRad="38100" dist="38100" dir="2700000" algn="tl">
                    <a:srgbClr val="000000">
                      <a:alpha val="43137"/>
                    </a:srgbClr>
                  </a:outerShdw>
                </a:effectLst>
              </a:rPr>
              <a:t>T</a:t>
            </a:r>
            <a:r>
              <a:rPr lang="en-US" sz="2400" b="1" dirty="0">
                <a:effectLst>
                  <a:outerShdw blurRad="38100" dist="38100" dir="2700000" algn="tl">
                    <a:srgbClr val="000000">
                      <a:alpha val="43137"/>
                    </a:srgbClr>
                  </a:outerShdw>
                </a:effectLst>
              </a:rPr>
              <a:t>  =  p*  (NO CONSUMO</a:t>
            </a:r>
            <a:r>
              <a:rPr lang="en-US" sz="2400" b="1" dirty="0" smtClean="0">
                <a:effectLst>
                  <a:outerShdw blurRad="38100" dist="38100" dir="2700000" algn="tl">
                    <a:srgbClr val="000000">
                      <a:alpha val="43137"/>
                    </a:srgbClr>
                  </a:outerShdw>
                </a:effectLst>
              </a:rPr>
              <a:t>)</a:t>
            </a:r>
          </a:p>
          <a:p>
            <a:endParaRPr lang="en-US" sz="2400" b="1" dirty="0">
              <a:effectLst>
                <a:outerShdw blurRad="38100" dist="38100" dir="2700000" algn="tl">
                  <a:srgbClr val="000000">
                    <a:alpha val="43137"/>
                  </a:srgbClr>
                </a:outerShdw>
              </a:effectLst>
            </a:endParaRPr>
          </a:p>
          <a:p>
            <a:r>
              <a:rPr lang="en-US" sz="2400" b="1" u="sng" dirty="0" smtClean="0">
                <a:effectLst>
                  <a:outerShdw blurRad="38100" dist="38100" dir="2700000" algn="tl">
                    <a:srgbClr val="000000">
                      <a:alpha val="43137"/>
                    </a:srgbClr>
                  </a:outerShdw>
                </a:effectLst>
              </a:rPr>
              <a:t>OU SEJA, HÁ DIVERGÊNCIA ENTRE TMT  E  A </a:t>
            </a:r>
            <a:r>
              <a:rPr lang="en-US" sz="2400" b="1" u="sng" dirty="0" err="1" smtClean="0">
                <a:effectLst>
                  <a:outerShdw blurRad="38100" dist="38100" dir="2700000" algn="tl">
                    <a:srgbClr val="000000">
                      <a:alpha val="43137"/>
                    </a:srgbClr>
                  </a:outerShdw>
                </a:effectLst>
              </a:rPr>
              <a:t>TMgSUB</a:t>
            </a:r>
            <a:r>
              <a:rPr lang="en-US" sz="2400" b="1" u="sng" dirty="0" smtClean="0">
                <a:effectLst>
                  <a:outerShdw blurRad="38100" dist="38100" dir="2700000" algn="tl">
                    <a:srgbClr val="000000">
                      <a:alpha val="43137"/>
                    </a:srgbClr>
                  </a:outerShdw>
                </a:effectLst>
              </a:rPr>
              <a:t> (“INEFICIÊNCIA”)</a:t>
            </a:r>
            <a:r>
              <a:rPr lang="en-US" sz="2400" b="1" dirty="0" smtClean="0">
                <a:effectLst>
                  <a:outerShdw blurRad="38100" dist="38100" dir="2700000" algn="tl">
                    <a:srgbClr val="000000">
                      <a:alpha val="43137"/>
                    </a:srgbClr>
                  </a:outerShdw>
                </a:effectLst>
              </a:rPr>
              <a:t>:</a:t>
            </a:r>
          </a:p>
          <a:p>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            TMT = </a:t>
            </a:r>
            <a:r>
              <a:rPr lang="en-US" sz="2400" b="1" dirty="0" err="1">
                <a:effectLst>
                  <a:outerShdw blurRad="38100" dist="38100" dir="2700000" algn="tl">
                    <a:srgbClr val="000000">
                      <a:alpha val="43137"/>
                    </a:srgbClr>
                  </a:outerShdw>
                </a:effectLst>
              </a:rPr>
              <a:t>p</a:t>
            </a:r>
            <a:r>
              <a:rPr lang="en-US" sz="2400" b="1" baseline="-25000" dirty="0" err="1">
                <a:effectLst>
                  <a:outerShdw blurRad="38100" dist="38100" dir="2700000" algn="tl">
                    <a:srgbClr val="000000">
                      <a:alpha val="43137"/>
                    </a:srgbClr>
                  </a:outerShdw>
                </a:effectLst>
              </a:rPr>
              <a:t>P</a:t>
            </a:r>
            <a:r>
              <a:rPr lang="en-US" sz="2400" b="1" baseline="30000" dirty="0" err="1">
                <a:effectLst>
                  <a:outerShdw blurRad="38100" dist="38100" dir="2700000" algn="tl">
                    <a:srgbClr val="000000">
                      <a:alpha val="43137"/>
                    </a:srgbClr>
                  </a:outerShdw>
                </a:effectLst>
              </a:rPr>
              <a:t>T</a:t>
            </a:r>
            <a:r>
              <a:rPr lang="en-US" sz="2400" b="1" dirty="0">
                <a:effectLst>
                  <a:outerShdw blurRad="38100" dist="38100" dir="2700000" algn="tl">
                    <a:srgbClr val="000000">
                      <a:alpha val="43137"/>
                    </a:srgbClr>
                  </a:outerShdw>
                </a:effectLst>
              </a:rPr>
              <a:t> </a:t>
            </a:r>
            <a:r>
              <a:rPr lang="en-US" sz="2400" b="1" dirty="0" smtClean="0">
                <a:effectLst>
                  <a:outerShdw blurRad="38100" dist="38100" dir="2700000" algn="tl">
                    <a:srgbClr val="000000">
                      <a:alpha val="43137"/>
                    </a:srgbClr>
                  </a:outerShdw>
                </a:effectLst>
              </a:rPr>
              <a:t>(NA PRODUÇÃO)  </a:t>
            </a:r>
            <a:r>
              <a:rPr lang="en-US" sz="3200" b="1" dirty="0" smtClean="0">
                <a:effectLst>
                  <a:outerShdw blurRad="38100" dist="38100" dir="2700000" algn="tl">
                    <a:srgbClr val="000000">
                      <a:alpha val="43137"/>
                    </a:srgbClr>
                  </a:outerShdw>
                </a:effectLst>
              </a:rPr>
              <a:t>&lt;</a:t>
            </a:r>
            <a:r>
              <a:rPr lang="en-US" sz="2400" b="1" dirty="0" smtClean="0">
                <a:effectLst>
                  <a:outerShdw blurRad="38100" dist="38100" dir="2700000" algn="tl">
                    <a:srgbClr val="000000">
                      <a:alpha val="43137"/>
                    </a:srgbClr>
                  </a:outerShdw>
                </a:effectLst>
              </a:rPr>
              <a:t>  </a:t>
            </a:r>
            <a:r>
              <a:rPr lang="en-US" sz="2400" b="1" dirty="0" err="1" smtClean="0">
                <a:effectLst>
                  <a:outerShdw blurRad="38100" dist="38100" dir="2700000" algn="tl">
                    <a:srgbClr val="000000">
                      <a:alpha val="43137"/>
                    </a:srgbClr>
                  </a:outerShdw>
                </a:effectLst>
              </a:rPr>
              <a:t>TMgSUB</a:t>
            </a:r>
            <a:r>
              <a:rPr lang="en-US" sz="2400" b="1" dirty="0" smtClean="0">
                <a:effectLst>
                  <a:outerShdw blurRad="38100" dist="38100" dir="2700000" algn="tl">
                    <a:srgbClr val="000000">
                      <a:alpha val="43137"/>
                    </a:srgbClr>
                  </a:outerShdw>
                </a:effectLst>
              </a:rPr>
              <a:t> </a:t>
            </a:r>
            <a:r>
              <a:rPr lang="en-US" sz="2400" b="1" dirty="0">
                <a:effectLst>
                  <a:outerShdw blurRad="38100" dist="38100" dir="2700000" algn="tl">
                    <a:srgbClr val="000000">
                      <a:alpha val="43137"/>
                    </a:srgbClr>
                  </a:outerShdw>
                </a:effectLst>
              </a:rPr>
              <a:t>=  p* </a:t>
            </a:r>
            <a:r>
              <a:rPr lang="en-US" sz="2400" b="1" dirty="0" smtClean="0">
                <a:effectLst>
                  <a:outerShdw blurRad="38100" dist="38100" dir="2700000" algn="tl">
                    <a:srgbClr val="000000">
                      <a:alpha val="43137"/>
                    </a:srgbClr>
                  </a:outerShdw>
                </a:effectLst>
              </a:rPr>
              <a:t>(NO CONSUMO)</a:t>
            </a:r>
            <a:endParaRPr lang="pt-BR" sz="2400" dirty="0"/>
          </a:p>
        </p:txBody>
      </p:sp>
    </p:spTree>
    <p:extLst>
      <p:ext uri="{BB962C8B-B14F-4D97-AF65-F5344CB8AC3E}">
        <p14:creationId xmlns:p14="http://schemas.microsoft.com/office/powerpoint/2010/main" val="2871620327"/>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4348</TotalTime>
  <Words>8747</Words>
  <Application>Microsoft Office PowerPoint</Application>
  <PresentationFormat>Apresentação na tela (4:3)</PresentationFormat>
  <Paragraphs>512</Paragraphs>
  <Slides>26</Slides>
  <Notes>1</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Tema do Office</vt:lpstr>
      <vt:lpstr>ECONOMIA DO SETOR PÚBLICO</vt:lpstr>
      <vt:lpstr>INTRODUÇÃO DA QUESTÃO: ÓTICA DE EQUILÍBRIO PARCIAL VERSUS ÓTICA DE EQUILÍBRIO GERAL</vt:lpstr>
      <vt:lpstr>CASO 1: TRIBUTAÇÃO NUM PAÍS PEQUENO</vt:lpstr>
      <vt:lpstr>Apresentação do PowerPoint</vt:lpstr>
      <vt:lpstr>Apresentação do PowerPoint</vt:lpstr>
      <vt:lpstr>Apresentação do PowerPoint</vt:lpstr>
      <vt:lpstr>Apresentação do PowerPoint</vt:lpstr>
      <vt:lpstr>Apresentação do PowerPoint</vt:lpstr>
      <vt:lpstr>Apresentação do PowerPoint</vt:lpstr>
      <vt:lpstr>REPRESENTAÇÃO GRÁFICA DOS EFEITOS DA TRIBUTAÇÃO DA PRODUÇÃO DO SETOR DE VANTAGEM COMPARATIVA  NUMA ECONOMIA PEQUENA ABERTA  EM TERMOS DE EQUILÍBRIO GERAL:</vt:lpstr>
      <vt:lpstr>Apresentação do PowerPoint</vt:lpstr>
      <vt:lpstr>Apresentação do PowerPoint</vt:lpstr>
      <vt:lpstr>Apresentação do PowerPoint</vt:lpstr>
      <vt:lpstr>Apresentação do PowerPoint</vt:lpstr>
      <vt:lpstr>CASO 2: TRIBUTAÇÃO NUM PAÍS GRANDE</vt:lpstr>
      <vt:lpstr>Apresentação do PowerPoint</vt:lpstr>
      <vt:lpstr>Apresentação do PowerPoint</vt:lpstr>
      <vt:lpstr>Apresentação do PowerPoint</vt:lpstr>
      <vt:lpstr>EFEITOS DA TRIBUTAÇÃO EM EQUILÍBRIO GERAL NUMA ECONOMIA GRANDE ABERTA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sbender</dc:creator>
  <cp:lastModifiedBy>Siegfried Bender</cp:lastModifiedBy>
  <cp:revision>772</cp:revision>
  <cp:lastPrinted>2011-05-31T04:44:01Z</cp:lastPrinted>
  <dcterms:created xsi:type="dcterms:W3CDTF">2011-05-20T20:02:45Z</dcterms:created>
  <dcterms:modified xsi:type="dcterms:W3CDTF">2011-05-31T05:18:25Z</dcterms:modified>
</cp:coreProperties>
</file>