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8" r:id="rId1"/>
  </p:sldMasterIdLst>
  <p:notesMasterIdLst>
    <p:notesMasterId r:id="rId39"/>
  </p:notesMasterIdLst>
  <p:handoutMasterIdLst>
    <p:handoutMasterId r:id="rId40"/>
  </p:handoutMasterIdLst>
  <p:sldIdLst>
    <p:sldId id="278" r:id="rId2"/>
    <p:sldId id="358" r:id="rId3"/>
    <p:sldId id="256" r:id="rId4"/>
    <p:sldId id="271" r:id="rId5"/>
    <p:sldId id="348" r:id="rId6"/>
    <p:sldId id="354" r:id="rId7"/>
    <p:sldId id="285" r:id="rId8"/>
    <p:sldId id="269" r:id="rId9"/>
    <p:sldId id="327" r:id="rId10"/>
    <p:sldId id="355" r:id="rId11"/>
    <p:sldId id="356" r:id="rId12"/>
    <p:sldId id="369" r:id="rId13"/>
    <p:sldId id="286" r:id="rId14"/>
    <p:sldId id="371" r:id="rId15"/>
    <p:sldId id="372" r:id="rId16"/>
    <p:sldId id="267" r:id="rId17"/>
    <p:sldId id="325" r:id="rId18"/>
    <p:sldId id="351" r:id="rId19"/>
    <p:sldId id="332" r:id="rId20"/>
    <p:sldId id="352" r:id="rId21"/>
    <p:sldId id="353" r:id="rId22"/>
    <p:sldId id="268" r:id="rId23"/>
    <p:sldId id="295" r:id="rId24"/>
    <p:sldId id="368" r:id="rId25"/>
    <p:sldId id="262" r:id="rId26"/>
    <p:sldId id="375" r:id="rId27"/>
    <p:sldId id="288" r:id="rId28"/>
    <p:sldId id="374" r:id="rId29"/>
    <p:sldId id="359" r:id="rId30"/>
    <p:sldId id="275" r:id="rId31"/>
    <p:sldId id="311" r:id="rId32"/>
    <p:sldId id="314" r:id="rId33"/>
    <p:sldId id="315" r:id="rId34"/>
    <p:sldId id="317" r:id="rId35"/>
    <p:sldId id="319" r:id="rId36"/>
    <p:sldId id="320" r:id="rId37"/>
    <p:sldId id="367" r:id="rId38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169"/>
    <a:srgbClr val="A41C1F"/>
    <a:srgbClr val="29E3AE"/>
    <a:srgbClr val="F0F8FA"/>
    <a:srgbClr val="2EA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2801" autoAdjust="0"/>
  </p:normalViewPr>
  <p:slideViewPr>
    <p:cSldViewPr>
      <p:cViewPr>
        <p:scale>
          <a:sx n="100" d="100"/>
          <a:sy n="100" d="100"/>
        </p:scale>
        <p:origin x="196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2FDA4-1E41-466D-BF63-2C963F4C99E5}" type="datetimeFigureOut">
              <a:rPr lang="pt-BR" smtClean="0"/>
              <a:pPr/>
              <a:t>04/10/2022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8EBD-4FA1-445B-BD68-88B635A6E92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75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BE1D-7005-4354-8FB1-1E6424CCAE9E}" type="datetimeFigureOut">
              <a:rPr lang="pt-BR" smtClean="0"/>
              <a:pPr/>
              <a:t>04/10/2022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1661-A749-42B3-9943-6BE18386D1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7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wordpress.com/2011/11/17/fertilidade-e-longevidad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80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Entende-se por transição epidemiológica as mudanças ocorridas no tempo nos padrões de morte, morbidade e invalidez que caracterizam uma população específica e que, em geral, ocorrem em conjunto com outras transformações demográficas, sociais e econômicas (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Omram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2001;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Santos-Preciado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2003). O processo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engloba três mudanças básicas: substituição das doenças transmissíveis por doenças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não-transmissíveis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causas externas; deslocamento da carga de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morbi-mortalidade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grupos mais jovens aos grupos mais idosos; e transformação de uma situação em que predomina a mortalidade para outra na qual a morbidade é dominante. A definição da transição epidemiológica deve, assim, ser considerada componente de um conceito mais amplo apresentado por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Lerner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1973) como 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transição da saúde, que </a:t>
            </a:r>
            <a:r>
              <a:rPr lang="pt-BR" sz="12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inclui elementos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concepções e comportamentos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sociais, correspondentes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aos aspectos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básicos da saúde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 populações humanas.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505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Times New Roman" charset="0"/>
              </a:rPr>
              <a:t>O Brasil tem vivenciado um processo de mudança do perfil de adoecimento e morte da população com queda acentuada da mortalidade por doenças transmissíveis e aumento das doenças crônicas não transmissíveis, como diabetes, doenças cardiovasculares, câncer, acidentes de trânsito, etc . As mudanças no modo de vida da sociedade brasileira produziram um novo padrão de doenças, o que coloca a necessidade de entender o processo de produção destas mudanças para promover a saúde e prevenir a doença e a morte precoce.</a:t>
            </a: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FA7DB0-B58A-4340-AFD3-811F074600BC}" type="slidenum">
              <a:rPr lang="pt-BR" sz="1200"/>
              <a:pPr eaLnBrk="1" hangingPunct="1"/>
              <a:t>23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18839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4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284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Sem se esquecer que os ciclos específicos/fases são as </a:t>
            </a:r>
            <a:r>
              <a:rPr lang="pt-BR" sz="1200" dirty="0"/>
              <a:t>“expressões das </a:t>
            </a:r>
            <a:r>
              <a:rPr lang="pt-BR" sz="1200" dirty="0">
                <a:effectLst/>
              </a:rPr>
              <a:t>interações </a:t>
            </a:r>
            <a:r>
              <a:rPr lang="pt-BR" sz="1200" dirty="0"/>
              <a:t>do biológico com o </a:t>
            </a:r>
            <a:r>
              <a:rPr lang="pt-BR" sz="1200" dirty="0" err="1">
                <a:effectLst/>
              </a:rPr>
              <a:t>sócio-ambiental</a:t>
            </a:r>
            <a:r>
              <a:rPr lang="pt-BR" sz="1200" dirty="0"/>
              <a:t>, interações essas que</a:t>
            </a:r>
            <a:r>
              <a:rPr lang="pt-BR" sz="1200" dirty="0">
                <a:effectLst/>
              </a:rPr>
              <a:t> condicionam o processo saúde e doença” eles </a:t>
            </a:r>
            <a:r>
              <a:rPr lang="pt-BR" sz="1200" baseline="0" dirty="0">
                <a:effectLst/>
              </a:rPr>
              <a:t> começam com a concepção e assim portanto temos toda a fase intrauterina que é a gestacional que se finaliza com o nascimento, seguindo com a extrauterina.  A vida extrauterina pode possuir sete ciclos/ fases que são a do recém-nascido, seguido pela criança, pelo adolescente, pelo jovem, pelo adulto, pelo adulto na transição de sua vida reprodutiva e pelo idoso.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aseline="0" dirty="0">
                <a:effectLst/>
              </a:rPr>
              <a:t>Estes ciclos/fases sofreram grande influência de acordo com o desenvolvimento socioeconômico de cada país </a:t>
            </a:r>
            <a:r>
              <a:rPr lang="pt-BR" sz="1200" baseline="0" dirty="0" err="1">
                <a:effectLst/>
              </a:rPr>
              <a:t>áo</a:t>
            </a:r>
            <a:r>
              <a:rPr lang="pt-BR" sz="1200" baseline="0" dirty="0">
                <a:effectLst/>
              </a:rPr>
              <a:t> longo dos séculos. A este fenômeno denominamos de Transição Demográfica.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736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A</a:t>
            </a:r>
            <a:r>
              <a:rPr lang="pt-BR" baseline="0" dirty="0">
                <a:effectLst/>
              </a:rPr>
              <a:t> transição demográfica é resultado da alteração da fertilidade, da mortalidade e da longevidade. Isto é, entre a idade média e a Revolução Industrial a natalidade era alta mas a mortalidade também o era e seus valores eram muito próximos, assim como consequência o crescimento população era lento. </a:t>
            </a:r>
            <a:r>
              <a:rPr lang="pt-BR" dirty="0"/>
              <a:t>Guerras, epidemias e fome dizimavam comunidades inteiras. A partir da Revolução Industrial teve início a primeira fase, das três que caracterizam o modelo de transição demográfica.</a:t>
            </a:r>
            <a:r>
              <a:rPr lang="pt-BR" baseline="0" dirty="0">
                <a:effectLst/>
              </a:rPr>
              <a:t>Pode-se dizer que o início desta transição foi a revolução industrial. Entre a idade média e meados do século 18 o crescimento populacional foi pequeno. É a partir deste período que o crescimento da população ocorre em progressão geométrica. Por volta de 1830 estima-se que a população mundial era de 1 milhão de indivíduos.</a:t>
            </a:r>
            <a:endParaRPr lang="pt-BR" b="0" u="none" baseline="0" dirty="0">
              <a:solidFill>
                <a:schemeClr val="tx1"/>
              </a:solidFill>
              <a:effectLst/>
              <a:latin typeface="Calibri" pitchFamily="34" charset="0"/>
              <a:hlinkClick r:id="rId3"/>
            </a:endParaRPr>
          </a:p>
          <a:p>
            <a:r>
              <a:rPr lang="pt-BR" b="1" dirty="0">
                <a:effectLst/>
                <a:hlinkClick r:id="rId3"/>
              </a:rPr>
              <a:t>Fertilidade e longevidade</a:t>
            </a:r>
            <a:r>
              <a:rPr lang="pt-BR" b="1" dirty="0">
                <a:effectLst/>
              </a:rPr>
              <a:t> </a:t>
            </a:r>
          </a:p>
          <a:p>
            <a:r>
              <a:rPr lang="pt-BR" dirty="0">
                <a:effectLst/>
              </a:rPr>
              <a:t>. Se a fertilidade vem caindo com o passar do tempo, porque então que a população cresce cada vez mais do que o esperado? Quase metade da população mundial vive em países de baixíssimo numero de fertilidade, ou seja, a média de filhos que uma mulher tem durante sua vida. A média da população mundial de filhos por mulher em 2010 era que 48% teria a taxa menor que 2,1. Esse valor é suficiente para que aja estabilização na população. Pelas previsões da ONU a taxa de fertilidade estará até 2100 nesta média de 2,1 filhos por mulher para mais de 80%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45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desenvolvimento econômico e tecnológico há uma alteração importante na esperança de vida da população aumentando em mais de 20 anos a esperança de vida da população mundial</a:t>
            </a:r>
            <a:r>
              <a:rPr lang="pt-BR" baseline="0" dirty="0"/>
              <a:t> em 60 anos. Com decorrência há </a:t>
            </a:r>
            <a:r>
              <a:rPr lang="pt-BR" dirty="0"/>
              <a:t>grande alteração no padrão de envelhecimento da população. Estima-se</a:t>
            </a:r>
            <a:r>
              <a:rPr lang="pt-BR" baseline="0" dirty="0"/>
              <a:t> que em 2050 ter-se-á</a:t>
            </a:r>
            <a:r>
              <a:rPr lang="pt-BR" dirty="0"/>
              <a:t> um número</a:t>
            </a:r>
            <a:r>
              <a:rPr lang="pt-BR" baseline="0" dirty="0"/>
              <a:t> muito maior de </a:t>
            </a:r>
            <a:r>
              <a:rPr lang="pt-BR" dirty="0"/>
              <a:t>idosos</a:t>
            </a:r>
            <a:r>
              <a:rPr lang="pt-BR" baseline="0" dirty="0"/>
              <a:t> dependente da população jovem, que será por sua vez bem menor. Em 2050 teremos maiores custos e menos trabalhadores. </a:t>
            </a:r>
            <a:r>
              <a:rPr lang="pt-PT" dirty="0">
                <a:effectLst/>
              </a:rPr>
              <a:t>Em 2050, os países desenvolvidos não terão trabalhadores suficientes para suportar os custos mais altos de envelhecimento da população. Os países em desenvolvimento com populações jovens não terão empregos suficientes. A migração internacional irá aumentar.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48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7282F90-8F55-3A46-AE2A-72187A32B79E}" type="slidenum">
              <a:rPr lang="pt-BR" sz="1200">
                <a:latin typeface="Garamond" charset="0"/>
              </a:rPr>
              <a:pPr eaLnBrk="1" hangingPunct="1"/>
              <a:t>19</a:t>
            </a:fld>
            <a:endParaRPr lang="pt-BR" sz="1200">
              <a:latin typeface="Garamon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9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335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812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5079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2474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01311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917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1901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6407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415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1357-3D11-4085-B91F-664C4CCA06CB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93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94F4-CFCF-4D99-9B65-AC380832A520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40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334E-DAC8-47AE-8C63-0ECBF80AA03F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1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6881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198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EB66-75F3-4C4C-ABAB-16C34EDD0050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66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A26-AC4A-4428-ADE3-CB4BC7A98077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3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4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9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files.wordpress.com/2011/12/imagem2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8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168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en-US" sz="2800" b="1" dirty="0" err="1">
                <a:solidFill>
                  <a:schemeClr val="accent3"/>
                </a:solidFill>
              </a:rPr>
              <a:t>Ciclos</a:t>
            </a:r>
            <a:r>
              <a:rPr lang="en-US" sz="2800" b="1" dirty="0">
                <a:solidFill>
                  <a:schemeClr val="accent3"/>
                </a:solidFill>
              </a:rPr>
              <a:t> da </a:t>
            </a:r>
            <a:r>
              <a:rPr lang="en-US" sz="2800" b="1" dirty="0" err="1">
                <a:solidFill>
                  <a:schemeClr val="accent3"/>
                </a:solidFill>
              </a:rPr>
              <a:t>vida</a:t>
            </a:r>
            <a:r>
              <a:rPr lang="en-US" sz="2800" b="1" dirty="0">
                <a:solidFill>
                  <a:schemeClr val="accent3"/>
                </a:solidFill>
              </a:rPr>
              <a:t>, </a:t>
            </a:r>
            <a:br>
              <a:rPr lang="en-US" sz="2800" b="1" dirty="0">
                <a:solidFill>
                  <a:schemeClr val="accent3"/>
                </a:solidFill>
              </a:rPr>
            </a:br>
            <a:r>
              <a:rPr lang="en-US" sz="2800" b="1" dirty="0" err="1">
                <a:solidFill>
                  <a:schemeClr val="accent3"/>
                </a:solidFill>
              </a:rPr>
              <a:t>transições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sociais</a:t>
            </a:r>
            <a:r>
              <a:rPr lang="en-US" sz="2800" b="1" dirty="0">
                <a:solidFill>
                  <a:schemeClr val="accent3"/>
                </a:solidFill>
              </a:rPr>
              <a:t> e </a:t>
            </a:r>
            <a:r>
              <a:rPr lang="en-US" sz="2800" b="1" dirty="0" err="1">
                <a:solidFill>
                  <a:schemeClr val="accent3"/>
                </a:solidFill>
              </a:rPr>
              <a:t>nutrição</a:t>
            </a:r>
            <a:br>
              <a:rPr lang="en-US" sz="2800" b="1" dirty="0">
                <a:solidFill>
                  <a:schemeClr val="accent3"/>
                </a:solidFill>
              </a:rPr>
            </a:b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avo e neta a menina das sardas 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323528" y="1420480"/>
            <a:ext cx="8701328" cy="4392488"/>
          </a:xfrm>
        </p:spPr>
      </p:pic>
      <p:sp>
        <p:nvSpPr>
          <p:cNvPr id="7" name="Rectangle 6"/>
          <p:cNvSpPr/>
          <p:nvPr/>
        </p:nvSpPr>
        <p:spPr>
          <a:xfrm>
            <a:off x="923711" y="5949280"/>
            <a:ext cx="7500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Aula para HCV0124 -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Saúde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e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Ciclos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de Vida 1 </a:t>
            </a: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1600" dirty="0"/>
              <a:t>Simone G. </a:t>
            </a:r>
            <a:r>
              <a:rPr lang="en-US" sz="1600" dirty="0" err="1"/>
              <a:t>Diniz</a:t>
            </a:r>
            <a:r>
              <a:rPr lang="en-US" sz="1600" dirty="0"/>
              <a:t> - 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Jefferson </a:t>
            </a:r>
            <a:r>
              <a:rPr lang="en-US" sz="1600" dirty="0" err="1">
                <a:solidFill>
                  <a:prstClr val="black"/>
                </a:solidFill>
                <a:ea typeface="+mj-ea"/>
                <a:cs typeface="+mj-cs"/>
              </a:rPr>
              <a:t>Drezzett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en-US" sz="1600" dirty="0"/>
          </a:p>
          <a:p>
            <a:pPr algn="ctr">
              <a:spcBef>
                <a:spcPct val="0"/>
              </a:spcBef>
            </a:pPr>
            <a:r>
              <a:rPr lang="en-US" sz="800" dirty="0" err="1"/>
              <a:t>inspirada</a:t>
            </a:r>
            <a:r>
              <a:rPr lang="en-US" sz="800" dirty="0"/>
              <a:t> </a:t>
            </a:r>
            <a:r>
              <a:rPr lang="en-US" sz="800" dirty="0" err="1"/>
              <a:t>em</a:t>
            </a:r>
            <a:r>
              <a:rPr lang="en-US" sz="800" dirty="0"/>
              <a:t> aulas e </a:t>
            </a:r>
            <a:r>
              <a:rPr lang="en-US" sz="800" dirty="0" err="1"/>
              <a:t>textos</a:t>
            </a:r>
            <a:r>
              <a:rPr lang="en-US" sz="800" dirty="0"/>
              <a:t> de AC Tanaka, JR Ayres e AA Fonseca, S </a:t>
            </a:r>
            <a:r>
              <a:rPr lang="en-US" sz="800" dirty="0" err="1"/>
              <a:t>Diniz</a:t>
            </a:r>
            <a:r>
              <a:rPr lang="en-US" sz="800" dirty="0"/>
              <a:t> e J </a:t>
            </a:r>
            <a:r>
              <a:rPr lang="en-US" sz="800" dirty="0" err="1"/>
              <a:t>Drezzet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9891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898FB6-3D37-994A-BC45-9E036E3B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6D2165-5DCF-DC4E-A480-B213EB7D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978044" cy="56284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CB2E1A-D77D-F943-9898-C5BFB08DB6EB}"/>
              </a:ext>
            </a:extLst>
          </p:cNvPr>
          <p:cNvSpPr txBox="1"/>
          <p:nvPr/>
        </p:nvSpPr>
        <p:spPr>
          <a:xfrm>
            <a:off x="6084168" y="249289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Pergunta:</a:t>
            </a:r>
          </a:p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</a:rPr>
              <a:t>Por que as mulheres vivem mais do que os homens?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0ECBE3-11B8-D04C-9941-2705473560D1}"/>
              </a:ext>
            </a:extLst>
          </p:cNvPr>
          <p:cNvSpPr txBox="1"/>
          <p:nvPr/>
        </p:nvSpPr>
        <p:spPr>
          <a:xfrm>
            <a:off x="2123728" y="6381328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315719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FD7DC8B-FC80-EB41-BA06-2646F8E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BED078-3660-1E45-B0DC-92F3626C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8" y="1152908"/>
            <a:ext cx="8272942" cy="49173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FAB7753-B1B1-E245-AEEC-2302CA7140A6}"/>
              </a:ext>
            </a:extLst>
          </p:cNvPr>
          <p:cNvSpPr/>
          <p:nvPr/>
        </p:nvSpPr>
        <p:spPr>
          <a:xfrm>
            <a:off x="1475656" y="198801"/>
            <a:ext cx="6736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Por que as mulheres vivem mais do que os homens?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0C353A8-5081-0742-8088-D2FD04B7510C}"/>
              </a:ext>
            </a:extLst>
          </p:cNvPr>
          <p:cNvSpPr/>
          <p:nvPr/>
        </p:nvSpPr>
        <p:spPr>
          <a:xfrm>
            <a:off x="1907704" y="6258077"/>
            <a:ext cx="65344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Siviero,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Pamila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Cristina Lima, Souza, Larissa Gonçalves, &amp; Machado, Carla Jorge. (2019). Diferenciais de mortalidade por sexo no município de São Paulo em 2005 e 2016: contribuição dos grupos etários e das principais causas de óbito.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Revista Brasileira de Estudos de População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36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 e0099.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Epub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December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02, 2019.</a:t>
            </a:r>
            <a:r>
              <a:rPr lang="pt-BR" sz="900" dirty="0">
                <a:solidFill>
                  <a:srgbClr val="555555"/>
                </a:solidFill>
                <a:latin typeface="Arial" panose="020B0604020202020204" pitchFamily="34" charset="0"/>
                <a:hlinkClick r:id="rId3"/>
              </a:rPr>
              <a:t>https://doi.org/10.20947/s0102-3098a0099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96364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9321922-F48F-F04E-B5BA-7E88A65C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71ADA4-0EF4-BB4D-9F53-06EA7644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28" y="548680"/>
            <a:ext cx="699589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8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1026" name="Picture 2" descr="http://7bilhoes.files.wordpress.com/2011/12/imagem2.png?w=474&amp;h=26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967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4077072"/>
            <a:ext cx="31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Taxa de fecundidade no mundo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1520" y="260649"/>
            <a:ext cx="8496944" cy="853415"/>
            <a:chOff x="304800" y="1107071"/>
            <a:chExt cx="5293162" cy="1250039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56288" y="1158558"/>
              <a:ext cx="5190186" cy="1198552"/>
            </a:xfrm>
            <a:prstGeom prst="rect">
              <a:avLst/>
            </a:prstGeom>
            <a:solidFill>
              <a:srgbClr val="A9416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das relações de gênero, epidemiológica e nutricional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32583" y="5407135"/>
            <a:ext cx="238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urbanização</a:t>
            </a:r>
            <a:r>
              <a:rPr lang="en-US" dirty="0"/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06" y="4458003"/>
            <a:ext cx="4056315" cy="22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2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7E96CE9-D01F-FA44-87D5-343DFE15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39664C-233B-3348-8EF2-1AC74500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2" y="1484784"/>
            <a:ext cx="8459548" cy="51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AD2E66B-D640-F044-B600-A74C727E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E101D7-503F-D94A-8F90-D0F58962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2656"/>
            <a:ext cx="7607187" cy="62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2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16</a:t>
            </a:fld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251520" y="283229"/>
            <a:ext cx="8496944" cy="870062"/>
            <a:chOff x="304800" y="1107071"/>
            <a:chExt cx="5293162" cy="127442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04800" y="1158558"/>
              <a:ext cx="5293162" cy="1222936"/>
            </a:xfrm>
            <a:prstGeom prst="rect">
              <a:avLst/>
            </a:prstGeom>
            <a:solidFill>
              <a:srgbClr val="A9416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179512" y="1622694"/>
            <a:ext cx="2664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transição demográfica, de modo geral, começa com a </a:t>
            </a:r>
            <a:r>
              <a:rPr lang="pt-BR" b="1" dirty="0"/>
              <a:t>queda das taxas de mortalidade </a:t>
            </a:r>
            <a:r>
              <a:rPr lang="pt-BR" dirty="0"/>
              <a:t>e, depois de um certo tempo, prossegue com a </a:t>
            </a:r>
            <a:r>
              <a:rPr lang="pt-BR" b="1" dirty="0"/>
              <a:t>queda das taxas de natalidade</a:t>
            </a:r>
            <a:r>
              <a:rPr lang="pt-BR" dirty="0"/>
              <a:t>, que é resultado da </a:t>
            </a:r>
            <a:r>
              <a:rPr lang="pt-BR" b="1" dirty="0"/>
              <a:t>queda da taxa de fecundidade</a:t>
            </a:r>
            <a:r>
              <a:rPr lang="pt-BR" dirty="0"/>
              <a:t>, o que provoca uma forte mudança na </a:t>
            </a:r>
            <a:r>
              <a:rPr lang="pt-BR" b="1" dirty="0"/>
              <a:t>estrutura etária da pirâmide populacional</a:t>
            </a:r>
            <a:r>
              <a:rPr lang="pt-BR" dirty="0"/>
              <a:t>. (José Eustáquio Diniz Alves)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45EDBC5-CABC-B34A-9542-8F1C4365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268760"/>
            <a:ext cx="6164363" cy="56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2"/>
          <p:cNvSpPr txBox="1">
            <a:spLocks noChangeArrowheads="1"/>
          </p:cNvSpPr>
          <p:nvPr/>
        </p:nvSpPr>
        <p:spPr bwMode="auto">
          <a:xfrm>
            <a:off x="1331640" y="549275"/>
            <a:ext cx="75599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chemeClr val="accent3"/>
                </a:solidFill>
              </a:rPr>
              <a:t>Queda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acentuada</a:t>
            </a:r>
            <a:r>
              <a:rPr lang="en-US" sz="3200" b="1" dirty="0">
                <a:solidFill>
                  <a:schemeClr val="accent3"/>
                </a:solidFill>
              </a:rPr>
              <a:t> da taxa de </a:t>
            </a:r>
            <a:r>
              <a:rPr lang="en-US" sz="3200" b="1" dirty="0" err="1">
                <a:solidFill>
                  <a:schemeClr val="accent3"/>
                </a:solidFill>
              </a:rPr>
              <a:t>fecundidade</a:t>
            </a:r>
            <a:r>
              <a:rPr lang="en-US" sz="3200" b="1" dirty="0">
                <a:solidFill>
                  <a:schemeClr val="accent3"/>
                </a:solidFill>
              </a:rPr>
              <a:t> no </a:t>
            </a:r>
            <a:r>
              <a:rPr lang="en-US" sz="3200" b="1" dirty="0" err="1">
                <a:solidFill>
                  <a:schemeClr val="accent3"/>
                </a:solidFill>
              </a:rPr>
              <a:t>Brasil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nas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últimas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décadas</a:t>
            </a:r>
            <a:r>
              <a:rPr lang="en-US" sz="3200" b="1" dirty="0">
                <a:solidFill>
                  <a:schemeClr val="accent3"/>
                </a:solidFill>
              </a:rPr>
              <a:t>, continua</a:t>
            </a:r>
          </a:p>
        </p:txBody>
      </p:sp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491067" y="5805488"/>
            <a:ext cx="81131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 Que </a:t>
            </a:r>
            <a:r>
              <a:rPr lang="en-US" sz="1800" dirty="0" err="1">
                <a:solidFill>
                  <a:srgbClr val="FF0000"/>
                </a:solidFill>
              </a:rPr>
              <a:t>há</a:t>
            </a:r>
            <a:r>
              <a:rPr lang="en-US" sz="1800" dirty="0">
                <a:solidFill>
                  <a:srgbClr val="FF0000"/>
                </a:solidFill>
              </a:rPr>
              <a:t> de curioso </a:t>
            </a:r>
            <a:r>
              <a:rPr lang="en-US" sz="1800" dirty="0" err="1">
                <a:solidFill>
                  <a:srgbClr val="FF0000"/>
                </a:solidFill>
              </a:rPr>
              <a:t>neste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infográfico</a:t>
            </a:r>
            <a:r>
              <a:rPr lang="en-US" sz="1800" dirty="0">
                <a:solidFill>
                  <a:srgbClr val="FF0000"/>
                </a:solidFill>
              </a:rPr>
              <a:t>? </a:t>
            </a:r>
            <a:r>
              <a:rPr lang="en-US" sz="1800" dirty="0" err="1">
                <a:solidFill>
                  <a:srgbClr val="FF0000"/>
                </a:solidFill>
              </a:rPr>
              <a:t>Pense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"</a:t>
            </a:r>
            <a:r>
              <a:rPr lang="en-US" sz="1800" dirty="0" err="1">
                <a:solidFill>
                  <a:srgbClr val="FF0000"/>
                </a:solidFill>
              </a:rPr>
              <a:t>família</a:t>
            </a:r>
            <a:r>
              <a:rPr lang="en-US" sz="1800" dirty="0">
                <a:solidFill>
                  <a:srgbClr val="FF0000"/>
                </a:solidFill>
              </a:rPr>
              <a:t>”</a:t>
            </a:r>
          </a:p>
          <a:p>
            <a:pPr algn="ctr" eaLnBrk="1" hangingPunct="1"/>
            <a:endParaRPr lang="en-US" sz="1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 </a:t>
            </a:r>
            <a:r>
              <a:rPr lang="en-US" sz="1800" dirty="0" err="1">
                <a:solidFill>
                  <a:srgbClr val="FF0000"/>
                </a:solidFill>
              </a:rPr>
              <a:t>trabalho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doméstico</a:t>
            </a:r>
            <a:r>
              <a:rPr lang="en-US" sz="1800" dirty="0">
                <a:solidFill>
                  <a:srgbClr val="FF0000"/>
                </a:solidFill>
              </a:rPr>
              <a:t> e </a:t>
            </a:r>
            <a:r>
              <a:rPr lang="en-US" sz="1800" dirty="0" err="1">
                <a:solidFill>
                  <a:srgbClr val="FF0000"/>
                </a:solidFill>
              </a:rPr>
              <a:t>gênero</a:t>
            </a:r>
            <a:r>
              <a:rPr lang="en-US" sz="1800" dirty="0">
                <a:solidFill>
                  <a:srgbClr val="FF0000"/>
                </a:solidFill>
              </a:rPr>
              <a:t>: https://</a:t>
            </a:r>
            <a:r>
              <a:rPr lang="en-US" sz="1800" dirty="0" err="1">
                <a:solidFill>
                  <a:srgbClr val="FF0000"/>
                </a:solidFill>
              </a:rPr>
              <a:t>www.youtube.com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dirty="0" err="1">
                <a:solidFill>
                  <a:srgbClr val="FF0000"/>
                </a:solidFill>
              </a:rPr>
              <a:t>watch?v</a:t>
            </a:r>
            <a:r>
              <a:rPr lang="en-US" sz="1800" dirty="0">
                <a:solidFill>
                  <a:srgbClr val="FF0000"/>
                </a:solidFill>
              </a:rPr>
              <a:t>=eZtoWAWD16g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822450"/>
            <a:ext cx="8101012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31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5527824-E9F4-AE46-9B54-DB73FE65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C762D3-1FE4-F848-9A6A-CDC9A246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1484185"/>
            <a:ext cx="8470109" cy="52571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B3DF3E-AA73-0942-99CA-16C8EC4FC57A}"/>
              </a:ext>
            </a:extLst>
          </p:cNvPr>
          <p:cNvSpPr txBox="1"/>
          <p:nvPr/>
        </p:nvSpPr>
        <p:spPr>
          <a:xfrm>
            <a:off x="1358024" y="277431"/>
            <a:ext cx="727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</a:rPr>
              <a:t>A mudança na fecundidade foi desigual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87E570-A3AA-4840-8518-3785CB934584}"/>
              </a:ext>
            </a:extLst>
          </p:cNvPr>
          <p:cNvSpPr txBox="1"/>
          <p:nvPr/>
        </p:nvSpPr>
        <p:spPr>
          <a:xfrm>
            <a:off x="1367695" y="976354"/>
            <a:ext cx="778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accent3"/>
                </a:solidFill>
              </a:rPr>
              <a:t>Gonçalves, Guilherme Quaresma, Carvalho, José Alberto Magno de, Wong, Laura Lídia Rodríguez, &amp; Turra, Cássio Maldonado. (2019). </a:t>
            </a:r>
          </a:p>
          <a:p>
            <a:r>
              <a:rPr lang="pt-BR" sz="900" dirty="0">
                <a:solidFill>
                  <a:schemeClr val="accent3"/>
                </a:solidFill>
              </a:rPr>
              <a:t>A transição da fecundidade no Brasil ao longo do século XX – uma perspectiva regional. </a:t>
            </a:r>
            <a:r>
              <a:rPr lang="pt-BR" sz="900" i="1" dirty="0">
                <a:solidFill>
                  <a:schemeClr val="accent3"/>
                </a:solidFill>
              </a:rPr>
              <a:t>Revista Brasileira de Estudos de População</a:t>
            </a:r>
            <a:r>
              <a:rPr lang="pt-BR" sz="900" dirty="0">
                <a:solidFill>
                  <a:schemeClr val="accent3"/>
                </a:solidFill>
              </a:rPr>
              <a:t>, </a:t>
            </a:r>
          </a:p>
          <a:p>
            <a:r>
              <a:rPr lang="pt-BR" sz="900" i="1" dirty="0">
                <a:solidFill>
                  <a:schemeClr val="accent3"/>
                </a:solidFill>
              </a:rPr>
              <a:t>36</a:t>
            </a:r>
            <a:r>
              <a:rPr lang="pt-BR" sz="900" dirty="0">
                <a:solidFill>
                  <a:schemeClr val="accent3"/>
                </a:solidFill>
              </a:rPr>
              <a:t>, e0098. </a:t>
            </a:r>
            <a:r>
              <a:rPr lang="pt-BR" sz="900" dirty="0" err="1">
                <a:solidFill>
                  <a:schemeClr val="accent3"/>
                </a:solidFill>
              </a:rPr>
              <a:t>Epub</a:t>
            </a:r>
            <a:r>
              <a:rPr lang="pt-BR" sz="900" dirty="0">
                <a:solidFill>
                  <a:schemeClr val="accent3"/>
                </a:solidFill>
              </a:rPr>
              <a:t> </a:t>
            </a:r>
            <a:r>
              <a:rPr lang="pt-BR" sz="900" dirty="0" err="1">
                <a:solidFill>
                  <a:schemeClr val="accent3"/>
                </a:solidFill>
              </a:rPr>
              <a:t>March</a:t>
            </a:r>
            <a:r>
              <a:rPr lang="pt-BR" sz="900" dirty="0">
                <a:solidFill>
                  <a:schemeClr val="accent3"/>
                </a:solidFill>
              </a:rPr>
              <a:t> 02, 2019.</a:t>
            </a:r>
            <a:r>
              <a:rPr lang="pt-BR" sz="900" dirty="0">
                <a:hlinkClick r:id="rId3"/>
              </a:rPr>
              <a:t>https://doi.org/10.20947/s0102-3098a0098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27448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81000" y="6186488"/>
            <a:ext cx="759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t-BR" sz="1800">
                <a:latin typeface="Garamond" charset="0"/>
              </a:rPr>
              <a:t>Fonte: Censos Demográficos de 1970, 1980, 1991 e 2000 e PNAD-2007, do IBGE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12168" y="304800"/>
            <a:ext cx="730830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Redução do hiato de gênero no mercado de trabalho</a:t>
            </a:r>
          </a:p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Taxa de participação na PEA por sexo e grupos etários</a:t>
            </a:r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, </a:t>
            </a:r>
          </a:p>
          <a:p>
            <a:pPr algn="ctr" eaLnBrk="1" hangingPunct="1"/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Brasil: 1950-2010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1C918B-233A-C841-BB61-C48D7845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46120"/>
            <a:ext cx="8439472" cy="42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2115B-B611-E64C-81A1-B36A7B94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06333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pt-BR" sz="3200" b="1" i="1" dirty="0"/>
              <a:t>Perguntas norteadoras:</a:t>
            </a:r>
            <a:br>
              <a:rPr lang="pt-BR" sz="3200" dirty="0"/>
            </a:br>
            <a:r>
              <a:rPr lang="pt-BR" sz="3200" i="1" u="sng" dirty="0"/>
              <a:t>Introdução aos ciclos de vida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D813B6-AFE0-8342-8C0A-2A1398D2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00807"/>
            <a:ext cx="8136904" cy="4850860"/>
          </a:xfrm>
        </p:spPr>
        <p:txBody>
          <a:bodyPr>
            <a:normAutofit/>
          </a:bodyPr>
          <a:lstStyle/>
          <a:p>
            <a:r>
              <a:rPr lang="pt-BR" b="1" i="1" dirty="0">
                <a:solidFill>
                  <a:schemeClr val="accent3"/>
                </a:solidFill>
              </a:rPr>
              <a:t>Defina ciclos de vida </a:t>
            </a:r>
            <a:r>
              <a:rPr lang="pt-BR" i="1" dirty="0"/>
              <a:t>e os desafios desta abordagem para a Saúde Pública e para as noções de prevenção e promoção da saúde</a:t>
            </a:r>
            <a:endParaRPr lang="pt-BR" b="1" i="1" dirty="0">
              <a:solidFill>
                <a:schemeClr val="accent3"/>
              </a:solidFill>
            </a:endParaRPr>
          </a:p>
          <a:p>
            <a:r>
              <a:rPr lang="pt-BR" i="1" dirty="0"/>
              <a:t>Descreva a taxa e </a:t>
            </a:r>
            <a:r>
              <a:rPr lang="pt-BR" b="1" i="1" dirty="0">
                <a:solidFill>
                  <a:schemeClr val="accent3"/>
                </a:solidFill>
              </a:rPr>
              <a:t>tendências atuais da fecundidade </a:t>
            </a:r>
            <a:r>
              <a:rPr lang="pt-BR" i="1" dirty="0"/>
              <a:t>no país, e os fatores associados à queda da fecundidade.</a:t>
            </a:r>
            <a:endParaRPr lang="pt-BR" dirty="0"/>
          </a:p>
          <a:p>
            <a:r>
              <a:rPr lang="pt-BR" i="1" dirty="0"/>
              <a:t>Porque as </a:t>
            </a:r>
            <a:r>
              <a:rPr lang="pt-BR" b="1" i="1" dirty="0">
                <a:solidFill>
                  <a:schemeClr val="accent3"/>
                </a:solidFill>
              </a:rPr>
              <a:t>mulheres vivem mais </a:t>
            </a:r>
            <a:r>
              <a:rPr lang="pt-BR" i="1" dirty="0"/>
              <a:t>do que os homens?</a:t>
            </a:r>
          </a:p>
          <a:p>
            <a:r>
              <a:rPr lang="pt-BR" i="1" dirty="0"/>
              <a:t>Descreva como as </a:t>
            </a:r>
            <a:r>
              <a:rPr lang="pt-BR" b="1" i="1" dirty="0">
                <a:solidFill>
                  <a:schemeClr val="accent3"/>
                </a:solidFill>
              </a:rPr>
              <a:t>mudanças nas relações sociais </a:t>
            </a:r>
            <a:r>
              <a:rPr lang="pt-BR" i="1" dirty="0"/>
              <a:t>de gênero e nas desigualdades sociais como raça/etnia, origem geográfica e outras impactam as </a:t>
            </a:r>
            <a:r>
              <a:rPr lang="pt-BR" b="1" i="1" dirty="0">
                <a:solidFill>
                  <a:schemeClr val="accent3"/>
                </a:solidFill>
              </a:rPr>
              <a:t>transições </a:t>
            </a:r>
            <a:r>
              <a:rPr lang="pt-BR" i="1" dirty="0"/>
              <a:t>epidemiológica, nutricional e demográfica, e quais as suas implicações para a Saúde Pública</a:t>
            </a:r>
            <a:endParaRPr lang="pt-BR" dirty="0"/>
          </a:p>
          <a:p>
            <a:r>
              <a:rPr lang="pt-BR" i="1" dirty="0"/>
              <a:t>Como </a:t>
            </a:r>
            <a:r>
              <a:rPr lang="pt-BR" b="1" i="1" dirty="0">
                <a:solidFill>
                  <a:schemeClr val="accent3"/>
                </a:solidFill>
              </a:rPr>
              <a:t>políticas públicas podem contribuir para reduzir as desigualdades </a:t>
            </a:r>
            <a:r>
              <a:rPr lang="pt-BR" i="1" dirty="0"/>
              <a:t>de gênero, raça/etnia e geração na conciliação entre trabalho produtivo / remunerado e as responsabilidades familiares (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trabalho </a:t>
            </a:r>
            <a:r>
              <a:rPr lang="pt-BR" b="1" i="1" dirty="0" err="1">
                <a:solidFill>
                  <a:schemeClr val="accent3">
                    <a:lumMod val="75000"/>
                  </a:schemeClr>
                </a:solidFill>
              </a:rPr>
              <a:t>desmonetarizado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 do cuidado</a:t>
            </a:r>
            <a:r>
              <a:rPr lang="pt-BR" i="1" dirty="0"/>
              <a:t>)?</a:t>
            </a:r>
            <a:endParaRPr lang="pt-BR" dirty="0"/>
          </a:p>
          <a:p>
            <a:r>
              <a:rPr lang="pt-BR" i="1" dirty="0">
                <a:solidFill>
                  <a:schemeClr val="tx1"/>
                </a:solidFill>
              </a:rPr>
              <a:t>Defina</a:t>
            </a:r>
            <a:r>
              <a:rPr lang="pt-BR" i="1" dirty="0">
                <a:solidFill>
                  <a:schemeClr val="accent3"/>
                </a:solidFill>
              </a:rPr>
              <a:t> </a:t>
            </a:r>
            <a:r>
              <a:rPr lang="pt-BR" b="1" i="1" dirty="0">
                <a:solidFill>
                  <a:schemeClr val="accent3"/>
                </a:solidFill>
              </a:rPr>
              <a:t>risco e vulnerabilidade</a:t>
            </a:r>
            <a:r>
              <a:rPr lang="pt-BR" i="1" dirty="0">
                <a:solidFill>
                  <a:schemeClr val="accent3"/>
                </a:solidFill>
              </a:rPr>
              <a:t>, </a:t>
            </a:r>
            <a:r>
              <a:rPr lang="pt-BR" i="1" dirty="0">
                <a:solidFill>
                  <a:schemeClr val="tx1"/>
                </a:solidFill>
              </a:rPr>
              <a:t>aplicando os conceitos para o caso do sobrepeso e da obesidade.</a:t>
            </a: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AB2E4D-40AC-7F4E-B4D0-3EA5F02A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1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F98EFD8-F630-CE40-AD53-FF70A8E6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781656-6054-CA45-9A7B-95F30594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1568851"/>
            <a:ext cx="7740352" cy="4030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CAC230-DE46-DF42-8599-EA16ADB5FF66}"/>
              </a:ext>
            </a:extLst>
          </p:cNvPr>
          <p:cNvSpPr txBox="1"/>
          <p:nvPr/>
        </p:nvSpPr>
        <p:spPr>
          <a:xfrm>
            <a:off x="575556" y="82987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masculinas,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IBGE.</a:t>
            </a:r>
          </a:p>
        </p:txBody>
      </p:sp>
    </p:spTree>
    <p:extLst>
      <p:ext uri="{BB962C8B-B14F-4D97-AF65-F5344CB8AC3E}">
        <p14:creationId xmlns:p14="http://schemas.microsoft.com/office/powerpoint/2010/main" val="3557185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5B388-2AEE-3940-9399-874A0BE0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21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282FFB0-2F04-6049-BC62-D403E5A51674}"/>
              </a:ext>
            </a:extLst>
          </p:cNvPr>
          <p:cNvSpPr/>
          <p:nvPr/>
        </p:nvSpPr>
        <p:spPr>
          <a:xfrm>
            <a:off x="539552" y="1036276"/>
            <a:ext cx="763284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femininas,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636A77-CFF5-3847-BAEA-E9BC1906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34588"/>
            <a:ext cx="8149198" cy="4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1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41119" y="5158146"/>
            <a:ext cx="84319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“</a:t>
            </a:r>
            <a:r>
              <a:rPr lang="pt-BR" sz="2400" b="1" dirty="0"/>
              <a:t>Transição  epidemiológica</a:t>
            </a:r>
            <a:r>
              <a:rPr lang="pt-BR" sz="2400" dirty="0"/>
              <a:t>”, pode ser definida como a mudanças no perfil das causas de morte. Em outros períodos históricos, imperava os óbitos causados pelas doenças infecciosas e parasitárias e pelas guerra.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1476" y="130194"/>
            <a:ext cx="8331640" cy="649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chemeClr val="tx1"/>
                </a:solidFill>
              </a:rPr>
              <a:t>Transição demográfica, epidemiológica e nutricional </a:t>
            </a:r>
          </a:p>
        </p:txBody>
      </p:sp>
      <p:pic>
        <p:nvPicPr>
          <p:cNvPr id="2" name="Picture 2" descr="Como a Igreja Católica fundou os hospitais mais antigos do mundo, uma  tradição que continua até hoje">
            <a:extLst>
              <a:ext uri="{FF2B5EF4-FFF2-40B4-BE49-F238E27FC236}">
                <a16:creationId xmlns:a16="http://schemas.microsoft.com/office/drawing/2014/main" id="{801BDFBC-1643-894E-86CA-5FB3319F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7" y="1340768"/>
            <a:ext cx="7327225" cy="36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11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676400" y="2514600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1187450" y="1458913"/>
            <a:ext cx="724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pt-BR" b="1" dirty="0">
                <a:solidFill>
                  <a:srgbClr val="800000"/>
                </a:solidFill>
                <a:latin typeface="Arial" charset="0"/>
              </a:rPr>
              <a:t>Mortalidade Proporcional no Brasil, 1930 - 2005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5148263" y="60325"/>
            <a:ext cx="3957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800000"/>
                </a:solidFill>
                <a:latin typeface="Arial" charset="0"/>
              </a:rPr>
              <a:t>Transição Epidemiológica</a:t>
            </a:r>
            <a:endParaRPr lang="pt-BR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5" y="1124744"/>
            <a:ext cx="85238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8643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3EEC67-17F3-B74E-9153-BBFB05B9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56668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800000"/>
                </a:solidFill>
                <a:latin typeface="Arial" charset="0"/>
              </a:rPr>
              <a:t>Transição Epidemiológica</a:t>
            </a: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B273C99-E872-ED45-908E-2C62CD1C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3074" name="Picture 2" descr="1 Study on the Coverage of Chronic Diseases in Social and Health Protection  Systems: A Comparative Analysis of Trends in Developed Countries and in  the. - ppt download">
            <a:extLst>
              <a:ext uri="{FF2B5EF4-FFF2-40B4-BE49-F238E27FC236}">
                <a16:creationId xmlns:a16="http://schemas.microsoft.com/office/drawing/2014/main" id="{3A4AC445-F409-FF4D-BFF5-DA1FC68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0792"/>
            <a:ext cx="8911412" cy="533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91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08104" y="1279455"/>
            <a:ext cx="3384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  <a:r>
              <a:rPr lang="pt-BR" sz="2200" dirty="0"/>
              <a:t>:  É um processo de mudança do padrão alimentar e hábitos de vida que, somado a outros fatores socioambientais, resulta numa mudança da epidemiologia dos problemas nutricionais da população.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846" y="5221061"/>
            <a:ext cx="8414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Essas mudanças vem acompanhando, embora não obrigatoriamente de maneira simultânea, as Transições Demográfica   e Epidemiológica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35383"/>
            <a:ext cx="4968553" cy="39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4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EB18A-D575-8A4E-9E62-D0A77534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47337"/>
            <a:ext cx="6842720" cy="1200281"/>
          </a:xfrm>
        </p:spPr>
        <p:txBody>
          <a:bodyPr>
            <a:normAutofit/>
          </a:bodyPr>
          <a:lstStyle/>
          <a:p>
            <a:pPr algn="r"/>
            <a:r>
              <a:rPr lang="pt-BR" b="1" dirty="0" err="1"/>
              <a:t>Vigitel</a:t>
            </a:r>
            <a:r>
              <a:rPr lang="pt-BR" b="1" dirty="0"/>
              <a:t> 2021: impacto dos </a:t>
            </a:r>
            <a:r>
              <a:rPr lang="pt-BR" b="1" dirty="0" err="1"/>
              <a:t>ultraprocessados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EFEEC4-EFBD-1746-8D6C-ACC758F9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FE71EA-C8D5-964B-8AD3-08ECA36A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721158-7691-E44B-9635-CB8D602F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0" y="1376854"/>
            <a:ext cx="8458472" cy="53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34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CB534E-58C1-B840-BE8D-F4C596FE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80" y="126996"/>
            <a:ext cx="74367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5F346-F97D-AB49-8F71-B9BAA56F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951" y="272093"/>
            <a:ext cx="6589199" cy="1280890"/>
          </a:xfrm>
        </p:spPr>
        <p:txBody>
          <a:bodyPr/>
          <a:lstStyle/>
          <a:p>
            <a:pPr algn="ctr"/>
            <a:r>
              <a:rPr lang="pt-BR" b="1" dirty="0"/>
              <a:t>Transição demográfica, nutricional e epidemiológica</a:t>
            </a:r>
            <a:endParaRPr lang="pt-BR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A216B1D-0A01-D748-B8E3-C69F99868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539558" cy="4942319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F22A59-7704-9445-8D6B-E86651CA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012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5BDDD7E-79BD-C941-A048-CA8B1850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1C6E29-F367-8B4E-A018-11291C83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19" y="620689"/>
            <a:ext cx="7300715" cy="55335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F4BF768-E585-5A41-B68C-FF8930FC7706}"/>
              </a:ext>
            </a:extLst>
          </p:cNvPr>
          <p:cNvSpPr/>
          <p:nvPr/>
        </p:nvSpPr>
        <p:spPr>
          <a:xfrm>
            <a:off x="179512" y="6355625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27272"/>
                </a:solidFill>
                <a:latin typeface="Open Sans"/>
              </a:rPr>
              <a:t>“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Vigilância de Fatores de Risco e Proteção para Doenças Crônicas por Inquérito Telefônico” (</a:t>
            </a:r>
            <a:r>
              <a:rPr lang="pt-BR" sz="1600" dirty="0" err="1">
                <a:solidFill>
                  <a:schemeClr val="accent3"/>
                </a:solidFill>
                <a:latin typeface="Open Sans"/>
              </a:rPr>
              <a:t>Vigitel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) 2019</a:t>
            </a:r>
            <a:endParaRPr lang="pt-BR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835696" y="1700808"/>
            <a:ext cx="66967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600" dirty="0">
                <a:solidFill>
                  <a:schemeClr val="accent3"/>
                </a:solidFill>
                <a:effectLst/>
              </a:rPr>
              <a:t>Ciclo de vida (também chamado curso </a:t>
            </a:r>
            <a:r>
              <a:rPr lang="pt-BR" sz="2600">
                <a:solidFill>
                  <a:schemeClr val="accent3"/>
                </a:solidFill>
                <a:effectLst/>
              </a:rPr>
              <a:t>de vida) </a:t>
            </a:r>
            <a:r>
              <a:rPr lang="pt-BR" sz="2600">
                <a:solidFill>
                  <a:schemeClr val="accent3"/>
                </a:solidFill>
              </a:rPr>
              <a:t>c</a:t>
            </a:r>
            <a:r>
              <a:rPr lang="pt-BR" sz="2600">
                <a:solidFill>
                  <a:schemeClr val="accent3"/>
                </a:solidFill>
                <a:effectLst/>
              </a:rPr>
              <a:t>ompreende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o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processo de transformação do ser humano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desde seu início até o fim da vida que pode ser subdividido em ciclos específicos.</a:t>
            </a:r>
          </a:p>
          <a:p>
            <a:pPr algn="just"/>
            <a:endParaRPr lang="pt-BR" sz="2600" dirty="0">
              <a:solidFill>
                <a:schemeClr val="accent3"/>
              </a:solidFill>
            </a:endParaRPr>
          </a:p>
          <a:p>
            <a:pPr algn="just"/>
            <a:r>
              <a:rPr lang="pt-BR" sz="2600" dirty="0">
                <a:solidFill>
                  <a:schemeClr val="accent3"/>
                </a:solidFill>
              </a:rPr>
              <a:t>Esses ciclos são as expressões das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interações </a:t>
            </a:r>
            <a:r>
              <a:rPr lang="pt-BR" sz="2600" b="1" dirty="0">
                <a:solidFill>
                  <a:schemeClr val="accent3"/>
                </a:solidFill>
              </a:rPr>
              <a:t>do biológico com o </a:t>
            </a:r>
            <a:r>
              <a:rPr lang="pt-BR" sz="2600" b="1" dirty="0" err="1">
                <a:solidFill>
                  <a:schemeClr val="accent3"/>
                </a:solidFill>
                <a:effectLst/>
              </a:rPr>
              <a:t>sócio-ambiental</a:t>
            </a:r>
            <a:r>
              <a:rPr lang="pt-BR" sz="2600" dirty="0">
                <a:solidFill>
                  <a:schemeClr val="accent3"/>
                </a:solidFill>
              </a:rPr>
              <a:t>, interações essas que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 condicionam o processo saúde e doença. </a:t>
            </a:r>
            <a:endParaRPr lang="pt-BR" sz="2600" dirty="0">
              <a:solidFill>
                <a:schemeClr val="accent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701988"/>
            <a:ext cx="3528392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748154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</p:spTree>
    <p:extLst>
      <p:ext uri="{BB962C8B-B14F-4D97-AF65-F5344CB8AC3E}">
        <p14:creationId xmlns:p14="http://schemas.microsoft.com/office/powerpoint/2010/main" val="336630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30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34172" y="1090765"/>
            <a:ext cx="8414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Quanto aos hábitos de vida, a principal mudança é no sentido de um maior sedentarismo por redução de atividade física tanto no trabalho quanto nas atividades de lazer.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8" y="2636912"/>
            <a:ext cx="7945056" cy="363738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613898-9E81-1D4E-851F-453A3F132D36}"/>
              </a:ext>
            </a:extLst>
          </p:cNvPr>
          <p:cNvSpPr txBox="1"/>
          <p:nvPr/>
        </p:nvSpPr>
        <p:spPr>
          <a:xfrm>
            <a:off x="2843808" y="2186252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Sedentarismo na pandemia</a:t>
            </a:r>
          </a:p>
        </p:txBody>
      </p:sp>
    </p:spTree>
    <p:extLst>
      <p:ext uri="{BB962C8B-B14F-4D97-AF65-F5344CB8AC3E}">
        <p14:creationId xmlns:p14="http://schemas.microsoft.com/office/powerpoint/2010/main" val="1300125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763000" cy="990600"/>
          </a:xfrm>
        </p:spPr>
        <p:txBody>
          <a:bodyPr>
            <a:normAutofit fontScale="90000"/>
          </a:bodyPr>
          <a:lstStyle/>
          <a:p>
            <a:br>
              <a:rPr lang="pt-BR" dirty="0">
                <a:latin typeface="Arial Black" charset="0"/>
              </a:rPr>
            </a:br>
            <a:br>
              <a:rPr lang="pt-BR" dirty="0">
                <a:latin typeface="Arial Black" charset="0"/>
              </a:rPr>
            </a:br>
            <a:r>
              <a:rPr lang="pt-BR" dirty="0">
                <a:latin typeface="Arial Black" charset="0"/>
              </a:rPr>
              <a:t>CICLOS DA VIDA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832"/>
            <a:ext cx="8178800" cy="40283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pt-BR" sz="2800" dirty="0">
                <a:latin typeface="Tahoma" charset="0"/>
              </a:rPr>
              <a:t>Por que trabalhar com ciclos da vida?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Atenção básica trabalha com base populacional, o enfoque não é a doença;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propõe um recorte que lide com sujeitos contextualizados, a doença é uma intercorrência;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Ambos são centrados na gestão do cuidado de uma determinada população;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permite ações integrais durante todas as etapas da vida dos sujeitos –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continuidade do cuidado.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51520" y="188640"/>
            <a:ext cx="8496944" cy="1008112"/>
            <a:chOff x="304800" y="1001596"/>
            <a:chExt cx="5293162" cy="1687578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0"/>
              <a:ext cx="5293162" cy="1582104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001596"/>
              <a:ext cx="5190186" cy="1476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/>
                <a:t>Transição </a:t>
              </a:r>
              <a:r>
                <a:rPr lang="pt-BR" sz="24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400" kern="1200" dirty="0"/>
                <a:t>, </a:t>
              </a:r>
              <a:r>
                <a:rPr lang="pt-BR" sz="24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400" kern="1200" dirty="0"/>
                <a:t> e </a:t>
              </a:r>
              <a:r>
                <a:rPr lang="pt-BR" sz="2400" kern="1200" dirty="0">
                  <a:solidFill>
                    <a:schemeClr val="bg1"/>
                  </a:solidFill>
                </a:rPr>
                <a:t>nutricional: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>
                  <a:solidFill>
                    <a:schemeClr val="bg1"/>
                  </a:solidFill>
                </a:rPr>
                <a:t>Relação com os ciclos de vida</a:t>
              </a:r>
              <a:r>
                <a:rPr lang="pt-BR" sz="2400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129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915400" cy="739552"/>
          </a:xfrm>
        </p:spPr>
        <p:txBody>
          <a:bodyPr/>
          <a:lstStyle/>
          <a:p>
            <a:r>
              <a:rPr lang="pt-BR" sz="3600" dirty="0">
                <a:latin typeface="Arial Black" charset="0"/>
              </a:rPr>
              <a:t>PERÍODO PERINATAL E INFÂNCIA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19256" cy="49251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 Inicia-se antes do nascimento, ou seja no período gestacional, a importância do acompanhamento pré-natal;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Tahoma" charset="0"/>
              </a:rPr>
              <a:t>Importância fundamental do modo de nascer no prognóstico de saúde do indivíduo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Período perinatal e primeira infância define muitos aspectos da saúde (1os. mil dias)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Desenvolvimento dinâmico e interativo, “o que lhes falta em experiência elas têm em receptividade”</a:t>
            </a:r>
            <a:r>
              <a:rPr lang="pt-BR" sz="2800" dirty="0">
                <a:latin typeface="Script MT Bold" charset="0"/>
              </a:rPr>
              <a:t>   </a:t>
            </a:r>
            <a:r>
              <a:rPr lang="pt-BR" sz="2800" dirty="0">
                <a:latin typeface="Tahoma" charset="0"/>
              </a:rPr>
              <a:t> </a:t>
            </a:r>
            <a:r>
              <a:rPr lang="pt-BR" sz="2800" dirty="0" err="1">
                <a:latin typeface="Tahoma" charset="0"/>
              </a:rPr>
              <a:t>Levinger</a:t>
            </a:r>
            <a:r>
              <a:rPr lang="pt-BR" sz="2800" dirty="0">
                <a:latin typeface="Tahoma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Dependência “do adulto” na alimentação, estímulo e interação; </a:t>
            </a:r>
            <a:r>
              <a:rPr lang="pt-BR" sz="2800" dirty="0">
                <a:solidFill>
                  <a:schemeClr val="tx1"/>
                </a:solidFill>
                <a:latin typeface="Tahoma" charset="0"/>
              </a:rPr>
              <a:t>trabalho de cuidar  </a:t>
            </a:r>
          </a:p>
        </p:txBody>
      </p:sp>
    </p:spTree>
    <p:extLst>
      <p:ext uri="{BB962C8B-B14F-4D97-AF65-F5344CB8AC3E}">
        <p14:creationId xmlns:p14="http://schemas.microsoft.com/office/powerpoint/2010/main" val="815394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latin typeface="Arial Black" charset="0"/>
              </a:rPr>
              <a:t>INFÂNCIA</a:t>
            </a:r>
            <a:br>
              <a:rPr lang="pt-BR" sz="2800" dirty="0">
                <a:latin typeface="Arial Black" charset="0"/>
              </a:rPr>
            </a:br>
            <a:r>
              <a:rPr lang="pt-BR" sz="2800" dirty="0">
                <a:latin typeface="Arial Black" charset="0"/>
              </a:rPr>
              <a:t>Programas de Nutrição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5950"/>
            <a:ext cx="8147248" cy="44233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t-BR" sz="2800" dirty="0">
                <a:latin typeface="Tahoma" charset="0"/>
              </a:rPr>
              <a:t>A promoção (e proteção) da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amamentação como estratégia prioritária  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O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estado nutricional </a:t>
            </a:r>
            <a:r>
              <a:rPr lang="pt-BR" sz="2600" dirty="0">
                <a:latin typeface="Tahoma" charset="0"/>
              </a:rPr>
              <a:t>é fator de importância no desenvolvimento infantil intelectual e psicomotor;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A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saúde psicológica </a:t>
            </a:r>
            <a:r>
              <a:rPr lang="pt-BR" sz="2600" dirty="0">
                <a:latin typeface="Tahoma" charset="0"/>
              </a:rPr>
              <a:t>e a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competência cognitiva </a:t>
            </a:r>
            <a:r>
              <a:rPr lang="pt-BR" sz="2600" dirty="0">
                <a:latin typeface="Tahoma" charset="0"/>
              </a:rPr>
              <a:t>estão relacionadas com sua capacidade de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interação social</a:t>
            </a:r>
            <a:r>
              <a:rPr lang="pt-BR" sz="2600" dirty="0">
                <a:latin typeface="Tahoma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Educação nutricional, nas escolas e comunidades;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Avaliar a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saúde bucal </a:t>
            </a:r>
            <a:r>
              <a:rPr lang="pt-BR" sz="2600" dirty="0">
                <a:latin typeface="Tahoma" charset="0"/>
              </a:rPr>
              <a:t>é fundamental nesta fase de troca da dentição;</a:t>
            </a:r>
          </a:p>
          <a:p>
            <a:pPr>
              <a:lnSpc>
                <a:spcPct val="80000"/>
              </a:lnSpc>
            </a:pPr>
            <a:r>
              <a:rPr lang="pt-BR" sz="2600" dirty="0">
                <a:latin typeface="Tahoma" charset="0"/>
              </a:rPr>
              <a:t> Acompanhar o </a:t>
            </a:r>
            <a:r>
              <a:rPr lang="pt-BR" sz="2600" dirty="0">
                <a:solidFill>
                  <a:srgbClr val="FF0000"/>
                </a:solidFill>
                <a:latin typeface="Tahoma" charset="0"/>
              </a:rPr>
              <a:t>calendário vacinal </a:t>
            </a:r>
            <a:r>
              <a:rPr lang="pt-BR" sz="2600" dirty="0">
                <a:latin typeface="Tahoma" charset="0"/>
              </a:rPr>
              <a:t>para proteger de agravos evitáveis;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t-BR" sz="2800" dirty="0">
                <a:latin typeface="Tahom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996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350838"/>
            <a:ext cx="6800056" cy="990600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Arial Black" charset="0"/>
              </a:rPr>
              <a:t>ADOLESCÊNCIA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62372" y="1341438"/>
            <a:ext cx="8219256" cy="49251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pt-BR" dirty="0">
                <a:latin typeface="Tahoma" charset="0"/>
              </a:rPr>
              <a:t> </a:t>
            </a:r>
            <a:r>
              <a:rPr lang="pt-BR" sz="2800" dirty="0">
                <a:latin typeface="Tahoma" charset="0"/>
              </a:rPr>
              <a:t>A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atividade física </a:t>
            </a:r>
            <a:r>
              <a:rPr lang="pt-BR" sz="2800" dirty="0">
                <a:latin typeface="Tahoma" charset="0"/>
              </a:rPr>
              <a:t>dos adolescentes de hoje é menor do que em décadas anteriores;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80% dos indivíduos que têm o hábito de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fumar</a:t>
            </a:r>
            <a:r>
              <a:rPr lang="pt-BR" sz="2800" dirty="0">
                <a:latin typeface="Tahoma" charset="0"/>
              </a:rPr>
              <a:t> começaram antes dos 20 anos;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alimentação</a:t>
            </a:r>
            <a:r>
              <a:rPr lang="pt-BR" sz="2800" dirty="0">
                <a:latin typeface="Tahoma" charset="0"/>
              </a:rPr>
              <a:t> </a:t>
            </a:r>
            <a:r>
              <a:rPr lang="pt-BR" sz="2800" dirty="0" err="1">
                <a:latin typeface="Tahoma" charset="0"/>
              </a:rPr>
              <a:t>nutricionalmente</a:t>
            </a:r>
            <a:r>
              <a:rPr lang="pt-BR" sz="2800" dirty="0">
                <a:latin typeface="Tahoma" charset="0"/>
              </a:rPr>
              <a:t> desbalanceada, expõe a diversas alterações orgânicas e metabólicas;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 ingestão de bebidas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alcoólicas e de outras drogas </a:t>
            </a:r>
            <a:r>
              <a:rPr lang="pt-BR" sz="2800" dirty="0">
                <a:latin typeface="Tahoma" charset="0"/>
              </a:rPr>
              <a:t>é um hábito crescente e preocupante;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sexualidade </a:t>
            </a:r>
            <a:r>
              <a:rPr lang="pt-BR" sz="2800" dirty="0">
                <a:latin typeface="Tahoma" charset="0"/>
              </a:rPr>
              <a:t>do jovem é fator fundamental em ser abordado, nesta fase </a:t>
            </a:r>
            <a:r>
              <a:rPr lang="pt-BR" sz="2800" dirty="0" err="1">
                <a:latin typeface="Tahoma" charset="0"/>
              </a:rPr>
              <a:t>freqüentemente</a:t>
            </a:r>
            <a:r>
              <a:rPr lang="pt-BR" sz="2800" dirty="0">
                <a:latin typeface="Tahoma" charset="0"/>
              </a:rPr>
              <a:t> se dá o início da atividade sexual;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Prevenção da gravidez não planejada e DST;  </a:t>
            </a:r>
          </a:p>
        </p:txBody>
      </p:sp>
    </p:spTree>
    <p:extLst>
      <p:ext uri="{BB962C8B-B14F-4D97-AF65-F5344CB8AC3E}">
        <p14:creationId xmlns:p14="http://schemas.microsoft.com/office/powerpoint/2010/main" val="375555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latin typeface="Arial Black" charset="0"/>
              </a:rPr>
              <a:t>ADULTEZ E MATURIDADE</a:t>
            </a:r>
            <a:br>
              <a:rPr lang="pt-BR" sz="2800" dirty="0">
                <a:latin typeface="Arial Black" charset="0"/>
              </a:rPr>
            </a:br>
            <a:r>
              <a:rPr lang="pt-BR" sz="2800" dirty="0">
                <a:latin typeface="Arial Black" charset="0"/>
              </a:rPr>
              <a:t>e Programas de Saúde Pública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28800"/>
            <a:ext cx="7924800" cy="48245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300" dirty="0">
                <a:latin typeface="Tahoma" charset="0"/>
              </a:rPr>
              <a:t>É reconhecido que durante o ciclo da vida as mulheres relatam mais problemas de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saúde física e psicológica </a:t>
            </a:r>
            <a:r>
              <a:rPr lang="pt-BR" sz="2300" dirty="0">
                <a:latin typeface="Tahoma" charset="0"/>
              </a:rPr>
              <a:t>do que os homens; </a:t>
            </a:r>
            <a:r>
              <a:rPr lang="pt-BR" sz="23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embora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vivam muitos anos a mais</a:t>
            </a: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pt-BR" sz="23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300" dirty="0">
                <a:latin typeface="Tahoma" charset="0"/>
              </a:rPr>
              <a:t>Ocorrências naturais na vida da mulher, como gravidez, parto, puerpério e menopausa as fazem utilizar com maior frequência os serviços de saúde; </a:t>
            </a:r>
            <a:r>
              <a:rPr lang="pt-BR" sz="23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demandas nutricionais específicas desses grupos;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idade reprodutiva</a:t>
            </a:r>
          </a:p>
          <a:p>
            <a:pPr>
              <a:lnSpc>
                <a:spcPct val="80000"/>
              </a:lnSpc>
            </a:pPr>
            <a:endParaRPr lang="pt-BR" sz="23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300" dirty="0">
                <a:latin typeface="Tahoma" charset="0"/>
              </a:rPr>
              <a:t>A abordagem sobre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hábitos alimentares saudáveis, atividade física</a:t>
            </a:r>
            <a:r>
              <a:rPr lang="pt-BR" sz="2300" dirty="0">
                <a:latin typeface="Tahoma" charset="0"/>
              </a:rPr>
              <a:t>, </a:t>
            </a:r>
            <a:r>
              <a:rPr lang="pt-BR" sz="2300" dirty="0">
                <a:solidFill>
                  <a:srgbClr val="FF0000"/>
                </a:solidFill>
                <a:latin typeface="Tahoma" charset="0"/>
              </a:rPr>
              <a:t>prevenção de doenças </a:t>
            </a:r>
            <a:r>
              <a:rPr lang="pt-BR" sz="2300" dirty="0">
                <a:latin typeface="Tahoma" charset="0"/>
              </a:rPr>
              <a:t>cardiovasculares, prevenção da osteoporose e dos cânceres, do alcoolismo e do tabagismo, entre outros, deveriam ser prioridade dos serviços de saúde na abordagem da maturidade;</a:t>
            </a:r>
          </a:p>
          <a:p>
            <a:pPr marL="114300" indent="0">
              <a:lnSpc>
                <a:spcPct val="80000"/>
              </a:lnSpc>
              <a:buNone/>
            </a:pPr>
            <a:endParaRPr lang="pt-BR" sz="24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02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 Black" charset="0"/>
              </a:rPr>
              <a:t>IDOSOS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787208" cy="41719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t-BR" sz="2400" dirty="0">
                <a:latin typeface="Tahoma" charset="0"/>
              </a:rPr>
              <a:t>A última etapa do ciclo da vida ou terceira idade, assume um papel de grande relevância para o serviço de saúde devido ao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grande aumento desta população </a:t>
            </a:r>
            <a:r>
              <a:rPr lang="pt-BR" sz="2400" dirty="0">
                <a:latin typeface="Tahoma" charset="0"/>
              </a:rPr>
              <a:t>em curto espaço de tempo;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papel da alimentação no manejo das doenças crônicas</a:t>
            </a: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pt-BR" sz="24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400" dirty="0">
                <a:latin typeface="Tahoma" charset="0"/>
              </a:rPr>
              <a:t>O grande número de pessoas idosas que moram sozinhas e a relativa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dependência </a:t>
            </a:r>
            <a:r>
              <a:rPr lang="pt-BR" sz="2400" dirty="0">
                <a:latin typeface="Tahoma" charset="0"/>
              </a:rPr>
              <a:t>física de familiares;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dependência no prepara de refeições e compras;</a:t>
            </a: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pt-BR" sz="2400" dirty="0">
              <a:latin typeface="Tahoma" charset="0"/>
            </a:endParaRPr>
          </a:p>
          <a:p>
            <a:pPr>
              <a:lnSpc>
                <a:spcPct val="80000"/>
              </a:lnSpc>
            </a:pPr>
            <a:r>
              <a:rPr lang="pt-BR" sz="2400" dirty="0">
                <a:latin typeface="Tahoma" charset="0"/>
              </a:rPr>
              <a:t>A progressiva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perda de suas habilidades </a:t>
            </a:r>
            <a:r>
              <a:rPr lang="pt-BR" sz="2400" dirty="0">
                <a:latin typeface="Tahoma" charset="0"/>
              </a:rPr>
              <a:t>visuais, auditivas e locomotoras e, muitas vezes, de suas faculdades mentais são os principais fatores que os colocam numa </a:t>
            </a:r>
            <a:r>
              <a:rPr lang="pt-BR" sz="2400" dirty="0">
                <a:solidFill>
                  <a:srgbClr val="FF0000"/>
                </a:solidFill>
                <a:latin typeface="Tahoma" charset="0"/>
              </a:rPr>
              <a:t>posição de desvantagem</a:t>
            </a:r>
            <a:r>
              <a:rPr lang="pt-BR" sz="2400" dirty="0">
                <a:latin typeface="Tahoma" charset="0"/>
              </a:rPr>
              <a:t> perante os outros indivíduos.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Efeito da redução dos sentidos sobre o apetite</a:t>
            </a:r>
          </a:p>
        </p:txBody>
      </p:sp>
    </p:spTree>
    <p:extLst>
      <p:ext uri="{BB962C8B-B14F-4D97-AF65-F5344CB8AC3E}">
        <p14:creationId xmlns:p14="http://schemas.microsoft.com/office/powerpoint/2010/main" val="2212083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FAF86-398A-8D46-ACAB-33894ABA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48F6B-2846-A04F-93FC-38BC2B40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206" y="1905000"/>
            <a:ext cx="7438194" cy="381568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Gonçalves, G. Q., de Carvalho, J. A. M., Wong, L. L. R., &amp; Turra, C. M. (2019). </a:t>
            </a:r>
            <a:r>
              <a:rPr lang="pt-BR" b="1" dirty="0"/>
              <a:t>A transição da fecundidade no Brasil ao longo do século XX–uma perspectiva regional</a:t>
            </a:r>
            <a:r>
              <a:rPr lang="pt-BR" dirty="0"/>
              <a:t>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36</a:t>
            </a:r>
            <a:r>
              <a:rPr lang="pt-BR" dirty="0"/>
              <a:t>, 1-34.</a:t>
            </a:r>
          </a:p>
          <a:p>
            <a:r>
              <a:rPr lang="pt-BR" dirty="0" err="1"/>
              <a:t>Faleiro</a:t>
            </a:r>
            <a:r>
              <a:rPr lang="pt-BR" dirty="0"/>
              <a:t>, J. C., </a:t>
            </a:r>
            <a:r>
              <a:rPr lang="pt-BR" dirty="0" err="1"/>
              <a:t>Giatti</a:t>
            </a:r>
            <a:r>
              <a:rPr lang="pt-BR" dirty="0"/>
              <a:t>, L., Barreto, S. M., Camelo, L. D. V., </a:t>
            </a:r>
            <a:r>
              <a:rPr lang="pt-BR" dirty="0" err="1"/>
              <a:t>Griep</a:t>
            </a:r>
            <a:r>
              <a:rPr lang="pt-BR" dirty="0"/>
              <a:t>, R. H., Guimarães, J., ... &amp; Chagas, M. D. C. A. (2017). </a:t>
            </a:r>
            <a:r>
              <a:rPr lang="pt-BR" b="1" dirty="0"/>
              <a:t>Posição socioeconômica no curso de vida e comportamentos de risco relacionados à saúde: ELSA-Brasil</a:t>
            </a:r>
            <a:r>
              <a:rPr lang="pt-BR" dirty="0"/>
              <a:t>. </a:t>
            </a:r>
            <a:r>
              <a:rPr lang="pt-BR" i="1" dirty="0"/>
              <a:t>Cadernos de Saúde Pública</a:t>
            </a:r>
            <a:r>
              <a:rPr lang="pt-BR" dirty="0"/>
              <a:t>, </a:t>
            </a:r>
            <a:r>
              <a:rPr lang="pt-BR" i="1" dirty="0"/>
              <a:t>33</a:t>
            </a:r>
            <a:r>
              <a:rPr lang="pt-BR" dirty="0"/>
              <a:t>, e00017916.</a:t>
            </a:r>
          </a:p>
          <a:p>
            <a:r>
              <a:rPr lang="pt-BR" dirty="0"/>
              <a:t>Siviero, P. C. L., Turra, C. M., &amp; Rodrigues, R. D. N. (2011). </a:t>
            </a:r>
            <a:r>
              <a:rPr lang="pt-BR" b="1" dirty="0"/>
              <a:t>Diferenciais de mortalidade: níveis e padrões segundo o sexo no município de São Paulo de 1920 a 2005.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28</a:t>
            </a:r>
            <a:r>
              <a:rPr lang="pt-BR" dirty="0"/>
              <a:t>(2), 283-301.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6AE2AB-51CF-FA45-B344-B8367130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72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upo 9217"/>
          <p:cNvGrpSpPr/>
          <p:nvPr/>
        </p:nvGrpSpPr>
        <p:grpSpPr>
          <a:xfrm>
            <a:off x="2123728" y="2637383"/>
            <a:ext cx="4824413" cy="2663825"/>
            <a:chOff x="1972270" y="4410378"/>
            <a:chExt cx="4824413" cy="26638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Elipse 14"/>
            <p:cNvSpPr>
              <a:spLocks noChangeArrowheads="1"/>
            </p:cNvSpPr>
            <p:nvPr/>
          </p:nvSpPr>
          <p:spPr bwMode="auto">
            <a:xfrm>
              <a:off x="1972270" y="4410378"/>
              <a:ext cx="4824413" cy="2663825"/>
            </a:xfrm>
            <a:prstGeom prst="ellipse">
              <a:avLst/>
            </a:prstGeom>
            <a:grpFill/>
            <a:ln w="25400" algn="ctr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pt-BR" sz="1800" b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9264" name="Text Box 73"/>
            <p:cNvSpPr txBox="1">
              <a:spLocks noChangeArrowheads="1"/>
            </p:cNvSpPr>
            <p:nvPr/>
          </p:nvSpPr>
          <p:spPr bwMode="auto">
            <a:xfrm>
              <a:off x="3124398" y="5418019"/>
              <a:ext cx="2300004" cy="95410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dirty="0">
                  <a:latin typeface="Arial" charset="0"/>
                </a:rPr>
                <a:t>M o r </a:t>
              </a:r>
              <a:r>
                <a:rPr lang="pt-BR" sz="2800" dirty="0" err="1">
                  <a:latin typeface="Arial" charset="0"/>
                </a:rPr>
                <a:t>t</a:t>
              </a:r>
              <a:r>
                <a:rPr lang="pt-BR" sz="2800" dirty="0">
                  <a:latin typeface="Arial" charset="0"/>
                </a:rPr>
                <a:t> e</a:t>
              </a:r>
            </a:p>
            <a:p>
              <a:pPr algn="ctr"/>
              <a:r>
                <a:rPr lang="pt-BR" sz="2800" dirty="0">
                  <a:latin typeface="Arial" charset="0"/>
                </a:rPr>
                <a:t>(inexistência) </a:t>
              </a:r>
            </a:p>
          </p:txBody>
        </p:sp>
      </p:grpSp>
      <p:sp>
        <p:nvSpPr>
          <p:cNvPr id="9219" name="Título 1"/>
          <p:cNvSpPr>
            <a:spLocks noGrp="1"/>
          </p:cNvSpPr>
          <p:nvPr>
            <p:ph type="title"/>
          </p:nvPr>
        </p:nvSpPr>
        <p:spPr>
          <a:xfrm>
            <a:off x="1659088" y="545220"/>
            <a:ext cx="6647855" cy="736724"/>
          </a:xfrm>
        </p:spPr>
        <p:txBody>
          <a:bodyPr/>
          <a:lstStyle/>
          <a:p>
            <a:pPr eaLnBrk="1" hangingPunct="1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Ciclos de vida, curso de vida</a:t>
            </a: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2707283" y="1312763"/>
            <a:ext cx="389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i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Ciclos específicos ou fases</a:t>
            </a:r>
          </a:p>
        </p:txBody>
      </p:sp>
      <p:sp>
        <p:nvSpPr>
          <p:cNvPr id="5189" name="AutoShape 69"/>
          <p:cNvSpPr>
            <a:spLocks noChangeArrowheads="1"/>
          </p:cNvSpPr>
          <p:nvPr/>
        </p:nvSpPr>
        <p:spPr bwMode="auto">
          <a:xfrm>
            <a:off x="6945908" y="1412503"/>
            <a:ext cx="1368425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grpSp>
        <p:nvGrpSpPr>
          <p:cNvPr id="9217" name="Grupo 9216"/>
          <p:cNvGrpSpPr/>
          <p:nvPr/>
        </p:nvGrpSpPr>
        <p:grpSpPr>
          <a:xfrm>
            <a:off x="1548408" y="2060475"/>
            <a:ext cx="5903912" cy="3960813"/>
            <a:chOff x="1187624" y="1556222"/>
            <a:chExt cx="5903912" cy="3960813"/>
          </a:xfrm>
        </p:grpSpPr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1187624" y="1556222"/>
              <a:ext cx="5903912" cy="3960813"/>
              <a:chOff x="748" y="1298"/>
              <a:chExt cx="3719" cy="2495"/>
            </a:xfrm>
          </p:grpSpPr>
          <p:sp>
            <p:nvSpPr>
              <p:cNvPr id="19" name="Semicírculos 18"/>
              <p:cNvSpPr/>
              <p:nvPr/>
            </p:nvSpPr>
            <p:spPr>
              <a:xfrm>
                <a:off x="748" y="1299"/>
                <a:ext cx="3719" cy="2494"/>
              </a:xfrm>
              <a:prstGeom prst="blockArc">
                <a:avLst>
                  <a:gd name="adj1" fmla="val 9405961"/>
                  <a:gd name="adj2" fmla="val 1412746"/>
                  <a:gd name="adj3" fmla="val 1733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cxnSp>
            <p:nvCxnSpPr>
              <p:cNvPr id="21" name="Conector reto 20"/>
              <p:cNvCxnSpPr/>
              <p:nvPr/>
            </p:nvCxnSpPr>
            <p:spPr>
              <a:xfrm>
                <a:off x="882" y="2069"/>
                <a:ext cx="545" cy="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>
                <a:off x="1710" y="1480"/>
                <a:ext cx="172" cy="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9" name="CaixaDeTexto 28"/>
              <p:cNvSpPr txBox="1">
                <a:spLocks noChangeArrowheads="1"/>
              </p:cNvSpPr>
              <p:nvPr/>
            </p:nvSpPr>
            <p:spPr bwMode="auto">
              <a:xfrm>
                <a:off x="1057" y="1838"/>
                <a:ext cx="1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9230" name="CaixaDeTexto 29"/>
              <p:cNvSpPr txBox="1">
                <a:spLocks noChangeArrowheads="1"/>
              </p:cNvSpPr>
              <p:nvPr/>
            </p:nvSpPr>
            <p:spPr bwMode="auto">
              <a:xfrm>
                <a:off x="1128" y="1752"/>
                <a:ext cx="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</a:t>
                </a:r>
              </a:p>
            </p:txBody>
          </p:sp>
          <p:sp>
            <p:nvSpPr>
              <p:cNvPr id="9231" name="CaixaDeTexto 30"/>
              <p:cNvSpPr txBox="1">
                <a:spLocks noChangeArrowheads="1"/>
              </p:cNvSpPr>
              <p:nvPr/>
            </p:nvSpPr>
            <p:spPr bwMode="auto">
              <a:xfrm>
                <a:off x="1235" y="1707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32" name="CaixaDeTexto 31"/>
              <p:cNvSpPr txBox="1">
                <a:spLocks noChangeArrowheads="1"/>
              </p:cNvSpPr>
              <p:nvPr/>
            </p:nvSpPr>
            <p:spPr bwMode="auto">
              <a:xfrm>
                <a:off x="1292" y="161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9233" name="CaixaDeTexto 32"/>
              <p:cNvSpPr txBox="1">
                <a:spLocks noChangeArrowheads="1"/>
              </p:cNvSpPr>
              <p:nvPr/>
            </p:nvSpPr>
            <p:spPr bwMode="auto">
              <a:xfrm>
                <a:off x="1383" y="156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9234" name="CaixaDeTexto 33"/>
              <p:cNvSpPr txBox="1">
                <a:spLocks noChangeArrowheads="1"/>
              </p:cNvSpPr>
              <p:nvPr/>
            </p:nvSpPr>
            <p:spPr bwMode="auto">
              <a:xfrm>
                <a:off x="1478" y="1480"/>
                <a:ext cx="2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ça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36" name="Conector reto 35"/>
              <p:cNvCxnSpPr/>
              <p:nvPr/>
            </p:nvCxnSpPr>
            <p:spPr>
              <a:xfrm>
                <a:off x="2316" y="1298"/>
                <a:ext cx="65" cy="4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>
              <a:xfrm flipH="1">
                <a:off x="2859" y="1299"/>
                <a:ext cx="21" cy="42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37" name="Line 18"/>
              <p:cNvSpPr>
                <a:spLocks noChangeShapeType="1"/>
              </p:cNvSpPr>
              <p:nvPr/>
            </p:nvSpPr>
            <p:spPr bwMode="auto">
              <a:xfrm flipH="1">
                <a:off x="3289" y="1435"/>
                <a:ext cx="181" cy="4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8" name="Line 19"/>
              <p:cNvSpPr>
                <a:spLocks noChangeShapeType="1"/>
              </p:cNvSpPr>
              <p:nvPr/>
            </p:nvSpPr>
            <p:spPr bwMode="auto">
              <a:xfrm flipH="1">
                <a:off x="3878" y="1850"/>
                <a:ext cx="270" cy="3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9" name="Text Box 20"/>
              <p:cNvSpPr txBox="1">
                <a:spLocks noChangeArrowheads="1"/>
              </p:cNvSpPr>
              <p:nvPr/>
            </p:nvSpPr>
            <p:spPr bwMode="auto">
              <a:xfrm>
                <a:off x="4054" y="2111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40" name="Text Box 21"/>
              <p:cNvSpPr txBox="1">
                <a:spLocks noChangeArrowheads="1"/>
              </p:cNvSpPr>
              <p:nvPr/>
            </p:nvSpPr>
            <p:spPr bwMode="auto">
              <a:xfrm>
                <a:off x="4177" y="2292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9241" name="Text Box 22"/>
              <p:cNvSpPr txBox="1">
                <a:spLocks noChangeArrowheads="1"/>
              </p:cNvSpPr>
              <p:nvPr/>
            </p:nvSpPr>
            <p:spPr bwMode="auto">
              <a:xfrm>
                <a:off x="4238" y="247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2" name="Text Box 23"/>
              <p:cNvSpPr txBox="1">
                <a:spLocks noChangeArrowheads="1"/>
              </p:cNvSpPr>
              <p:nvPr/>
            </p:nvSpPr>
            <p:spPr bwMode="auto">
              <a:xfrm>
                <a:off x="4146" y="2655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9243" name="Text Box 24"/>
              <p:cNvSpPr txBox="1">
                <a:spLocks noChangeArrowheads="1"/>
              </p:cNvSpPr>
              <p:nvPr/>
            </p:nvSpPr>
            <p:spPr bwMode="auto">
              <a:xfrm>
                <a:off x="4008" y="2836"/>
                <a:ext cx="19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4" name="Text Box 30"/>
              <p:cNvSpPr txBox="1">
                <a:spLocks noChangeArrowheads="1"/>
              </p:cNvSpPr>
              <p:nvPr/>
            </p:nvSpPr>
            <p:spPr bwMode="auto">
              <a:xfrm>
                <a:off x="1746" y="1344"/>
                <a:ext cx="5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adoles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5" name="Text Box 31"/>
              <p:cNvSpPr txBox="1">
                <a:spLocks noChangeArrowheads="1"/>
              </p:cNvSpPr>
              <p:nvPr/>
            </p:nvSpPr>
            <p:spPr bwMode="auto">
              <a:xfrm>
                <a:off x="1927" y="1525"/>
                <a:ext cx="47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cente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6" name="Text Box 32"/>
              <p:cNvSpPr txBox="1">
                <a:spLocks noChangeArrowheads="1"/>
              </p:cNvSpPr>
              <p:nvPr/>
            </p:nvSpPr>
            <p:spPr bwMode="auto">
              <a:xfrm>
                <a:off x="2380" y="1434"/>
                <a:ext cx="5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jovem</a:t>
                </a:r>
              </a:p>
            </p:txBody>
          </p:sp>
          <p:sp>
            <p:nvSpPr>
              <p:cNvPr id="9247" name="Text Box 33"/>
              <p:cNvSpPr txBox="1">
                <a:spLocks noChangeArrowheads="1"/>
              </p:cNvSpPr>
              <p:nvPr/>
            </p:nvSpPr>
            <p:spPr bwMode="auto">
              <a:xfrm>
                <a:off x="2880" y="1476"/>
                <a:ext cx="5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adulto</a:t>
                </a:r>
              </a:p>
            </p:txBody>
          </p:sp>
          <p:sp>
            <p:nvSpPr>
              <p:cNvPr id="9248" name="Text Box 42"/>
              <p:cNvSpPr txBox="1">
                <a:spLocks noChangeArrowheads="1"/>
              </p:cNvSpPr>
              <p:nvPr/>
            </p:nvSpPr>
            <p:spPr bwMode="auto">
              <a:xfrm>
                <a:off x="3423" y="1521"/>
                <a:ext cx="40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  <a:sym typeface="Webdings" pitchFamily="18" charset="2"/>
                  </a:rPr>
                  <a:t></a:t>
                </a:r>
              </a:p>
            </p:txBody>
          </p:sp>
          <p:sp>
            <p:nvSpPr>
              <p:cNvPr id="9249" name="Text Box 43"/>
              <p:cNvSpPr txBox="1">
                <a:spLocks noChangeArrowheads="1"/>
              </p:cNvSpPr>
              <p:nvPr/>
            </p:nvSpPr>
            <p:spPr bwMode="auto">
              <a:xfrm>
                <a:off x="3319" y="1708"/>
                <a:ext cx="82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Meia idade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0" name="Text Box 49"/>
              <p:cNvSpPr txBox="1">
                <a:spLocks noChangeArrowheads="1"/>
              </p:cNvSpPr>
              <p:nvPr/>
            </p:nvSpPr>
            <p:spPr bwMode="auto">
              <a:xfrm>
                <a:off x="779" y="2609"/>
                <a:ext cx="55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on</a:t>
                </a:r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-</a:t>
                </a: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  </a:t>
                </a:r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cepto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5" name="Text Box 54"/>
              <p:cNvSpPr txBox="1">
                <a:spLocks noChangeArrowheads="1"/>
              </p:cNvSpPr>
              <p:nvPr/>
            </p:nvSpPr>
            <p:spPr bwMode="auto">
              <a:xfrm>
                <a:off x="1156" y="2882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  <p:grpSp>
          <p:nvGrpSpPr>
            <p:cNvPr id="9216" name="Grupo 9215"/>
            <p:cNvGrpSpPr/>
            <p:nvPr/>
          </p:nvGrpSpPr>
          <p:grpSpPr>
            <a:xfrm>
              <a:off x="1187624" y="2780928"/>
              <a:ext cx="959110" cy="923330"/>
              <a:chOff x="1187624" y="2780928"/>
              <a:chExt cx="959110" cy="923330"/>
            </a:xfrm>
          </p:grpSpPr>
          <p:cxnSp>
            <p:nvCxnSpPr>
              <p:cNvPr id="39" name="Conector reto 38"/>
              <p:cNvCxnSpPr/>
              <p:nvPr/>
            </p:nvCxnSpPr>
            <p:spPr bwMode="auto">
              <a:xfrm>
                <a:off x="1187624" y="3637435"/>
                <a:ext cx="6477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 Box 49"/>
              <p:cNvSpPr txBox="1">
                <a:spLocks noChangeArrowheads="1"/>
              </p:cNvSpPr>
              <p:nvPr/>
            </p:nvSpPr>
            <p:spPr bwMode="auto">
              <a:xfrm>
                <a:off x="1243923" y="2780928"/>
                <a:ext cx="90281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recém-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nas-</a:t>
                </a:r>
              </a:p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cido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7" name="AutoShape 69"/>
          <p:cNvSpPr>
            <a:spLocks noChangeArrowheads="1"/>
          </p:cNvSpPr>
          <p:nvPr/>
        </p:nvSpPr>
        <p:spPr bwMode="auto">
          <a:xfrm flipH="1">
            <a:off x="323528" y="1484784"/>
            <a:ext cx="1358900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498191" y="117609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442" y="5711081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ATENÇÃO!!!</a:t>
            </a: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preciso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relativizar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estes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ciclos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variar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muito</a:t>
            </a:r>
            <a:r>
              <a:rPr lang="en-US" b="1" dirty="0">
                <a:solidFill>
                  <a:srgbClr val="C00000"/>
                </a:solidFill>
              </a:rPr>
              <a:t> (</a:t>
            </a:r>
            <a:r>
              <a:rPr lang="en-US" b="1" dirty="0" err="1">
                <a:solidFill>
                  <a:srgbClr val="C00000"/>
                </a:solidFill>
              </a:rPr>
              <a:t>jovens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velhos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independentes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sexualidade</a:t>
            </a:r>
            <a:r>
              <a:rPr lang="en-US" b="1" dirty="0">
                <a:solidFill>
                  <a:srgbClr val="C00000"/>
                </a:solidFill>
              </a:rPr>
              <a:t> e </a:t>
            </a:r>
            <a:r>
              <a:rPr lang="en-US" b="1" dirty="0" err="1">
                <a:solidFill>
                  <a:srgbClr val="C00000"/>
                </a:solidFill>
              </a:rPr>
              <a:t>reprodução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tarde</a:t>
            </a:r>
            <a:r>
              <a:rPr lang="en-US" b="1" dirty="0">
                <a:solidFill>
                  <a:srgbClr val="C00000"/>
                </a:solidFill>
              </a:rPr>
              <a:t>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206" y="1152908"/>
            <a:ext cx="7724266" cy="845718"/>
          </a:xfrm>
        </p:spPr>
        <p:txBody>
          <a:bodyPr/>
          <a:lstStyle/>
          <a:p>
            <a:r>
              <a:rPr lang="pt-BR" dirty="0"/>
              <a:t>Ciclos especificamente femininos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6206" y="2315438"/>
            <a:ext cx="7549418" cy="4246831"/>
          </a:xfrm>
        </p:spPr>
        <p:txBody>
          <a:bodyPr>
            <a:normAutofit fontScale="92500" lnSpcReduction="20000"/>
          </a:bodyPr>
          <a:lstStyle/>
          <a:p>
            <a:r>
              <a:rPr lang="pt-BR" sz="2600" b="1" dirty="0"/>
              <a:t>Idade fértil - da primeira menstruação (menarca) à última (menopausa), 10-49 anos</a:t>
            </a:r>
          </a:p>
          <a:p>
            <a:pPr marL="114300" indent="0">
              <a:buNone/>
            </a:pPr>
            <a:r>
              <a:rPr lang="pt-BR" sz="2600" dirty="0"/>
              <a:t>Cerca de 40 anos</a:t>
            </a:r>
          </a:p>
          <a:p>
            <a:endParaRPr lang="pt-BR" sz="2600" dirty="0"/>
          </a:p>
          <a:p>
            <a:r>
              <a:rPr lang="pt-BR" sz="2600" b="1" dirty="0"/>
              <a:t>Ciclo fértil ou menstrual </a:t>
            </a:r>
          </a:p>
          <a:p>
            <a:pPr marL="114300" indent="0">
              <a:buNone/>
            </a:pPr>
            <a:r>
              <a:rPr lang="pt-BR" sz="2600" dirty="0"/>
              <a:t>Cerca de 4 semanas</a:t>
            </a:r>
          </a:p>
          <a:p>
            <a:endParaRPr lang="pt-BR" sz="2600" dirty="0"/>
          </a:p>
          <a:p>
            <a:r>
              <a:rPr lang="pt-BR" sz="2600" b="1" dirty="0"/>
              <a:t>Ciclo gravídico puerperal (concepção, gravidez, parto e pós-parto)</a:t>
            </a:r>
          </a:p>
          <a:p>
            <a:pPr marL="114300" indent="0">
              <a:buNone/>
            </a:pPr>
            <a:r>
              <a:rPr lang="pt-BR" sz="2600" dirty="0"/>
              <a:t>Cerca de 9 meses + 42 dias</a:t>
            </a:r>
          </a:p>
          <a:p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2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615E7-E513-5743-A65D-9E97C79E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1482"/>
            <a:ext cx="6586350" cy="1261334"/>
          </a:xfrm>
        </p:spPr>
        <p:txBody>
          <a:bodyPr/>
          <a:lstStyle/>
          <a:p>
            <a:pPr algn="ctr"/>
            <a:r>
              <a:rPr lang="pt-BR" b="1" dirty="0"/>
              <a:t>Ciclos de vida e a transição demográfica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C9F57A9F-F951-3349-8D97-36D08AD5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766" y="2132857"/>
            <a:ext cx="7390634" cy="393736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5570A2-7C58-784D-8E67-F1E82C47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B17E3A-9873-3D41-85D5-85E0F11988FA}"/>
              </a:ext>
            </a:extLst>
          </p:cNvPr>
          <p:cNvSpPr/>
          <p:nvPr/>
        </p:nvSpPr>
        <p:spPr>
          <a:xfrm>
            <a:off x="5292080" y="6161852"/>
            <a:ext cx="1023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104146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pic>
        <p:nvPicPr>
          <p:cNvPr id="1033" name="Picture 9" descr="http://www.scielo.br/img/revistas/rbepop/v28n2/a09gra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17168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172" y="2420888"/>
            <a:ext cx="25816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2050  estabilização</a:t>
            </a:r>
          </a:p>
          <a:p>
            <a:pPr algn="ctr"/>
            <a:r>
              <a:rPr lang="pt-BR" sz="2800" dirty="0"/>
              <a:t>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     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Declínio 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1547664" y="3645024"/>
            <a:ext cx="216024" cy="1224136"/>
          </a:xfrm>
          <a:prstGeom prst="downArrow">
            <a:avLst/>
          </a:prstGeom>
          <a:solidFill>
            <a:srgbClr val="29E3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74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8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51518" y="295731"/>
            <a:ext cx="8640963" cy="1405078"/>
            <a:chOff x="304799" y="686646"/>
            <a:chExt cx="5382878" cy="2149205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304799" y="1198234"/>
              <a:ext cx="5293162" cy="139834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ângulo 8"/>
            <p:cNvSpPr/>
            <p:nvPr/>
          </p:nvSpPr>
          <p:spPr>
            <a:xfrm>
              <a:off x="356288" y="686646"/>
              <a:ext cx="5331389" cy="2149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e das relações de gênero</a:t>
              </a:r>
            </a:p>
          </p:txBody>
        </p:sp>
      </p:grpSp>
      <p:pic>
        <p:nvPicPr>
          <p:cNvPr id="1026" name="Picture 2" descr="IBGE | Censo 2021 | Expectativa de vida dos brasileiros aumenta 3 meses e  chega a 76,6 anos em 2019">
            <a:extLst>
              <a:ext uri="{FF2B5EF4-FFF2-40B4-BE49-F238E27FC236}">
                <a16:creationId xmlns:a16="http://schemas.microsoft.com/office/drawing/2014/main" id="{DFF9E2BE-CF26-0F45-894F-FF8D64CC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" y="1723527"/>
            <a:ext cx="8126260" cy="49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57310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{9D6B4749-0B6D-1A48-88D5-891345B51D30}tf10001069</Template>
  <TotalTime>12723</TotalTime>
  <Words>2043</Words>
  <Application>Microsoft Macintosh PowerPoint</Application>
  <PresentationFormat>Apresentação na tela (4:3)</PresentationFormat>
  <Paragraphs>182</Paragraphs>
  <Slides>37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52" baseType="lpstr">
      <vt:lpstr>MS PGothic</vt:lpstr>
      <vt:lpstr>MS PGothic</vt:lpstr>
      <vt:lpstr>Arial</vt:lpstr>
      <vt:lpstr>Arial Black</vt:lpstr>
      <vt:lpstr>Calibri</vt:lpstr>
      <vt:lpstr>Century Gothic</vt:lpstr>
      <vt:lpstr>Garamond</vt:lpstr>
      <vt:lpstr>Monotype Sorts</vt:lpstr>
      <vt:lpstr>Open Sans</vt:lpstr>
      <vt:lpstr>Script MT Bold</vt:lpstr>
      <vt:lpstr>Tahoma</vt:lpstr>
      <vt:lpstr>Times New Roman</vt:lpstr>
      <vt:lpstr>Webdings</vt:lpstr>
      <vt:lpstr>Wingdings 3</vt:lpstr>
      <vt:lpstr>Cacho</vt:lpstr>
      <vt:lpstr>Ciclos da vida,  transições sociais e nutrição </vt:lpstr>
      <vt:lpstr>Perguntas norteadoras: Introdução aos ciclos de vida </vt:lpstr>
      <vt:lpstr>Apresentação do PowerPoint</vt:lpstr>
      <vt:lpstr>Ciclos de vida, curso de vida</vt:lpstr>
      <vt:lpstr>Ciclos especificamente femininos</vt:lpstr>
      <vt:lpstr>Ciclos de vida e a 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Epidemiológica</vt:lpstr>
      <vt:lpstr>Apresentação do PowerPoint</vt:lpstr>
      <vt:lpstr>Vigitel 2021: impacto dos ultraprocessados</vt:lpstr>
      <vt:lpstr>Apresentação do PowerPoint</vt:lpstr>
      <vt:lpstr>Transição demográfica, nutricional e epidemiológica</vt:lpstr>
      <vt:lpstr>Apresentação do PowerPoint</vt:lpstr>
      <vt:lpstr>Apresentação do PowerPoint</vt:lpstr>
      <vt:lpstr>  CICLOS DA VIDA </vt:lpstr>
      <vt:lpstr>PERÍODO PERINATAL E INFÂNCIA</vt:lpstr>
      <vt:lpstr>INFÂNCIA Programas de Nutrição</vt:lpstr>
      <vt:lpstr>ADOLESCÊNCIA</vt:lpstr>
      <vt:lpstr>ADULTEZ E MATURIDADE e Programas de Saúde Pública </vt:lpstr>
      <vt:lpstr>IDOSOS</vt:lpstr>
      <vt:lpstr>Bibliografia sugerida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d'Tanaka</dc:creator>
  <cp:lastModifiedBy>Microsoft Office User</cp:lastModifiedBy>
  <cp:revision>204</cp:revision>
  <cp:lastPrinted>2013-07-29T16:45:02Z</cp:lastPrinted>
  <dcterms:created xsi:type="dcterms:W3CDTF">2013-06-25T11:49:52Z</dcterms:created>
  <dcterms:modified xsi:type="dcterms:W3CDTF">2022-10-04T13:38:46Z</dcterms:modified>
</cp:coreProperties>
</file>