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57" r:id="rId4"/>
    <p:sldId id="258" r:id="rId5"/>
    <p:sldId id="259" r:id="rId6"/>
    <p:sldId id="280" r:id="rId7"/>
    <p:sldId id="279" r:id="rId8"/>
    <p:sldId id="261" r:id="rId9"/>
    <p:sldId id="262" r:id="rId10"/>
    <p:sldId id="263" r:id="rId11"/>
    <p:sldId id="264" r:id="rId12"/>
    <p:sldId id="274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9462EF3-3C4F-43EE-ACEE-D4B806740EA3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3B39-165A-4B68-AA5C-581F5336313C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C8C57-33F9-4259-AC4F-0E3F5BEC9B94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772B-8FA2-401F-A0A1-A59855EDBC3E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D5BDE-5A90-4611-82E9-0FC5746D30C5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A17D-0BEA-4E76-A7FC-F7C188BC48D1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9AC7D-18CA-4236-82B9-D75EB1D66EAE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8300E-C023-45CD-A0BE-EDB7A8C6EA8B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20EAD-E369-4933-8469-ED7764B56A1B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C0EF2-9919-473B-8215-8616BAF10692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72EB-AC54-4713-BFC2-BEB621108C63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5A0C-791E-4545-B787-F98AD45CD761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36B77-F4F4-4427-AC4F-9A623798AD82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790C-34EB-4565-8437-CACF4CDB7822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4C11-22B8-4A4E-8126-B3AF6B948A8E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D06B6-C816-4861-964D-15A98395707D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A8AB-EA7C-4B1B-9D73-E2551851FABE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0786BE5-D2A3-4BF0-8B30-D7403E61B3DC}" type="datetimeFigureOut">
              <a:rPr lang="en-US" dirty="0"/>
              <a:pPr/>
              <a:t>5/11/2017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5260" y="914877"/>
            <a:ext cx="8825658" cy="2677648"/>
          </a:xfrm>
        </p:spPr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Síntese do diagnóstico com trabalhadores do Poupatempo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17431" y="4417453"/>
            <a:ext cx="9916732" cy="1852720"/>
          </a:xfrm>
        </p:spPr>
        <p:txBody>
          <a:bodyPr>
            <a:norm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Sociologia Aplicada à Administração – </a:t>
            </a:r>
            <a:r>
              <a:rPr lang="pt-BR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NOTURNO                                </a:t>
            </a: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FEA-RP – USP - Profa. Dra. Valquíria </a:t>
            </a:r>
            <a:r>
              <a:rPr lang="pt-B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padilha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1º semestre de 2017</a:t>
            </a:r>
          </a:p>
          <a:p>
            <a:endParaRPr lang="pt-B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770514" y="4288665"/>
            <a:ext cx="46041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Ana Flávia </a:t>
            </a:r>
            <a:r>
              <a:rPr lang="pt-BR" dirty="0" err="1" smtClean="0">
                <a:solidFill>
                  <a:schemeClr val="bg1"/>
                </a:solidFill>
              </a:rPr>
              <a:t>Sorratini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Ana Luiza Bolsonaro</a:t>
            </a:r>
          </a:p>
          <a:p>
            <a:r>
              <a:rPr lang="pt-BR" dirty="0" err="1" smtClean="0">
                <a:solidFill>
                  <a:schemeClr val="bg1"/>
                </a:solidFill>
              </a:rPr>
              <a:t>Luisa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err="1" smtClean="0">
                <a:solidFill>
                  <a:schemeClr val="bg1"/>
                </a:solidFill>
              </a:rPr>
              <a:t>Aguetoni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Otávio Bonetti</a:t>
            </a:r>
          </a:p>
          <a:p>
            <a:r>
              <a:rPr lang="pt-BR" dirty="0" err="1" smtClean="0">
                <a:solidFill>
                  <a:schemeClr val="bg1"/>
                </a:solidFill>
              </a:rPr>
              <a:t>Pietra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err="1" smtClean="0">
                <a:solidFill>
                  <a:schemeClr val="bg1"/>
                </a:solidFill>
              </a:rPr>
              <a:t>Favarin</a:t>
            </a:r>
            <a:endParaRPr lang="pt-BR" dirty="0" smtClean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4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	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Não tem plano de carreira efetivo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220490" cy="3064282"/>
          </a:xfrm>
        </p:spPr>
        <p:txBody>
          <a:bodyPr>
            <a:noAutofit/>
          </a:bodyPr>
          <a:lstStyle/>
          <a:p>
            <a:r>
              <a:rPr lang="pt-BR" sz="2000" dirty="0" smtClean="0"/>
              <a:t>Estabelecer um plano de carreira baseado em tempo de contribuição e desempenho. </a:t>
            </a:r>
          </a:p>
          <a:p>
            <a:r>
              <a:rPr lang="pt-BR" sz="2000" dirty="0" smtClean="0"/>
              <a:t>Recebimento de adicionais (Ex.: quinquênio)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RESPONSÁVEL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Diretoria do Poupatempo</a:t>
            </a:r>
          </a:p>
          <a:p>
            <a:r>
              <a:rPr lang="pt-BR" sz="2400" dirty="0" smtClean="0"/>
              <a:t>RH</a:t>
            </a:r>
          </a:p>
        </p:txBody>
      </p:sp>
    </p:spTree>
    <p:extLst>
      <p:ext uri="{BB962C8B-B14F-4D97-AF65-F5344CB8AC3E}">
        <p14:creationId xmlns:p14="http://schemas.microsoft.com/office/powerpoint/2010/main" val="263765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	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pt-BR" sz="2400" dirty="0"/>
              <a:t>Falta de uma política clara de resolução de conflitos</a:t>
            </a:r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246616" cy="3260225"/>
          </a:xfrm>
        </p:spPr>
        <p:txBody>
          <a:bodyPr>
            <a:normAutofit/>
          </a:bodyPr>
          <a:lstStyle/>
          <a:p>
            <a:r>
              <a:rPr lang="pt-BR" sz="2000" dirty="0" smtClean="0"/>
              <a:t>Estabelecer uma política de resolução de conflitos para que os diretores assumam a responsabilidade de manter a equipe em andamento</a:t>
            </a:r>
            <a:endParaRPr lang="pt-BR" sz="20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RESPONSÁVEL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Departamento de RH</a:t>
            </a:r>
          </a:p>
          <a:p>
            <a:r>
              <a:rPr lang="pt-BR" sz="2400" dirty="0" smtClean="0"/>
              <a:t>Gestores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4783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	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>
          <a:xfrm>
            <a:off x="744583" y="3179764"/>
            <a:ext cx="3539539" cy="306428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Falta de metas estabelecidas pela </a:t>
            </a:r>
            <a:r>
              <a:rPr lang="pt-BR" sz="2400" dirty="0" smtClean="0"/>
              <a:t>empresa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Falta de reconhecimento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/>
              <a:t>Falta de avaliação do trabalho dos líderes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/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A empresa deve criar metas claras  para os funcionários e líderes</a:t>
            </a:r>
            <a:endParaRPr lang="pt-B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/>
              <a:t>A partir das metas, fazer reconhecimentos formais</a:t>
            </a:r>
            <a:endParaRPr lang="pt-BR" sz="20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RESPONSÁVEL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Diretores</a:t>
            </a:r>
          </a:p>
          <a:p>
            <a:r>
              <a:rPr lang="pt-BR" sz="2400" dirty="0" smtClean="0"/>
              <a:t>Departamento de RH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64783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	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Trabalho </a:t>
            </a:r>
            <a:r>
              <a:rPr lang="pt-BR" sz="2400" dirty="0" smtClean="0"/>
              <a:t>entre as equipes</a:t>
            </a:r>
            <a:endParaRPr lang="pt-BR" sz="24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/>
        <p:txBody>
          <a:bodyPr>
            <a:noAutofit/>
          </a:bodyPr>
          <a:lstStyle/>
          <a:p>
            <a:r>
              <a:rPr lang="pt-BR" sz="2000" dirty="0" smtClean="0"/>
              <a:t>Melhorar comunicação a partir de reuniões periódicas entre as equipes </a:t>
            </a:r>
          </a:p>
          <a:p>
            <a:endParaRPr lang="pt-BR" sz="20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RESPONSÁVEL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Líderes das equipes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10348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	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r>
              <a:rPr lang="pt-BR" sz="2400" dirty="0"/>
              <a:t>Exacerbada tolerância à erros</a:t>
            </a:r>
          </a:p>
          <a:p>
            <a:endParaRPr lang="pt-BR" sz="240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4454434" y="3179764"/>
            <a:ext cx="3203667" cy="2847290"/>
          </a:xfrm>
        </p:spPr>
        <p:txBody>
          <a:bodyPr>
            <a:noAutofit/>
          </a:bodyPr>
          <a:lstStyle/>
          <a:p>
            <a:r>
              <a:rPr lang="pt-BR" sz="2000" dirty="0" smtClean="0"/>
              <a:t>Diminuir a tolerância à erros que atrapalhem o andamento das atividades através de uma padronização do processo </a:t>
            </a:r>
            <a:endParaRPr lang="pt-BR" sz="20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RESPONSÁVEL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Líderes das equipes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02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	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Sistema </a:t>
            </a:r>
            <a:r>
              <a:rPr lang="pt-BR" sz="2400" dirty="0"/>
              <a:t>de monitoramento para todos os funcionários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>
          <a:xfrm>
            <a:off x="4512720" y="3179763"/>
            <a:ext cx="3233553" cy="3142659"/>
          </a:xfrm>
        </p:spPr>
        <p:txBody>
          <a:bodyPr>
            <a:normAutofit/>
          </a:bodyPr>
          <a:lstStyle/>
          <a:p>
            <a:r>
              <a:rPr lang="pt-BR" sz="2200" dirty="0" smtClean="0"/>
              <a:t>Padronizar o monitoramento para líderes e subordinados ou desenvolver monitoramento proporcional para líderes</a:t>
            </a:r>
            <a:endParaRPr lang="pt-BR" sz="22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RESPONSÁVEL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Departamento de RH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3112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Trabalhadores entrevistados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54954" y="2434108"/>
            <a:ext cx="9817846" cy="4146995"/>
          </a:xfrm>
        </p:spPr>
        <p:txBody>
          <a:bodyPr>
            <a:normAutofit/>
          </a:bodyPr>
          <a:lstStyle/>
          <a:p>
            <a:r>
              <a:rPr lang="pt-BR" dirty="0"/>
              <a:t>Março e abril de 2017: elaboração da entrevista em sala de aula</a:t>
            </a:r>
          </a:p>
          <a:p>
            <a:r>
              <a:rPr lang="pt-BR" dirty="0"/>
              <a:t>Abril de 2017: visitas dos grupos ao Poupa Tempo para realização das entrevistas</a:t>
            </a:r>
          </a:p>
          <a:p>
            <a:r>
              <a:rPr lang="pt-BR" dirty="0"/>
              <a:t>10 grupos de 4 a 5 alunos no total</a:t>
            </a:r>
          </a:p>
          <a:p>
            <a:r>
              <a:rPr lang="pt-BR" dirty="0"/>
              <a:t>Visitas previamente agendadas sob coordenação da Sra. Nilda (secretária)</a:t>
            </a:r>
          </a:p>
          <a:p>
            <a:r>
              <a:rPr lang="pt-BR" dirty="0"/>
              <a:t>Trabalhadores entrevistados:</a:t>
            </a:r>
          </a:p>
          <a:p>
            <a:pPr marL="457200" lvl="1" indent="0">
              <a:buNone/>
            </a:pPr>
            <a:r>
              <a:rPr lang="pt-BR" dirty="0"/>
              <a:t>Recursos Humanos                                      Recursos Internos (Técnicos Administrativos)</a:t>
            </a:r>
            <a:endParaRPr lang="en-US" dirty="0"/>
          </a:p>
          <a:p>
            <a:pPr marL="457200" lvl="1" indent="0">
              <a:buNone/>
            </a:pPr>
            <a:r>
              <a:rPr lang="pt-BR" b="1" dirty="0"/>
              <a:t>Atendimento  </a:t>
            </a:r>
            <a:r>
              <a:rPr lang="pt-BR" dirty="0"/>
              <a:t>                                              Recursos Internos (Almoxarifado e </a:t>
            </a:r>
            <a:r>
              <a:rPr lang="pt-BR" dirty="0" smtClean="0"/>
              <a:t>manutenção)</a:t>
            </a:r>
          </a:p>
          <a:p>
            <a:pPr marL="457200" lvl="1" indent="0">
              <a:buNone/>
            </a:pPr>
            <a:r>
              <a:rPr lang="pt-BR" sz="1600" dirty="0" smtClean="0"/>
              <a:t>Assistentes </a:t>
            </a:r>
            <a:r>
              <a:rPr lang="pt-BR" sz="1600" dirty="0"/>
              <a:t>Administrativos                          Detran </a:t>
            </a:r>
            <a:endParaRPr lang="pt-BR" dirty="0"/>
          </a:p>
          <a:p>
            <a:pPr marL="457200" lvl="1" indent="0">
              <a:buNone/>
            </a:pPr>
            <a:r>
              <a:rPr lang="pt-BR" sz="1600" dirty="0" smtClean="0"/>
              <a:t>IRGD (Polícia Civil; Terceirizados)               SERT</a:t>
            </a:r>
          </a:p>
          <a:p>
            <a:pPr marL="0" indent="0">
              <a:buNone/>
            </a:pPr>
            <a:r>
              <a:rPr lang="pt-BR" sz="1600" dirty="0" smtClean="0"/>
              <a:t>        E-Poupatempo</a:t>
            </a:r>
            <a:r>
              <a:rPr lang="en-US" sz="1600" dirty="0" smtClean="0"/>
              <a:t> </a:t>
            </a:r>
            <a:r>
              <a:rPr lang="pt-BR" sz="1600" dirty="0" smtClean="0"/>
              <a:t>(Prodesp)                           IRGD (Polícia Civil; Terceirizados)</a:t>
            </a:r>
            <a:endParaRPr lang="en-US" sz="16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985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Trabalhadores entrevistados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2580" y="2356833"/>
            <a:ext cx="11178862" cy="4262907"/>
          </a:xfrm>
        </p:spPr>
        <p:txBody>
          <a:bodyPr/>
          <a:lstStyle/>
          <a:p>
            <a:r>
              <a:rPr lang="pt-BR" dirty="0" smtClean="0"/>
              <a:t>   entrou na empresa em 2006 – área de atendimento</a:t>
            </a:r>
          </a:p>
          <a:p>
            <a:pPr marL="0" indent="0">
              <a:buNone/>
            </a:pPr>
            <a:r>
              <a:rPr lang="pt-BR" dirty="0" smtClean="0"/>
              <a:t>	Responsável pela parte </a:t>
            </a:r>
            <a:r>
              <a:rPr lang="pt-BR" dirty="0"/>
              <a:t>de estatística, controle dos indicadores, verificar tempo de </a:t>
            </a:r>
            <a:r>
              <a:rPr lang="pt-BR" dirty="0" smtClean="0"/>
              <a:t>atendimento</a:t>
            </a:r>
            <a:r>
              <a:rPr lang="pt-BR" dirty="0"/>
              <a:t>.</a:t>
            </a:r>
            <a:r>
              <a:rPr lang="pt-BR" dirty="0" smtClean="0"/>
              <a:t> Faz </a:t>
            </a:r>
            <a:r>
              <a:rPr lang="pt-BR" dirty="0"/>
              <a:t>controles </a:t>
            </a:r>
            <a:r>
              <a:rPr lang="pt-BR" dirty="0" smtClean="0"/>
              <a:t>diários e elabora </a:t>
            </a:r>
            <a:r>
              <a:rPr lang="pt-BR" dirty="0"/>
              <a:t>relatórios de produtividade de funcionários.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Seu supervisor: um coordenador e dois assistentes</a:t>
            </a:r>
          </a:p>
          <a:p>
            <a:pPr marL="0" indent="0">
              <a:buNone/>
            </a:pPr>
            <a:r>
              <a:rPr lang="pt-BR" dirty="0" smtClean="0"/>
              <a:t>Salário entre R$3.000,00 e R$6.000,00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entrou na empresa em 2003 – área de atendimento: assistente</a:t>
            </a:r>
          </a:p>
          <a:p>
            <a:pPr marL="0" indent="0">
              <a:buNone/>
            </a:pPr>
            <a:r>
              <a:rPr lang="pt-BR" dirty="0" smtClean="0"/>
              <a:t>	É </a:t>
            </a:r>
            <a:r>
              <a:rPr lang="pt-BR" dirty="0"/>
              <a:t>assistente de </a:t>
            </a:r>
            <a:r>
              <a:rPr lang="pt-BR" dirty="0" smtClean="0"/>
              <a:t>atendimento</a:t>
            </a:r>
            <a:r>
              <a:rPr lang="pt-BR" dirty="0"/>
              <a:t>.</a:t>
            </a:r>
            <a:r>
              <a:rPr lang="pt-BR" dirty="0" smtClean="0"/>
              <a:t> Se dedica ao </a:t>
            </a:r>
            <a:r>
              <a:rPr lang="pt-BR" dirty="0"/>
              <a:t>atendimento do posto, </a:t>
            </a:r>
            <a:r>
              <a:rPr lang="pt-BR" dirty="0" smtClean="0"/>
              <a:t>checando o sistema</a:t>
            </a:r>
            <a:r>
              <a:rPr lang="pt-BR" dirty="0"/>
              <a:t>, checando o </a:t>
            </a:r>
            <a:r>
              <a:rPr lang="pt-BR" dirty="0" smtClean="0"/>
              <a:t>RH e fazendo </a:t>
            </a:r>
            <a:r>
              <a:rPr lang="pt-BR" dirty="0"/>
              <a:t>remanejamento se </a:t>
            </a:r>
            <a:r>
              <a:rPr lang="pt-BR" dirty="0" smtClean="0"/>
              <a:t>necessário. Também realiza treinamentos.</a:t>
            </a:r>
          </a:p>
          <a:p>
            <a:pPr marL="0" indent="0">
              <a:buNone/>
            </a:pPr>
            <a:r>
              <a:rPr lang="pt-BR" dirty="0" smtClean="0"/>
              <a:t>Seu supervisor: um coordenador</a:t>
            </a:r>
          </a:p>
          <a:p>
            <a:pPr marL="0" indent="0">
              <a:buNone/>
            </a:pPr>
            <a:r>
              <a:rPr lang="pt-BR" dirty="0" smtClean="0"/>
              <a:t>Salário entre R$ </a:t>
            </a:r>
            <a:r>
              <a:rPr lang="pt-BR" dirty="0"/>
              <a:t>6.000,00 e 9.000,00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621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Categorias analisadas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18151" y="2343955"/>
            <a:ext cx="5245846" cy="4146997"/>
          </a:xfrm>
          <a:noFill/>
        </p:spPr>
        <p:txBody>
          <a:bodyPr>
            <a:noAutofit/>
          </a:bodyPr>
          <a:lstStyle/>
          <a:p>
            <a:r>
              <a:rPr lang="pt-BR" sz="2800" dirty="0"/>
              <a:t>Organização do trabalho e relações de trabalho</a:t>
            </a:r>
          </a:p>
          <a:p>
            <a:endParaRPr lang="pt-BR" sz="2800" dirty="0"/>
          </a:p>
          <a:p>
            <a:r>
              <a:rPr lang="pt-BR" sz="2800" dirty="0"/>
              <a:t>Carga, ritmo e jornada de trabalho</a:t>
            </a:r>
          </a:p>
          <a:p>
            <a:endParaRPr lang="pt-BR" sz="2800" dirty="0"/>
          </a:p>
          <a:p>
            <a:r>
              <a:rPr lang="pt-BR" sz="2800" dirty="0"/>
              <a:t>Salário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256951" y="2331076"/>
            <a:ext cx="5245846" cy="4146997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/>
              <a:t>Rotatividade e formas de controle do trabalho</a:t>
            </a:r>
          </a:p>
          <a:p>
            <a:endParaRPr lang="pt-BR" sz="2800" dirty="0"/>
          </a:p>
          <a:p>
            <a:r>
              <a:rPr lang="pt-BR" sz="2800" dirty="0"/>
              <a:t>Equilíbrio trabalho-vida privada e saúde física/psíquica no trabalho</a:t>
            </a:r>
          </a:p>
        </p:txBody>
      </p:sp>
    </p:spTree>
    <p:extLst>
      <p:ext uri="{BB962C8B-B14F-4D97-AF65-F5344CB8AC3E}">
        <p14:creationId xmlns:p14="http://schemas.microsoft.com/office/powerpoint/2010/main" val="392535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Pontos positivos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6975" y="2910625"/>
            <a:ext cx="10631436" cy="3055511"/>
          </a:xfrm>
          <a:noFill/>
        </p:spPr>
        <p:txBody>
          <a:bodyPr>
            <a:normAutofit/>
          </a:bodyPr>
          <a:lstStyle/>
          <a:p>
            <a:r>
              <a:rPr lang="pt-BR" dirty="0" smtClean="0"/>
              <a:t>Têm autonomia e se sentem à vontade para dar sugestões </a:t>
            </a:r>
          </a:p>
          <a:p>
            <a:r>
              <a:rPr lang="pt-BR" dirty="0" smtClean="0"/>
              <a:t>Bom relacionamento com os colegas de trabalho</a:t>
            </a:r>
          </a:p>
          <a:p>
            <a:r>
              <a:rPr lang="pt-BR" dirty="0" smtClean="0"/>
              <a:t>Trabalho dentro da equipe funciona </a:t>
            </a:r>
          </a:p>
          <a:p>
            <a:r>
              <a:rPr lang="pt-BR" dirty="0" smtClean="0"/>
              <a:t>Ambiente amigável e cooperativo</a:t>
            </a:r>
          </a:p>
          <a:p>
            <a:r>
              <a:rPr lang="pt-BR" dirty="0" smtClean="0"/>
              <a:t>As equipes têm liberdade para organizar férias e folgas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164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Pontos positivos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/>
              <a:t>Satisfação em relação aos benefícios recebidos </a:t>
            </a:r>
            <a:r>
              <a:rPr lang="pt-BR" dirty="0" smtClean="0"/>
              <a:t>(auxílio </a:t>
            </a:r>
            <a:r>
              <a:rPr lang="pt-BR" dirty="0"/>
              <a:t>creche de aproximadamente </a:t>
            </a:r>
            <a:r>
              <a:rPr lang="pt-BR" dirty="0" smtClean="0"/>
              <a:t>R$300,00; convênio médico e odontológico; auxílio farmácia; vale transporte)</a:t>
            </a:r>
            <a:endParaRPr lang="pt-BR" dirty="0"/>
          </a:p>
          <a:p>
            <a:r>
              <a:rPr lang="pt-BR" dirty="0" smtClean="0"/>
              <a:t>Salário condiz </a:t>
            </a:r>
            <a:r>
              <a:rPr lang="pt-BR" dirty="0"/>
              <a:t>com as funções </a:t>
            </a:r>
            <a:r>
              <a:rPr lang="pt-BR" dirty="0" smtClean="0"/>
              <a:t>desempenhadas </a:t>
            </a:r>
            <a:endParaRPr lang="pt-BR" dirty="0"/>
          </a:p>
          <a:p>
            <a:r>
              <a:rPr lang="pt-BR" dirty="0" smtClean="0"/>
              <a:t>Não se sentem pressionados quanto ao controle dos funcionários</a:t>
            </a:r>
          </a:p>
          <a:p>
            <a:r>
              <a:rPr lang="pt-BR" dirty="0" smtClean="0"/>
              <a:t>A pesquisa de satisfação feita junto aos cidadãos é uma boa maneira de manter um atendimento de qualidade</a:t>
            </a:r>
          </a:p>
          <a:p>
            <a:r>
              <a:rPr lang="pt-BR" dirty="0" smtClean="0"/>
              <a:t>Família valoriza o trabalho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613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Pontos a melhorar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Organograma da empresa não está muito claro – dificuldade em identificar os líderes</a:t>
            </a:r>
          </a:p>
          <a:p>
            <a:r>
              <a:rPr lang="pt-BR" dirty="0" smtClean="0"/>
              <a:t>Não tem plano de carreira efetivo</a:t>
            </a:r>
          </a:p>
          <a:p>
            <a:r>
              <a:rPr lang="pt-BR" dirty="0" smtClean="0"/>
              <a:t>Falta de uma política clara de resolução de conflitos</a:t>
            </a:r>
          </a:p>
          <a:p>
            <a:r>
              <a:rPr lang="pt-BR" dirty="0" smtClean="0"/>
              <a:t>Falta de metas estabelecidas pela empresa</a:t>
            </a:r>
          </a:p>
          <a:p>
            <a:r>
              <a:rPr lang="pt-BR" dirty="0" smtClean="0"/>
              <a:t>Falta de política de reconhecimento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95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Pontos a melhorar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9549" y="2511381"/>
            <a:ext cx="11140226" cy="3940934"/>
          </a:xfrm>
          <a:noFill/>
        </p:spPr>
        <p:txBody>
          <a:bodyPr>
            <a:normAutofit/>
          </a:bodyPr>
          <a:lstStyle/>
          <a:p>
            <a:r>
              <a:rPr lang="pt-BR" dirty="0" smtClean="0"/>
              <a:t>Falta de avaliação do trabalho dos líderes (assistentes, coordenadores)</a:t>
            </a:r>
          </a:p>
          <a:p>
            <a:r>
              <a:rPr lang="pt-BR" dirty="0" smtClean="0"/>
              <a:t>* Terceirizados (recebem quase metade do salário dos funcionários) </a:t>
            </a:r>
          </a:p>
          <a:p>
            <a:r>
              <a:rPr lang="pt-BR" dirty="0" smtClean="0"/>
              <a:t>Sistema de monitoramento para todos os funcionários</a:t>
            </a:r>
          </a:p>
          <a:p>
            <a:r>
              <a:rPr lang="pt-BR" dirty="0" smtClean="0"/>
              <a:t>Trabalho </a:t>
            </a:r>
            <a:r>
              <a:rPr lang="pt-BR" dirty="0"/>
              <a:t>entre as </a:t>
            </a:r>
            <a:r>
              <a:rPr lang="pt-BR" dirty="0" smtClean="0"/>
              <a:t>equipes (falhas nos fluxos dos processos, na comunicação)</a:t>
            </a:r>
            <a:endParaRPr lang="pt-BR" dirty="0"/>
          </a:p>
          <a:p>
            <a:r>
              <a:rPr lang="pt-BR" dirty="0"/>
              <a:t>Exacerbada tolerância à erros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994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PROBLEMA	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Organograma da empresa não está muito claro – dificuldade em identificar os líderes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SUGESTÃO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Deixar o Organograma bem definido e visível aos funcionários</a:t>
            </a:r>
            <a:endParaRPr lang="pt-BR" sz="200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RESPONSÁVEL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Departamento de RH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7102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456</TotalTime>
  <Words>588</Words>
  <Application>Microsoft Office PowerPoint</Application>
  <PresentationFormat>Widescreen</PresentationFormat>
  <Paragraphs>131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Íon - Sala da Diretoria</vt:lpstr>
      <vt:lpstr>Síntese do diagnóstico com trabalhadores do Poupatempo</vt:lpstr>
      <vt:lpstr>Trabalhadores entrevistados</vt:lpstr>
      <vt:lpstr>Trabalhadores entrevistados</vt:lpstr>
      <vt:lpstr>Categorias analisadas</vt:lpstr>
      <vt:lpstr>Pontos positivos </vt:lpstr>
      <vt:lpstr>Pontos positivos</vt:lpstr>
      <vt:lpstr>Pontos a melhorar</vt:lpstr>
      <vt:lpstr>Pontos a melhorar</vt:lpstr>
      <vt:lpstr>SUGESTÕES</vt:lpstr>
      <vt:lpstr>SUGESTÕES</vt:lpstr>
      <vt:lpstr>SUGESTÕES</vt:lpstr>
      <vt:lpstr>SUGESTÕES</vt:lpstr>
      <vt:lpstr>SUGESTÕES</vt:lpstr>
      <vt:lpstr>SUGESTÕES</vt:lpstr>
      <vt:lpstr>SUGESTÕES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Síntese do diagnóstico com trabalhadores da Mater</dc:title>
  <dc:creator>Valquiria Padilha</dc:creator>
  <cp:lastModifiedBy>Valquiria Padilha</cp:lastModifiedBy>
  <cp:revision>76</cp:revision>
  <dcterms:created xsi:type="dcterms:W3CDTF">2015-05-13T19:43:02Z</dcterms:created>
  <dcterms:modified xsi:type="dcterms:W3CDTF">2017-05-11T12:24:07Z</dcterms:modified>
</cp:coreProperties>
</file>