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Proxima Nova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ProximaNova-bold.fntdata"/><Relationship Id="rId21" Type="http://schemas.openxmlformats.org/officeDocument/2006/relationships/slide" Target="slides/slide16.xml"/><Relationship Id="rId43" Type="http://schemas.openxmlformats.org/officeDocument/2006/relationships/font" Target="fonts/ProximaNova-regular.fntdata"/><Relationship Id="rId24" Type="http://schemas.openxmlformats.org/officeDocument/2006/relationships/slide" Target="slides/slide19.xml"/><Relationship Id="rId46" Type="http://schemas.openxmlformats.org/officeDocument/2006/relationships/font" Target="fonts/ProximaNova-boldItalic.fntdata"/><Relationship Id="rId23" Type="http://schemas.openxmlformats.org/officeDocument/2006/relationships/slide" Target="slides/slide18.xml"/><Relationship Id="rId45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d8a31e98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d8a31e98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d8a31e983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d8a31e983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d8a31e98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d8a31e98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d8a31e98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d8a31e98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d8a31e98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d8a31e98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d8a31e983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d8a31e983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d8a31e983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d8a31e983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d8a31e98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d8a31e98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d8a31e983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d8a31e98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d8a31e983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d8a31e983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d8a31e9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d8a31e9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6d8a31e98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6d8a31e98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d8a31e983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d8a31e98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6d8a31e98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6d8a31e98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d8a31e983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6d8a31e98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d8a31e98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6d8a31e98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d8a31e983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6d8a31e983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d8a31e983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6d8a31e983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6d8a31e983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6d8a31e983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6d8a31e983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6d8a31e983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e2a14a3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6e2a14a3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d8a31e9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d8a31e9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d8a31e983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d8a31e983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b1acf476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6b1acf476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b1acf476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6b1acf476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b1acf476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6b1acf476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6d6147cec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6d6147cec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6d6147cec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6d6147cec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6d6147cec4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6d6147cec4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d6147cec4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6d6147cec4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d8a31e98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6d8a31e98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d8a31e98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d8a31e98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6d8a31e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6d8a31e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6d8a31e98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6d8a31e98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d8a31e98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d8a31e98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d8a31e98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d8a31e98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Aula II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Assembly e Alinhamento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2270500" y="322575"/>
            <a:ext cx="54699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GAT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CAA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TTT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ATA</a:t>
            </a:r>
            <a:endParaRPr b="1" sz="2700">
              <a:solidFill>
                <a:srgbClr val="980000"/>
              </a:solidFill>
            </a:endParaRPr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00" y="1241200"/>
            <a:ext cx="1725400" cy="12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00" y="147950"/>
            <a:ext cx="1193475" cy="10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50" y="3836849"/>
            <a:ext cx="1074574" cy="99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2250" y="2481546"/>
            <a:ext cx="1074575" cy="1289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2270500" y="322575"/>
            <a:ext cx="54699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GAT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CAA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TTT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ATA</a:t>
            </a:r>
            <a:endParaRPr b="1" sz="2700">
              <a:solidFill>
                <a:srgbClr val="980000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00" y="1241200"/>
            <a:ext cx="1725400" cy="12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00" y="147950"/>
            <a:ext cx="1193475" cy="10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50" y="3836849"/>
            <a:ext cx="1074574" cy="99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2250" y="2481546"/>
            <a:ext cx="1074575" cy="128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2997" y="244422"/>
            <a:ext cx="1193475" cy="2002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3"/>
          <p:cNvCxnSpPr/>
          <p:nvPr/>
        </p:nvCxnSpPr>
        <p:spPr>
          <a:xfrm>
            <a:off x="3337375" y="667475"/>
            <a:ext cx="3347100" cy="333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3"/>
          <p:cNvCxnSpPr/>
          <p:nvPr/>
        </p:nvCxnSpPr>
        <p:spPr>
          <a:xfrm flipH="1" rot="10800000">
            <a:off x="3331900" y="1550775"/>
            <a:ext cx="3382200" cy="3096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3"/>
          <p:cNvCxnSpPr/>
          <p:nvPr/>
        </p:nvCxnSpPr>
        <p:spPr>
          <a:xfrm flipH="1" rot="10800000">
            <a:off x="3190650" y="1933725"/>
            <a:ext cx="3503700" cy="11784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3"/>
          <p:cNvCxnSpPr>
            <a:endCxn id="150" idx="2"/>
          </p:cNvCxnSpPr>
          <p:nvPr/>
        </p:nvCxnSpPr>
        <p:spPr>
          <a:xfrm flipH="1" rot="10800000">
            <a:off x="3190534" y="2247032"/>
            <a:ext cx="3589200" cy="20622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2270500" y="322575"/>
            <a:ext cx="5469900" cy="43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GAT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CAA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TTT</a:t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2700">
                <a:solidFill>
                  <a:srgbClr val="980000"/>
                </a:solidFill>
              </a:rPr>
              <a:t>ATA</a:t>
            </a:r>
            <a:endParaRPr b="1" sz="2700">
              <a:solidFill>
                <a:srgbClr val="980000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00" y="1241200"/>
            <a:ext cx="1725400" cy="12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00" y="147950"/>
            <a:ext cx="1193475" cy="10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50" y="3836849"/>
            <a:ext cx="1074574" cy="99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52250" y="2481546"/>
            <a:ext cx="1074575" cy="128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2997" y="244422"/>
            <a:ext cx="1193475" cy="2002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4"/>
          <p:cNvCxnSpPr/>
          <p:nvPr/>
        </p:nvCxnSpPr>
        <p:spPr>
          <a:xfrm>
            <a:off x="3337375" y="667475"/>
            <a:ext cx="3347100" cy="3339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4"/>
          <p:cNvCxnSpPr/>
          <p:nvPr/>
        </p:nvCxnSpPr>
        <p:spPr>
          <a:xfrm flipH="1" rot="10800000">
            <a:off x="3331900" y="1550775"/>
            <a:ext cx="3382200" cy="3096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24"/>
          <p:cNvCxnSpPr/>
          <p:nvPr/>
        </p:nvCxnSpPr>
        <p:spPr>
          <a:xfrm flipH="1" rot="10800000">
            <a:off x="3190650" y="1933725"/>
            <a:ext cx="3503700" cy="11784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4"/>
          <p:cNvCxnSpPr>
            <a:endCxn id="164" idx="2"/>
          </p:cNvCxnSpPr>
          <p:nvPr/>
        </p:nvCxnSpPr>
        <p:spPr>
          <a:xfrm flipH="1" rot="10800000">
            <a:off x="3190534" y="2247032"/>
            <a:ext cx="3589200" cy="2062200"/>
          </a:xfrm>
          <a:prstGeom prst="straightConnector1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4"/>
          <p:cNvSpPr txBox="1"/>
          <p:nvPr/>
        </p:nvSpPr>
        <p:spPr>
          <a:xfrm>
            <a:off x="5506700" y="3366825"/>
            <a:ext cx="1629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lobo: GAT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abelha: CAA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galinha: TTT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porco: ATA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325" y="2194650"/>
            <a:ext cx="4657350" cy="26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99774">
            <a:off x="2531496" y="48121"/>
            <a:ext cx="1193475" cy="2002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5"/>
          <p:cNvCxnSpPr/>
          <p:nvPr/>
        </p:nvCxnSpPr>
        <p:spPr>
          <a:xfrm>
            <a:off x="3818350" y="1865000"/>
            <a:ext cx="127500" cy="4908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5"/>
          <p:cNvCxnSpPr/>
          <p:nvPr/>
        </p:nvCxnSpPr>
        <p:spPr>
          <a:xfrm>
            <a:off x="4142275" y="2090775"/>
            <a:ext cx="279900" cy="3879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/>
          <p:nvPr/>
        </p:nvCxnSpPr>
        <p:spPr>
          <a:xfrm>
            <a:off x="4161925" y="2434325"/>
            <a:ext cx="78300" cy="5352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/>
          <p:nvPr/>
        </p:nvCxnSpPr>
        <p:spPr>
          <a:xfrm>
            <a:off x="4691975" y="2699350"/>
            <a:ext cx="7500" cy="5847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5"/>
          <p:cNvCxnSpPr/>
          <p:nvPr/>
        </p:nvCxnSpPr>
        <p:spPr>
          <a:xfrm>
            <a:off x="4034425" y="3259125"/>
            <a:ext cx="127500" cy="4908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325" y="2194650"/>
            <a:ext cx="4657350" cy="261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850" y="1818863"/>
            <a:ext cx="2841275" cy="28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1121553" y="382822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424776" y="369917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4552428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6717103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31201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7588426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7"/>
          <p:cNvCxnSpPr/>
          <p:nvPr/>
        </p:nvCxnSpPr>
        <p:spPr>
          <a:xfrm>
            <a:off x="274850" y="4593825"/>
            <a:ext cx="84219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1121553" y="382822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424776" y="369917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4552428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6717103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31201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7588426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 b="28944" l="48148" r="16168" t="57732"/>
          <a:stretch/>
        </p:blipFill>
        <p:spPr>
          <a:xfrm>
            <a:off x="1794750" y="1735525"/>
            <a:ext cx="3899804" cy="6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4">
            <a:alphaModFix/>
          </a:blip>
          <a:srcRect b="28944" l="59813" r="29823" t="57732"/>
          <a:stretch/>
        </p:blipFill>
        <p:spPr>
          <a:xfrm rot="-2383059">
            <a:off x="5620836" y="1361591"/>
            <a:ext cx="1097375" cy="69265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 txBox="1"/>
          <p:nvPr/>
        </p:nvSpPr>
        <p:spPr>
          <a:xfrm>
            <a:off x="1720266" y="1216349"/>
            <a:ext cx="734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Tag</a:t>
            </a:r>
            <a:endParaRPr sz="25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1" name="Google Shape;211;p28"/>
          <p:cNvPicPr preferRelativeResize="0"/>
          <p:nvPr/>
        </p:nvPicPr>
        <p:blipFill rotWithShape="1">
          <a:blip r:embed="rId4">
            <a:alphaModFix/>
          </a:blip>
          <a:srcRect b="28944" l="56695" r="33253" t="57732"/>
          <a:stretch/>
        </p:blipFill>
        <p:spPr>
          <a:xfrm rot="2363168">
            <a:off x="344237" y="1073446"/>
            <a:ext cx="1064797" cy="69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5">
            <a:alphaModFix/>
          </a:blip>
          <a:srcRect b="28315" l="26215" r="68545" t="58361"/>
          <a:stretch/>
        </p:blipFill>
        <p:spPr>
          <a:xfrm rot="1687381">
            <a:off x="1229643" y="1593499"/>
            <a:ext cx="562679" cy="682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925960" y="893056"/>
            <a:ext cx="734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i7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5847700" y="1216349"/>
            <a:ext cx="7341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i5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7750" y="873000"/>
            <a:ext cx="1193475" cy="109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28"/>
          <p:cNvCxnSpPr/>
          <p:nvPr/>
        </p:nvCxnSpPr>
        <p:spPr>
          <a:xfrm>
            <a:off x="274850" y="4593825"/>
            <a:ext cx="84219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1121553" y="382822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424776" y="369917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4552428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21986" l="56433" r="33308" t="70165"/>
          <a:stretch/>
        </p:blipFill>
        <p:spPr>
          <a:xfrm rot="-5400000">
            <a:off x="6717103" y="3836879"/>
            <a:ext cx="1074424" cy="40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231201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4">
            <a:alphaModFix/>
          </a:blip>
          <a:srcRect b="16565" l="59881" r="29755" t="70111"/>
          <a:stretch/>
        </p:blipFill>
        <p:spPr>
          <a:xfrm rot="5400000">
            <a:off x="7588426" y="3690524"/>
            <a:ext cx="1072124" cy="68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3">
            <a:alphaModFix/>
          </a:blip>
          <a:srcRect b="28944" l="48148" r="16168" t="57732"/>
          <a:stretch/>
        </p:blipFill>
        <p:spPr>
          <a:xfrm rot="-9017581">
            <a:off x="1083325" y="1756960"/>
            <a:ext cx="3651473" cy="61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 rotWithShape="1">
          <a:blip r:embed="rId4">
            <a:alphaModFix/>
          </a:blip>
          <a:srcRect b="28944" l="59813" r="29823" t="57732"/>
          <a:stretch/>
        </p:blipFill>
        <p:spPr>
          <a:xfrm rot="-10073249">
            <a:off x="253842" y="693965"/>
            <a:ext cx="1026840" cy="63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9"/>
          <p:cNvPicPr preferRelativeResize="0"/>
          <p:nvPr/>
        </p:nvPicPr>
        <p:blipFill rotWithShape="1">
          <a:blip r:embed="rId4">
            <a:alphaModFix/>
          </a:blip>
          <a:srcRect b="28944" l="56695" r="33253" t="57732"/>
          <a:stretch/>
        </p:blipFill>
        <p:spPr>
          <a:xfrm rot="-5555505">
            <a:off x="4118744" y="3716950"/>
            <a:ext cx="985068" cy="646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9"/>
          <p:cNvPicPr preferRelativeResize="0"/>
          <p:nvPr/>
        </p:nvPicPr>
        <p:blipFill rotWithShape="1">
          <a:blip r:embed="rId5">
            <a:alphaModFix/>
          </a:blip>
          <a:srcRect b="28315" l="26215" r="68545" t="58361"/>
          <a:stretch/>
        </p:blipFill>
        <p:spPr>
          <a:xfrm rot="-5889008">
            <a:off x="4310764" y="2938825"/>
            <a:ext cx="522489" cy="635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29"/>
          <p:cNvCxnSpPr/>
          <p:nvPr/>
        </p:nvCxnSpPr>
        <p:spPr>
          <a:xfrm>
            <a:off x="274850" y="4593825"/>
            <a:ext cx="84219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844150" y="1423300"/>
            <a:ext cx="70947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GATAAACTGCATGCCGCATTT           ATAAACCCTCTCTTTTGCGCA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CAAAACTGGGTGTGTCACAAA          GATAAACCGTGTGCACGTATG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TTTAGCCCGACGTTACCCAAT           TTTTGTAGATCCGTAGCTGCT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844150" y="1423300"/>
            <a:ext cx="70947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GATAAACTGCATGCCGCATTT           ATAAACCCTCTCTTTTGCGCA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CAAAACTGGGTGTGTCACAAA          GATAAACCGTGTGCACGTATG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/>
              <a:t>TTTAGCCCGACGTTACCCAAT           TTTTGTAGATCCGTAGCTGCT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7303000" y="2503025"/>
            <a:ext cx="1629300" cy="1554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lobo: GAT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abelha: CAA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galinha: TTT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porco: ATA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9017" l="8702" r="3036" t="419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2"/>
          <p:cNvSpPr txBox="1"/>
          <p:nvPr>
            <p:ph idx="1" type="body"/>
          </p:nvPr>
        </p:nvSpPr>
        <p:spPr>
          <a:xfrm>
            <a:off x="844150" y="1423300"/>
            <a:ext cx="7094700" cy="26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chemeClr val="lt2"/>
                </a:highlight>
              </a:rPr>
              <a:t>GAT</a:t>
            </a:r>
            <a:r>
              <a:rPr lang="pt-BR" sz="1500"/>
              <a:t>AAACTGCATGCCGCATTT           </a:t>
            </a:r>
            <a:r>
              <a:rPr lang="pt-BR" sz="1500">
                <a:highlight>
                  <a:srgbClr val="CFE2F3"/>
                </a:highlight>
              </a:rPr>
              <a:t>ATA</a:t>
            </a:r>
            <a:r>
              <a:rPr lang="pt-BR" sz="1500"/>
              <a:t>AACCCTCTCTTTTGCGCA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chemeClr val="accent6"/>
                </a:highlight>
              </a:rPr>
              <a:t>CAA</a:t>
            </a:r>
            <a:r>
              <a:rPr lang="pt-BR" sz="1500"/>
              <a:t>AACTGGGTGTGTCACAAA          </a:t>
            </a:r>
            <a:r>
              <a:rPr lang="pt-BR" sz="1500">
                <a:highlight>
                  <a:schemeClr val="lt2"/>
                </a:highlight>
              </a:rPr>
              <a:t>GAT</a:t>
            </a:r>
            <a:r>
              <a:rPr lang="pt-BR" sz="1500"/>
              <a:t>AAACCGTGTGCACGTATG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highlight>
                  <a:srgbClr val="F4CCCC"/>
                </a:highlight>
              </a:rPr>
              <a:t>TTT</a:t>
            </a:r>
            <a:r>
              <a:rPr lang="pt-BR" sz="1500"/>
              <a:t>AGCCCGACGTTACCCAAT           </a:t>
            </a:r>
            <a:r>
              <a:rPr lang="pt-BR" sz="1500">
                <a:highlight>
                  <a:srgbClr val="F4CCCC"/>
                </a:highlight>
              </a:rPr>
              <a:t>TTT</a:t>
            </a:r>
            <a:r>
              <a:rPr lang="pt-BR" sz="1500"/>
              <a:t>TGTAGATCCGTAGCTGCT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7303000" y="2503025"/>
            <a:ext cx="1629300" cy="1554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lobo: GAT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abelha: CAA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galinha: TTT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porco: ATA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3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 txBox="1"/>
          <p:nvPr/>
        </p:nvSpPr>
        <p:spPr>
          <a:xfrm>
            <a:off x="1727600" y="1413475"/>
            <a:ext cx="53694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ACTCGTGATACGCTGCGATGCAGATCGACGATGC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ACTCGTGATGCAGCATGCAGATCGACAGATGCAG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ACTCGTGATGAGCAGTAGGATGGATGGATGCGAC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ACTCGTGATTTTGACGACTTGAGGACGTAGGCGG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1472375" y="706750"/>
            <a:ext cx="3278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Lobo_GAT_R1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 txBox="1"/>
          <p:nvPr/>
        </p:nvSpPr>
        <p:spPr>
          <a:xfrm>
            <a:off x="1727600" y="1413475"/>
            <a:ext cx="53694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GATACGCTGCGATGCAGATCGACGATGC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GATGCAGCATGCAGATCGACAGATGCAG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GATGAGCAGTAGGATGGATGGATGCGAC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GATTTTGACGACTTGAGGACGTAGGCGG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1472375" y="706750"/>
            <a:ext cx="3278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Lobo_GAT_R1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5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5"/>
          <p:cNvSpPr txBox="1"/>
          <p:nvPr/>
        </p:nvSpPr>
        <p:spPr>
          <a:xfrm>
            <a:off x="1727600" y="1413475"/>
            <a:ext cx="53694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ACGCTGCGATGCAGATCGACGATGC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GCAGCATGCAGATCGACAGATGCAG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GAGCAGTAGGATGGATGGATGCGAC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TTTGACGACTTGAGGACGTAGGCGG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2" name="Google Shape;272;p35"/>
          <p:cNvSpPr txBox="1"/>
          <p:nvPr/>
        </p:nvSpPr>
        <p:spPr>
          <a:xfrm>
            <a:off x="1472375" y="706750"/>
            <a:ext cx="3278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Lobo_GAT_R1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6"/>
          <p:cNvPicPr preferRelativeResize="0"/>
          <p:nvPr/>
        </p:nvPicPr>
        <p:blipFill rotWithShape="1">
          <a:blip r:embed="rId3">
            <a:alphaModFix/>
          </a:blip>
          <a:srcRect b="0" l="0" r="0" t="3278"/>
          <a:stretch/>
        </p:blipFill>
        <p:spPr>
          <a:xfrm>
            <a:off x="348025" y="225775"/>
            <a:ext cx="8231001" cy="46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/>
        </p:nvSpPr>
        <p:spPr>
          <a:xfrm>
            <a:off x="1727600" y="1413475"/>
            <a:ext cx="5369400" cy="25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ACGCTGCGATGCAGATCGACGATGC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GCAGCATGCAGATCGACAGATGCAG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GAGCAGTAGGATGGATGGATGCGAC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ACTCGT</a:t>
            </a:r>
            <a:r>
              <a:rPr lang="pt-BR" sz="1800">
                <a:solidFill>
                  <a:srgbClr val="980000"/>
                </a:solidFill>
                <a:latin typeface="Proxima Nova"/>
                <a:ea typeface="Proxima Nova"/>
                <a:cs typeface="Proxima Nova"/>
                <a:sym typeface="Proxima Nova"/>
              </a:rPr>
              <a:t>GAT</a:t>
            </a: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TTTGACGACTTGAGGACGTAGGCGG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1472375" y="706750"/>
            <a:ext cx="32784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Lobo_GAT_R1</a:t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80" name="Google Shape;280;p36"/>
          <p:cNvCxnSpPr/>
          <p:nvPr/>
        </p:nvCxnSpPr>
        <p:spPr>
          <a:xfrm>
            <a:off x="1865000" y="1413475"/>
            <a:ext cx="1168200" cy="23559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6"/>
          <p:cNvCxnSpPr/>
          <p:nvPr/>
        </p:nvCxnSpPr>
        <p:spPr>
          <a:xfrm flipH="1">
            <a:off x="1796450" y="1433125"/>
            <a:ext cx="1275900" cy="2228400"/>
          </a:xfrm>
          <a:prstGeom prst="straightConnector1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6"/>
          <p:cNvSpPr/>
          <p:nvPr/>
        </p:nvSpPr>
        <p:spPr>
          <a:xfrm>
            <a:off x="3141075" y="1442925"/>
            <a:ext cx="3867300" cy="2081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5251475" y="274850"/>
            <a:ext cx="3052800" cy="628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illumiprocessor</a:t>
            </a:r>
            <a:endParaRPr sz="27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Assembly</a:t>
            </a:r>
            <a:endParaRPr/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ACGCAGCAGTTACGATGACG                                        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			CGATGACGTTTTGCAGCTGACGGAGCGT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Assembly</a:t>
            </a:r>
            <a:endParaRPr/>
          </a:p>
        </p:txBody>
      </p:sp>
      <p:sp>
        <p:nvSpPr>
          <p:cNvPr id="295" name="Google Shape;29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ACGCAGCAGTTACGATGACG                                        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			CGATGACGTTTTGCAGCTGACGGAGCGT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2188925" y="1226975"/>
            <a:ext cx="12564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5752075" y="1226975"/>
            <a:ext cx="6825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Assembly</a:t>
            </a:r>
            <a:endParaRPr/>
          </a:p>
        </p:txBody>
      </p:sp>
      <p:sp>
        <p:nvSpPr>
          <p:cNvPr id="303" name="Google Shape;30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ACGCAGCAGTTACGATGACG                                        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			CGATGACGTTTTGCAGCTGACGGAGCGT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ACGCAGCAGTTACGATGACGTTTTGCAGCTGACGGAGCGTGCAGTACGACGTAGC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2188925" y="1226975"/>
            <a:ext cx="12564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5752075" y="1226975"/>
            <a:ext cx="6825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6" name="Google Shape;306;p39"/>
          <p:cNvCxnSpPr/>
          <p:nvPr/>
        </p:nvCxnSpPr>
        <p:spPr>
          <a:xfrm>
            <a:off x="373000" y="3592600"/>
            <a:ext cx="82452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9"/>
          <p:cNvCxnSpPr/>
          <p:nvPr/>
        </p:nvCxnSpPr>
        <p:spPr>
          <a:xfrm>
            <a:off x="4613450" y="2404875"/>
            <a:ext cx="9900" cy="41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Assembly</a:t>
            </a:r>
            <a:endParaRPr/>
          </a:p>
        </p:txBody>
      </p:sp>
      <p:sp>
        <p:nvSpPr>
          <p:cNvPr id="313" name="Google Shape;31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ACGCAGCAGTTACGATGACG                                        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				CGATGACGTTTTGCAGCTGACGGAGCGT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ACGCAGCAGTTACGATGACGTTTTGCAGCTGACGGAGCGTGCAGTACGACGTAGC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0"/>
          <p:cNvSpPr/>
          <p:nvPr/>
        </p:nvSpPr>
        <p:spPr>
          <a:xfrm>
            <a:off x="2188925" y="1226975"/>
            <a:ext cx="12564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5752075" y="1226975"/>
            <a:ext cx="682500" cy="9522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6" name="Google Shape;316;p40"/>
          <p:cNvCxnSpPr/>
          <p:nvPr/>
        </p:nvCxnSpPr>
        <p:spPr>
          <a:xfrm>
            <a:off x="373000" y="3592600"/>
            <a:ext cx="82452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40"/>
          <p:cNvCxnSpPr/>
          <p:nvPr/>
        </p:nvCxnSpPr>
        <p:spPr>
          <a:xfrm>
            <a:off x="4613450" y="2404875"/>
            <a:ext cx="9900" cy="412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8" name="Google Shape;318;p40"/>
          <p:cNvSpPr txBox="1"/>
          <p:nvPr/>
        </p:nvSpPr>
        <p:spPr>
          <a:xfrm>
            <a:off x="6233050" y="3945975"/>
            <a:ext cx="1845600" cy="745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SPAdes</a:t>
            </a:r>
            <a:endParaRPr sz="31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idx="1" type="body"/>
          </p:nvPr>
        </p:nvSpPr>
        <p:spPr>
          <a:xfrm>
            <a:off x="311700" y="2003000"/>
            <a:ext cx="8520600" cy="25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ACGCAGCAGTTACGATGACGTTTTGCAGCTGACGGAGCGTGCAGTACGACGTAGC</a:t>
            </a:r>
            <a:endParaRPr/>
          </a:p>
        </p:txBody>
      </p:sp>
      <p:sp>
        <p:nvSpPr>
          <p:cNvPr id="324" name="Google Shape;324;p41"/>
          <p:cNvSpPr/>
          <p:nvPr/>
        </p:nvSpPr>
        <p:spPr>
          <a:xfrm>
            <a:off x="1332275" y="2052625"/>
            <a:ext cx="2538600" cy="1091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5" name="Google Shape;325;p41"/>
          <p:cNvSpPr/>
          <p:nvPr/>
        </p:nvSpPr>
        <p:spPr>
          <a:xfrm>
            <a:off x="5437400" y="2114075"/>
            <a:ext cx="2538600" cy="1091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1605150" y="2623200"/>
            <a:ext cx="18690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UCE_1</a:t>
            </a:r>
            <a:endParaRPr sz="18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5673650" y="2648000"/>
            <a:ext cx="19101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UCE_2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460"/>
            <a:ext cx="9144000" cy="452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626" y="251200"/>
            <a:ext cx="1615750" cy="148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</a:t>
            </a:r>
            <a:endParaRPr/>
          </a:p>
        </p:txBody>
      </p:sp>
      <p:pic>
        <p:nvPicPr>
          <p:cNvPr id="338" name="Google Shape;3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25" y="1017725"/>
            <a:ext cx="50292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 b="5069" l="0" r="0" t="-5070"/>
          <a:stretch/>
        </p:blipFill>
        <p:spPr>
          <a:xfrm>
            <a:off x="2218800" y="2945125"/>
            <a:ext cx="504825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Google Shape;340;p43"/>
          <p:cNvCxnSpPr>
            <a:endCxn id="339" idx="0"/>
          </p:cNvCxnSpPr>
          <p:nvPr/>
        </p:nvCxnSpPr>
        <p:spPr>
          <a:xfrm>
            <a:off x="4734825" y="2174125"/>
            <a:ext cx="8100" cy="771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4"/>
          <p:cNvPicPr preferRelativeResize="0"/>
          <p:nvPr/>
        </p:nvPicPr>
        <p:blipFill rotWithShape="1">
          <a:blip r:embed="rId3">
            <a:alphaModFix/>
          </a:blip>
          <a:srcRect b="23270" l="0" r="0" t="17547"/>
          <a:stretch/>
        </p:blipFill>
        <p:spPr>
          <a:xfrm>
            <a:off x="311700" y="1173250"/>
            <a:ext cx="8461550" cy="333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Gaps</a:t>
            </a:r>
            <a:endParaRPr/>
          </a:p>
        </p:txBody>
      </p:sp>
      <p:pic>
        <p:nvPicPr>
          <p:cNvPr id="351" name="Google Shape;351;p45"/>
          <p:cNvPicPr preferRelativeResize="0"/>
          <p:nvPr/>
        </p:nvPicPr>
        <p:blipFill rotWithShape="1">
          <a:blip r:embed="rId3">
            <a:alphaModFix/>
          </a:blip>
          <a:srcRect b="0" l="19054" r="0" t="25876"/>
          <a:stretch/>
        </p:blipFill>
        <p:spPr>
          <a:xfrm>
            <a:off x="655850" y="1979550"/>
            <a:ext cx="7832300" cy="21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Alinhamento online</a:t>
            </a:r>
            <a:endParaRPr/>
          </a:p>
        </p:txBody>
      </p:sp>
      <p:sp>
        <p:nvSpPr>
          <p:cNvPr id="357" name="Google Shape;357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https://www.ebi.ac.uk/jdispatcher/msa/mafft</a:t>
            </a:r>
            <a:endParaRPr/>
          </a:p>
        </p:txBody>
      </p:sp>
      <p:pic>
        <p:nvPicPr>
          <p:cNvPr id="358" name="Google Shape;3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7144" y="1471688"/>
            <a:ext cx="2240251" cy="22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 txBox="1"/>
          <p:nvPr/>
        </p:nvSpPr>
        <p:spPr>
          <a:xfrm>
            <a:off x="3317750" y="4201175"/>
            <a:ext cx="2179200" cy="657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MAAFT</a:t>
            </a:r>
            <a:endParaRPr sz="2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Inferência Filogenética</a:t>
            </a:r>
            <a:endParaRPr/>
          </a:p>
        </p:txBody>
      </p:sp>
      <p:pic>
        <p:nvPicPr>
          <p:cNvPr id="365" name="Google Shape;365;p47"/>
          <p:cNvPicPr preferRelativeResize="0"/>
          <p:nvPr/>
        </p:nvPicPr>
        <p:blipFill rotWithShape="1">
          <a:blip r:embed="rId3">
            <a:alphaModFix/>
          </a:blip>
          <a:srcRect b="25406" l="59284" r="11690" t="15411"/>
          <a:stretch/>
        </p:blipFill>
        <p:spPr>
          <a:xfrm>
            <a:off x="944300" y="1173250"/>
            <a:ext cx="2455900" cy="3336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47"/>
          <p:cNvCxnSpPr/>
          <p:nvPr/>
        </p:nvCxnSpPr>
        <p:spPr>
          <a:xfrm>
            <a:off x="3817250" y="2693150"/>
            <a:ext cx="18258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7" name="Google Shape;36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5450" y="1170125"/>
            <a:ext cx="3196151" cy="3125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IQ-TREE online</a:t>
            </a:r>
            <a:endParaRPr/>
          </a:p>
        </p:txBody>
      </p:sp>
      <p:sp>
        <p:nvSpPr>
          <p:cNvPr id="373" name="Google Shape;373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http://iqtree.cibiv.univie.ac.at/</a:t>
            </a:r>
            <a:endParaRPr/>
          </a:p>
        </p:txBody>
      </p:sp>
      <p:pic>
        <p:nvPicPr>
          <p:cNvPr id="374" name="Google Shape;37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0750" y="1586800"/>
            <a:ext cx="26670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FigTree</a:t>
            </a:r>
            <a:endParaRPr/>
          </a:p>
        </p:txBody>
      </p:sp>
      <p:sp>
        <p:nvSpPr>
          <p:cNvPr id="380" name="Google Shape;380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/>
              <a:t>https://github.com/rambaut/figtree/releases/tag/v1.4.4</a:t>
            </a:r>
            <a:endParaRPr/>
          </a:p>
        </p:txBody>
      </p:sp>
      <p:pic>
        <p:nvPicPr>
          <p:cNvPr id="381" name="Google Shape;3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3050" y="2466588"/>
            <a:ext cx="139065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16988" l="15920" r="51641" t="57731"/>
          <a:stretch/>
        </p:blipFill>
        <p:spPr>
          <a:xfrm>
            <a:off x="655450" y="1999638"/>
            <a:ext cx="2966124" cy="11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16988" l="48148" r="16168" t="57731"/>
          <a:stretch/>
        </p:blipFill>
        <p:spPr>
          <a:xfrm>
            <a:off x="5043526" y="2140925"/>
            <a:ext cx="3262924" cy="11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4">
            <a:alphaModFix/>
          </a:blip>
          <a:srcRect b="0" l="43461" r="41142" t="0"/>
          <a:stretch/>
        </p:blipFill>
        <p:spPr>
          <a:xfrm>
            <a:off x="4023048" y="637026"/>
            <a:ext cx="619023" cy="402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16988" l="15920" r="51641" t="57731"/>
          <a:stretch/>
        </p:blipFill>
        <p:spPr>
          <a:xfrm>
            <a:off x="655450" y="1999638"/>
            <a:ext cx="2966124" cy="11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16988" l="48148" r="16168" t="57731"/>
          <a:stretch/>
        </p:blipFill>
        <p:spPr>
          <a:xfrm>
            <a:off x="5043526" y="2140925"/>
            <a:ext cx="3262924" cy="114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0" l="43461" r="41142" t="0"/>
          <a:stretch/>
        </p:blipFill>
        <p:spPr>
          <a:xfrm>
            <a:off x="4023048" y="637026"/>
            <a:ext cx="619023" cy="402082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4910200" y="2199600"/>
            <a:ext cx="3633300" cy="5109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28944" l="48148" r="16168" t="57732"/>
          <a:stretch/>
        </p:blipFill>
        <p:spPr>
          <a:xfrm>
            <a:off x="2272500" y="2101618"/>
            <a:ext cx="5087800" cy="9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28944" l="59813" r="29823" t="57732"/>
          <a:stretch/>
        </p:blipFill>
        <p:spPr>
          <a:xfrm rot="-2508746">
            <a:off x="7241200" y="1592700"/>
            <a:ext cx="1477523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175325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Tag</a:t>
            </a:r>
            <a:endParaRPr sz="25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28944" l="56695" r="33253" t="57732"/>
          <a:stretch/>
        </p:blipFill>
        <p:spPr>
          <a:xfrm rot="2488632">
            <a:off x="358175" y="1187713"/>
            <a:ext cx="1433049" cy="9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5">
            <a:alphaModFix/>
          </a:blip>
          <a:srcRect b="28315" l="26215" r="68545" t="58361"/>
          <a:stretch/>
        </p:blipFill>
        <p:spPr>
          <a:xfrm rot="1795201">
            <a:off x="1528800" y="1911337"/>
            <a:ext cx="746975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139050" y="91815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i7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7560100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i5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28944" l="48148" r="16168" t="57732"/>
          <a:stretch/>
        </p:blipFill>
        <p:spPr>
          <a:xfrm>
            <a:off x="2272500" y="2101618"/>
            <a:ext cx="5087800" cy="9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28944" l="59813" r="29823" t="57732"/>
          <a:stretch/>
        </p:blipFill>
        <p:spPr>
          <a:xfrm rot="-2508746">
            <a:off x="7241200" y="1592700"/>
            <a:ext cx="1477523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175325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Tag</a:t>
            </a:r>
            <a:endParaRPr sz="25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 rotWithShape="1">
          <a:blip r:embed="rId4">
            <a:alphaModFix/>
          </a:blip>
          <a:srcRect b="28944" l="56695" r="33253" t="57732"/>
          <a:stretch/>
        </p:blipFill>
        <p:spPr>
          <a:xfrm rot="2488632">
            <a:off x="358175" y="1187713"/>
            <a:ext cx="1433049" cy="9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5">
            <a:alphaModFix/>
          </a:blip>
          <a:srcRect b="28315" l="26215" r="68545" t="58361"/>
          <a:stretch/>
        </p:blipFill>
        <p:spPr>
          <a:xfrm rot="1795201">
            <a:off x="1528800" y="1911337"/>
            <a:ext cx="746975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139050" y="91815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i7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560100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i5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44375" y="3543800"/>
            <a:ext cx="8399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 sequência                    vai estar presente no i7 de todos os fragmentos de DNA de                   na minha amostra</a:t>
            </a:r>
            <a:endParaRPr sz="2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30584" l="26215" r="68545" t="61860"/>
          <a:stretch/>
        </p:blipFill>
        <p:spPr>
          <a:xfrm>
            <a:off x="2692125" y="3407175"/>
            <a:ext cx="907224" cy="64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1425" y="4083600"/>
            <a:ext cx="1026469" cy="9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75" y="341250"/>
            <a:ext cx="542925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28944" l="48148" r="16168" t="57732"/>
          <a:stretch/>
        </p:blipFill>
        <p:spPr>
          <a:xfrm>
            <a:off x="2272500" y="2101618"/>
            <a:ext cx="5087800" cy="94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4">
            <a:alphaModFix/>
          </a:blip>
          <a:srcRect b="28944" l="59813" r="29823" t="57732"/>
          <a:stretch/>
        </p:blipFill>
        <p:spPr>
          <a:xfrm rot="-2508746">
            <a:off x="7241200" y="1592700"/>
            <a:ext cx="1477523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2175325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rPr>
              <a:t>Tag</a:t>
            </a:r>
            <a:endParaRPr sz="2500">
              <a:solidFill>
                <a:schemeClr val="accent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28944" l="56695" r="33253" t="57732"/>
          <a:stretch/>
        </p:blipFill>
        <p:spPr>
          <a:xfrm rot="2488632">
            <a:off x="358175" y="1187713"/>
            <a:ext cx="1433049" cy="94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1139050" y="91815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i7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7560100" y="1372300"/>
            <a:ext cx="957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i5</a:t>
            </a:r>
            <a:endParaRPr sz="25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 rotWithShape="1">
          <a:blip r:embed="rId5">
            <a:alphaModFix/>
          </a:blip>
          <a:srcRect b="28944" l="41502" r="53510" t="57732"/>
          <a:stretch/>
        </p:blipFill>
        <p:spPr>
          <a:xfrm rot="2248718">
            <a:off x="1555476" y="1846249"/>
            <a:ext cx="710975" cy="94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444375" y="3543800"/>
            <a:ext cx="83997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A sequência               vai estar presente no i7 de todos os fragmentos de DNA de                   na minha amostra</a:t>
            </a:r>
            <a:endParaRPr sz="23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5">
            <a:alphaModFix/>
          </a:blip>
          <a:srcRect b="28944" l="41502" r="53510" t="57732"/>
          <a:stretch/>
        </p:blipFill>
        <p:spPr>
          <a:xfrm>
            <a:off x="2749300" y="3118100"/>
            <a:ext cx="774048" cy="102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4325" y="3849475"/>
            <a:ext cx="1463582" cy="10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