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0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290" r:id="rId22"/>
    <p:sldId id="291" r:id="rId23"/>
    <p:sldId id="294" r:id="rId24"/>
    <p:sldId id="293" r:id="rId25"/>
    <p:sldId id="292" r:id="rId26"/>
    <p:sldId id="297" r:id="rId27"/>
    <p:sldId id="295" r:id="rId28"/>
    <p:sldId id="301" r:id="rId29"/>
    <p:sldId id="300" r:id="rId30"/>
    <p:sldId id="265" r:id="rId31"/>
    <p:sldId id="266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b acb" initials="aa" lastIdx="0" clrIdx="0">
    <p:extLst>
      <p:ext uri="{19B8F6BF-5375-455C-9EA6-DF929625EA0E}">
        <p15:presenceInfo xmlns:p15="http://schemas.microsoft.com/office/powerpoint/2012/main" userId="eb7f490c4aae1d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21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8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0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6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32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9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26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E81F-F50D-49C2-9753-123ADE6FFC27}" type="datetimeFigureOut">
              <a:rPr lang="pt-BR" smtClean="0"/>
              <a:t>19/03/2018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95B82D5-A8BB-45BF-BED8-C7B20689210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74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5C26971-7AE0-415C-A7A5-1CFCFDFB00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008" y="379505"/>
            <a:ext cx="1546775" cy="877795"/>
          </a:xfrm>
          <a:prstGeom prst="rect">
            <a:avLst/>
          </a:prstGeom>
          <a:effectLst/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92" y="3730101"/>
            <a:ext cx="3528568" cy="1341789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80547" y="2438400"/>
            <a:ext cx="6759181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endParaRPr lang="pt-BR" sz="1900" b="1" dirty="0"/>
          </a:p>
          <a:p>
            <a:pPr marL="0" indent="0">
              <a:buNone/>
            </a:pPr>
            <a:r>
              <a:rPr lang="pt-BR" sz="2000" b="1" dirty="0"/>
              <a:t>ACH 0141 - Sociedade, Multiculturalismo e Direitos - Estado e Sociedade</a:t>
            </a:r>
            <a:r>
              <a:rPr lang="pt-BR" sz="2000" dirty="0"/>
              <a:t> 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Aula 2 – Da Revolução Agrícola à Revolução do Conhecimento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r>
              <a:rPr lang="pt-BR" sz="2000" b="1" dirty="0"/>
              <a:t>		               Profa. Dra. Ana Carla </a:t>
            </a:r>
            <a:r>
              <a:rPr lang="pt-BR" sz="2000" b="1" dirty="0" err="1"/>
              <a:t>Bliacheriene</a:t>
            </a:r>
            <a:endParaRPr lang="pt-BR" sz="2000" b="1" dirty="0"/>
          </a:p>
        </p:txBody>
      </p:sp>
      <p:pic>
        <p:nvPicPr>
          <p:cNvPr id="2050" name="Picture 2" descr="Resultado de imagem para logo usp">
            <a:extLst>
              <a:ext uri="{FF2B5EF4-FFF2-40B4-BE49-F238E27FC236}">
                <a16:creationId xmlns:a16="http://schemas.microsoft.com/office/drawing/2014/main" id="{F5E7E214-7530-4A41-B2E7-B4D44CB1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604" y="931511"/>
            <a:ext cx="1939863" cy="14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281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Há 70 mil anos  o Homo sapiens passou a fazer coisas especiais. De 70 a 30 mil anos inventamos, barcos, lâmpadas, óleo, arco, flechas, agulhas etc. Surgiram novas formas de pensar e comunicar: revolução cognitiva</a:t>
            </a:r>
          </a:p>
          <a:p>
            <a:r>
              <a:rPr lang="pt-BR" sz="2600" dirty="0"/>
              <a:t>Mutações genéticas ampliaram nossa capacidade de aprendizado</a:t>
            </a:r>
          </a:p>
          <a:p>
            <a:r>
              <a:rPr lang="pt-BR" sz="2600" dirty="0"/>
              <a:t>A versatilidade da linguagem do Homo sapiens (embora não seja a única existente) nos permite conectar uma série limitada de sons e sinais, para produzir um número  infinito de frases, sendo que cada uma delas tem um sentido diferente.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61D1220-1A3A-4F26-8E34-0DAF3358F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0324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Cooperação social</a:t>
            </a:r>
          </a:p>
          <a:p>
            <a:r>
              <a:rPr lang="pt-BR" sz="2600" dirty="0"/>
              <a:t>Homo sapiens é social e “fofoqueiro”, uma habilidade difamada que essencial para a cooperação em grande número</a:t>
            </a:r>
          </a:p>
          <a:p>
            <a:r>
              <a:rPr lang="pt-BR" sz="2600" dirty="0"/>
              <a:t>Até hoje, grande parte da nossa comunicação é fofoca</a:t>
            </a:r>
          </a:p>
          <a:p>
            <a:r>
              <a:rPr lang="pt-BR" sz="2600" dirty="0"/>
              <a:t>A característica única da nossa linguagem é transmitir informação sobre coisas que não existem (lendas mitos, deuses)</a:t>
            </a:r>
          </a:p>
          <a:p>
            <a:r>
              <a:rPr lang="pt-BR" sz="2600" dirty="0"/>
              <a:t>Capacidade de contar estórias e convencer o grupo de sua </a:t>
            </a:r>
            <a:r>
              <a:rPr lang="pt-BR" sz="2600" dirty="0" err="1"/>
              <a:t>verassidade</a:t>
            </a:r>
            <a:endParaRPr lang="pt-BR" sz="2600" dirty="0"/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0647437-82A5-47E9-BB06-8BDA671BF2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858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A ficção e os mitos fizeram com que grandes agrupamentos de Homo sapiens fossem viáveis</a:t>
            </a:r>
          </a:p>
          <a:p>
            <a:r>
              <a:rPr lang="pt-BR" sz="2600" dirty="0"/>
              <a:t>Mitos e crenças partilhadas</a:t>
            </a:r>
          </a:p>
          <a:p>
            <a:r>
              <a:rPr lang="pt-BR" sz="2600" dirty="0"/>
              <a:t>Igrejas – mitos religiosos</a:t>
            </a:r>
          </a:p>
          <a:p>
            <a:r>
              <a:rPr lang="pt-BR" sz="2600" dirty="0"/>
              <a:t>Estados – mitos nacionais</a:t>
            </a:r>
          </a:p>
          <a:p>
            <a:r>
              <a:rPr lang="pt-BR" sz="2600" dirty="0"/>
              <a:t>Sistemas judiciais – mitos jurídicos compartilhados</a:t>
            </a:r>
          </a:p>
          <a:p>
            <a:r>
              <a:rPr lang="pt-BR" sz="2600" dirty="0"/>
              <a:t>“ Não há deuses no universo, nem nações, nem dinheiro, nem direitos humanos, nem leis, nem justiça fora da imaginação coletiva dos seres humanos” (p. 36)</a:t>
            </a:r>
          </a:p>
          <a:p>
            <a:r>
              <a:rPr lang="pt-BR" sz="2600" dirty="0"/>
              <a:t>Peugeot – realidade acreditada e o mundo físico. Ficção jurídica. Empresa de responsabilidade limitada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934141B-2916-460C-8BEB-48BCBDA525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204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Da responsabilidade pessoal para a pessoa jurídica</a:t>
            </a:r>
          </a:p>
          <a:p>
            <a:r>
              <a:rPr lang="pt-BR" sz="2600" dirty="0"/>
              <a:t>“Como exatamente Armand Peugeot, o homem, criou a Peugeot, a empresa? Praticamente da mesma forma como os padres e feiticeiros criam deuses, demônios ao longo da história...” (p. 39)</a:t>
            </a:r>
          </a:p>
          <a:p>
            <a:r>
              <a:rPr lang="pt-BR" sz="2600" dirty="0"/>
              <a:t>“Uma vez que um advogado tivesse desempenhado todos os rituais corretos e pronunciado todos os discursos e juramentos necessários, milhões de cidadãos de franceses honrados se comportam como como se a empresa </a:t>
            </a:r>
            <a:r>
              <a:rPr lang="pt-BR" sz="2600" dirty="0" err="1"/>
              <a:t>Pegueot</a:t>
            </a:r>
            <a:r>
              <a:rPr lang="pt-BR" sz="2600" dirty="0"/>
              <a:t> realmente existisse” (p. 40)</a:t>
            </a:r>
          </a:p>
          <a:p>
            <a:r>
              <a:rPr lang="pt-BR" sz="2600" dirty="0"/>
              <a:t>Como convencer milhares de pessoas acreditarem na minha história e cooperarem para sua credibilidade?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C64DB7B-DF85-494D-8593-CD35B927B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5564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pPr lvl="2"/>
            <a:endParaRPr lang="pt-BR" sz="2600" dirty="0"/>
          </a:p>
          <a:p>
            <a:r>
              <a:rPr lang="pt-BR" dirty="0"/>
              <a:t>Ficções, construtos socais, realidades imaginadas . É diferente de mentira. É um discurso que todos acreditam</a:t>
            </a:r>
          </a:p>
          <a:p>
            <a:r>
              <a:rPr lang="pt-BR" dirty="0"/>
              <a:t>Homo sapiens: realidade dual. Realidade objetiva (rios, árvores, leões) X realidade imaginada (deuses, nações, moeda, mercado, corporações). </a:t>
            </a:r>
          </a:p>
          <a:p>
            <a:r>
              <a:rPr lang="pt-BR" dirty="0"/>
              <a:t>A realidade imaginada se tornou mais poderosa e a realidade objetiva depende da realidade imaginada para sobreviver</a:t>
            </a:r>
          </a:p>
          <a:p>
            <a:r>
              <a:rPr lang="pt-BR" dirty="0"/>
              <a:t>Como a cooperação é baseada em mitos. Alterando o mito, altera-se a forma de cooperação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7777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r>
              <a:rPr lang="pt-BR" sz="2600" dirty="0"/>
              <a:t>Contando histórias diferentes</a:t>
            </a:r>
          </a:p>
          <a:p>
            <a:pPr marL="0" lvl="2" indent="0"/>
            <a:r>
              <a:rPr lang="pt-BR" sz="2600" dirty="0"/>
              <a:t>A Revolução Francesa de 1789 nos fez a humanidade desacreditar no mito do direito divino dos reis para acreditar no mito da soberania do povo</a:t>
            </a:r>
          </a:p>
          <a:p>
            <a:pPr marL="0" lvl="2" indent="0"/>
            <a:r>
              <a:rPr lang="pt-BR" sz="2600" dirty="0"/>
              <a:t>O Homo sapiens é capaz de revisar seu comportamento rapidamente, isso abriu espaço para a evolução cultural, enquanto o comportamento de outros animais é fortemente dominado pelo seu gene</a:t>
            </a:r>
          </a:p>
          <a:p>
            <a:pPr marL="0" lvl="2" indent="0"/>
            <a:r>
              <a:rPr lang="pt-BR" sz="2600" dirty="0"/>
              <a:t>Transmitimos novos comportamentos às novas gerações sem a necessidade de alteração genética</a:t>
            </a:r>
          </a:p>
          <a:p>
            <a:pPr marL="0" lvl="2" indent="0"/>
            <a:r>
              <a:rPr lang="pt-BR" sz="2600" dirty="0"/>
              <a:t>O humanos arcaicos tinham seu comportamento inalterado por dezenas de milhares de anos, hoje alteramos em algumas décadas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54874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r>
              <a:rPr lang="pt-BR" sz="2600" dirty="0"/>
              <a:t>Comércio é típico do homem. Não há comércio sem confiança, que se baseiam em informações, em ficções</a:t>
            </a:r>
          </a:p>
          <a:p>
            <a:pPr marL="0" lvl="2" indent="0"/>
            <a:r>
              <a:rPr lang="pt-BR" sz="2600" dirty="0"/>
              <a:t>A cooperação para a caça ou a produção</a:t>
            </a:r>
          </a:p>
          <a:p>
            <a:pPr marL="0" lvl="2" indent="0"/>
            <a:endParaRPr lang="pt-BR" sz="2600" dirty="0"/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97080291-FF01-475F-AB02-5BF0349D4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67597"/>
              </p:ext>
            </p:extLst>
          </p:nvPr>
        </p:nvGraphicFramePr>
        <p:xfrm>
          <a:off x="342900" y="2955845"/>
          <a:ext cx="795354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475">
                  <a:extLst>
                    <a:ext uri="{9D8B030D-6E8A-4147-A177-3AD203B41FA5}">
                      <a16:colId xmlns:a16="http://schemas.microsoft.com/office/drawing/2014/main" val="1949860010"/>
                    </a:ext>
                  </a:extLst>
                </a:gridCol>
                <a:gridCol w="4198067">
                  <a:extLst>
                    <a:ext uri="{9D8B030D-6E8A-4147-A177-3AD203B41FA5}">
                      <a16:colId xmlns:a16="http://schemas.microsoft.com/office/drawing/2014/main" val="897041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Nova habilidade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Benefícios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483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Capacidade de transmitir maiores quantidades de informação sobre o mundo à volta dos Homo Sapiens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Planejamento e realização de ações complexas, como evitar leões e caçar bisões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1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Capacidade de transmitir grandes quantidades de informações sobre as relações socais dos sapiens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Grupos maiores e mais coesos, chegando a 150 indivíduos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3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Capacidade de transmitir grandes quantidades de informações sobre coisa que não existem de fatos (espíritos tribais, nações, LTDA, DH)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Cooperação entre número muito grande de estranhos</a:t>
                      </a:r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Rápida inovação no comportamento social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69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026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r>
              <a:rPr lang="pt-BR" sz="2600" dirty="0"/>
              <a:t>Éramos caçadores-coletores e ainda temos esses reflexos na alimentação e na composição das famílias</a:t>
            </a:r>
          </a:p>
          <a:p>
            <a:pPr marL="0" lvl="2" indent="0"/>
            <a:r>
              <a:rPr lang="pt-BR" sz="2600" dirty="0"/>
              <a:t>Domesticamos o cachorro</a:t>
            </a:r>
          </a:p>
          <a:p>
            <a:pPr marL="0" lvl="2" indent="0"/>
            <a:r>
              <a:rPr lang="pt-BR" sz="2600" dirty="0"/>
              <a:t>Vivíamos coletivamente e interagíamos com outros grupos</a:t>
            </a:r>
          </a:p>
          <a:p>
            <a:pPr marL="0" lvl="2" indent="0"/>
            <a:r>
              <a:rPr lang="pt-BR" sz="2600" dirty="0"/>
              <a:t>Vagávamos em busca de alimentos. Movíamos com base na estação, clima e no ciclo de crescimentos das plantas.</a:t>
            </a:r>
          </a:p>
          <a:p>
            <a:pPr marL="0" lvl="2" indent="0"/>
            <a:r>
              <a:rPr lang="pt-BR" sz="2600" dirty="0"/>
              <a:t>Ficávamos em acampamentos sazonais, próximos a alimento e água</a:t>
            </a:r>
          </a:p>
          <a:p>
            <a:pPr marL="0" lvl="2" indent="0"/>
            <a:r>
              <a:rPr lang="pt-BR" sz="2600" dirty="0"/>
              <a:t>A coleta era a principal fonte de alimento</a:t>
            </a:r>
          </a:p>
          <a:p>
            <a:pPr marL="0" lvl="2" indent="0"/>
            <a:r>
              <a:rPr lang="pt-BR" sz="2600" dirty="0"/>
              <a:t>Mapeou mentalmente territórios, animais e ciclo das plantas</a:t>
            </a:r>
          </a:p>
          <a:p>
            <a:pPr marL="0" lvl="2" indent="0"/>
            <a:endParaRPr lang="pt-BR" sz="2600" dirty="0"/>
          </a:p>
          <a:p>
            <a:pPr marL="0" lvl="2" indent="0"/>
            <a:endParaRPr lang="pt-BR" sz="2600" dirty="0"/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25114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Após a Revolução Cognitiva o sapiens adquiriu tecnologia, habilidade organizacional e visão para sair do continente Afro-asiático.</a:t>
            </a:r>
          </a:p>
          <a:p>
            <a:pPr marL="0" lvl="2" indent="0"/>
            <a:r>
              <a:rPr lang="pt-BR" sz="2600" dirty="0"/>
              <a:t>Há 45 mil anos os Indonésios desenvolveram as primeiras sociedades de marinheiros</a:t>
            </a:r>
          </a:p>
          <a:p>
            <a:pPr marL="0" lvl="2" indent="0"/>
            <a:r>
              <a:rPr lang="pt-BR" sz="2600" dirty="0"/>
              <a:t>A sapiens chega na Austrália e provoca a primeira grande extinção em massa de espécies</a:t>
            </a:r>
          </a:p>
          <a:p>
            <a:pPr marL="0" lvl="2" indent="0"/>
            <a:r>
              <a:rPr lang="pt-BR" sz="2600" dirty="0"/>
              <a:t>Resolvemos migrar pela  Sibéria e chegamos ao Ático e Alaska, no período do degelo, e povoamos a América e junto conosco veio a extinção de várias espécies</a:t>
            </a:r>
          </a:p>
          <a:p>
            <a:pPr marL="0" lvl="2" indent="0"/>
            <a:r>
              <a:rPr lang="pt-BR" sz="2600" dirty="0"/>
              <a:t>“O Homo sapiens levou à extinção cerca de metade dos grandes animais do planeta muito antes de os humanos inventarem a roda, a escrita ou ferramentas de ferro” (p. 82)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776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Há 10 mil,  anos os Sapiens passam a dividir o espaço: onde plantar e onde deixar que as ovelhas pastassem. Inicia-se a manipulação da vida de plantas e animais e a  domesticação de alimentos antes selvagens (batata, trigo, cevada, painço, arroz e milho)</a:t>
            </a:r>
          </a:p>
          <a:p>
            <a:pPr marL="0" lvl="2" indent="0"/>
            <a:r>
              <a:rPr lang="pt-BR" sz="2600" dirty="0"/>
              <a:t> Ou foi o trigo que domesticou o Sapiens?</a:t>
            </a:r>
          </a:p>
          <a:p>
            <a:pPr marL="0" lvl="2" indent="0"/>
            <a:r>
              <a:rPr lang="pt-BR" sz="2600" dirty="0"/>
              <a:t> Essa nova forma de viver trouxe abundância aos Sapiens em um primeiro momento, mas não os tornou mais felizes </a:t>
            </a:r>
          </a:p>
          <a:p>
            <a:pPr marL="0" lvl="2" indent="0"/>
            <a:r>
              <a:rPr lang="pt-BR" sz="2600" dirty="0"/>
              <a:t> Surgiram às grandes explosões populacionais e os grupos favorecidos 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7004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1863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EF036E0-1219-466D-98F9-A74E808667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D017AFE0-919E-44A8-B0A4-16C4B76B0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81425"/>
              </p:ext>
            </p:extLst>
          </p:nvPr>
        </p:nvGraphicFramePr>
        <p:xfrm>
          <a:off x="418050" y="1407161"/>
          <a:ext cx="7860977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685">
                  <a:extLst>
                    <a:ext uri="{9D8B030D-6E8A-4147-A177-3AD203B41FA5}">
                      <a16:colId xmlns:a16="http://schemas.microsoft.com/office/drawing/2014/main" val="78859571"/>
                    </a:ext>
                  </a:extLst>
                </a:gridCol>
                <a:gridCol w="6660292">
                  <a:extLst>
                    <a:ext uri="{9D8B030D-6E8A-4147-A177-3AD203B41FA5}">
                      <a16:colId xmlns:a16="http://schemas.microsoft.com/office/drawing/2014/main" val="1936253358"/>
                    </a:ext>
                  </a:extLst>
                </a:gridCol>
              </a:tblGrid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Anos atrás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53649"/>
                  </a:ext>
                </a:extLst>
              </a:tr>
              <a:tr h="552855">
                <a:tc>
                  <a:txBody>
                    <a:bodyPr/>
                    <a:lstStyle/>
                    <a:p>
                      <a:r>
                        <a:rPr lang="pt-BR" sz="1600" dirty="0"/>
                        <a:t>13,5 bilhões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Surge matéria e energia. Começo da física. Aparecem átomos e moléculas. Começo da química.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7261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4,5 bilhões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Formação do planeta Terra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66995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3,8 bilhões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Surgimento dos primeiros organismos. Começo da 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443194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6 milhões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Último ancestral comum de humanos e chimpanzés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644496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2,5 milhões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Evolução do gênero Homo na África. Primeiras ferramentas de pedra.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586683"/>
                  </a:ext>
                </a:extLst>
              </a:tr>
              <a:tr h="552855">
                <a:tc>
                  <a:txBody>
                    <a:bodyPr/>
                    <a:lstStyle/>
                    <a:p>
                      <a:r>
                        <a:rPr lang="pt-BR" sz="1600" dirty="0"/>
                        <a:t>2 milhões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Humanos se espalham da África para Eurásia. Evolução de Diferentes espécies humanas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355372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500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Surgem os neandertais na Europa e no Oriente Médio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80135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300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Uso cotidiano do fogo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82420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200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Surge o Homo sapiens na África Oriental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32650"/>
                  </a:ext>
                </a:extLst>
              </a:tr>
              <a:tr h="552855">
                <a:tc>
                  <a:txBody>
                    <a:bodyPr/>
                    <a:lstStyle/>
                    <a:p>
                      <a:r>
                        <a:rPr lang="pt-BR" sz="1600" dirty="0"/>
                        <a:t>70 mil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Revolução Cognitiva. Surge a linguagem funcional. Começo da história. O sapiens se espalha a partir da África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73508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45 mil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O Sapiens povoa a Austrália. Extinção da megafauna australiana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385744"/>
                  </a:ext>
                </a:extLst>
              </a:tr>
              <a:tr h="320074">
                <a:tc>
                  <a:txBody>
                    <a:bodyPr/>
                    <a:lstStyle/>
                    <a:p>
                      <a:r>
                        <a:rPr lang="pt-BR" sz="1600" dirty="0"/>
                        <a:t>30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Extinção dos neandertais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993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598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Antes variada, a dieta do Sapiens, agora se resume às suas plantações. Isto gerou um déficit nutricional alto, além de diversas doenças e desnutrição em crianças</a:t>
            </a:r>
          </a:p>
          <a:p>
            <a:pPr marL="0" lvl="2" indent="0"/>
            <a:r>
              <a:rPr lang="pt-BR" sz="2600" dirty="0"/>
              <a:t> Temos o início do que seria posteriormente classificado como “propriedade privada”, uma vez que para plantar se fazia necessário ter suas próprias terras, levando o Sapiens a disputas e violência entre seus iguais </a:t>
            </a:r>
          </a:p>
          <a:p>
            <a:pPr marL="0" lvl="2" indent="0"/>
            <a:r>
              <a:rPr lang="pt-BR" sz="2600" dirty="0"/>
              <a:t> Se individualmente o Sapiens se viu diante de uma carga excessiva de trabalho, por outro a Revolução Agrícola fez com que a espécie se multiplicasse exponencialmente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26896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“A essência da Revolução Agrícola: a capacidade de manter mais pessoas vivas em condições piores.” </a:t>
            </a:r>
            <a:r>
              <a:rPr lang="pt-BR" sz="2600" dirty="0" err="1"/>
              <a:t>pg</a:t>
            </a:r>
            <a:r>
              <a:rPr lang="pt-BR" sz="2600" dirty="0"/>
              <a:t> 93</a:t>
            </a:r>
          </a:p>
          <a:p>
            <a:pPr marL="0" lvl="2" indent="0"/>
            <a:r>
              <a:rPr lang="pt-BR" sz="2600" dirty="0"/>
              <a:t> Com a explosão populacional, o Sapiens se viu compelido a trabalhar e produzir cada vez mais, se enredando em uma armadilha sem fim.</a:t>
            </a:r>
          </a:p>
          <a:p>
            <a:pPr marL="0" lvl="2" indent="0"/>
            <a:r>
              <a:rPr lang="pt-BR" sz="2600" dirty="0"/>
              <a:t> Foi também na Revolução Agrícola que os Sapiens deram um destino cruel a outros animais (porcos, galinhas, ovelhas, cabras, cavalos, etc.) as vítimas da revolução. </a:t>
            </a:r>
          </a:p>
          <a:p>
            <a:pPr marL="0" lvl="2" indent="0"/>
            <a:r>
              <a:rPr lang="pt-BR" sz="2600" dirty="0"/>
              <a:t> “(...) para a grande maioria dos animais domesticados a Revolução Agrícola foi uma catástrofe terrível.” </a:t>
            </a:r>
            <a:r>
              <a:rPr lang="pt-BR" sz="2600" dirty="0" err="1"/>
              <a:t>pg</a:t>
            </a:r>
            <a:r>
              <a:rPr lang="pt-BR" sz="2600" dirty="0"/>
              <a:t> 105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630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Para os caçadores-coletores, lar era tudo: do chão de terra às colinas, mas na Revolução Agrícola mudou isso</a:t>
            </a:r>
          </a:p>
          <a:p>
            <a:pPr marL="0" lvl="2" indent="0"/>
            <a:r>
              <a:rPr lang="pt-BR" sz="2600" dirty="0"/>
              <a:t> Agora, o vínculo se estreita apenas à casa e perde-se o sentimento de pertencimento ao espaço, criando em seu lugar um laço profundo com a propriedade privada. O Sapiens transforma a natureza e a criar ambientes artificiais</a:t>
            </a:r>
          </a:p>
          <a:p>
            <a:pPr marL="0" lvl="2" indent="0"/>
            <a:r>
              <a:rPr lang="pt-BR" sz="2600" dirty="0"/>
              <a:t> O tempo se torna um fator importante: a preocupação majoritária com o presente, foca-se no futuro</a:t>
            </a:r>
          </a:p>
          <a:p>
            <a:pPr marL="0" lvl="2" indent="0"/>
            <a:r>
              <a:rPr lang="pt-BR" sz="2600" dirty="0"/>
              <a:t> Era preciso ter o suficiente para viver o presente, ao mesmo tempo em que acumular reservas para o depois. Ansiedade e estresse para o agricultor, diferente do caçador-coletor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9965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A população de Sapiens multiplicada se agrupa em aldeias, vilarejos e cidades, criando assim reinos e comércio</a:t>
            </a:r>
          </a:p>
          <a:p>
            <a:pPr marL="0" lvl="2" indent="0"/>
            <a:r>
              <a:rPr lang="pt-BR" sz="2600" dirty="0"/>
              <a:t>Para manter a cooperação entre tantos era necessária a construção de um instinto de massa, ligados por algo, partilhando uma mesma crença. Assim criam-se mitos, para todos sentirem em uma unidade que os fizesse trabalhar de maneira eficiente, em conjunto, servindo a determinados propósitos de quem detinha o poder</a:t>
            </a:r>
          </a:p>
          <a:p>
            <a:pPr marL="0" lvl="2" indent="0"/>
            <a:r>
              <a:rPr lang="pt-BR" sz="2600" dirty="0"/>
              <a:t> A ordem imaginada mantém os Sapiens fiéis a algo e determinou a maneira como as sociedades se construíram ao longo do tempo</a:t>
            </a:r>
          </a:p>
          <a:p>
            <a:pPr marL="0" lvl="2" indent="0"/>
            <a:endParaRPr lang="pt-BR" sz="2600" dirty="0"/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32636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Uma ordem imaginada se sustenta de duas formas: </a:t>
            </a:r>
            <a:r>
              <a:rPr lang="pt-BR" sz="2600" dirty="0">
                <a:highlight>
                  <a:srgbClr val="FFFF00"/>
                </a:highlight>
              </a:rPr>
              <a:t>pela violência </a:t>
            </a:r>
            <a:r>
              <a:rPr lang="pt-BR" sz="2600" dirty="0"/>
              <a:t>e </a:t>
            </a:r>
            <a:r>
              <a:rPr lang="pt-BR" sz="2600" dirty="0">
                <a:highlight>
                  <a:srgbClr val="FFFF00"/>
                </a:highlight>
              </a:rPr>
              <a:t>pela acreditação </a:t>
            </a:r>
            <a:r>
              <a:rPr lang="pt-BR" sz="2600" dirty="0"/>
              <a:t>que lhe é concedida.</a:t>
            </a:r>
            <a:br>
              <a:rPr lang="pt-BR" sz="2600" dirty="0"/>
            </a:br>
            <a:endParaRPr lang="pt-BR" sz="2600" dirty="0"/>
          </a:p>
          <a:p>
            <a:pPr marL="0" lvl="2" indent="0"/>
            <a:r>
              <a:rPr lang="pt-BR" sz="2600" dirty="0"/>
              <a:t> “Como você faz as pessoas acreditarem em uma ordem imaginada (...)? Primeiro, (...) nunca admita que a ordem é imaginada.”. Sempre que foi criada por algo maior (mito), como deuses e leis da natureza. </a:t>
            </a:r>
            <a:r>
              <a:rPr lang="pt-BR" sz="2600" dirty="0" err="1"/>
              <a:t>Pg</a:t>
            </a:r>
            <a:r>
              <a:rPr lang="pt-BR" sz="2600" dirty="0"/>
              <a:t> 121</a:t>
            </a:r>
          </a:p>
          <a:p>
            <a:pPr marL="0" lvl="2" indent="0">
              <a:buNone/>
            </a:pPr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CF245FC-F108-45B1-850F-768F6B2D6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95506"/>
              </p:ext>
            </p:extLst>
          </p:nvPr>
        </p:nvGraphicFramePr>
        <p:xfrm>
          <a:off x="996848" y="4744720"/>
          <a:ext cx="703397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970">
                  <a:extLst>
                    <a:ext uri="{9D8B030D-6E8A-4147-A177-3AD203B41FA5}">
                      <a16:colId xmlns:a16="http://schemas.microsoft.com/office/drawing/2014/main" val="4002612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Fatores que impedem a percepção da ordem imaginada (pg. 121 a 126)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615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 A ordem imaginada está incrustada no mundo material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7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 A ordem imaginada define nossos desejos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5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3. A ordem imaginada é intersubjetiva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82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448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lnSpcReduction="10000"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Com as grandes mudanças na vida dos Sapiens, veio a sobrecarga da memória </a:t>
            </a:r>
          </a:p>
          <a:p>
            <a:pPr marL="0" lvl="2" indent="0"/>
            <a:r>
              <a:rPr lang="pt-BR" sz="2600" dirty="0"/>
              <a:t> Era preciso encontrar outras formas de armazenar informação, então os Sapiens criaram os números e outros símbolos. Era o prenúncio da escrita</a:t>
            </a:r>
          </a:p>
          <a:p>
            <a:pPr marL="0" lvl="2" indent="0"/>
            <a:r>
              <a:rPr lang="pt-BR" sz="2600" dirty="0"/>
              <a:t> Diversos sistemas de escrita são criados, como o egípcio e o chinês, bem como outros na América Central </a:t>
            </a:r>
          </a:p>
          <a:p>
            <a:pPr marL="0" lvl="2" indent="0"/>
            <a:r>
              <a:rPr lang="pt-BR" sz="2600" dirty="0"/>
              <a:t> Com a invenção da escrita, surgiu uma outra demanda: a organização de tudo aquilo que estava sendo produzido. Essa se mostrou uma tarefa ainda mais complexa que a própria criação da escrita</a:t>
            </a:r>
          </a:p>
          <a:p>
            <a:pPr marL="0" lvl="2" indent="0"/>
            <a:r>
              <a:rPr lang="pt-BR" sz="2600" dirty="0"/>
              <a:t> A escrita transforma o pensamento holístico em compartimentalização e burocracia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32454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146172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A linguagem matemática se torna dominante no mundo, pois números são reconhecidos e tratados de forma igual em qualquer lugar</a:t>
            </a:r>
            <a:br>
              <a:rPr lang="pt-BR" sz="2600" dirty="0"/>
            </a:br>
            <a:endParaRPr lang="pt-BR" sz="2600" dirty="0"/>
          </a:p>
          <a:p>
            <a:pPr marL="0" lvl="2" indent="0"/>
            <a:r>
              <a:rPr lang="pt-BR" sz="2600" dirty="0"/>
              <a:t> Essa linguagem deu origem a uma outra: a partir da notação matemática surge o sistema binário – 0;1</a:t>
            </a:r>
            <a:br>
              <a:rPr lang="pt-BR" sz="2600" dirty="0"/>
            </a:br>
            <a:endParaRPr lang="pt-BR" sz="2600" dirty="0"/>
          </a:p>
          <a:p>
            <a:pPr marL="0" lvl="2" indent="0"/>
            <a:r>
              <a:rPr lang="pt-BR" sz="2600" dirty="0"/>
              <a:t> Do binarismo se estende o futuro da espécie da humana: a alimentação da tecnologia e das inteligências artificiais</a:t>
            </a:r>
            <a:br>
              <a:rPr lang="pt-BR" sz="2600" dirty="0"/>
            </a:br>
            <a:endParaRPr lang="pt-BR" sz="2600" dirty="0"/>
          </a:p>
          <a:p>
            <a:pPr marL="0" lvl="2" indent="0"/>
            <a:r>
              <a:rPr lang="pt-BR" sz="2600" dirty="0"/>
              <a:t> “A escrita nasceu como serva da consciência humana, mas pouco a pouco se tornou sua senhora.” </a:t>
            </a:r>
            <a:r>
              <a:rPr lang="pt-BR" sz="2600" dirty="0" err="1"/>
              <a:t>pg</a:t>
            </a:r>
            <a:r>
              <a:rPr lang="pt-BR" sz="2600" dirty="0"/>
              <a:t> 140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84609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As ordens imaginadas criadas pelo Sapiens nunca foram neutras ou justas.</a:t>
            </a:r>
          </a:p>
          <a:p>
            <a:pPr marL="0" lvl="2" indent="0"/>
            <a:r>
              <a:rPr lang="pt-BR" sz="2600" dirty="0"/>
              <a:t> </a:t>
            </a:r>
            <a:r>
              <a:rPr lang="pt-BR" sz="2600" i="1" dirty="0"/>
              <a:t>Hierarquias imaginadas</a:t>
            </a:r>
            <a:r>
              <a:rPr lang="pt-BR" sz="2600" dirty="0"/>
              <a:t> entre homens ditos superiores e inferiores, discriminação da mulher como ser inferior e discriminação origem e cor da pele</a:t>
            </a:r>
          </a:p>
          <a:p>
            <a:pPr marL="0" lvl="2" indent="0"/>
            <a:r>
              <a:rPr lang="pt-BR" sz="2600" dirty="0"/>
              <a:t> As discriminações permanecem ainda hoje, pois as ordens imaginadas são tidas como naturais e inevitáveis, mas tudo isso não passa de frutos da imaginação humana</a:t>
            </a:r>
          </a:p>
          <a:p>
            <a:pPr marL="0" lvl="2" indent="0"/>
            <a:r>
              <a:rPr lang="pt-BR" sz="2600" dirty="0"/>
              <a:t> Essa hierarquias imaginadas foram instauradas por diversas razões, entre elas mitos, interesses pessoais, fatores circunstanciais e acontecimentos acidentais; perpetuados e refinados de geração em geração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38784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92500"/>
          </a:bodyPr>
          <a:lstStyle/>
          <a:p>
            <a:pPr marL="0" lvl="2" indent="0"/>
            <a:r>
              <a:rPr lang="pt-BR" sz="2600" dirty="0"/>
              <a:t> As classes dominantes mantém seus privilégios a partir das hierarquias imaginadas, utilizando de conceitos como pureza/contaminação, abominando contatos e misturas</a:t>
            </a:r>
          </a:p>
          <a:p>
            <a:pPr marL="0" lvl="2" indent="0"/>
            <a:r>
              <a:rPr lang="pt-BR" sz="2600" dirty="0"/>
              <a:t> Essas hierarquias imaginadas determinaram o destino de determinados povos em detrimento de outros, causando servidão, discriminação e isolamento</a:t>
            </a:r>
          </a:p>
          <a:p>
            <a:pPr marL="0" lvl="2" indent="0">
              <a:buNone/>
            </a:pPr>
            <a:r>
              <a:rPr lang="pt-BR" sz="1800" dirty="0"/>
              <a:t>		</a:t>
            </a:r>
            <a:br>
              <a:rPr lang="pt-BR" sz="1800" dirty="0"/>
            </a:br>
            <a:r>
              <a:rPr lang="pt-BR" sz="1800" dirty="0"/>
              <a:t>		       Acontecimento histórico ocasional</a:t>
            </a:r>
          </a:p>
          <a:p>
            <a:pPr marL="0" lvl="2" indent="0">
              <a:buNone/>
            </a:pPr>
            <a:endParaRPr lang="pt-BR" sz="2600" dirty="0"/>
          </a:p>
          <a:p>
            <a:pPr marL="0" lvl="2" indent="0">
              <a:buNone/>
            </a:pPr>
            <a:r>
              <a:rPr lang="pt-BR" sz="1800" dirty="0"/>
              <a:t>                                           Controle dos brancos sobre os negros</a:t>
            </a:r>
          </a:p>
          <a:p>
            <a:pPr marL="0" lvl="2" indent="0">
              <a:buNone/>
            </a:pPr>
            <a:endParaRPr lang="pt-BR" sz="2600" dirty="0"/>
          </a:p>
          <a:p>
            <a:pPr marL="0" lvl="2" indent="0">
              <a:buNone/>
            </a:pPr>
            <a:r>
              <a:rPr lang="pt-BR" sz="1800" dirty="0"/>
              <a:t>		                  Leis discriminatórias</a:t>
            </a:r>
          </a:p>
          <a:p>
            <a:pPr marL="0" lvl="2" indent="0">
              <a:buNone/>
            </a:pPr>
            <a:endParaRPr lang="pt-BR" sz="1800" dirty="0"/>
          </a:p>
          <a:p>
            <a:pPr marL="0" lvl="2" indent="0">
              <a:buNone/>
            </a:pPr>
            <a:r>
              <a:rPr lang="pt-BR" sz="1800" dirty="0"/>
              <a:t>	                   Pobreza e falta de instrução entre os negros</a:t>
            </a:r>
          </a:p>
          <a:p>
            <a:pPr marL="0" lvl="2" indent="0">
              <a:buNone/>
            </a:pPr>
            <a:endParaRPr lang="pt-BR" sz="2600" dirty="0"/>
          </a:p>
          <a:p>
            <a:pPr marL="0" lvl="2" indent="0">
              <a:buNone/>
            </a:pPr>
            <a:r>
              <a:rPr lang="pt-BR" sz="1800" dirty="0"/>
              <a:t>                                                    Preconceitos culturais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 fontScale="92500"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FAA0029F-C0A2-487E-872B-4DD644F85D8A}"/>
              </a:ext>
            </a:extLst>
          </p:cNvPr>
          <p:cNvSpPr/>
          <p:nvPr/>
        </p:nvSpPr>
        <p:spPr>
          <a:xfrm>
            <a:off x="4357378" y="4068365"/>
            <a:ext cx="272963" cy="303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ara Baixo 7">
            <a:extLst>
              <a:ext uri="{FF2B5EF4-FFF2-40B4-BE49-F238E27FC236}">
                <a16:creationId xmlns:a16="http://schemas.microsoft.com/office/drawing/2014/main" id="{B3251803-A559-4B3B-933B-4C45D2CE7DC2}"/>
              </a:ext>
            </a:extLst>
          </p:cNvPr>
          <p:cNvSpPr/>
          <p:nvPr/>
        </p:nvSpPr>
        <p:spPr>
          <a:xfrm>
            <a:off x="4357378" y="4760828"/>
            <a:ext cx="272963" cy="3445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Baixo 8">
            <a:extLst>
              <a:ext uri="{FF2B5EF4-FFF2-40B4-BE49-F238E27FC236}">
                <a16:creationId xmlns:a16="http://schemas.microsoft.com/office/drawing/2014/main" id="{491CA8F6-E8E2-4955-9401-D58BB256B06D}"/>
              </a:ext>
            </a:extLst>
          </p:cNvPr>
          <p:cNvSpPr/>
          <p:nvPr/>
        </p:nvSpPr>
        <p:spPr>
          <a:xfrm>
            <a:off x="4357377" y="5378707"/>
            <a:ext cx="241127" cy="3445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7DBC6811-FEB0-4DF9-AF04-457EDC1435BD}"/>
              </a:ext>
            </a:extLst>
          </p:cNvPr>
          <p:cNvSpPr/>
          <p:nvPr/>
        </p:nvSpPr>
        <p:spPr>
          <a:xfrm>
            <a:off x="4357377" y="5996585"/>
            <a:ext cx="241127" cy="384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Curva para a Direita 14">
            <a:extLst>
              <a:ext uri="{FF2B5EF4-FFF2-40B4-BE49-F238E27FC236}">
                <a16:creationId xmlns:a16="http://schemas.microsoft.com/office/drawing/2014/main" id="{18A4A275-9F3C-4FEA-BCDA-3AAFC55BC585}"/>
              </a:ext>
            </a:extLst>
          </p:cNvPr>
          <p:cNvSpPr/>
          <p:nvPr/>
        </p:nvSpPr>
        <p:spPr>
          <a:xfrm rot="10800000" flipH="1">
            <a:off x="2242415" y="5723261"/>
            <a:ext cx="437784" cy="9632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Seta: Curva para a Direita 15">
            <a:extLst>
              <a:ext uri="{FF2B5EF4-FFF2-40B4-BE49-F238E27FC236}">
                <a16:creationId xmlns:a16="http://schemas.microsoft.com/office/drawing/2014/main" id="{E20902BB-7A9B-4876-A5DF-CBD7ECDBAC19}"/>
              </a:ext>
            </a:extLst>
          </p:cNvPr>
          <p:cNvSpPr/>
          <p:nvPr/>
        </p:nvSpPr>
        <p:spPr>
          <a:xfrm rot="10800000" flipH="1">
            <a:off x="2040835" y="5105383"/>
            <a:ext cx="556954" cy="1586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58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Agrícola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086678"/>
            <a:ext cx="7584282" cy="5678453"/>
          </a:xfrm>
        </p:spPr>
        <p:txBody>
          <a:bodyPr>
            <a:normAutofit/>
          </a:bodyPr>
          <a:lstStyle/>
          <a:p>
            <a:pPr marL="0" lvl="2" indent="0"/>
            <a:endParaRPr lang="pt-BR" sz="2600" dirty="0"/>
          </a:p>
          <a:p>
            <a:pPr marL="0" lvl="2" indent="0"/>
            <a:r>
              <a:rPr lang="pt-BR" sz="2600" dirty="0"/>
              <a:t> Diferentes sociedades adotam diferentes tipos de hierarquias imaginadas. Raça, Casta, Gênero, etc.</a:t>
            </a:r>
          </a:p>
          <a:p>
            <a:pPr marL="0" lvl="2" indent="0"/>
            <a:r>
              <a:rPr lang="pt-BR" sz="2600" dirty="0"/>
              <a:t> A hierarquia de gênero esteve presente em todas as sociedades conhecidas após a Revolução Agrícola</a:t>
            </a:r>
          </a:p>
          <a:p>
            <a:pPr marL="0" lvl="2" indent="0"/>
            <a:r>
              <a:rPr lang="pt-BR" sz="2600" dirty="0"/>
              <a:t> Nas hierarquias criadas pelo Sapiens, é preciso distinguir o que é biologicamente determinado pelo </a:t>
            </a:r>
            <a:r>
              <a:rPr lang="pt-BR" sz="2600" dirty="0">
                <a:highlight>
                  <a:srgbClr val="FFFF00"/>
                </a:highlight>
              </a:rPr>
              <a:t>x ou y</a:t>
            </a:r>
            <a:r>
              <a:rPr lang="pt-BR" sz="2600" dirty="0"/>
              <a:t> o que é culturalmente construído</a:t>
            </a:r>
          </a:p>
          <a:p>
            <a:pPr marL="0" lvl="2" indent="0"/>
            <a:r>
              <a:rPr lang="pt-BR" sz="2600" dirty="0"/>
              <a:t> As constantes mudanças nas relações de gênero imaginadas vem por processos de luta, produção intelectual e resistência frente à ordem imposta</a:t>
            </a:r>
          </a:p>
          <a:p>
            <a:pPr marL="0" lvl="2" indent="0"/>
            <a:r>
              <a:rPr lang="pt-BR" sz="2600" dirty="0"/>
              <a:t> O que é específico “feminino” e “masculino” é atribuído pela cultura e sociedade, não por termos biológicos</a:t>
            </a:r>
          </a:p>
          <a:p>
            <a:pPr marL="0" lvl="2" indent="0"/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13C8F52-91F8-4611-BC91-686F5D28A4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6468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CE58339-4C40-4B54-9C5F-F40587B764C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2699913"/>
              </p:ext>
            </p:extLst>
          </p:nvPr>
        </p:nvGraphicFramePr>
        <p:xfrm>
          <a:off x="827903" y="1371600"/>
          <a:ext cx="7463481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75">
                  <a:extLst>
                    <a:ext uri="{9D8B030D-6E8A-4147-A177-3AD203B41FA5}">
                      <a16:colId xmlns:a16="http://schemas.microsoft.com/office/drawing/2014/main" val="1595297394"/>
                    </a:ext>
                  </a:extLst>
                </a:gridCol>
                <a:gridCol w="6227806">
                  <a:extLst>
                    <a:ext uri="{9D8B030D-6E8A-4147-A177-3AD203B41FA5}">
                      <a16:colId xmlns:a16="http://schemas.microsoft.com/office/drawing/2014/main" val="738147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Anos atrás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19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16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O Sapiens povoa a América. Extinção da megafauna americana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312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13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Extinção do Homo </a:t>
                      </a:r>
                      <a:r>
                        <a:rPr lang="pt-BR" sz="1600" dirty="0" err="1"/>
                        <a:t>floresiensis</a:t>
                      </a:r>
                      <a:r>
                        <a:rPr lang="pt-BR" sz="1600" dirty="0"/>
                        <a:t>. O Homo sapiens é a única espécie humana sobrevivente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0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12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Revolução agrícola. Domesticação de plantas e animais. Assentamentos permanentes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50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5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Primeiros reinos. Sistemas de escrita e dinheiro. Religiões </a:t>
                      </a:r>
                      <a:r>
                        <a:rPr lang="pt-BR" sz="1600" dirty="0" err="1"/>
                        <a:t>políteístas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82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4,25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Primeiro Império – Acádio de Sargão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72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2,5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Invenção da Moeda – um dinheiro Universal</a:t>
                      </a:r>
                    </a:p>
                    <a:p>
                      <a:r>
                        <a:rPr lang="pt-BR" sz="1600" dirty="0"/>
                        <a:t>Império persa – uma ordem política universal “em prol de todos os humanos”</a:t>
                      </a:r>
                    </a:p>
                    <a:p>
                      <a:r>
                        <a:rPr lang="pt-BR" sz="1600" dirty="0"/>
                        <a:t>Budismo na Índia – “uma verdade universal para libertar todos do sofrimento”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363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Império </a:t>
                      </a:r>
                      <a:r>
                        <a:rPr lang="pt-BR" sz="1600" dirty="0" err="1"/>
                        <a:t>Han</a:t>
                      </a:r>
                      <a:r>
                        <a:rPr lang="pt-BR" sz="1600" dirty="0"/>
                        <a:t> na China. Império Romano no Mediterrâneo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015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1,4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Islamismo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31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Revolução Científica. A humanidade admite sua ignorância e começa a conquistar a América e os Oceanos. O planeta inteiro se torna um só palco histórico. Ascensão do capitalismo.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421852"/>
                  </a:ext>
                </a:extLst>
              </a:tr>
            </a:tbl>
          </a:graphicData>
        </a:graphic>
      </p:graphicFrame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292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6A059B7-F316-47D6-BA36-AC1A73DDF3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77071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Referência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559242"/>
            <a:ext cx="7018020" cy="461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HARARI, </a:t>
            </a:r>
            <a:r>
              <a:rPr lang="pt-BR" dirty="0" err="1"/>
              <a:t>Yuval</a:t>
            </a:r>
            <a:r>
              <a:rPr lang="pt-BR" dirty="0"/>
              <a:t> </a:t>
            </a:r>
            <a:r>
              <a:rPr lang="pt-BR" dirty="0" err="1"/>
              <a:t>Noah</a:t>
            </a:r>
            <a:r>
              <a:rPr lang="pt-BR" dirty="0"/>
              <a:t>. Sapiens. Uma breve história da humanidade. Porto </a:t>
            </a:r>
            <a:r>
              <a:rPr lang="pt-BR" dirty="0" err="1"/>
              <a:t>Alege</a:t>
            </a:r>
            <a:r>
              <a:rPr lang="pt-BR" dirty="0"/>
              <a:t>: RS: L&amp;PM, 2016.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794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438DD5-257A-4A2C-9267-8DF280F626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pic>
        <p:nvPicPr>
          <p:cNvPr id="1026" name="Picture 2" descr="Resultado de imagem para imagem livro sapiens">
            <a:extLst>
              <a:ext uri="{FF2B5EF4-FFF2-40B4-BE49-F238E27FC236}">
                <a16:creationId xmlns:a16="http://schemas.microsoft.com/office/drawing/2014/main" id="{9A52C1F5-63D9-48A5-ACE6-A72326D41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179" y="1624965"/>
            <a:ext cx="4198621" cy="419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2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549276"/>
            <a:ext cx="7543800" cy="5472113"/>
          </a:xfrm>
        </p:spPr>
        <p:txBody>
          <a:bodyPr rtlCol="0">
            <a:norm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  <a:defRPr/>
            </a:pPr>
            <a:endParaRPr lang="pt-BR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74320" indent="-274320">
              <a:spcBef>
                <a:spcPct val="50000"/>
              </a:spcBef>
              <a:buNone/>
              <a:defRPr/>
            </a:pPr>
            <a:endParaRPr lang="pt-BR" sz="3600" i="1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pic>
        <p:nvPicPr>
          <p:cNvPr id="19458" name="Picture 2" descr="C:\Users\Ana Carla\AppData\Local\Microsoft\Windows\Temporary Internet Files\Content.IE5\X184XJYH\charge a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05" y="549275"/>
            <a:ext cx="424815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>
            <a:spLocks noChangeArrowheads="1"/>
          </p:cNvSpPr>
          <p:nvPr/>
        </p:nvSpPr>
        <p:spPr bwMode="auto">
          <a:xfrm>
            <a:off x="6959601" y="1125538"/>
            <a:ext cx="2665413" cy="2862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OBRIGADA!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acb@usp.br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BR" sz="20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224" y="6000751"/>
            <a:ext cx="2497496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2922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/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F11F460-AC0E-46DF-ACE6-D978D1D8D7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D582607-1B69-4BC3-B1A1-F3FEE513A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48079"/>
              </p:ext>
            </p:extLst>
          </p:nvPr>
        </p:nvGraphicFramePr>
        <p:xfrm>
          <a:off x="168442" y="1400175"/>
          <a:ext cx="812800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08">
                  <a:extLst>
                    <a:ext uri="{9D8B030D-6E8A-4147-A177-3AD203B41FA5}">
                      <a16:colId xmlns:a16="http://schemas.microsoft.com/office/drawing/2014/main" val="481102573"/>
                    </a:ext>
                  </a:extLst>
                </a:gridCol>
                <a:gridCol w="6761892">
                  <a:extLst>
                    <a:ext uri="{9D8B030D-6E8A-4147-A177-3AD203B41FA5}">
                      <a16:colId xmlns:a16="http://schemas.microsoft.com/office/drawing/2014/main" val="275888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Anos atrás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9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1ª Revolução Industrial. Família e comunidade são substituídas por Estado e mercado. Extinção em massa de plantas e animais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349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O presente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Os humanos transcendem os limites do planeta Terra. As armas nucleares ameaçam a sobrevivência. Cada vez mais, os organismos são moldados por design inteligente e não por seleção natural.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93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O futuro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O design inteligente se torna o princípio básico da vida? O Homo sapiens é substituído por super-humano?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095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6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491854"/>
            <a:ext cx="7584282" cy="5272475"/>
          </a:xfrm>
        </p:spPr>
        <p:txBody>
          <a:bodyPr>
            <a:normAutofit/>
          </a:bodyPr>
          <a:lstStyle/>
          <a:p>
            <a:r>
              <a:rPr lang="pt-BR" sz="2600" dirty="0"/>
              <a:t>Matéria, energia, tempo e espaço (vivemos numa dimensão </a:t>
            </a:r>
            <a:r>
              <a:rPr lang="pt-BR" sz="2600" dirty="0" err="1"/>
              <a:t>quadridimensional</a:t>
            </a:r>
            <a:r>
              <a:rPr lang="pt-BR" sz="2600" dirty="0"/>
              <a:t>) – 13,5 bilhões de anos</a:t>
            </a:r>
          </a:p>
          <a:p>
            <a:r>
              <a:rPr lang="pt-BR" sz="2600" dirty="0"/>
              <a:t>3,8 bilhões de anos primeiros organismos vivos e não complexos</a:t>
            </a:r>
          </a:p>
          <a:p>
            <a:r>
              <a:rPr lang="pt-BR" sz="2600" dirty="0"/>
              <a:t>70 mil anos homo sapiens desenvolve culturas. História</a:t>
            </a:r>
          </a:p>
          <a:p>
            <a:r>
              <a:rPr lang="pt-BR" sz="2600" dirty="0"/>
              <a:t>Três importantes revoluções: Cognitiva, agrícola e científica</a:t>
            </a:r>
          </a:p>
          <a:p>
            <a:r>
              <a:rPr lang="pt-BR" sz="2600" dirty="0"/>
              <a:t>Os humanos pré-históricos eram insignificantes, não faziam nada de mais relevante de que outros grupamentos de animais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AE45F34-8E4C-4C40-83DA-2D4CDF818A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9925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Espécie – gênero – família</a:t>
            </a:r>
          </a:p>
          <a:p>
            <a:r>
              <a:rPr lang="pt-BR" sz="2600" dirty="0"/>
              <a:t>O Homo sapiens também pertence a uma família, embora prefira conceber a si mesmo como separado dos animais e destituído de família. Somo membros de uma família grande e ruidosa chamada grandes primatas.</a:t>
            </a:r>
          </a:p>
          <a:p>
            <a:r>
              <a:rPr lang="pt-BR" sz="2600" dirty="0"/>
              <a:t>Humano – é animal pertencente ao gênero Homo. Surgiu na África Ocidental há cerca de 2,5 milhões de anos e nos aventuramos na Eurásia. Demos origem  a espécies diferentes. Ásia ocidental (neandertais e homo </a:t>
            </a:r>
            <a:r>
              <a:rPr lang="pt-BR" sz="2600" dirty="0" err="1"/>
              <a:t>erectus</a:t>
            </a:r>
            <a:r>
              <a:rPr lang="pt-BR" sz="2600" dirty="0"/>
              <a:t>), ilha de Java (</a:t>
            </a:r>
            <a:r>
              <a:rPr lang="pt-BR" sz="2600" dirty="0" err="1"/>
              <a:t>soloensis</a:t>
            </a:r>
            <a:r>
              <a:rPr lang="pt-BR" sz="2600" dirty="0"/>
              <a:t>), ilha das Flores (</a:t>
            </a:r>
            <a:r>
              <a:rPr lang="pt-BR" sz="2600" dirty="0" err="1"/>
              <a:t>floresiensis</a:t>
            </a:r>
            <a:r>
              <a:rPr lang="pt-BR" sz="2600" dirty="0"/>
              <a:t>), </a:t>
            </a:r>
            <a:r>
              <a:rPr lang="pt-BR" sz="2600" dirty="0" err="1"/>
              <a:t>Denisova</a:t>
            </a:r>
            <a:r>
              <a:rPr lang="pt-BR" sz="2600" dirty="0"/>
              <a:t> (</a:t>
            </a:r>
            <a:r>
              <a:rPr lang="pt-BR" sz="2600" dirty="0" err="1"/>
              <a:t>denisova</a:t>
            </a:r>
            <a:r>
              <a:rPr lang="pt-BR" sz="2600" dirty="0"/>
              <a:t>), África </a:t>
            </a:r>
            <a:r>
              <a:rPr lang="pt-BR" sz="2600" dirty="0" err="1"/>
              <a:t>ociental</a:t>
            </a:r>
            <a:r>
              <a:rPr lang="pt-BR" sz="2600" dirty="0"/>
              <a:t> (</a:t>
            </a:r>
            <a:r>
              <a:rPr lang="pt-BR" sz="2600" dirty="0" err="1"/>
              <a:t>rudolfensis</a:t>
            </a:r>
            <a:r>
              <a:rPr lang="pt-BR" sz="2600" dirty="0"/>
              <a:t>, </a:t>
            </a:r>
            <a:r>
              <a:rPr lang="pt-BR" sz="2600" dirty="0" err="1"/>
              <a:t>ergaster</a:t>
            </a:r>
            <a:r>
              <a:rPr lang="pt-BR" sz="2600" dirty="0"/>
              <a:t>, sapiens). A sobrevivência foi simultânea em muitos casos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C539F51-27CF-4F7D-B365-262CA5129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2093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6060"/>
            <a:ext cx="10515600" cy="1325563"/>
          </a:xfrm>
        </p:spPr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Cérebro humano maior que o de outros animais. Nosso cérebro é custoso: nosso crebro ocupa 3% do corpo e gasta 25 % da nossa energia em repouso. Nos primatas gasta 8% da energia</a:t>
            </a:r>
          </a:p>
          <a:p>
            <a:r>
              <a:rPr lang="pt-BR" sz="2600" dirty="0"/>
              <a:t>Humanos desviaram energia do bíceps para o neurônio</a:t>
            </a:r>
          </a:p>
          <a:p>
            <a:r>
              <a:rPr lang="pt-BR" sz="2600" dirty="0"/>
              <a:t>Andamos eretos e liberamos nos braços para outros propósitos</a:t>
            </a:r>
          </a:p>
          <a:p>
            <a:r>
              <a:rPr lang="pt-BR" sz="2600" dirty="0"/>
              <a:t>Aprendemos o movimento de pinça</a:t>
            </a:r>
          </a:p>
          <a:p>
            <a:r>
              <a:rPr lang="pt-BR" sz="2600" dirty="0"/>
              <a:t>Bebês humanos são mais vulneráveis</a:t>
            </a:r>
          </a:p>
          <a:p>
            <a:r>
              <a:rPr lang="pt-BR" sz="2600" dirty="0"/>
              <a:t>Isso contribuiu para habilidades socais  e para problemas socais.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A96A0F0-64AB-497E-BCE0-745E331C80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4594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Os humanos têm alta capacidade de se moldarem a qualquer caldo cultural</a:t>
            </a:r>
          </a:p>
          <a:p>
            <a:r>
              <a:rPr lang="pt-BR" sz="2600" dirty="0"/>
              <a:t>Assim, um cérebro grande, uso de ferramentas e capacidade de apreender estruturas socais complexas foram vantagem dos sapiens, mas isso só foi aproveitando recentemente na história. Somente há 400 mil anos o sapiens deixou de ser caça para ser prioritariamente caçador de animais maiores e saltou na cadeia alimentar</a:t>
            </a:r>
          </a:p>
          <a:p>
            <a:r>
              <a:rPr lang="pt-BR" sz="2600" dirty="0"/>
              <a:t>O ser humano saltou na cadeia alimentar tão rapidamente que o ecossistema não teve como se ajustar</a:t>
            </a:r>
          </a:p>
          <a:p>
            <a:endParaRPr lang="pt-BR" sz="2600" dirty="0"/>
          </a:p>
          <a:p>
            <a:endParaRPr lang="pt-BR" sz="2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422482" y="14001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08C0E58-9134-4903-AB08-022C63673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071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Revolução Cognitiva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/>
          </a:bodyPr>
          <a:lstStyle/>
          <a:p>
            <a:r>
              <a:rPr lang="pt-BR" sz="2600" dirty="0"/>
              <a:t>Domesticação do fogo, há 300 mil anos: luz, calor, arma, hábito de cozinhar</a:t>
            </a:r>
          </a:p>
          <a:p>
            <a:r>
              <a:rPr lang="pt-BR" sz="2600" dirty="0"/>
              <a:t>Alimentos de difícil digestão ao natural são introduzidos na dieta: trigo, arroz, batata. Mudava a química e a biologia dos alimentos.</a:t>
            </a:r>
          </a:p>
          <a:p>
            <a:r>
              <a:rPr lang="pt-BR" sz="2600" dirty="0"/>
              <a:t>Com isso diversificou a dieta, gastava menos tempo para a alimentação, dentes menores, intestino mais curto, crescimento do cérebro</a:t>
            </a:r>
          </a:p>
          <a:p>
            <a:r>
              <a:rPr lang="pt-BR" sz="2600" dirty="0"/>
              <a:t>Controlou uma força obediente e potencialmente ilimitada</a:t>
            </a:r>
          </a:p>
          <a:p>
            <a:r>
              <a:rPr lang="pt-BR" sz="2600" dirty="0"/>
              <a:t>Teorias da miscigenação e da substituição dos Homo</a:t>
            </a:r>
          </a:p>
          <a:p>
            <a:r>
              <a:rPr lang="pt-BR" sz="2600" dirty="0"/>
              <a:t>Sapiens se torna a espécie dominante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877301" y="1222375"/>
            <a:ext cx="2895599" cy="52863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Um animal insignificante</a:t>
            </a:r>
          </a:p>
          <a:p>
            <a:r>
              <a:rPr lang="pt-BR" sz="2000" b="1" dirty="0"/>
              <a:t>A árvore do conhecimento</a:t>
            </a:r>
          </a:p>
          <a:p>
            <a:r>
              <a:rPr lang="pt-BR" sz="2000" b="1" dirty="0"/>
              <a:t>Um dia na Vida de Adão e Eva</a:t>
            </a:r>
          </a:p>
          <a:p>
            <a:r>
              <a:rPr lang="pt-BR" sz="2000" b="1" dirty="0"/>
              <a:t>A inundação</a:t>
            </a:r>
          </a:p>
          <a:p>
            <a:r>
              <a:rPr lang="pt-BR" sz="2000" b="1" dirty="0"/>
              <a:t>A maior fraude da história</a:t>
            </a:r>
          </a:p>
          <a:p>
            <a:r>
              <a:rPr lang="pt-BR" sz="2000" b="1" dirty="0"/>
              <a:t>Construindo pirâmides</a:t>
            </a:r>
          </a:p>
          <a:p>
            <a:r>
              <a:rPr lang="pt-BR" sz="2000" b="1" dirty="0"/>
              <a:t>A sobrecarga da memória</a:t>
            </a:r>
          </a:p>
          <a:p>
            <a:r>
              <a:rPr lang="pt-BR" sz="2000" b="1" dirty="0"/>
              <a:t>Não existe justiça na história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4504" y="57151"/>
            <a:ext cx="2497496" cy="8572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7CA3A88-D8C2-47E4-844B-975383F237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93671"/>
            <a:ext cx="959960" cy="5447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188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3603</Words>
  <Application>Microsoft Office PowerPoint</Application>
  <PresentationFormat>Widescreen</PresentationFormat>
  <Paragraphs>469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Cronologia</vt:lpstr>
      <vt:lpstr>Cronologia</vt:lpstr>
      <vt:lpstr>Cronologia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Cognitiva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A Revolução Agrícola</vt:lpstr>
      <vt:lpstr>Referência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Profa. Ana Carla Bliacheriene</cp:lastModifiedBy>
  <cp:revision>146</cp:revision>
  <dcterms:created xsi:type="dcterms:W3CDTF">2015-07-26T14:49:36Z</dcterms:created>
  <dcterms:modified xsi:type="dcterms:W3CDTF">2018-03-19T18:13:51Z</dcterms:modified>
</cp:coreProperties>
</file>